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5" r:id="rId3"/>
    <p:sldId id="276" r:id="rId4"/>
    <p:sldId id="272" r:id="rId5"/>
    <p:sldId id="277"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4</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403"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1524000" y="2222523"/>
            <a:ext cx="9144000" cy="2387600"/>
          </a:xfrm>
        </p:spPr>
        <p:txBody>
          <a:bodyPr/>
          <a:lstStyle/>
          <a:p>
            <a:pPr rtl="1"/>
            <a:r>
              <a:rPr lang="ar-EG" dirty="0"/>
              <a:t>وَسِيلةُ نَقْلٍ تَتَغَلَّبُ عَلَى الزِّحَامِ</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348457EB-433A-4C15-9E6B-610B9CE875E7}"/>
              </a:ext>
            </a:extLst>
          </p:cNvPr>
          <p:cNvPicPr>
            <a:picLocks noChangeAspect="1"/>
          </p:cNvPicPr>
          <p:nvPr/>
        </p:nvPicPr>
        <p:blipFill rotWithShape="1">
          <a:blip r:embed="rId2"/>
          <a:srcRect b="14733"/>
          <a:stretch/>
        </p:blipFill>
        <p:spPr>
          <a:xfrm>
            <a:off x="4044835" y="790708"/>
            <a:ext cx="4102330" cy="5276584"/>
          </a:xfrm>
          <a:prstGeom prst="rect">
            <a:avLst/>
          </a:prstGeom>
        </p:spPr>
      </p:pic>
    </p:spTree>
    <p:extLst>
      <p:ext uri="{BB962C8B-B14F-4D97-AF65-F5344CB8AC3E}">
        <p14:creationId xmlns:p14="http://schemas.microsoft.com/office/powerpoint/2010/main" val="191217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96F7A-D30E-4825-85D4-812802212E99}"/>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A18A0B22-9D2D-4A43-8ED5-0053BB53777D}"/>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208BF00C-1B8D-4E73-93EE-F4365A184F91}"/>
              </a:ext>
            </a:extLst>
          </p:cNvPr>
          <p:cNvPicPr>
            <a:picLocks noChangeAspect="1"/>
          </p:cNvPicPr>
          <p:nvPr/>
        </p:nvPicPr>
        <p:blipFill>
          <a:blip r:embed="rId2"/>
          <a:stretch>
            <a:fillRect/>
          </a:stretch>
        </p:blipFill>
        <p:spPr>
          <a:xfrm>
            <a:off x="3560429" y="790708"/>
            <a:ext cx="5071142" cy="5276583"/>
          </a:xfrm>
          <a:prstGeom prst="rect">
            <a:avLst/>
          </a:prstGeom>
        </p:spPr>
      </p:pic>
    </p:spTree>
    <p:extLst>
      <p:ext uri="{BB962C8B-B14F-4D97-AF65-F5344CB8AC3E}">
        <p14:creationId xmlns:p14="http://schemas.microsoft.com/office/powerpoint/2010/main" val="371729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D0493CB5-2456-4C15-BEB4-30CE2B8A0506}"/>
              </a:ext>
            </a:extLst>
          </p:cNvPr>
          <p:cNvPicPr>
            <a:picLocks noChangeAspect="1"/>
          </p:cNvPicPr>
          <p:nvPr/>
        </p:nvPicPr>
        <p:blipFill>
          <a:blip r:embed="rId2"/>
          <a:stretch>
            <a:fillRect/>
          </a:stretch>
        </p:blipFill>
        <p:spPr>
          <a:xfrm>
            <a:off x="2298853" y="1331256"/>
            <a:ext cx="7594294" cy="4195488"/>
          </a:xfrm>
          <a:prstGeom prst="rect">
            <a:avLst/>
          </a:prstGeom>
        </p:spPr>
      </p:pic>
      <p:sp>
        <p:nvSpPr>
          <p:cNvPr id="7" name="TextBox 6">
            <a:extLst>
              <a:ext uri="{FF2B5EF4-FFF2-40B4-BE49-F238E27FC236}">
                <a16:creationId xmlns:a16="http://schemas.microsoft.com/office/drawing/2014/main" id="{F52BBA1B-39AD-4A86-89F0-F6E43A69CA0D}"/>
              </a:ext>
            </a:extLst>
          </p:cNvPr>
          <p:cNvSpPr txBox="1"/>
          <p:nvPr/>
        </p:nvSpPr>
        <p:spPr>
          <a:xfrm>
            <a:off x="3054427" y="5847071"/>
            <a:ext cx="6108852" cy="369332"/>
          </a:xfrm>
          <a:prstGeom prst="rect">
            <a:avLst/>
          </a:prstGeom>
          <a:noFill/>
        </p:spPr>
        <p:txBody>
          <a:bodyPr wrap="square">
            <a:spAutoFit/>
          </a:bodyPr>
          <a:lstStyle/>
          <a:p>
            <a:pPr algn="ctr"/>
            <a:r>
              <a:rPr lang="en-US" dirty="0">
                <a:hlinkClick r:id="rId3"/>
              </a:rPr>
              <a:t>https://learning.aljazeera.net/ar/node/20403</a:t>
            </a:r>
            <a:endParaRPr lang="en-US" dirty="0"/>
          </a:p>
        </p:txBody>
      </p:sp>
    </p:spTree>
    <p:extLst>
      <p:ext uri="{BB962C8B-B14F-4D97-AF65-F5344CB8AC3E}">
        <p14:creationId xmlns:p14="http://schemas.microsoft.com/office/powerpoint/2010/main" val="57191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D4129-2CE3-4129-A672-AA988708A09C}"/>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3D9D6E22-C006-45CC-BBD3-51B8910D2D18}"/>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5" name="TextBox 4">
            <a:extLst>
              <a:ext uri="{FF2B5EF4-FFF2-40B4-BE49-F238E27FC236}">
                <a16:creationId xmlns:a16="http://schemas.microsoft.com/office/drawing/2014/main" id="{495C7934-893C-44FB-B042-2B6339F7C0F4}"/>
              </a:ext>
            </a:extLst>
          </p:cNvPr>
          <p:cNvSpPr txBox="1"/>
          <p:nvPr/>
        </p:nvSpPr>
        <p:spPr>
          <a:xfrm>
            <a:off x="187288" y="110170"/>
            <a:ext cx="9716876" cy="6269409"/>
          </a:xfrm>
          <a:prstGeom prst="rect">
            <a:avLst/>
          </a:prstGeom>
          <a:noFill/>
        </p:spPr>
        <p:txBody>
          <a:bodyPr wrap="square">
            <a:spAutoFit/>
          </a:bodyPr>
          <a:lstStyle/>
          <a:p>
            <a:pPr marL="0" marR="0" algn="ct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Sakkal Majalla" panose="02000000000000000000" pitchFamily="2" charset="-78"/>
              </a:rPr>
              <a:t>وسيلة نقل تتغلب على الزحام</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800">
                <a:latin typeface="Calibri" panose="020F0502020204030204" pitchFamily="34" charset="0"/>
                <a:ea typeface="Calibri" panose="020F0502020204030204" pitchFamily="34" charset="0"/>
                <a:cs typeface="Sakkal Majalla" panose="02000000000000000000" pitchFamily="2" charset="-78"/>
              </a:rPr>
              <a:t>رؤية </a:t>
            </a:r>
            <a:r>
              <a:rPr lang="ar-EG" sz="2800" dirty="0">
                <a:latin typeface="Calibri" panose="020F0502020204030204" pitchFamily="34" charset="0"/>
                <a:ea typeface="Calibri" panose="020F0502020204030204" pitchFamily="34" charset="0"/>
                <a:cs typeface="Sakkal Majalla" panose="02000000000000000000" pitchFamily="2" charset="-78"/>
              </a:rPr>
              <a:t>جديدة لالمركبات العامة في المستقبل القريب: حافلات أشبه بالمركبات الفضائية في أفلام الخيال العلمي، لكنها صُمِّمَت للأرض، ولتجاوز الاختناقات المرورية. </a:t>
            </a:r>
            <a:endParaRPr lang="en-US" sz="2800" dirty="0">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07000"/>
              </a:lnSpc>
              <a:spcBef>
                <a:spcPts val="0"/>
              </a:spcBef>
              <a:spcAft>
                <a:spcPts val="800"/>
              </a:spcAft>
            </a:pPr>
            <a:r>
              <a:rPr lang="ar-EG" sz="2800" dirty="0">
                <a:effectLst/>
                <a:latin typeface="Calibri" panose="020F0502020204030204" pitchFamily="34" charset="0"/>
                <a:ea typeface="Calibri" panose="020F0502020204030204" pitchFamily="34" charset="0"/>
                <a:cs typeface="Sakkal Majalla" panose="02000000000000000000" pitchFamily="2" charset="-78"/>
              </a:rPr>
              <a:t>وضعها "ظاهر سيمينوف" مهندس تركي من أصل روسي وفريقه لحل مشكلة الزحام وتوفير أسرع طريقة لنقل الركاب في المستقبل.</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800" dirty="0">
                <a:effectLst/>
                <a:latin typeface="Calibri" panose="020F0502020204030204" pitchFamily="34" charset="0"/>
                <a:ea typeface="Calibri" panose="020F0502020204030204" pitchFamily="34" charset="0"/>
                <a:cs typeface="Sakkal Majalla" panose="02000000000000000000" pitchFamily="2" charset="-78"/>
              </a:rPr>
              <a:t>فكرة المركبة بسيطة، ولا تحتاج لأكثر من خط سكة حديد أحادي لا يأخذ حيزًا في الشوارع العامة. وبإمكان المركبة السير فوقه بارتفاعات مختلفة اعتمادًا على نظام عجلتين فقط.</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800" dirty="0">
                <a:effectLst/>
                <a:latin typeface="Calibri" panose="020F0502020204030204" pitchFamily="34" charset="0"/>
                <a:ea typeface="Calibri" panose="020F0502020204030204" pitchFamily="34" charset="0"/>
                <a:cs typeface="Sakkal Majalla" panose="02000000000000000000" pitchFamily="2" charset="-78"/>
              </a:rPr>
              <a:t>ويشدد فريق المهندسين على أن التصميم الجديد سيتجاوز بكفاءته مختلف وسائل نقل الركاب  لأنه اقتصادي وآمن وغير ضار بالبيئة ومريح.</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800" dirty="0">
                <a:effectLst/>
                <a:latin typeface="Calibri" panose="020F0502020204030204" pitchFamily="34" charset="0"/>
                <a:ea typeface="Calibri" panose="020F0502020204030204" pitchFamily="34" charset="0"/>
                <a:cs typeface="Sakkal Majalla" panose="02000000000000000000" pitchFamily="2" charset="-78"/>
              </a:rPr>
              <a:t>وكان فريق "ظاهر" سبق أن صمم حافلات وقطارات للمستقبل. وهو يعكف حاليًا على تصميم حافلة خاصة لإطفاء الحرائق، ويرى أن الوقت قد حان لتنفيذ تصميمه. وإذا سار كل شيء حسب الخطة فقد يستمتع الجمهور بركوبها في عام 2020.</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753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6</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179</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وَسِيلةُ نَقْلٍ تَتَغَلَّبُ عَلَى الزِّحَامِ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70</cp:revision>
  <dcterms:created xsi:type="dcterms:W3CDTF">2020-09-13T16:40:33Z</dcterms:created>
  <dcterms:modified xsi:type="dcterms:W3CDTF">2025-03-16T15:43:10Z</dcterms:modified>
</cp:coreProperties>
</file>