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72" r:id="rId3"/>
    <p:sldId id="273" r:id="rId4"/>
    <p:sldId id="274" r:id="rId5"/>
    <p:sldId id="275" r:id="rId6"/>
    <p:sldId id="276"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3/3/2024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362E – Arabic Curriculum – Lecture No. </a:t>
            </a:r>
            <a:r>
              <a:rPr lang="ar-EG" sz="1800" b="1" dirty="0"/>
              <a:t>2</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aljazeera.net/ar/node/20653"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normAutofit/>
          </a:bodyPr>
          <a:lstStyle/>
          <a:p>
            <a:pPr rtl="1"/>
            <a:r>
              <a:rPr lang="ar-EG" dirty="0"/>
              <a:t>قَصْرُ إسحاق باشا بتركيا.. </a:t>
            </a:r>
            <a:br>
              <a:rPr lang="en-US" dirty="0"/>
            </a:br>
            <a:r>
              <a:rPr lang="ar-EG" dirty="0"/>
              <a:t>قَرْنٌ من التّشْييد والبناء</a:t>
            </a: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D72F46-D309-4F92-A8A9-710B7A8B345E}"/>
              </a:ext>
            </a:extLst>
          </p:cNvPr>
          <p:cNvSpPr>
            <a:spLocks noGrp="1"/>
          </p:cNvSpPr>
          <p:nvPr>
            <p:ph type="sldNum" sz="quarter" idx="12"/>
          </p:nvPr>
        </p:nvSpPr>
        <p:spPr/>
        <p:txBody>
          <a:bodyPr/>
          <a:lstStyle/>
          <a:p>
            <a:fld id="{C8784B88-F3D9-6A4F-9660-1A0A1E561ED7}" type="slidenum">
              <a:rPr lang="en-US" smtClean="0"/>
              <a:t>2</a:t>
            </a:fld>
            <a:endParaRPr lang="en-US"/>
          </a:p>
        </p:txBody>
      </p:sp>
      <p:pic>
        <p:nvPicPr>
          <p:cNvPr id="5" name="Picture 4">
            <a:extLst>
              <a:ext uri="{FF2B5EF4-FFF2-40B4-BE49-F238E27FC236}">
                <a16:creationId xmlns:a16="http://schemas.microsoft.com/office/drawing/2014/main" id="{D1E9C7B5-0877-4F4E-A45C-DD98DA56E4CA}"/>
              </a:ext>
            </a:extLst>
          </p:cNvPr>
          <p:cNvPicPr>
            <a:picLocks noChangeAspect="1"/>
          </p:cNvPicPr>
          <p:nvPr/>
        </p:nvPicPr>
        <p:blipFill>
          <a:blip r:embed="rId2"/>
          <a:stretch>
            <a:fillRect/>
          </a:stretch>
        </p:blipFill>
        <p:spPr>
          <a:xfrm>
            <a:off x="5364842" y="1075996"/>
            <a:ext cx="4525006" cy="4706007"/>
          </a:xfrm>
          <a:prstGeom prst="rect">
            <a:avLst/>
          </a:prstGeom>
        </p:spPr>
      </p:pic>
      <p:pic>
        <p:nvPicPr>
          <p:cNvPr id="7" name="Picture 6">
            <a:extLst>
              <a:ext uri="{FF2B5EF4-FFF2-40B4-BE49-F238E27FC236}">
                <a16:creationId xmlns:a16="http://schemas.microsoft.com/office/drawing/2014/main" id="{D8704B0F-525E-4D81-A8EC-C8E103933026}"/>
              </a:ext>
            </a:extLst>
          </p:cNvPr>
          <p:cNvPicPr>
            <a:picLocks noChangeAspect="1"/>
          </p:cNvPicPr>
          <p:nvPr/>
        </p:nvPicPr>
        <p:blipFill>
          <a:blip r:embed="rId3"/>
          <a:stretch>
            <a:fillRect/>
          </a:stretch>
        </p:blipFill>
        <p:spPr>
          <a:xfrm>
            <a:off x="426913" y="1075996"/>
            <a:ext cx="4706008" cy="4706008"/>
          </a:xfrm>
          <a:prstGeom prst="rect">
            <a:avLst/>
          </a:prstGeom>
        </p:spPr>
      </p:pic>
    </p:spTree>
    <p:extLst>
      <p:ext uri="{BB962C8B-B14F-4D97-AF65-F5344CB8AC3E}">
        <p14:creationId xmlns:p14="http://schemas.microsoft.com/office/powerpoint/2010/main" val="229995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D72F46-D309-4F92-A8A9-710B7A8B345E}"/>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293C671B-23A6-4CA6-A97C-F744BED7E7DE}"/>
              </a:ext>
            </a:extLst>
          </p:cNvPr>
          <p:cNvPicPr>
            <a:picLocks noChangeAspect="1"/>
          </p:cNvPicPr>
          <p:nvPr/>
        </p:nvPicPr>
        <p:blipFill>
          <a:blip r:embed="rId2"/>
          <a:stretch>
            <a:fillRect/>
          </a:stretch>
        </p:blipFill>
        <p:spPr>
          <a:xfrm>
            <a:off x="3866839" y="1233181"/>
            <a:ext cx="4458322" cy="4391638"/>
          </a:xfrm>
          <a:prstGeom prst="rect">
            <a:avLst/>
          </a:prstGeom>
        </p:spPr>
      </p:pic>
    </p:spTree>
    <p:extLst>
      <p:ext uri="{BB962C8B-B14F-4D97-AF65-F5344CB8AC3E}">
        <p14:creationId xmlns:p14="http://schemas.microsoft.com/office/powerpoint/2010/main" val="3581766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D72F46-D309-4F92-A8A9-710B7A8B345E}"/>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7CFEF16D-E759-476A-9491-994E9A9FA559}"/>
              </a:ext>
            </a:extLst>
          </p:cNvPr>
          <p:cNvPicPr>
            <a:picLocks noChangeAspect="1"/>
          </p:cNvPicPr>
          <p:nvPr/>
        </p:nvPicPr>
        <p:blipFill>
          <a:blip r:embed="rId2"/>
          <a:stretch>
            <a:fillRect/>
          </a:stretch>
        </p:blipFill>
        <p:spPr>
          <a:xfrm>
            <a:off x="2464106" y="1459676"/>
            <a:ext cx="7263788" cy="3343734"/>
          </a:xfrm>
          <a:prstGeom prst="rect">
            <a:avLst/>
          </a:prstGeom>
        </p:spPr>
      </p:pic>
      <p:sp>
        <p:nvSpPr>
          <p:cNvPr id="6" name="TextBox 5">
            <a:extLst>
              <a:ext uri="{FF2B5EF4-FFF2-40B4-BE49-F238E27FC236}">
                <a16:creationId xmlns:a16="http://schemas.microsoft.com/office/drawing/2014/main" id="{0A6274E6-F5A2-4671-8EAD-935AD56BB8CD}"/>
              </a:ext>
            </a:extLst>
          </p:cNvPr>
          <p:cNvSpPr txBox="1"/>
          <p:nvPr/>
        </p:nvSpPr>
        <p:spPr>
          <a:xfrm>
            <a:off x="3054427" y="5263177"/>
            <a:ext cx="6108852" cy="369332"/>
          </a:xfrm>
          <a:prstGeom prst="rect">
            <a:avLst/>
          </a:prstGeom>
          <a:noFill/>
        </p:spPr>
        <p:txBody>
          <a:bodyPr wrap="square">
            <a:spAutoFit/>
          </a:bodyPr>
          <a:lstStyle/>
          <a:p>
            <a:pPr algn="ctr"/>
            <a:r>
              <a:rPr lang="en-US" dirty="0">
                <a:hlinkClick r:id="rId3"/>
              </a:rPr>
              <a:t>https://learning.aljazeera.net/ar/node/20653</a:t>
            </a:r>
            <a:endParaRPr lang="en-US" dirty="0"/>
          </a:p>
        </p:txBody>
      </p:sp>
    </p:spTree>
    <p:extLst>
      <p:ext uri="{BB962C8B-B14F-4D97-AF65-F5344CB8AC3E}">
        <p14:creationId xmlns:p14="http://schemas.microsoft.com/office/powerpoint/2010/main" val="3323685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D72F46-D309-4F92-A8A9-710B7A8B345E}"/>
              </a:ext>
            </a:extLst>
          </p:cNvPr>
          <p:cNvSpPr>
            <a:spLocks noGrp="1"/>
          </p:cNvSpPr>
          <p:nvPr>
            <p:ph type="sldNum" sz="quarter" idx="12"/>
          </p:nvPr>
        </p:nvSpPr>
        <p:spPr/>
        <p:txBody>
          <a:bodyPr/>
          <a:lstStyle/>
          <a:p>
            <a:fld id="{C8784B88-F3D9-6A4F-9660-1A0A1E561ED7}" type="slidenum">
              <a:rPr lang="en-US" smtClean="0"/>
              <a:t>5</a:t>
            </a:fld>
            <a:endParaRPr lang="en-US"/>
          </a:p>
        </p:txBody>
      </p:sp>
      <p:sp>
        <p:nvSpPr>
          <p:cNvPr id="4" name="TextBox 3">
            <a:extLst>
              <a:ext uri="{FF2B5EF4-FFF2-40B4-BE49-F238E27FC236}">
                <a16:creationId xmlns:a16="http://schemas.microsoft.com/office/drawing/2014/main" id="{D6FE00E0-8043-4D8B-9F8B-9E752AF2C85B}"/>
              </a:ext>
            </a:extLst>
          </p:cNvPr>
          <p:cNvSpPr txBox="1"/>
          <p:nvPr/>
        </p:nvSpPr>
        <p:spPr>
          <a:xfrm>
            <a:off x="2280492" y="1112703"/>
            <a:ext cx="7656722" cy="4417684"/>
          </a:xfrm>
          <a:prstGeom prst="rect">
            <a:avLst/>
          </a:prstGeom>
          <a:noFill/>
        </p:spPr>
        <p:txBody>
          <a:bodyPr wrap="square">
            <a:spAutoFit/>
          </a:bodyPr>
          <a:lstStyle/>
          <a:p>
            <a:pPr marL="0" marR="0" algn="ctr" rtl="1">
              <a:lnSpc>
                <a:spcPct val="107000"/>
              </a:lnSpc>
              <a:spcBef>
                <a:spcPts val="0"/>
              </a:spcBef>
              <a:spcAft>
                <a:spcPts val="0"/>
              </a:spcAft>
            </a:pPr>
            <a:r>
              <a:rPr lang="ar-SA" sz="2800" b="1" kern="1800" dirty="0">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قَصْرُ إسحاق باشا بتركيا.. قَرْنٌ من التّشْييد والبناء</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EG" sz="2400" dirty="0">
                <a:effectLst/>
                <a:latin typeface="Calibri" panose="020F0502020204030204" pitchFamily="34" charset="0"/>
                <a:ea typeface="Calibri" panose="020F0502020204030204" pitchFamily="34" charset="0"/>
                <a:cs typeface="Sakkal Majalla" panose="02000000000000000000" pitchFamily="2" charset="-78"/>
              </a:rPr>
              <a:t>على واحدة من تلال سلسلة جبال الجودي الشهيرة شرقي تركيا، وفي مكان أريد له أن يكون مشرفا بشكل كامل على قرية دؤوب يزيد التابعة لمحافظة آري، يتخذ قصر إسحق باشا مكانا له.</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EG" sz="2400" dirty="0">
                <a:effectLst/>
                <a:latin typeface="Calibri" panose="020F0502020204030204" pitchFamily="34" charset="0"/>
                <a:ea typeface="Calibri" panose="020F0502020204030204" pitchFamily="34" charset="0"/>
                <a:cs typeface="Sakkal Majalla" panose="02000000000000000000" pitchFamily="2" charset="-78"/>
              </a:rPr>
              <a:t>جئت من إسطنبول لزيارة الآثار في شرق تركيا البعيد. ونحن نتجول هنا شعرب بأنني فعلا أعيش في تلك الحقبة الزمنية، وأذهلني كيف تمكن الناس من العيش هنا بشكل مريح ومترف رغم الظروف المناخية الصعبة.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EG" sz="2400" dirty="0">
                <a:effectLst/>
                <a:latin typeface="Calibri" panose="020F0502020204030204" pitchFamily="34" charset="0"/>
                <a:ea typeface="Calibri" panose="020F0502020204030204" pitchFamily="34" charset="0"/>
                <a:cs typeface="Sakkal Majalla" panose="02000000000000000000" pitchFamily="2" charset="-78"/>
              </a:rPr>
              <a:t>على مساحة تتجاوز سبعة آلاف وستمائة متر مربع، وقبالة قلعة آري الشهيرة، التي يعود تاريخ إنشائها إلى ما قبل الميلاد، يمتد هذا القصر بشكل مستطيل.</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EG" sz="2400" dirty="0">
                <a:effectLst/>
                <a:latin typeface="Calibri" panose="020F0502020204030204" pitchFamily="34" charset="0"/>
                <a:ea typeface="Calibri" panose="020F0502020204030204" pitchFamily="34" charset="0"/>
                <a:cs typeface="Sakkal Majalla" panose="02000000000000000000" pitchFamily="2" charset="-78"/>
              </a:rPr>
              <a:t>شُرع في إنشاء القصر خلال فترة حكم الوالي العثماني جولاق عبد باشا عام 1685.</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597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D72F46-D309-4F92-A8A9-710B7A8B345E}"/>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1EAA3DFC-A28A-49FE-9C45-91EC8F98C495}"/>
              </a:ext>
            </a:extLst>
          </p:cNvPr>
          <p:cNvSpPr txBox="1"/>
          <p:nvPr/>
        </p:nvSpPr>
        <p:spPr>
          <a:xfrm>
            <a:off x="1057618" y="1002535"/>
            <a:ext cx="8868578" cy="5244769"/>
          </a:xfrm>
          <a:prstGeom prst="rect">
            <a:avLst/>
          </a:prstGeom>
          <a:noFill/>
        </p:spPr>
        <p:txBody>
          <a:bodyPr wrap="square">
            <a:spAutoFit/>
          </a:bodyPr>
          <a:lstStyle/>
          <a:p>
            <a:pPr marL="0" marR="0" algn="just" rtl="1">
              <a:lnSpc>
                <a:spcPct val="107000"/>
              </a:lnSpc>
              <a:spcBef>
                <a:spcPts val="0"/>
              </a:spcBef>
              <a:spcAft>
                <a:spcPts val="800"/>
              </a:spcAft>
            </a:pPr>
            <a:r>
              <a:rPr lang="ar-EG" sz="2400" dirty="0">
                <a:effectLst/>
                <a:latin typeface="Calibri" panose="020F0502020204030204" pitchFamily="34" charset="0"/>
                <a:ea typeface="Calibri" panose="020F0502020204030204" pitchFamily="34" charset="0"/>
                <a:cs typeface="Sakkal Majalla" panose="02000000000000000000" pitchFamily="2" charset="-78"/>
              </a:rPr>
              <a:t>لكن طبيعة المنطقة الوعرة مدت عمر إنشائه إلى نحو مئة عام تقريبا، ونُقل الأمر إلى حفيده إسحق باشا الذي ينتسب إليه القصر حاليا.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EG" sz="2400" dirty="0">
                <a:effectLst/>
                <a:latin typeface="Calibri" panose="020F0502020204030204" pitchFamily="34" charset="0"/>
                <a:ea typeface="Calibri" panose="020F0502020204030204" pitchFamily="34" charset="0"/>
                <a:cs typeface="Sakkal Majalla" panose="02000000000000000000" pitchFamily="2" charset="-78"/>
              </a:rPr>
              <a:t>هذه هي المرة الثانية التي آتي فيها إلى هذا القصر، ولا أملُّ من ذلك. طريقة تصميمه وتقسيم الغرف فيه تعتبر بحق تقنية متطورة قياسا بذاك الزمن.</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EG" sz="2400" dirty="0">
                <a:effectLst/>
                <a:latin typeface="Calibri" panose="020F0502020204030204" pitchFamily="34" charset="0"/>
                <a:ea typeface="Calibri" panose="020F0502020204030204" pitchFamily="34" charset="0"/>
                <a:cs typeface="Sakkal Majalla" panose="02000000000000000000" pitchFamily="2" charset="-78"/>
              </a:rPr>
              <a:t>تختلف الأشكال والعبارات التي استُخدمت لتزيين القصر وأبوابه؛ فمنها ما تزين بأشكل الأسود وهذا أمر لم تجر العادة عليه في زمن الدولة العثمانية، وربما عُزي لتأثر البنائين بالحضارات المجاورة. لكن آيات من القرآن الكريم وأشعارا باللغة العثمانية تنتشر في كل أرجاء القصر.</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EG" sz="2400" dirty="0">
                <a:effectLst/>
                <a:latin typeface="Calibri" panose="020F0502020204030204" pitchFamily="34" charset="0"/>
                <a:ea typeface="Calibri" panose="020F0502020204030204" pitchFamily="34" charset="0"/>
                <a:cs typeface="Sakkal Majalla" panose="02000000000000000000" pitchFamily="2" charset="-78"/>
              </a:rPr>
              <a:t>استغرق بناء القصر تسعة وتسعين عاما، ويعد واحدا من أكثر الآثار العثمانية التي أخذت وقتا طويلا في إنشائها. ومما يميز القصر أيضا أنه شهد إنشاء أول نظام تدفئة مركزية.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EG" sz="2400" dirty="0">
                <a:effectLst/>
                <a:latin typeface="Calibri" panose="020F0502020204030204" pitchFamily="34" charset="0"/>
                <a:ea typeface="Calibri" panose="020F0502020204030204" pitchFamily="34" charset="0"/>
                <a:cs typeface="Sakkal Majalla" panose="02000000000000000000" pitchFamily="2" charset="-78"/>
              </a:rPr>
              <a:t>اتُّخذ القصر في أيام الحرب العالمية الثانية مركزا لقيادة عمليات قوات الحلفاء، لكنه هُجر بعد إلغاء الخلافة العثماية، ونهبت محتوياته. وأعيدت صيانته في أواخر تسعينيات القرن الماضي. ويستعد القائمون عليه لإدراجه على قائمة التراث العالمي لليونسكو.</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0289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7</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332</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قَصْرُ إسحاق باشا بتركيا..  قَرْنٌ من التّشْييد والبناء</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52</cp:revision>
  <dcterms:created xsi:type="dcterms:W3CDTF">2020-09-13T16:40:33Z</dcterms:created>
  <dcterms:modified xsi:type="dcterms:W3CDTF">2024-03-03T16:39:18Z</dcterms:modified>
</cp:coreProperties>
</file>