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57" r:id="rId4"/>
    <p:sldId id="298" r:id="rId5"/>
    <p:sldId id="289" r:id="rId6"/>
    <p:sldId id="290" r:id="rId7"/>
    <p:sldId id="291" r:id="rId8"/>
    <p:sldId id="292" r:id="rId9"/>
    <p:sldId id="293" r:id="rId10"/>
    <p:sldId id="294" r:id="rId11"/>
    <p:sldId id="295" r:id="rId12"/>
    <p:sldId id="297" r:id="rId13"/>
    <p:sldId id="260" r:id="rId14"/>
    <p:sldId id="261" r:id="rId15"/>
    <p:sldId id="262" r:id="rId16"/>
    <p:sldId id="263" r:id="rId17"/>
    <p:sldId id="264" r:id="rId18"/>
    <p:sldId id="266" r:id="rId19"/>
    <p:sldId id="267" r:id="rId20"/>
    <p:sldId id="268" r:id="rId21"/>
    <p:sldId id="269" r:id="rId22"/>
    <p:sldId id="270" r:id="rId23"/>
    <p:sldId id="271" r:id="rId24"/>
    <p:sldId id="272" r:id="rId25"/>
    <p:sldId id="273" r:id="rId26"/>
    <p:sldId id="299" r:id="rId27"/>
    <p:sldId id="274" r:id="rId28"/>
    <p:sldId id="275" r:id="rId29"/>
    <p:sldId id="276" r:id="rId30"/>
    <p:sldId id="277" r:id="rId31"/>
    <p:sldId id="278" r:id="rId32"/>
    <p:sldId id="27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p:restoredTop sz="94778"/>
  </p:normalViewPr>
  <p:slideViewPr>
    <p:cSldViewPr snapToGrid="0" snapToObjects="1">
      <p:cViewPr varScale="1">
        <p:scale>
          <a:sx n="46" d="100"/>
          <a:sy n="46" d="100"/>
        </p:scale>
        <p:origin x="1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17F8B-DB8A-DC4E-988E-81C7D81C99EA}"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20C3C-6D29-994C-AADA-104CE5129A5D}" type="slidenum">
              <a:rPr lang="en-US" smtClean="0"/>
              <a:t>‹#›</a:t>
            </a:fld>
            <a:endParaRPr lang="en-US"/>
          </a:p>
        </p:txBody>
      </p:sp>
    </p:spTree>
    <p:extLst>
      <p:ext uri="{BB962C8B-B14F-4D97-AF65-F5344CB8AC3E}">
        <p14:creationId xmlns:p14="http://schemas.microsoft.com/office/powerpoint/2010/main" val="119055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51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71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05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03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7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999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21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483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047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85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98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534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65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25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7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60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11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34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86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008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450F81-ECB8-4B42-BA7E-06CE3946D067}"/>
              </a:ext>
            </a:extLst>
          </p:cNvPr>
          <p:cNvSpPr>
            <a:spLocks noGrp="1"/>
          </p:cNvSpPr>
          <p:nvPr>
            <p:ph type="ctrTitle"/>
          </p:nvPr>
        </p:nvSpPr>
        <p:spPr>
          <a:xfrm>
            <a:off x="1524000" y="2179649"/>
            <a:ext cx="9144000" cy="2387600"/>
          </a:xfrm>
        </p:spPr>
        <p:txBody>
          <a:bodyPr anchor="b"/>
          <a:lstStyle>
            <a:lvl1pPr algn="ctr">
              <a:defRPr sz="6000" b="1">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xmlns="" id="{6ED65E05-0B75-294F-8B10-1A6C0FD51B8D}"/>
              </a:ext>
            </a:extLst>
          </p:cNvPr>
          <p:cNvSpPr>
            <a:spLocks noGrp="1"/>
          </p:cNvSpPr>
          <p:nvPr>
            <p:ph type="subTitle" idx="1"/>
          </p:nvPr>
        </p:nvSpPr>
        <p:spPr>
          <a:xfrm>
            <a:off x="1524000" y="4659324"/>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F5A6B99-0490-3748-AFEE-F8153E666B33}"/>
              </a:ext>
            </a:extLst>
          </p:cNvPr>
          <p:cNvSpPr>
            <a:spLocks noGrp="1"/>
          </p:cNvSpPr>
          <p:nvPr>
            <p:ph type="dt" sz="half" idx="10"/>
          </p:nvPr>
        </p:nvSpPr>
        <p:spPr/>
        <p:txBody>
          <a:bodyPr/>
          <a:lstStyle/>
          <a:p>
            <a:fld id="{14E4F147-0FC4-C742-801D-18B7262A641E}" type="datetime1">
              <a:rPr lang="en-CA" smtClean="0"/>
              <a:t>2020-09-29</a:t>
            </a:fld>
            <a:endParaRPr lang="en-US"/>
          </a:p>
        </p:txBody>
      </p:sp>
      <p:sp>
        <p:nvSpPr>
          <p:cNvPr id="6" name="Slide Number Placeholder 5">
            <a:extLst>
              <a:ext uri="{FF2B5EF4-FFF2-40B4-BE49-F238E27FC236}">
                <a16:creationId xmlns:a16="http://schemas.microsoft.com/office/drawing/2014/main" xmlns="" id="{5B6114DC-41CB-A642-9007-2EEE6F3AC5A5}"/>
              </a:ext>
            </a:extLst>
          </p:cNvPr>
          <p:cNvSpPr>
            <a:spLocks noGrp="1"/>
          </p:cNvSpPr>
          <p:nvPr>
            <p:ph type="sldNum" sz="quarter" idx="12"/>
          </p:nvPr>
        </p:nvSpPr>
        <p:spPr/>
        <p:txBody>
          <a:bodyPr/>
          <a:lstStyle/>
          <a:p>
            <a:fld id="{81817943-45D5-5949-BC48-405C5101A313}" type="slidenum">
              <a:rPr lang="en-US" smtClean="0"/>
              <a:t>‹#›</a:t>
            </a:fld>
            <a:endParaRPr lang="en-US"/>
          </a:p>
        </p:txBody>
      </p:sp>
      <p:sp>
        <p:nvSpPr>
          <p:cNvPr id="7" name="Rectangle 6">
            <a:extLst>
              <a:ext uri="{FF2B5EF4-FFF2-40B4-BE49-F238E27FC236}">
                <a16:creationId xmlns:a16="http://schemas.microsoft.com/office/drawing/2014/main" xmlns="" id="{B9FB2F30-F991-3E46-9F45-9EB242E0563F}"/>
              </a:ext>
            </a:extLst>
          </p:cNvPr>
          <p:cNvSpPr/>
          <p:nvPr userDrawn="1"/>
        </p:nvSpPr>
        <p:spPr>
          <a:xfrm>
            <a:off x="0" y="0"/>
            <a:ext cx="2414588"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87E672B-A631-7141-A87D-735F3811B1A7}"/>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9" name="Rectangle 8">
            <a:extLst>
              <a:ext uri="{FF2B5EF4-FFF2-40B4-BE49-F238E27FC236}">
                <a16:creationId xmlns:a16="http://schemas.microsoft.com/office/drawing/2014/main" xmlns="" id="{0E15276A-1DF6-5146-B9E4-A70F82CA52F8}"/>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0" name="TextBox 9">
            <a:extLst>
              <a:ext uri="{FF2B5EF4-FFF2-40B4-BE49-F238E27FC236}">
                <a16:creationId xmlns:a16="http://schemas.microsoft.com/office/drawing/2014/main" xmlns="" id="{4284228C-CBC9-294A-8A19-4479F85C2695}"/>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ar-KW" sz="1800" b="1" dirty="0" smtClean="0"/>
              <a:t>تجويد  181 </a:t>
            </a:r>
            <a:r>
              <a:rPr lang="ar-SA" sz="1800" b="1" dirty="0" smtClean="0"/>
              <a:t>– </a:t>
            </a:r>
            <a:r>
              <a:rPr lang="ar-SA" sz="1800" b="1" dirty="0"/>
              <a:t>مادة </a:t>
            </a:r>
            <a:r>
              <a:rPr lang="ar-KW" sz="1800" b="1" dirty="0" smtClean="0"/>
              <a:t>التجويد </a:t>
            </a:r>
            <a:r>
              <a:rPr lang="ar-SA" sz="1800" b="1" dirty="0" smtClean="0"/>
              <a:t>– </a:t>
            </a:r>
            <a:r>
              <a:rPr lang="ar-SA" sz="1800" b="1" dirty="0"/>
              <a:t>المحاضرة الأولى</a:t>
            </a:r>
            <a:endParaRPr lang="en-US" sz="1600" dirty="0"/>
          </a:p>
        </p:txBody>
      </p:sp>
    </p:spTree>
    <p:extLst>
      <p:ext uri="{BB962C8B-B14F-4D97-AF65-F5344CB8AC3E}">
        <p14:creationId xmlns:p14="http://schemas.microsoft.com/office/powerpoint/2010/main" val="51736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AE2AE-6837-2442-A1BC-9114D4647A3B}"/>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7E2CBFDC-9D6B-7F4D-8374-024733E7B508}"/>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457D277-D175-DB4B-96DC-9C5967C382FC}"/>
              </a:ext>
            </a:extLst>
          </p:cNvPr>
          <p:cNvSpPr>
            <a:spLocks noGrp="1"/>
          </p:cNvSpPr>
          <p:nvPr>
            <p:ph type="dt" sz="half" idx="10"/>
          </p:nvPr>
        </p:nvSpPr>
        <p:spPr/>
        <p:txBody>
          <a:bodyPr/>
          <a:lstStyle/>
          <a:p>
            <a:fld id="{DB3D8A66-BA4B-B547-93D7-511957FAFDEB}" type="datetime1">
              <a:rPr lang="en-CA" smtClean="0"/>
              <a:t>2020-09-29</a:t>
            </a:fld>
            <a:endParaRPr lang="en-US"/>
          </a:p>
        </p:txBody>
      </p:sp>
      <p:sp>
        <p:nvSpPr>
          <p:cNvPr id="6" name="Slide Number Placeholder 5">
            <a:extLst>
              <a:ext uri="{FF2B5EF4-FFF2-40B4-BE49-F238E27FC236}">
                <a16:creationId xmlns:a16="http://schemas.microsoft.com/office/drawing/2014/main" xmlns="" id="{C1EA58A0-DFEC-8649-B92F-0D9B40E10960}"/>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250662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75E7044-F905-3B46-8ED8-674EA1CB1167}"/>
              </a:ext>
            </a:extLst>
          </p:cNvPr>
          <p:cNvSpPr>
            <a:spLocks noGrp="1"/>
          </p:cNvSpPr>
          <p:nvPr>
            <p:ph type="title" orient="vert"/>
          </p:nvPr>
        </p:nvSpPr>
        <p:spPr>
          <a:xfrm>
            <a:off x="8724900" y="365125"/>
            <a:ext cx="2628900" cy="5811838"/>
          </a:xfrm>
        </p:spPr>
        <p:txBody>
          <a:bodyPr vert="eaVert"/>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1C9A897D-22B2-5B49-A749-7B4A2038D337}"/>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53B39CC-45C2-9C42-B9FD-1560CFC01A8F}"/>
              </a:ext>
            </a:extLst>
          </p:cNvPr>
          <p:cNvSpPr>
            <a:spLocks noGrp="1"/>
          </p:cNvSpPr>
          <p:nvPr>
            <p:ph type="dt" sz="half" idx="10"/>
          </p:nvPr>
        </p:nvSpPr>
        <p:spPr/>
        <p:txBody>
          <a:bodyPr/>
          <a:lstStyle/>
          <a:p>
            <a:fld id="{06A3E764-3DBC-484A-A93B-3C4E1B8DE87F}" type="datetime1">
              <a:rPr lang="en-CA" smtClean="0"/>
              <a:t>2020-09-29</a:t>
            </a:fld>
            <a:endParaRPr lang="en-US"/>
          </a:p>
        </p:txBody>
      </p:sp>
      <p:sp>
        <p:nvSpPr>
          <p:cNvPr id="6" name="Slide Number Placeholder 5">
            <a:extLst>
              <a:ext uri="{FF2B5EF4-FFF2-40B4-BE49-F238E27FC236}">
                <a16:creationId xmlns:a16="http://schemas.microsoft.com/office/drawing/2014/main" xmlns="" id="{5779713C-CBAF-1743-AE99-4AEC41559FAB}"/>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97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45FC0-A9B9-4640-B515-4DA13EE3C7DD}"/>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0674FB1E-5B18-314A-A977-86FD63C004E9}"/>
              </a:ext>
            </a:extLst>
          </p:cNvPr>
          <p:cNvSpPr>
            <a:spLocks noGrp="1"/>
          </p:cNvSpPr>
          <p:nvPr>
            <p:ph idx="1"/>
          </p:nvPr>
        </p:nvSpPr>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29E7F04-DD03-814D-9305-C61B59A3F51D}"/>
              </a:ext>
            </a:extLst>
          </p:cNvPr>
          <p:cNvSpPr>
            <a:spLocks noGrp="1"/>
          </p:cNvSpPr>
          <p:nvPr>
            <p:ph type="dt" sz="half" idx="10"/>
          </p:nvPr>
        </p:nvSpPr>
        <p:spPr/>
        <p:txBody>
          <a:bodyPr/>
          <a:lstStyle/>
          <a:p>
            <a:fld id="{B1F58DC7-5299-9241-B58C-B3B677802FE9}" type="datetime1">
              <a:rPr lang="en-CA" smtClean="0"/>
              <a:t>2020-09-29</a:t>
            </a:fld>
            <a:endParaRPr lang="en-US"/>
          </a:p>
        </p:txBody>
      </p:sp>
      <p:sp>
        <p:nvSpPr>
          <p:cNvPr id="6" name="Slide Number Placeholder 5">
            <a:extLst>
              <a:ext uri="{FF2B5EF4-FFF2-40B4-BE49-F238E27FC236}">
                <a16:creationId xmlns:a16="http://schemas.microsoft.com/office/drawing/2014/main" xmlns="" id="{F79C47B0-93BE-914F-80C1-40B37FB46DAD}"/>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9169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7C9B3F-EC7D-3946-B416-0F352B9C364F}"/>
              </a:ext>
            </a:extLst>
          </p:cNvPr>
          <p:cNvSpPr>
            <a:spLocks noGrp="1"/>
          </p:cNvSpPr>
          <p:nvPr>
            <p:ph type="title"/>
          </p:nvPr>
        </p:nvSpPr>
        <p:spPr>
          <a:xfrm>
            <a:off x="831850" y="1709738"/>
            <a:ext cx="10515600" cy="2852737"/>
          </a:xfrm>
        </p:spPr>
        <p:txBody>
          <a:bodyPr anchor="b">
            <a:normAutofit/>
          </a:bodyPr>
          <a:lstStyle>
            <a:lvl1pPr>
              <a:defRPr sz="5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69241F04-B6C2-0D43-A7A6-B55C53D36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0EDAF989-14F6-A241-9FCB-0E11C68FDF63}"/>
              </a:ext>
            </a:extLst>
          </p:cNvPr>
          <p:cNvSpPr>
            <a:spLocks noGrp="1"/>
          </p:cNvSpPr>
          <p:nvPr>
            <p:ph type="dt" sz="half" idx="10"/>
          </p:nvPr>
        </p:nvSpPr>
        <p:spPr/>
        <p:txBody>
          <a:bodyPr/>
          <a:lstStyle/>
          <a:p>
            <a:fld id="{F4E4D1B1-740E-3C49-A311-54C3556A4E34}" type="datetime1">
              <a:rPr lang="en-CA" smtClean="0"/>
              <a:t>2020-09-29</a:t>
            </a:fld>
            <a:endParaRPr lang="en-US"/>
          </a:p>
        </p:txBody>
      </p:sp>
      <p:sp>
        <p:nvSpPr>
          <p:cNvPr id="6" name="Slide Number Placeholder 5">
            <a:extLst>
              <a:ext uri="{FF2B5EF4-FFF2-40B4-BE49-F238E27FC236}">
                <a16:creationId xmlns:a16="http://schemas.microsoft.com/office/drawing/2014/main" xmlns="" id="{642CAFE2-23A3-164C-870A-6F3B0D01CB64}"/>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407936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880CB-33FB-1641-B6E8-60B84234CD45}"/>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1CF7B3B-64CD-3E46-B485-4383D0721D4D}"/>
              </a:ext>
            </a:extLst>
          </p:cNvPr>
          <p:cNvSpPr>
            <a:spLocks noGrp="1"/>
          </p:cNvSpPr>
          <p:nvPr>
            <p:ph sz="half" idx="1"/>
          </p:nvPr>
        </p:nvSpPr>
        <p:spPr>
          <a:xfrm>
            <a:off x="838200" y="1825625"/>
            <a:ext cx="5181600" cy="435133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E7360BB-1721-1243-A3A8-4E4EA25D43AD}"/>
              </a:ext>
            </a:extLst>
          </p:cNvPr>
          <p:cNvSpPr>
            <a:spLocks noGrp="1"/>
          </p:cNvSpPr>
          <p:nvPr>
            <p:ph sz="half" idx="2"/>
          </p:nvPr>
        </p:nvSpPr>
        <p:spPr>
          <a:xfrm>
            <a:off x="6172200" y="1825625"/>
            <a:ext cx="5181600" cy="435133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B4C016F-5F6F-8542-9F0D-9EAEC616F3AF}"/>
              </a:ext>
            </a:extLst>
          </p:cNvPr>
          <p:cNvSpPr>
            <a:spLocks noGrp="1"/>
          </p:cNvSpPr>
          <p:nvPr>
            <p:ph type="dt" sz="half" idx="10"/>
          </p:nvPr>
        </p:nvSpPr>
        <p:spPr/>
        <p:txBody>
          <a:bodyPr/>
          <a:lstStyle/>
          <a:p>
            <a:fld id="{359AB8A7-B79F-3248-A502-6965C0869732}" type="datetime1">
              <a:rPr lang="en-CA" smtClean="0"/>
              <a:t>2020-09-29</a:t>
            </a:fld>
            <a:endParaRPr lang="en-US"/>
          </a:p>
        </p:txBody>
      </p:sp>
      <p:sp>
        <p:nvSpPr>
          <p:cNvPr id="7" name="Slide Number Placeholder 6">
            <a:extLst>
              <a:ext uri="{FF2B5EF4-FFF2-40B4-BE49-F238E27FC236}">
                <a16:creationId xmlns:a16="http://schemas.microsoft.com/office/drawing/2014/main" xmlns="" id="{19B3060D-9617-164B-B5E8-47A916169A27}"/>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3987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CF653-D96B-8C46-AF61-30129124DA21}"/>
              </a:ext>
            </a:extLst>
          </p:cNvPr>
          <p:cNvSpPr>
            <a:spLocks noGrp="1"/>
          </p:cNvSpPr>
          <p:nvPr>
            <p:ph type="title"/>
          </p:nvPr>
        </p:nvSpPr>
        <p:spPr>
          <a:xfrm>
            <a:off x="839788" y="365125"/>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B1E641E5-82E4-FA49-828A-2AB111A7400B}"/>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74DE58A4-B422-7A4B-8947-BE3D74206522}"/>
              </a:ext>
            </a:extLst>
          </p:cNvPr>
          <p:cNvSpPr>
            <a:spLocks noGrp="1"/>
          </p:cNvSpPr>
          <p:nvPr>
            <p:ph sz="half" idx="2"/>
          </p:nvPr>
        </p:nvSpPr>
        <p:spPr>
          <a:xfrm>
            <a:off x="839788" y="2505075"/>
            <a:ext cx="5157787" cy="368458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07818CB2-114C-A84B-896B-DE4CFD3DA74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54160736-D458-244F-B35D-B512E35A459A}"/>
              </a:ext>
            </a:extLst>
          </p:cNvPr>
          <p:cNvSpPr>
            <a:spLocks noGrp="1"/>
          </p:cNvSpPr>
          <p:nvPr>
            <p:ph sz="quarter" idx="4"/>
          </p:nvPr>
        </p:nvSpPr>
        <p:spPr>
          <a:xfrm>
            <a:off x="6172200" y="2505075"/>
            <a:ext cx="5183188" cy="3684588"/>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a:latin typeface="Arial" panose="020B0604020202020204" pitchFamily="34" charset="0"/>
                <a:cs typeface="Arial" panose="020B0604020202020204" pitchFamily="34" charset="0"/>
              </a:defRPr>
            </a:lvl2pPr>
            <a:lvl3pPr>
              <a:lnSpc>
                <a:spcPct val="150000"/>
              </a:lnSpc>
              <a:defRPr>
                <a:latin typeface="Arial" panose="020B0604020202020204" pitchFamily="34" charset="0"/>
                <a:cs typeface="Arial" panose="020B0604020202020204" pitchFamily="34" charset="0"/>
              </a:defRPr>
            </a:lvl3pPr>
            <a:lvl4pPr>
              <a:lnSpc>
                <a:spcPct val="150000"/>
              </a:lnSpc>
              <a:defRPr>
                <a:latin typeface="Arial" panose="020B0604020202020204" pitchFamily="34" charset="0"/>
                <a:cs typeface="Arial" panose="020B0604020202020204" pitchFamily="34" charset="0"/>
              </a:defRPr>
            </a:lvl4pPr>
            <a:lvl5pPr>
              <a:lnSpc>
                <a:spcPct val="150000"/>
              </a:lnSpc>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01D7E34-3479-E347-AEAA-F0C02C613481}"/>
              </a:ext>
            </a:extLst>
          </p:cNvPr>
          <p:cNvSpPr>
            <a:spLocks noGrp="1"/>
          </p:cNvSpPr>
          <p:nvPr>
            <p:ph type="dt" sz="half" idx="10"/>
          </p:nvPr>
        </p:nvSpPr>
        <p:spPr/>
        <p:txBody>
          <a:bodyPr/>
          <a:lstStyle/>
          <a:p>
            <a:fld id="{6DCAF997-D451-CD4A-BFD7-06CAD8CBF9F1}" type="datetime1">
              <a:rPr lang="en-CA" smtClean="0"/>
              <a:t>2020-09-29</a:t>
            </a:fld>
            <a:endParaRPr lang="en-US"/>
          </a:p>
        </p:txBody>
      </p:sp>
      <p:sp>
        <p:nvSpPr>
          <p:cNvPr id="9" name="Slide Number Placeholder 8">
            <a:extLst>
              <a:ext uri="{FF2B5EF4-FFF2-40B4-BE49-F238E27FC236}">
                <a16:creationId xmlns:a16="http://schemas.microsoft.com/office/drawing/2014/main" xmlns="" id="{A9059348-B6CD-CB46-A549-1D98AA7C5502}"/>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86945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590E9-B859-834C-BC13-D849EAE2491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7DA819D0-11DE-5F47-9EEC-29D6C0F7AF3E}"/>
              </a:ext>
            </a:extLst>
          </p:cNvPr>
          <p:cNvSpPr>
            <a:spLocks noGrp="1"/>
          </p:cNvSpPr>
          <p:nvPr>
            <p:ph type="dt" sz="half" idx="10"/>
          </p:nvPr>
        </p:nvSpPr>
        <p:spPr/>
        <p:txBody>
          <a:bodyPr/>
          <a:lstStyle/>
          <a:p>
            <a:fld id="{2B184C43-BE7F-6343-9CA1-CC42DB3C2657}" type="datetime1">
              <a:rPr lang="en-CA" smtClean="0"/>
              <a:t>2020-09-29</a:t>
            </a:fld>
            <a:endParaRPr lang="en-US"/>
          </a:p>
        </p:txBody>
      </p:sp>
      <p:sp>
        <p:nvSpPr>
          <p:cNvPr id="5" name="Slide Number Placeholder 4">
            <a:extLst>
              <a:ext uri="{FF2B5EF4-FFF2-40B4-BE49-F238E27FC236}">
                <a16:creationId xmlns:a16="http://schemas.microsoft.com/office/drawing/2014/main" xmlns="" id="{7C13DA10-DD14-C846-8679-312362A37D7D}"/>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56714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48DDE56-378C-DE42-92CC-12F4AC1C3505}"/>
              </a:ext>
            </a:extLst>
          </p:cNvPr>
          <p:cNvSpPr>
            <a:spLocks noGrp="1"/>
          </p:cNvSpPr>
          <p:nvPr>
            <p:ph type="dt" sz="half" idx="10"/>
          </p:nvPr>
        </p:nvSpPr>
        <p:spPr/>
        <p:txBody>
          <a:bodyPr/>
          <a:lstStyle/>
          <a:p>
            <a:fld id="{D45CBFF9-7807-D640-971F-B9C921639AE7}" type="datetime1">
              <a:rPr lang="en-CA" smtClean="0"/>
              <a:t>2020-09-29</a:t>
            </a:fld>
            <a:endParaRPr lang="en-US"/>
          </a:p>
        </p:txBody>
      </p:sp>
      <p:sp>
        <p:nvSpPr>
          <p:cNvPr id="4" name="Slide Number Placeholder 3">
            <a:extLst>
              <a:ext uri="{FF2B5EF4-FFF2-40B4-BE49-F238E27FC236}">
                <a16:creationId xmlns:a16="http://schemas.microsoft.com/office/drawing/2014/main" xmlns="" id="{3FC394FC-8EF0-5D44-9B50-EFCE5480B988}"/>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89317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D2A63-5C6C-AC44-9795-2F13E042BC27}"/>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D10FBF5-C6E9-6C4B-B057-ACC6A8CDD56C}"/>
              </a:ext>
            </a:extLst>
          </p:cNvPr>
          <p:cNvSpPr>
            <a:spLocks noGrp="1"/>
          </p:cNvSpPr>
          <p:nvPr>
            <p:ph idx="1"/>
          </p:nvPr>
        </p:nvSpPr>
        <p:spPr>
          <a:xfrm>
            <a:off x="5183188" y="987425"/>
            <a:ext cx="6172200" cy="4873625"/>
          </a:xfrm>
        </p:spPr>
        <p:txBody>
          <a:bodyPr/>
          <a:lstStyle>
            <a:lvl1pPr>
              <a:lnSpc>
                <a:spcPct val="150000"/>
              </a:lnSpc>
              <a:defRPr sz="2600">
                <a:latin typeface="Arial" panose="020B0604020202020204" pitchFamily="34" charset="0"/>
                <a:cs typeface="Arial" panose="020B0604020202020204" pitchFamily="34" charset="0"/>
              </a:defRPr>
            </a:lvl1pPr>
            <a:lvl2pPr>
              <a:lnSpc>
                <a:spcPct val="150000"/>
              </a:lnSpc>
              <a:defRPr sz="2400">
                <a:latin typeface="Arial" panose="020B0604020202020204" pitchFamily="34" charset="0"/>
                <a:cs typeface="Arial" panose="020B0604020202020204" pitchFamily="34" charset="0"/>
              </a:defRPr>
            </a:lvl2pPr>
            <a:lvl3pPr>
              <a:lnSpc>
                <a:spcPct val="150000"/>
              </a:lnSpc>
              <a:defRPr sz="2200">
                <a:latin typeface="Arial" panose="020B0604020202020204" pitchFamily="34" charset="0"/>
                <a:cs typeface="Arial" panose="020B0604020202020204" pitchFamily="34" charset="0"/>
              </a:defRPr>
            </a:lvl3pPr>
            <a:lvl4pPr>
              <a:lnSpc>
                <a:spcPct val="150000"/>
              </a:lnSpc>
              <a:defRPr sz="2000">
                <a:latin typeface="Arial" panose="020B0604020202020204" pitchFamily="34" charset="0"/>
                <a:cs typeface="Arial" panose="020B0604020202020204" pitchFamily="34" charset="0"/>
              </a:defRPr>
            </a:lvl4pPr>
            <a:lvl5pPr>
              <a:lnSpc>
                <a:spcPct val="15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FD7C874F-99B6-CD4D-B53D-10FB287F609B}"/>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xmlns="" id="{9DE4ABB4-4D2D-9D49-957C-7580A649AC1A}"/>
              </a:ext>
            </a:extLst>
          </p:cNvPr>
          <p:cNvSpPr>
            <a:spLocks noGrp="1"/>
          </p:cNvSpPr>
          <p:nvPr>
            <p:ph type="dt" sz="half" idx="10"/>
          </p:nvPr>
        </p:nvSpPr>
        <p:spPr/>
        <p:txBody>
          <a:bodyPr/>
          <a:lstStyle/>
          <a:p>
            <a:fld id="{72110FC2-9F2F-CA45-A32C-45BF441A8B04}" type="datetime1">
              <a:rPr lang="en-CA" smtClean="0"/>
              <a:t>2020-09-29</a:t>
            </a:fld>
            <a:endParaRPr lang="en-US"/>
          </a:p>
        </p:txBody>
      </p:sp>
      <p:sp>
        <p:nvSpPr>
          <p:cNvPr id="7" name="Slide Number Placeholder 6">
            <a:extLst>
              <a:ext uri="{FF2B5EF4-FFF2-40B4-BE49-F238E27FC236}">
                <a16:creationId xmlns:a16="http://schemas.microsoft.com/office/drawing/2014/main" xmlns="" id="{1816012D-9F74-BD40-9998-D5F5EEC877E2}"/>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396817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0DB166-B8BE-2341-A8FF-FCBA8314384D}"/>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xmlns="" id="{3BC9ED83-8A95-4345-B818-4D0A62DFC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indent="0" algn="l" defTabSz="914400" rtl="0" eaLnBrk="1" latinLnBrk="0" hangingPunct="1">
              <a:lnSpc>
                <a:spcPct val="90000"/>
              </a:lnSpc>
              <a:spcBef>
                <a:spcPts val="1000"/>
              </a:spcBef>
              <a:buFont typeface="Arial" panose="020B0604020202020204" pitchFamily="34" charset="0"/>
              <a:buNone/>
            </a:pPr>
            <a:endParaRPr lang="en-US" dirty="0"/>
          </a:p>
        </p:txBody>
      </p:sp>
      <p:sp>
        <p:nvSpPr>
          <p:cNvPr id="4" name="Text Placeholder 3">
            <a:extLst>
              <a:ext uri="{FF2B5EF4-FFF2-40B4-BE49-F238E27FC236}">
                <a16:creationId xmlns:a16="http://schemas.microsoft.com/office/drawing/2014/main" xmlns="" id="{58A9E75F-2331-F541-92EE-2F0A8F46EB9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xmlns="" id="{A8E2E840-97AD-154A-8D0E-22D4700C725E}"/>
              </a:ext>
            </a:extLst>
          </p:cNvPr>
          <p:cNvSpPr>
            <a:spLocks noGrp="1"/>
          </p:cNvSpPr>
          <p:nvPr>
            <p:ph type="dt" sz="half" idx="10"/>
          </p:nvPr>
        </p:nvSpPr>
        <p:spPr/>
        <p:txBody>
          <a:bodyPr/>
          <a:lstStyle/>
          <a:p>
            <a:fld id="{759E206D-EB4D-964A-A567-0195B566DE41}" type="datetime1">
              <a:rPr lang="en-CA" smtClean="0"/>
              <a:t>2020-09-29</a:t>
            </a:fld>
            <a:endParaRPr lang="en-US"/>
          </a:p>
        </p:txBody>
      </p:sp>
      <p:sp>
        <p:nvSpPr>
          <p:cNvPr id="7" name="Slide Number Placeholder 6">
            <a:extLst>
              <a:ext uri="{FF2B5EF4-FFF2-40B4-BE49-F238E27FC236}">
                <a16:creationId xmlns:a16="http://schemas.microsoft.com/office/drawing/2014/main" xmlns="" id="{E676EA82-1D92-024E-8482-37F3E1C89E55}"/>
              </a:ext>
            </a:extLst>
          </p:cNvPr>
          <p:cNvSpPr>
            <a:spLocks noGrp="1"/>
          </p:cNvSpPr>
          <p:nvPr>
            <p:ph type="sldNum" sz="quarter" idx="12"/>
          </p:nvPr>
        </p:nvSpPr>
        <p:spPr/>
        <p:txBody>
          <a:bodyPr/>
          <a:lstStyle/>
          <a:p>
            <a:fld id="{81817943-45D5-5949-BC48-405C5101A313}" type="slidenum">
              <a:rPr lang="en-US" smtClean="0"/>
              <a:t>‹#›</a:t>
            </a:fld>
            <a:endParaRPr lang="en-US"/>
          </a:p>
        </p:txBody>
      </p:sp>
    </p:spTree>
    <p:extLst>
      <p:ext uri="{BB962C8B-B14F-4D97-AF65-F5344CB8AC3E}">
        <p14:creationId xmlns:p14="http://schemas.microsoft.com/office/powerpoint/2010/main" val="193868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56189A4-05F0-E045-AC33-155DCAA6BD15}"/>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xmlns="" id="{2CF4E62B-6930-4B47-8E28-4D0EBE808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7111ACB-CCE0-8A40-B222-57747BE8B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478417C-0319-084A-94FE-49E28A305009}"/>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F859429C-CF35-9249-8D66-6AF2AABB73FB}" type="datetime1">
              <a:rPr lang="en-CA" smtClean="0"/>
              <a:t>2020-09-29</a:t>
            </a:fld>
            <a:endParaRPr lang="en-US" dirty="0"/>
          </a:p>
        </p:txBody>
      </p:sp>
      <p:sp>
        <p:nvSpPr>
          <p:cNvPr id="6" name="Slide Number Placeholder 5">
            <a:extLst>
              <a:ext uri="{FF2B5EF4-FFF2-40B4-BE49-F238E27FC236}">
                <a16:creationId xmlns:a16="http://schemas.microsoft.com/office/drawing/2014/main" xmlns="" id="{C51E4D2D-A1A7-9C49-8DE3-152D5B2A009C}"/>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81817943-45D5-5949-BC48-405C5101A313}" type="slidenum">
              <a:rPr lang="en-US" smtClean="0"/>
              <a:pPr/>
              <a:t>‹#›</a:t>
            </a:fld>
            <a:endParaRPr lang="en-US" dirty="0"/>
          </a:p>
        </p:txBody>
      </p:sp>
      <p:pic>
        <p:nvPicPr>
          <p:cNvPr id="7" name="Picture 6">
            <a:extLst>
              <a:ext uri="{FF2B5EF4-FFF2-40B4-BE49-F238E27FC236}">
                <a16:creationId xmlns:a16="http://schemas.microsoft.com/office/drawing/2014/main" xmlns="" id="{161100F1-BC82-2C40-8AD5-ED18BE99D6FA}"/>
              </a:ext>
            </a:extLst>
          </p:cNvPr>
          <p:cNvPicPr>
            <a:picLocks noChangeAspect="1"/>
          </p:cNvPicPr>
          <p:nvPr userDrawn="1"/>
        </p:nvPicPr>
        <p:blipFill>
          <a:blip r:embed="rId13"/>
          <a:stretch>
            <a:fillRect/>
          </a:stretch>
        </p:blipFill>
        <p:spPr>
          <a:xfrm>
            <a:off x="196523" y="132864"/>
            <a:ext cx="1825452" cy="1333141"/>
          </a:xfrm>
          <a:prstGeom prst="rect">
            <a:avLst/>
          </a:prstGeom>
        </p:spPr>
      </p:pic>
      <p:sp>
        <p:nvSpPr>
          <p:cNvPr id="8" name="Rectangle 7">
            <a:extLst>
              <a:ext uri="{FF2B5EF4-FFF2-40B4-BE49-F238E27FC236}">
                <a16:creationId xmlns:a16="http://schemas.microsoft.com/office/drawing/2014/main" xmlns="" id="{AC40EE06-4653-1649-9DC3-4134ADAEE20A}"/>
              </a:ext>
            </a:extLst>
          </p:cNvPr>
          <p:cNvSpPr/>
          <p:nvPr userDrawn="1"/>
        </p:nvSpPr>
        <p:spPr>
          <a:xfrm>
            <a:off x="-129001" y="1307684"/>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142840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D5548-C89A-1F44-B046-3AC8385071C3}"/>
              </a:ext>
            </a:extLst>
          </p:cNvPr>
          <p:cNvSpPr>
            <a:spLocks noGrp="1"/>
          </p:cNvSpPr>
          <p:nvPr>
            <p:ph type="ctrTitle"/>
          </p:nvPr>
        </p:nvSpPr>
        <p:spPr>
          <a:xfrm>
            <a:off x="1524000" y="2627290"/>
            <a:ext cx="9144000" cy="1077074"/>
          </a:xfrm>
        </p:spPr>
        <p:txBody>
          <a:bodyPr/>
          <a:lstStyle/>
          <a:p>
            <a:r>
              <a:rPr lang="ar-KW" dirty="0"/>
              <a:t>القرآن والتجويد واللحن</a:t>
            </a:r>
            <a:endParaRPr lang="en-US" dirty="0"/>
          </a:p>
        </p:txBody>
      </p:sp>
      <p:sp>
        <p:nvSpPr>
          <p:cNvPr id="3" name="Subtitle 2">
            <a:extLst>
              <a:ext uri="{FF2B5EF4-FFF2-40B4-BE49-F238E27FC236}">
                <a16:creationId xmlns:a16="http://schemas.microsoft.com/office/drawing/2014/main" xmlns="" id="{47BE6263-52BA-8E43-9969-41582C6388DB}"/>
              </a:ext>
            </a:extLst>
          </p:cNvPr>
          <p:cNvSpPr>
            <a:spLocks noGrp="1"/>
          </p:cNvSpPr>
          <p:nvPr>
            <p:ph type="subTitle" idx="1"/>
          </p:nvPr>
        </p:nvSpPr>
        <p:spPr/>
        <p:txBody>
          <a:bodyPr>
            <a:normAutofit/>
          </a:bodyPr>
          <a:lstStyle/>
          <a:p>
            <a:pPr marL="0" indent="0" algn="ctr" defTabSz="914400" rtl="1" eaLnBrk="1" latinLnBrk="0" hangingPunct="1">
              <a:lnSpc>
                <a:spcPct val="90000"/>
              </a:lnSpc>
              <a:spcBef>
                <a:spcPts val="1000"/>
              </a:spcBef>
              <a:buFont typeface="Arial" panose="020B0604020202020204" pitchFamily="34" charset="0"/>
              <a:buNone/>
            </a:pPr>
            <a:r>
              <a:rPr lang="ar-SA" sz="3200" b="1" dirty="0"/>
              <a:t>د. </a:t>
            </a:r>
            <a:r>
              <a:rPr lang="ar-KW" sz="3200" b="1" dirty="0" smtClean="0"/>
              <a:t>هاله رجب</a:t>
            </a:r>
            <a:endParaRPr lang="en-US" sz="3200" b="1" dirty="0"/>
          </a:p>
        </p:txBody>
      </p:sp>
      <p:sp>
        <p:nvSpPr>
          <p:cNvPr id="4" name="Date Placeholder 3">
            <a:extLst>
              <a:ext uri="{FF2B5EF4-FFF2-40B4-BE49-F238E27FC236}">
                <a16:creationId xmlns:a16="http://schemas.microsoft.com/office/drawing/2014/main" xmlns="" id="{BD114235-1DE1-9F49-9245-B11AEED727D5}"/>
              </a:ext>
            </a:extLst>
          </p:cNvPr>
          <p:cNvSpPr>
            <a:spLocks noGrp="1"/>
          </p:cNvSpPr>
          <p:nvPr>
            <p:ph type="dt" sz="half" idx="10"/>
          </p:nvPr>
        </p:nvSpPr>
        <p:spPr/>
        <p:txBody>
          <a:bodyPr/>
          <a:lstStyle/>
          <a:p>
            <a:fld id="{0C06065F-1338-AD4E-B903-5D61FB6BDB5C}" type="datetime1">
              <a:rPr lang="en-CA" smtClean="0"/>
              <a:t>2020-09-29</a:t>
            </a:fld>
            <a:endParaRPr lang="en-US"/>
          </a:p>
        </p:txBody>
      </p:sp>
      <p:sp>
        <p:nvSpPr>
          <p:cNvPr id="5" name="Slide Number Placeholder 4">
            <a:extLst>
              <a:ext uri="{FF2B5EF4-FFF2-40B4-BE49-F238E27FC236}">
                <a16:creationId xmlns:a16="http://schemas.microsoft.com/office/drawing/2014/main" xmlns="" id="{7F70CC7B-69F3-EA46-AFE9-BC65DF8DE8B6}"/>
              </a:ext>
            </a:extLst>
          </p:cNvPr>
          <p:cNvSpPr>
            <a:spLocks noGrp="1"/>
          </p:cNvSpPr>
          <p:nvPr>
            <p:ph type="sldNum" sz="quarter" idx="12"/>
          </p:nvPr>
        </p:nvSpPr>
        <p:spPr/>
        <p:txBody>
          <a:bodyPr/>
          <a:lstStyle/>
          <a:p>
            <a:fld id="{81817943-45D5-5949-BC48-405C5101A313}" type="slidenum">
              <a:rPr lang="en-US" smtClean="0"/>
              <a:t>1</a:t>
            </a:fld>
            <a:endParaRPr lang="en-US"/>
          </a:p>
        </p:txBody>
      </p:sp>
    </p:spTree>
    <p:extLst>
      <p:ext uri="{BB962C8B-B14F-4D97-AF65-F5344CB8AC3E}">
        <p14:creationId xmlns:p14="http://schemas.microsoft.com/office/powerpoint/2010/main" val="17012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4855334" y="365125"/>
            <a:ext cx="3510566" cy="935641"/>
          </a:xfrm>
          <a:solidFill>
            <a:schemeClr val="accent1">
              <a:lumMod val="50000"/>
            </a:schemeClr>
          </a:solidFill>
        </p:spPr>
        <p:txBody>
          <a:bodyPr/>
          <a:lstStyle/>
          <a:p>
            <a:pPr algn="ctr" defTabSz="914400" rtl="1" eaLnBrk="1" latinLnBrk="0" hangingPunct="1">
              <a:lnSpc>
                <a:spcPct val="90000"/>
              </a:lnSpc>
              <a:spcBef>
                <a:spcPct val="0"/>
              </a:spcBef>
              <a:buNone/>
            </a:pPr>
            <a:r>
              <a:rPr lang="ar-KW"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القرآن الكريم</a:t>
            </a:r>
            <a:endParaRPr lang="en-US"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10</a:t>
            </a:fld>
            <a:endParaRPr lang="en-US"/>
          </a:p>
        </p:txBody>
      </p:sp>
      <p:sp>
        <p:nvSpPr>
          <p:cNvPr id="6" name="TextBox 5"/>
          <p:cNvSpPr txBox="1"/>
          <p:nvPr/>
        </p:nvSpPr>
        <p:spPr>
          <a:xfrm>
            <a:off x="3262245" y="2101265"/>
            <a:ext cx="6696744" cy="338554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Bef>
                <a:spcPts val="1200"/>
              </a:spcBef>
              <a:spcAft>
                <a:spcPts val="1200"/>
              </a:spcAft>
            </a:pPr>
            <a:r>
              <a:rPr lang="ar-KW" dirty="0">
                <a:solidFill>
                  <a:srgbClr val="003192"/>
                </a:solidFill>
              </a:rPr>
              <a:t>{</a:t>
            </a:r>
            <a:r>
              <a:rPr lang="ar-KW" sz="2400" b="1" dirty="0">
                <a:solidFill>
                  <a:srgbClr val="003192"/>
                </a:solidFill>
                <a:effectLst>
                  <a:outerShdw blurRad="38100" dist="38100" dir="2700000" algn="tl">
                    <a:srgbClr val="000000">
                      <a:alpha val="43137"/>
                    </a:srgbClr>
                  </a:outerShdw>
                </a:effectLst>
              </a:rPr>
              <a:t>وَنَزَّلْنَا عَلَيْكَ الْكِتَابَ تِبْيَانًا لِكُلِّ </a:t>
            </a:r>
            <a:r>
              <a:rPr lang="ar-KW" sz="2400" b="1" dirty="0">
                <a:solidFill>
                  <a:srgbClr val="003192"/>
                </a:solidFill>
                <a:effectLst>
                  <a:outerShdw blurRad="38100" dist="38100" dir="2700000" algn="tl">
                    <a:srgbClr val="000000">
                      <a:alpha val="43137"/>
                    </a:srgbClr>
                  </a:outerShdw>
                </a:effectLst>
              </a:rPr>
              <a:t>شَيْءٍ</a:t>
            </a:r>
          </a:p>
          <a:p>
            <a:pPr algn="ctr">
              <a:spcBef>
                <a:spcPts val="1200"/>
              </a:spcBef>
              <a:spcAft>
                <a:spcPts val="1200"/>
              </a:spcAft>
            </a:pPr>
            <a:r>
              <a:rPr lang="ar-KW" sz="2400" b="1" dirty="0">
                <a:solidFill>
                  <a:srgbClr val="003192"/>
                </a:solidFill>
                <a:effectLst>
                  <a:outerShdw blurRad="38100" dist="38100" dir="2700000" algn="tl">
                    <a:srgbClr val="000000">
                      <a:alpha val="43137"/>
                    </a:srgbClr>
                  </a:outerShdw>
                </a:effectLst>
              </a:rPr>
              <a:t>وَهُدىً </a:t>
            </a:r>
            <a:r>
              <a:rPr lang="ar-KW" sz="2400" b="1" dirty="0">
                <a:solidFill>
                  <a:srgbClr val="003192"/>
                </a:solidFill>
                <a:effectLst>
                  <a:outerShdw blurRad="38100" dist="38100" dir="2700000" algn="tl">
                    <a:srgbClr val="000000">
                      <a:alpha val="43137"/>
                    </a:srgbClr>
                  </a:outerShdw>
                </a:effectLst>
              </a:rPr>
              <a:t>وَرَحْمَةً وَبُشْرَى لِلْمُسْلِمِينَ</a:t>
            </a:r>
            <a:r>
              <a:rPr lang="ar-KW" sz="1100" dirty="0">
                <a:solidFill>
                  <a:srgbClr val="003192"/>
                </a:solidFill>
              </a:rPr>
              <a:t>} (النحل 89</a:t>
            </a:r>
            <a:r>
              <a:rPr lang="ar-KW" sz="1100" dirty="0">
                <a:solidFill>
                  <a:srgbClr val="003192"/>
                </a:solidFill>
              </a:rPr>
              <a:t>)</a:t>
            </a:r>
          </a:p>
          <a:p>
            <a:pPr algn="ctr"/>
            <a:endParaRPr lang="ar-KW" sz="4000" dirty="0">
              <a:solidFill>
                <a:srgbClr val="003192"/>
              </a:solidFill>
            </a:endParaRPr>
          </a:p>
          <a:p>
            <a:pPr algn="ctr"/>
            <a:r>
              <a:rPr lang="en-US" sz="2400" b="1" dirty="0">
                <a:solidFill>
                  <a:srgbClr val="003192"/>
                </a:solidFill>
              </a:rPr>
              <a:t>“</a:t>
            </a:r>
            <a:r>
              <a:rPr lang="en-US" sz="2400" b="1" dirty="0">
                <a:solidFill>
                  <a:srgbClr val="003192"/>
                </a:solidFill>
                <a:effectLst>
                  <a:outerShdw blurRad="38100" dist="38100" dir="2700000" algn="tl">
                    <a:srgbClr val="000000">
                      <a:alpha val="43137"/>
                    </a:srgbClr>
                  </a:outerShdw>
                </a:effectLst>
              </a:rPr>
              <a:t>…for We have sent the Scripture down to you explaining everything, and as a guidance and a mercy, and good news to those who devote themselves to Allah</a:t>
            </a:r>
            <a:r>
              <a:rPr lang="en-US" sz="2400" b="1" dirty="0">
                <a:solidFill>
                  <a:srgbClr val="003192"/>
                </a:solidFill>
              </a:rPr>
              <a:t>.” </a:t>
            </a:r>
            <a:r>
              <a:rPr lang="en-US" sz="1050" dirty="0">
                <a:solidFill>
                  <a:srgbClr val="003192"/>
                </a:solidFill>
              </a:rPr>
              <a:t>(Al-</a:t>
            </a:r>
            <a:r>
              <a:rPr lang="en-US" sz="1050" dirty="0" err="1">
                <a:solidFill>
                  <a:srgbClr val="003192"/>
                </a:solidFill>
              </a:rPr>
              <a:t>Nahl</a:t>
            </a:r>
            <a:r>
              <a:rPr lang="en-US" sz="1050" dirty="0">
                <a:solidFill>
                  <a:srgbClr val="003192"/>
                </a:solidFill>
              </a:rPr>
              <a:t> 16:89) </a:t>
            </a:r>
            <a:endParaRPr lang="en-US" sz="4000" dirty="0">
              <a:solidFill>
                <a:srgbClr val="003192"/>
              </a:solidFill>
            </a:endParaRPr>
          </a:p>
        </p:txBody>
      </p:sp>
      <p:pic>
        <p:nvPicPr>
          <p:cNvPr id="7" name="Picture 3" descr="C:\Users\HP\Desktop\القرآن حياتي\Pict\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9" y="2119745"/>
            <a:ext cx="2733900" cy="41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509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4855334" y="365125"/>
            <a:ext cx="3510566" cy="935641"/>
          </a:xfrm>
          <a:solidFill>
            <a:schemeClr val="accent1">
              <a:lumMod val="50000"/>
            </a:schemeClr>
          </a:solidFill>
        </p:spPr>
        <p:txBody>
          <a:bodyPr/>
          <a:lstStyle/>
          <a:p>
            <a:pPr algn="ctr" defTabSz="914400" rtl="1" eaLnBrk="1" latinLnBrk="0" hangingPunct="1">
              <a:lnSpc>
                <a:spcPct val="90000"/>
              </a:lnSpc>
              <a:spcBef>
                <a:spcPct val="0"/>
              </a:spcBef>
              <a:buNone/>
            </a:pPr>
            <a:r>
              <a:rPr lang="ar-KW"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القرآن الكريم</a:t>
            </a:r>
            <a:endParaRPr lang="en-US"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11</a:t>
            </a:fld>
            <a:endParaRPr lang="en-US"/>
          </a:p>
        </p:txBody>
      </p:sp>
      <p:sp>
        <p:nvSpPr>
          <p:cNvPr id="6" name="TextBox 5"/>
          <p:cNvSpPr txBox="1"/>
          <p:nvPr/>
        </p:nvSpPr>
        <p:spPr>
          <a:xfrm>
            <a:off x="3262245" y="1643459"/>
            <a:ext cx="6696744" cy="467820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dirty="0">
                <a:solidFill>
                  <a:srgbClr val="003192"/>
                </a:solidFill>
              </a:rPr>
              <a:t>عن عبد </a:t>
            </a:r>
            <a:r>
              <a:rPr lang="ar-KW" dirty="0">
                <a:solidFill>
                  <a:srgbClr val="003192"/>
                </a:solidFill>
              </a:rPr>
              <a:t>الله بن عمرو ابن العاص -رضي الله عنهما- عنه صلى الله عليه وآله وسلم أنه قال</a:t>
            </a:r>
            <a:r>
              <a:rPr lang="ar-KW" dirty="0">
                <a:solidFill>
                  <a:srgbClr val="003192"/>
                </a:solidFill>
              </a:rPr>
              <a:t>:</a:t>
            </a:r>
          </a:p>
          <a:p>
            <a:pPr algn="ctr">
              <a:spcBef>
                <a:spcPts val="2400"/>
              </a:spcBef>
            </a:pPr>
            <a:r>
              <a:rPr lang="ar-KW" dirty="0">
                <a:solidFill>
                  <a:srgbClr val="003192"/>
                </a:solidFill>
              </a:rPr>
              <a:t>« </a:t>
            </a:r>
            <a:r>
              <a:rPr lang="ar-KW" sz="2800" b="1" dirty="0">
                <a:solidFill>
                  <a:srgbClr val="003192"/>
                </a:solidFill>
                <a:effectLst>
                  <a:outerShdw blurRad="38100" dist="38100" dir="2700000" algn="tl">
                    <a:srgbClr val="000000">
                      <a:alpha val="43137"/>
                    </a:srgbClr>
                  </a:outerShdw>
                </a:effectLst>
              </a:rPr>
              <a:t>يقال </a:t>
            </a:r>
            <a:r>
              <a:rPr lang="ar-KW" sz="2800" b="1" dirty="0">
                <a:solidFill>
                  <a:srgbClr val="003192"/>
                </a:solidFill>
                <a:effectLst>
                  <a:outerShdw blurRad="38100" dist="38100" dir="2700000" algn="tl">
                    <a:srgbClr val="000000">
                      <a:alpha val="43137"/>
                    </a:srgbClr>
                  </a:outerShdw>
                </a:effectLst>
              </a:rPr>
              <a:t>لصاحب القرآن: اقرأ </a:t>
            </a:r>
            <a:r>
              <a:rPr lang="ar-KW" sz="2800" b="1" dirty="0">
                <a:solidFill>
                  <a:srgbClr val="003192"/>
                </a:solidFill>
                <a:effectLst>
                  <a:outerShdw blurRad="38100" dist="38100" dir="2700000" algn="tl">
                    <a:srgbClr val="000000">
                      <a:alpha val="43137"/>
                    </a:srgbClr>
                  </a:outerShdw>
                </a:effectLst>
              </a:rPr>
              <a:t>وارق .. ورتِّل </a:t>
            </a:r>
            <a:r>
              <a:rPr lang="ar-KW" sz="2800" b="1" dirty="0">
                <a:solidFill>
                  <a:srgbClr val="003192"/>
                </a:solidFill>
                <a:effectLst>
                  <a:outerShdw blurRad="38100" dist="38100" dir="2700000" algn="tl">
                    <a:srgbClr val="000000">
                      <a:alpha val="43137"/>
                    </a:srgbClr>
                  </a:outerShdw>
                </a:effectLst>
              </a:rPr>
              <a:t>كما كنت ترتِّل في دار الدنيا </a:t>
            </a:r>
            <a:r>
              <a:rPr lang="ar-KW" sz="2800" b="1" dirty="0">
                <a:solidFill>
                  <a:srgbClr val="003192"/>
                </a:solidFill>
                <a:effectLst>
                  <a:outerShdw blurRad="38100" dist="38100" dir="2700000" algn="tl">
                    <a:srgbClr val="000000">
                      <a:alpha val="43137"/>
                    </a:srgbClr>
                  </a:outerShdw>
                </a:effectLst>
              </a:rPr>
              <a:t>.. فإن </a:t>
            </a:r>
            <a:r>
              <a:rPr lang="ar-KW" sz="2800" b="1" dirty="0">
                <a:solidFill>
                  <a:srgbClr val="003192"/>
                </a:solidFill>
                <a:effectLst>
                  <a:outerShdw blurRad="38100" dist="38100" dir="2700000" algn="tl">
                    <a:srgbClr val="000000">
                      <a:alpha val="43137"/>
                    </a:srgbClr>
                  </a:outerShdw>
                </a:effectLst>
              </a:rPr>
              <a:t>منزلتَك عند آخرِ آيةٍ تقرأُ </a:t>
            </a:r>
            <a:r>
              <a:rPr lang="ar-KW" sz="2800" b="1" dirty="0">
                <a:solidFill>
                  <a:srgbClr val="003192"/>
                </a:solidFill>
                <a:effectLst>
                  <a:outerShdw blurRad="38100" dist="38100" dir="2700000" algn="tl">
                    <a:srgbClr val="000000">
                      <a:alpha val="43137"/>
                    </a:srgbClr>
                  </a:outerShdw>
                </a:effectLst>
              </a:rPr>
              <a:t>بها </a:t>
            </a:r>
            <a:r>
              <a:rPr lang="ar-KW" dirty="0">
                <a:solidFill>
                  <a:srgbClr val="003192"/>
                </a:solidFill>
              </a:rPr>
              <a:t>". </a:t>
            </a:r>
          </a:p>
          <a:p>
            <a:pPr algn="ctr"/>
            <a:r>
              <a:rPr lang="ar-KW" sz="1200" dirty="0">
                <a:solidFill>
                  <a:srgbClr val="003192"/>
                </a:solidFill>
              </a:rPr>
              <a:t>(</a:t>
            </a:r>
            <a:r>
              <a:rPr lang="ar-KW" sz="1200" dirty="0">
                <a:solidFill>
                  <a:srgbClr val="003192"/>
                </a:solidFill>
              </a:rPr>
              <a:t>رواه الترمذي، رقم: 2915 وإسناده حسن</a:t>
            </a:r>
            <a:r>
              <a:rPr lang="ar-KW" sz="1200" dirty="0">
                <a:solidFill>
                  <a:srgbClr val="003192"/>
                </a:solidFill>
              </a:rPr>
              <a:t>)</a:t>
            </a:r>
          </a:p>
          <a:p>
            <a:pPr algn="ctr"/>
            <a:endParaRPr lang="ar-KW" sz="3200" dirty="0">
              <a:solidFill>
                <a:srgbClr val="003192"/>
              </a:solidFill>
            </a:endParaRPr>
          </a:p>
          <a:p>
            <a:pPr algn="ctr"/>
            <a:endParaRPr lang="ar-KW" sz="1200" dirty="0">
              <a:solidFill>
                <a:srgbClr val="003192"/>
              </a:solidFill>
            </a:endParaRPr>
          </a:p>
          <a:p>
            <a:pPr algn="ctr"/>
            <a:r>
              <a:rPr lang="en-US" sz="1400" dirty="0">
                <a:solidFill>
                  <a:srgbClr val="003192"/>
                </a:solidFill>
              </a:rPr>
              <a:t>In the Hadith narrated by `</a:t>
            </a:r>
            <a:r>
              <a:rPr lang="en-US" sz="1400" dirty="0" err="1">
                <a:solidFill>
                  <a:srgbClr val="003192"/>
                </a:solidFill>
              </a:rPr>
              <a:t>Abd</a:t>
            </a:r>
            <a:r>
              <a:rPr lang="en-US" sz="1400" dirty="0">
                <a:solidFill>
                  <a:srgbClr val="003192"/>
                </a:solidFill>
              </a:rPr>
              <a:t> Allah </a:t>
            </a:r>
            <a:r>
              <a:rPr lang="en-US" sz="1400" dirty="0" err="1">
                <a:solidFill>
                  <a:srgbClr val="003192"/>
                </a:solidFill>
              </a:rPr>
              <a:t>ibn</a:t>
            </a:r>
            <a:r>
              <a:rPr lang="en-US" sz="1400" dirty="0">
                <a:solidFill>
                  <a:srgbClr val="003192"/>
                </a:solidFill>
              </a:rPr>
              <a:t> `</a:t>
            </a:r>
            <a:r>
              <a:rPr lang="en-US" sz="1400" dirty="0" err="1">
                <a:solidFill>
                  <a:srgbClr val="003192"/>
                </a:solidFill>
              </a:rPr>
              <a:t>Amr</a:t>
            </a:r>
            <a:r>
              <a:rPr lang="en-US" sz="1400" dirty="0">
                <a:solidFill>
                  <a:srgbClr val="003192"/>
                </a:solidFill>
              </a:rPr>
              <a:t> </a:t>
            </a:r>
            <a:r>
              <a:rPr lang="en-US" sz="1400" dirty="0" err="1">
                <a:solidFill>
                  <a:srgbClr val="003192"/>
                </a:solidFill>
              </a:rPr>
              <a:t>ibn</a:t>
            </a:r>
            <a:r>
              <a:rPr lang="en-US" sz="1400" dirty="0">
                <a:solidFill>
                  <a:srgbClr val="003192"/>
                </a:solidFill>
              </a:rPr>
              <a:t> Al-`As (may Allah be pleased with them both), Allah's Messenger (peace and blessings of Allah be upon him) </a:t>
            </a:r>
            <a:r>
              <a:rPr lang="en-US" sz="1400" dirty="0">
                <a:solidFill>
                  <a:srgbClr val="003192"/>
                </a:solidFill>
              </a:rPr>
              <a:t>said</a:t>
            </a:r>
            <a:r>
              <a:rPr lang="en-US" sz="1400" dirty="0">
                <a:solidFill>
                  <a:srgbClr val="003192"/>
                </a:solidFill>
              </a:rPr>
              <a:t>: </a:t>
            </a:r>
            <a:endParaRPr lang="en-US" sz="1400" dirty="0">
              <a:solidFill>
                <a:srgbClr val="003192"/>
              </a:solidFill>
            </a:endParaRPr>
          </a:p>
          <a:p>
            <a:pPr algn="ctr"/>
            <a:r>
              <a:rPr lang="en-US" sz="1400" dirty="0">
                <a:solidFill>
                  <a:srgbClr val="003192"/>
                </a:solidFill>
              </a:rPr>
              <a:t>"</a:t>
            </a:r>
            <a:r>
              <a:rPr lang="en-US" sz="2400" b="1" dirty="0">
                <a:solidFill>
                  <a:srgbClr val="003192"/>
                </a:solidFill>
                <a:effectLst>
                  <a:outerShdw blurRad="38100" dist="38100" dir="2700000" algn="tl">
                    <a:srgbClr val="000000">
                      <a:alpha val="43137"/>
                    </a:srgbClr>
                  </a:outerShdw>
                </a:effectLst>
              </a:rPr>
              <a:t>It shall be said to the one who memorized the Qur'an: 'Recite, and rise up, recite (melodiously) as you used to recite in the world. For indeed your rank shall be at the last verse you recited.</a:t>
            </a:r>
            <a:r>
              <a:rPr lang="en-US" sz="1400" dirty="0">
                <a:solidFill>
                  <a:srgbClr val="003192"/>
                </a:solidFill>
              </a:rPr>
              <a:t>'" </a:t>
            </a:r>
            <a:endParaRPr lang="en-US" sz="1400" dirty="0">
              <a:solidFill>
                <a:srgbClr val="003192"/>
              </a:solidFill>
            </a:endParaRPr>
          </a:p>
          <a:p>
            <a:pPr algn="ctr"/>
            <a:r>
              <a:rPr lang="en-US" sz="1200" dirty="0">
                <a:solidFill>
                  <a:srgbClr val="003192"/>
                </a:solidFill>
              </a:rPr>
              <a:t>(</a:t>
            </a:r>
            <a:r>
              <a:rPr lang="en-US" sz="1200" dirty="0">
                <a:solidFill>
                  <a:srgbClr val="003192"/>
                </a:solidFill>
              </a:rPr>
              <a:t>Al-</a:t>
            </a:r>
            <a:r>
              <a:rPr lang="en-US" sz="1200" dirty="0" err="1">
                <a:solidFill>
                  <a:srgbClr val="003192"/>
                </a:solidFill>
              </a:rPr>
              <a:t>Tirmidhi</a:t>
            </a:r>
            <a:r>
              <a:rPr lang="en-US" sz="1200" dirty="0">
                <a:solidFill>
                  <a:srgbClr val="003192"/>
                </a:solidFill>
              </a:rPr>
              <a:t> 2915, with a good chain of narration) </a:t>
            </a:r>
          </a:p>
          <a:p>
            <a:pPr algn="ctr"/>
            <a:endParaRPr lang="en-US" sz="1200" dirty="0">
              <a:solidFill>
                <a:srgbClr val="003192"/>
              </a:solidFill>
            </a:endParaRPr>
          </a:p>
        </p:txBody>
      </p:sp>
      <p:pic>
        <p:nvPicPr>
          <p:cNvPr id="7" name="Picture 3" descr="C:\Users\HP\Desktop\القرآن حياتي\Pict\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9" y="2119745"/>
            <a:ext cx="2733900" cy="41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491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12</a:t>
            </a:fld>
            <a:endParaRPr lang="en-US"/>
          </a:p>
        </p:txBody>
      </p:sp>
      <p:sp>
        <p:nvSpPr>
          <p:cNvPr id="6" name="TextBox 5"/>
          <p:cNvSpPr txBox="1"/>
          <p:nvPr/>
        </p:nvSpPr>
        <p:spPr>
          <a:xfrm>
            <a:off x="2704564" y="2061848"/>
            <a:ext cx="6585692"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a:p>
            <a:pPr marR="0" algn="ctr" rtl="1">
              <a:lnSpc>
                <a:spcPct val="100000"/>
              </a:lnSpc>
              <a:spcBef>
                <a:spcPts val="0"/>
              </a:spcBef>
              <a:spcAft>
                <a:spcPts val="0"/>
              </a:spcAft>
              <a:buClr>
                <a:srgbClr val="000000"/>
              </a:buClr>
              <a:buFont typeface="Arial"/>
            </a:pPr>
            <a:r>
              <a:rPr lang="ar-SA"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a:t>
            </a:r>
            <a:r>
              <a:rPr lang="ar-KW"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a:t>
            </a:r>
            <a:r>
              <a:rPr lang="ar-SA"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ج</a:t>
            </a:r>
            <a:r>
              <a:rPr lang="ar-KW"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a:t>
            </a:r>
            <a:r>
              <a:rPr lang="ar-SA"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و</a:t>
            </a:r>
            <a:r>
              <a:rPr lang="ar-KW"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a:t>
            </a:r>
            <a:r>
              <a:rPr lang="ar-SA"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ي</a:t>
            </a:r>
            <a:r>
              <a:rPr lang="ar-KW"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a:t>
            </a:r>
            <a:r>
              <a:rPr lang="ar-SA"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د</a:t>
            </a:r>
            <a:r>
              <a:rPr lang="ar-KW" sz="9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a:t>
            </a:r>
          </a:p>
          <a:p>
            <a:pPr marR="0" algn="ctr" rtl="1">
              <a:lnSpc>
                <a:spcPct val="100000"/>
              </a:lnSpc>
              <a:spcBef>
                <a:spcPts val="0"/>
              </a:spcBef>
              <a:spcAft>
                <a:spcPts val="0"/>
              </a:spcAft>
              <a:buClr>
                <a:srgbClr val="000000"/>
              </a:buClr>
              <a:buFont typeface="Arial"/>
            </a:pP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5186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7710269"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9" name="TextBox 8"/>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0" name="Rectangle 16"/>
          <p:cNvSpPr>
            <a:spLocks noChangeArrowheads="1"/>
          </p:cNvSpPr>
          <p:nvPr/>
        </p:nvSpPr>
        <p:spPr bwMode="auto">
          <a:xfrm>
            <a:off x="3048256"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3048256"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3154590" y="2474685"/>
            <a:ext cx="8424936" cy="403187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sz="4800" b="1" dirty="0" smtClean="0">
                <a:solidFill>
                  <a:srgbClr val="FF0000"/>
                </a:solidFill>
              </a:rPr>
              <a:t>لُّـغَـةً</a:t>
            </a:r>
          </a:p>
          <a:p>
            <a:pPr algn="ctr"/>
            <a:r>
              <a:rPr lang="ar-KW" sz="3600" b="1" dirty="0" smtClean="0">
                <a:solidFill>
                  <a:srgbClr val="003192"/>
                </a:solidFill>
              </a:rPr>
              <a:t>التحسين والإتقان</a:t>
            </a:r>
          </a:p>
          <a:p>
            <a:pPr algn="ctr"/>
            <a:r>
              <a:rPr lang="ar-KW" sz="2000" dirty="0" smtClean="0">
                <a:solidFill>
                  <a:srgbClr val="003192"/>
                </a:solidFill>
              </a:rPr>
              <a:t>يقال</a:t>
            </a:r>
            <a:r>
              <a:rPr lang="ar-KW" sz="2000" dirty="0">
                <a:solidFill>
                  <a:srgbClr val="003192"/>
                </a:solidFill>
              </a:rPr>
              <a:t>: جوَّدت الشيء تجويدًا أي حسنته تحسينًا، وأتقنته إتقانًا</a:t>
            </a:r>
            <a:r>
              <a:rPr lang="ar-KW" sz="2000" dirty="0" smtClean="0">
                <a:solidFill>
                  <a:srgbClr val="003192"/>
                </a:solidFill>
              </a:rPr>
              <a:t>.</a:t>
            </a:r>
          </a:p>
          <a:p>
            <a:pPr algn="ctr"/>
            <a:endParaRPr lang="ar-KW" sz="2800" dirty="0" smtClean="0">
              <a:solidFill>
                <a:srgbClr val="003192"/>
              </a:solidFill>
            </a:endParaRPr>
          </a:p>
          <a:p>
            <a:pPr algn="ctr"/>
            <a:r>
              <a:rPr lang="en-US" sz="4800" b="1" dirty="0">
                <a:solidFill>
                  <a:srgbClr val="FF0000"/>
                </a:solidFill>
              </a:rPr>
              <a:t>Lexically</a:t>
            </a:r>
          </a:p>
          <a:p>
            <a:pPr algn="ctr"/>
            <a:r>
              <a:rPr lang="en-US" sz="3600" dirty="0" smtClean="0">
                <a:solidFill>
                  <a:srgbClr val="003192"/>
                </a:solidFill>
              </a:rPr>
              <a:t>Proficiency </a:t>
            </a:r>
            <a:r>
              <a:rPr lang="en-US" sz="3600" dirty="0">
                <a:solidFill>
                  <a:srgbClr val="003192"/>
                </a:solidFill>
              </a:rPr>
              <a:t>and betterment. </a:t>
            </a:r>
            <a:endParaRPr lang="en-US" sz="3600" dirty="0" smtClean="0">
              <a:solidFill>
                <a:srgbClr val="003192"/>
              </a:solidFill>
            </a:endParaRPr>
          </a:p>
          <a:p>
            <a:pPr algn="ctr"/>
            <a:r>
              <a:rPr lang="en-US" sz="2000" dirty="0" smtClean="0">
                <a:solidFill>
                  <a:srgbClr val="003192"/>
                </a:solidFill>
              </a:rPr>
              <a:t>The </a:t>
            </a:r>
            <a:r>
              <a:rPr lang="en-US" sz="2000" dirty="0">
                <a:solidFill>
                  <a:srgbClr val="003192"/>
                </a:solidFill>
              </a:rPr>
              <a:t>verb "</a:t>
            </a:r>
            <a:r>
              <a:rPr lang="en-US" sz="2000" i="1" dirty="0" err="1">
                <a:solidFill>
                  <a:srgbClr val="003192"/>
                </a:solidFill>
              </a:rPr>
              <a:t>jawwada</a:t>
            </a:r>
            <a:r>
              <a:rPr lang="en-US" sz="2000" dirty="0">
                <a:solidFill>
                  <a:srgbClr val="003192"/>
                </a:solidFill>
              </a:rPr>
              <a:t>" in Arabic is a transitive verb that means to better something or to master it. </a:t>
            </a:r>
          </a:p>
        </p:txBody>
      </p:sp>
      <p:sp>
        <p:nvSpPr>
          <p:cNvPr id="16" name="TextBox 15"/>
          <p:cNvSpPr txBox="1"/>
          <p:nvPr/>
        </p:nvSpPr>
        <p:spPr>
          <a:xfrm>
            <a:off x="3731824" y="1642189"/>
            <a:ext cx="7488832" cy="461665"/>
          </a:xfrm>
          <a:prstGeom prst="rect">
            <a:avLst/>
          </a:prstGeom>
          <a:solidFill>
            <a:srgbClr val="FFFF99"/>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400" b="1" dirty="0" smtClean="0">
                <a:solidFill>
                  <a:srgbClr val="003192"/>
                </a:solidFill>
              </a:rPr>
              <a:t>The </a:t>
            </a:r>
            <a:r>
              <a:rPr lang="en-US" sz="2400" b="1" dirty="0">
                <a:solidFill>
                  <a:srgbClr val="003192"/>
                </a:solidFill>
              </a:rPr>
              <a:t>Meaning </a:t>
            </a:r>
            <a:r>
              <a:rPr lang="en-US" sz="2400" b="1" dirty="0" smtClean="0">
                <a:solidFill>
                  <a:srgbClr val="003192"/>
                </a:solidFill>
              </a:rPr>
              <a:t>&amp; Aim of </a:t>
            </a:r>
            <a:r>
              <a:rPr lang="en-US" sz="2400" b="1" dirty="0" err="1" smtClean="0">
                <a:solidFill>
                  <a:srgbClr val="003192"/>
                </a:solidFill>
              </a:rPr>
              <a:t>Tajwed</a:t>
            </a:r>
            <a:r>
              <a:rPr lang="en-US" sz="2400" b="1" dirty="0" smtClean="0">
                <a:solidFill>
                  <a:srgbClr val="003192"/>
                </a:solidFill>
              </a:rPr>
              <a:t> </a:t>
            </a:r>
            <a:r>
              <a:rPr lang="ar-KW" sz="2400" b="1" dirty="0">
                <a:solidFill>
                  <a:srgbClr val="003192"/>
                </a:solidFill>
              </a:rPr>
              <a:t>معنى التجويد وغايته </a:t>
            </a:r>
            <a:endParaRPr lang="en-US" sz="2400" b="1" dirty="0">
              <a:solidFill>
                <a:srgbClr val="003192"/>
              </a:solidFill>
            </a:endParaRPr>
          </a:p>
        </p:txBody>
      </p:sp>
      <p:pic>
        <p:nvPicPr>
          <p:cNvPr id="14" name="Picture 3" descr="C:\Users\HP\Desktop\القرآن حياتي\Pict\19b3cc7d31670eb32b5060344b70af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0" y="2458378"/>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999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7362544"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2700531"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2700531"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3263772" y="2241352"/>
            <a:ext cx="8424936" cy="449353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sz="4400" b="1" dirty="0" smtClean="0">
                <a:solidFill>
                  <a:srgbClr val="FF0000"/>
                </a:solidFill>
              </a:rPr>
              <a:t>اصطلاحاً</a:t>
            </a:r>
          </a:p>
          <a:p>
            <a:pPr algn="ctr" rtl="1">
              <a:spcAft>
                <a:spcPts val="1200"/>
              </a:spcAft>
            </a:pPr>
            <a:r>
              <a:rPr lang="ar-KW" sz="2400" b="1" dirty="0" smtClean="0">
                <a:solidFill>
                  <a:srgbClr val="003192"/>
                </a:solidFill>
              </a:rPr>
              <a:t>علم </a:t>
            </a:r>
            <a:r>
              <a:rPr lang="ar-KW" sz="2400" b="1" dirty="0">
                <a:solidFill>
                  <a:srgbClr val="003192"/>
                </a:solidFill>
              </a:rPr>
              <a:t>يبحث في الكلمات القرآنية من حيث إعطاء الحروف </a:t>
            </a:r>
            <a:r>
              <a:rPr lang="ar-KW" sz="2400" b="1" u="sng" dirty="0">
                <a:solidFill>
                  <a:srgbClr val="003192"/>
                </a:solidFill>
              </a:rPr>
              <a:t>حقَّها</a:t>
            </a:r>
            <a:r>
              <a:rPr lang="ar-KW" sz="2400" b="1" dirty="0">
                <a:solidFill>
                  <a:srgbClr val="003192"/>
                </a:solidFill>
              </a:rPr>
              <a:t> </a:t>
            </a:r>
            <a:r>
              <a:rPr lang="ar-KW" sz="2400" b="1" u="sng" dirty="0">
                <a:solidFill>
                  <a:srgbClr val="003192"/>
                </a:solidFill>
              </a:rPr>
              <a:t>ومستحقها</a:t>
            </a:r>
          </a:p>
          <a:p>
            <a:pPr algn="r" rtl="1"/>
            <a:r>
              <a:rPr lang="ar-KW" sz="1400" b="1" dirty="0" smtClean="0">
                <a:solidFill>
                  <a:srgbClr val="003192"/>
                </a:solidFill>
              </a:rPr>
              <a:t>حق الحروف</a:t>
            </a:r>
            <a:r>
              <a:rPr lang="ar-KW" sz="1400" dirty="0" smtClean="0">
                <a:solidFill>
                  <a:srgbClr val="003192"/>
                </a:solidFill>
              </a:rPr>
              <a:t>: الصفات </a:t>
            </a:r>
            <a:r>
              <a:rPr lang="ar-KW" sz="1400" dirty="0">
                <a:solidFill>
                  <a:srgbClr val="003192"/>
                </a:solidFill>
              </a:rPr>
              <a:t>اللازمة التي لا تفارقها كالاستعلاء </a:t>
            </a:r>
            <a:r>
              <a:rPr lang="ar-KW" sz="1400" dirty="0" smtClean="0">
                <a:solidFill>
                  <a:srgbClr val="003192"/>
                </a:solidFill>
              </a:rPr>
              <a:t>والاسْتِفَال.</a:t>
            </a:r>
          </a:p>
          <a:p>
            <a:pPr algn="r" rtl="1"/>
            <a:r>
              <a:rPr lang="ar-KW" sz="1400" b="1" dirty="0" smtClean="0">
                <a:solidFill>
                  <a:srgbClr val="003192"/>
                </a:solidFill>
              </a:rPr>
              <a:t>مُسْتَحَقها</a:t>
            </a:r>
            <a:r>
              <a:rPr lang="ar-KW" sz="1400" dirty="0" smtClean="0">
                <a:solidFill>
                  <a:srgbClr val="003192"/>
                </a:solidFill>
              </a:rPr>
              <a:t>: الأحكام </a:t>
            </a:r>
            <a:r>
              <a:rPr lang="ar-KW" sz="1400" dirty="0">
                <a:solidFill>
                  <a:srgbClr val="003192"/>
                </a:solidFill>
              </a:rPr>
              <a:t>الناشئة عن تلك الصفات: كالتفخيم والترقيق، والإدغام والإظهار وغيرها.</a:t>
            </a:r>
            <a:endParaRPr lang="en-US" sz="1400" dirty="0">
              <a:solidFill>
                <a:srgbClr val="003192"/>
              </a:solidFill>
            </a:endParaRPr>
          </a:p>
          <a:p>
            <a:pPr algn="ctr"/>
            <a:endParaRPr lang="ar-KW" sz="2400" dirty="0" smtClean="0">
              <a:solidFill>
                <a:srgbClr val="003192"/>
              </a:solidFill>
            </a:endParaRPr>
          </a:p>
          <a:p>
            <a:pPr algn="ctr"/>
            <a:r>
              <a:rPr lang="en-US" sz="3600" b="1" dirty="0">
                <a:solidFill>
                  <a:srgbClr val="FF0000"/>
                </a:solidFill>
              </a:rPr>
              <a:t>Conventionally</a:t>
            </a:r>
          </a:p>
          <a:p>
            <a:pPr algn="ctr"/>
            <a:r>
              <a:rPr lang="en-US" sz="1800" b="1" dirty="0" smtClean="0">
                <a:solidFill>
                  <a:srgbClr val="003192"/>
                </a:solidFill>
              </a:rPr>
              <a:t>A </a:t>
            </a:r>
            <a:r>
              <a:rPr lang="en-US" sz="1800" b="1" dirty="0">
                <a:solidFill>
                  <a:srgbClr val="003192"/>
                </a:solidFill>
              </a:rPr>
              <a:t>field of knowledge concerned with studying the words of the Qur'an with regard to articulating every letter from its correct articulation point and giving the letter its </a:t>
            </a:r>
            <a:r>
              <a:rPr lang="en-US" sz="1800" b="1" u="sng" dirty="0" smtClean="0">
                <a:solidFill>
                  <a:srgbClr val="003192"/>
                </a:solidFill>
                <a:effectLst>
                  <a:outerShdw blurRad="38100" dist="38100" dir="2700000" algn="tl">
                    <a:srgbClr val="000000">
                      <a:alpha val="43137"/>
                    </a:srgbClr>
                  </a:outerShdw>
                </a:effectLst>
              </a:rPr>
              <a:t>RIGHTS</a:t>
            </a:r>
            <a:r>
              <a:rPr lang="en-US" sz="1800" b="1" dirty="0" smtClean="0">
                <a:solidFill>
                  <a:srgbClr val="003192"/>
                </a:solidFill>
                <a:effectLst>
                  <a:outerShdw blurRad="38100" dist="38100" dir="2700000" algn="tl">
                    <a:srgbClr val="000000">
                      <a:alpha val="43137"/>
                    </a:srgbClr>
                  </a:outerShdw>
                </a:effectLst>
              </a:rPr>
              <a:t> </a:t>
            </a:r>
            <a:r>
              <a:rPr lang="en-US" sz="1800" b="1" dirty="0" smtClean="0">
                <a:solidFill>
                  <a:srgbClr val="003192"/>
                </a:solidFill>
              </a:rPr>
              <a:t>and </a:t>
            </a:r>
            <a:r>
              <a:rPr lang="en-US" sz="1800" b="1" u="sng" dirty="0" smtClean="0">
                <a:solidFill>
                  <a:srgbClr val="003192"/>
                </a:solidFill>
                <a:effectLst>
                  <a:outerShdw blurRad="38100" dist="38100" dir="2700000" algn="tl">
                    <a:srgbClr val="000000">
                      <a:alpha val="43137"/>
                    </a:srgbClr>
                  </a:outerShdw>
                </a:effectLst>
              </a:rPr>
              <a:t>DUES</a:t>
            </a:r>
            <a:r>
              <a:rPr lang="en-US" sz="1800" b="1" dirty="0" smtClean="0">
                <a:solidFill>
                  <a:srgbClr val="003192"/>
                </a:solidFill>
                <a:effectLst>
                  <a:outerShdw blurRad="38100" dist="38100" dir="2700000" algn="tl">
                    <a:srgbClr val="000000">
                      <a:alpha val="43137"/>
                    </a:srgbClr>
                  </a:outerShdw>
                </a:effectLst>
              </a:rPr>
              <a:t> </a:t>
            </a:r>
            <a:r>
              <a:rPr lang="en-US" sz="1800" b="1" dirty="0" smtClean="0">
                <a:solidFill>
                  <a:srgbClr val="003192"/>
                </a:solidFill>
              </a:rPr>
              <a:t>with </a:t>
            </a:r>
            <a:r>
              <a:rPr lang="en-US" sz="1800" b="1" dirty="0">
                <a:solidFill>
                  <a:srgbClr val="003192"/>
                </a:solidFill>
              </a:rPr>
              <a:t>regards to its </a:t>
            </a:r>
            <a:r>
              <a:rPr lang="en-US" sz="1800" b="1" dirty="0" smtClean="0">
                <a:solidFill>
                  <a:srgbClr val="003192"/>
                </a:solidFill>
              </a:rPr>
              <a:t>characteristics</a:t>
            </a:r>
          </a:p>
          <a:p>
            <a:pPr algn="ctr"/>
            <a:r>
              <a:rPr lang="en-US" dirty="0" smtClean="0">
                <a:solidFill>
                  <a:srgbClr val="003192"/>
                </a:solidFill>
              </a:rPr>
              <a:t> </a:t>
            </a:r>
            <a:endParaRPr lang="en-US" dirty="0">
              <a:solidFill>
                <a:srgbClr val="003192"/>
              </a:solidFill>
            </a:endParaRPr>
          </a:p>
          <a:p>
            <a:pPr algn="just" rtl="0"/>
            <a:r>
              <a:rPr lang="en-US" sz="1200" dirty="0" smtClean="0">
                <a:solidFill>
                  <a:srgbClr val="003192"/>
                </a:solidFill>
              </a:rPr>
              <a:t>The </a:t>
            </a:r>
            <a:r>
              <a:rPr lang="en-US" sz="1200" dirty="0">
                <a:solidFill>
                  <a:srgbClr val="003192"/>
                </a:solidFill>
              </a:rPr>
              <a:t>rights of the </a:t>
            </a:r>
            <a:r>
              <a:rPr lang="en-US" sz="1200" dirty="0" smtClean="0">
                <a:solidFill>
                  <a:srgbClr val="003192"/>
                </a:solidFill>
              </a:rPr>
              <a:t>letters: refer </a:t>
            </a:r>
            <a:r>
              <a:rPr lang="en-US" sz="1200" dirty="0">
                <a:solidFill>
                  <a:srgbClr val="003192"/>
                </a:solidFill>
              </a:rPr>
              <a:t>to saying the letters with the required characteristics of the letter that are always present with them, such as their being pronounced at high or low places of articulation in the mouth</a:t>
            </a:r>
            <a:r>
              <a:rPr lang="en-US" sz="1200" dirty="0" smtClean="0">
                <a:solidFill>
                  <a:srgbClr val="003192"/>
                </a:solidFill>
              </a:rPr>
              <a:t>.</a:t>
            </a:r>
          </a:p>
          <a:p>
            <a:pPr algn="just" rtl="0"/>
            <a:r>
              <a:rPr lang="en-US" sz="1200" dirty="0" smtClean="0">
                <a:solidFill>
                  <a:srgbClr val="003192"/>
                </a:solidFill>
              </a:rPr>
              <a:t>The </a:t>
            </a:r>
            <a:r>
              <a:rPr lang="en-US" sz="1200" dirty="0">
                <a:solidFill>
                  <a:srgbClr val="003192"/>
                </a:solidFill>
              </a:rPr>
              <a:t>dues of the letters, these refer to the rules resulting due to the characteristics of the letter that are present with them only some of the</a:t>
            </a:r>
            <a:r>
              <a:rPr lang="en-US" sz="1200" b="1" dirty="0">
                <a:solidFill>
                  <a:srgbClr val="003192"/>
                </a:solidFill>
              </a:rPr>
              <a:t> </a:t>
            </a:r>
            <a:r>
              <a:rPr lang="en-US" sz="1200" dirty="0">
                <a:solidFill>
                  <a:srgbClr val="003192"/>
                </a:solidFill>
              </a:rPr>
              <a:t>time</a:t>
            </a:r>
            <a:r>
              <a:rPr lang="en-US" sz="1100" dirty="0">
                <a:solidFill>
                  <a:srgbClr val="003192"/>
                </a:solidFill>
              </a:rPr>
              <a:t>,  </a:t>
            </a:r>
            <a:r>
              <a:rPr lang="en-US" sz="1100" dirty="0" err="1">
                <a:solidFill>
                  <a:srgbClr val="003192"/>
                </a:solidFill>
              </a:rPr>
              <a:t>eg</a:t>
            </a:r>
            <a:r>
              <a:rPr lang="en-US" sz="1100" dirty="0">
                <a:solidFill>
                  <a:srgbClr val="003192"/>
                </a:solidFill>
              </a:rPr>
              <a:t>. </a:t>
            </a:r>
            <a:r>
              <a:rPr lang="en-US" sz="1100" i="1" dirty="0" err="1">
                <a:solidFill>
                  <a:srgbClr val="003192"/>
                </a:solidFill>
              </a:rPr>
              <a:t>Tafkhim</a:t>
            </a:r>
            <a:r>
              <a:rPr lang="en-US" sz="1100" dirty="0">
                <a:solidFill>
                  <a:srgbClr val="003192"/>
                </a:solidFill>
              </a:rPr>
              <a:t> (heavy sound), </a:t>
            </a:r>
            <a:r>
              <a:rPr lang="en-US" sz="1100" i="1" dirty="0" err="1">
                <a:solidFill>
                  <a:srgbClr val="003192"/>
                </a:solidFill>
              </a:rPr>
              <a:t>Tarqiq</a:t>
            </a:r>
            <a:r>
              <a:rPr lang="en-US" sz="1100" dirty="0">
                <a:solidFill>
                  <a:srgbClr val="003192"/>
                </a:solidFill>
              </a:rPr>
              <a:t> (light sound), </a:t>
            </a:r>
            <a:r>
              <a:rPr lang="en-US" sz="1100" i="1" dirty="0" err="1">
                <a:solidFill>
                  <a:srgbClr val="003192"/>
                </a:solidFill>
              </a:rPr>
              <a:t>idgham</a:t>
            </a:r>
            <a:r>
              <a:rPr lang="en-US" sz="1100" dirty="0">
                <a:solidFill>
                  <a:srgbClr val="003192"/>
                </a:solidFill>
              </a:rPr>
              <a:t> (merging), </a:t>
            </a:r>
            <a:r>
              <a:rPr lang="en-US" sz="1100" i="1" dirty="0" err="1">
                <a:solidFill>
                  <a:srgbClr val="003192"/>
                </a:solidFill>
              </a:rPr>
              <a:t>Izh-har</a:t>
            </a:r>
            <a:r>
              <a:rPr lang="en-US" sz="1100" dirty="0">
                <a:solidFill>
                  <a:srgbClr val="003192"/>
                </a:solidFill>
              </a:rPr>
              <a:t> (clear), etc.</a:t>
            </a:r>
            <a:endParaRPr lang="en-US" sz="1200" dirty="0">
              <a:solidFill>
                <a:srgbClr val="003192"/>
              </a:solidFill>
            </a:endParaRPr>
          </a:p>
        </p:txBody>
      </p:sp>
      <p:sp>
        <p:nvSpPr>
          <p:cNvPr id="12" name="TextBox 11"/>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3731824" y="1642189"/>
            <a:ext cx="7488832" cy="461665"/>
          </a:xfrm>
          <a:prstGeom prst="rect">
            <a:avLst/>
          </a:prstGeom>
          <a:solidFill>
            <a:srgbClr val="FFFF99"/>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400" b="1" dirty="0" smtClean="0">
                <a:solidFill>
                  <a:srgbClr val="003192"/>
                </a:solidFill>
              </a:rPr>
              <a:t>The </a:t>
            </a:r>
            <a:r>
              <a:rPr lang="en-US" sz="2400" b="1" dirty="0">
                <a:solidFill>
                  <a:srgbClr val="003192"/>
                </a:solidFill>
              </a:rPr>
              <a:t>Meaning </a:t>
            </a:r>
            <a:r>
              <a:rPr lang="en-US" sz="2400" b="1" dirty="0" smtClean="0">
                <a:solidFill>
                  <a:srgbClr val="003192"/>
                </a:solidFill>
              </a:rPr>
              <a:t>&amp; Aim of </a:t>
            </a:r>
            <a:r>
              <a:rPr lang="en-US" sz="2400" b="1" dirty="0" err="1" smtClean="0">
                <a:solidFill>
                  <a:srgbClr val="003192"/>
                </a:solidFill>
              </a:rPr>
              <a:t>Tajwed</a:t>
            </a:r>
            <a:r>
              <a:rPr lang="en-US" sz="2400" b="1" dirty="0" smtClean="0">
                <a:solidFill>
                  <a:srgbClr val="003192"/>
                </a:solidFill>
              </a:rPr>
              <a:t> </a:t>
            </a:r>
            <a:r>
              <a:rPr lang="ar-KW" sz="2400" b="1" dirty="0">
                <a:solidFill>
                  <a:srgbClr val="003192"/>
                </a:solidFill>
              </a:rPr>
              <a:t>معنى التجويد وغايته </a:t>
            </a:r>
            <a:endParaRPr lang="en-US" sz="2400" b="1" dirty="0">
              <a:solidFill>
                <a:srgbClr val="003192"/>
              </a:solidFill>
            </a:endParaRPr>
          </a:p>
        </p:txBody>
      </p:sp>
      <p:pic>
        <p:nvPicPr>
          <p:cNvPr id="18" name="Picture 3" descr="C:\Users\HP\Desktop\القرآن حياتي\Pict\19b3cc7d31670eb32b5060344b70af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0" y="2458378"/>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32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7491328"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2829315"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2829315"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3278860" y="2351575"/>
            <a:ext cx="8424936" cy="415498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sz="4400" b="1" dirty="0">
                <a:solidFill>
                  <a:srgbClr val="FF0000"/>
                </a:solidFill>
              </a:rPr>
              <a:t>غَايَتُهُ</a:t>
            </a:r>
            <a:endParaRPr lang="ar-KW" sz="4400" b="1" dirty="0" smtClean="0">
              <a:solidFill>
                <a:srgbClr val="FF0000"/>
              </a:solidFill>
            </a:endParaRPr>
          </a:p>
          <a:p>
            <a:pPr algn="ctr"/>
            <a:r>
              <a:rPr lang="ar-KW" sz="2400" b="1" dirty="0" smtClean="0">
                <a:solidFill>
                  <a:srgbClr val="003192"/>
                </a:solidFill>
              </a:rPr>
              <a:t>تمكين </a:t>
            </a:r>
            <a:r>
              <a:rPr lang="ar-KW" sz="2400" b="1" dirty="0">
                <a:solidFill>
                  <a:srgbClr val="003192"/>
                </a:solidFill>
              </a:rPr>
              <a:t>القارئ من جودة القراءة، وحسن </a:t>
            </a:r>
            <a:r>
              <a:rPr lang="ar-KW" sz="2400" b="1" dirty="0" smtClean="0">
                <a:solidFill>
                  <a:srgbClr val="003192"/>
                </a:solidFill>
              </a:rPr>
              <a:t>الأداء</a:t>
            </a:r>
          </a:p>
          <a:p>
            <a:pPr algn="ctr"/>
            <a:r>
              <a:rPr lang="ar-KW" sz="2400" b="1" dirty="0" smtClean="0">
                <a:solidFill>
                  <a:srgbClr val="003192"/>
                </a:solidFill>
              </a:rPr>
              <a:t>وعصمة </a:t>
            </a:r>
            <a:r>
              <a:rPr lang="ar-KW" sz="2400" b="1" dirty="0">
                <a:solidFill>
                  <a:srgbClr val="003192"/>
                </a:solidFill>
              </a:rPr>
              <a:t>لسانه من اللحن</a:t>
            </a:r>
            <a:r>
              <a:rPr lang="ar-KW" sz="2400" dirty="0">
                <a:solidFill>
                  <a:srgbClr val="003192"/>
                </a:solidFill>
              </a:rPr>
              <a:t> عند تلاوته.</a:t>
            </a:r>
            <a:endParaRPr lang="en-US" sz="2400" dirty="0">
              <a:solidFill>
                <a:srgbClr val="003192"/>
              </a:solidFill>
            </a:endParaRPr>
          </a:p>
          <a:p>
            <a:pPr algn="ctr"/>
            <a:endParaRPr lang="ar-KW" sz="2400" dirty="0" smtClean="0">
              <a:solidFill>
                <a:srgbClr val="003192"/>
              </a:solidFill>
            </a:endParaRPr>
          </a:p>
          <a:p>
            <a:pPr algn="ctr"/>
            <a:r>
              <a:rPr lang="en-US" sz="3600" b="1" dirty="0" smtClean="0">
                <a:solidFill>
                  <a:srgbClr val="FF0000"/>
                </a:solidFill>
              </a:rPr>
              <a:t>Aim of </a:t>
            </a:r>
            <a:r>
              <a:rPr lang="en-US" sz="3600" b="1" dirty="0" err="1" smtClean="0">
                <a:solidFill>
                  <a:srgbClr val="FF0000"/>
                </a:solidFill>
              </a:rPr>
              <a:t>Tajweed</a:t>
            </a:r>
            <a:endParaRPr lang="en-US" sz="3600" b="1" dirty="0">
              <a:solidFill>
                <a:srgbClr val="FF0000"/>
              </a:solidFill>
            </a:endParaRPr>
          </a:p>
          <a:p>
            <a:pPr algn="ctr" rtl="0"/>
            <a:r>
              <a:rPr lang="en-US" sz="2800" b="1" dirty="0" smtClean="0">
                <a:solidFill>
                  <a:srgbClr val="003192"/>
                </a:solidFill>
              </a:rPr>
              <a:t>To </a:t>
            </a:r>
            <a:r>
              <a:rPr lang="en-US" sz="2800" b="1" dirty="0">
                <a:solidFill>
                  <a:srgbClr val="003192"/>
                </a:solidFill>
              </a:rPr>
              <a:t>enable the reciter to master the correct recitation, better his performance, and protect his tongue against committing mistakes when reciting the Qur'an.</a:t>
            </a:r>
          </a:p>
        </p:txBody>
      </p:sp>
      <p:sp>
        <p:nvSpPr>
          <p:cNvPr id="14" name="TextBox 13"/>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3731824" y="1642189"/>
            <a:ext cx="7488832" cy="461665"/>
          </a:xfrm>
          <a:prstGeom prst="rect">
            <a:avLst/>
          </a:prstGeom>
          <a:solidFill>
            <a:srgbClr val="FFFF99"/>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400" b="1" dirty="0" smtClean="0">
                <a:solidFill>
                  <a:srgbClr val="003192"/>
                </a:solidFill>
              </a:rPr>
              <a:t>The </a:t>
            </a:r>
            <a:r>
              <a:rPr lang="en-US" sz="2400" b="1" dirty="0">
                <a:solidFill>
                  <a:srgbClr val="003192"/>
                </a:solidFill>
              </a:rPr>
              <a:t>Meaning </a:t>
            </a:r>
            <a:r>
              <a:rPr lang="en-US" sz="2400" b="1" dirty="0" smtClean="0">
                <a:solidFill>
                  <a:srgbClr val="003192"/>
                </a:solidFill>
              </a:rPr>
              <a:t>&amp; Aim of </a:t>
            </a:r>
            <a:r>
              <a:rPr lang="en-US" sz="2400" b="1" dirty="0" err="1" smtClean="0">
                <a:solidFill>
                  <a:srgbClr val="003192"/>
                </a:solidFill>
              </a:rPr>
              <a:t>Tajwed</a:t>
            </a:r>
            <a:r>
              <a:rPr lang="en-US" sz="2400" b="1" dirty="0" smtClean="0">
                <a:solidFill>
                  <a:srgbClr val="003192"/>
                </a:solidFill>
              </a:rPr>
              <a:t> </a:t>
            </a:r>
            <a:r>
              <a:rPr lang="ar-KW" sz="2400" b="1" dirty="0">
                <a:solidFill>
                  <a:srgbClr val="003192"/>
                </a:solidFill>
              </a:rPr>
              <a:t>معنى التجويد وغايته </a:t>
            </a:r>
            <a:endParaRPr lang="en-US" sz="2400" b="1" dirty="0">
              <a:solidFill>
                <a:srgbClr val="003192"/>
              </a:solidFill>
            </a:endParaRPr>
          </a:p>
        </p:txBody>
      </p:sp>
      <p:pic>
        <p:nvPicPr>
          <p:cNvPr id="18" name="Picture 3" descr="C:\Users\HP\Desktop\القرآن حياتي\Pict\19b3cc7d31670eb32b5060344b70af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0" y="2458378"/>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351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7414055"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2752042"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2752042"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3330297" y="2447853"/>
            <a:ext cx="8424936" cy="381642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1200"/>
              </a:spcAft>
            </a:pPr>
            <a:r>
              <a:rPr lang="ar-KW" sz="4400" b="1" dirty="0" smtClean="0">
                <a:solidFill>
                  <a:srgbClr val="FF0000"/>
                </a:solidFill>
              </a:rPr>
              <a:t>فضلُهُ </a:t>
            </a:r>
            <a:r>
              <a:rPr lang="ar-KW" sz="4400" b="1" dirty="0">
                <a:solidFill>
                  <a:srgbClr val="FF0000"/>
                </a:solidFill>
              </a:rPr>
              <a:t>وأهميتُهُ</a:t>
            </a:r>
          </a:p>
          <a:p>
            <a:pPr algn="ctr"/>
            <a:r>
              <a:rPr lang="ar-KW" sz="2800" b="1" dirty="0" smtClean="0">
                <a:solidFill>
                  <a:srgbClr val="003192"/>
                </a:solidFill>
              </a:rPr>
              <a:t>من </a:t>
            </a:r>
            <a:r>
              <a:rPr lang="ar-KW" sz="2800" b="1" dirty="0">
                <a:solidFill>
                  <a:srgbClr val="003192"/>
                </a:solidFill>
              </a:rPr>
              <a:t>أجلِّ العلوم </a:t>
            </a:r>
            <a:r>
              <a:rPr lang="ar-KW" sz="2800" b="1" dirty="0" smtClean="0">
                <a:solidFill>
                  <a:srgbClr val="003192"/>
                </a:solidFill>
              </a:rPr>
              <a:t>وأشرفها</a:t>
            </a:r>
          </a:p>
          <a:p>
            <a:pPr algn="ctr"/>
            <a:r>
              <a:rPr lang="ar-KW" sz="1600" dirty="0" smtClean="0">
                <a:solidFill>
                  <a:srgbClr val="003192"/>
                </a:solidFill>
              </a:rPr>
              <a:t>لتعلقه </a:t>
            </a:r>
            <a:r>
              <a:rPr lang="ar-KW" sz="1600" dirty="0">
                <a:solidFill>
                  <a:srgbClr val="003192"/>
                </a:solidFill>
              </a:rPr>
              <a:t>بكلام الله -سبحانه وتعالى- كما أن تعلمه له أهمية كبرى حيث يعين المسلم على تلاوة القرآن الكريم حق التلاوة.</a:t>
            </a:r>
            <a:endParaRPr lang="en-US" sz="1600" dirty="0">
              <a:solidFill>
                <a:srgbClr val="003192"/>
              </a:solidFill>
            </a:endParaRPr>
          </a:p>
          <a:p>
            <a:pPr algn="ctr"/>
            <a:endParaRPr lang="ar-KW" sz="2400" dirty="0" smtClean="0">
              <a:solidFill>
                <a:srgbClr val="003192"/>
              </a:solidFill>
            </a:endParaRPr>
          </a:p>
          <a:p>
            <a:pPr algn="ctr">
              <a:spcAft>
                <a:spcPts val="1200"/>
              </a:spcAft>
            </a:pPr>
            <a:r>
              <a:rPr lang="en-US" sz="3600" b="1" dirty="0">
                <a:solidFill>
                  <a:srgbClr val="FF0000"/>
                </a:solidFill>
              </a:rPr>
              <a:t>Significance and Virtues </a:t>
            </a:r>
            <a:endParaRPr lang="en-US" sz="3600" b="1" dirty="0" smtClean="0">
              <a:solidFill>
                <a:srgbClr val="FF0000"/>
              </a:solidFill>
            </a:endParaRPr>
          </a:p>
          <a:p>
            <a:pPr algn="ctr"/>
            <a:r>
              <a:rPr lang="en-US" sz="2800" b="1" dirty="0" smtClean="0">
                <a:solidFill>
                  <a:srgbClr val="003192"/>
                </a:solidFill>
              </a:rPr>
              <a:t>It </a:t>
            </a:r>
            <a:r>
              <a:rPr lang="en-US" sz="2800" b="1" dirty="0">
                <a:solidFill>
                  <a:srgbClr val="003192"/>
                </a:solidFill>
              </a:rPr>
              <a:t>is one of the most reverend and honorable sciences</a:t>
            </a:r>
            <a:r>
              <a:rPr lang="en-US" sz="2800" dirty="0">
                <a:solidFill>
                  <a:srgbClr val="003192"/>
                </a:solidFill>
              </a:rPr>
              <a:t> </a:t>
            </a:r>
            <a:r>
              <a:rPr lang="en-US" dirty="0">
                <a:solidFill>
                  <a:srgbClr val="003192"/>
                </a:solidFill>
              </a:rPr>
              <a:t>due to it being concerned with the words of Allah </a:t>
            </a:r>
            <a:r>
              <a:rPr lang="en-US" sz="1050" dirty="0">
                <a:solidFill>
                  <a:srgbClr val="003192"/>
                </a:solidFill>
              </a:rPr>
              <a:t>(Glorified and Exalted be He)</a:t>
            </a:r>
            <a:r>
              <a:rPr lang="en-US" dirty="0">
                <a:solidFill>
                  <a:srgbClr val="003192"/>
                </a:solidFill>
              </a:rPr>
              <a:t>. Learning </a:t>
            </a:r>
            <a:r>
              <a:rPr lang="en-US" i="1" dirty="0" err="1">
                <a:solidFill>
                  <a:srgbClr val="003192"/>
                </a:solidFill>
              </a:rPr>
              <a:t>tajwid</a:t>
            </a:r>
            <a:r>
              <a:rPr lang="en-US" dirty="0">
                <a:solidFill>
                  <a:srgbClr val="003192"/>
                </a:solidFill>
              </a:rPr>
              <a:t> is very import since it helps the Muslim recite the Noble Qur'an in the proper manner.</a:t>
            </a:r>
            <a:r>
              <a:rPr lang="en-US" sz="2400" dirty="0">
                <a:solidFill>
                  <a:srgbClr val="003192"/>
                </a:solidFill>
              </a:rPr>
              <a:t> </a:t>
            </a:r>
          </a:p>
        </p:txBody>
      </p:sp>
      <p:sp>
        <p:nvSpPr>
          <p:cNvPr id="12" name="TextBox 11"/>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3731824" y="1642189"/>
            <a:ext cx="7488832" cy="461665"/>
          </a:xfrm>
          <a:prstGeom prst="rect">
            <a:avLst/>
          </a:prstGeom>
          <a:solidFill>
            <a:srgbClr val="FFFF99"/>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400" b="1" dirty="0" smtClean="0">
                <a:solidFill>
                  <a:srgbClr val="003192"/>
                </a:solidFill>
              </a:rPr>
              <a:t>The </a:t>
            </a:r>
            <a:r>
              <a:rPr lang="en-US" sz="2400" b="1" dirty="0">
                <a:solidFill>
                  <a:srgbClr val="003192"/>
                </a:solidFill>
              </a:rPr>
              <a:t>Meaning </a:t>
            </a:r>
            <a:r>
              <a:rPr lang="en-US" sz="2400" b="1" dirty="0" smtClean="0">
                <a:solidFill>
                  <a:srgbClr val="003192"/>
                </a:solidFill>
              </a:rPr>
              <a:t>&amp; Aim of </a:t>
            </a:r>
            <a:r>
              <a:rPr lang="en-US" sz="2400" b="1" dirty="0" err="1" smtClean="0">
                <a:solidFill>
                  <a:srgbClr val="003192"/>
                </a:solidFill>
              </a:rPr>
              <a:t>Tajwed</a:t>
            </a:r>
            <a:r>
              <a:rPr lang="en-US" sz="2400" b="1" dirty="0" smtClean="0">
                <a:solidFill>
                  <a:srgbClr val="003192"/>
                </a:solidFill>
              </a:rPr>
              <a:t> </a:t>
            </a:r>
            <a:r>
              <a:rPr lang="ar-KW" sz="2400" b="1" dirty="0">
                <a:solidFill>
                  <a:srgbClr val="003192"/>
                </a:solidFill>
              </a:rPr>
              <a:t>معنى التجويد وغايته </a:t>
            </a:r>
            <a:endParaRPr lang="en-US" sz="2400" b="1" dirty="0">
              <a:solidFill>
                <a:srgbClr val="003192"/>
              </a:solidFill>
            </a:endParaRPr>
          </a:p>
        </p:txBody>
      </p:sp>
      <p:pic>
        <p:nvPicPr>
          <p:cNvPr id="18" name="Picture 3" descr="C:\Users\HP\Desktop\القرآن حياتي\Pict\19b3cc7d31670eb32b5060344b70af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0" y="2458378"/>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381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7336782"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2674769"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2674769"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3253867" y="2276872"/>
            <a:ext cx="8712968" cy="430887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1200"/>
              </a:spcAft>
            </a:pPr>
            <a:r>
              <a:rPr lang="ar-KW" sz="4400" b="1" dirty="0" smtClean="0">
                <a:solidFill>
                  <a:srgbClr val="FF0000"/>
                </a:solidFill>
              </a:rPr>
              <a:t>استمدادُهُ</a:t>
            </a:r>
            <a:endParaRPr lang="ar-KW" sz="4400" b="1" dirty="0">
              <a:solidFill>
                <a:srgbClr val="FF0000"/>
              </a:solidFill>
            </a:endParaRPr>
          </a:p>
          <a:p>
            <a:pPr algn="ctr"/>
            <a:r>
              <a:rPr lang="ar-KW" sz="2800" b="1" dirty="0" smtClean="0">
                <a:solidFill>
                  <a:srgbClr val="003192"/>
                </a:solidFill>
                <a:effectLst>
                  <a:outerShdw blurRad="38100" dist="38100" dir="2700000" algn="tl">
                    <a:srgbClr val="000000">
                      <a:alpha val="43137"/>
                    </a:srgbClr>
                  </a:outerShdw>
                </a:effectLst>
              </a:rPr>
              <a:t>مأخوذ </a:t>
            </a:r>
            <a:r>
              <a:rPr lang="ar-KW" sz="2800" b="1" dirty="0">
                <a:solidFill>
                  <a:srgbClr val="003192"/>
                </a:solidFill>
                <a:effectLst>
                  <a:outerShdw blurRad="38100" dist="38100" dir="2700000" algn="tl">
                    <a:srgbClr val="000000">
                      <a:alpha val="43137"/>
                    </a:srgbClr>
                  </a:outerShdw>
                </a:effectLst>
              </a:rPr>
              <a:t>من كيفية قراءة النبي </a:t>
            </a:r>
            <a:r>
              <a:rPr lang="ar-KW" sz="900" b="1" dirty="0">
                <a:solidFill>
                  <a:srgbClr val="003192"/>
                </a:solidFill>
                <a:effectLst>
                  <a:outerShdw blurRad="38100" dist="38100" dir="2700000" algn="tl">
                    <a:srgbClr val="000000">
                      <a:alpha val="43137"/>
                    </a:srgbClr>
                  </a:outerShdw>
                </a:effectLst>
              </a:rPr>
              <a:t>-صلى الله عليه وآله وسلم-</a:t>
            </a:r>
            <a:r>
              <a:rPr lang="ar-KW" sz="2800" b="1" dirty="0">
                <a:solidFill>
                  <a:srgbClr val="003192"/>
                </a:solidFill>
                <a:effectLst>
                  <a:outerShdw blurRad="38100" dist="38100" dir="2700000" algn="tl">
                    <a:srgbClr val="000000">
                      <a:alpha val="43137"/>
                    </a:srgbClr>
                  </a:outerShdw>
                </a:effectLst>
              </a:rPr>
              <a:t> وقراءة أصحابه </a:t>
            </a:r>
            <a:r>
              <a:rPr lang="ar-KW" sz="900" b="1" dirty="0">
                <a:solidFill>
                  <a:srgbClr val="003192"/>
                </a:solidFill>
                <a:effectLst>
                  <a:outerShdw blurRad="38100" dist="38100" dir="2700000" algn="tl">
                    <a:srgbClr val="000000">
                      <a:alpha val="43137"/>
                    </a:srgbClr>
                  </a:outerShdw>
                </a:effectLst>
              </a:rPr>
              <a:t>-رضي الله عنهم- </a:t>
            </a:r>
            <a:endParaRPr lang="ar-KW" sz="900" b="1" dirty="0" smtClean="0">
              <a:solidFill>
                <a:srgbClr val="003192"/>
              </a:solidFill>
              <a:effectLst>
                <a:outerShdw blurRad="38100" dist="38100" dir="2700000" algn="tl">
                  <a:srgbClr val="000000">
                    <a:alpha val="43137"/>
                  </a:srgbClr>
                </a:outerShdw>
              </a:effectLst>
            </a:endParaRPr>
          </a:p>
          <a:p>
            <a:pPr algn="ctr"/>
            <a:r>
              <a:rPr lang="ar-KW" sz="2000" dirty="0" smtClean="0">
                <a:solidFill>
                  <a:srgbClr val="003192"/>
                </a:solidFill>
              </a:rPr>
              <a:t>وقراءة </a:t>
            </a:r>
            <a:r>
              <a:rPr lang="ar-KW" sz="2000" dirty="0">
                <a:solidFill>
                  <a:srgbClr val="003192"/>
                </a:solidFill>
              </a:rPr>
              <a:t>التابعين وتابعيهم من أئمة القراءة حتى وصل إلينا بطريق التَّواتر.</a:t>
            </a:r>
            <a:endParaRPr lang="en-US" sz="2000" dirty="0">
              <a:solidFill>
                <a:srgbClr val="003192"/>
              </a:solidFill>
            </a:endParaRPr>
          </a:p>
          <a:p>
            <a:pPr algn="ctr"/>
            <a:endParaRPr lang="ar-KW" sz="2400" dirty="0" smtClean="0">
              <a:solidFill>
                <a:srgbClr val="003192"/>
              </a:solidFill>
            </a:endParaRPr>
          </a:p>
          <a:p>
            <a:pPr algn="ctr">
              <a:spcAft>
                <a:spcPts val="1200"/>
              </a:spcAft>
            </a:pPr>
            <a:r>
              <a:rPr lang="en-US" sz="3600" b="1" dirty="0">
                <a:solidFill>
                  <a:srgbClr val="FF0000"/>
                </a:solidFill>
              </a:rPr>
              <a:t>Its Origin and </a:t>
            </a:r>
            <a:r>
              <a:rPr lang="en-US" sz="3600" b="1" dirty="0" smtClean="0">
                <a:solidFill>
                  <a:srgbClr val="FF0000"/>
                </a:solidFill>
              </a:rPr>
              <a:t>Sources </a:t>
            </a:r>
          </a:p>
          <a:p>
            <a:pPr algn="ctr" rtl="0"/>
            <a:r>
              <a:rPr lang="en-US" sz="2400" b="1" dirty="0" smtClean="0">
                <a:solidFill>
                  <a:srgbClr val="003192"/>
                </a:solidFill>
                <a:effectLst>
                  <a:outerShdw blurRad="38100" dist="38100" dir="2700000" algn="tl">
                    <a:srgbClr val="000000">
                      <a:alpha val="43137"/>
                    </a:srgbClr>
                  </a:outerShdw>
                </a:effectLst>
              </a:rPr>
              <a:t>It </a:t>
            </a:r>
            <a:r>
              <a:rPr lang="en-US" sz="2400" b="1" dirty="0">
                <a:solidFill>
                  <a:srgbClr val="003192"/>
                </a:solidFill>
                <a:effectLst>
                  <a:outerShdw blurRad="38100" dist="38100" dir="2700000" algn="tl">
                    <a:srgbClr val="000000">
                      <a:alpha val="43137"/>
                    </a:srgbClr>
                  </a:outerShdw>
                </a:effectLst>
              </a:rPr>
              <a:t>is originally taken from the manner of the recitation of the Prophet </a:t>
            </a:r>
            <a:r>
              <a:rPr lang="en-US" sz="600" b="1" dirty="0">
                <a:solidFill>
                  <a:srgbClr val="003192"/>
                </a:solidFill>
                <a:effectLst>
                  <a:outerShdw blurRad="38100" dist="38100" dir="2700000" algn="tl">
                    <a:srgbClr val="000000">
                      <a:alpha val="43137"/>
                    </a:srgbClr>
                  </a:outerShdw>
                </a:effectLst>
              </a:rPr>
              <a:t>(peace and blessings of Allah be upon him)</a:t>
            </a:r>
            <a:r>
              <a:rPr lang="en-US" sz="2400" b="1" dirty="0">
                <a:solidFill>
                  <a:srgbClr val="003192"/>
                </a:solidFill>
                <a:effectLst>
                  <a:outerShdw blurRad="38100" dist="38100" dir="2700000" algn="tl">
                    <a:srgbClr val="000000">
                      <a:alpha val="43137"/>
                    </a:srgbClr>
                  </a:outerShdw>
                </a:effectLst>
              </a:rPr>
              <a:t>, and the recitation of his </a:t>
            </a:r>
            <a:r>
              <a:rPr lang="en-US" sz="2400" b="1" dirty="0" smtClean="0">
                <a:solidFill>
                  <a:srgbClr val="003192"/>
                </a:solidFill>
                <a:effectLst>
                  <a:outerShdw blurRad="38100" dist="38100" dir="2700000" algn="tl">
                    <a:srgbClr val="000000">
                      <a:alpha val="43137"/>
                    </a:srgbClr>
                  </a:outerShdw>
                </a:effectLst>
              </a:rPr>
              <a:t>companions </a:t>
            </a:r>
            <a:r>
              <a:rPr lang="en-US" sz="700" b="1" dirty="0">
                <a:solidFill>
                  <a:srgbClr val="003192"/>
                </a:solidFill>
                <a:effectLst>
                  <a:outerShdw blurRad="38100" dist="38100" dir="2700000" algn="tl">
                    <a:srgbClr val="000000">
                      <a:alpha val="43137"/>
                    </a:srgbClr>
                  </a:outerShdw>
                </a:effectLst>
              </a:rPr>
              <a:t>(may Allah be pleased with them</a:t>
            </a:r>
            <a:r>
              <a:rPr lang="en-US" sz="700" b="1" dirty="0" smtClean="0">
                <a:solidFill>
                  <a:srgbClr val="003192"/>
                </a:solidFill>
                <a:effectLst>
                  <a:outerShdw blurRad="38100" dist="38100" dir="2700000" algn="tl">
                    <a:srgbClr val="000000">
                      <a:alpha val="43137"/>
                    </a:srgbClr>
                  </a:outerShdw>
                </a:effectLst>
              </a:rPr>
              <a:t>)</a:t>
            </a:r>
            <a:endParaRPr lang="en-US" sz="2400" b="1" dirty="0" smtClean="0">
              <a:solidFill>
                <a:srgbClr val="003192"/>
              </a:solidFill>
              <a:effectLst>
                <a:outerShdw blurRad="38100" dist="38100" dir="2700000" algn="tl">
                  <a:srgbClr val="000000">
                    <a:alpha val="43137"/>
                  </a:srgbClr>
                </a:outerShdw>
              </a:effectLst>
            </a:endParaRPr>
          </a:p>
          <a:p>
            <a:pPr algn="ctr" rtl="0"/>
            <a:r>
              <a:rPr lang="en-US" dirty="0" smtClean="0">
                <a:solidFill>
                  <a:srgbClr val="003192"/>
                </a:solidFill>
              </a:rPr>
              <a:t>and </a:t>
            </a:r>
            <a:r>
              <a:rPr lang="en-US" dirty="0">
                <a:solidFill>
                  <a:srgbClr val="003192"/>
                </a:solidFill>
              </a:rPr>
              <a:t>then the </a:t>
            </a:r>
            <a:r>
              <a:rPr lang="en-US" dirty="0" smtClean="0">
                <a:solidFill>
                  <a:srgbClr val="003192"/>
                </a:solidFill>
              </a:rPr>
              <a:t>recitation </a:t>
            </a:r>
            <a:r>
              <a:rPr lang="en-US" dirty="0">
                <a:solidFill>
                  <a:srgbClr val="003192"/>
                </a:solidFill>
              </a:rPr>
              <a:t>of the followers of the companions and finally those who followed their example by learning the recitation of the Prophet and were the most prominent scholars of recitation, till it eventually reached us through numerous chains of narrations.</a:t>
            </a:r>
          </a:p>
        </p:txBody>
      </p:sp>
      <p:sp>
        <p:nvSpPr>
          <p:cNvPr id="14" name="TextBox 13"/>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3731824" y="1642189"/>
            <a:ext cx="7488832" cy="461665"/>
          </a:xfrm>
          <a:prstGeom prst="rect">
            <a:avLst/>
          </a:prstGeom>
          <a:solidFill>
            <a:srgbClr val="FFFF99"/>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400" b="1" dirty="0" smtClean="0">
                <a:solidFill>
                  <a:srgbClr val="003192"/>
                </a:solidFill>
              </a:rPr>
              <a:t>The </a:t>
            </a:r>
            <a:r>
              <a:rPr lang="en-US" sz="2400" b="1" dirty="0">
                <a:solidFill>
                  <a:srgbClr val="003192"/>
                </a:solidFill>
              </a:rPr>
              <a:t>Meaning </a:t>
            </a:r>
            <a:r>
              <a:rPr lang="en-US" sz="2400" b="1" dirty="0" smtClean="0">
                <a:solidFill>
                  <a:srgbClr val="003192"/>
                </a:solidFill>
              </a:rPr>
              <a:t>&amp; Aim of </a:t>
            </a:r>
            <a:r>
              <a:rPr lang="en-US" sz="2400" b="1" dirty="0" err="1" smtClean="0">
                <a:solidFill>
                  <a:srgbClr val="003192"/>
                </a:solidFill>
              </a:rPr>
              <a:t>Tajwed</a:t>
            </a:r>
            <a:r>
              <a:rPr lang="en-US" sz="2400" b="1" dirty="0" smtClean="0">
                <a:solidFill>
                  <a:srgbClr val="003192"/>
                </a:solidFill>
              </a:rPr>
              <a:t> </a:t>
            </a:r>
            <a:r>
              <a:rPr lang="ar-KW" sz="2400" b="1" dirty="0">
                <a:solidFill>
                  <a:srgbClr val="003192"/>
                </a:solidFill>
              </a:rPr>
              <a:t>معنى التجويد وغايته </a:t>
            </a:r>
            <a:endParaRPr lang="en-US" sz="2400" b="1" dirty="0">
              <a:solidFill>
                <a:srgbClr val="003192"/>
              </a:solidFill>
            </a:endParaRPr>
          </a:p>
        </p:txBody>
      </p:sp>
      <p:pic>
        <p:nvPicPr>
          <p:cNvPr id="18" name="Picture 3" descr="C:\Users\HP\Desktop\القرآن حياتي\Pict\19b3cc7d31670eb32b5060344b70af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40" y="2458378"/>
            <a:ext cx="2749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46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0" name="Rectangle 16"/>
          <p:cNvSpPr>
            <a:spLocks noChangeArrowheads="1"/>
          </p:cNvSpPr>
          <p:nvPr/>
        </p:nvSpPr>
        <p:spPr bwMode="auto">
          <a:xfrm>
            <a:off x="2945225" y="359734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2945225" y="359734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2740513" y="352910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2740513" y="352910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5961722" y="2500518"/>
            <a:ext cx="5234607" cy="1815882"/>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0000"/>
                </a:solidFill>
              </a:rPr>
              <a:t>القسم الأول: </a:t>
            </a:r>
            <a:endParaRPr lang="en-US" b="1" dirty="0" smtClean="0">
              <a:solidFill>
                <a:srgbClr val="FF0000"/>
              </a:solidFill>
            </a:endParaRPr>
          </a:p>
          <a:p>
            <a:pPr lvl="0" algn="ctr" rtl="0"/>
            <a:r>
              <a:rPr lang="ar-KW" sz="2800" b="1" dirty="0" smtClean="0">
                <a:solidFill>
                  <a:srgbClr val="FF0000"/>
                </a:solidFill>
              </a:rPr>
              <a:t>التجويد </a:t>
            </a:r>
            <a:r>
              <a:rPr lang="ar-KW" sz="2800" b="1" dirty="0">
                <a:solidFill>
                  <a:srgbClr val="FF0000"/>
                </a:solidFill>
              </a:rPr>
              <a:t>العَمَلي </a:t>
            </a:r>
            <a:r>
              <a:rPr lang="ar-KW" sz="2800" b="1" dirty="0" smtClean="0">
                <a:solidFill>
                  <a:srgbClr val="FF0000"/>
                </a:solidFill>
              </a:rPr>
              <a:t>"التطبيقي“</a:t>
            </a:r>
            <a:endParaRPr lang="en-US" sz="2800" b="1" dirty="0" smtClean="0">
              <a:solidFill>
                <a:srgbClr val="FF0000"/>
              </a:solidFill>
            </a:endParaRPr>
          </a:p>
          <a:p>
            <a:pPr lvl="0" algn="ctr" rtl="0"/>
            <a:endParaRPr lang="en-US" sz="2800" b="1" dirty="0">
              <a:solidFill>
                <a:srgbClr val="FF0000"/>
              </a:solidFill>
            </a:endParaRPr>
          </a:p>
          <a:p>
            <a:pPr lvl="0" algn="ctr" rtl="0"/>
            <a:r>
              <a:rPr lang="en-US" b="1" dirty="0">
                <a:solidFill>
                  <a:srgbClr val="FF0000"/>
                </a:solidFill>
              </a:rPr>
              <a:t>First Type: </a:t>
            </a:r>
            <a:endParaRPr lang="en-US" b="1" dirty="0" smtClean="0">
              <a:solidFill>
                <a:srgbClr val="FF0000"/>
              </a:solidFill>
            </a:endParaRPr>
          </a:p>
          <a:p>
            <a:pPr lvl="0" algn="ctr" rtl="0"/>
            <a:r>
              <a:rPr lang="en-US" sz="2800" b="1" dirty="0" smtClean="0">
                <a:solidFill>
                  <a:srgbClr val="FF0000"/>
                </a:solidFill>
              </a:rPr>
              <a:t>Practical </a:t>
            </a:r>
            <a:r>
              <a:rPr lang="en-US" sz="2800" b="1" dirty="0">
                <a:solidFill>
                  <a:srgbClr val="FF0000"/>
                </a:solidFill>
              </a:rPr>
              <a:t>applicable </a:t>
            </a:r>
            <a:r>
              <a:rPr lang="en-US" sz="2800" b="1" dirty="0" err="1" smtClean="0">
                <a:solidFill>
                  <a:srgbClr val="FF0000"/>
                </a:solidFill>
              </a:rPr>
              <a:t>Tajwed</a:t>
            </a:r>
            <a:endParaRPr lang="ar-KW" sz="2800" b="1" dirty="0">
              <a:solidFill>
                <a:srgbClr val="FF0000"/>
              </a:solidFill>
            </a:endParaRPr>
          </a:p>
        </p:txBody>
      </p:sp>
      <p:sp>
        <p:nvSpPr>
          <p:cNvPr id="21" name="TextBox 20"/>
          <p:cNvSpPr txBox="1"/>
          <p:nvPr/>
        </p:nvSpPr>
        <p:spPr>
          <a:xfrm>
            <a:off x="3856129" y="1573953"/>
            <a:ext cx="6264696" cy="523220"/>
          </a:xfrm>
          <a:prstGeom prst="rect">
            <a:avLst/>
          </a:prstGeom>
          <a:solidFill>
            <a:schemeClr val="accent1">
              <a:lumMod val="5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800" b="1" dirty="0" smtClean="0">
                <a:solidFill>
                  <a:srgbClr val="FFFF00"/>
                </a:solidFill>
              </a:rPr>
              <a:t>Types </a:t>
            </a:r>
            <a:r>
              <a:rPr lang="en-US" sz="2800" b="1" dirty="0">
                <a:solidFill>
                  <a:srgbClr val="FFFF00"/>
                </a:solidFill>
              </a:rPr>
              <a:t>of </a:t>
            </a:r>
            <a:r>
              <a:rPr lang="en-US" sz="2800" b="1" dirty="0" err="1" smtClean="0">
                <a:solidFill>
                  <a:srgbClr val="FFFF00"/>
                </a:solidFill>
              </a:rPr>
              <a:t>Tajwed</a:t>
            </a:r>
            <a:r>
              <a:rPr lang="en-US" sz="2800" b="1" dirty="0" smtClean="0">
                <a:solidFill>
                  <a:srgbClr val="FFFF00"/>
                </a:solidFill>
              </a:rPr>
              <a:t> </a:t>
            </a:r>
            <a:r>
              <a:rPr lang="ar-KW" sz="2800" b="1" dirty="0">
                <a:solidFill>
                  <a:srgbClr val="FFFF00"/>
                </a:solidFill>
              </a:rPr>
              <a:t>أقسام التجويد</a:t>
            </a:r>
            <a:r>
              <a:rPr lang="en-US" sz="2800" b="1" dirty="0" smtClean="0">
                <a:solidFill>
                  <a:srgbClr val="FFFF00"/>
                </a:solidFill>
              </a:rPr>
              <a:t> </a:t>
            </a:r>
            <a:endParaRPr lang="en-US" sz="2800" b="1" dirty="0">
              <a:solidFill>
                <a:srgbClr val="FFFF00"/>
              </a:solidFill>
            </a:endParaRPr>
          </a:p>
        </p:txBody>
      </p:sp>
      <p:sp>
        <p:nvSpPr>
          <p:cNvPr id="16" name="TextBox 15"/>
          <p:cNvSpPr txBox="1"/>
          <p:nvPr/>
        </p:nvSpPr>
        <p:spPr>
          <a:xfrm>
            <a:off x="1221414" y="4437046"/>
            <a:ext cx="5269429" cy="1815882"/>
          </a:xfrm>
          <a:prstGeom prst="rect">
            <a:avLst/>
          </a:prstGeom>
          <a:solidFill>
            <a:srgbClr val="003192"/>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FF00"/>
                </a:solidFill>
              </a:rPr>
              <a:t>القسم </a:t>
            </a:r>
            <a:r>
              <a:rPr lang="ar-KW" b="1" dirty="0" smtClean="0">
                <a:solidFill>
                  <a:srgbClr val="FFFF00"/>
                </a:solidFill>
              </a:rPr>
              <a:t>الثاني: </a:t>
            </a:r>
            <a:endParaRPr lang="en-US" b="1" dirty="0" smtClean="0">
              <a:solidFill>
                <a:srgbClr val="FFFF00"/>
              </a:solidFill>
            </a:endParaRPr>
          </a:p>
          <a:p>
            <a:pPr lvl="0" algn="ctr" rtl="0"/>
            <a:r>
              <a:rPr lang="ar-KW" sz="2800" b="1" dirty="0" smtClean="0">
                <a:solidFill>
                  <a:srgbClr val="FFFF00"/>
                </a:solidFill>
              </a:rPr>
              <a:t>التجويد العلمي «النظري“</a:t>
            </a:r>
            <a:endParaRPr lang="en-US" sz="2800" b="1" dirty="0" smtClean="0">
              <a:solidFill>
                <a:srgbClr val="FFFF00"/>
              </a:solidFill>
            </a:endParaRPr>
          </a:p>
          <a:p>
            <a:pPr lvl="0" algn="ctr" rtl="0"/>
            <a:endParaRPr lang="en-US" sz="2800" b="1" dirty="0">
              <a:solidFill>
                <a:srgbClr val="FFFF00"/>
              </a:solidFill>
            </a:endParaRPr>
          </a:p>
          <a:p>
            <a:pPr lvl="0" algn="ctr" rtl="0"/>
            <a:r>
              <a:rPr lang="en-US" b="1" dirty="0" smtClean="0">
                <a:solidFill>
                  <a:srgbClr val="FFFF00"/>
                </a:solidFill>
              </a:rPr>
              <a:t>Second Type</a:t>
            </a:r>
            <a:r>
              <a:rPr lang="en-US" b="1" dirty="0">
                <a:solidFill>
                  <a:srgbClr val="FFFF00"/>
                </a:solidFill>
              </a:rPr>
              <a:t>: </a:t>
            </a:r>
            <a:endParaRPr lang="en-US" b="1" dirty="0" smtClean="0">
              <a:solidFill>
                <a:srgbClr val="FFFF00"/>
              </a:solidFill>
            </a:endParaRPr>
          </a:p>
          <a:p>
            <a:pPr lvl="0" algn="ctr" rtl="0"/>
            <a:r>
              <a:rPr lang="en-US" sz="2800" b="1" dirty="0" smtClean="0">
                <a:solidFill>
                  <a:srgbClr val="FFFF00"/>
                </a:solidFill>
              </a:rPr>
              <a:t>Theoretical Learnable </a:t>
            </a:r>
            <a:r>
              <a:rPr lang="en-US" sz="2800" b="1" dirty="0" err="1" smtClean="0">
                <a:solidFill>
                  <a:srgbClr val="FFFF00"/>
                </a:solidFill>
              </a:rPr>
              <a:t>Tajwed</a:t>
            </a:r>
            <a:endParaRPr lang="ar-KW" sz="2800" b="1" dirty="0">
              <a:solidFill>
                <a:srgbClr val="FFFF00"/>
              </a:solidFill>
            </a:endParaRPr>
          </a:p>
        </p:txBody>
      </p:sp>
      <p:sp>
        <p:nvSpPr>
          <p:cNvPr id="14" name="TextBox 13"/>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624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6190563"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9746152" y="2383962"/>
            <a:ext cx="1944216" cy="3231654"/>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0000"/>
                </a:solidFill>
              </a:rPr>
              <a:t>القسم الأول: </a:t>
            </a:r>
            <a:endParaRPr lang="en-US" b="1" dirty="0" smtClean="0">
              <a:solidFill>
                <a:srgbClr val="FF0000"/>
              </a:solidFill>
            </a:endParaRPr>
          </a:p>
          <a:p>
            <a:pPr lvl="0" algn="ctr" rtl="0"/>
            <a:r>
              <a:rPr lang="ar-KW" sz="2800" b="1" dirty="0" smtClean="0">
                <a:solidFill>
                  <a:srgbClr val="FF0000"/>
                </a:solidFill>
              </a:rPr>
              <a:t>التجويد </a:t>
            </a:r>
            <a:r>
              <a:rPr lang="ar-KW" sz="2800" b="1" dirty="0">
                <a:solidFill>
                  <a:srgbClr val="FF0000"/>
                </a:solidFill>
              </a:rPr>
              <a:t>العَمَلي </a:t>
            </a:r>
            <a:r>
              <a:rPr lang="ar-KW" sz="2800" b="1" dirty="0" smtClean="0">
                <a:solidFill>
                  <a:srgbClr val="FF0000"/>
                </a:solidFill>
              </a:rPr>
              <a:t>"التطبيقي“</a:t>
            </a:r>
            <a:endParaRPr lang="en-US" sz="2800" b="1" dirty="0" smtClean="0">
              <a:solidFill>
                <a:srgbClr val="FF0000"/>
              </a:solidFill>
            </a:endParaRPr>
          </a:p>
          <a:p>
            <a:pPr lvl="0" algn="ctr" rtl="0"/>
            <a:endParaRPr lang="en-US" sz="2800" b="1" dirty="0">
              <a:solidFill>
                <a:srgbClr val="FF0000"/>
              </a:solidFill>
            </a:endParaRPr>
          </a:p>
          <a:p>
            <a:pPr lvl="0" algn="ctr" rtl="0"/>
            <a:r>
              <a:rPr lang="en-US" b="1" dirty="0">
                <a:solidFill>
                  <a:srgbClr val="FF0000"/>
                </a:solidFill>
              </a:rPr>
              <a:t>First Type: </a:t>
            </a:r>
            <a:endParaRPr lang="en-US" b="1" dirty="0" smtClean="0">
              <a:solidFill>
                <a:srgbClr val="FF0000"/>
              </a:solidFill>
            </a:endParaRPr>
          </a:p>
          <a:p>
            <a:pPr lvl="0" algn="ctr" rtl="0"/>
            <a:r>
              <a:rPr lang="en-US" sz="2800" b="1" dirty="0" smtClean="0">
                <a:solidFill>
                  <a:srgbClr val="FF0000"/>
                </a:solidFill>
              </a:rPr>
              <a:t>Practical </a:t>
            </a:r>
            <a:r>
              <a:rPr lang="en-US" sz="2800" b="1" dirty="0">
                <a:solidFill>
                  <a:srgbClr val="FF0000"/>
                </a:solidFill>
              </a:rPr>
              <a:t>applicable </a:t>
            </a:r>
            <a:r>
              <a:rPr lang="en-US" sz="2800" b="1" dirty="0" err="1" smtClean="0">
                <a:solidFill>
                  <a:srgbClr val="FF0000"/>
                </a:solidFill>
              </a:rPr>
              <a:t>Tajwed</a:t>
            </a:r>
            <a:endParaRPr lang="ar-KW" sz="2800" b="1" dirty="0">
              <a:solidFill>
                <a:srgbClr val="FF0000"/>
              </a:solidFill>
            </a:endParaRPr>
          </a:p>
        </p:txBody>
      </p:sp>
      <p:sp>
        <p:nvSpPr>
          <p:cNvPr id="19" name="TextBox 18"/>
          <p:cNvSpPr txBox="1"/>
          <p:nvPr/>
        </p:nvSpPr>
        <p:spPr>
          <a:xfrm>
            <a:off x="2979879" y="2744268"/>
            <a:ext cx="6696744" cy="118494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1800"/>
              </a:spcAft>
            </a:pPr>
            <a:r>
              <a:rPr lang="ar-KW" sz="2800" b="1" dirty="0">
                <a:solidFill>
                  <a:srgbClr val="FF0000"/>
                </a:solidFill>
              </a:rPr>
              <a:t>معناه</a:t>
            </a:r>
            <a:r>
              <a:rPr lang="ar-KW" sz="2800" dirty="0">
                <a:solidFill>
                  <a:srgbClr val="003192"/>
                </a:solidFill>
              </a:rPr>
              <a:t>: </a:t>
            </a:r>
            <a:r>
              <a:rPr lang="ar-KW" sz="2800" b="1" dirty="0">
                <a:solidFill>
                  <a:srgbClr val="003192"/>
                </a:solidFill>
              </a:rPr>
              <a:t>تلاوة القرآن الكريم تلاوة </a:t>
            </a:r>
            <a:r>
              <a:rPr lang="ar-KW" sz="2800" b="1" dirty="0" smtClean="0">
                <a:solidFill>
                  <a:srgbClr val="003192"/>
                </a:solidFill>
              </a:rPr>
              <a:t>مجودة</a:t>
            </a:r>
          </a:p>
          <a:p>
            <a:pPr marL="1795463" algn="ctr">
              <a:spcAft>
                <a:spcPts val="1800"/>
              </a:spcAft>
            </a:pPr>
            <a:r>
              <a:rPr lang="ar-KW" sz="2800" dirty="0" smtClean="0">
                <a:solidFill>
                  <a:srgbClr val="003192"/>
                </a:solidFill>
              </a:rPr>
              <a:t>كما </a:t>
            </a:r>
            <a:r>
              <a:rPr lang="ar-KW" sz="2800" dirty="0">
                <a:solidFill>
                  <a:srgbClr val="003192"/>
                </a:solidFill>
              </a:rPr>
              <a:t>أنزلت على رسول الله </a:t>
            </a:r>
            <a:r>
              <a:rPr lang="ar-KW" sz="1100" dirty="0">
                <a:solidFill>
                  <a:srgbClr val="003192"/>
                </a:solidFill>
              </a:rPr>
              <a:t>صلى الله عليه وآله وسلم</a:t>
            </a:r>
            <a:r>
              <a:rPr lang="ar-KW" sz="2800" dirty="0">
                <a:solidFill>
                  <a:srgbClr val="003192"/>
                </a:solidFill>
              </a:rPr>
              <a:t>.</a:t>
            </a:r>
            <a:endParaRPr lang="en-US" sz="2800" dirty="0">
              <a:solidFill>
                <a:srgbClr val="003192"/>
              </a:solidFill>
            </a:endParaRPr>
          </a:p>
        </p:txBody>
      </p:sp>
      <p:sp>
        <p:nvSpPr>
          <p:cNvPr id="20" name="TextBox 19"/>
          <p:cNvSpPr txBox="1"/>
          <p:nvPr/>
        </p:nvSpPr>
        <p:spPr>
          <a:xfrm>
            <a:off x="2960555" y="4324962"/>
            <a:ext cx="6984776" cy="161582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marL="1436688" indent="-1436688" algn="l" rtl="0">
              <a:spcAft>
                <a:spcPts val="1800"/>
              </a:spcAft>
            </a:pPr>
            <a:r>
              <a:rPr lang="en-US" sz="2400" b="1" dirty="0">
                <a:solidFill>
                  <a:srgbClr val="FF0000"/>
                </a:solidFill>
              </a:rPr>
              <a:t>Definition</a:t>
            </a:r>
            <a:r>
              <a:rPr lang="en-US" sz="2000" b="1" dirty="0">
                <a:solidFill>
                  <a:srgbClr val="003192"/>
                </a:solidFill>
              </a:rPr>
              <a:t>:</a:t>
            </a:r>
            <a:r>
              <a:rPr lang="en-US" sz="2000" dirty="0">
                <a:solidFill>
                  <a:srgbClr val="003192"/>
                </a:solidFill>
              </a:rPr>
              <a:t> </a:t>
            </a:r>
            <a:r>
              <a:rPr lang="en-US" sz="2000" b="1" dirty="0" smtClean="0">
                <a:solidFill>
                  <a:srgbClr val="003192"/>
                </a:solidFill>
              </a:rPr>
              <a:t>the </a:t>
            </a:r>
            <a:r>
              <a:rPr lang="en-US" sz="2000" b="1" dirty="0">
                <a:solidFill>
                  <a:srgbClr val="003192"/>
                </a:solidFill>
              </a:rPr>
              <a:t>recitation of the Noble Qur'an with a melodious measured intonation</a:t>
            </a:r>
            <a:r>
              <a:rPr lang="en-US" sz="2000" b="1" dirty="0" smtClean="0">
                <a:solidFill>
                  <a:srgbClr val="003192"/>
                </a:solidFill>
              </a:rPr>
              <a:t>,</a:t>
            </a:r>
          </a:p>
          <a:p>
            <a:pPr marL="1436688" algn="l" rtl="0">
              <a:spcAft>
                <a:spcPts val="1800"/>
              </a:spcAft>
            </a:pPr>
            <a:r>
              <a:rPr lang="en-US" sz="2000" dirty="0" smtClean="0">
                <a:solidFill>
                  <a:srgbClr val="003192"/>
                </a:solidFill>
              </a:rPr>
              <a:t>in </a:t>
            </a:r>
            <a:r>
              <a:rPr lang="en-US" sz="2000" dirty="0">
                <a:solidFill>
                  <a:srgbClr val="003192"/>
                </a:solidFill>
              </a:rPr>
              <a:t>the very manner revealed to Allah's Messenger </a:t>
            </a:r>
            <a:r>
              <a:rPr lang="en-US" sz="1200" dirty="0">
                <a:solidFill>
                  <a:srgbClr val="003192"/>
                </a:solidFill>
              </a:rPr>
              <a:t>(peace and blessings of Allah be upon him)</a:t>
            </a:r>
            <a:r>
              <a:rPr lang="en-US" sz="2000" dirty="0">
                <a:solidFill>
                  <a:srgbClr val="003192"/>
                </a:solidFill>
              </a:rPr>
              <a:t>.</a:t>
            </a:r>
          </a:p>
        </p:txBody>
      </p:sp>
      <p:sp>
        <p:nvSpPr>
          <p:cNvPr id="23" name="TextBox 22"/>
          <p:cNvSpPr txBox="1"/>
          <p:nvPr/>
        </p:nvSpPr>
        <p:spPr>
          <a:xfrm>
            <a:off x="3856129" y="1573953"/>
            <a:ext cx="6264696" cy="523220"/>
          </a:xfrm>
          <a:prstGeom prst="rect">
            <a:avLst/>
          </a:prstGeom>
          <a:solidFill>
            <a:schemeClr val="accent1">
              <a:lumMod val="5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800" b="1" dirty="0" smtClean="0">
                <a:solidFill>
                  <a:srgbClr val="FFFF00"/>
                </a:solidFill>
              </a:rPr>
              <a:t>Types </a:t>
            </a:r>
            <a:r>
              <a:rPr lang="en-US" sz="2800" b="1" dirty="0">
                <a:solidFill>
                  <a:srgbClr val="FFFF00"/>
                </a:solidFill>
              </a:rPr>
              <a:t>of </a:t>
            </a:r>
            <a:r>
              <a:rPr lang="en-US" sz="2800" b="1" dirty="0" err="1" smtClean="0">
                <a:solidFill>
                  <a:srgbClr val="FFFF00"/>
                </a:solidFill>
              </a:rPr>
              <a:t>Tajwed</a:t>
            </a:r>
            <a:r>
              <a:rPr lang="en-US" sz="2800" b="1" dirty="0" smtClean="0">
                <a:solidFill>
                  <a:srgbClr val="FFFF00"/>
                </a:solidFill>
              </a:rPr>
              <a:t> </a:t>
            </a:r>
            <a:r>
              <a:rPr lang="ar-KW" sz="2800" b="1" dirty="0">
                <a:solidFill>
                  <a:srgbClr val="FFFF00"/>
                </a:solidFill>
              </a:rPr>
              <a:t>أقسام التجويد</a:t>
            </a:r>
            <a:r>
              <a:rPr lang="en-US" sz="2800" b="1" dirty="0" smtClean="0">
                <a:solidFill>
                  <a:srgbClr val="FFFF00"/>
                </a:solidFill>
              </a:rPr>
              <a:t> </a:t>
            </a:r>
            <a:endParaRPr lang="en-US" sz="2800" b="1" dirty="0">
              <a:solidFill>
                <a:srgbClr val="FFFF00"/>
              </a:solidFill>
            </a:endParaRPr>
          </a:p>
        </p:txBody>
      </p:sp>
      <p:sp>
        <p:nvSpPr>
          <p:cNvPr id="24" name="TextBox 23"/>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25" name="TextBox 24"/>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pic>
        <p:nvPicPr>
          <p:cNvPr id="26" name="Picture 2" descr="C:\Users\HP\Desktop\القرآن حياتي\Pict\النص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71" y="2383962"/>
            <a:ext cx="2653708" cy="333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95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E6213F-BB81-D944-B8CE-65805947A897}"/>
              </a:ext>
            </a:extLst>
          </p:cNvPr>
          <p:cNvSpPr>
            <a:spLocks noGrp="1"/>
          </p:cNvSpPr>
          <p:nvPr>
            <p:ph idx="1"/>
          </p:nvPr>
        </p:nvSpPr>
        <p:spPr>
          <a:xfrm>
            <a:off x="3891409" y="979660"/>
            <a:ext cx="7712455" cy="4124414"/>
          </a:xfrm>
        </p:spPr>
        <p:txBody>
          <a:bodyPr>
            <a:noAutofit/>
          </a:bodyPr>
          <a:lstStyle/>
          <a:p>
            <a:pPr marL="0" indent="0" algn="ctr">
              <a:buNone/>
            </a:pPr>
            <a:r>
              <a:rPr lang="ar-JO" sz="2800" b="1" dirty="0">
                <a:solidFill>
                  <a:srgbClr val="FF0000"/>
                </a:solidFill>
              </a:rPr>
              <a:t>د. هاله </a:t>
            </a:r>
            <a:r>
              <a:rPr lang="ar-JO" sz="2800" b="1" dirty="0" smtClean="0">
                <a:solidFill>
                  <a:srgbClr val="FF0000"/>
                </a:solidFill>
              </a:rPr>
              <a:t>رجب</a:t>
            </a:r>
            <a:endParaRPr lang="ar-KW" sz="2800" b="1" dirty="0" smtClean="0">
              <a:solidFill>
                <a:srgbClr val="FF0000"/>
              </a:solidFill>
            </a:endParaRPr>
          </a:p>
          <a:p>
            <a:pPr marL="0" indent="0" algn="ctr">
              <a:buNone/>
            </a:pPr>
            <a:endParaRPr lang="en-US" sz="2800" dirty="0">
              <a:solidFill>
                <a:srgbClr val="FF0000"/>
              </a:solidFill>
            </a:endParaRPr>
          </a:p>
          <a:p>
            <a:pPr>
              <a:lnSpc>
                <a:spcPct val="100000"/>
              </a:lnSpc>
            </a:pPr>
            <a:r>
              <a:rPr lang="ar-JO" sz="1800" b="1" dirty="0" smtClean="0"/>
              <a:t>إجازة </a:t>
            </a:r>
            <a:r>
              <a:rPr lang="ar-JO" sz="1800" b="1" dirty="0"/>
              <a:t>قراءة وإقراء في قراءات </a:t>
            </a:r>
            <a:r>
              <a:rPr lang="ar-JO" sz="1800" b="1" dirty="0">
                <a:solidFill>
                  <a:srgbClr val="C00000"/>
                </a:solidFill>
              </a:rPr>
              <a:t>عاصم وقالون وابن كثير وأبو جعفر </a:t>
            </a:r>
            <a:r>
              <a:rPr lang="ar-JO" sz="1800" b="1" dirty="0"/>
              <a:t>من طريقي الشاطبية والدرة</a:t>
            </a:r>
            <a:endParaRPr lang="en-US" sz="1800" dirty="0"/>
          </a:p>
          <a:p>
            <a:pPr>
              <a:lnSpc>
                <a:spcPct val="100000"/>
              </a:lnSpc>
            </a:pPr>
            <a:r>
              <a:rPr lang="ar-JO" sz="1800" b="1" dirty="0">
                <a:solidFill>
                  <a:srgbClr val="C00000"/>
                </a:solidFill>
              </a:rPr>
              <a:t>4 دبلومات </a:t>
            </a:r>
            <a:r>
              <a:rPr lang="ar-JO" sz="1800" b="1" dirty="0"/>
              <a:t>في الدراسات الإسلامية - أكاديمية سماحة</a:t>
            </a:r>
            <a:endParaRPr lang="en-US" sz="1800" dirty="0"/>
          </a:p>
          <a:p>
            <a:pPr>
              <a:lnSpc>
                <a:spcPct val="100000"/>
              </a:lnSpc>
            </a:pPr>
            <a:r>
              <a:rPr lang="ar-JO" sz="1800" b="1" dirty="0"/>
              <a:t>شهادة </a:t>
            </a:r>
            <a:r>
              <a:rPr lang="ar-JO" sz="1800" b="1" dirty="0">
                <a:solidFill>
                  <a:srgbClr val="C00000"/>
                </a:solidFill>
              </a:rPr>
              <a:t>دار القرآن الكريم </a:t>
            </a:r>
            <a:r>
              <a:rPr lang="ar-JO" sz="1800" b="1" dirty="0"/>
              <a:t>(تعادل الثانوية الأزهرية) – الكويت</a:t>
            </a:r>
            <a:endParaRPr lang="en-US" sz="1800" dirty="0"/>
          </a:p>
          <a:p>
            <a:pPr>
              <a:lnSpc>
                <a:spcPct val="100000"/>
              </a:lnSpc>
            </a:pPr>
            <a:r>
              <a:rPr lang="ar-JO" sz="1800" b="1" dirty="0"/>
              <a:t>شهادة </a:t>
            </a:r>
            <a:r>
              <a:rPr lang="ar-JO" sz="1800" b="1" dirty="0">
                <a:solidFill>
                  <a:srgbClr val="C00000"/>
                </a:solidFill>
              </a:rPr>
              <a:t>معهد الأترجة </a:t>
            </a:r>
            <a:r>
              <a:rPr lang="ar-JO" sz="1800" b="1" dirty="0"/>
              <a:t>لعلوم القرآن الكريم - الكويت </a:t>
            </a:r>
            <a:endParaRPr lang="en-US" sz="1800" dirty="0"/>
          </a:p>
          <a:p>
            <a:pPr>
              <a:lnSpc>
                <a:spcPct val="100000"/>
              </a:lnSpc>
            </a:pPr>
            <a:r>
              <a:rPr lang="ar-KW" sz="1800" b="1" dirty="0">
                <a:solidFill>
                  <a:srgbClr val="C00000"/>
                </a:solidFill>
              </a:rPr>
              <a:t>دكتوراه المايكروبيولوجي </a:t>
            </a:r>
            <a:r>
              <a:rPr lang="ar-SA" sz="1800" b="1" dirty="0"/>
              <a:t>– كلية العلوم – جامعة الأزهر </a:t>
            </a:r>
            <a:endParaRPr lang="en-US" sz="1800" dirty="0"/>
          </a:p>
          <a:p>
            <a:pPr>
              <a:lnSpc>
                <a:spcPct val="100000"/>
              </a:lnSpc>
            </a:pPr>
            <a:r>
              <a:rPr lang="ar-JO" sz="1800" b="1" dirty="0">
                <a:solidFill>
                  <a:srgbClr val="C00000"/>
                </a:solidFill>
              </a:rPr>
              <a:t>خبرة</a:t>
            </a:r>
            <a:r>
              <a:rPr lang="ar-JO" sz="1800" b="1" dirty="0"/>
              <a:t> في التدريس الأكاديمي والشرعي لأكثر من 18 عاماً</a:t>
            </a:r>
            <a:endParaRPr lang="en-US" sz="1800" dirty="0"/>
          </a:p>
          <a:p>
            <a:pPr>
              <a:lnSpc>
                <a:spcPct val="100000"/>
              </a:lnSpc>
            </a:pPr>
            <a:r>
              <a:rPr lang="ar-JO" sz="1800" b="1" dirty="0">
                <a:solidFill>
                  <a:srgbClr val="C00000"/>
                </a:solidFill>
              </a:rPr>
              <a:t>مؤسس ومدير 3 مؤسسات تعليمية إسلامية بكندا </a:t>
            </a:r>
            <a:r>
              <a:rPr lang="ar-JO" sz="1800" b="1" dirty="0"/>
              <a:t>(مركز الأترجة</a:t>
            </a:r>
            <a:r>
              <a:rPr lang="ar-KW" sz="1800" b="1" dirty="0"/>
              <a:t> للدراسات القرآنية</a:t>
            </a:r>
            <a:r>
              <a:rPr lang="ar-JO" sz="1800" b="1" dirty="0"/>
              <a:t>) و (شركة أكاديمية آيات) و (مؤسسة آيات الخيرية)</a:t>
            </a:r>
            <a:endParaRPr lang="en-US" sz="1800" dirty="0"/>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27128"/>
            <a:ext cx="3053210" cy="3053210"/>
          </a:xfrm>
          <a:prstGeom prst="rect">
            <a:avLst/>
          </a:prstGeom>
        </p:spPr>
      </p:pic>
    </p:spTree>
    <p:extLst>
      <p:ext uri="{BB962C8B-B14F-4D97-AF65-F5344CB8AC3E}">
        <p14:creationId xmlns:p14="http://schemas.microsoft.com/office/powerpoint/2010/main" val="2550946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6190563"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3022344" y="2424607"/>
            <a:ext cx="6696744" cy="393954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sz="3200" b="1" dirty="0" smtClean="0">
                <a:solidFill>
                  <a:srgbClr val="FF0000"/>
                </a:solidFill>
                <a:effectLst>
                  <a:outerShdw blurRad="38100" dist="38100" dir="2700000" algn="tl">
                    <a:srgbClr val="000000">
                      <a:alpha val="43137"/>
                    </a:srgbClr>
                  </a:outerShdw>
                </a:effectLst>
              </a:rPr>
              <a:t>حكمه</a:t>
            </a:r>
            <a:endParaRPr lang="en-US" sz="3200" b="1" dirty="0" smtClean="0">
              <a:solidFill>
                <a:srgbClr val="FF0000"/>
              </a:solidFill>
              <a:effectLst>
                <a:outerShdw blurRad="38100" dist="38100" dir="2700000" algn="tl">
                  <a:srgbClr val="000000">
                    <a:alpha val="43137"/>
                  </a:srgbClr>
                </a:outerShdw>
              </a:effectLst>
            </a:endParaRPr>
          </a:p>
          <a:p>
            <a:pPr algn="ctr">
              <a:spcAft>
                <a:spcPts val="1800"/>
              </a:spcAft>
            </a:pPr>
            <a:r>
              <a:rPr lang="ar-KW" sz="3200" b="1" u="sng" dirty="0" smtClean="0">
                <a:solidFill>
                  <a:srgbClr val="003192"/>
                </a:solidFill>
                <a:effectLst>
                  <a:outerShdw blurRad="38100" dist="38100" dir="2700000" algn="tl">
                    <a:srgbClr val="000000">
                      <a:alpha val="43137"/>
                    </a:srgbClr>
                  </a:outerShdw>
                </a:effectLst>
              </a:rPr>
              <a:t>فرض عين</a:t>
            </a:r>
            <a:r>
              <a:rPr lang="ar-KW" sz="3200" dirty="0" smtClean="0">
                <a:solidFill>
                  <a:srgbClr val="003192"/>
                </a:solidFill>
                <a:effectLst>
                  <a:outerShdw blurRad="38100" dist="38100" dir="2700000" algn="tl">
                    <a:srgbClr val="000000">
                      <a:alpha val="43137"/>
                    </a:srgbClr>
                  </a:outerShdw>
                </a:effectLst>
              </a:rPr>
              <a:t> </a:t>
            </a:r>
            <a:r>
              <a:rPr lang="ar-KW" sz="1600" dirty="0" smtClean="0">
                <a:solidFill>
                  <a:srgbClr val="003192"/>
                </a:solidFill>
              </a:rPr>
              <a:t>على كل من يريد أن يقرأ شيئا من القرآن</a:t>
            </a:r>
          </a:p>
          <a:p>
            <a:pPr algn="ctr">
              <a:spcAft>
                <a:spcPts val="1800"/>
              </a:spcAft>
            </a:pPr>
            <a:r>
              <a:rPr lang="en-US" sz="2400" b="1" u="sng" dirty="0" smtClean="0">
                <a:solidFill>
                  <a:srgbClr val="003192"/>
                </a:solidFill>
                <a:effectLst>
                  <a:outerShdw blurRad="38100" dist="38100" dir="2700000" algn="tl">
                    <a:srgbClr val="000000">
                      <a:alpha val="43137"/>
                    </a:srgbClr>
                  </a:outerShdw>
                </a:effectLst>
              </a:rPr>
              <a:t>Individual </a:t>
            </a:r>
            <a:r>
              <a:rPr lang="en-US" sz="2400" b="1" u="sng" dirty="0">
                <a:solidFill>
                  <a:srgbClr val="003192"/>
                </a:solidFill>
                <a:effectLst>
                  <a:outerShdw blurRad="38100" dist="38100" dir="2700000" algn="tl">
                    <a:srgbClr val="000000">
                      <a:alpha val="43137"/>
                    </a:srgbClr>
                  </a:outerShdw>
                </a:effectLst>
              </a:rPr>
              <a:t>duty </a:t>
            </a:r>
            <a:r>
              <a:rPr lang="en-US" sz="1600" dirty="0">
                <a:solidFill>
                  <a:srgbClr val="003192"/>
                </a:solidFill>
              </a:rPr>
              <a:t>for any Muslim who wants to recite any of the Qur'an. </a:t>
            </a:r>
          </a:p>
          <a:p>
            <a:pPr algn="ctr">
              <a:spcAft>
                <a:spcPts val="1200"/>
              </a:spcAft>
            </a:pPr>
            <a:r>
              <a:rPr lang="en-US" sz="2800" b="1" dirty="0">
                <a:solidFill>
                  <a:srgbClr val="FF0000"/>
                </a:solidFill>
                <a:effectLst>
                  <a:outerShdw blurRad="38100" dist="38100" dir="2700000" algn="tl">
                    <a:srgbClr val="000000">
                      <a:alpha val="43137"/>
                    </a:srgbClr>
                  </a:outerShdw>
                </a:effectLst>
              </a:rPr>
              <a:t>Its</a:t>
            </a:r>
            <a:r>
              <a:rPr lang="en-US" sz="2800" b="1" dirty="0">
                <a:solidFill>
                  <a:srgbClr val="003192"/>
                </a:solidFill>
              </a:rPr>
              <a:t> </a:t>
            </a:r>
            <a:r>
              <a:rPr lang="en-US" sz="2800" b="1" dirty="0">
                <a:solidFill>
                  <a:srgbClr val="FF0000"/>
                </a:solidFill>
                <a:effectLst>
                  <a:outerShdw blurRad="38100" dist="38100" dir="2700000" algn="tl">
                    <a:srgbClr val="000000">
                      <a:alpha val="43137"/>
                    </a:srgbClr>
                  </a:outerShdw>
                </a:effectLst>
              </a:rPr>
              <a:t>ruling</a:t>
            </a:r>
            <a:endParaRPr lang="ar-KW" sz="2800" dirty="0" smtClean="0">
              <a:solidFill>
                <a:srgbClr val="003192"/>
              </a:solidFill>
            </a:endParaRPr>
          </a:p>
          <a:p>
            <a:pPr algn="ctr">
              <a:spcAft>
                <a:spcPts val="1200"/>
              </a:spcAft>
            </a:pPr>
            <a:r>
              <a:rPr lang="ar-KW" sz="1600" dirty="0" smtClean="0">
                <a:solidFill>
                  <a:srgbClr val="003192"/>
                </a:solidFill>
              </a:rPr>
              <a:t>قال </a:t>
            </a:r>
            <a:r>
              <a:rPr lang="ar-KW" sz="1600" dirty="0">
                <a:solidFill>
                  <a:srgbClr val="003192"/>
                </a:solidFill>
              </a:rPr>
              <a:t>تعالى: {</a:t>
            </a:r>
            <a:r>
              <a:rPr lang="ar-KW" sz="2800" b="1" dirty="0">
                <a:solidFill>
                  <a:srgbClr val="003192"/>
                </a:solidFill>
                <a:effectLst>
                  <a:outerShdw blurRad="38100" dist="38100" dir="2700000" algn="tl">
                    <a:srgbClr val="000000">
                      <a:alpha val="43137"/>
                    </a:srgbClr>
                  </a:outerShdw>
                </a:effectLst>
              </a:rPr>
              <a:t>وَرَتِّلِ الْقُرْآنَ تَرْتِيلاً</a:t>
            </a:r>
            <a:r>
              <a:rPr lang="ar-KW" sz="1600" dirty="0" smtClean="0">
                <a:solidFill>
                  <a:srgbClr val="003192"/>
                </a:solidFill>
              </a:rPr>
              <a:t>}</a:t>
            </a:r>
          </a:p>
          <a:p>
            <a:pPr algn="ctr">
              <a:spcAft>
                <a:spcPts val="1200"/>
              </a:spcAft>
            </a:pPr>
            <a:r>
              <a:rPr lang="en-US" sz="1600" dirty="0">
                <a:solidFill>
                  <a:srgbClr val="003192"/>
                </a:solidFill>
              </a:rPr>
              <a:t>Allah </a:t>
            </a:r>
            <a:r>
              <a:rPr lang="en-US" sz="700" dirty="0">
                <a:solidFill>
                  <a:srgbClr val="003192"/>
                </a:solidFill>
              </a:rPr>
              <a:t>(Exalted be He) </a:t>
            </a:r>
            <a:r>
              <a:rPr lang="en-US" sz="1600" dirty="0">
                <a:solidFill>
                  <a:srgbClr val="003192"/>
                </a:solidFill>
              </a:rPr>
              <a:t>says: </a:t>
            </a:r>
            <a:r>
              <a:rPr lang="en-US" sz="2000" b="1" dirty="0">
                <a:solidFill>
                  <a:srgbClr val="003192"/>
                </a:solidFill>
                <a:effectLst>
                  <a:outerShdw blurRad="38100" dist="38100" dir="2700000" algn="tl">
                    <a:srgbClr val="000000">
                      <a:alpha val="43137"/>
                    </a:srgbClr>
                  </a:outerShdw>
                </a:effectLst>
              </a:rPr>
              <a:t>"…recite the Qur’an slowly and distinctly.</a:t>
            </a:r>
            <a:r>
              <a:rPr lang="en-US" b="1" dirty="0">
                <a:solidFill>
                  <a:srgbClr val="003192"/>
                </a:solidFill>
              </a:rPr>
              <a:t>"</a:t>
            </a:r>
            <a:r>
              <a:rPr lang="en-US" sz="900" dirty="0">
                <a:solidFill>
                  <a:srgbClr val="003192"/>
                </a:solidFill>
              </a:rPr>
              <a:t> </a:t>
            </a:r>
            <a:endParaRPr lang="ar-KW" sz="1600" dirty="0" smtClean="0">
              <a:solidFill>
                <a:srgbClr val="003192"/>
              </a:solidFill>
            </a:endParaRPr>
          </a:p>
        </p:txBody>
      </p:sp>
      <p:sp>
        <p:nvSpPr>
          <p:cNvPr id="16" name="TextBox 15"/>
          <p:cNvSpPr txBox="1"/>
          <p:nvPr/>
        </p:nvSpPr>
        <p:spPr>
          <a:xfrm>
            <a:off x="9746152" y="2383962"/>
            <a:ext cx="1944216" cy="3231654"/>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0000"/>
                </a:solidFill>
              </a:rPr>
              <a:t>القسم الأول: </a:t>
            </a:r>
            <a:endParaRPr lang="en-US" b="1" dirty="0" smtClean="0">
              <a:solidFill>
                <a:srgbClr val="FF0000"/>
              </a:solidFill>
            </a:endParaRPr>
          </a:p>
          <a:p>
            <a:pPr lvl="0" algn="ctr" rtl="0"/>
            <a:r>
              <a:rPr lang="ar-KW" sz="2800" b="1" dirty="0" smtClean="0">
                <a:solidFill>
                  <a:srgbClr val="FF0000"/>
                </a:solidFill>
              </a:rPr>
              <a:t>التجويد </a:t>
            </a:r>
            <a:r>
              <a:rPr lang="ar-KW" sz="2800" b="1" dirty="0">
                <a:solidFill>
                  <a:srgbClr val="FF0000"/>
                </a:solidFill>
              </a:rPr>
              <a:t>العَمَلي </a:t>
            </a:r>
            <a:r>
              <a:rPr lang="ar-KW" sz="2800" b="1" dirty="0" smtClean="0">
                <a:solidFill>
                  <a:srgbClr val="FF0000"/>
                </a:solidFill>
              </a:rPr>
              <a:t>"التطبيقي“</a:t>
            </a:r>
            <a:endParaRPr lang="en-US" sz="2800" b="1" dirty="0" smtClean="0">
              <a:solidFill>
                <a:srgbClr val="FF0000"/>
              </a:solidFill>
            </a:endParaRPr>
          </a:p>
          <a:p>
            <a:pPr lvl="0" algn="ctr" rtl="0"/>
            <a:endParaRPr lang="en-US" sz="2800" b="1" dirty="0">
              <a:solidFill>
                <a:srgbClr val="FF0000"/>
              </a:solidFill>
            </a:endParaRPr>
          </a:p>
          <a:p>
            <a:pPr lvl="0" algn="ctr" rtl="0"/>
            <a:r>
              <a:rPr lang="en-US" b="1" dirty="0">
                <a:solidFill>
                  <a:srgbClr val="FF0000"/>
                </a:solidFill>
              </a:rPr>
              <a:t>First Type: </a:t>
            </a:r>
            <a:endParaRPr lang="en-US" b="1" dirty="0" smtClean="0">
              <a:solidFill>
                <a:srgbClr val="FF0000"/>
              </a:solidFill>
            </a:endParaRPr>
          </a:p>
          <a:p>
            <a:pPr lvl="0" algn="ctr" rtl="0"/>
            <a:r>
              <a:rPr lang="en-US" sz="2800" b="1" dirty="0" smtClean="0">
                <a:solidFill>
                  <a:srgbClr val="FF0000"/>
                </a:solidFill>
              </a:rPr>
              <a:t>Practical </a:t>
            </a:r>
            <a:r>
              <a:rPr lang="en-US" sz="2800" b="1" dirty="0">
                <a:solidFill>
                  <a:srgbClr val="FF0000"/>
                </a:solidFill>
              </a:rPr>
              <a:t>applicable </a:t>
            </a:r>
            <a:r>
              <a:rPr lang="en-US" sz="2800" b="1" dirty="0" err="1" smtClean="0">
                <a:solidFill>
                  <a:srgbClr val="FF0000"/>
                </a:solidFill>
              </a:rPr>
              <a:t>Tajwed</a:t>
            </a:r>
            <a:endParaRPr lang="ar-KW" sz="2800" b="1" dirty="0">
              <a:solidFill>
                <a:srgbClr val="FF0000"/>
              </a:solidFill>
            </a:endParaRPr>
          </a:p>
        </p:txBody>
      </p:sp>
      <p:sp>
        <p:nvSpPr>
          <p:cNvPr id="18" name="TextBox 17"/>
          <p:cNvSpPr txBox="1"/>
          <p:nvPr/>
        </p:nvSpPr>
        <p:spPr>
          <a:xfrm>
            <a:off x="3856129" y="1573953"/>
            <a:ext cx="6264696" cy="523220"/>
          </a:xfrm>
          <a:prstGeom prst="rect">
            <a:avLst/>
          </a:prstGeom>
          <a:solidFill>
            <a:schemeClr val="accent1">
              <a:lumMod val="5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800" b="1" dirty="0" smtClean="0">
                <a:solidFill>
                  <a:srgbClr val="FFFF00"/>
                </a:solidFill>
              </a:rPr>
              <a:t>Types </a:t>
            </a:r>
            <a:r>
              <a:rPr lang="en-US" sz="2800" b="1" dirty="0">
                <a:solidFill>
                  <a:srgbClr val="FFFF00"/>
                </a:solidFill>
              </a:rPr>
              <a:t>of </a:t>
            </a:r>
            <a:r>
              <a:rPr lang="en-US" sz="2800" b="1" dirty="0" err="1" smtClean="0">
                <a:solidFill>
                  <a:srgbClr val="FFFF00"/>
                </a:solidFill>
              </a:rPr>
              <a:t>Tajwed</a:t>
            </a:r>
            <a:r>
              <a:rPr lang="en-US" sz="2800" b="1" dirty="0" smtClean="0">
                <a:solidFill>
                  <a:srgbClr val="FFFF00"/>
                </a:solidFill>
              </a:rPr>
              <a:t> </a:t>
            </a:r>
            <a:r>
              <a:rPr lang="ar-KW" sz="2800" b="1" dirty="0">
                <a:solidFill>
                  <a:srgbClr val="FFFF00"/>
                </a:solidFill>
              </a:rPr>
              <a:t>أقسام التجويد</a:t>
            </a:r>
            <a:r>
              <a:rPr lang="en-US" sz="2800" b="1" dirty="0" smtClean="0">
                <a:solidFill>
                  <a:srgbClr val="FFFF00"/>
                </a:solidFill>
              </a:rPr>
              <a:t> </a:t>
            </a:r>
            <a:endParaRPr lang="en-US" sz="2800" b="1" dirty="0">
              <a:solidFill>
                <a:srgbClr val="FFFF00"/>
              </a:solidFill>
            </a:endParaRPr>
          </a:p>
        </p:txBody>
      </p:sp>
      <p:sp>
        <p:nvSpPr>
          <p:cNvPr id="19" name="TextBox 18"/>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pic>
        <p:nvPicPr>
          <p:cNvPr id="22" name="Picture 2" descr="C:\Users\HP\Desktop\القرآن حياتي\Pict\النص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71" y="2383962"/>
            <a:ext cx="2653708" cy="333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43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6190563"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849180" y="2445445"/>
            <a:ext cx="8659954" cy="147732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1200"/>
              </a:spcAft>
            </a:pPr>
            <a:r>
              <a:rPr lang="ar-KW" sz="1600" dirty="0" smtClean="0">
                <a:solidFill>
                  <a:srgbClr val="003192"/>
                </a:solidFill>
              </a:rPr>
              <a:t>عن يعلى بن مالك أنه سأل أم سلمة </a:t>
            </a:r>
            <a:r>
              <a:rPr lang="ar-KW" sz="900" dirty="0" smtClean="0">
                <a:solidFill>
                  <a:srgbClr val="003192"/>
                </a:solidFill>
              </a:rPr>
              <a:t>رضي الله عنها </a:t>
            </a:r>
            <a:r>
              <a:rPr lang="ar-KW" sz="1600" dirty="0" smtClean="0">
                <a:solidFill>
                  <a:srgbClr val="003192"/>
                </a:solidFill>
              </a:rPr>
              <a:t>عن قراءة رسول الله </a:t>
            </a:r>
            <a:r>
              <a:rPr lang="ar-KW" sz="800" dirty="0" smtClean="0">
                <a:solidFill>
                  <a:srgbClr val="003192"/>
                </a:solidFill>
              </a:rPr>
              <a:t>صلى الله عليه وسلم </a:t>
            </a:r>
            <a:r>
              <a:rPr lang="ar-KW" sz="1600" dirty="0" smtClean="0">
                <a:solidFill>
                  <a:srgbClr val="003192"/>
                </a:solidFill>
              </a:rPr>
              <a:t>وصلاته، فقالت: "مالكم وصلاته؟ ثم </a:t>
            </a:r>
            <a:r>
              <a:rPr lang="ar-KW" sz="2000" b="1" dirty="0" smtClean="0">
                <a:solidFill>
                  <a:srgbClr val="003192"/>
                </a:solidFill>
                <a:effectLst>
                  <a:outerShdw blurRad="38100" dist="38100" dir="2700000" algn="tl">
                    <a:srgbClr val="000000">
                      <a:alpha val="43137"/>
                    </a:srgbClr>
                  </a:outerShdw>
                </a:effectLst>
              </a:rPr>
              <a:t>نعتت قراءته فإذا هي قراءة مفسرة حرفا حرفا </a:t>
            </a:r>
            <a:r>
              <a:rPr lang="ar-KW" sz="800" dirty="0" smtClean="0">
                <a:solidFill>
                  <a:srgbClr val="003192"/>
                </a:solidFill>
              </a:rPr>
              <a:t>(رواه النسائي والترمذي)</a:t>
            </a:r>
          </a:p>
          <a:p>
            <a:pPr algn="ctr">
              <a:spcAft>
                <a:spcPts val="1200"/>
              </a:spcAft>
            </a:pPr>
            <a:r>
              <a:rPr lang="ar-KW" sz="1600" dirty="0" smtClean="0">
                <a:solidFill>
                  <a:srgbClr val="003192"/>
                </a:solidFill>
              </a:rPr>
              <a:t>عن </a:t>
            </a:r>
            <a:r>
              <a:rPr lang="ar-KW" sz="1600" dirty="0">
                <a:solidFill>
                  <a:srgbClr val="003192"/>
                </a:solidFill>
              </a:rPr>
              <a:t>موسى بن يزيد الكندي كان ابن مسعود </a:t>
            </a:r>
            <a:r>
              <a:rPr lang="ar-KW" sz="800" dirty="0">
                <a:solidFill>
                  <a:srgbClr val="003192"/>
                </a:solidFill>
              </a:rPr>
              <a:t>رضي الله عنه </a:t>
            </a:r>
            <a:r>
              <a:rPr lang="ar-KW" sz="1600" dirty="0">
                <a:solidFill>
                  <a:srgbClr val="003192"/>
                </a:solidFill>
              </a:rPr>
              <a:t>يقرئ رجلا فقرأ قراءة مرسلة فقال ابن مسعود </a:t>
            </a:r>
            <a:r>
              <a:rPr lang="ar-KW" sz="800" dirty="0">
                <a:solidFill>
                  <a:srgbClr val="003192"/>
                </a:solidFill>
              </a:rPr>
              <a:t>رضي الله عنه</a:t>
            </a:r>
            <a:r>
              <a:rPr lang="ar-KW" sz="1600" dirty="0">
                <a:solidFill>
                  <a:srgbClr val="003192"/>
                </a:solidFill>
              </a:rPr>
              <a:t>: "</a:t>
            </a:r>
            <a:r>
              <a:rPr lang="ar-KW" sz="2000" b="1" u="sng" dirty="0">
                <a:solidFill>
                  <a:srgbClr val="003192"/>
                </a:solidFill>
                <a:effectLst>
                  <a:outerShdw blurRad="38100" dist="38100" dir="2700000" algn="tl">
                    <a:srgbClr val="000000">
                      <a:alpha val="43137"/>
                    </a:srgbClr>
                  </a:outerShdw>
                </a:effectLst>
              </a:rPr>
              <a:t>ما هكذا أقرأنيها رسول الله </a:t>
            </a:r>
            <a:r>
              <a:rPr lang="ar-KW" sz="800" dirty="0">
                <a:solidFill>
                  <a:srgbClr val="003192"/>
                </a:solidFill>
              </a:rPr>
              <a:t>صلى الله عليه وسلم</a:t>
            </a:r>
            <a:r>
              <a:rPr lang="ar-KW" sz="1600" dirty="0">
                <a:solidFill>
                  <a:srgbClr val="003192"/>
                </a:solidFill>
              </a:rPr>
              <a:t>، فقال الرجل: وكيف أقرأكها يا أبا عبد الرحمن؟ قال: </a:t>
            </a:r>
            <a:r>
              <a:rPr lang="ar-KW" sz="2000" b="1" u="sng" dirty="0">
                <a:solidFill>
                  <a:srgbClr val="003192"/>
                </a:solidFill>
                <a:effectLst>
                  <a:outerShdw blurRad="38100" dist="38100" dir="2700000" algn="tl">
                    <a:srgbClr val="000000">
                      <a:alpha val="43137"/>
                    </a:srgbClr>
                  </a:outerShdw>
                </a:effectLst>
              </a:rPr>
              <a:t>أقرأنيها هكذا .. ومدها </a:t>
            </a:r>
            <a:r>
              <a:rPr lang="ar-KW" sz="800" dirty="0">
                <a:solidFill>
                  <a:srgbClr val="003192"/>
                </a:solidFill>
              </a:rPr>
              <a:t>(رواه الطبراني).</a:t>
            </a:r>
            <a:endParaRPr lang="en-US" sz="800" dirty="0">
              <a:solidFill>
                <a:srgbClr val="003192"/>
              </a:solidFill>
            </a:endParaRPr>
          </a:p>
        </p:txBody>
      </p:sp>
      <p:sp>
        <p:nvSpPr>
          <p:cNvPr id="16" name="TextBox 15"/>
          <p:cNvSpPr txBox="1"/>
          <p:nvPr/>
        </p:nvSpPr>
        <p:spPr>
          <a:xfrm>
            <a:off x="891400" y="4279032"/>
            <a:ext cx="8473718" cy="226215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spcAft>
                <a:spcPts val="1800"/>
              </a:spcAft>
            </a:pPr>
            <a:r>
              <a:rPr lang="en-US" sz="1200" dirty="0" smtClean="0">
                <a:solidFill>
                  <a:srgbClr val="003192"/>
                </a:solidFill>
              </a:rPr>
              <a:t>It </a:t>
            </a:r>
            <a:r>
              <a:rPr lang="en-US" sz="1200" dirty="0">
                <a:solidFill>
                  <a:srgbClr val="003192"/>
                </a:solidFill>
              </a:rPr>
              <a:t>was narrated from </a:t>
            </a:r>
            <a:r>
              <a:rPr lang="en-US" sz="1200" dirty="0" err="1">
                <a:solidFill>
                  <a:srgbClr val="003192"/>
                </a:solidFill>
              </a:rPr>
              <a:t>Ya`la</a:t>
            </a:r>
            <a:r>
              <a:rPr lang="en-US" sz="1200" dirty="0">
                <a:solidFill>
                  <a:srgbClr val="003192"/>
                </a:solidFill>
              </a:rPr>
              <a:t> </a:t>
            </a:r>
            <a:r>
              <a:rPr lang="en-US" sz="1200" dirty="0" err="1">
                <a:solidFill>
                  <a:srgbClr val="003192"/>
                </a:solidFill>
              </a:rPr>
              <a:t>ibn</a:t>
            </a:r>
            <a:r>
              <a:rPr lang="en-US" sz="1200" dirty="0">
                <a:solidFill>
                  <a:srgbClr val="003192"/>
                </a:solidFill>
              </a:rPr>
              <a:t> </a:t>
            </a:r>
            <a:r>
              <a:rPr lang="en-US" sz="1200" dirty="0" err="1">
                <a:solidFill>
                  <a:srgbClr val="003192"/>
                </a:solidFill>
              </a:rPr>
              <a:t>Mamlak</a:t>
            </a:r>
            <a:r>
              <a:rPr lang="en-US" sz="1200" dirty="0">
                <a:solidFill>
                  <a:srgbClr val="003192"/>
                </a:solidFill>
              </a:rPr>
              <a:t> that he asked Um </a:t>
            </a:r>
            <a:r>
              <a:rPr lang="en-US" sz="1200" dirty="0" err="1">
                <a:solidFill>
                  <a:srgbClr val="003192"/>
                </a:solidFill>
              </a:rPr>
              <a:t>Salamah</a:t>
            </a:r>
            <a:r>
              <a:rPr lang="en-US" sz="1200" dirty="0">
                <a:solidFill>
                  <a:srgbClr val="003192"/>
                </a:solidFill>
              </a:rPr>
              <a:t> (may Allah be pleased with her) about the recitation and prayer of the Messenger of Allah (peace and blessings of Allah be upon him), and she said: "Why do you want to know about his prayer?" Then she said: "</a:t>
            </a:r>
            <a:r>
              <a:rPr lang="en-US" b="1" dirty="0">
                <a:solidFill>
                  <a:srgbClr val="003192"/>
                </a:solidFill>
                <a:effectLst>
                  <a:outerShdw blurRad="38100" dist="38100" dir="2700000" algn="tl">
                    <a:srgbClr val="000000">
                      <a:alpha val="43137"/>
                    </a:srgbClr>
                  </a:outerShdw>
                </a:effectLst>
              </a:rPr>
              <a:t>He recited every word separately and clearly</a:t>
            </a:r>
            <a:r>
              <a:rPr lang="en-US" sz="1200" dirty="0">
                <a:solidFill>
                  <a:srgbClr val="003192"/>
                </a:solidFill>
              </a:rPr>
              <a:t>." </a:t>
            </a:r>
            <a:r>
              <a:rPr lang="en-US" sz="900" dirty="0">
                <a:solidFill>
                  <a:srgbClr val="003192"/>
                </a:solidFill>
              </a:rPr>
              <a:t>(Al-</a:t>
            </a:r>
            <a:r>
              <a:rPr lang="en-US" sz="900" dirty="0" err="1">
                <a:solidFill>
                  <a:srgbClr val="003192"/>
                </a:solidFill>
              </a:rPr>
              <a:t>Nasa’i</a:t>
            </a:r>
            <a:r>
              <a:rPr lang="en-US" sz="900" dirty="0">
                <a:solidFill>
                  <a:srgbClr val="003192"/>
                </a:solidFill>
              </a:rPr>
              <a:t> and Al-</a:t>
            </a:r>
            <a:r>
              <a:rPr lang="en-US" sz="900" dirty="0" err="1">
                <a:solidFill>
                  <a:srgbClr val="003192"/>
                </a:solidFill>
              </a:rPr>
              <a:t>Tirmidhi</a:t>
            </a:r>
            <a:r>
              <a:rPr lang="en-US" sz="900" dirty="0">
                <a:solidFill>
                  <a:srgbClr val="003192"/>
                </a:solidFill>
              </a:rPr>
              <a:t>) </a:t>
            </a:r>
            <a:endParaRPr lang="en-US" sz="1200" dirty="0">
              <a:solidFill>
                <a:srgbClr val="003192"/>
              </a:solidFill>
            </a:endParaRPr>
          </a:p>
          <a:p>
            <a:pPr algn="ctr" rtl="0"/>
            <a:r>
              <a:rPr lang="en-US" sz="1200" dirty="0">
                <a:solidFill>
                  <a:srgbClr val="003192"/>
                </a:solidFill>
              </a:rPr>
              <a:t>It was also narrated from Musa </a:t>
            </a:r>
            <a:r>
              <a:rPr lang="en-US" sz="1200" dirty="0" err="1">
                <a:solidFill>
                  <a:srgbClr val="003192"/>
                </a:solidFill>
              </a:rPr>
              <a:t>ibn</a:t>
            </a:r>
            <a:r>
              <a:rPr lang="en-US" sz="1200" dirty="0">
                <a:solidFill>
                  <a:srgbClr val="003192"/>
                </a:solidFill>
              </a:rPr>
              <a:t> </a:t>
            </a:r>
            <a:r>
              <a:rPr lang="en-US" sz="1200" dirty="0" err="1">
                <a:solidFill>
                  <a:srgbClr val="003192"/>
                </a:solidFill>
              </a:rPr>
              <a:t>Yazid</a:t>
            </a:r>
            <a:r>
              <a:rPr lang="en-US" sz="1200" dirty="0">
                <a:solidFill>
                  <a:srgbClr val="003192"/>
                </a:solidFill>
              </a:rPr>
              <a:t> Al-</a:t>
            </a:r>
            <a:r>
              <a:rPr lang="en-US" sz="1200" dirty="0" err="1">
                <a:solidFill>
                  <a:srgbClr val="003192"/>
                </a:solidFill>
              </a:rPr>
              <a:t>Kindi</a:t>
            </a:r>
            <a:r>
              <a:rPr lang="en-US" sz="1200" dirty="0">
                <a:solidFill>
                  <a:srgbClr val="003192"/>
                </a:solidFill>
              </a:rPr>
              <a:t> that </a:t>
            </a:r>
            <a:r>
              <a:rPr lang="en-US" sz="1200" dirty="0" err="1">
                <a:solidFill>
                  <a:srgbClr val="003192"/>
                </a:solidFill>
              </a:rPr>
              <a:t>Ibn</a:t>
            </a:r>
            <a:r>
              <a:rPr lang="en-US" sz="1200" dirty="0">
                <a:solidFill>
                  <a:srgbClr val="003192"/>
                </a:solidFill>
              </a:rPr>
              <a:t> </a:t>
            </a:r>
            <a:r>
              <a:rPr lang="en-US" sz="1200" dirty="0" err="1">
                <a:solidFill>
                  <a:srgbClr val="003192"/>
                </a:solidFill>
              </a:rPr>
              <a:t>Mas`ud</a:t>
            </a:r>
            <a:r>
              <a:rPr lang="en-US" sz="1200" dirty="0">
                <a:solidFill>
                  <a:srgbClr val="003192"/>
                </a:solidFill>
              </a:rPr>
              <a:t> (may Allah be pleased with him) asked someone to read the Qur'an. After hearing that the man read in an ordinary manner without observing the rules of intonation, </a:t>
            </a:r>
            <a:r>
              <a:rPr lang="en-US" sz="1200" dirty="0" err="1">
                <a:solidFill>
                  <a:srgbClr val="003192"/>
                </a:solidFill>
              </a:rPr>
              <a:t>Ibn</a:t>
            </a:r>
            <a:r>
              <a:rPr lang="en-US" sz="1200" dirty="0">
                <a:solidFill>
                  <a:srgbClr val="003192"/>
                </a:solidFill>
              </a:rPr>
              <a:t> </a:t>
            </a:r>
            <a:r>
              <a:rPr lang="en-US" sz="1200" dirty="0" err="1">
                <a:solidFill>
                  <a:srgbClr val="003192"/>
                </a:solidFill>
              </a:rPr>
              <a:t>Mas`ud</a:t>
            </a:r>
            <a:r>
              <a:rPr lang="en-US" sz="1200" dirty="0">
                <a:solidFill>
                  <a:srgbClr val="003192"/>
                </a:solidFill>
              </a:rPr>
              <a:t> (may Allah be pleased with him) said: "</a:t>
            </a:r>
            <a:r>
              <a:rPr lang="en-US" sz="1600" b="1" dirty="0">
                <a:solidFill>
                  <a:srgbClr val="003192"/>
                </a:solidFill>
                <a:effectLst>
                  <a:outerShdw blurRad="38100" dist="38100" dir="2700000" algn="tl">
                    <a:srgbClr val="000000">
                      <a:alpha val="43137"/>
                    </a:srgbClr>
                  </a:outerShdw>
                </a:effectLst>
              </a:rPr>
              <a:t>This is not the way Allah's Messenger </a:t>
            </a:r>
            <a:r>
              <a:rPr lang="en-US" sz="1200" dirty="0">
                <a:solidFill>
                  <a:srgbClr val="003192"/>
                </a:solidFill>
              </a:rPr>
              <a:t>(peace and blessings of Allah be upon him) </a:t>
            </a:r>
            <a:r>
              <a:rPr lang="en-US" sz="1600" b="1" dirty="0">
                <a:solidFill>
                  <a:srgbClr val="003192"/>
                </a:solidFill>
                <a:effectLst>
                  <a:outerShdw blurRad="38100" dist="38100" dir="2700000" algn="tl">
                    <a:srgbClr val="000000">
                      <a:alpha val="43137"/>
                    </a:srgbClr>
                  </a:outerShdw>
                </a:effectLst>
              </a:rPr>
              <a:t>taught me to recite</a:t>
            </a:r>
            <a:r>
              <a:rPr lang="en-US" sz="1200" dirty="0">
                <a:solidFill>
                  <a:srgbClr val="003192"/>
                </a:solidFill>
              </a:rPr>
              <a:t>." The man asked him: "How did the Prophet teach you to recite, O Abu `</a:t>
            </a:r>
            <a:r>
              <a:rPr lang="en-US" sz="1200" dirty="0" err="1">
                <a:solidFill>
                  <a:srgbClr val="003192"/>
                </a:solidFill>
              </a:rPr>
              <a:t>Abd</a:t>
            </a:r>
            <a:r>
              <a:rPr lang="en-US" sz="1200" dirty="0">
                <a:solidFill>
                  <a:srgbClr val="003192"/>
                </a:solidFill>
              </a:rPr>
              <a:t> Al-</a:t>
            </a:r>
            <a:r>
              <a:rPr lang="en-US" sz="1200" dirty="0" err="1">
                <a:solidFill>
                  <a:srgbClr val="003192"/>
                </a:solidFill>
              </a:rPr>
              <a:t>Rahman</a:t>
            </a:r>
            <a:r>
              <a:rPr lang="en-US" sz="1200" dirty="0">
                <a:solidFill>
                  <a:srgbClr val="003192"/>
                </a:solidFill>
              </a:rPr>
              <a:t>." </a:t>
            </a:r>
            <a:r>
              <a:rPr lang="en-US" sz="1200" dirty="0" err="1">
                <a:solidFill>
                  <a:srgbClr val="003192"/>
                </a:solidFill>
              </a:rPr>
              <a:t>Ibn</a:t>
            </a:r>
            <a:r>
              <a:rPr lang="en-US" sz="1200" dirty="0">
                <a:solidFill>
                  <a:srgbClr val="003192"/>
                </a:solidFill>
              </a:rPr>
              <a:t> </a:t>
            </a:r>
            <a:r>
              <a:rPr lang="en-US" sz="1200" dirty="0" err="1">
                <a:solidFill>
                  <a:srgbClr val="003192"/>
                </a:solidFill>
              </a:rPr>
              <a:t>Mas`ud</a:t>
            </a:r>
            <a:r>
              <a:rPr lang="en-US" sz="1200" dirty="0">
                <a:solidFill>
                  <a:srgbClr val="003192"/>
                </a:solidFill>
              </a:rPr>
              <a:t> replied: "</a:t>
            </a:r>
            <a:r>
              <a:rPr lang="en-US" sz="1600" b="1" dirty="0">
                <a:solidFill>
                  <a:srgbClr val="003192"/>
                </a:solidFill>
                <a:effectLst>
                  <a:outerShdw blurRad="38100" dist="38100" dir="2700000" algn="tl">
                    <a:srgbClr val="000000">
                      <a:alpha val="43137"/>
                    </a:srgbClr>
                  </a:outerShdw>
                </a:effectLst>
              </a:rPr>
              <a:t>He taught me to recite like this.…and he prolonged the recitation</a:t>
            </a:r>
            <a:r>
              <a:rPr lang="en-US" sz="1200" dirty="0">
                <a:solidFill>
                  <a:srgbClr val="003192"/>
                </a:solidFill>
              </a:rPr>
              <a:t> </a:t>
            </a:r>
            <a:r>
              <a:rPr lang="en-US" sz="1200" dirty="0" smtClean="0">
                <a:solidFill>
                  <a:srgbClr val="003192"/>
                </a:solidFill>
              </a:rPr>
              <a:t>(</a:t>
            </a:r>
            <a:r>
              <a:rPr lang="en-US" sz="1200" dirty="0">
                <a:solidFill>
                  <a:srgbClr val="003192"/>
                </a:solidFill>
              </a:rPr>
              <a:t>Al-</a:t>
            </a:r>
            <a:r>
              <a:rPr lang="en-US" sz="1200" dirty="0" err="1">
                <a:solidFill>
                  <a:srgbClr val="003192"/>
                </a:solidFill>
              </a:rPr>
              <a:t>Tabarani</a:t>
            </a:r>
            <a:r>
              <a:rPr lang="en-US" sz="1200" dirty="0">
                <a:solidFill>
                  <a:srgbClr val="003192"/>
                </a:solidFill>
              </a:rPr>
              <a:t>)</a:t>
            </a:r>
          </a:p>
        </p:txBody>
      </p:sp>
      <p:sp>
        <p:nvSpPr>
          <p:cNvPr id="18" name="TextBox 17"/>
          <p:cNvSpPr txBox="1"/>
          <p:nvPr/>
        </p:nvSpPr>
        <p:spPr>
          <a:xfrm>
            <a:off x="9746152" y="2383962"/>
            <a:ext cx="1944216" cy="3231654"/>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0000"/>
                </a:solidFill>
              </a:rPr>
              <a:t>القسم الأول: </a:t>
            </a:r>
            <a:endParaRPr lang="en-US" b="1" dirty="0" smtClean="0">
              <a:solidFill>
                <a:srgbClr val="FF0000"/>
              </a:solidFill>
            </a:endParaRPr>
          </a:p>
          <a:p>
            <a:pPr lvl="0" algn="ctr" rtl="0"/>
            <a:r>
              <a:rPr lang="ar-KW" sz="2800" b="1" dirty="0" smtClean="0">
                <a:solidFill>
                  <a:srgbClr val="FF0000"/>
                </a:solidFill>
              </a:rPr>
              <a:t>التجويد </a:t>
            </a:r>
            <a:r>
              <a:rPr lang="ar-KW" sz="2800" b="1" dirty="0">
                <a:solidFill>
                  <a:srgbClr val="FF0000"/>
                </a:solidFill>
              </a:rPr>
              <a:t>العَمَلي </a:t>
            </a:r>
            <a:r>
              <a:rPr lang="ar-KW" sz="2800" b="1" dirty="0" smtClean="0">
                <a:solidFill>
                  <a:srgbClr val="FF0000"/>
                </a:solidFill>
              </a:rPr>
              <a:t>"التطبيقي“</a:t>
            </a:r>
            <a:endParaRPr lang="en-US" sz="2800" b="1" dirty="0" smtClean="0">
              <a:solidFill>
                <a:srgbClr val="FF0000"/>
              </a:solidFill>
            </a:endParaRPr>
          </a:p>
          <a:p>
            <a:pPr lvl="0" algn="ctr" rtl="0"/>
            <a:endParaRPr lang="en-US" sz="2800" b="1" dirty="0">
              <a:solidFill>
                <a:srgbClr val="FF0000"/>
              </a:solidFill>
            </a:endParaRPr>
          </a:p>
          <a:p>
            <a:pPr lvl="0" algn="ctr" rtl="0"/>
            <a:r>
              <a:rPr lang="en-US" b="1" dirty="0">
                <a:solidFill>
                  <a:srgbClr val="FF0000"/>
                </a:solidFill>
              </a:rPr>
              <a:t>First Type: </a:t>
            </a:r>
            <a:endParaRPr lang="en-US" b="1" dirty="0" smtClean="0">
              <a:solidFill>
                <a:srgbClr val="FF0000"/>
              </a:solidFill>
            </a:endParaRPr>
          </a:p>
          <a:p>
            <a:pPr lvl="0" algn="ctr" rtl="0"/>
            <a:r>
              <a:rPr lang="en-US" sz="2800" b="1" dirty="0" smtClean="0">
                <a:solidFill>
                  <a:srgbClr val="FF0000"/>
                </a:solidFill>
              </a:rPr>
              <a:t>Practical </a:t>
            </a:r>
            <a:r>
              <a:rPr lang="en-US" sz="2800" b="1" dirty="0">
                <a:solidFill>
                  <a:srgbClr val="FF0000"/>
                </a:solidFill>
              </a:rPr>
              <a:t>applicable </a:t>
            </a:r>
            <a:r>
              <a:rPr lang="en-US" sz="2800" b="1" dirty="0" err="1" smtClean="0">
                <a:solidFill>
                  <a:srgbClr val="FF0000"/>
                </a:solidFill>
              </a:rPr>
              <a:t>Tajwed</a:t>
            </a:r>
            <a:endParaRPr lang="ar-KW" sz="2800" b="1" dirty="0">
              <a:solidFill>
                <a:srgbClr val="FF0000"/>
              </a:solidFill>
            </a:endParaRPr>
          </a:p>
        </p:txBody>
      </p:sp>
      <p:sp>
        <p:nvSpPr>
          <p:cNvPr id="19" name="TextBox 18"/>
          <p:cNvSpPr txBox="1"/>
          <p:nvPr/>
        </p:nvSpPr>
        <p:spPr>
          <a:xfrm>
            <a:off x="3856129" y="1573953"/>
            <a:ext cx="6264696" cy="523220"/>
          </a:xfrm>
          <a:prstGeom prst="rect">
            <a:avLst/>
          </a:prstGeom>
          <a:solidFill>
            <a:schemeClr val="accent1">
              <a:lumMod val="5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800" b="1" dirty="0" smtClean="0">
                <a:solidFill>
                  <a:srgbClr val="FFFF00"/>
                </a:solidFill>
              </a:rPr>
              <a:t>Types </a:t>
            </a:r>
            <a:r>
              <a:rPr lang="en-US" sz="2800" b="1" dirty="0">
                <a:solidFill>
                  <a:srgbClr val="FFFF00"/>
                </a:solidFill>
              </a:rPr>
              <a:t>of </a:t>
            </a:r>
            <a:r>
              <a:rPr lang="en-US" sz="2800" b="1" dirty="0" err="1" smtClean="0">
                <a:solidFill>
                  <a:srgbClr val="FFFF00"/>
                </a:solidFill>
              </a:rPr>
              <a:t>Tajwed</a:t>
            </a:r>
            <a:r>
              <a:rPr lang="en-US" sz="2800" b="1" dirty="0" smtClean="0">
                <a:solidFill>
                  <a:srgbClr val="FFFF00"/>
                </a:solidFill>
              </a:rPr>
              <a:t> </a:t>
            </a:r>
            <a:r>
              <a:rPr lang="ar-KW" sz="2800" b="1" dirty="0">
                <a:solidFill>
                  <a:srgbClr val="FFFF00"/>
                </a:solidFill>
              </a:rPr>
              <a:t>أقسام التجويد</a:t>
            </a:r>
            <a:r>
              <a:rPr lang="en-US" sz="2800" b="1" dirty="0" smtClean="0">
                <a:solidFill>
                  <a:srgbClr val="FFFF00"/>
                </a:solidFill>
              </a:rPr>
              <a:t> </a:t>
            </a:r>
            <a:endParaRPr lang="en-US" sz="2800" b="1" dirty="0">
              <a:solidFill>
                <a:srgbClr val="FFFF00"/>
              </a:solidFill>
            </a:endParaRPr>
          </a:p>
        </p:txBody>
      </p:sp>
      <p:sp>
        <p:nvSpPr>
          <p:cNvPr id="20" name="TextBox 19"/>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22" name="TextBox 21"/>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0046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6190563"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3117550" y="2476552"/>
            <a:ext cx="6696744" cy="187743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2400"/>
              </a:spcAft>
            </a:pPr>
            <a:r>
              <a:rPr lang="ar-KW" sz="4000" b="1" dirty="0" smtClean="0">
                <a:solidFill>
                  <a:srgbClr val="FF0000"/>
                </a:solidFill>
                <a:effectLst>
                  <a:outerShdw blurRad="38100" dist="38100" dir="2700000" algn="tl">
                    <a:srgbClr val="000000">
                      <a:alpha val="43137"/>
                    </a:srgbClr>
                  </a:outerShdw>
                </a:effectLst>
              </a:rPr>
              <a:t>تعلمه</a:t>
            </a:r>
            <a:endParaRPr lang="ar-KW" sz="2800" b="1" dirty="0" smtClean="0">
              <a:solidFill>
                <a:srgbClr val="FF0000"/>
              </a:solidFill>
              <a:effectLst>
                <a:outerShdw blurRad="38100" dist="38100" dir="2700000" algn="tl">
                  <a:srgbClr val="000000">
                    <a:alpha val="43137"/>
                  </a:srgbClr>
                </a:outerShdw>
              </a:effectLst>
            </a:endParaRPr>
          </a:p>
          <a:p>
            <a:pPr algn="ctr"/>
            <a:r>
              <a:rPr lang="ar-KW" sz="2800" b="1" dirty="0" smtClean="0">
                <a:solidFill>
                  <a:srgbClr val="003192"/>
                </a:solidFill>
              </a:rPr>
              <a:t>لا </a:t>
            </a:r>
            <a:r>
              <a:rPr lang="ar-KW" sz="2800" b="1" dirty="0">
                <a:solidFill>
                  <a:srgbClr val="003192"/>
                </a:solidFill>
              </a:rPr>
              <a:t>يؤخذ هذا العلم من </a:t>
            </a:r>
            <a:r>
              <a:rPr lang="ar-KW" sz="2800" b="1" dirty="0" smtClean="0">
                <a:solidFill>
                  <a:srgbClr val="003192"/>
                </a:solidFill>
              </a:rPr>
              <a:t>الكتب</a:t>
            </a:r>
          </a:p>
          <a:p>
            <a:pPr algn="ctr"/>
            <a:r>
              <a:rPr lang="ar-KW" sz="2800" b="1" dirty="0" smtClean="0">
                <a:solidFill>
                  <a:srgbClr val="003192"/>
                </a:solidFill>
              </a:rPr>
              <a:t>بل </a:t>
            </a:r>
            <a:r>
              <a:rPr lang="ar-KW" sz="2800" b="1" u="sng" dirty="0">
                <a:solidFill>
                  <a:srgbClr val="FF0000"/>
                </a:solidFill>
                <a:effectLst>
                  <a:outerShdw blurRad="38100" dist="38100" dir="2700000" algn="tl">
                    <a:srgbClr val="000000">
                      <a:alpha val="43137"/>
                    </a:srgbClr>
                  </a:outerShdw>
                </a:effectLst>
              </a:rPr>
              <a:t>بالتلقي والمشافهة </a:t>
            </a:r>
            <a:r>
              <a:rPr lang="ar-KW" sz="2800" b="1" dirty="0">
                <a:solidFill>
                  <a:srgbClr val="003192"/>
                </a:solidFill>
              </a:rPr>
              <a:t>من العلماء المتقنين.</a:t>
            </a:r>
            <a:endParaRPr lang="en-US" sz="2800" b="1" dirty="0">
              <a:solidFill>
                <a:srgbClr val="003192"/>
              </a:solidFill>
            </a:endParaRPr>
          </a:p>
        </p:txBody>
      </p:sp>
      <p:sp>
        <p:nvSpPr>
          <p:cNvPr id="16" name="TextBox 15"/>
          <p:cNvSpPr txBox="1"/>
          <p:nvPr/>
        </p:nvSpPr>
        <p:spPr>
          <a:xfrm>
            <a:off x="3117550" y="4695779"/>
            <a:ext cx="6552728" cy="167738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spcAft>
                <a:spcPts val="1800"/>
              </a:spcAft>
            </a:pPr>
            <a:r>
              <a:rPr lang="en-US" sz="3200" b="1" dirty="0">
                <a:solidFill>
                  <a:srgbClr val="FF0000"/>
                </a:solidFill>
                <a:effectLst>
                  <a:outerShdw blurRad="38100" dist="38100" dir="2700000" algn="tl">
                    <a:srgbClr val="000000">
                      <a:alpha val="43137"/>
                    </a:srgbClr>
                  </a:outerShdw>
                </a:effectLst>
              </a:rPr>
              <a:t>Learning this type</a:t>
            </a:r>
          </a:p>
          <a:p>
            <a:pPr algn="ctr" rtl="0"/>
            <a:r>
              <a:rPr lang="en-US" b="1" dirty="0" smtClean="0">
                <a:solidFill>
                  <a:srgbClr val="003192"/>
                </a:solidFill>
              </a:rPr>
              <a:t>This </a:t>
            </a:r>
            <a:r>
              <a:rPr lang="en-US" b="1" dirty="0">
                <a:solidFill>
                  <a:srgbClr val="003192"/>
                </a:solidFill>
              </a:rPr>
              <a:t>field of knowledge is not to be learnt from </a:t>
            </a:r>
            <a:r>
              <a:rPr lang="en-US" b="1" dirty="0" smtClean="0">
                <a:solidFill>
                  <a:srgbClr val="003192"/>
                </a:solidFill>
              </a:rPr>
              <a:t>books, but </a:t>
            </a:r>
            <a:r>
              <a:rPr lang="en-US" b="1" dirty="0">
                <a:solidFill>
                  <a:srgbClr val="003192"/>
                </a:solidFill>
              </a:rPr>
              <a:t>by</a:t>
            </a:r>
            <a:r>
              <a:rPr lang="en-US" b="1" dirty="0">
                <a:solidFill>
                  <a:srgbClr val="FF0000"/>
                </a:solidFill>
              </a:rPr>
              <a:t> </a:t>
            </a:r>
            <a:endParaRPr lang="en-US" b="1" dirty="0" smtClean="0">
              <a:solidFill>
                <a:srgbClr val="FF0000"/>
              </a:solidFill>
            </a:endParaRPr>
          </a:p>
          <a:p>
            <a:pPr algn="ctr" rtl="0"/>
            <a:r>
              <a:rPr lang="en-US" sz="2800" b="1" u="sng" dirty="0" smtClean="0">
                <a:solidFill>
                  <a:srgbClr val="FF0000"/>
                </a:solidFill>
                <a:effectLst>
                  <a:outerShdw blurRad="38100" dist="38100" dir="2700000" algn="tl">
                    <a:srgbClr val="000000">
                      <a:alpha val="43137"/>
                    </a:srgbClr>
                  </a:outerShdw>
                </a:effectLst>
              </a:rPr>
              <a:t>learning </a:t>
            </a:r>
            <a:r>
              <a:rPr lang="en-US" sz="2800" b="1" u="sng" dirty="0">
                <a:solidFill>
                  <a:srgbClr val="FF0000"/>
                </a:solidFill>
                <a:effectLst>
                  <a:outerShdw blurRad="38100" dist="38100" dir="2700000" algn="tl">
                    <a:srgbClr val="000000">
                      <a:alpha val="43137"/>
                    </a:srgbClr>
                  </a:outerShdw>
                </a:effectLst>
              </a:rPr>
              <a:t>directly, face to face</a:t>
            </a:r>
            <a:r>
              <a:rPr lang="en-US" b="1" dirty="0">
                <a:solidFill>
                  <a:srgbClr val="003192"/>
                </a:solidFill>
              </a:rPr>
              <a:t>, </a:t>
            </a:r>
            <a:endParaRPr lang="en-US" b="1" dirty="0" smtClean="0">
              <a:solidFill>
                <a:srgbClr val="003192"/>
              </a:solidFill>
            </a:endParaRPr>
          </a:p>
          <a:p>
            <a:pPr algn="ctr" rtl="0"/>
            <a:r>
              <a:rPr lang="en-US" b="1" dirty="0" smtClean="0">
                <a:solidFill>
                  <a:srgbClr val="003192"/>
                </a:solidFill>
              </a:rPr>
              <a:t>from </a:t>
            </a:r>
            <a:r>
              <a:rPr lang="en-US" b="1" dirty="0">
                <a:solidFill>
                  <a:srgbClr val="003192"/>
                </a:solidFill>
              </a:rPr>
              <a:t>specialized scholars.</a:t>
            </a:r>
          </a:p>
        </p:txBody>
      </p:sp>
      <p:sp>
        <p:nvSpPr>
          <p:cNvPr id="18" name="TextBox 17"/>
          <p:cNvSpPr txBox="1"/>
          <p:nvPr/>
        </p:nvSpPr>
        <p:spPr>
          <a:xfrm>
            <a:off x="9746152" y="2383962"/>
            <a:ext cx="1944216" cy="3231654"/>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0000"/>
                </a:solidFill>
              </a:rPr>
              <a:t>القسم الأول: </a:t>
            </a:r>
            <a:endParaRPr lang="en-US" b="1" dirty="0" smtClean="0">
              <a:solidFill>
                <a:srgbClr val="FF0000"/>
              </a:solidFill>
            </a:endParaRPr>
          </a:p>
          <a:p>
            <a:pPr lvl="0" algn="ctr" rtl="0"/>
            <a:r>
              <a:rPr lang="ar-KW" sz="2800" b="1" dirty="0" smtClean="0">
                <a:solidFill>
                  <a:srgbClr val="FF0000"/>
                </a:solidFill>
              </a:rPr>
              <a:t>التجويد </a:t>
            </a:r>
            <a:r>
              <a:rPr lang="ar-KW" sz="2800" b="1" dirty="0">
                <a:solidFill>
                  <a:srgbClr val="FF0000"/>
                </a:solidFill>
              </a:rPr>
              <a:t>العَمَلي </a:t>
            </a:r>
            <a:r>
              <a:rPr lang="ar-KW" sz="2800" b="1" dirty="0" smtClean="0">
                <a:solidFill>
                  <a:srgbClr val="FF0000"/>
                </a:solidFill>
              </a:rPr>
              <a:t>"التطبيقي“</a:t>
            </a:r>
            <a:endParaRPr lang="en-US" sz="2800" b="1" dirty="0" smtClean="0">
              <a:solidFill>
                <a:srgbClr val="FF0000"/>
              </a:solidFill>
            </a:endParaRPr>
          </a:p>
          <a:p>
            <a:pPr lvl="0" algn="ctr" rtl="0"/>
            <a:endParaRPr lang="en-US" sz="2800" b="1" dirty="0">
              <a:solidFill>
                <a:srgbClr val="FF0000"/>
              </a:solidFill>
            </a:endParaRPr>
          </a:p>
          <a:p>
            <a:pPr lvl="0" algn="ctr" rtl="0"/>
            <a:r>
              <a:rPr lang="en-US" b="1" dirty="0">
                <a:solidFill>
                  <a:srgbClr val="FF0000"/>
                </a:solidFill>
              </a:rPr>
              <a:t>First Type: </a:t>
            </a:r>
            <a:endParaRPr lang="en-US" b="1" dirty="0" smtClean="0">
              <a:solidFill>
                <a:srgbClr val="FF0000"/>
              </a:solidFill>
            </a:endParaRPr>
          </a:p>
          <a:p>
            <a:pPr lvl="0" algn="ctr" rtl="0"/>
            <a:r>
              <a:rPr lang="en-US" sz="2800" b="1" dirty="0" smtClean="0">
                <a:solidFill>
                  <a:srgbClr val="FF0000"/>
                </a:solidFill>
              </a:rPr>
              <a:t>Practical </a:t>
            </a:r>
            <a:r>
              <a:rPr lang="en-US" sz="2800" b="1" dirty="0">
                <a:solidFill>
                  <a:srgbClr val="FF0000"/>
                </a:solidFill>
              </a:rPr>
              <a:t>applicable </a:t>
            </a:r>
            <a:r>
              <a:rPr lang="en-US" sz="2800" b="1" dirty="0" err="1" smtClean="0">
                <a:solidFill>
                  <a:srgbClr val="FF0000"/>
                </a:solidFill>
              </a:rPr>
              <a:t>Tajwed</a:t>
            </a:r>
            <a:endParaRPr lang="ar-KW" sz="2800" b="1" dirty="0">
              <a:solidFill>
                <a:srgbClr val="FF0000"/>
              </a:solidFill>
            </a:endParaRPr>
          </a:p>
        </p:txBody>
      </p:sp>
      <p:sp>
        <p:nvSpPr>
          <p:cNvPr id="19" name="TextBox 18"/>
          <p:cNvSpPr txBox="1"/>
          <p:nvPr/>
        </p:nvSpPr>
        <p:spPr>
          <a:xfrm>
            <a:off x="3856129" y="1573953"/>
            <a:ext cx="6264696" cy="523220"/>
          </a:xfrm>
          <a:prstGeom prst="rect">
            <a:avLst/>
          </a:prstGeom>
          <a:solidFill>
            <a:schemeClr val="accent1">
              <a:lumMod val="5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800" b="1" dirty="0" smtClean="0">
                <a:solidFill>
                  <a:srgbClr val="FFFF00"/>
                </a:solidFill>
              </a:rPr>
              <a:t>Types </a:t>
            </a:r>
            <a:r>
              <a:rPr lang="en-US" sz="2800" b="1" dirty="0">
                <a:solidFill>
                  <a:srgbClr val="FFFF00"/>
                </a:solidFill>
              </a:rPr>
              <a:t>of </a:t>
            </a:r>
            <a:r>
              <a:rPr lang="en-US" sz="2800" b="1" dirty="0" err="1" smtClean="0">
                <a:solidFill>
                  <a:srgbClr val="FFFF00"/>
                </a:solidFill>
              </a:rPr>
              <a:t>Tajwed</a:t>
            </a:r>
            <a:r>
              <a:rPr lang="en-US" sz="2800" b="1" dirty="0" smtClean="0">
                <a:solidFill>
                  <a:srgbClr val="FFFF00"/>
                </a:solidFill>
              </a:rPr>
              <a:t> </a:t>
            </a:r>
            <a:r>
              <a:rPr lang="ar-KW" sz="2800" b="1" dirty="0">
                <a:solidFill>
                  <a:srgbClr val="FFFF00"/>
                </a:solidFill>
              </a:rPr>
              <a:t>أقسام التجويد</a:t>
            </a:r>
            <a:r>
              <a:rPr lang="en-US" sz="2800" b="1" dirty="0" smtClean="0">
                <a:solidFill>
                  <a:srgbClr val="FFFF00"/>
                </a:solidFill>
              </a:rPr>
              <a:t> </a:t>
            </a:r>
            <a:endParaRPr lang="en-US" sz="2800" b="1" dirty="0">
              <a:solidFill>
                <a:srgbClr val="FFFF00"/>
              </a:solidFill>
            </a:endParaRPr>
          </a:p>
        </p:txBody>
      </p:sp>
      <p:sp>
        <p:nvSpPr>
          <p:cNvPr id="20" name="TextBox 19"/>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22" name="TextBox 21"/>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pic>
        <p:nvPicPr>
          <p:cNvPr id="23" name="Picture 2" descr="C:\Users\HP\Desktop\القرآن حياتي\Pict\النص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71" y="2383962"/>
            <a:ext cx="2653708" cy="333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8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6190563"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9522804" y="2500542"/>
            <a:ext cx="2236302" cy="3108543"/>
          </a:xfrm>
          <a:prstGeom prst="rect">
            <a:avLst/>
          </a:prstGeom>
          <a:solidFill>
            <a:srgbClr val="003192"/>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FF00"/>
                </a:solidFill>
              </a:rPr>
              <a:t>القسم </a:t>
            </a:r>
            <a:r>
              <a:rPr lang="ar-KW" b="1" dirty="0" smtClean="0">
                <a:solidFill>
                  <a:srgbClr val="FFFF00"/>
                </a:solidFill>
              </a:rPr>
              <a:t>الثاني: </a:t>
            </a:r>
            <a:endParaRPr lang="en-US" b="1" dirty="0" smtClean="0">
              <a:solidFill>
                <a:srgbClr val="FFFF00"/>
              </a:solidFill>
            </a:endParaRPr>
          </a:p>
          <a:p>
            <a:pPr lvl="0" algn="ctr" rtl="0"/>
            <a:r>
              <a:rPr lang="ar-KW" sz="2800" b="1" dirty="0" smtClean="0">
                <a:solidFill>
                  <a:srgbClr val="FFFF00"/>
                </a:solidFill>
              </a:rPr>
              <a:t>التجويد العلمي «النظري“</a:t>
            </a:r>
            <a:endParaRPr lang="en-US" sz="2800" b="1" dirty="0" smtClean="0">
              <a:solidFill>
                <a:srgbClr val="FFFF00"/>
              </a:solidFill>
            </a:endParaRPr>
          </a:p>
          <a:p>
            <a:pPr lvl="0" algn="ctr" rtl="0"/>
            <a:endParaRPr lang="en-US" sz="2800" b="1" dirty="0">
              <a:solidFill>
                <a:srgbClr val="FFFF00"/>
              </a:solidFill>
            </a:endParaRPr>
          </a:p>
          <a:p>
            <a:pPr lvl="0" algn="ctr" rtl="0"/>
            <a:r>
              <a:rPr lang="en-US" b="1" dirty="0" smtClean="0">
                <a:solidFill>
                  <a:srgbClr val="FFFF00"/>
                </a:solidFill>
              </a:rPr>
              <a:t>Second Type</a:t>
            </a:r>
            <a:r>
              <a:rPr lang="en-US" b="1" dirty="0">
                <a:solidFill>
                  <a:srgbClr val="FFFF00"/>
                </a:solidFill>
              </a:rPr>
              <a:t>: </a:t>
            </a:r>
            <a:endParaRPr lang="en-US" b="1" dirty="0" smtClean="0">
              <a:solidFill>
                <a:srgbClr val="FFFF00"/>
              </a:solidFill>
            </a:endParaRPr>
          </a:p>
          <a:p>
            <a:pPr lvl="0" algn="ctr" rtl="0"/>
            <a:r>
              <a:rPr lang="en-US" sz="2800" b="1" dirty="0" smtClean="0">
                <a:solidFill>
                  <a:srgbClr val="FFFF00"/>
                </a:solidFill>
              </a:rPr>
              <a:t>Theoretical Learnable </a:t>
            </a:r>
            <a:r>
              <a:rPr lang="en-US" sz="2800" b="1" dirty="0" err="1" smtClean="0">
                <a:solidFill>
                  <a:srgbClr val="FFFF00"/>
                </a:solidFill>
              </a:rPr>
              <a:t>Tajwed</a:t>
            </a:r>
            <a:endParaRPr lang="ar-KW" sz="2800" b="1" dirty="0">
              <a:solidFill>
                <a:srgbClr val="FFFF00"/>
              </a:solidFill>
            </a:endParaRPr>
          </a:p>
        </p:txBody>
      </p:sp>
      <p:sp>
        <p:nvSpPr>
          <p:cNvPr id="14" name="TextBox 13"/>
          <p:cNvSpPr txBox="1"/>
          <p:nvPr/>
        </p:nvSpPr>
        <p:spPr>
          <a:xfrm>
            <a:off x="3859484" y="2328700"/>
            <a:ext cx="5760640" cy="144655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2400"/>
              </a:spcAft>
            </a:pPr>
            <a:r>
              <a:rPr lang="ar-KW" sz="4000" b="1" dirty="0" smtClean="0">
                <a:solidFill>
                  <a:srgbClr val="FF0000"/>
                </a:solidFill>
              </a:rPr>
              <a:t>معناه</a:t>
            </a:r>
          </a:p>
          <a:p>
            <a:pPr algn="ctr"/>
            <a:r>
              <a:rPr lang="ar-KW" sz="2800" b="1" dirty="0" smtClean="0">
                <a:solidFill>
                  <a:srgbClr val="003192"/>
                </a:solidFill>
              </a:rPr>
              <a:t>معرفة </a:t>
            </a:r>
            <a:r>
              <a:rPr lang="ar-KW" sz="2800" b="1" dirty="0">
                <a:solidFill>
                  <a:srgbClr val="003192"/>
                </a:solidFill>
              </a:rPr>
              <a:t>قواعده وأحكامه </a:t>
            </a:r>
            <a:r>
              <a:rPr lang="ar-KW" sz="2800" b="1" dirty="0" smtClean="0">
                <a:solidFill>
                  <a:srgbClr val="003192"/>
                </a:solidFill>
              </a:rPr>
              <a:t>العلمية</a:t>
            </a:r>
            <a:endParaRPr lang="en-US" sz="4000" dirty="0">
              <a:solidFill>
                <a:srgbClr val="003192"/>
              </a:solidFill>
            </a:endParaRPr>
          </a:p>
        </p:txBody>
      </p:sp>
      <p:sp>
        <p:nvSpPr>
          <p:cNvPr id="16" name="TextBox 15"/>
          <p:cNvSpPr txBox="1"/>
          <p:nvPr/>
        </p:nvSpPr>
        <p:spPr>
          <a:xfrm>
            <a:off x="3355428" y="4650959"/>
            <a:ext cx="6552728" cy="167738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spcAft>
                <a:spcPts val="1800"/>
              </a:spcAft>
            </a:pPr>
            <a:r>
              <a:rPr lang="en-US" sz="3200" b="1" dirty="0" smtClean="0">
                <a:solidFill>
                  <a:srgbClr val="FF0000"/>
                </a:solidFill>
                <a:effectLst>
                  <a:outerShdw blurRad="38100" dist="38100" dir="2700000" algn="tl">
                    <a:srgbClr val="000000">
                      <a:alpha val="43137"/>
                    </a:srgbClr>
                  </a:outerShdw>
                </a:effectLst>
              </a:rPr>
              <a:t>Definition</a:t>
            </a:r>
            <a:endParaRPr lang="en-US" sz="3200" b="1" dirty="0">
              <a:solidFill>
                <a:srgbClr val="003192"/>
              </a:solidFill>
              <a:effectLst>
                <a:outerShdw blurRad="38100" dist="38100" dir="2700000" algn="tl">
                  <a:srgbClr val="000000">
                    <a:alpha val="43137"/>
                  </a:srgbClr>
                </a:outerShdw>
              </a:effectLst>
            </a:endParaRPr>
          </a:p>
          <a:p>
            <a:pPr algn="ctr" rtl="0"/>
            <a:r>
              <a:rPr lang="en-US" sz="2800" b="1" dirty="0" smtClean="0">
                <a:solidFill>
                  <a:srgbClr val="003192"/>
                </a:solidFill>
              </a:rPr>
              <a:t>knowing </a:t>
            </a:r>
            <a:r>
              <a:rPr lang="en-US" sz="2800" b="1" dirty="0">
                <a:solidFill>
                  <a:srgbClr val="003192"/>
                </a:solidFill>
              </a:rPr>
              <a:t>the rules and rulings of theoretical </a:t>
            </a:r>
            <a:r>
              <a:rPr lang="en-US" sz="2800" b="1" i="1" dirty="0" err="1" smtClean="0">
                <a:solidFill>
                  <a:srgbClr val="003192"/>
                </a:solidFill>
              </a:rPr>
              <a:t>Tajweed</a:t>
            </a:r>
            <a:r>
              <a:rPr lang="en-US" sz="2800" b="1" dirty="0">
                <a:solidFill>
                  <a:srgbClr val="003192"/>
                </a:solidFill>
              </a:rPr>
              <a:t>. </a:t>
            </a:r>
          </a:p>
        </p:txBody>
      </p:sp>
      <p:sp>
        <p:nvSpPr>
          <p:cNvPr id="19" name="TextBox 18"/>
          <p:cNvSpPr txBox="1"/>
          <p:nvPr/>
        </p:nvSpPr>
        <p:spPr>
          <a:xfrm>
            <a:off x="3856129" y="1573953"/>
            <a:ext cx="6264696" cy="523220"/>
          </a:xfrm>
          <a:prstGeom prst="rect">
            <a:avLst/>
          </a:prstGeom>
          <a:solidFill>
            <a:schemeClr val="accent1">
              <a:lumMod val="5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800" b="1" dirty="0" smtClean="0">
                <a:solidFill>
                  <a:srgbClr val="FFFF00"/>
                </a:solidFill>
              </a:rPr>
              <a:t>Types </a:t>
            </a:r>
            <a:r>
              <a:rPr lang="en-US" sz="2800" b="1" dirty="0">
                <a:solidFill>
                  <a:srgbClr val="FFFF00"/>
                </a:solidFill>
              </a:rPr>
              <a:t>of </a:t>
            </a:r>
            <a:r>
              <a:rPr lang="en-US" sz="2800" b="1" dirty="0" err="1" smtClean="0">
                <a:solidFill>
                  <a:srgbClr val="FFFF00"/>
                </a:solidFill>
              </a:rPr>
              <a:t>Tajwed</a:t>
            </a:r>
            <a:r>
              <a:rPr lang="en-US" sz="2800" b="1" dirty="0" smtClean="0">
                <a:solidFill>
                  <a:srgbClr val="FFFF00"/>
                </a:solidFill>
              </a:rPr>
              <a:t> </a:t>
            </a:r>
            <a:r>
              <a:rPr lang="ar-KW" sz="2800" b="1" dirty="0">
                <a:solidFill>
                  <a:srgbClr val="FFFF00"/>
                </a:solidFill>
              </a:rPr>
              <a:t>أقسام التجويد</a:t>
            </a:r>
            <a:r>
              <a:rPr lang="en-US" sz="2800" b="1" dirty="0" smtClean="0">
                <a:solidFill>
                  <a:srgbClr val="FFFF00"/>
                </a:solidFill>
              </a:rPr>
              <a:t> </a:t>
            </a:r>
            <a:endParaRPr lang="en-US" sz="2800" b="1" dirty="0">
              <a:solidFill>
                <a:srgbClr val="FFFF00"/>
              </a:solidFill>
            </a:endParaRPr>
          </a:p>
        </p:txBody>
      </p:sp>
      <p:sp>
        <p:nvSpPr>
          <p:cNvPr id="20" name="TextBox 19"/>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22" name="TextBox 21"/>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 y="2768400"/>
            <a:ext cx="2195075" cy="2840685"/>
          </a:xfrm>
          <a:prstGeom prst="rect">
            <a:avLst/>
          </a:prstGeom>
        </p:spPr>
      </p:pic>
    </p:spTree>
    <p:extLst>
      <p:ext uri="{BB962C8B-B14F-4D97-AF65-F5344CB8AC3E}">
        <p14:creationId xmlns:p14="http://schemas.microsoft.com/office/powerpoint/2010/main" val="3327889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6190563"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4052455" y="2075337"/>
            <a:ext cx="4805125" cy="221599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sz="4000" b="1" dirty="0" smtClean="0">
                <a:solidFill>
                  <a:srgbClr val="FF0000"/>
                </a:solidFill>
              </a:rPr>
              <a:t>حكمه</a:t>
            </a:r>
            <a:endParaRPr lang="ar-KW" sz="4000" b="1" dirty="0" smtClean="0">
              <a:solidFill>
                <a:srgbClr val="003192"/>
              </a:solidFill>
            </a:endParaRPr>
          </a:p>
          <a:p>
            <a:pPr algn="r" rtl="1">
              <a:spcAft>
                <a:spcPts val="1200"/>
              </a:spcAft>
            </a:pPr>
            <a:r>
              <a:rPr lang="ar-KW" dirty="0" smtClean="0">
                <a:solidFill>
                  <a:srgbClr val="003192"/>
                </a:solidFill>
              </a:rPr>
              <a:t>الناس </a:t>
            </a:r>
            <a:r>
              <a:rPr lang="ar-KW" dirty="0">
                <a:solidFill>
                  <a:srgbClr val="003192"/>
                </a:solidFill>
              </a:rPr>
              <a:t>أمامه فريقان:</a:t>
            </a:r>
            <a:endParaRPr lang="en-US" dirty="0">
              <a:solidFill>
                <a:srgbClr val="003192"/>
              </a:solidFill>
            </a:endParaRPr>
          </a:p>
          <a:p>
            <a:pPr marL="536575" indent="-285750" algn="r" rtl="1">
              <a:spcAft>
                <a:spcPts val="600"/>
              </a:spcAft>
              <a:buFont typeface="Arial" panose="020B0604020202020204" pitchFamily="34" charset="0"/>
              <a:buChar char="•"/>
            </a:pPr>
            <a:r>
              <a:rPr lang="ar-KW" b="1" dirty="0" smtClean="0">
                <a:solidFill>
                  <a:srgbClr val="003192"/>
                </a:solidFill>
              </a:rPr>
              <a:t>عامة الناس</a:t>
            </a:r>
            <a:r>
              <a:rPr lang="ar-KW" dirty="0">
                <a:solidFill>
                  <a:srgbClr val="003192"/>
                </a:solidFill>
              </a:rPr>
              <a:t>:</a:t>
            </a:r>
            <a:r>
              <a:rPr lang="ar-KW" dirty="0" smtClean="0">
                <a:solidFill>
                  <a:srgbClr val="003192"/>
                </a:solidFill>
              </a:rPr>
              <a:t> </a:t>
            </a:r>
            <a:r>
              <a:rPr lang="ar-KW" dirty="0">
                <a:solidFill>
                  <a:srgbClr val="003192"/>
                </a:solidFill>
              </a:rPr>
              <a:t>وتعلمه بالنسبة لهم </a:t>
            </a:r>
            <a:r>
              <a:rPr lang="ar-KW" sz="2000" b="1" u="sng" dirty="0">
                <a:solidFill>
                  <a:srgbClr val="003192"/>
                </a:solidFill>
              </a:rPr>
              <a:t>مندوب</a:t>
            </a:r>
            <a:r>
              <a:rPr lang="ar-KW" sz="2000" dirty="0">
                <a:solidFill>
                  <a:srgbClr val="003192"/>
                </a:solidFill>
              </a:rPr>
              <a:t> </a:t>
            </a:r>
            <a:r>
              <a:rPr lang="ar-KW" dirty="0">
                <a:solidFill>
                  <a:srgbClr val="003192"/>
                </a:solidFill>
              </a:rPr>
              <a:t>وليس بواجب.</a:t>
            </a:r>
            <a:endParaRPr lang="en-US" dirty="0">
              <a:solidFill>
                <a:srgbClr val="003192"/>
              </a:solidFill>
            </a:endParaRPr>
          </a:p>
          <a:p>
            <a:pPr marL="536575" indent="-285750" algn="r" rtl="1">
              <a:spcAft>
                <a:spcPts val="600"/>
              </a:spcAft>
              <a:buFont typeface="Arial" panose="020B0604020202020204" pitchFamily="34" charset="0"/>
              <a:buChar char="•"/>
            </a:pPr>
            <a:r>
              <a:rPr lang="ar-KW" b="1" dirty="0" smtClean="0">
                <a:solidFill>
                  <a:srgbClr val="003192"/>
                </a:solidFill>
              </a:rPr>
              <a:t>خاصة الناس: وهم </a:t>
            </a:r>
            <a:r>
              <a:rPr lang="ar-KW" b="1" dirty="0">
                <a:solidFill>
                  <a:srgbClr val="003192"/>
                </a:solidFill>
              </a:rPr>
              <a:t>الذين يتصدون للقراءة أو </a:t>
            </a:r>
            <a:r>
              <a:rPr lang="ar-KW" b="1" dirty="0" smtClean="0">
                <a:solidFill>
                  <a:srgbClr val="003192"/>
                </a:solidFill>
              </a:rPr>
              <a:t>الإقراء</a:t>
            </a:r>
          </a:p>
          <a:p>
            <a:pPr marL="250825" algn="ctr">
              <a:spcAft>
                <a:spcPts val="600"/>
              </a:spcAft>
            </a:pPr>
            <a:r>
              <a:rPr lang="ar-KW" dirty="0" smtClean="0">
                <a:solidFill>
                  <a:srgbClr val="003192"/>
                </a:solidFill>
              </a:rPr>
              <a:t> </a:t>
            </a:r>
            <a:r>
              <a:rPr lang="ar-KW" dirty="0">
                <a:solidFill>
                  <a:srgbClr val="003192"/>
                </a:solidFill>
              </a:rPr>
              <a:t>وتعلُّمه بالنسبة لهم </a:t>
            </a:r>
            <a:r>
              <a:rPr lang="ar-KW" sz="2000" b="1" u="sng" dirty="0">
                <a:solidFill>
                  <a:srgbClr val="003192"/>
                </a:solidFill>
              </a:rPr>
              <a:t>واجب وجوبًا </a:t>
            </a:r>
            <a:r>
              <a:rPr lang="ar-KW" sz="2000" b="1" u="sng" dirty="0" smtClean="0">
                <a:solidFill>
                  <a:srgbClr val="003192"/>
                </a:solidFill>
              </a:rPr>
              <a:t>عينيًّا</a:t>
            </a:r>
            <a:r>
              <a:rPr lang="ar-KW" sz="2000" u="sng" dirty="0">
                <a:solidFill>
                  <a:srgbClr val="003192"/>
                </a:solidFill>
              </a:rPr>
              <a:t>.</a:t>
            </a:r>
            <a:endParaRPr lang="en-US" dirty="0">
              <a:solidFill>
                <a:srgbClr val="003192"/>
              </a:solidFill>
            </a:endParaRPr>
          </a:p>
        </p:txBody>
      </p:sp>
      <p:sp>
        <p:nvSpPr>
          <p:cNvPr id="19" name="TextBox 18"/>
          <p:cNvSpPr txBox="1"/>
          <p:nvPr/>
        </p:nvSpPr>
        <p:spPr>
          <a:xfrm>
            <a:off x="2660073" y="4149255"/>
            <a:ext cx="6862731" cy="2539157"/>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spcAft>
                <a:spcPts val="1800"/>
              </a:spcAft>
            </a:pPr>
            <a:r>
              <a:rPr lang="en-US" sz="3200" b="1" dirty="0" smtClean="0">
                <a:solidFill>
                  <a:srgbClr val="FF0000"/>
                </a:solidFill>
                <a:effectLst>
                  <a:outerShdw blurRad="38100" dist="38100" dir="2700000" algn="tl">
                    <a:srgbClr val="000000">
                      <a:alpha val="43137"/>
                    </a:srgbClr>
                  </a:outerShdw>
                </a:effectLst>
              </a:rPr>
              <a:t>Its Ruling</a:t>
            </a:r>
            <a:endParaRPr lang="en-US" sz="2000" b="1" dirty="0">
              <a:solidFill>
                <a:srgbClr val="003192"/>
              </a:solidFill>
              <a:effectLst>
                <a:outerShdw blurRad="38100" dist="38100" dir="2700000" algn="tl">
                  <a:srgbClr val="000000">
                    <a:alpha val="43137"/>
                  </a:srgbClr>
                </a:outerShdw>
              </a:effectLst>
            </a:endParaRPr>
          </a:p>
          <a:p>
            <a:pPr algn="ctr" rtl="0"/>
            <a:r>
              <a:rPr lang="en-US" dirty="0" smtClean="0">
                <a:solidFill>
                  <a:srgbClr val="003192"/>
                </a:solidFill>
              </a:rPr>
              <a:t>it </a:t>
            </a:r>
            <a:r>
              <a:rPr lang="en-US" dirty="0">
                <a:solidFill>
                  <a:srgbClr val="003192"/>
                </a:solidFill>
              </a:rPr>
              <a:t>differs according to the people who are learning it, who are divided into two parties in this regard</a:t>
            </a:r>
            <a:r>
              <a:rPr lang="en-US" dirty="0" smtClean="0">
                <a:solidFill>
                  <a:srgbClr val="003192"/>
                </a:solidFill>
              </a:rPr>
              <a:t>:</a:t>
            </a:r>
          </a:p>
          <a:p>
            <a:pPr marL="285750" indent="-285750" algn="l" rtl="0">
              <a:buFont typeface="Arial" panose="020B0604020202020204" pitchFamily="34" charset="0"/>
              <a:buChar char="•"/>
            </a:pPr>
            <a:r>
              <a:rPr lang="en-US" dirty="0" smtClean="0">
                <a:solidFill>
                  <a:srgbClr val="003192"/>
                </a:solidFill>
              </a:rPr>
              <a:t> </a:t>
            </a:r>
            <a:r>
              <a:rPr lang="en-US" b="1" dirty="0" smtClean="0">
                <a:solidFill>
                  <a:srgbClr val="003192"/>
                </a:solidFill>
              </a:rPr>
              <a:t>The </a:t>
            </a:r>
            <a:r>
              <a:rPr lang="en-US" b="1" dirty="0">
                <a:solidFill>
                  <a:srgbClr val="003192"/>
                </a:solidFill>
              </a:rPr>
              <a:t>ordinary </a:t>
            </a:r>
            <a:r>
              <a:rPr lang="en-US" b="1" dirty="0" smtClean="0">
                <a:solidFill>
                  <a:srgbClr val="003192"/>
                </a:solidFill>
              </a:rPr>
              <a:t>people: </a:t>
            </a:r>
            <a:r>
              <a:rPr lang="en-US" dirty="0" smtClean="0">
                <a:solidFill>
                  <a:srgbClr val="003192"/>
                </a:solidFill>
              </a:rPr>
              <a:t>Learning </a:t>
            </a:r>
            <a:r>
              <a:rPr lang="en-US" dirty="0">
                <a:solidFill>
                  <a:srgbClr val="003192"/>
                </a:solidFill>
              </a:rPr>
              <a:t>this type of </a:t>
            </a:r>
            <a:r>
              <a:rPr lang="en-US" i="1" dirty="0" err="1">
                <a:solidFill>
                  <a:srgbClr val="003192"/>
                </a:solidFill>
              </a:rPr>
              <a:t>tajwid</a:t>
            </a:r>
            <a:r>
              <a:rPr lang="en-US" dirty="0">
                <a:solidFill>
                  <a:srgbClr val="003192"/>
                </a:solidFill>
              </a:rPr>
              <a:t> by ordinary people is </a:t>
            </a:r>
            <a:r>
              <a:rPr lang="en-US" sz="2000" b="1" u="sng" dirty="0">
                <a:solidFill>
                  <a:srgbClr val="003192"/>
                </a:solidFill>
              </a:rPr>
              <a:t>preferable</a:t>
            </a:r>
            <a:r>
              <a:rPr lang="en-US" dirty="0">
                <a:solidFill>
                  <a:srgbClr val="003192"/>
                </a:solidFill>
              </a:rPr>
              <a:t>, but not obligatory.</a:t>
            </a:r>
          </a:p>
          <a:p>
            <a:pPr marL="285750" indent="-285750" algn="l" rtl="0">
              <a:buFont typeface="Arial" panose="020B0604020202020204" pitchFamily="34" charset="0"/>
              <a:buChar char="•"/>
            </a:pPr>
            <a:r>
              <a:rPr lang="en-US" b="1" dirty="0" smtClean="0">
                <a:solidFill>
                  <a:srgbClr val="003192"/>
                </a:solidFill>
              </a:rPr>
              <a:t>Those </a:t>
            </a:r>
            <a:r>
              <a:rPr lang="en-US" b="1" dirty="0">
                <a:solidFill>
                  <a:srgbClr val="003192"/>
                </a:solidFill>
              </a:rPr>
              <a:t>people who </a:t>
            </a:r>
            <a:r>
              <a:rPr lang="en-US" b="1" dirty="0" smtClean="0">
                <a:solidFill>
                  <a:srgbClr val="003192"/>
                </a:solidFill>
              </a:rPr>
              <a:t>do learning </a:t>
            </a:r>
            <a:r>
              <a:rPr lang="en-US" b="1" dirty="0">
                <a:solidFill>
                  <a:srgbClr val="003192"/>
                </a:solidFill>
              </a:rPr>
              <a:t>and teaching </a:t>
            </a:r>
            <a:r>
              <a:rPr lang="en-US" b="1" dirty="0" smtClean="0">
                <a:solidFill>
                  <a:srgbClr val="003192"/>
                </a:solidFill>
              </a:rPr>
              <a:t>Qur’an</a:t>
            </a:r>
            <a:r>
              <a:rPr lang="en-US" dirty="0" smtClean="0">
                <a:solidFill>
                  <a:srgbClr val="003192"/>
                </a:solidFill>
              </a:rPr>
              <a:t>: It </a:t>
            </a:r>
            <a:r>
              <a:rPr lang="en-US" dirty="0">
                <a:solidFill>
                  <a:srgbClr val="003192"/>
                </a:solidFill>
              </a:rPr>
              <a:t>is an </a:t>
            </a:r>
            <a:r>
              <a:rPr lang="en-US" sz="2000" b="1" u="sng" dirty="0">
                <a:solidFill>
                  <a:srgbClr val="003192"/>
                </a:solidFill>
              </a:rPr>
              <a:t>individual </a:t>
            </a:r>
            <a:r>
              <a:rPr lang="en-US" sz="2000" b="1" u="sng" dirty="0" smtClean="0">
                <a:solidFill>
                  <a:srgbClr val="003192"/>
                </a:solidFill>
              </a:rPr>
              <a:t>duty</a:t>
            </a:r>
            <a:r>
              <a:rPr lang="en-US" dirty="0" smtClean="0">
                <a:solidFill>
                  <a:srgbClr val="003192"/>
                </a:solidFill>
              </a:rPr>
              <a:t>. </a:t>
            </a:r>
            <a:endParaRPr lang="en-US" dirty="0">
              <a:solidFill>
                <a:srgbClr val="003192"/>
              </a:solidFill>
            </a:endParaRPr>
          </a:p>
        </p:txBody>
      </p:sp>
      <p:sp>
        <p:nvSpPr>
          <p:cNvPr id="16" name="TextBox 15"/>
          <p:cNvSpPr txBox="1"/>
          <p:nvPr/>
        </p:nvSpPr>
        <p:spPr>
          <a:xfrm>
            <a:off x="9522804" y="2500542"/>
            <a:ext cx="2236302" cy="3108543"/>
          </a:xfrm>
          <a:prstGeom prst="rect">
            <a:avLst/>
          </a:prstGeom>
          <a:solidFill>
            <a:srgbClr val="003192"/>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FF00"/>
                </a:solidFill>
              </a:rPr>
              <a:t>القسم </a:t>
            </a:r>
            <a:r>
              <a:rPr lang="ar-KW" b="1" dirty="0" smtClean="0">
                <a:solidFill>
                  <a:srgbClr val="FFFF00"/>
                </a:solidFill>
              </a:rPr>
              <a:t>الثاني: </a:t>
            </a:r>
            <a:endParaRPr lang="en-US" b="1" dirty="0" smtClean="0">
              <a:solidFill>
                <a:srgbClr val="FFFF00"/>
              </a:solidFill>
            </a:endParaRPr>
          </a:p>
          <a:p>
            <a:pPr lvl="0" algn="ctr" rtl="0"/>
            <a:r>
              <a:rPr lang="ar-KW" sz="2800" b="1" dirty="0" smtClean="0">
                <a:solidFill>
                  <a:srgbClr val="FFFF00"/>
                </a:solidFill>
              </a:rPr>
              <a:t>التجويد العلمي «النظري“</a:t>
            </a:r>
            <a:endParaRPr lang="en-US" sz="2800" b="1" dirty="0" smtClean="0">
              <a:solidFill>
                <a:srgbClr val="FFFF00"/>
              </a:solidFill>
            </a:endParaRPr>
          </a:p>
          <a:p>
            <a:pPr lvl="0" algn="ctr" rtl="0"/>
            <a:endParaRPr lang="en-US" sz="2800" b="1" dirty="0">
              <a:solidFill>
                <a:srgbClr val="FFFF00"/>
              </a:solidFill>
            </a:endParaRPr>
          </a:p>
          <a:p>
            <a:pPr lvl="0" algn="ctr" rtl="0"/>
            <a:r>
              <a:rPr lang="en-US" b="1" dirty="0" smtClean="0">
                <a:solidFill>
                  <a:srgbClr val="FFFF00"/>
                </a:solidFill>
              </a:rPr>
              <a:t>Second Type</a:t>
            </a:r>
            <a:r>
              <a:rPr lang="en-US" b="1" dirty="0">
                <a:solidFill>
                  <a:srgbClr val="FFFF00"/>
                </a:solidFill>
              </a:rPr>
              <a:t>: </a:t>
            </a:r>
            <a:endParaRPr lang="en-US" b="1" dirty="0" smtClean="0">
              <a:solidFill>
                <a:srgbClr val="FFFF00"/>
              </a:solidFill>
            </a:endParaRPr>
          </a:p>
          <a:p>
            <a:pPr lvl="0" algn="ctr" rtl="0"/>
            <a:r>
              <a:rPr lang="en-US" sz="2800" b="1" dirty="0" smtClean="0">
                <a:solidFill>
                  <a:srgbClr val="FFFF00"/>
                </a:solidFill>
              </a:rPr>
              <a:t>Theoretical Learnable </a:t>
            </a:r>
            <a:r>
              <a:rPr lang="en-US" sz="2800" b="1" dirty="0" err="1" smtClean="0">
                <a:solidFill>
                  <a:srgbClr val="FFFF00"/>
                </a:solidFill>
              </a:rPr>
              <a:t>Tajwed</a:t>
            </a:r>
            <a:endParaRPr lang="ar-KW" sz="2800" b="1" dirty="0">
              <a:solidFill>
                <a:srgbClr val="FFFF00"/>
              </a:solidFill>
            </a:endParaRPr>
          </a:p>
        </p:txBody>
      </p:sp>
      <p:sp>
        <p:nvSpPr>
          <p:cNvPr id="20" name="TextBox 19"/>
          <p:cNvSpPr txBox="1"/>
          <p:nvPr/>
        </p:nvSpPr>
        <p:spPr>
          <a:xfrm>
            <a:off x="3856129" y="1573953"/>
            <a:ext cx="6264696" cy="523220"/>
          </a:xfrm>
          <a:prstGeom prst="rect">
            <a:avLst/>
          </a:prstGeom>
          <a:solidFill>
            <a:schemeClr val="accent1">
              <a:lumMod val="5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800" b="1" dirty="0" smtClean="0">
                <a:solidFill>
                  <a:srgbClr val="FFFF00"/>
                </a:solidFill>
              </a:rPr>
              <a:t>Types </a:t>
            </a:r>
            <a:r>
              <a:rPr lang="en-US" sz="2800" b="1" dirty="0">
                <a:solidFill>
                  <a:srgbClr val="FFFF00"/>
                </a:solidFill>
              </a:rPr>
              <a:t>of </a:t>
            </a:r>
            <a:r>
              <a:rPr lang="en-US" sz="2800" b="1" dirty="0" err="1" smtClean="0">
                <a:solidFill>
                  <a:srgbClr val="FFFF00"/>
                </a:solidFill>
              </a:rPr>
              <a:t>Tajwed</a:t>
            </a:r>
            <a:r>
              <a:rPr lang="en-US" sz="2800" b="1" dirty="0" smtClean="0">
                <a:solidFill>
                  <a:srgbClr val="FFFF00"/>
                </a:solidFill>
              </a:rPr>
              <a:t> </a:t>
            </a:r>
            <a:r>
              <a:rPr lang="ar-KW" sz="2800" b="1" dirty="0">
                <a:solidFill>
                  <a:srgbClr val="FFFF00"/>
                </a:solidFill>
              </a:rPr>
              <a:t>أقسام التجويد</a:t>
            </a:r>
            <a:r>
              <a:rPr lang="en-US" sz="2800" b="1" dirty="0" smtClean="0">
                <a:solidFill>
                  <a:srgbClr val="FFFF00"/>
                </a:solidFill>
              </a:rPr>
              <a:t> </a:t>
            </a:r>
            <a:endParaRPr lang="en-US" sz="2800" b="1" dirty="0">
              <a:solidFill>
                <a:srgbClr val="FFFF00"/>
              </a:solidFill>
            </a:endParaRPr>
          </a:p>
        </p:txBody>
      </p:sp>
      <p:sp>
        <p:nvSpPr>
          <p:cNvPr id="22" name="TextBox 21"/>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23" name="TextBox 22"/>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 y="2768400"/>
            <a:ext cx="2195075" cy="2840685"/>
          </a:xfrm>
          <a:prstGeom prst="rect">
            <a:avLst/>
          </a:prstGeom>
        </p:spPr>
      </p:pic>
    </p:spTree>
    <p:extLst>
      <p:ext uri="{BB962C8B-B14F-4D97-AF65-F5344CB8AC3E}">
        <p14:creationId xmlns:p14="http://schemas.microsoft.com/office/powerpoint/2010/main" val="3077105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2"/>
          <p:cNvSpPr txBox="1"/>
          <p:nvPr/>
        </p:nvSpPr>
        <p:spPr>
          <a:xfrm>
            <a:off x="6190563" y="1433385"/>
            <a:ext cx="4778118" cy="4287793"/>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1600"/>
              <a:buFont typeface="Arial"/>
              <a:buNone/>
            </a:pPr>
            <a:endParaRPr/>
          </a:p>
        </p:txBody>
      </p:sp>
      <p:sp>
        <p:nvSpPr>
          <p:cNvPr id="10"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6"/>
          <p:cNvSpPr>
            <a:spLocks noChangeArrowheads="1"/>
          </p:cNvSpPr>
          <p:nvPr/>
        </p:nvSpPr>
        <p:spPr bwMode="auto">
          <a:xfrm>
            <a:off x="1528550" y="36746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323838" y="36063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KW"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2339799" y="2414631"/>
            <a:ext cx="7183005" cy="409342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600"/>
              </a:spcAft>
            </a:pPr>
            <a:r>
              <a:rPr lang="ar-KW" sz="3600" b="1" dirty="0" smtClean="0">
                <a:solidFill>
                  <a:srgbClr val="FF0000"/>
                </a:solidFill>
              </a:rPr>
              <a:t>فرض كفاية</a:t>
            </a:r>
          </a:p>
          <a:p>
            <a:pPr algn="ctr">
              <a:spcAft>
                <a:spcPts val="2400"/>
              </a:spcAft>
            </a:pPr>
            <a:r>
              <a:rPr lang="en-US" sz="3600" b="1" dirty="0">
                <a:solidFill>
                  <a:srgbClr val="FF0000"/>
                </a:solidFill>
                <a:effectLst>
                  <a:outerShdw blurRad="38100" dist="38100" dir="2700000" algn="tl">
                    <a:srgbClr val="000000">
                      <a:alpha val="43137"/>
                    </a:srgbClr>
                  </a:outerShdw>
                </a:effectLst>
              </a:rPr>
              <a:t>Collective Duty</a:t>
            </a:r>
            <a:endParaRPr lang="en-US" sz="2400" b="1" dirty="0">
              <a:solidFill>
                <a:srgbClr val="003192"/>
              </a:solidFill>
              <a:effectLst>
                <a:outerShdw blurRad="38100" dist="38100" dir="2700000" algn="tl">
                  <a:srgbClr val="000000">
                    <a:alpha val="43137"/>
                  </a:srgbClr>
                </a:outerShdw>
              </a:effectLst>
            </a:endParaRPr>
          </a:p>
          <a:p>
            <a:pPr algn="ctr">
              <a:spcAft>
                <a:spcPts val="600"/>
              </a:spcAft>
            </a:pPr>
            <a:r>
              <a:rPr lang="ar-KW" sz="1400" b="1" dirty="0" smtClean="0">
                <a:solidFill>
                  <a:srgbClr val="003192"/>
                </a:solidFill>
              </a:rPr>
              <a:t>لا </a:t>
            </a:r>
            <a:r>
              <a:rPr lang="ar-KW" sz="1400" b="1" dirty="0">
                <a:solidFill>
                  <a:srgbClr val="003192"/>
                </a:solidFill>
              </a:rPr>
              <a:t>بد أن يكون في كل مصر جماعة يتعلمون التجويد ويعلمونه الناس، وإلا أثموا جميعًا</a:t>
            </a:r>
            <a:r>
              <a:rPr lang="ar-KW" sz="1400" b="1" dirty="0" smtClean="0">
                <a:solidFill>
                  <a:srgbClr val="003192"/>
                </a:solidFill>
              </a:rPr>
              <a:t>.</a:t>
            </a:r>
          </a:p>
          <a:p>
            <a:pPr algn="ctr">
              <a:spcAft>
                <a:spcPts val="2400"/>
              </a:spcAft>
            </a:pPr>
            <a:r>
              <a:rPr lang="en-US" sz="1400" dirty="0">
                <a:solidFill>
                  <a:srgbClr val="003192"/>
                </a:solidFill>
              </a:rPr>
              <a:t>Every area where Muslims live must have a group dedicated to learning </a:t>
            </a:r>
            <a:r>
              <a:rPr lang="en-US" sz="1400" i="1" dirty="0" err="1">
                <a:solidFill>
                  <a:srgbClr val="003192"/>
                </a:solidFill>
              </a:rPr>
              <a:t>Tajwid</a:t>
            </a:r>
            <a:r>
              <a:rPr lang="en-US" sz="1400" dirty="0">
                <a:solidFill>
                  <a:srgbClr val="003192"/>
                </a:solidFill>
              </a:rPr>
              <a:t> and teaching it to the people, otherwise all the people would be sinful.</a:t>
            </a:r>
            <a:endParaRPr lang="en-US" sz="1400" b="1" dirty="0">
              <a:solidFill>
                <a:srgbClr val="003192"/>
              </a:solidFill>
            </a:endParaRPr>
          </a:p>
          <a:p>
            <a:pPr algn="ctr"/>
            <a:r>
              <a:rPr lang="ar-KW" sz="1100" dirty="0" smtClean="0">
                <a:solidFill>
                  <a:srgbClr val="003192"/>
                </a:solidFill>
              </a:rPr>
              <a:t>« </a:t>
            </a:r>
            <a:r>
              <a:rPr lang="ar-KW" sz="2000" b="1" dirty="0" smtClean="0">
                <a:solidFill>
                  <a:srgbClr val="003192"/>
                </a:solidFill>
                <a:effectLst>
                  <a:outerShdw blurRad="38100" dist="38100" dir="2700000" algn="tl">
                    <a:srgbClr val="000000">
                      <a:alpha val="43137"/>
                    </a:srgbClr>
                  </a:outerShdw>
                </a:effectLst>
              </a:rPr>
              <a:t>فَلَوْلا </a:t>
            </a:r>
            <a:r>
              <a:rPr lang="ar-KW" sz="2000" b="1" dirty="0">
                <a:solidFill>
                  <a:srgbClr val="003192"/>
                </a:solidFill>
                <a:effectLst>
                  <a:outerShdw blurRad="38100" dist="38100" dir="2700000" algn="tl">
                    <a:srgbClr val="000000">
                      <a:alpha val="43137"/>
                    </a:srgbClr>
                  </a:outerShdw>
                </a:effectLst>
              </a:rPr>
              <a:t>نَفَرَ مِنْ كُلِّ فِرْقَةٍ مِنْهُمْ طَائِفَةٌ لِيَتَفَقَّهُوا فِي </a:t>
            </a:r>
            <a:r>
              <a:rPr lang="ar-KW" sz="2000" b="1" dirty="0" smtClean="0">
                <a:solidFill>
                  <a:srgbClr val="003192"/>
                </a:solidFill>
                <a:effectLst>
                  <a:outerShdw blurRad="38100" dist="38100" dir="2700000" algn="tl">
                    <a:srgbClr val="000000">
                      <a:alpha val="43137"/>
                    </a:srgbClr>
                  </a:outerShdw>
                </a:effectLst>
              </a:rPr>
              <a:t>الدِّينِ </a:t>
            </a:r>
            <a:r>
              <a:rPr lang="ar-KW" sz="1100" dirty="0" smtClean="0">
                <a:solidFill>
                  <a:srgbClr val="003192"/>
                </a:solidFill>
              </a:rPr>
              <a:t>»</a:t>
            </a:r>
          </a:p>
          <a:p>
            <a:pPr algn="ctr"/>
            <a:r>
              <a:rPr lang="ar-KW" sz="1100" dirty="0" smtClean="0">
                <a:solidFill>
                  <a:srgbClr val="003192"/>
                </a:solidFill>
              </a:rPr>
              <a:t>(</a:t>
            </a:r>
            <a:r>
              <a:rPr lang="ar-KW" sz="1100" dirty="0">
                <a:solidFill>
                  <a:srgbClr val="003192"/>
                </a:solidFill>
              </a:rPr>
              <a:t>التوبة 122</a:t>
            </a:r>
            <a:r>
              <a:rPr lang="ar-KW" sz="1100" dirty="0" smtClean="0">
                <a:solidFill>
                  <a:srgbClr val="003192"/>
                </a:solidFill>
              </a:rPr>
              <a:t>)</a:t>
            </a:r>
          </a:p>
          <a:p>
            <a:pPr algn="ctr"/>
            <a:endParaRPr lang="ar-KW" sz="1100" dirty="0">
              <a:solidFill>
                <a:srgbClr val="003192"/>
              </a:solidFill>
            </a:endParaRPr>
          </a:p>
          <a:p>
            <a:pPr algn="ctr" rtl="0"/>
            <a:r>
              <a:rPr lang="en-US" sz="1100" dirty="0">
                <a:solidFill>
                  <a:srgbClr val="003192"/>
                </a:solidFill>
              </a:rPr>
              <a:t>The purport of Allah's (Glorified be He) Saying: </a:t>
            </a:r>
          </a:p>
          <a:p>
            <a:pPr algn="ctr" rtl="0"/>
            <a:r>
              <a:rPr lang="en-US" sz="1600" b="1" dirty="0">
                <a:solidFill>
                  <a:srgbClr val="003192"/>
                </a:solidFill>
                <a:effectLst>
                  <a:outerShdw blurRad="38100" dist="38100" dir="2700000" algn="tl">
                    <a:srgbClr val="000000">
                      <a:alpha val="43137"/>
                    </a:srgbClr>
                  </a:outerShdw>
                </a:effectLst>
              </a:rPr>
              <a:t>"…Yet it is not right for all the believers to go out [to battle] together: out of each community, a group should go out to gain understanding of the religion "</a:t>
            </a:r>
            <a:r>
              <a:rPr lang="en-US" sz="1100" dirty="0">
                <a:solidFill>
                  <a:srgbClr val="003192"/>
                </a:solidFill>
              </a:rPr>
              <a:t> </a:t>
            </a:r>
            <a:r>
              <a:rPr lang="en-US" sz="800" dirty="0">
                <a:solidFill>
                  <a:srgbClr val="003192"/>
                </a:solidFill>
              </a:rPr>
              <a:t>(Al-</a:t>
            </a:r>
            <a:r>
              <a:rPr lang="en-US" sz="800" dirty="0" err="1">
                <a:solidFill>
                  <a:srgbClr val="003192"/>
                </a:solidFill>
              </a:rPr>
              <a:t>Tawbah</a:t>
            </a:r>
            <a:r>
              <a:rPr lang="en-US" sz="800" dirty="0">
                <a:solidFill>
                  <a:srgbClr val="003192"/>
                </a:solidFill>
              </a:rPr>
              <a:t> 9:122)</a:t>
            </a:r>
            <a:endParaRPr lang="en-US" sz="800" b="1" dirty="0">
              <a:solidFill>
                <a:srgbClr val="003192"/>
              </a:solidFill>
            </a:endParaRPr>
          </a:p>
          <a:p>
            <a:pPr algn="ctr"/>
            <a:endParaRPr lang="en-US" sz="1100" dirty="0">
              <a:solidFill>
                <a:srgbClr val="003192"/>
              </a:solidFill>
            </a:endParaRPr>
          </a:p>
        </p:txBody>
      </p:sp>
      <p:sp>
        <p:nvSpPr>
          <p:cNvPr id="14" name="TextBox 13"/>
          <p:cNvSpPr txBox="1"/>
          <p:nvPr/>
        </p:nvSpPr>
        <p:spPr>
          <a:xfrm>
            <a:off x="9522804" y="2500542"/>
            <a:ext cx="2236302" cy="3108543"/>
          </a:xfrm>
          <a:prstGeom prst="rect">
            <a:avLst/>
          </a:prstGeom>
          <a:solidFill>
            <a:srgbClr val="003192"/>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FF00"/>
                </a:solidFill>
              </a:rPr>
              <a:t>القسم </a:t>
            </a:r>
            <a:r>
              <a:rPr lang="ar-KW" b="1" dirty="0" smtClean="0">
                <a:solidFill>
                  <a:srgbClr val="FFFF00"/>
                </a:solidFill>
              </a:rPr>
              <a:t>الثاني: </a:t>
            </a:r>
            <a:endParaRPr lang="en-US" b="1" dirty="0" smtClean="0">
              <a:solidFill>
                <a:srgbClr val="FFFF00"/>
              </a:solidFill>
            </a:endParaRPr>
          </a:p>
          <a:p>
            <a:pPr lvl="0" algn="ctr" rtl="0"/>
            <a:r>
              <a:rPr lang="ar-KW" sz="2800" b="1" dirty="0" smtClean="0">
                <a:solidFill>
                  <a:srgbClr val="FFFF00"/>
                </a:solidFill>
              </a:rPr>
              <a:t>التجويد العلمي «النظري“</a:t>
            </a:r>
            <a:endParaRPr lang="en-US" sz="2800" b="1" dirty="0" smtClean="0">
              <a:solidFill>
                <a:srgbClr val="FFFF00"/>
              </a:solidFill>
            </a:endParaRPr>
          </a:p>
          <a:p>
            <a:pPr lvl="0" algn="ctr" rtl="0"/>
            <a:endParaRPr lang="en-US" sz="2800" b="1" dirty="0">
              <a:solidFill>
                <a:srgbClr val="FFFF00"/>
              </a:solidFill>
            </a:endParaRPr>
          </a:p>
          <a:p>
            <a:pPr lvl="0" algn="ctr" rtl="0"/>
            <a:r>
              <a:rPr lang="en-US" b="1" dirty="0" smtClean="0">
                <a:solidFill>
                  <a:srgbClr val="FFFF00"/>
                </a:solidFill>
              </a:rPr>
              <a:t>Second Type</a:t>
            </a:r>
            <a:r>
              <a:rPr lang="en-US" b="1" dirty="0">
                <a:solidFill>
                  <a:srgbClr val="FFFF00"/>
                </a:solidFill>
              </a:rPr>
              <a:t>: </a:t>
            </a:r>
            <a:endParaRPr lang="en-US" b="1" dirty="0" smtClean="0">
              <a:solidFill>
                <a:srgbClr val="FFFF00"/>
              </a:solidFill>
            </a:endParaRPr>
          </a:p>
          <a:p>
            <a:pPr lvl="0" algn="ctr" rtl="0"/>
            <a:r>
              <a:rPr lang="en-US" sz="2800" b="1" dirty="0" smtClean="0">
                <a:solidFill>
                  <a:srgbClr val="FFFF00"/>
                </a:solidFill>
              </a:rPr>
              <a:t>Theoretical Learnable </a:t>
            </a:r>
            <a:r>
              <a:rPr lang="en-US" sz="2800" b="1" dirty="0" err="1" smtClean="0">
                <a:solidFill>
                  <a:srgbClr val="FFFF00"/>
                </a:solidFill>
              </a:rPr>
              <a:t>Tajwed</a:t>
            </a:r>
            <a:endParaRPr lang="ar-KW" sz="2800" b="1" dirty="0">
              <a:solidFill>
                <a:srgbClr val="FFFF00"/>
              </a:solidFill>
            </a:endParaRPr>
          </a:p>
        </p:txBody>
      </p:sp>
      <p:sp>
        <p:nvSpPr>
          <p:cNvPr id="18" name="TextBox 17"/>
          <p:cNvSpPr txBox="1"/>
          <p:nvPr/>
        </p:nvSpPr>
        <p:spPr>
          <a:xfrm>
            <a:off x="3856129" y="1573953"/>
            <a:ext cx="6264696" cy="523220"/>
          </a:xfrm>
          <a:prstGeom prst="rect">
            <a:avLst/>
          </a:prstGeom>
          <a:solidFill>
            <a:schemeClr val="accent1">
              <a:lumMod val="5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a:r>
              <a:rPr lang="en-US" sz="2800" b="1" dirty="0" smtClean="0">
                <a:solidFill>
                  <a:srgbClr val="FFFF00"/>
                </a:solidFill>
              </a:rPr>
              <a:t>Types </a:t>
            </a:r>
            <a:r>
              <a:rPr lang="en-US" sz="2800" b="1" dirty="0">
                <a:solidFill>
                  <a:srgbClr val="FFFF00"/>
                </a:solidFill>
              </a:rPr>
              <a:t>of </a:t>
            </a:r>
            <a:r>
              <a:rPr lang="en-US" sz="2800" b="1" dirty="0" err="1" smtClean="0">
                <a:solidFill>
                  <a:srgbClr val="FFFF00"/>
                </a:solidFill>
              </a:rPr>
              <a:t>Tajwed</a:t>
            </a:r>
            <a:r>
              <a:rPr lang="en-US" sz="2800" b="1" dirty="0" smtClean="0">
                <a:solidFill>
                  <a:srgbClr val="FFFF00"/>
                </a:solidFill>
              </a:rPr>
              <a:t> </a:t>
            </a:r>
            <a:r>
              <a:rPr lang="ar-KW" sz="2800" b="1" dirty="0">
                <a:solidFill>
                  <a:srgbClr val="FFFF00"/>
                </a:solidFill>
              </a:rPr>
              <a:t>أقسام التجويد</a:t>
            </a:r>
            <a:r>
              <a:rPr lang="en-US" sz="2800" b="1" dirty="0" smtClean="0">
                <a:solidFill>
                  <a:srgbClr val="FFFF00"/>
                </a:solidFill>
              </a:rPr>
              <a:t> </a:t>
            </a:r>
            <a:endParaRPr lang="en-US" sz="2800" b="1" dirty="0">
              <a:solidFill>
                <a:srgbClr val="FFFF00"/>
              </a:solidFill>
            </a:endParaRPr>
          </a:p>
        </p:txBody>
      </p:sp>
      <p:sp>
        <p:nvSpPr>
          <p:cNvPr id="19" name="TextBox 18"/>
          <p:cNvSpPr txBox="1"/>
          <p:nvPr/>
        </p:nvSpPr>
        <p:spPr>
          <a:xfrm>
            <a:off x="7838979" y="555020"/>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SA" sz="3600" b="1" dirty="0"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التجويد</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3575015" y="555019"/>
            <a:ext cx="33573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rPr>
              <a:t>Tajweed</a:t>
            </a:r>
            <a:endParaRPr lang="ar-KW" sz="3600" b="1" dirty="0">
              <a:ln>
                <a:solidFill>
                  <a:srgbClr val="002060"/>
                </a:solidFill>
              </a:ln>
              <a:solidFill>
                <a:schemeClr val="accent4">
                  <a:lumMod val="60000"/>
                  <a:lumOff val="40000"/>
                </a:schemeClr>
              </a:solidFill>
              <a:latin typeface="Calibri" panose="020F0502020204030204" pitchFamily="34" charset="0"/>
              <a:cs typeface="Calibri" panose="020F0502020204030204"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 y="2768400"/>
            <a:ext cx="2195075" cy="2840685"/>
          </a:xfrm>
          <a:prstGeom prst="rect">
            <a:avLst/>
          </a:prstGeom>
        </p:spPr>
      </p:pic>
    </p:spTree>
    <p:extLst>
      <p:ext uri="{BB962C8B-B14F-4D97-AF65-F5344CB8AC3E}">
        <p14:creationId xmlns:p14="http://schemas.microsoft.com/office/powerpoint/2010/main" val="590651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 name="TextBox 8"/>
          <p:cNvSpPr txBox="1"/>
          <p:nvPr/>
        </p:nvSpPr>
        <p:spPr>
          <a:xfrm>
            <a:off x="3361385" y="1945939"/>
            <a:ext cx="5787204" cy="255454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endParaRPr lang="ar-KW" sz="3600" b="1"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a:p>
            <a:pPr marR="0" algn="ctr" rtl="1">
              <a:lnSpc>
                <a:spcPct val="100000"/>
              </a:lnSpc>
              <a:spcBef>
                <a:spcPts val="0"/>
              </a:spcBef>
              <a:spcAft>
                <a:spcPts val="0"/>
              </a:spcAft>
              <a:buClr>
                <a:srgbClr val="000000"/>
              </a:buClr>
              <a:buFont typeface="Arial"/>
            </a:pPr>
            <a:r>
              <a:rPr lang="ar-KW" sz="8800" b="1"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اللَّحْنُ</a:t>
            </a:r>
          </a:p>
          <a:p>
            <a:pPr marR="0" algn="ctr" rtl="1">
              <a:lnSpc>
                <a:spcPct val="100000"/>
              </a:lnSpc>
              <a:spcBef>
                <a:spcPts val="0"/>
              </a:spcBef>
              <a:spcAft>
                <a:spcPts val="0"/>
              </a:spcAft>
              <a:buClr>
                <a:srgbClr val="000000"/>
              </a:buClr>
              <a:buFont typeface="Arial"/>
            </a:pP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160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 name="TextBox 8"/>
          <p:cNvSpPr txBox="1"/>
          <p:nvPr/>
        </p:nvSpPr>
        <p:spPr>
          <a:xfrm>
            <a:off x="7658676" y="555020"/>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KW" sz="3600" b="1"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اللحن</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3394712" y="555019"/>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Lahn</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2847397" y="2827197"/>
            <a:ext cx="6696744" cy="149271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1800"/>
              </a:spcAft>
            </a:pPr>
            <a:r>
              <a:rPr lang="ar-KW" sz="4000" b="1" dirty="0">
                <a:solidFill>
                  <a:srgbClr val="FF0000"/>
                </a:solidFill>
              </a:rPr>
              <a:t>معنى </a:t>
            </a:r>
            <a:r>
              <a:rPr lang="ar-KW" sz="4000" b="1" dirty="0" smtClean="0">
                <a:solidFill>
                  <a:srgbClr val="FF0000"/>
                </a:solidFill>
              </a:rPr>
              <a:t>اللَّحنِ</a:t>
            </a:r>
          </a:p>
          <a:p>
            <a:pPr algn="ctr"/>
            <a:r>
              <a:rPr lang="ar-KW" sz="3600" b="1" dirty="0" smtClean="0">
                <a:solidFill>
                  <a:srgbClr val="003192"/>
                </a:solidFill>
              </a:rPr>
              <a:t>هو </a:t>
            </a:r>
            <a:r>
              <a:rPr lang="ar-KW" sz="3600" b="1" dirty="0">
                <a:solidFill>
                  <a:srgbClr val="003192"/>
                </a:solidFill>
              </a:rPr>
              <a:t>الخطأ </a:t>
            </a:r>
            <a:r>
              <a:rPr lang="ar-KW" sz="3600" b="1" dirty="0" smtClean="0">
                <a:solidFill>
                  <a:srgbClr val="003192"/>
                </a:solidFill>
              </a:rPr>
              <a:t>والميل</a:t>
            </a:r>
            <a:endParaRPr lang="en-US" sz="3600" b="1" dirty="0">
              <a:solidFill>
                <a:srgbClr val="003192"/>
              </a:solidFill>
            </a:endParaRPr>
          </a:p>
        </p:txBody>
      </p:sp>
      <p:sp>
        <p:nvSpPr>
          <p:cNvPr id="18" name="TextBox 17"/>
          <p:cNvSpPr txBox="1"/>
          <p:nvPr/>
        </p:nvSpPr>
        <p:spPr>
          <a:xfrm>
            <a:off x="2485817" y="1756369"/>
            <a:ext cx="9069327" cy="523220"/>
          </a:xfrm>
          <a:prstGeom prst="rect">
            <a:avLst/>
          </a:prstGeom>
          <a:solidFill>
            <a:schemeClr val="accent5">
              <a:lumMod val="20000"/>
              <a:lumOff val="8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rtl="1"/>
            <a:r>
              <a:rPr lang="ar-KW" sz="2800" b="1" dirty="0">
                <a:solidFill>
                  <a:schemeClr val="accent1">
                    <a:lumMod val="50000"/>
                  </a:schemeClr>
                </a:solidFill>
              </a:rPr>
              <a:t>معنى اللَّحنِ وأقسامهِ </a:t>
            </a:r>
            <a:r>
              <a:rPr lang="ar-KW" sz="2800" b="1" dirty="0" smtClean="0">
                <a:solidFill>
                  <a:schemeClr val="accent1">
                    <a:lumMod val="50000"/>
                  </a:schemeClr>
                </a:solidFill>
              </a:rPr>
              <a:t>      </a:t>
            </a:r>
            <a:r>
              <a:rPr lang="en-US" sz="2800" b="1" dirty="0">
                <a:solidFill>
                  <a:schemeClr val="accent1">
                    <a:lumMod val="50000"/>
                  </a:schemeClr>
                </a:solidFill>
              </a:rPr>
              <a:t>Definition and Divisions of </a:t>
            </a:r>
            <a:r>
              <a:rPr lang="en-US" sz="2800" b="1" dirty="0" err="1">
                <a:solidFill>
                  <a:schemeClr val="accent1">
                    <a:lumMod val="50000"/>
                  </a:schemeClr>
                </a:solidFill>
              </a:rPr>
              <a:t>Lahn</a:t>
            </a:r>
            <a:endParaRPr lang="en-US" sz="2800" b="1" dirty="0">
              <a:solidFill>
                <a:schemeClr val="accent1">
                  <a:lumMod val="50000"/>
                </a:schemeClr>
              </a:solidFill>
            </a:endParaRPr>
          </a:p>
        </p:txBody>
      </p:sp>
      <p:sp>
        <p:nvSpPr>
          <p:cNvPr id="19" name="TextBox 18"/>
          <p:cNvSpPr txBox="1"/>
          <p:nvPr/>
        </p:nvSpPr>
        <p:spPr>
          <a:xfrm>
            <a:off x="2919405" y="4513695"/>
            <a:ext cx="6552728" cy="18004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spcAft>
                <a:spcPts val="1800"/>
              </a:spcAft>
            </a:pPr>
            <a:r>
              <a:rPr lang="en-US" sz="4000" b="1" dirty="0" smtClean="0">
                <a:solidFill>
                  <a:srgbClr val="FF0000"/>
                </a:solidFill>
                <a:effectLst>
                  <a:outerShdw blurRad="38100" dist="38100" dir="2700000" algn="tl">
                    <a:srgbClr val="000000">
                      <a:alpha val="43137"/>
                    </a:srgbClr>
                  </a:outerShdw>
                </a:effectLst>
              </a:rPr>
              <a:t>Definition</a:t>
            </a:r>
            <a:endParaRPr lang="en-US" sz="3200" b="1" dirty="0">
              <a:solidFill>
                <a:srgbClr val="FF0000"/>
              </a:solidFill>
              <a:effectLst>
                <a:outerShdw blurRad="38100" dist="38100" dir="2700000" algn="tl">
                  <a:srgbClr val="000000">
                    <a:alpha val="43137"/>
                  </a:srgbClr>
                </a:outerShdw>
              </a:effectLst>
            </a:endParaRPr>
          </a:p>
          <a:p>
            <a:pPr algn="ctr" rtl="0"/>
            <a:r>
              <a:rPr lang="en-US" sz="2800" b="1" dirty="0" smtClean="0">
                <a:solidFill>
                  <a:srgbClr val="003192"/>
                </a:solidFill>
              </a:rPr>
              <a:t>The </a:t>
            </a:r>
            <a:r>
              <a:rPr lang="en-US" sz="2800" b="1" dirty="0">
                <a:solidFill>
                  <a:srgbClr val="003192"/>
                </a:solidFill>
              </a:rPr>
              <a:t>word </a:t>
            </a:r>
            <a:r>
              <a:rPr lang="en-US" sz="2800" b="1" i="1" dirty="0" err="1">
                <a:solidFill>
                  <a:srgbClr val="003192"/>
                </a:solidFill>
              </a:rPr>
              <a:t>Lahn</a:t>
            </a:r>
            <a:r>
              <a:rPr lang="en-US" sz="2800" b="1" dirty="0">
                <a:solidFill>
                  <a:srgbClr val="003192"/>
                </a:solidFill>
              </a:rPr>
              <a:t> means a mistake and to not follow the correct manner</a:t>
            </a:r>
            <a:r>
              <a:rPr lang="en-US" sz="2800" b="1" dirty="0" smtClean="0">
                <a:solidFill>
                  <a:srgbClr val="003192"/>
                </a:solidFill>
              </a:rPr>
              <a:t>.</a:t>
            </a:r>
            <a:endParaRPr lang="en-US" sz="2800" b="1" dirty="0">
              <a:solidFill>
                <a:srgbClr val="003192"/>
              </a:solidFill>
            </a:endParaRPr>
          </a:p>
        </p:txBody>
      </p:sp>
      <p:pic>
        <p:nvPicPr>
          <p:cNvPr id="10"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424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0" name="TextBox 9"/>
          <p:cNvSpPr txBox="1"/>
          <p:nvPr/>
        </p:nvSpPr>
        <p:spPr>
          <a:xfrm>
            <a:off x="2702526" y="2651434"/>
            <a:ext cx="6696744" cy="204671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1">
              <a:spcAft>
                <a:spcPts val="1800"/>
              </a:spcAft>
            </a:pPr>
            <a:r>
              <a:rPr lang="ar-KW" sz="4000" b="1" dirty="0" smtClean="0">
                <a:solidFill>
                  <a:srgbClr val="FF0000"/>
                </a:solidFill>
              </a:rPr>
              <a:t>أقسام اللَّحنِ</a:t>
            </a:r>
          </a:p>
          <a:p>
            <a:pPr algn="r" rtl="1"/>
            <a:r>
              <a:rPr lang="ar-KW" sz="3600" dirty="0" smtClean="0">
                <a:solidFill>
                  <a:srgbClr val="003192"/>
                </a:solidFill>
              </a:rPr>
              <a:t>1- جلي.</a:t>
            </a:r>
          </a:p>
          <a:p>
            <a:pPr algn="r" rtl="1"/>
            <a:r>
              <a:rPr lang="ar-KW" sz="3600" dirty="0" smtClean="0">
                <a:solidFill>
                  <a:srgbClr val="003192"/>
                </a:solidFill>
              </a:rPr>
              <a:t>2- خفي.</a:t>
            </a:r>
            <a:endParaRPr lang="en-US" sz="3600" dirty="0">
              <a:solidFill>
                <a:srgbClr val="003192"/>
              </a:solidFill>
            </a:endParaRPr>
          </a:p>
        </p:txBody>
      </p:sp>
      <p:sp>
        <p:nvSpPr>
          <p:cNvPr id="11" name="TextBox 10"/>
          <p:cNvSpPr txBox="1"/>
          <p:nvPr/>
        </p:nvSpPr>
        <p:spPr>
          <a:xfrm>
            <a:off x="3063251" y="4491107"/>
            <a:ext cx="6552728" cy="18004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spcAft>
                <a:spcPts val="1800"/>
              </a:spcAft>
            </a:pPr>
            <a:r>
              <a:rPr lang="en-US" sz="4000" b="1" dirty="0" smtClean="0">
                <a:solidFill>
                  <a:srgbClr val="FF0000"/>
                </a:solidFill>
                <a:effectLst>
                  <a:outerShdw blurRad="38100" dist="38100" dir="2700000" algn="tl">
                    <a:srgbClr val="000000">
                      <a:alpha val="43137"/>
                    </a:srgbClr>
                  </a:outerShdw>
                </a:effectLst>
              </a:rPr>
              <a:t>Divisions of </a:t>
            </a:r>
            <a:r>
              <a:rPr lang="en-US" sz="4000" b="1" dirty="0" err="1" smtClean="0">
                <a:solidFill>
                  <a:srgbClr val="FF0000"/>
                </a:solidFill>
                <a:effectLst>
                  <a:outerShdw blurRad="38100" dist="38100" dir="2700000" algn="tl">
                    <a:srgbClr val="000000">
                      <a:alpha val="43137"/>
                    </a:srgbClr>
                  </a:outerShdw>
                </a:effectLst>
              </a:rPr>
              <a:t>Lahn</a:t>
            </a:r>
            <a:endParaRPr lang="en-US" sz="3200" b="1" dirty="0">
              <a:solidFill>
                <a:srgbClr val="003192"/>
              </a:solidFill>
              <a:effectLst>
                <a:outerShdw blurRad="38100" dist="38100" dir="2700000" algn="tl">
                  <a:srgbClr val="000000">
                    <a:alpha val="43137"/>
                  </a:srgbClr>
                </a:outerShdw>
              </a:effectLst>
            </a:endParaRPr>
          </a:p>
          <a:p>
            <a:pPr algn="l" rtl="0"/>
            <a:r>
              <a:rPr lang="en-US" sz="2800" dirty="0" smtClean="0">
                <a:solidFill>
                  <a:srgbClr val="003192"/>
                </a:solidFill>
              </a:rPr>
              <a:t>1- </a:t>
            </a:r>
            <a:r>
              <a:rPr lang="en-US" sz="2800" b="1" dirty="0" smtClean="0">
                <a:solidFill>
                  <a:srgbClr val="003192"/>
                </a:solidFill>
              </a:rPr>
              <a:t>Obvious </a:t>
            </a:r>
            <a:r>
              <a:rPr lang="en-US" sz="2800" dirty="0" smtClean="0">
                <a:solidFill>
                  <a:srgbClr val="003192"/>
                </a:solidFill>
              </a:rPr>
              <a:t>(</a:t>
            </a:r>
            <a:r>
              <a:rPr lang="en-US" sz="2800" i="1" dirty="0" err="1" smtClean="0">
                <a:solidFill>
                  <a:srgbClr val="003192"/>
                </a:solidFill>
              </a:rPr>
              <a:t>Jali</a:t>
            </a:r>
            <a:r>
              <a:rPr lang="en-US" sz="2800" dirty="0" smtClean="0">
                <a:solidFill>
                  <a:srgbClr val="003192"/>
                </a:solidFill>
              </a:rPr>
              <a:t>)</a:t>
            </a:r>
          </a:p>
          <a:p>
            <a:pPr algn="l" rtl="0"/>
            <a:r>
              <a:rPr lang="en-US" sz="2800" dirty="0" smtClean="0">
                <a:solidFill>
                  <a:srgbClr val="003192"/>
                </a:solidFill>
              </a:rPr>
              <a:t>2- </a:t>
            </a:r>
            <a:r>
              <a:rPr lang="en-US" sz="2800" b="1" dirty="0" smtClean="0">
                <a:solidFill>
                  <a:srgbClr val="003192"/>
                </a:solidFill>
              </a:rPr>
              <a:t>Hidden</a:t>
            </a:r>
            <a:r>
              <a:rPr lang="en-US" sz="2800" dirty="0" smtClean="0">
                <a:solidFill>
                  <a:srgbClr val="003192"/>
                </a:solidFill>
              </a:rPr>
              <a:t> (</a:t>
            </a:r>
            <a:r>
              <a:rPr lang="en-US" sz="2800" i="1" dirty="0" err="1" smtClean="0">
                <a:solidFill>
                  <a:srgbClr val="003192"/>
                </a:solidFill>
              </a:rPr>
              <a:t>khafi</a:t>
            </a:r>
            <a:r>
              <a:rPr lang="en-US" sz="2800" dirty="0" smtClean="0">
                <a:solidFill>
                  <a:srgbClr val="003192"/>
                </a:solidFill>
              </a:rPr>
              <a:t>)</a:t>
            </a:r>
            <a:endParaRPr lang="en-US" sz="2800" dirty="0">
              <a:solidFill>
                <a:srgbClr val="003192"/>
              </a:solidFill>
            </a:endParaRPr>
          </a:p>
        </p:txBody>
      </p:sp>
      <p:sp>
        <p:nvSpPr>
          <p:cNvPr id="12" name="TextBox 11"/>
          <p:cNvSpPr txBox="1"/>
          <p:nvPr/>
        </p:nvSpPr>
        <p:spPr>
          <a:xfrm>
            <a:off x="7658676" y="555020"/>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KW" sz="3600" b="1"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اللحن</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3394712" y="555019"/>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Lahn</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2485817" y="1756369"/>
            <a:ext cx="9069327" cy="523220"/>
          </a:xfrm>
          <a:prstGeom prst="rect">
            <a:avLst/>
          </a:prstGeom>
          <a:solidFill>
            <a:schemeClr val="accent5">
              <a:lumMod val="20000"/>
              <a:lumOff val="8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rtl="1"/>
            <a:r>
              <a:rPr lang="ar-KW" sz="2800" b="1" dirty="0">
                <a:solidFill>
                  <a:schemeClr val="accent1">
                    <a:lumMod val="50000"/>
                  </a:schemeClr>
                </a:solidFill>
              </a:rPr>
              <a:t>معنى اللَّحنِ وأقسامهِ </a:t>
            </a:r>
            <a:r>
              <a:rPr lang="ar-KW" sz="2800" b="1" dirty="0" smtClean="0">
                <a:solidFill>
                  <a:schemeClr val="accent1">
                    <a:lumMod val="50000"/>
                  </a:schemeClr>
                </a:solidFill>
              </a:rPr>
              <a:t>      </a:t>
            </a:r>
            <a:r>
              <a:rPr lang="en-US" sz="2800" b="1" dirty="0">
                <a:solidFill>
                  <a:schemeClr val="accent1">
                    <a:lumMod val="50000"/>
                  </a:schemeClr>
                </a:solidFill>
              </a:rPr>
              <a:t>Definition and Divisions of </a:t>
            </a:r>
            <a:r>
              <a:rPr lang="en-US" sz="2800" b="1" dirty="0" err="1">
                <a:solidFill>
                  <a:schemeClr val="accent1">
                    <a:lumMod val="50000"/>
                  </a:schemeClr>
                </a:solidFill>
              </a:rPr>
              <a:t>Lahn</a:t>
            </a:r>
            <a:endParaRPr lang="en-US" sz="2800" b="1" dirty="0">
              <a:solidFill>
                <a:schemeClr val="accent1">
                  <a:lumMod val="50000"/>
                </a:schemeClr>
              </a:solidFill>
            </a:endParaRPr>
          </a:p>
        </p:txBody>
      </p:sp>
      <p:pic>
        <p:nvPicPr>
          <p:cNvPr id="16"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882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2" name="TextBox 11"/>
          <p:cNvSpPr txBox="1"/>
          <p:nvPr/>
        </p:nvSpPr>
        <p:spPr>
          <a:xfrm>
            <a:off x="9207265" y="3032756"/>
            <a:ext cx="2564216" cy="2185214"/>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0000"/>
                </a:solidFill>
              </a:rPr>
              <a:t>القسم </a:t>
            </a:r>
            <a:r>
              <a:rPr lang="ar-KW" b="1" dirty="0" smtClean="0">
                <a:solidFill>
                  <a:srgbClr val="FF0000"/>
                </a:solidFill>
              </a:rPr>
              <a:t>الأول:</a:t>
            </a:r>
          </a:p>
          <a:p>
            <a:pPr lvl="0" algn="ctr" rtl="0"/>
            <a:r>
              <a:rPr lang="ar-KW" sz="2800" b="1" dirty="0" smtClean="0">
                <a:solidFill>
                  <a:srgbClr val="FF0000"/>
                </a:solidFill>
              </a:rPr>
              <a:t>اللحن الجلي</a:t>
            </a:r>
            <a:endParaRPr lang="en-US" sz="2800" b="1" dirty="0" smtClean="0">
              <a:solidFill>
                <a:srgbClr val="FF0000"/>
              </a:solidFill>
            </a:endParaRPr>
          </a:p>
          <a:p>
            <a:pPr lvl="0" algn="ctr" rtl="0"/>
            <a:endParaRPr lang="en-US" sz="2800" b="1" dirty="0">
              <a:solidFill>
                <a:srgbClr val="FF0000"/>
              </a:solidFill>
            </a:endParaRPr>
          </a:p>
          <a:p>
            <a:pPr lvl="0" algn="ctr" rtl="0"/>
            <a:r>
              <a:rPr lang="en-US" b="1" dirty="0">
                <a:solidFill>
                  <a:srgbClr val="FF0000"/>
                </a:solidFill>
              </a:rPr>
              <a:t>First Type: </a:t>
            </a:r>
            <a:endParaRPr lang="en-US" b="1" dirty="0" smtClean="0">
              <a:solidFill>
                <a:srgbClr val="FF0000"/>
              </a:solidFill>
            </a:endParaRPr>
          </a:p>
          <a:p>
            <a:pPr algn="ctr" rtl="0"/>
            <a:r>
              <a:rPr lang="en-US" sz="2400" b="1" dirty="0" smtClean="0">
                <a:solidFill>
                  <a:srgbClr val="FF0000"/>
                </a:solidFill>
              </a:rPr>
              <a:t>The Obvious </a:t>
            </a:r>
            <a:r>
              <a:rPr lang="en-US" sz="2800" dirty="0">
                <a:solidFill>
                  <a:srgbClr val="FF0000"/>
                </a:solidFill>
              </a:rPr>
              <a:t>(</a:t>
            </a:r>
            <a:r>
              <a:rPr lang="en-US" sz="2800" i="1" dirty="0" err="1">
                <a:solidFill>
                  <a:srgbClr val="FF0000"/>
                </a:solidFill>
              </a:rPr>
              <a:t>Jali</a:t>
            </a:r>
            <a:r>
              <a:rPr lang="en-US" sz="2800" dirty="0" smtClean="0">
                <a:solidFill>
                  <a:srgbClr val="FF0000"/>
                </a:solidFill>
              </a:rPr>
              <a:t>) </a:t>
            </a:r>
            <a:r>
              <a:rPr lang="en-US" sz="2400" b="1" dirty="0" err="1">
                <a:solidFill>
                  <a:srgbClr val="FF0000"/>
                </a:solidFill>
              </a:rPr>
              <a:t>Lahn</a:t>
            </a:r>
            <a:endParaRPr lang="en-US" sz="2400" b="1" dirty="0">
              <a:solidFill>
                <a:srgbClr val="FF0000"/>
              </a:solidFill>
            </a:endParaRPr>
          </a:p>
        </p:txBody>
      </p:sp>
      <p:sp>
        <p:nvSpPr>
          <p:cNvPr id="14" name="TextBox 13"/>
          <p:cNvSpPr txBox="1"/>
          <p:nvPr/>
        </p:nvSpPr>
        <p:spPr>
          <a:xfrm>
            <a:off x="824439" y="2535677"/>
            <a:ext cx="9103058" cy="200054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sz="2800" dirty="0" smtClean="0">
                <a:solidFill>
                  <a:srgbClr val="003192"/>
                </a:solidFill>
              </a:rPr>
              <a:t>خطأ </a:t>
            </a:r>
            <a:r>
              <a:rPr lang="ar-KW" sz="2800" dirty="0">
                <a:solidFill>
                  <a:srgbClr val="003192"/>
                </a:solidFill>
              </a:rPr>
              <a:t>يطرأ على </a:t>
            </a:r>
            <a:r>
              <a:rPr lang="ar-KW" sz="2800" dirty="0" smtClean="0">
                <a:solidFill>
                  <a:srgbClr val="003192"/>
                </a:solidFill>
              </a:rPr>
              <a:t>اللفظ</a:t>
            </a:r>
          </a:p>
          <a:p>
            <a:pPr algn="ctr"/>
            <a:r>
              <a:rPr lang="ar-KW" sz="3600" b="1" dirty="0" smtClean="0">
                <a:solidFill>
                  <a:srgbClr val="FF0000"/>
                </a:solidFill>
                <a:effectLst>
                  <a:outerShdw blurRad="38100" dist="38100" dir="2700000" algn="tl">
                    <a:srgbClr val="000000">
                      <a:alpha val="43137"/>
                    </a:srgbClr>
                  </a:outerShdw>
                </a:effectLst>
              </a:rPr>
              <a:t>فيَخِلُّ </a:t>
            </a:r>
            <a:r>
              <a:rPr lang="ar-KW" sz="3600" b="1" dirty="0">
                <a:solidFill>
                  <a:srgbClr val="FF0000"/>
                </a:solidFill>
                <a:effectLst>
                  <a:outerShdw blurRad="38100" dist="38100" dir="2700000" algn="tl">
                    <a:srgbClr val="000000">
                      <a:alpha val="43137"/>
                    </a:srgbClr>
                  </a:outerShdw>
                </a:effectLst>
              </a:rPr>
              <a:t>بمبنى الكلمة</a:t>
            </a:r>
            <a:r>
              <a:rPr lang="ar-KW" sz="2800" dirty="0">
                <a:solidFill>
                  <a:srgbClr val="FF0000"/>
                </a:solidFill>
              </a:rPr>
              <a:t> </a:t>
            </a:r>
            <a:endParaRPr lang="ar-KW" sz="2800" dirty="0" smtClean="0">
              <a:solidFill>
                <a:srgbClr val="FF0000"/>
              </a:solidFill>
            </a:endParaRPr>
          </a:p>
          <a:p>
            <a:pPr algn="ctr"/>
            <a:r>
              <a:rPr lang="ar-KW" sz="2800" dirty="0" smtClean="0">
                <a:solidFill>
                  <a:srgbClr val="003192"/>
                </a:solidFill>
              </a:rPr>
              <a:t>سواء </a:t>
            </a:r>
            <a:r>
              <a:rPr lang="ar-KW" sz="2800" dirty="0">
                <a:solidFill>
                  <a:srgbClr val="003192"/>
                </a:solidFill>
              </a:rPr>
              <a:t>أخلَّ بمعناها أم </a:t>
            </a:r>
            <a:r>
              <a:rPr lang="ar-KW" sz="2800" dirty="0" smtClean="0">
                <a:solidFill>
                  <a:srgbClr val="003192"/>
                </a:solidFill>
              </a:rPr>
              <a:t>لا</a:t>
            </a:r>
          </a:p>
          <a:p>
            <a:pPr algn="ctr"/>
            <a:endParaRPr lang="ar-KW" sz="1600" dirty="0" smtClean="0">
              <a:solidFill>
                <a:srgbClr val="003192"/>
              </a:solidFill>
            </a:endParaRPr>
          </a:p>
          <a:p>
            <a:pPr algn="ctr"/>
            <a:r>
              <a:rPr lang="ar-KW" sz="1600" dirty="0" smtClean="0">
                <a:solidFill>
                  <a:srgbClr val="003192"/>
                </a:solidFill>
              </a:rPr>
              <a:t>وسمي </a:t>
            </a:r>
            <a:r>
              <a:rPr lang="ar-KW" sz="1600" dirty="0">
                <a:solidFill>
                  <a:srgbClr val="003192"/>
                </a:solidFill>
              </a:rPr>
              <a:t>جليًّا؛ لأنه يخل إخلالا ظاهرًا يشترك في معرفته علماء القراءة وعامة </a:t>
            </a:r>
            <a:r>
              <a:rPr lang="ar-KW" sz="1600" dirty="0" smtClean="0">
                <a:solidFill>
                  <a:srgbClr val="003192"/>
                </a:solidFill>
              </a:rPr>
              <a:t>الناس</a:t>
            </a:r>
          </a:p>
        </p:txBody>
      </p:sp>
      <p:sp>
        <p:nvSpPr>
          <p:cNvPr id="15" name="TextBox 14"/>
          <p:cNvSpPr txBox="1"/>
          <p:nvPr/>
        </p:nvSpPr>
        <p:spPr>
          <a:xfrm>
            <a:off x="2351471" y="4536225"/>
            <a:ext cx="8351165" cy="193899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lvl="0" algn="ctr" rtl="0"/>
            <a:r>
              <a:rPr lang="en-US" sz="2000" b="1" dirty="0" smtClean="0">
                <a:solidFill>
                  <a:srgbClr val="003192"/>
                </a:solidFill>
              </a:rPr>
              <a:t>Pronouncing </a:t>
            </a:r>
            <a:r>
              <a:rPr lang="en-US" sz="2000" b="1" dirty="0">
                <a:solidFill>
                  <a:srgbClr val="003192"/>
                </a:solidFill>
              </a:rPr>
              <a:t>a word the wrong way in a </a:t>
            </a:r>
            <a:r>
              <a:rPr lang="en-US" sz="2000" b="1" dirty="0" smtClean="0">
                <a:solidFill>
                  <a:srgbClr val="003192"/>
                </a:solidFill>
              </a:rPr>
              <a:t>manner</a:t>
            </a:r>
          </a:p>
          <a:p>
            <a:pPr lvl="0" algn="ctr" rtl="0"/>
            <a:r>
              <a:rPr lang="en-US" sz="3200" b="1" dirty="0" smtClean="0">
                <a:solidFill>
                  <a:srgbClr val="FF0000"/>
                </a:solidFill>
                <a:effectLst>
                  <a:outerShdw blurRad="38100" dist="38100" dir="2700000" algn="tl">
                    <a:srgbClr val="000000">
                      <a:alpha val="43137"/>
                    </a:srgbClr>
                  </a:outerShdw>
                </a:effectLst>
              </a:rPr>
              <a:t>that </a:t>
            </a:r>
            <a:r>
              <a:rPr lang="en-US" sz="3200" b="1" dirty="0">
                <a:solidFill>
                  <a:srgbClr val="FF0000"/>
                </a:solidFill>
                <a:effectLst>
                  <a:outerShdw blurRad="38100" dist="38100" dir="2700000" algn="tl">
                    <a:srgbClr val="000000">
                      <a:alpha val="43137"/>
                    </a:srgbClr>
                  </a:outerShdw>
                </a:effectLst>
              </a:rPr>
              <a:t>distorts its </a:t>
            </a:r>
            <a:r>
              <a:rPr lang="en-US" sz="3200" b="1" dirty="0" smtClean="0">
                <a:solidFill>
                  <a:srgbClr val="FF0000"/>
                </a:solidFill>
                <a:effectLst>
                  <a:outerShdw blurRad="38100" dist="38100" dir="2700000" algn="tl">
                    <a:srgbClr val="000000">
                      <a:alpha val="43137"/>
                    </a:srgbClr>
                  </a:outerShdw>
                </a:effectLst>
              </a:rPr>
              <a:t>morphology</a:t>
            </a:r>
          </a:p>
          <a:p>
            <a:pPr lvl="0" algn="ctr" rtl="0"/>
            <a:r>
              <a:rPr lang="en-US" sz="2000" b="1" dirty="0" smtClean="0">
                <a:solidFill>
                  <a:srgbClr val="003192"/>
                </a:solidFill>
              </a:rPr>
              <a:t>whether </a:t>
            </a:r>
            <a:r>
              <a:rPr lang="en-US" sz="2000" b="1" dirty="0">
                <a:solidFill>
                  <a:srgbClr val="003192"/>
                </a:solidFill>
              </a:rPr>
              <a:t>this changes its meaning or </a:t>
            </a:r>
            <a:r>
              <a:rPr lang="en-US" sz="2000" b="1" dirty="0" smtClean="0">
                <a:solidFill>
                  <a:srgbClr val="003192"/>
                </a:solidFill>
              </a:rPr>
              <a:t>not</a:t>
            </a:r>
          </a:p>
          <a:p>
            <a:pPr lvl="0" algn="ctr" rtl="0"/>
            <a:endParaRPr lang="en-US" sz="1600" dirty="0" smtClean="0">
              <a:solidFill>
                <a:srgbClr val="003192"/>
              </a:solidFill>
            </a:endParaRPr>
          </a:p>
          <a:p>
            <a:pPr lvl="0" algn="ctr" rtl="0"/>
            <a:r>
              <a:rPr lang="en-US" sz="1600" dirty="0" smtClean="0">
                <a:solidFill>
                  <a:srgbClr val="003192"/>
                </a:solidFill>
              </a:rPr>
              <a:t>It </a:t>
            </a:r>
            <a:r>
              <a:rPr lang="en-US" sz="1600" dirty="0">
                <a:solidFill>
                  <a:srgbClr val="003192"/>
                </a:solidFill>
              </a:rPr>
              <a:t>is called </a:t>
            </a:r>
            <a:r>
              <a:rPr lang="en-US" sz="1600" i="1" dirty="0" err="1">
                <a:solidFill>
                  <a:srgbClr val="003192"/>
                </a:solidFill>
              </a:rPr>
              <a:t>jali</a:t>
            </a:r>
            <a:r>
              <a:rPr lang="en-US" sz="1600" dirty="0">
                <a:solidFill>
                  <a:srgbClr val="003192"/>
                </a:solidFill>
              </a:rPr>
              <a:t> because it distorts the morphological shape of a word in a manner which is so clear that it can easily be discovered by both the scholars of recitation as well as the general public. </a:t>
            </a:r>
          </a:p>
        </p:txBody>
      </p:sp>
      <p:sp>
        <p:nvSpPr>
          <p:cNvPr id="17" name="TextBox 16"/>
          <p:cNvSpPr txBox="1"/>
          <p:nvPr/>
        </p:nvSpPr>
        <p:spPr>
          <a:xfrm>
            <a:off x="7658676" y="555020"/>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KW" sz="3600" b="1"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اللحن</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3394712" y="555019"/>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Lahn</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2485817" y="1756369"/>
            <a:ext cx="9069327" cy="523220"/>
          </a:xfrm>
          <a:prstGeom prst="rect">
            <a:avLst/>
          </a:prstGeom>
          <a:solidFill>
            <a:schemeClr val="accent5">
              <a:lumMod val="20000"/>
              <a:lumOff val="8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rtl="1"/>
            <a:r>
              <a:rPr lang="ar-KW" sz="2800" b="1" dirty="0">
                <a:solidFill>
                  <a:schemeClr val="accent1">
                    <a:lumMod val="50000"/>
                  </a:schemeClr>
                </a:solidFill>
              </a:rPr>
              <a:t>معنى اللَّحنِ وأقسامهِ </a:t>
            </a:r>
            <a:r>
              <a:rPr lang="ar-KW" sz="2800" b="1" dirty="0" smtClean="0">
                <a:solidFill>
                  <a:schemeClr val="accent1">
                    <a:lumMod val="50000"/>
                  </a:schemeClr>
                </a:solidFill>
              </a:rPr>
              <a:t>      </a:t>
            </a:r>
            <a:r>
              <a:rPr lang="en-US" sz="2800" b="1" dirty="0">
                <a:solidFill>
                  <a:schemeClr val="accent1">
                    <a:lumMod val="50000"/>
                  </a:schemeClr>
                </a:solidFill>
              </a:rPr>
              <a:t>Definition and Divisions of </a:t>
            </a:r>
            <a:r>
              <a:rPr lang="en-US" sz="2800" b="1" dirty="0" err="1">
                <a:solidFill>
                  <a:schemeClr val="accent1">
                    <a:lumMod val="50000"/>
                  </a:schemeClr>
                </a:solidFill>
              </a:rPr>
              <a:t>Lahn</a:t>
            </a:r>
            <a:endParaRPr lang="en-US" sz="2800" b="1" dirty="0">
              <a:solidFill>
                <a:schemeClr val="accent1">
                  <a:lumMod val="50000"/>
                </a:schemeClr>
              </a:solidFill>
            </a:endParaRPr>
          </a:p>
        </p:txBody>
      </p:sp>
      <p:pic>
        <p:nvPicPr>
          <p:cNvPr id="21"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78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p:txBody>
          <a:bodyPr/>
          <a:lstStyle/>
          <a:p>
            <a:pPr algn="r" defTabSz="914400" rtl="1" eaLnBrk="1" latinLnBrk="0" hangingPunct="1">
              <a:lnSpc>
                <a:spcPct val="90000"/>
              </a:lnSpc>
              <a:spcBef>
                <a:spcPct val="0"/>
              </a:spcBef>
              <a:buNone/>
            </a:pPr>
            <a:r>
              <a:rPr lang="ar-KW" dirty="0" smtClean="0"/>
              <a:t>عناصر المحاضرة</a:t>
            </a:r>
            <a:endParaRPr lang="en-US" dirty="0"/>
          </a:p>
        </p:txBody>
      </p:sp>
      <p:sp>
        <p:nvSpPr>
          <p:cNvPr id="3" name="Content Placeholder 2">
            <a:extLst>
              <a:ext uri="{FF2B5EF4-FFF2-40B4-BE49-F238E27FC236}">
                <a16:creationId xmlns:a16="http://schemas.microsoft.com/office/drawing/2014/main" xmlns="" id="{6EE6213F-BB81-D944-B8CE-65805947A897}"/>
              </a:ext>
            </a:extLst>
          </p:cNvPr>
          <p:cNvSpPr>
            <a:spLocks noGrp="1"/>
          </p:cNvSpPr>
          <p:nvPr>
            <p:ph idx="1"/>
          </p:nvPr>
        </p:nvSpPr>
        <p:spPr>
          <a:xfrm>
            <a:off x="5537916" y="1825625"/>
            <a:ext cx="5815884" cy="3184257"/>
          </a:xfrm>
        </p:spPr>
        <p:txBody>
          <a:bodyPr>
            <a:noAutofit/>
          </a:bodyPr>
          <a:lstStyle/>
          <a:p>
            <a:pPr marL="228600" indent="-228600" algn="r" defTabSz="914400" rtl="1" eaLnBrk="1" latinLnBrk="0" hangingPunct="1">
              <a:lnSpc>
                <a:spcPct val="150000"/>
              </a:lnSpc>
              <a:spcBef>
                <a:spcPts val="1000"/>
              </a:spcBef>
              <a:buFont typeface="Arial" panose="020B0604020202020204" pitchFamily="34" charset="0"/>
              <a:buChar char="•"/>
            </a:pPr>
            <a:r>
              <a:rPr lang="ar-KW" sz="3600" b="1" dirty="0" smtClean="0"/>
              <a:t>القرآن الكريم</a:t>
            </a:r>
          </a:p>
          <a:p>
            <a:pPr marL="228600" indent="-228600" algn="r" defTabSz="914400" rtl="1" eaLnBrk="1" latinLnBrk="0" hangingPunct="1">
              <a:lnSpc>
                <a:spcPct val="150000"/>
              </a:lnSpc>
              <a:spcBef>
                <a:spcPts val="1000"/>
              </a:spcBef>
              <a:buFont typeface="Arial" panose="020B0604020202020204" pitchFamily="34" charset="0"/>
              <a:buChar char="•"/>
            </a:pPr>
            <a:r>
              <a:rPr lang="ar-KW" sz="3600" b="1" dirty="0" smtClean="0"/>
              <a:t>مدخل إلى علم التجويد</a:t>
            </a:r>
          </a:p>
          <a:p>
            <a:pPr marL="228600" indent="-228600" algn="r" defTabSz="914400" rtl="1" eaLnBrk="1" latinLnBrk="0" hangingPunct="1">
              <a:lnSpc>
                <a:spcPct val="150000"/>
              </a:lnSpc>
              <a:spcBef>
                <a:spcPts val="1000"/>
              </a:spcBef>
              <a:buFont typeface="Arial" panose="020B0604020202020204" pitchFamily="34" charset="0"/>
              <a:buChar char="•"/>
            </a:pPr>
            <a:r>
              <a:rPr lang="ar-KW" sz="3600" b="1" dirty="0" smtClean="0"/>
              <a:t>اللحن وأنواعه</a:t>
            </a:r>
            <a:endParaRPr lang="en-US" sz="3600" b="1" dirty="0"/>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3</a:t>
            </a:fld>
            <a:endParaRPr lang="en-US"/>
          </a:p>
        </p:txBody>
      </p:sp>
      <p:pic>
        <p:nvPicPr>
          <p:cNvPr id="6" name="Picture 4" descr="Qur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134" y="2176955"/>
            <a:ext cx="2371725" cy="328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26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0" name="TextBox 9"/>
          <p:cNvSpPr txBox="1"/>
          <p:nvPr/>
        </p:nvSpPr>
        <p:spPr>
          <a:xfrm>
            <a:off x="3185789" y="2563604"/>
            <a:ext cx="6696744" cy="166199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1200"/>
              </a:spcAft>
            </a:pPr>
            <a:r>
              <a:rPr lang="ar-KW" sz="3200" b="1" dirty="0" smtClean="0">
                <a:solidFill>
                  <a:srgbClr val="FF0000"/>
                </a:solidFill>
                <a:effectLst>
                  <a:outerShdw blurRad="38100" dist="38100" dir="2700000" algn="tl">
                    <a:srgbClr val="000000">
                      <a:alpha val="43137"/>
                    </a:srgbClr>
                  </a:outerShdw>
                </a:effectLst>
              </a:rPr>
              <a:t>حكم </a:t>
            </a:r>
            <a:r>
              <a:rPr lang="ar-KW" sz="3200" b="1" dirty="0">
                <a:solidFill>
                  <a:srgbClr val="FF0000"/>
                </a:solidFill>
                <a:effectLst>
                  <a:outerShdw blurRad="38100" dist="38100" dir="2700000" algn="tl">
                    <a:srgbClr val="000000">
                      <a:alpha val="43137"/>
                    </a:srgbClr>
                  </a:outerShdw>
                </a:effectLst>
              </a:rPr>
              <a:t>هذا </a:t>
            </a:r>
            <a:r>
              <a:rPr lang="ar-KW" sz="3200" b="1" dirty="0" smtClean="0">
                <a:solidFill>
                  <a:srgbClr val="FF0000"/>
                </a:solidFill>
                <a:effectLst>
                  <a:outerShdw blurRad="38100" dist="38100" dir="2700000" algn="tl">
                    <a:srgbClr val="000000">
                      <a:alpha val="43137"/>
                    </a:srgbClr>
                  </a:outerShdw>
                </a:effectLst>
              </a:rPr>
              <a:t>القسم</a:t>
            </a:r>
          </a:p>
          <a:p>
            <a:pPr algn="ctr"/>
            <a:r>
              <a:rPr lang="ar-KW" sz="3200" b="1" dirty="0" smtClean="0">
                <a:solidFill>
                  <a:srgbClr val="003192"/>
                </a:solidFill>
                <a:effectLst>
                  <a:outerShdw blurRad="38100" dist="38100" dir="2700000" algn="tl">
                    <a:srgbClr val="000000">
                      <a:alpha val="43137"/>
                    </a:srgbClr>
                  </a:outerShdw>
                </a:effectLst>
              </a:rPr>
              <a:t>حرام بالإجماع</a:t>
            </a:r>
          </a:p>
          <a:p>
            <a:pPr algn="ctr"/>
            <a:r>
              <a:rPr lang="ar-KW" sz="2400" dirty="0" smtClean="0">
                <a:solidFill>
                  <a:srgbClr val="003192"/>
                </a:solidFill>
              </a:rPr>
              <a:t>لا </a:t>
            </a:r>
            <a:r>
              <a:rPr lang="ar-KW" sz="2400" dirty="0">
                <a:solidFill>
                  <a:srgbClr val="003192"/>
                </a:solidFill>
              </a:rPr>
              <a:t>سيما إن تعمده القارئ أو تساهل فيه.</a:t>
            </a:r>
            <a:endParaRPr lang="ar-KW" sz="1400" dirty="0" smtClean="0">
              <a:solidFill>
                <a:srgbClr val="003192"/>
              </a:solidFill>
            </a:endParaRPr>
          </a:p>
        </p:txBody>
      </p:sp>
      <p:sp>
        <p:nvSpPr>
          <p:cNvPr id="11" name="TextBox 10"/>
          <p:cNvSpPr txBox="1"/>
          <p:nvPr/>
        </p:nvSpPr>
        <p:spPr>
          <a:xfrm>
            <a:off x="2485817" y="4325418"/>
            <a:ext cx="6552728" cy="178510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spcAft>
                <a:spcPts val="1200"/>
              </a:spcAft>
            </a:pPr>
            <a:r>
              <a:rPr lang="en-US" sz="3200" b="1" dirty="0">
                <a:solidFill>
                  <a:srgbClr val="FF0000"/>
                </a:solidFill>
                <a:effectLst>
                  <a:outerShdw blurRad="38100" dist="38100" dir="2700000" algn="tl">
                    <a:srgbClr val="000000">
                      <a:alpha val="43137"/>
                    </a:srgbClr>
                  </a:outerShdw>
                </a:effectLst>
              </a:rPr>
              <a:t>Ruling of this type</a:t>
            </a:r>
          </a:p>
          <a:p>
            <a:pPr algn="ctr" rtl="0"/>
            <a:r>
              <a:rPr lang="en-US" sz="2800" b="1" dirty="0" smtClean="0">
                <a:solidFill>
                  <a:srgbClr val="003192"/>
                </a:solidFill>
                <a:effectLst>
                  <a:outerShdw blurRad="38100" dist="38100" dir="2700000" algn="tl">
                    <a:srgbClr val="000000">
                      <a:alpha val="43137"/>
                    </a:srgbClr>
                  </a:outerShdw>
                </a:effectLst>
              </a:rPr>
              <a:t>It </a:t>
            </a:r>
            <a:r>
              <a:rPr lang="en-US" sz="2800" b="1" dirty="0">
                <a:solidFill>
                  <a:srgbClr val="003192"/>
                </a:solidFill>
                <a:effectLst>
                  <a:outerShdw blurRad="38100" dist="38100" dir="2700000" algn="tl">
                    <a:srgbClr val="000000">
                      <a:alpha val="43137"/>
                    </a:srgbClr>
                  </a:outerShdw>
                </a:effectLst>
              </a:rPr>
              <a:t>is unanimously </a:t>
            </a:r>
            <a:r>
              <a:rPr lang="en-US" sz="2800" b="1" dirty="0" smtClean="0">
                <a:solidFill>
                  <a:srgbClr val="003192"/>
                </a:solidFill>
                <a:effectLst>
                  <a:outerShdw blurRad="38100" dist="38100" dir="2700000" algn="tl">
                    <a:srgbClr val="000000">
                      <a:alpha val="43137"/>
                    </a:srgbClr>
                  </a:outerShdw>
                </a:effectLst>
              </a:rPr>
              <a:t>forbidden</a:t>
            </a:r>
          </a:p>
          <a:p>
            <a:pPr algn="ctr" rtl="0"/>
            <a:r>
              <a:rPr lang="en-US" sz="2000" dirty="0" smtClean="0">
                <a:solidFill>
                  <a:srgbClr val="003192"/>
                </a:solidFill>
              </a:rPr>
              <a:t>particularly </a:t>
            </a:r>
            <a:r>
              <a:rPr lang="en-US" sz="2000" dirty="0">
                <a:solidFill>
                  <a:srgbClr val="003192"/>
                </a:solidFill>
              </a:rPr>
              <a:t>if it is deliberately intended or not given due attention by the reciter.</a:t>
            </a:r>
          </a:p>
        </p:txBody>
      </p:sp>
      <p:sp>
        <p:nvSpPr>
          <p:cNvPr id="14" name="TextBox 13"/>
          <p:cNvSpPr txBox="1"/>
          <p:nvPr/>
        </p:nvSpPr>
        <p:spPr>
          <a:xfrm>
            <a:off x="9207265" y="3032756"/>
            <a:ext cx="2564216" cy="2185214"/>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rgbClr val="FF0000"/>
                </a:solidFill>
              </a:rPr>
              <a:t>القسم </a:t>
            </a:r>
            <a:r>
              <a:rPr lang="ar-KW" b="1" dirty="0" smtClean="0">
                <a:solidFill>
                  <a:srgbClr val="FF0000"/>
                </a:solidFill>
              </a:rPr>
              <a:t>الأول:</a:t>
            </a:r>
          </a:p>
          <a:p>
            <a:pPr lvl="0" algn="ctr" rtl="0"/>
            <a:r>
              <a:rPr lang="ar-KW" sz="2800" b="1" dirty="0" smtClean="0">
                <a:solidFill>
                  <a:srgbClr val="FF0000"/>
                </a:solidFill>
              </a:rPr>
              <a:t>اللحن الجلي</a:t>
            </a:r>
            <a:endParaRPr lang="en-US" sz="2800" b="1" dirty="0" smtClean="0">
              <a:solidFill>
                <a:srgbClr val="FF0000"/>
              </a:solidFill>
            </a:endParaRPr>
          </a:p>
          <a:p>
            <a:pPr lvl="0" algn="ctr" rtl="0"/>
            <a:endParaRPr lang="en-US" sz="2800" b="1" dirty="0">
              <a:solidFill>
                <a:srgbClr val="FF0000"/>
              </a:solidFill>
            </a:endParaRPr>
          </a:p>
          <a:p>
            <a:pPr lvl="0" algn="ctr" rtl="0"/>
            <a:r>
              <a:rPr lang="en-US" b="1" dirty="0">
                <a:solidFill>
                  <a:srgbClr val="FF0000"/>
                </a:solidFill>
              </a:rPr>
              <a:t>First Type: </a:t>
            </a:r>
            <a:endParaRPr lang="en-US" b="1" dirty="0" smtClean="0">
              <a:solidFill>
                <a:srgbClr val="FF0000"/>
              </a:solidFill>
            </a:endParaRPr>
          </a:p>
          <a:p>
            <a:pPr algn="ctr" rtl="0"/>
            <a:r>
              <a:rPr lang="en-US" sz="2400" b="1" dirty="0" smtClean="0">
                <a:solidFill>
                  <a:srgbClr val="FF0000"/>
                </a:solidFill>
              </a:rPr>
              <a:t>The Obvious </a:t>
            </a:r>
            <a:r>
              <a:rPr lang="en-US" sz="2800" dirty="0">
                <a:solidFill>
                  <a:srgbClr val="FF0000"/>
                </a:solidFill>
              </a:rPr>
              <a:t>(</a:t>
            </a:r>
            <a:r>
              <a:rPr lang="en-US" sz="2800" i="1" dirty="0" err="1">
                <a:solidFill>
                  <a:srgbClr val="FF0000"/>
                </a:solidFill>
              </a:rPr>
              <a:t>Jali</a:t>
            </a:r>
            <a:r>
              <a:rPr lang="en-US" sz="2800" dirty="0" smtClean="0">
                <a:solidFill>
                  <a:srgbClr val="FF0000"/>
                </a:solidFill>
              </a:rPr>
              <a:t>) </a:t>
            </a:r>
            <a:r>
              <a:rPr lang="en-US" sz="2400" b="1" dirty="0" err="1">
                <a:solidFill>
                  <a:srgbClr val="FF0000"/>
                </a:solidFill>
              </a:rPr>
              <a:t>Lahn</a:t>
            </a:r>
            <a:endParaRPr lang="en-US" sz="2400" b="1" dirty="0">
              <a:solidFill>
                <a:srgbClr val="FF0000"/>
              </a:solidFill>
            </a:endParaRPr>
          </a:p>
        </p:txBody>
      </p:sp>
      <p:sp>
        <p:nvSpPr>
          <p:cNvPr id="15" name="TextBox 14"/>
          <p:cNvSpPr txBox="1"/>
          <p:nvPr/>
        </p:nvSpPr>
        <p:spPr>
          <a:xfrm>
            <a:off x="7658676" y="555020"/>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KW" sz="3600" b="1"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اللحن</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3394712" y="555019"/>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Lahn</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2485817" y="1756369"/>
            <a:ext cx="9069327" cy="523220"/>
          </a:xfrm>
          <a:prstGeom prst="rect">
            <a:avLst/>
          </a:prstGeom>
          <a:solidFill>
            <a:schemeClr val="accent5">
              <a:lumMod val="20000"/>
              <a:lumOff val="8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rtl="1"/>
            <a:r>
              <a:rPr lang="ar-KW" sz="2800" b="1" dirty="0">
                <a:solidFill>
                  <a:schemeClr val="accent1">
                    <a:lumMod val="50000"/>
                  </a:schemeClr>
                </a:solidFill>
              </a:rPr>
              <a:t>معنى اللَّحنِ وأقسامهِ </a:t>
            </a:r>
            <a:r>
              <a:rPr lang="ar-KW" sz="2800" b="1" dirty="0" smtClean="0">
                <a:solidFill>
                  <a:schemeClr val="accent1">
                    <a:lumMod val="50000"/>
                  </a:schemeClr>
                </a:solidFill>
              </a:rPr>
              <a:t>      </a:t>
            </a:r>
            <a:r>
              <a:rPr lang="en-US" sz="2800" b="1" dirty="0">
                <a:solidFill>
                  <a:schemeClr val="accent1">
                    <a:lumMod val="50000"/>
                  </a:schemeClr>
                </a:solidFill>
              </a:rPr>
              <a:t>Definition and Divisions of </a:t>
            </a:r>
            <a:r>
              <a:rPr lang="en-US" sz="2800" b="1" dirty="0" err="1">
                <a:solidFill>
                  <a:schemeClr val="accent1">
                    <a:lumMod val="50000"/>
                  </a:schemeClr>
                </a:solidFill>
              </a:rPr>
              <a:t>Lahn</a:t>
            </a:r>
            <a:endParaRPr lang="en-US" sz="2800" b="1" dirty="0">
              <a:solidFill>
                <a:schemeClr val="accent1">
                  <a:lumMod val="50000"/>
                </a:schemeClr>
              </a:solidFill>
            </a:endParaRPr>
          </a:p>
        </p:txBody>
      </p:sp>
      <p:pic>
        <p:nvPicPr>
          <p:cNvPr id="19"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654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4" name="TextBox 13"/>
          <p:cNvSpPr txBox="1"/>
          <p:nvPr/>
        </p:nvSpPr>
        <p:spPr>
          <a:xfrm>
            <a:off x="9209561" y="3029646"/>
            <a:ext cx="2450369" cy="2123658"/>
          </a:xfrm>
          <a:prstGeom prst="rect">
            <a:avLst/>
          </a:prstGeom>
          <a:solidFill>
            <a:schemeClr val="accent1">
              <a:lumMod val="50000"/>
            </a:schemeClr>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chemeClr val="bg1"/>
                </a:solidFill>
              </a:rPr>
              <a:t>القسم </a:t>
            </a:r>
            <a:r>
              <a:rPr lang="ar-KW" b="1" dirty="0" smtClean="0">
                <a:solidFill>
                  <a:schemeClr val="bg1"/>
                </a:solidFill>
              </a:rPr>
              <a:t>الثاني:</a:t>
            </a:r>
          </a:p>
          <a:p>
            <a:pPr lvl="0" algn="ctr" rtl="0"/>
            <a:r>
              <a:rPr lang="ar-KW" sz="2800" b="1" dirty="0" smtClean="0">
                <a:solidFill>
                  <a:schemeClr val="bg1"/>
                </a:solidFill>
              </a:rPr>
              <a:t>اللحن الخفي</a:t>
            </a:r>
            <a:endParaRPr lang="en-US" sz="2800" b="1" dirty="0" smtClean="0">
              <a:solidFill>
                <a:schemeClr val="bg1"/>
              </a:solidFill>
            </a:endParaRPr>
          </a:p>
          <a:p>
            <a:pPr lvl="0" algn="ctr" rtl="0"/>
            <a:endParaRPr lang="en-US" sz="2800" b="1" dirty="0">
              <a:solidFill>
                <a:schemeClr val="bg1"/>
              </a:solidFill>
            </a:endParaRPr>
          </a:p>
          <a:p>
            <a:pPr lvl="0" algn="ctr" rtl="0"/>
            <a:r>
              <a:rPr lang="en-US" b="1" dirty="0" smtClean="0">
                <a:solidFill>
                  <a:schemeClr val="bg1"/>
                </a:solidFill>
              </a:rPr>
              <a:t>Second Type</a:t>
            </a:r>
            <a:r>
              <a:rPr lang="en-US" b="1" dirty="0">
                <a:solidFill>
                  <a:schemeClr val="bg1"/>
                </a:solidFill>
              </a:rPr>
              <a:t>: </a:t>
            </a:r>
            <a:endParaRPr lang="en-US" b="1" dirty="0" smtClean="0">
              <a:solidFill>
                <a:schemeClr val="bg1"/>
              </a:solidFill>
            </a:endParaRPr>
          </a:p>
          <a:p>
            <a:pPr algn="ctr" rtl="0"/>
            <a:r>
              <a:rPr lang="en-US" sz="2400" b="1" dirty="0">
                <a:solidFill>
                  <a:schemeClr val="bg1"/>
                </a:solidFill>
              </a:rPr>
              <a:t>The Hidden (</a:t>
            </a:r>
            <a:r>
              <a:rPr lang="en-US" sz="2400" b="1" dirty="0" err="1">
                <a:solidFill>
                  <a:schemeClr val="bg1"/>
                </a:solidFill>
              </a:rPr>
              <a:t>Khafi</a:t>
            </a:r>
            <a:r>
              <a:rPr lang="en-US" sz="2400" b="1" dirty="0">
                <a:solidFill>
                  <a:schemeClr val="bg1"/>
                </a:solidFill>
              </a:rPr>
              <a:t>) </a:t>
            </a:r>
            <a:r>
              <a:rPr lang="en-US" sz="2400" b="1" dirty="0" err="1">
                <a:solidFill>
                  <a:schemeClr val="bg1"/>
                </a:solidFill>
              </a:rPr>
              <a:t>Lahn</a:t>
            </a:r>
            <a:endParaRPr lang="en-US" sz="2400" b="1" dirty="0">
              <a:solidFill>
                <a:schemeClr val="bg1"/>
              </a:solidFill>
            </a:endParaRPr>
          </a:p>
        </p:txBody>
      </p:sp>
      <p:sp>
        <p:nvSpPr>
          <p:cNvPr id="15" name="TextBox 14"/>
          <p:cNvSpPr txBox="1"/>
          <p:nvPr/>
        </p:nvSpPr>
        <p:spPr>
          <a:xfrm>
            <a:off x="3034147" y="2658114"/>
            <a:ext cx="5756564" cy="229293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sz="2800" dirty="0" smtClean="0">
                <a:solidFill>
                  <a:srgbClr val="003192"/>
                </a:solidFill>
              </a:rPr>
              <a:t>خطأ </a:t>
            </a:r>
            <a:r>
              <a:rPr lang="ar-KW" sz="2800" dirty="0">
                <a:solidFill>
                  <a:srgbClr val="003192"/>
                </a:solidFill>
              </a:rPr>
              <a:t>يطرأ على </a:t>
            </a:r>
            <a:r>
              <a:rPr lang="ar-KW" sz="2800" dirty="0" smtClean="0">
                <a:solidFill>
                  <a:srgbClr val="003192"/>
                </a:solidFill>
              </a:rPr>
              <a:t>اللفظ</a:t>
            </a:r>
          </a:p>
          <a:p>
            <a:pPr algn="ctr"/>
            <a:r>
              <a:rPr lang="ar-KW" sz="3600" b="1" dirty="0" smtClean="0">
                <a:solidFill>
                  <a:srgbClr val="003192"/>
                </a:solidFill>
                <a:effectLst>
                  <a:outerShdw blurRad="38100" dist="38100" dir="2700000" algn="tl">
                    <a:srgbClr val="000000">
                      <a:alpha val="43137"/>
                    </a:srgbClr>
                  </a:outerShdw>
                </a:effectLst>
              </a:rPr>
              <a:t>فيَخِلُّ </a:t>
            </a:r>
            <a:r>
              <a:rPr lang="ar-KW" sz="3600" b="1" dirty="0">
                <a:solidFill>
                  <a:srgbClr val="003192"/>
                </a:solidFill>
                <a:effectLst>
                  <a:outerShdw blurRad="38100" dist="38100" dir="2700000" algn="tl">
                    <a:srgbClr val="000000">
                      <a:alpha val="43137"/>
                    </a:srgbClr>
                  </a:outerShdw>
                </a:effectLst>
              </a:rPr>
              <a:t>بعُرْف </a:t>
            </a:r>
            <a:r>
              <a:rPr lang="ar-KW" sz="3600" b="1" dirty="0" smtClean="0">
                <a:solidFill>
                  <a:srgbClr val="003192"/>
                </a:solidFill>
                <a:effectLst>
                  <a:outerShdw blurRad="38100" dist="38100" dir="2700000" algn="tl">
                    <a:srgbClr val="000000">
                      <a:alpha val="43137"/>
                    </a:srgbClr>
                  </a:outerShdw>
                </a:effectLst>
              </a:rPr>
              <a:t>القراءة</a:t>
            </a:r>
          </a:p>
          <a:p>
            <a:pPr algn="ctr">
              <a:spcAft>
                <a:spcPts val="1800"/>
              </a:spcAft>
            </a:pPr>
            <a:r>
              <a:rPr lang="ar-KW" sz="2800" b="1" dirty="0" smtClean="0">
                <a:solidFill>
                  <a:srgbClr val="003192"/>
                </a:solidFill>
                <a:effectLst>
                  <a:outerShdw blurRad="38100" dist="38100" dir="2700000" algn="tl">
                    <a:srgbClr val="000000">
                      <a:alpha val="43137"/>
                    </a:srgbClr>
                  </a:outerShdw>
                </a:effectLst>
              </a:rPr>
              <a:t>ولا </a:t>
            </a:r>
            <a:r>
              <a:rPr lang="ar-KW" sz="2800" b="1" dirty="0">
                <a:solidFill>
                  <a:srgbClr val="003192"/>
                </a:solidFill>
                <a:effectLst>
                  <a:outerShdw blurRad="38100" dist="38100" dir="2700000" algn="tl">
                    <a:srgbClr val="000000">
                      <a:alpha val="43137"/>
                    </a:srgbClr>
                  </a:outerShdw>
                </a:effectLst>
              </a:rPr>
              <a:t>يخل بالمبنى</a:t>
            </a:r>
            <a:endParaRPr lang="ar-KW" sz="4000" b="1" dirty="0">
              <a:solidFill>
                <a:srgbClr val="003192"/>
              </a:solidFill>
              <a:effectLst>
                <a:outerShdw blurRad="38100" dist="38100" dir="2700000" algn="tl">
                  <a:srgbClr val="000000">
                    <a:alpha val="43137"/>
                  </a:srgbClr>
                </a:outerShdw>
              </a:effectLst>
            </a:endParaRPr>
          </a:p>
          <a:p>
            <a:pPr algn="ctr"/>
            <a:r>
              <a:rPr lang="ar-KW" dirty="0" smtClean="0">
                <a:solidFill>
                  <a:srgbClr val="003192"/>
                </a:solidFill>
              </a:rPr>
              <a:t>وسمي </a:t>
            </a:r>
            <a:r>
              <a:rPr lang="ar-KW" dirty="0">
                <a:solidFill>
                  <a:srgbClr val="003192"/>
                </a:solidFill>
              </a:rPr>
              <a:t>خفيًّا؛</a:t>
            </a:r>
            <a:r>
              <a:rPr lang="ar-KW" i="1" dirty="0">
                <a:solidFill>
                  <a:srgbClr val="003192"/>
                </a:solidFill>
              </a:rPr>
              <a:t> </a:t>
            </a:r>
            <a:r>
              <a:rPr lang="ar-KW" dirty="0">
                <a:solidFill>
                  <a:srgbClr val="003192"/>
                </a:solidFill>
              </a:rPr>
              <a:t>لأنه يختص بمعرفته العالم بأحكام التجويد فقط، ويخفى على عامة </a:t>
            </a:r>
            <a:r>
              <a:rPr lang="ar-KW" dirty="0" smtClean="0">
                <a:solidFill>
                  <a:srgbClr val="003192"/>
                </a:solidFill>
              </a:rPr>
              <a:t>الناس</a:t>
            </a:r>
            <a:endParaRPr lang="en-US" sz="2800" dirty="0">
              <a:solidFill>
                <a:srgbClr val="003192"/>
              </a:solidFill>
            </a:endParaRPr>
          </a:p>
        </p:txBody>
      </p:sp>
      <p:sp>
        <p:nvSpPr>
          <p:cNvPr id="16" name="TextBox 15"/>
          <p:cNvSpPr txBox="1"/>
          <p:nvPr/>
        </p:nvSpPr>
        <p:spPr>
          <a:xfrm>
            <a:off x="2351016" y="4633239"/>
            <a:ext cx="7445818" cy="193899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lvl="0" algn="ctr" rtl="0"/>
            <a:r>
              <a:rPr lang="en-US" sz="2000" b="1" dirty="0" smtClean="0">
                <a:solidFill>
                  <a:srgbClr val="003192"/>
                </a:solidFill>
              </a:rPr>
              <a:t>Pronouncing </a:t>
            </a:r>
            <a:r>
              <a:rPr lang="en-US" sz="2000" b="1" dirty="0">
                <a:solidFill>
                  <a:srgbClr val="003192"/>
                </a:solidFill>
              </a:rPr>
              <a:t>a word the wrong way in a </a:t>
            </a:r>
            <a:r>
              <a:rPr lang="en-US" sz="2000" b="1" dirty="0" smtClean="0">
                <a:solidFill>
                  <a:srgbClr val="003192"/>
                </a:solidFill>
              </a:rPr>
              <a:t>manner</a:t>
            </a:r>
          </a:p>
          <a:p>
            <a:pPr lvl="0" algn="ctr" rtl="0"/>
            <a:r>
              <a:rPr lang="en-US" sz="2800" b="1" dirty="0">
                <a:solidFill>
                  <a:srgbClr val="003192"/>
                </a:solidFill>
                <a:effectLst>
                  <a:outerShdw blurRad="38100" dist="38100" dir="2700000" algn="tl">
                    <a:srgbClr val="000000">
                      <a:alpha val="43137"/>
                    </a:srgbClr>
                  </a:outerShdw>
                </a:effectLst>
              </a:rPr>
              <a:t>inconsistent with the rules of </a:t>
            </a:r>
            <a:r>
              <a:rPr lang="en-US" sz="2800" b="1" dirty="0" smtClean="0">
                <a:solidFill>
                  <a:srgbClr val="003192"/>
                </a:solidFill>
                <a:effectLst>
                  <a:outerShdw blurRad="38100" dist="38100" dir="2700000" algn="tl">
                    <a:srgbClr val="000000">
                      <a:alpha val="43137"/>
                    </a:srgbClr>
                  </a:outerShdw>
                </a:effectLst>
              </a:rPr>
              <a:t>recitation</a:t>
            </a:r>
          </a:p>
          <a:p>
            <a:pPr lvl="0" algn="ctr" rtl="0"/>
            <a:r>
              <a:rPr lang="en-US" sz="2400" b="1" dirty="0" smtClean="0">
                <a:solidFill>
                  <a:srgbClr val="003192"/>
                </a:solidFill>
                <a:effectLst>
                  <a:outerShdw blurRad="38100" dist="38100" dir="2700000" algn="tl">
                    <a:srgbClr val="000000">
                      <a:alpha val="43137"/>
                    </a:srgbClr>
                  </a:outerShdw>
                </a:effectLst>
              </a:rPr>
              <a:t>but </a:t>
            </a:r>
            <a:r>
              <a:rPr lang="en-US" sz="2400" b="1" dirty="0">
                <a:solidFill>
                  <a:srgbClr val="003192"/>
                </a:solidFill>
                <a:effectLst>
                  <a:outerShdw blurRad="38100" dist="38100" dir="2700000" algn="tl">
                    <a:srgbClr val="000000">
                      <a:alpha val="43137"/>
                    </a:srgbClr>
                  </a:outerShdw>
                </a:effectLst>
              </a:rPr>
              <a:t>the morphology of the word does not change</a:t>
            </a:r>
            <a:endParaRPr lang="en-US" sz="2400" b="1" dirty="0" smtClean="0">
              <a:solidFill>
                <a:srgbClr val="003192"/>
              </a:solidFill>
              <a:effectLst>
                <a:outerShdw blurRad="38100" dist="38100" dir="2700000" algn="tl">
                  <a:srgbClr val="000000">
                    <a:alpha val="43137"/>
                  </a:srgbClr>
                </a:outerShdw>
              </a:effectLst>
            </a:endParaRPr>
          </a:p>
          <a:p>
            <a:pPr lvl="0" algn="ctr" rtl="0"/>
            <a:endParaRPr lang="en-US" sz="1600" dirty="0" smtClean="0">
              <a:solidFill>
                <a:srgbClr val="003192"/>
              </a:solidFill>
            </a:endParaRPr>
          </a:p>
          <a:p>
            <a:pPr lvl="0" algn="ctr" rtl="0"/>
            <a:r>
              <a:rPr lang="en-US" sz="1600" dirty="0" smtClean="0">
                <a:solidFill>
                  <a:srgbClr val="003192"/>
                </a:solidFill>
              </a:rPr>
              <a:t>It </a:t>
            </a:r>
            <a:r>
              <a:rPr lang="en-US" sz="1600" dirty="0">
                <a:solidFill>
                  <a:srgbClr val="003192"/>
                </a:solidFill>
              </a:rPr>
              <a:t>is called hidden as it is only known to the scholars of recitation, but is hidden from the general public as they are not able to notice it. </a:t>
            </a:r>
          </a:p>
        </p:txBody>
      </p:sp>
      <p:sp>
        <p:nvSpPr>
          <p:cNvPr id="11" name="TextBox 10"/>
          <p:cNvSpPr txBox="1"/>
          <p:nvPr/>
        </p:nvSpPr>
        <p:spPr>
          <a:xfrm>
            <a:off x="7658676" y="555020"/>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KW" sz="3600" b="1"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اللحن</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3394712" y="555019"/>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Lahn</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2485817" y="1756369"/>
            <a:ext cx="9069327" cy="523220"/>
          </a:xfrm>
          <a:prstGeom prst="rect">
            <a:avLst/>
          </a:prstGeom>
          <a:solidFill>
            <a:schemeClr val="accent5">
              <a:lumMod val="20000"/>
              <a:lumOff val="8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rtl="1"/>
            <a:r>
              <a:rPr lang="ar-KW" sz="2800" b="1" dirty="0">
                <a:solidFill>
                  <a:schemeClr val="accent1">
                    <a:lumMod val="50000"/>
                  </a:schemeClr>
                </a:solidFill>
              </a:rPr>
              <a:t>معنى اللَّحنِ وأقسامهِ </a:t>
            </a:r>
            <a:r>
              <a:rPr lang="ar-KW" sz="2800" b="1" dirty="0" smtClean="0">
                <a:solidFill>
                  <a:schemeClr val="accent1">
                    <a:lumMod val="50000"/>
                  </a:schemeClr>
                </a:solidFill>
              </a:rPr>
              <a:t>      </a:t>
            </a:r>
            <a:r>
              <a:rPr lang="en-US" sz="2800" b="1" dirty="0">
                <a:solidFill>
                  <a:schemeClr val="accent1">
                    <a:lumMod val="50000"/>
                  </a:schemeClr>
                </a:solidFill>
              </a:rPr>
              <a:t>Definition and Divisions of </a:t>
            </a:r>
            <a:r>
              <a:rPr lang="en-US" sz="2800" b="1" dirty="0" err="1">
                <a:solidFill>
                  <a:schemeClr val="accent1">
                    <a:lumMod val="50000"/>
                  </a:schemeClr>
                </a:solidFill>
              </a:rPr>
              <a:t>Lahn</a:t>
            </a:r>
            <a:endParaRPr lang="en-US" sz="2800" b="1" dirty="0">
              <a:solidFill>
                <a:schemeClr val="accent1">
                  <a:lumMod val="50000"/>
                </a:schemeClr>
              </a:solidFill>
            </a:endParaRPr>
          </a:p>
        </p:txBody>
      </p:sp>
      <p:pic>
        <p:nvPicPr>
          <p:cNvPr id="20"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57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0" name="TextBox 9"/>
          <p:cNvSpPr txBox="1"/>
          <p:nvPr/>
        </p:nvSpPr>
        <p:spPr>
          <a:xfrm>
            <a:off x="1570275" y="2384932"/>
            <a:ext cx="6696744" cy="233910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Aft>
                <a:spcPts val="1200"/>
              </a:spcAft>
            </a:pPr>
            <a:r>
              <a:rPr lang="ar-KW" sz="3200" b="1" dirty="0" smtClean="0">
                <a:solidFill>
                  <a:srgbClr val="FF0000"/>
                </a:solidFill>
                <a:effectLst>
                  <a:outerShdw blurRad="38100" dist="38100" dir="2700000" algn="tl">
                    <a:srgbClr val="000000">
                      <a:alpha val="43137"/>
                    </a:srgbClr>
                  </a:outerShdw>
                </a:effectLst>
              </a:rPr>
              <a:t>حكم </a:t>
            </a:r>
            <a:r>
              <a:rPr lang="ar-KW" sz="3200" b="1" dirty="0">
                <a:solidFill>
                  <a:srgbClr val="FF0000"/>
                </a:solidFill>
                <a:effectLst>
                  <a:outerShdw blurRad="38100" dist="38100" dir="2700000" algn="tl">
                    <a:srgbClr val="000000">
                      <a:alpha val="43137"/>
                    </a:srgbClr>
                  </a:outerShdw>
                </a:effectLst>
              </a:rPr>
              <a:t>هذا </a:t>
            </a:r>
            <a:r>
              <a:rPr lang="ar-KW" sz="3200" b="1" dirty="0" smtClean="0">
                <a:solidFill>
                  <a:srgbClr val="FF0000"/>
                </a:solidFill>
                <a:effectLst>
                  <a:outerShdw blurRad="38100" dist="38100" dir="2700000" algn="tl">
                    <a:srgbClr val="000000">
                      <a:alpha val="43137"/>
                    </a:srgbClr>
                  </a:outerShdw>
                </a:effectLst>
              </a:rPr>
              <a:t>القسم</a:t>
            </a:r>
          </a:p>
          <a:p>
            <a:pPr algn="ctr">
              <a:spcAft>
                <a:spcPts val="1200"/>
              </a:spcAft>
            </a:pPr>
            <a:r>
              <a:rPr lang="ar-KW" sz="3200" b="1" dirty="0" smtClean="0">
                <a:solidFill>
                  <a:srgbClr val="003192"/>
                </a:solidFill>
                <a:effectLst>
                  <a:outerShdw blurRad="38100" dist="38100" dir="2700000" algn="tl">
                    <a:srgbClr val="000000">
                      <a:alpha val="43137"/>
                    </a:srgbClr>
                  </a:outerShdw>
                </a:effectLst>
              </a:rPr>
              <a:t>التحريم على الراجح</a:t>
            </a:r>
          </a:p>
          <a:p>
            <a:pPr algn="ctr">
              <a:spcAft>
                <a:spcPts val="1200"/>
              </a:spcAft>
            </a:pPr>
            <a:r>
              <a:rPr lang="ar-KW" sz="2400" b="1" dirty="0" smtClean="0">
                <a:solidFill>
                  <a:srgbClr val="003192"/>
                </a:solidFill>
              </a:rPr>
              <a:t>إن </a:t>
            </a:r>
            <a:r>
              <a:rPr lang="ar-KW" sz="2400" b="1" dirty="0">
                <a:solidFill>
                  <a:srgbClr val="003192"/>
                </a:solidFill>
              </a:rPr>
              <a:t>تعمده القارئ أو تساهل </a:t>
            </a:r>
            <a:r>
              <a:rPr lang="ar-KW" sz="2400" b="1" dirty="0" smtClean="0">
                <a:solidFill>
                  <a:srgbClr val="003192"/>
                </a:solidFill>
              </a:rPr>
              <a:t>فيه</a:t>
            </a:r>
          </a:p>
          <a:p>
            <a:pPr algn="ctr">
              <a:spcAft>
                <a:spcPts val="1200"/>
              </a:spcAft>
            </a:pPr>
            <a:r>
              <a:rPr lang="ar-KW" sz="2400" b="1" dirty="0" smtClean="0">
                <a:solidFill>
                  <a:srgbClr val="003192"/>
                </a:solidFill>
              </a:rPr>
              <a:t>وقيل </a:t>
            </a:r>
            <a:r>
              <a:rPr lang="ar-KW" sz="2400" b="1" dirty="0">
                <a:solidFill>
                  <a:srgbClr val="003192"/>
                </a:solidFill>
              </a:rPr>
              <a:t>أنه </a:t>
            </a:r>
            <a:r>
              <a:rPr lang="ar-KW" sz="2800" b="1" dirty="0">
                <a:solidFill>
                  <a:srgbClr val="003192"/>
                </a:solidFill>
                <a:effectLst>
                  <a:outerShdw blurRad="38100" dist="38100" dir="2700000" algn="tl">
                    <a:srgbClr val="000000">
                      <a:alpha val="43137"/>
                    </a:srgbClr>
                  </a:outerShdw>
                </a:effectLst>
              </a:rPr>
              <a:t>مكروه</a:t>
            </a:r>
            <a:r>
              <a:rPr lang="ar-KW" sz="2400" dirty="0">
                <a:solidFill>
                  <a:srgbClr val="003192"/>
                </a:solidFill>
              </a:rPr>
              <a:t>.</a:t>
            </a:r>
            <a:endParaRPr lang="en-US" sz="2400" dirty="0">
              <a:solidFill>
                <a:srgbClr val="003192"/>
              </a:solidFill>
            </a:endParaRPr>
          </a:p>
        </p:txBody>
      </p:sp>
      <p:sp>
        <p:nvSpPr>
          <p:cNvPr id="11" name="TextBox 10"/>
          <p:cNvSpPr txBox="1"/>
          <p:nvPr/>
        </p:nvSpPr>
        <p:spPr>
          <a:xfrm>
            <a:off x="2743200" y="4724034"/>
            <a:ext cx="8272826" cy="181588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spcAft>
                <a:spcPts val="1200"/>
              </a:spcAft>
            </a:pPr>
            <a:r>
              <a:rPr lang="en-US" sz="3200" b="1" dirty="0">
                <a:solidFill>
                  <a:srgbClr val="FF0000"/>
                </a:solidFill>
                <a:effectLst>
                  <a:outerShdw blurRad="38100" dist="38100" dir="2700000" algn="tl">
                    <a:srgbClr val="000000">
                      <a:alpha val="43137"/>
                    </a:srgbClr>
                  </a:outerShdw>
                </a:effectLst>
              </a:rPr>
              <a:t>Ruling of this type</a:t>
            </a:r>
          </a:p>
          <a:p>
            <a:pPr algn="ctr" rtl="0"/>
            <a:r>
              <a:rPr lang="en-US" sz="2800" b="1" dirty="0">
                <a:solidFill>
                  <a:srgbClr val="003192"/>
                </a:solidFill>
                <a:effectLst>
                  <a:outerShdw blurRad="38100" dist="38100" dir="2700000" algn="tl">
                    <a:srgbClr val="000000">
                      <a:alpha val="43137"/>
                    </a:srgbClr>
                  </a:outerShdw>
                </a:effectLst>
              </a:rPr>
              <a:t>It is prohibited according to the preponderant opinion </a:t>
            </a:r>
            <a:endParaRPr lang="en-US" sz="2800" b="1" dirty="0" smtClean="0">
              <a:solidFill>
                <a:srgbClr val="003192"/>
              </a:solidFill>
              <a:effectLst>
                <a:outerShdw blurRad="38100" dist="38100" dir="2700000" algn="tl">
                  <a:srgbClr val="000000">
                    <a:alpha val="43137"/>
                  </a:srgbClr>
                </a:outerShdw>
              </a:effectLst>
            </a:endParaRPr>
          </a:p>
          <a:p>
            <a:pPr algn="ctr" rtl="0"/>
            <a:r>
              <a:rPr lang="en-US" dirty="0" smtClean="0">
                <a:solidFill>
                  <a:srgbClr val="003192"/>
                </a:solidFill>
              </a:rPr>
              <a:t>particularly </a:t>
            </a:r>
            <a:r>
              <a:rPr lang="en-US" dirty="0">
                <a:solidFill>
                  <a:srgbClr val="003192"/>
                </a:solidFill>
              </a:rPr>
              <a:t>if it is committed deliberately or not paid due attention by the reciter. </a:t>
            </a:r>
            <a:endParaRPr lang="en-US" dirty="0" smtClean="0">
              <a:solidFill>
                <a:srgbClr val="003192"/>
              </a:solidFill>
            </a:endParaRPr>
          </a:p>
          <a:p>
            <a:pPr algn="ctr" rtl="0"/>
            <a:r>
              <a:rPr lang="en-US" sz="2000" b="1" dirty="0" smtClean="0">
                <a:solidFill>
                  <a:srgbClr val="003192"/>
                </a:solidFill>
              </a:rPr>
              <a:t>According </a:t>
            </a:r>
            <a:r>
              <a:rPr lang="en-US" sz="2000" b="1" dirty="0">
                <a:solidFill>
                  <a:srgbClr val="003192"/>
                </a:solidFill>
              </a:rPr>
              <a:t>to other scholars, it is reprehensible (</a:t>
            </a:r>
            <a:r>
              <a:rPr lang="en-US" sz="2400" b="1" i="1" dirty="0" err="1">
                <a:solidFill>
                  <a:srgbClr val="003192"/>
                </a:solidFill>
                <a:effectLst>
                  <a:outerShdw blurRad="38100" dist="38100" dir="2700000" algn="tl">
                    <a:srgbClr val="000000">
                      <a:alpha val="43137"/>
                    </a:srgbClr>
                  </a:outerShdw>
                </a:effectLst>
              </a:rPr>
              <a:t>makruh</a:t>
            </a:r>
            <a:r>
              <a:rPr lang="en-US" sz="2000" b="1" dirty="0">
                <a:solidFill>
                  <a:srgbClr val="003192"/>
                </a:solidFill>
              </a:rPr>
              <a:t>).</a:t>
            </a:r>
          </a:p>
        </p:txBody>
      </p:sp>
      <p:sp>
        <p:nvSpPr>
          <p:cNvPr id="17" name="TextBox 16"/>
          <p:cNvSpPr txBox="1"/>
          <p:nvPr/>
        </p:nvSpPr>
        <p:spPr>
          <a:xfrm>
            <a:off x="7658676" y="555020"/>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R="0" algn="ctr" rtl="1">
              <a:lnSpc>
                <a:spcPct val="100000"/>
              </a:lnSpc>
              <a:spcBef>
                <a:spcPts val="0"/>
              </a:spcBef>
              <a:spcAft>
                <a:spcPts val="0"/>
              </a:spcAft>
              <a:buClr>
                <a:srgbClr val="000000"/>
              </a:buClr>
              <a:buFont typeface="Arial"/>
            </a:pPr>
            <a:r>
              <a:rPr lang="ar-KW" sz="3600" b="1"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اللحن</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3394712" y="555019"/>
            <a:ext cx="3357350" cy="646331"/>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err="1"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Lahn</a:t>
            </a:r>
            <a:endParaRPr lang="ar-KW" sz="3600" b="1"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2485817" y="1756369"/>
            <a:ext cx="9069327" cy="523220"/>
          </a:xfrm>
          <a:prstGeom prst="rect">
            <a:avLst/>
          </a:prstGeom>
          <a:solidFill>
            <a:schemeClr val="accent5">
              <a:lumMod val="20000"/>
              <a:lumOff val="80000"/>
            </a:schemeClr>
          </a:solidFill>
          <a:effectLst>
            <a:glow rad="228600">
              <a:schemeClr val="accent4">
                <a:satMod val="175000"/>
                <a:alpha val="40000"/>
              </a:schemeClr>
            </a:glow>
            <a:outerShdw blurRad="50800" dist="38100" dir="16200000" rotWithShape="0">
              <a:prstClr val="black">
                <a:alpha val="40000"/>
              </a:prst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rtlCol="1">
            <a:spAutoFit/>
          </a:bodyPr>
          <a:lstStyle/>
          <a:p>
            <a:pPr algn="ctr" rtl="1"/>
            <a:r>
              <a:rPr lang="ar-KW" sz="2800" b="1" dirty="0">
                <a:solidFill>
                  <a:schemeClr val="accent1">
                    <a:lumMod val="50000"/>
                  </a:schemeClr>
                </a:solidFill>
              </a:rPr>
              <a:t>معنى اللَّحنِ وأقسامهِ </a:t>
            </a:r>
            <a:r>
              <a:rPr lang="ar-KW" sz="2800" b="1" dirty="0" smtClean="0">
                <a:solidFill>
                  <a:schemeClr val="accent1">
                    <a:lumMod val="50000"/>
                  </a:schemeClr>
                </a:solidFill>
              </a:rPr>
              <a:t>      </a:t>
            </a:r>
            <a:r>
              <a:rPr lang="en-US" sz="2800" b="1" dirty="0">
                <a:solidFill>
                  <a:schemeClr val="accent1">
                    <a:lumMod val="50000"/>
                  </a:schemeClr>
                </a:solidFill>
              </a:rPr>
              <a:t>Definition and Divisions of </a:t>
            </a:r>
            <a:r>
              <a:rPr lang="en-US" sz="2800" b="1" dirty="0" err="1">
                <a:solidFill>
                  <a:schemeClr val="accent1">
                    <a:lumMod val="50000"/>
                  </a:schemeClr>
                </a:solidFill>
              </a:rPr>
              <a:t>Lahn</a:t>
            </a:r>
            <a:endParaRPr lang="en-US" sz="2800" b="1" dirty="0">
              <a:solidFill>
                <a:schemeClr val="accent1">
                  <a:lumMod val="50000"/>
                </a:schemeClr>
              </a:solidFill>
            </a:endParaRPr>
          </a:p>
        </p:txBody>
      </p:sp>
      <p:sp>
        <p:nvSpPr>
          <p:cNvPr id="21" name="TextBox 20"/>
          <p:cNvSpPr txBox="1"/>
          <p:nvPr/>
        </p:nvSpPr>
        <p:spPr>
          <a:xfrm>
            <a:off x="9209561" y="3029646"/>
            <a:ext cx="2450369" cy="2123658"/>
          </a:xfrm>
          <a:prstGeom prst="rect">
            <a:avLst/>
          </a:prstGeom>
          <a:solidFill>
            <a:schemeClr val="accent1">
              <a:lumMod val="50000"/>
            </a:schemeClr>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b="1" dirty="0">
                <a:solidFill>
                  <a:schemeClr val="bg1"/>
                </a:solidFill>
              </a:rPr>
              <a:t>القسم </a:t>
            </a:r>
            <a:r>
              <a:rPr lang="ar-KW" b="1" dirty="0" smtClean="0">
                <a:solidFill>
                  <a:schemeClr val="bg1"/>
                </a:solidFill>
              </a:rPr>
              <a:t>الثاني:</a:t>
            </a:r>
          </a:p>
          <a:p>
            <a:pPr lvl="0" algn="ctr" rtl="0"/>
            <a:r>
              <a:rPr lang="ar-KW" sz="2800" b="1" dirty="0" smtClean="0">
                <a:solidFill>
                  <a:schemeClr val="bg1"/>
                </a:solidFill>
              </a:rPr>
              <a:t>اللحن الخفي</a:t>
            </a:r>
            <a:endParaRPr lang="en-US" sz="2800" b="1" dirty="0" smtClean="0">
              <a:solidFill>
                <a:schemeClr val="bg1"/>
              </a:solidFill>
            </a:endParaRPr>
          </a:p>
          <a:p>
            <a:pPr lvl="0" algn="ctr" rtl="0"/>
            <a:endParaRPr lang="en-US" sz="2800" b="1" dirty="0">
              <a:solidFill>
                <a:schemeClr val="bg1"/>
              </a:solidFill>
            </a:endParaRPr>
          </a:p>
          <a:p>
            <a:pPr lvl="0" algn="ctr" rtl="0"/>
            <a:r>
              <a:rPr lang="en-US" b="1" dirty="0" smtClean="0">
                <a:solidFill>
                  <a:schemeClr val="bg1"/>
                </a:solidFill>
              </a:rPr>
              <a:t>Second Type</a:t>
            </a:r>
            <a:r>
              <a:rPr lang="en-US" b="1" dirty="0">
                <a:solidFill>
                  <a:schemeClr val="bg1"/>
                </a:solidFill>
              </a:rPr>
              <a:t>: </a:t>
            </a:r>
            <a:endParaRPr lang="en-US" b="1" dirty="0" smtClean="0">
              <a:solidFill>
                <a:schemeClr val="bg1"/>
              </a:solidFill>
            </a:endParaRPr>
          </a:p>
          <a:p>
            <a:pPr algn="ctr" rtl="0"/>
            <a:r>
              <a:rPr lang="en-US" sz="2400" b="1" dirty="0">
                <a:solidFill>
                  <a:schemeClr val="bg1"/>
                </a:solidFill>
              </a:rPr>
              <a:t>The Hidden (</a:t>
            </a:r>
            <a:r>
              <a:rPr lang="en-US" sz="2400" b="1" dirty="0" err="1">
                <a:solidFill>
                  <a:schemeClr val="bg1"/>
                </a:solidFill>
              </a:rPr>
              <a:t>Khafi</a:t>
            </a:r>
            <a:r>
              <a:rPr lang="en-US" sz="2400" b="1" dirty="0">
                <a:solidFill>
                  <a:schemeClr val="bg1"/>
                </a:solidFill>
              </a:rPr>
              <a:t>) </a:t>
            </a:r>
            <a:r>
              <a:rPr lang="en-US" sz="2400" b="1" dirty="0" err="1">
                <a:solidFill>
                  <a:schemeClr val="bg1"/>
                </a:solidFill>
              </a:rPr>
              <a:t>Lahn</a:t>
            </a:r>
            <a:endParaRPr lang="en-US" sz="2400" b="1" dirty="0">
              <a:solidFill>
                <a:schemeClr val="bg1"/>
              </a:solidFill>
            </a:endParaRPr>
          </a:p>
        </p:txBody>
      </p:sp>
      <p:pic>
        <p:nvPicPr>
          <p:cNvPr id="22" name="Picture 4" descr="C:\Users\HP\Desktop\القرآن حياتي\Pict\quran-r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9" y="2422357"/>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792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0" name="Picture 22" descr="http://daryon.ir/wp-content/uploads/20111109174415_quran.jpg"/>
          <p:cNvPicPr>
            <a:picLocks noChangeAspect="1" noChangeArrowheads="1"/>
          </p:cNvPicPr>
          <p:nvPr/>
        </p:nvPicPr>
        <p:blipFill>
          <a:blip r:embed="rId2" cstate="print"/>
          <a:srcRect/>
          <a:stretch>
            <a:fillRect/>
          </a:stretch>
        </p:blipFill>
        <p:spPr bwMode="auto">
          <a:xfrm>
            <a:off x="3169002" y="2373356"/>
            <a:ext cx="5943622" cy="3974760"/>
          </a:xfrm>
          <a:prstGeom prst="rect">
            <a:avLst/>
          </a:prstGeom>
          <a:noFill/>
        </p:spPr>
      </p:pic>
      <p:sp>
        <p:nvSpPr>
          <p:cNvPr id="2063" name="Rectangle 15"/>
          <p:cNvSpPr>
            <a:spLocks noChangeArrowheads="1"/>
          </p:cNvSpPr>
          <p:nvPr/>
        </p:nvSpPr>
        <p:spPr bwMode="auto">
          <a:xfrm>
            <a:off x="1524001" y="74712"/>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KW"/>
          </a:p>
        </p:txBody>
      </p:sp>
      <p:sp>
        <p:nvSpPr>
          <p:cNvPr id="2064" name="Rectangle 16"/>
          <p:cNvSpPr>
            <a:spLocks noChangeArrowheads="1"/>
          </p:cNvSpPr>
          <p:nvPr/>
        </p:nvSpPr>
        <p:spPr bwMode="auto">
          <a:xfrm>
            <a:off x="10483270" y="3107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buClrTx/>
            </a:pPr>
            <a:endParaRPr lang="ar-KW" sz="1800">
              <a:solidFill>
                <a:schemeClr val="tx1"/>
              </a:solidFill>
              <a:latin typeface="Arial" pitchFamily="34" charset="0"/>
              <a:cs typeface="Arial" pitchFamily="34" charset="0"/>
            </a:endParaRPr>
          </a:p>
        </p:txBody>
      </p:sp>
      <p:sp>
        <p:nvSpPr>
          <p:cNvPr id="27" name="TextBox 26"/>
          <p:cNvSpPr txBox="1"/>
          <p:nvPr/>
        </p:nvSpPr>
        <p:spPr>
          <a:xfrm>
            <a:off x="3169002" y="3462887"/>
            <a:ext cx="5926003" cy="1938992"/>
          </a:xfrm>
          <a:prstGeom prst="rect">
            <a:avLst/>
          </a:prstGeom>
          <a:noFill/>
        </p:spPr>
        <p:txBody>
          <a:bodyPr wrap="square" rtlCol="1">
            <a:spAutoFit/>
          </a:bodyPr>
          <a:lstStyle/>
          <a:p>
            <a:pPr algn="ctr"/>
            <a:r>
              <a:rPr lang="ar-KW" sz="4000" b="1" dirty="0">
                <a:solidFill>
                  <a:schemeClr val="bg1"/>
                </a:solidFill>
              </a:rPr>
              <a:t>والله من وراء القصد</a:t>
            </a:r>
          </a:p>
          <a:p>
            <a:pPr algn="ctr"/>
            <a:r>
              <a:rPr lang="ar-KW" sz="4000" b="1" dirty="0">
                <a:solidFill>
                  <a:schemeClr val="bg1"/>
                </a:solidFill>
              </a:rPr>
              <a:t>وهو يهدي </a:t>
            </a:r>
            <a:r>
              <a:rPr lang="ar-KW" sz="4000" b="1" dirty="0" smtClean="0">
                <a:solidFill>
                  <a:schemeClr val="bg1"/>
                </a:solidFill>
              </a:rPr>
              <a:t>السبيل</a:t>
            </a:r>
            <a:endParaRPr lang="en-US" sz="4000" b="1" dirty="0" smtClean="0">
              <a:solidFill>
                <a:schemeClr val="bg1"/>
              </a:solidFill>
            </a:endParaRPr>
          </a:p>
          <a:p>
            <a:pPr algn="ctr"/>
            <a:r>
              <a:rPr lang="en-US" sz="4000" b="1" dirty="0" err="1" smtClean="0">
                <a:solidFill>
                  <a:schemeClr val="bg1"/>
                </a:solidFill>
              </a:rPr>
              <a:t>Jazakom</a:t>
            </a:r>
            <a:r>
              <a:rPr lang="en-US" sz="4000" b="1" dirty="0" smtClean="0">
                <a:solidFill>
                  <a:schemeClr val="bg1"/>
                </a:solidFill>
              </a:rPr>
              <a:t> Allah </a:t>
            </a:r>
            <a:r>
              <a:rPr lang="en-US" sz="4000" b="1" dirty="0" err="1" smtClean="0">
                <a:solidFill>
                  <a:schemeClr val="bg1"/>
                </a:solidFill>
              </a:rPr>
              <a:t>Khairan</a:t>
            </a:r>
            <a:endParaRPr lang="ar-KW" sz="4000" b="1" dirty="0">
              <a:solidFill>
                <a:schemeClr val="bg1"/>
              </a:solidFill>
            </a:endParaRPr>
          </a:p>
        </p:txBody>
      </p:sp>
    </p:spTree>
    <p:extLst>
      <p:ext uri="{BB962C8B-B14F-4D97-AF65-F5344CB8AC3E}">
        <p14:creationId xmlns:p14="http://schemas.microsoft.com/office/powerpoint/2010/main" val="10895464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3116688" y="1846196"/>
            <a:ext cx="5687094" cy="3382627"/>
          </a:xfrm>
          <a:solidFill>
            <a:schemeClr val="accent1">
              <a:lumMod val="50000"/>
            </a:schemeClr>
          </a:solidFill>
        </p:spPr>
        <p:txBody>
          <a:bodyPr>
            <a:normAutofit/>
          </a:bodyPr>
          <a:lstStyle/>
          <a:p>
            <a:pPr algn="ctr" defTabSz="914400" rtl="1" eaLnBrk="1" latinLnBrk="0" hangingPunct="1">
              <a:lnSpc>
                <a:spcPct val="90000"/>
              </a:lnSpc>
              <a:spcBef>
                <a:spcPct val="0"/>
              </a:spcBef>
              <a:buNone/>
            </a:pPr>
            <a:r>
              <a:rPr lang="ar-KW" sz="80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القُرْآنُ الكَرِيْمُ</a:t>
            </a:r>
            <a:endParaRPr lang="en-US" sz="80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4</a:t>
            </a:fld>
            <a:endParaRPr lang="en-US"/>
          </a:p>
        </p:txBody>
      </p:sp>
    </p:spTree>
    <p:extLst>
      <p:ext uri="{BB962C8B-B14F-4D97-AF65-F5344CB8AC3E}">
        <p14:creationId xmlns:p14="http://schemas.microsoft.com/office/powerpoint/2010/main" val="141436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4855334" y="365125"/>
            <a:ext cx="3510566" cy="935641"/>
          </a:xfrm>
          <a:solidFill>
            <a:schemeClr val="accent1">
              <a:lumMod val="50000"/>
            </a:schemeClr>
          </a:solidFill>
        </p:spPr>
        <p:txBody>
          <a:bodyPr/>
          <a:lstStyle/>
          <a:p>
            <a:pPr algn="ctr" defTabSz="914400" rtl="1" eaLnBrk="1" latinLnBrk="0" hangingPunct="1">
              <a:lnSpc>
                <a:spcPct val="90000"/>
              </a:lnSpc>
              <a:spcBef>
                <a:spcPct val="0"/>
              </a:spcBef>
              <a:buNone/>
            </a:pPr>
            <a:r>
              <a:rPr lang="ar-KW"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القرآن الكريم</a:t>
            </a:r>
            <a:endParaRPr lang="en-US"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5</a:t>
            </a:fld>
            <a:endParaRPr lang="en-US"/>
          </a:p>
        </p:txBody>
      </p:sp>
      <p:sp>
        <p:nvSpPr>
          <p:cNvPr id="7" name="TextBox 6"/>
          <p:cNvSpPr txBox="1"/>
          <p:nvPr/>
        </p:nvSpPr>
        <p:spPr>
          <a:xfrm>
            <a:off x="2999013" y="1731873"/>
            <a:ext cx="6696744" cy="138499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sz="2800" b="1" dirty="0">
                <a:solidFill>
                  <a:srgbClr val="003192"/>
                </a:solidFill>
              </a:rPr>
              <a:t>القرآن الكريم هو </a:t>
            </a:r>
            <a:r>
              <a:rPr lang="ar-KW" sz="2800" b="1" u="sng" dirty="0">
                <a:solidFill>
                  <a:srgbClr val="003192"/>
                </a:solidFill>
              </a:rPr>
              <a:t>كلام ا</a:t>
            </a:r>
            <a:r>
              <a:rPr lang="ar-KW" sz="2800" b="1" dirty="0">
                <a:solidFill>
                  <a:srgbClr val="003192"/>
                </a:solidFill>
              </a:rPr>
              <a:t>لله </a:t>
            </a:r>
            <a:r>
              <a:rPr lang="ar-KW" sz="2800" b="1" u="sng" dirty="0">
                <a:solidFill>
                  <a:srgbClr val="003192"/>
                </a:solidFill>
              </a:rPr>
              <a:t>المنزل على رسوله محمد</a:t>
            </a:r>
            <a:r>
              <a:rPr lang="ar-KW" sz="2800" b="1" dirty="0">
                <a:solidFill>
                  <a:srgbClr val="003192"/>
                </a:solidFill>
              </a:rPr>
              <a:t> </a:t>
            </a:r>
            <a:r>
              <a:rPr lang="ar-KW" sz="1200" b="1" dirty="0">
                <a:solidFill>
                  <a:srgbClr val="003192"/>
                </a:solidFill>
              </a:rPr>
              <a:t>-صلى الله عليه وآله وسلم-</a:t>
            </a:r>
            <a:r>
              <a:rPr lang="ar-KW" sz="2800" b="1" dirty="0">
                <a:solidFill>
                  <a:srgbClr val="003192"/>
                </a:solidFill>
              </a:rPr>
              <a:t> </a:t>
            </a:r>
            <a:r>
              <a:rPr lang="ar-KW" sz="2800" b="1" u="sng" dirty="0">
                <a:solidFill>
                  <a:srgbClr val="003192"/>
                </a:solidFill>
              </a:rPr>
              <a:t>المتعبد بتلاوته</a:t>
            </a:r>
            <a:r>
              <a:rPr lang="ar-KW" sz="2800" b="1" dirty="0">
                <a:solidFill>
                  <a:srgbClr val="003192"/>
                </a:solidFill>
              </a:rPr>
              <a:t>، </a:t>
            </a:r>
            <a:r>
              <a:rPr lang="ar-KW" sz="2800" b="1" u="sng" dirty="0">
                <a:solidFill>
                  <a:srgbClr val="003192"/>
                </a:solidFill>
              </a:rPr>
              <a:t>المتحدي</a:t>
            </a:r>
            <a:r>
              <a:rPr lang="ar-KW" sz="2800" b="1" dirty="0">
                <a:solidFill>
                  <a:srgbClr val="003192"/>
                </a:solidFill>
              </a:rPr>
              <a:t> بأقصر سورة منه، والمنقول إلينا نقلا </a:t>
            </a:r>
            <a:r>
              <a:rPr lang="ar-KW" sz="2800" b="1" u="sng" dirty="0">
                <a:solidFill>
                  <a:srgbClr val="003192"/>
                </a:solidFill>
              </a:rPr>
              <a:t>متواترًا</a:t>
            </a:r>
            <a:r>
              <a:rPr lang="ar-KW" sz="2800" b="1" dirty="0">
                <a:solidFill>
                  <a:srgbClr val="003192"/>
                </a:solidFill>
              </a:rPr>
              <a:t>.</a:t>
            </a:r>
            <a:endParaRPr lang="en-US" sz="2800" b="1" dirty="0">
              <a:solidFill>
                <a:srgbClr val="003192"/>
              </a:solidFill>
            </a:endParaRPr>
          </a:p>
        </p:txBody>
      </p:sp>
      <p:sp>
        <p:nvSpPr>
          <p:cNvPr id="8" name="TextBox 7"/>
          <p:cNvSpPr txBox="1"/>
          <p:nvPr/>
        </p:nvSpPr>
        <p:spPr>
          <a:xfrm>
            <a:off x="3331515" y="3583436"/>
            <a:ext cx="6984776" cy="255454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rtl="0"/>
            <a:r>
              <a:rPr lang="en-US" sz="2000" b="1" dirty="0">
                <a:solidFill>
                  <a:srgbClr val="003192"/>
                </a:solidFill>
              </a:rPr>
              <a:t>The Noble Qur’an is </a:t>
            </a:r>
            <a:r>
              <a:rPr lang="en-US" sz="2400" b="1" u="sng" dirty="0">
                <a:solidFill>
                  <a:srgbClr val="003192"/>
                </a:solidFill>
              </a:rPr>
              <a:t>the Word of </a:t>
            </a:r>
            <a:r>
              <a:rPr lang="en-US" sz="2400" b="1" u="sng" dirty="0">
                <a:solidFill>
                  <a:srgbClr val="003192"/>
                </a:solidFill>
              </a:rPr>
              <a:t>Allah</a:t>
            </a:r>
          </a:p>
          <a:p>
            <a:pPr algn="ctr" rtl="0"/>
            <a:r>
              <a:rPr lang="en-US" sz="2400" b="1" u="sng" dirty="0">
                <a:solidFill>
                  <a:srgbClr val="003192"/>
                </a:solidFill>
              </a:rPr>
              <a:t>revealed </a:t>
            </a:r>
            <a:r>
              <a:rPr lang="en-US" sz="2400" b="1" u="sng" dirty="0">
                <a:solidFill>
                  <a:srgbClr val="003192"/>
                </a:solidFill>
              </a:rPr>
              <a:t>to His Messenger Muhammad</a:t>
            </a:r>
            <a:r>
              <a:rPr lang="en-US" sz="2000" b="1" dirty="0">
                <a:solidFill>
                  <a:srgbClr val="003192"/>
                </a:solidFill>
              </a:rPr>
              <a:t> </a:t>
            </a:r>
            <a:r>
              <a:rPr lang="en-US" sz="1000" b="1" dirty="0">
                <a:solidFill>
                  <a:srgbClr val="003192"/>
                </a:solidFill>
              </a:rPr>
              <a:t>(peace be upon him</a:t>
            </a:r>
            <a:r>
              <a:rPr lang="en-US" sz="1000" b="1" dirty="0">
                <a:solidFill>
                  <a:srgbClr val="003192"/>
                </a:solidFill>
              </a:rPr>
              <a:t>)</a:t>
            </a:r>
            <a:r>
              <a:rPr lang="en-US" sz="2000" b="1" dirty="0">
                <a:solidFill>
                  <a:srgbClr val="003192"/>
                </a:solidFill>
              </a:rPr>
              <a:t>,</a:t>
            </a:r>
          </a:p>
          <a:p>
            <a:pPr algn="ctr" rtl="0"/>
            <a:r>
              <a:rPr lang="en-US" sz="2000" b="1" dirty="0">
                <a:solidFill>
                  <a:srgbClr val="003192"/>
                </a:solidFill>
              </a:rPr>
              <a:t>the </a:t>
            </a:r>
            <a:r>
              <a:rPr lang="en-US" sz="2000" b="1" dirty="0">
                <a:solidFill>
                  <a:srgbClr val="003192"/>
                </a:solidFill>
              </a:rPr>
              <a:t>recitation of which is an </a:t>
            </a:r>
            <a:r>
              <a:rPr lang="en-US" sz="2400" b="1" u="sng" dirty="0">
                <a:solidFill>
                  <a:srgbClr val="003192"/>
                </a:solidFill>
              </a:rPr>
              <a:t>act of worship</a:t>
            </a:r>
            <a:r>
              <a:rPr lang="en-US" sz="2000" b="1" dirty="0">
                <a:solidFill>
                  <a:srgbClr val="003192"/>
                </a:solidFill>
              </a:rPr>
              <a:t>, </a:t>
            </a:r>
          </a:p>
          <a:p>
            <a:pPr algn="ctr" rtl="0"/>
            <a:r>
              <a:rPr lang="en-US" sz="2000" b="1" dirty="0">
                <a:solidFill>
                  <a:srgbClr val="003192"/>
                </a:solidFill>
              </a:rPr>
              <a:t>which Allah </a:t>
            </a:r>
            <a:r>
              <a:rPr lang="en-US" sz="2400" b="1" u="sng" dirty="0">
                <a:solidFill>
                  <a:srgbClr val="003192"/>
                </a:solidFill>
              </a:rPr>
              <a:t>challenged mankind </a:t>
            </a:r>
            <a:r>
              <a:rPr lang="en-US" sz="2000" b="1" dirty="0">
                <a:solidFill>
                  <a:srgbClr val="003192"/>
                </a:solidFill>
              </a:rPr>
              <a:t>to produce the like of even its shortest surah (chapter</a:t>
            </a:r>
            <a:r>
              <a:rPr lang="en-US" sz="2000" b="1" dirty="0">
                <a:solidFill>
                  <a:srgbClr val="003192"/>
                </a:solidFill>
              </a:rPr>
              <a:t>) </a:t>
            </a:r>
          </a:p>
          <a:p>
            <a:pPr algn="ctr" rtl="0"/>
            <a:r>
              <a:rPr lang="en-US" sz="2000" b="1" dirty="0">
                <a:solidFill>
                  <a:srgbClr val="003192"/>
                </a:solidFill>
              </a:rPr>
              <a:t>&amp; was </a:t>
            </a:r>
            <a:r>
              <a:rPr lang="en-US" sz="2000" b="1" dirty="0">
                <a:solidFill>
                  <a:srgbClr val="003192"/>
                </a:solidFill>
              </a:rPr>
              <a:t>transmitted to us through </a:t>
            </a:r>
            <a:r>
              <a:rPr lang="en-US" sz="2400" b="1" u="sng" dirty="0" err="1">
                <a:solidFill>
                  <a:srgbClr val="003192"/>
                </a:solidFill>
              </a:rPr>
              <a:t>tawatur</a:t>
            </a:r>
            <a:endParaRPr lang="en-US" sz="2400" b="1" u="sng" dirty="0">
              <a:solidFill>
                <a:srgbClr val="003192"/>
              </a:solidFill>
            </a:endParaRPr>
          </a:p>
          <a:p>
            <a:pPr algn="ctr" rtl="0"/>
            <a:r>
              <a:rPr lang="en-US" sz="1400" b="1" dirty="0">
                <a:solidFill>
                  <a:srgbClr val="003192"/>
                </a:solidFill>
              </a:rPr>
              <a:t>(</a:t>
            </a:r>
            <a:r>
              <a:rPr lang="en-US" sz="1400" b="1" dirty="0">
                <a:solidFill>
                  <a:srgbClr val="003192"/>
                </a:solidFill>
              </a:rPr>
              <a:t>i.e. being narrated by many transmitters in every single step of the chain of narration</a:t>
            </a:r>
            <a:r>
              <a:rPr lang="en-US" sz="1400" b="1" dirty="0">
                <a:solidFill>
                  <a:srgbClr val="003192"/>
                </a:solidFill>
              </a:rPr>
              <a:t>)</a:t>
            </a:r>
            <a:r>
              <a:rPr lang="en-US" sz="2000" b="1" dirty="0">
                <a:solidFill>
                  <a:srgbClr val="003192"/>
                </a:solidFill>
              </a:rPr>
              <a:t>.</a:t>
            </a:r>
            <a:endParaRPr lang="en-US" sz="2000" b="1" dirty="0">
              <a:solidFill>
                <a:srgbClr val="003192"/>
              </a:solidFill>
            </a:endParaRPr>
          </a:p>
        </p:txBody>
      </p:sp>
      <p:pic>
        <p:nvPicPr>
          <p:cNvPr id="9" name="Picture 3" descr="C:\Users\HP\Desktop\القرآن حياتي\Pict\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9" y="2119745"/>
            <a:ext cx="2733900" cy="41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341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4855334" y="365125"/>
            <a:ext cx="3510566" cy="935641"/>
          </a:xfrm>
          <a:solidFill>
            <a:schemeClr val="accent1">
              <a:lumMod val="50000"/>
            </a:schemeClr>
          </a:solidFill>
        </p:spPr>
        <p:txBody>
          <a:bodyPr/>
          <a:lstStyle/>
          <a:p>
            <a:pPr algn="ctr" defTabSz="914400" rtl="1" eaLnBrk="1" latinLnBrk="0" hangingPunct="1">
              <a:lnSpc>
                <a:spcPct val="90000"/>
              </a:lnSpc>
              <a:spcBef>
                <a:spcPct val="0"/>
              </a:spcBef>
              <a:buNone/>
            </a:pPr>
            <a:r>
              <a:rPr lang="ar-KW"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القرآن الكريم</a:t>
            </a:r>
            <a:endParaRPr lang="en-US"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6</a:t>
            </a:fld>
            <a:endParaRPr lang="en-US"/>
          </a:p>
        </p:txBody>
      </p:sp>
      <p:sp>
        <p:nvSpPr>
          <p:cNvPr id="9" name="TextBox 8"/>
          <p:cNvSpPr txBox="1"/>
          <p:nvPr/>
        </p:nvSpPr>
        <p:spPr>
          <a:xfrm>
            <a:off x="3292879" y="1442664"/>
            <a:ext cx="6984776" cy="184665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marL="285750" indent="-285750" algn="r" rtl="1">
              <a:buFont typeface="Arial" panose="020B0604020202020204" pitchFamily="34" charset="0"/>
              <a:buChar char="•"/>
            </a:pPr>
            <a:r>
              <a:rPr lang="ar-KW" dirty="0">
                <a:solidFill>
                  <a:srgbClr val="003192"/>
                </a:solidFill>
              </a:rPr>
              <a:t>هو </a:t>
            </a:r>
            <a:r>
              <a:rPr lang="ar-KW" sz="2400" b="1" u="sng" dirty="0">
                <a:solidFill>
                  <a:srgbClr val="003192"/>
                </a:solidFill>
              </a:rPr>
              <a:t>الكتاب الْمُبِين</a:t>
            </a:r>
            <a:r>
              <a:rPr lang="ar-KW" b="1" u="sng" dirty="0">
                <a:solidFill>
                  <a:srgbClr val="003192"/>
                </a:solidFill>
              </a:rPr>
              <a:t> </a:t>
            </a:r>
            <a:r>
              <a:rPr lang="ar-KW" dirty="0">
                <a:solidFill>
                  <a:srgbClr val="003192"/>
                </a:solidFill>
              </a:rPr>
              <a:t>الذي لا يأتيه الباطل من بين يديه ولا من خلفه تنزيل من حكيم </a:t>
            </a:r>
            <a:r>
              <a:rPr lang="ar-KW" dirty="0">
                <a:solidFill>
                  <a:srgbClr val="003192"/>
                </a:solidFill>
              </a:rPr>
              <a:t>حميد</a:t>
            </a:r>
          </a:p>
          <a:p>
            <a:pPr marL="285750" indent="-285750" algn="r" rtl="1">
              <a:buFont typeface="Arial" panose="020B0604020202020204" pitchFamily="34" charset="0"/>
              <a:buChar char="•"/>
            </a:pPr>
            <a:r>
              <a:rPr lang="ar-KW" dirty="0">
                <a:solidFill>
                  <a:srgbClr val="003192"/>
                </a:solidFill>
              </a:rPr>
              <a:t>وهو </a:t>
            </a:r>
            <a:r>
              <a:rPr lang="ar-KW" sz="2400" b="1" u="sng" dirty="0">
                <a:solidFill>
                  <a:srgbClr val="003192"/>
                </a:solidFill>
              </a:rPr>
              <a:t>المعجزة الخالدة </a:t>
            </a:r>
            <a:r>
              <a:rPr lang="ar-KW" dirty="0">
                <a:solidFill>
                  <a:srgbClr val="003192"/>
                </a:solidFill>
              </a:rPr>
              <a:t>الباقية المستمرة على تعاقب الأزمان </a:t>
            </a:r>
            <a:r>
              <a:rPr lang="ar-KW" dirty="0">
                <a:solidFill>
                  <a:srgbClr val="003192"/>
                </a:solidFill>
              </a:rPr>
              <a:t>والدهور</a:t>
            </a:r>
          </a:p>
          <a:p>
            <a:pPr marL="285750" indent="-285750" algn="r" rtl="1">
              <a:buFont typeface="Arial" panose="020B0604020202020204" pitchFamily="34" charset="0"/>
              <a:buChar char="•"/>
            </a:pPr>
            <a:r>
              <a:rPr lang="ar-KW" dirty="0">
                <a:solidFill>
                  <a:srgbClr val="003192"/>
                </a:solidFill>
              </a:rPr>
              <a:t>وهو </a:t>
            </a:r>
            <a:r>
              <a:rPr lang="ar-KW" dirty="0">
                <a:solidFill>
                  <a:srgbClr val="003192"/>
                </a:solidFill>
              </a:rPr>
              <a:t>حبل الله المتين </a:t>
            </a:r>
            <a:r>
              <a:rPr lang="ar-KW" sz="2400" b="1" u="sng" dirty="0">
                <a:solidFill>
                  <a:srgbClr val="003192"/>
                </a:solidFill>
              </a:rPr>
              <a:t>والصراط المستقيم </a:t>
            </a:r>
            <a:r>
              <a:rPr lang="ar-KW" dirty="0">
                <a:solidFill>
                  <a:srgbClr val="003192"/>
                </a:solidFill>
              </a:rPr>
              <a:t>والنور الهادي إلى الحق وإلى الطريق </a:t>
            </a:r>
            <a:r>
              <a:rPr lang="ar-KW" dirty="0">
                <a:solidFill>
                  <a:srgbClr val="003192"/>
                </a:solidFill>
              </a:rPr>
              <a:t>المستقيم</a:t>
            </a:r>
          </a:p>
          <a:p>
            <a:pPr marL="285750" indent="-285750" algn="r" rtl="1">
              <a:buFont typeface="Arial" panose="020B0604020202020204" pitchFamily="34" charset="0"/>
              <a:buChar char="•"/>
            </a:pPr>
            <a:r>
              <a:rPr lang="ar-KW" dirty="0">
                <a:solidFill>
                  <a:srgbClr val="003192"/>
                </a:solidFill>
              </a:rPr>
              <a:t>فيه </a:t>
            </a:r>
            <a:r>
              <a:rPr lang="ar-KW" sz="2400" b="1" u="sng" dirty="0">
                <a:solidFill>
                  <a:srgbClr val="003192"/>
                </a:solidFill>
              </a:rPr>
              <a:t>نبأ ما قبلكم وحكم ما بينكم وخير ما بعدكم</a:t>
            </a:r>
          </a:p>
        </p:txBody>
      </p:sp>
      <p:sp>
        <p:nvSpPr>
          <p:cNvPr id="10" name="TextBox 9"/>
          <p:cNvSpPr txBox="1"/>
          <p:nvPr/>
        </p:nvSpPr>
        <p:spPr>
          <a:xfrm>
            <a:off x="3292879" y="3592944"/>
            <a:ext cx="6984776" cy="276998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marL="342900" indent="-342900">
              <a:buFont typeface="Arial" panose="020B0604020202020204" pitchFamily="34" charset="0"/>
              <a:buChar char="•"/>
            </a:pPr>
            <a:r>
              <a:rPr lang="en-US" dirty="0">
                <a:solidFill>
                  <a:srgbClr val="003192"/>
                </a:solidFill>
              </a:rPr>
              <a:t>It </a:t>
            </a:r>
            <a:r>
              <a:rPr lang="en-US" dirty="0">
                <a:solidFill>
                  <a:srgbClr val="003192"/>
                </a:solidFill>
              </a:rPr>
              <a:t>is </a:t>
            </a:r>
            <a:r>
              <a:rPr lang="en-US" sz="2400" b="1" u="sng" dirty="0">
                <a:solidFill>
                  <a:srgbClr val="003192"/>
                </a:solidFill>
              </a:rPr>
              <a:t>the clear Book</a:t>
            </a:r>
            <a:r>
              <a:rPr lang="en-US" dirty="0">
                <a:solidFill>
                  <a:srgbClr val="003192"/>
                </a:solidFill>
              </a:rPr>
              <a:t>; falsehood cannot approach it from before it or behind it</a:t>
            </a:r>
            <a:r>
              <a:rPr lang="en-US" dirty="0">
                <a:solidFill>
                  <a:srgbClr val="003192"/>
                </a:solidFill>
              </a:rPr>
              <a:t>. It </a:t>
            </a:r>
            <a:r>
              <a:rPr lang="en-US" dirty="0">
                <a:solidFill>
                  <a:srgbClr val="003192"/>
                </a:solidFill>
              </a:rPr>
              <a:t>was revealed by the All-Wise, the Worthy of all praise. </a:t>
            </a:r>
            <a:endParaRPr lang="en-US" dirty="0">
              <a:solidFill>
                <a:srgbClr val="003192"/>
              </a:solidFill>
            </a:endParaRPr>
          </a:p>
          <a:p>
            <a:pPr marL="342900" indent="-342900">
              <a:buFont typeface="Arial" panose="020B0604020202020204" pitchFamily="34" charset="0"/>
              <a:buChar char="•"/>
            </a:pPr>
            <a:r>
              <a:rPr lang="en-US" dirty="0">
                <a:solidFill>
                  <a:srgbClr val="003192"/>
                </a:solidFill>
              </a:rPr>
              <a:t>It </a:t>
            </a:r>
            <a:r>
              <a:rPr lang="en-US" dirty="0">
                <a:solidFill>
                  <a:srgbClr val="003192"/>
                </a:solidFill>
              </a:rPr>
              <a:t>is an </a:t>
            </a:r>
            <a:r>
              <a:rPr lang="en-US" sz="2400" b="1" u="sng" dirty="0">
                <a:solidFill>
                  <a:srgbClr val="003192"/>
                </a:solidFill>
              </a:rPr>
              <a:t>eternal miracle </a:t>
            </a:r>
            <a:r>
              <a:rPr lang="en-US" dirty="0">
                <a:solidFill>
                  <a:srgbClr val="003192"/>
                </a:solidFill>
              </a:rPr>
              <a:t>that will survive for all times and ages</a:t>
            </a:r>
            <a:r>
              <a:rPr lang="en-US" dirty="0">
                <a:solidFill>
                  <a:srgbClr val="003192"/>
                </a:solidFill>
              </a:rPr>
              <a:t>.</a:t>
            </a:r>
          </a:p>
          <a:p>
            <a:pPr marL="342900" indent="-342900">
              <a:buFont typeface="Arial" panose="020B0604020202020204" pitchFamily="34" charset="0"/>
              <a:buChar char="•"/>
            </a:pPr>
            <a:r>
              <a:rPr lang="en-US" dirty="0">
                <a:solidFill>
                  <a:srgbClr val="003192"/>
                </a:solidFill>
              </a:rPr>
              <a:t>It </a:t>
            </a:r>
            <a:r>
              <a:rPr lang="en-US" dirty="0">
                <a:solidFill>
                  <a:srgbClr val="003192"/>
                </a:solidFill>
              </a:rPr>
              <a:t>is the strong rope of Allah, </a:t>
            </a:r>
            <a:r>
              <a:rPr lang="en-US" sz="2400" b="1" u="sng" dirty="0">
                <a:solidFill>
                  <a:srgbClr val="003192"/>
                </a:solidFill>
              </a:rPr>
              <a:t>the straight path</a:t>
            </a:r>
            <a:r>
              <a:rPr lang="en-US" dirty="0">
                <a:solidFill>
                  <a:srgbClr val="003192"/>
                </a:solidFill>
              </a:rPr>
              <a:t>, the guiding light to the Truth and the correct path. </a:t>
            </a:r>
            <a:endParaRPr lang="en-US" dirty="0">
              <a:solidFill>
                <a:srgbClr val="003192"/>
              </a:solidFill>
            </a:endParaRPr>
          </a:p>
          <a:p>
            <a:pPr marL="342900" indent="-342900">
              <a:buFont typeface="Arial" panose="020B0604020202020204" pitchFamily="34" charset="0"/>
              <a:buChar char="•"/>
            </a:pPr>
            <a:r>
              <a:rPr lang="en-US" dirty="0">
                <a:solidFill>
                  <a:srgbClr val="003192"/>
                </a:solidFill>
              </a:rPr>
              <a:t>It </a:t>
            </a:r>
            <a:r>
              <a:rPr lang="en-US" dirty="0">
                <a:solidFill>
                  <a:srgbClr val="003192"/>
                </a:solidFill>
              </a:rPr>
              <a:t>contains </a:t>
            </a:r>
            <a:r>
              <a:rPr lang="en-US" sz="2400" b="1" u="sng" dirty="0">
                <a:solidFill>
                  <a:srgbClr val="003192"/>
                </a:solidFill>
              </a:rPr>
              <a:t>news</a:t>
            </a:r>
            <a:r>
              <a:rPr lang="en-US" dirty="0">
                <a:solidFill>
                  <a:srgbClr val="003192"/>
                </a:solidFill>
              </a:rPr>
              <a:t> about those who lived before us, </a:t>
            </a:r>
            <a:r>
              <a:rPr lang="en-US" sz="2400" b="1" u="sng" dirty="0">
                <a:solidFill>
                  <a:srgbClr val="003192"/>
                </a:solidFill>
              </a:rPr>
              <a:t>information</a:t>
            </a:r>
            <a:r>
              <a:rPr lang="en-US" dirty="0">
                <a:solidFill>
                  <a:srgbClr val="003192"/>
                </a:solidFill>
              </a:rPr>
              <a:t> about what will come after us, and </a:t>
            </a:r>
            <a:r>
              <a:rPr lang="en-US" sz="2400" b="1" u="sng" dirty="0">
                <a:solidFill>
                  <a:srgbClr val="003192"/>
                </a:solidFill>
              </a:rPr>
              <a:t>rulings for the dealings </a:t>
            </a:r>
            <a:r>
              <a:rPr lang="en-US" dirty="0">
                <a:solidFill>
                  <a:srgbClr val="003192"/>
                </a:solidFill>
              </a:rPr>
              <a:t>carried out amongst us. </a:t>
            </a:r>
          </a:p>
        </p:txBody>
      </p:sp>
      <p:pic>
        <p:nvPicPr>
          <p:cNvPr id="11" name="Picture 3" descr="C:\Users\HP\Desktop\القرآن حياتي\Pict\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9" y="2119745"/>
            <a:ext cx="2733900" cy="41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298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4855334" y="365125"/>
            <a:ext cx="3510566" cy="935641"/>
          </a:xfrm>
          <a:solidFill>
            <a:schemeClr val="accent1">
              <a:lumMod val="50000"/>
            </a:schemeClr>
          </a:solidFill>
        </p:spPr>
        <p:txBody>
          <a:bodyPr/>
          <a:lstStyle/>
          <a:p>
            <a:pPr algn="ctr" defTabSz="914400" rtl="1" eaLnBrk="1" latinLnBrk="0" hangingPunct="1">
              <a:lnSpc>
                <a:spcPct val="90000"/>
              </a:lnSpc>
              <a:spcBef>
                <a:spcPct val="0"/>
              </a:spcBef>
              <a:buNone/>
            </a:pPr>
            <a:r>
              <a:rPr lang="ar-KW"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القرآن الكريم</a:t>
            </a:r>
            <a:endParaRPr lang="en-US"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7</a:t>
            </a:fld>
            <a:endParaRPr lang="en-US"/>
          </a:p>
        </p:txBody>
      </p:sp>
      <p:sp>
        <p:nvSpPr>
          <p:cNvPr id="6" name="TextBox 5"/>
          <p:cNvSpPr txBox="1"/>
          <p:nvPr/>
        </p:nvSpPr>
        <p:spPr>
          <a:xfrm>
            <a:off x="4235385" y="1398953"/>
            <a:ext cx="6696744" cy="1938992"/>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marL="285750" indent="-285750" algn="r" rtl="1">
              <a:buFont typeface="Arial" panose="020B0604020202020204" pitchFamily="34" charset="0"/>
              <a:buChar char="•"/>
            </a:pPr>
            <a:r>
              <a:rPr lang="ar-KW" dirty="0">
                <a:solidFill>
                  <a:srgbClr val="003192"/>
                </a:solidFill>
              </a:rPr>
              <a:t>هو </a:t>
            </a:r>
            <a:r>
              <a:rPr lang="ar-KW" sz="2000" b="1" u="sng" dirty="0">
                <a:solidFill>
                  <a:srgbClr val="003192"/>
                </a:solidFill>
              </a:rPr>
              <a:t>الفصل</a:t>
            </a:r>
            <a:r>
              <a:rPr lang="ar-KW" dirty="0">
                <a:solidFill>
                  <a:srgbClr val="003192"/>
                </a:solidFill>
              </a:rPr>
              <a:t> ليس </a:t>
            </a:r>
            <a:r>
              <a:rPr lang="ar-KW" dirty="0">
                <a:solidFill>
                  <a:srgbClr val="003192"/>
                </a:solidFill>
              </a:rPr>
              <a:t>بالهزل</a:t>
            </a:r>
          </a:p>
          <a:p>
            <a:pPr marL="285750" indent="-285750" algn="r" rtl="1">
              <a:buFont typeface="Arial" panose="020B0604020202020204" pitchFamily="34" charset="0"/>
              <a:buChar char="•"/>
            </a:pPr>
            <a:r>
              <a:rPr lang="ar-KW" dirty="0">
                <a:solidFill>
                  <a:srgbClr val="003192"/>
                </a:solidFill>
              </a:rPr>
              <a:t>من </a:t>
            </a:r>
            <a:r>
              <a:rPr lang="ar-KW" sz="2000" b="1" u="sng" dirty="0">
                <a:solidFill>
                  <a:srgbClr val="003192"/>
                </a:solidFill>
              </a:rPr>
              <a:t>تَرَكَهُ</a:t>
            </a:r>
            <a:r>
              <a:rPr lang="ar-KW" dirty="0">
                <a:solidFill>
                  <a:srgbClr val="003192"/>
                </a:solidFill>
              </a:rPr>
              <a:t> من جبار قصمه </a:t>
            </a:r>
            <a:r>
              <a:rPr lang="ar-KW" dirty="0">
                <a:solidFill>
                  <a:srgbClr val="003192"/>
                </a:solidFill>
              </a:rPr>
              <a:t>الله.</a:t>
            </a:r>
          </a:p>
          <a:p>
            <a:pPr marL="285750" indent="-285750" algn="r" rtl="1">
              <a:buFont typeface="Arial" panose="020B0604020202020204" pitchFamily="34" charset="0"/>
              <a:buChar char="•"/>
            </a:pPr>
            <a:r>
              <a:rPr lang="ar-KW" dirty="0">
                <a:solidFill>
                  <a:srgbClr val="003192"/>
                </a:solidFill>
              </a:rPr>
              <a:t>ومن </a:t>
            </a:r>
            <a:r>
              <a:rPr lang="ar-KW" sz="2000" b="1" u="sng" dirty="0">
                <a:solidFill>
                  <a:srgbClr val="003192"/>
                </a:solidFill>
              </a:rPr>
              <a:t>ابتغى الهدى في غيره </a:t>
            </a:r>
            <a:r>
              <a:rPr lang="ar-KW" dirty="0">
                <a:solidFill>
                  <a:srgbClr val="003192"/>
                </a:solidFill>
              </a:rPr>
              <a:t>أضلَّه </a:t>
            </a:r>
            <a:r>
              <a:rPr lang="ar-KW" dirty="0">
                <a:solidFill>
                  <a:srgbClr val="003192"/>
                </a:solidFill>
              </a:rPr>
              <a:t>الله</a:t>
            </a:r>
          </a:p>
          <a:p>
            <a:pPr marL="285750" indent="-285750" algn="r" rtl="1">
              <a:buFont typeface="Arial" panose="020B0604020202020204" pitchFamily="34" charset="0"/>
              <a:buChar char="•"/>
            </a:pPr>
            <a:r>
              <a:rPr lang="ar-KW" dirty="0">
                <a:solidFill>
                  <a:srgbClr val="003192"/>
                </a:solidFill>
              </a:rPr>
              <a:t>من </a:t>
            </a:r>
            <a:r>
              <a:rPr lang="ar-KW" sz="2000" b="1" u="sng" dirty="0">
                <a:solidFill>
                  <a:srgbClr val="003192"/>
                </a:solidFill>
              </a:rPr>
              <a:t>قال به</a:t>
            </a:r>
            <a:r>
              <a:rPr lang="ar-KW" dirty="0">
                <a:solidFill>
                  <a:srgbClr val="003192"/>
                </a:solidFill>
              </a:rPr>
              <a:t> </a:t>
            </a:r>
            <a:r>
              <a:rPr lang="ar-KW" dirty="0">
                <a:solidFill>
                  <a:srgbClr val="003192"/>
                </a:solidFill>
              </a:rPr>
              <a:t>صدق.</a:t>
            </a:r>
          </a:p>
          <a:p>
            <a:pPr marL="285750" indent="-285750" algn="r" rtl="1">
              <a:buFont typeface="Arial" panose="020B0604020202020204" pitchFamily="34" charset="0"/>
              <a:buChar char="•"/>
            </a:pPr>
            <a:r>
              <a:rPr lang="ar-KW" dirty="0">
                <a:solidFill>
                  <a:srgbClr val="003192"/>
                </a:solidFill>
              </a:rPr>
              <a:t>ومن </a:t>
            </a:r>
            <a:r>
              <a:rPr lang="ar-KW" sz="2000" b="1" u="sng" dirty="0">
                <a:solidFill>
                  <a:srgbClr val="003192"/>
                </a:solidFill>
              </a:rPr>
              <a:t>حكم به </a:t>
            </a:r>
            <a:r>
              <a:rPr lang="ar-KW" dirty="0">
                <a:solidFill>
                  <a:srgbClr val="003192"/>
                </a:solidFill>
              </a:rPr>
              <a:t>عدل.</a:t>
            </a:r>
          </a:p>
          <a:p>
            <a:pPr marL="285750" indent="-285750" algn="r" rtl="1">
              <a:buFont typeface="Arial" panose="020B0604020202020204" pitchFamily="34" charset="0"/>
              <a:buChar char="•"/>
            </a:pPr>
            <a:r>
              <a:rPr lang="ar-KW" dirty="0">
                <a:solidFill>
                  <a:srgbClr val="003192"/>
                </a:solidFill>
              </a:rPr>
              <a:t>ومن </a:t>
            </a:r>
            <a:r>
              <a:rPr lang="ar-KW" sz="2000" b="1" u="sng" dirty="0">
                <a:solidFill>
                  <a:srgbClr val="003192"/>
                </a:solidFill>
              </a:rPr>
              <a:t>دعا إليه </a:t>
            </a:r>
            <a:r>
              <a:rPr lang="ar-KW" dirty="0">
                <a:solidFill>
                  <a:srgbClr val="003192"/>
                </a:solidFill>
              </a:rPr>
              <a:t>فقد هدى إلى صراط مستقيم.</a:t>
            </a:r>
            <a:endParaRPr lang="en-US" dirty="0">
              <a:solidFill>
                <a:srgbClr val="003192"/>
              </a:solidFill>
            </a:endParaRPr>
          </a:p>
        </p:txBody>
      </p:sp>
      <p:sp>
        <p:nvSpPr>
          <p:cNvPr id="7" name="TextBox 6"/>
          <p:cNvSpPr txBox="1"/>
          <p:nvPr/>
        </p:nvSpPr>
        <p:spPr>
          <a:xfrm>
            <a:off x="3363291" y="3809491"/>
            <a:ext cx="7200800" cy="224676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marL="342900" indent="-342900">
              <a:buFont typeface="Arial" panose="020B0604020202020204" pitchFamily="34" charset="0"/>
              <a:buChar char="•"/>
            </a:pPr>
            <a:r>
              <a:rPr lang="en-US" dirty="0">
                <a:solidFill>
                  <a:srgbClr val="003192"/>
                </a:solidFill>
              </a:rPr>
              <a:t>This </a:t>
            </a:r>
            <a:r>
              <a:rPr lang="en-US" dirty="0">
                <a:solidFill>
                  <a:srgbClr val="003192"/>
                </a:solidFill>
              </a:rPr>
              <a:t>Book is the </a:t>
            </a:r>
            <a:r>
              <a:rPr lang="en-US" sz="2000" b="1" u="sng" dirty="0">
                <a:solidFill>
                  <a:srgbClr val="003192"/>
                </a:solidFill>
              </a:rPr>
              <a:t>decisive Criterion</a:t>
            </a:r>
            <a:r>
              <a:rPr lang="en-US" dirty="0">
                <a:solidFill>
                  <a:srgbClr val="003192"/>
                </a:solidFill>
              </a:rPr>
              <a:t> (between right and wrong</a:t>
            </a:r>
            <a:r>
              <a:rPr lang="en-US" dirty="0">
                <a:solidFill>
                  <a:srgbClr val="003192"/>
                </a:solidFill>
              </a:rPr>
              <a:t>).</a:t>
            </a:r>
          </a:p>
          <a:p>
            <a:pPr marL="342900" indent="-342900">
              <a:buFont typeface="Arial" panose="020B0604020202020204" pitchFamily="34" charset="0"/>
              <a:buChar char="•"/>
            </a:pPr>
            <a:r>
              <a:rPr lang="en-US" dirty="0">
                <a:solidFill>
                  <a:srgbClr val="003192"/>
                </a:solidFill>
              </a:rPr>
              <a:t>Anyone </a:t>
            </a:r>
            <a:r>
              <a:rPr lang="en-US" dirty="0">
                <a:solidFill>
                  <a:srgbClr val="003192"/>
                </a:solidFill>
              </a:rPr>
              <a:t>who </a:t>
            </a:r>
            <a:r>
              <a:rPr lang="en-US" sz="2000" b="1" u="sng" dirty="0">
                <a:solidFill>
                  <a:srgbClr val="003192"/>
                </a:solidFill>
              </a:rPr>
              <a:t>abandons it out </a:t>
            </a:r>
            <a:r>
              <a:rPr lang="en-US" dirty="0">
                <a:solidFill>
                  <a:srgbClr val="003192"/>
                </a:solidFill>
              </a:rPr>
              <a:t>of arrogance, Allah will humiliate. </a:t>
            </a:r>
            <a:endParaRPr lang="en-US" dirty="0">
              <a:solidFill>
                <a:srgbClr val="003192"/>
              </a:solidFill>
            </a:endParaRPr>
          </a:p>
          <a:p>
            <a:pPr marL="342900" indent="-342900">
              <a:buFont typeface="Arial" panose="020B0604020202020204" pitchFamily="34" charset="0"/>
              <a:buChar char="•"/>
            </a:pPr>
            <a:r>
              <a:rPr lang="en-US" dirty="0">
                <a:solidFill>
                  <a:srgbClr val="003192"/>
                </a:solidFill>
              </a:rPr>
              <a:t>Anyone </a:t>
            </a:r>
            <a:r>
              <a:rPr lang="en-US" dirty="0">
                <a:solidFill>
                  <a:srgbClr val="003192"/>
                </a:solidFill>
              </a:rPr>
              <a:t>who </a:t>
            </a:r>
            <a:r>
              <a:rPr lang="en-US" sz="2000" b="1" u="sng" dirty="0">
                <a:solidFill>
                  <a:srgbClr val="003192"/>
                </a:solidFill>
              </a:rPr>
              <a:t>seeks guidance elsewhere</a:t>
            </a:r>
            <a:r>
              <a:rPr lang="en-US" dirty="0">
                <a:solidFill>
                  <a:srgbClr val="003192"/>
                </a:solidFill>
              </a:rPr>
              <a:t>, Allah will leave astray. </a:t>
            </a:r>
            <a:endParaRPr lang="en-US" dirty="0">
              <a:solidFill>
                <a:srgbClr val="003192"/>
              </a:solidFill>
            </a:endParaRPr>
          </a:p>
          <a:p>
            <a:pPr marL="342900" indent="-342900">
              <a:buFont typeface="Arial" panose="020B0604020202020204" pitchFamily="34" charset="0"/>
              <a:buChar char="•"/>
            </a:pPr>
            <a:r>
              <a:rPr lang="en-US" dirty="0">
                <a:solidFill>
                  <a:srgbClr val="003192"/>
                </a:solidFill>
              </a:rPr>
              <a:t>Whoever </a:t>
            </a:r>
            <a:r>
              <a:rPr lang="en-US" sz="2000" b="1" u="sng" dirty="0">
                <a:solidFill>
                  <a:srgbClr val="003192"/>
                </a:solidFill>
              </a:rPr>
              <a:t>quotes its verses </a:t>
            </a:r>
            <a:r>
              <a:rPr lang="en-US" dirty="0">
                <a:solidFill>
                  <a:srgbClr val="003192"/>
                </a:solidFill>
              </a:rPr>
              <a:t>will be speaking the truth. </a:t>
            </a:r>
            <a:endParaRPr lang="en-US" dirty="0">
              <a:solidFill>
                <a:srgbClr val="003192"/>
              </a:solidFill>
            </a:endParaRPr>
          </a:p>
          <a:p>
            <a:pPr marL="342900" indent="-342900">
              <a:buFont typeface="Arial" panose="020B0604020202020204" pitchFamily="34" charset="0"/>
              <a:buChar char="•"/>
            </a:pPr>
            <a:r>
              <a:rPr lang="en-US" dirty="0">
                <a:solidFill>
                  <a:srgbClr val="003192"/>
                </a:solidFill>
              </a:rPr>
              <a:t>Whoever </a:t>
            </a:r>
            <a:r>
              <a:rPr lang="en-US" sz="2000" b="1" u="sng" dirty="0">
                <a:solidFill>
                  <a:srgbClr val="003192"/>
                </a:solidFill>
              </a:rPr>
              <a:t>acts according to it </a:t>
            </a:r>
            <a:r>
              <a:rPr lang="en-US" dirty="0">
                <a:solidFill>
                  <a:srgbClr val="003192"/>
                </a:solidFill>
              </a:rPr>
              <a:t>will be rewarded. </a:t>
            </a:r>
            <a:endParaRPr lang="en-US" dirty="0">
              <a:solidFill>
                <a:srgbClr val="003192"/>
              </a:solidFill>
            </a:endParaRPr>
          </a:p>
          <a:p>
            <a:pPr marL="342900" indent="-342900">
              <a:buFont typeface="Arial" panose="020B0604020202020204" pitchFamily="34" charset="0"/>
              <a:buChar char="•"/>
            </a:pPr>
            <a:r>
              <a:rPr lang="en-US" dirty="0">
                <a:solidFill>
                  <a:srgbClr val="003192"/>
                </a:solidFill>
              </a:rPr>
              <a:t>Whoever </a:t>
            </a:r>
            <a:r>
              <a:rPr lang="en-US" sz="2000" b="1" u="sng" dirty="0">
                <a:solidFill>
                  <a:srgbClr val="003192"/>
                </a:solidFill>
              </a:rPr>
              <a:t>judges according to its rulings </a:t>
            </a:r>
            <a:r>
              <a:rPr lang="en-US" dirty="0">
                <a:solidFill>
                  <a:srgbClr val="003192"/>
                </a:solidFill>
              </a:rPr>
              <a:t>will be judging justly. </a:t>
            </a:r>
            <a:endParaRPr lang="en-US" dirty="0">
              <a:solidFill>
                <a:srgbClr val="003192"/>
              </a:solidFill>
            </a:endParaRPr>
          </a:p>
          <a:p>
            <a:pPr marL="342900" indent="-342900">
              <a:buFont typeface="Arial" panose="020B0604020202020204" pitchFamily="34" charset="0"/>
              <a:buChar char="•"/>
            </a:pPr>
            <a:r>
              <a:rPr lang="en-US" dirty="0">
                <a:solidFill>
                  <a:srgbClr val="003192"/>
                </a:solidFill>
              </a:rPr>
              <a:t>And </a:t>
            </a:r>
            <a:r>
              <a:rPr lang="en-US" dirty="0">
                <a:solidFill>
                  <a:srgbClr val="003192"/>
                </a:solidFill>
              </a:rPr>
              <a:t>whoever </a:t>
            </a:r>
            <a:r>
              <a:rPr lang="en-US" sz="2000" b="1" u="sng" dirty="0">
                <a:solidFill>
                  <a:srgbClr val="003192"/>
                </a:solidFill>
              </a:rPr>
              <a:t>calls people to follow it </a:t>
            </a:r>
            <a:r>
              <a:rPr lang="en-US" dirty="0">
                <a:solidFill>
                  <a:srgbClr val="003192"/>
                </a:solidFill>
              </a:rPr>
              <a:t>will guide to the straight path.</a:t>
            </a:r>
          </a:p>
        </p:txBody>
      </p:sp>
      <p:pic>
        <p:nvPicPr>
          <p:cNvPr id="8" name="Picture 3" descr="C:\Users\HP\Desktop\القرآن حياتي\Pict\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9" y="2119745"/>
            <a:ext cx="2733900" cy="41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475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4855334" y="365125"/>
            <a:ext cx="3510566" cy="935641"/>
          </a:xfrm>
          <a:solidFill>
            <a:schemeClr val="accent1">
              <a:lumMod val="50000"/>
            </a:schemeClr>
          </a:solidFill>
        </p:spPr>
        <p:txBody>
          <a:bodyPr/>
          <a:lstStyle/>
          <a:p>
            <a:pPr algn="ctr" defTabSz="914400" rtl="1" eaLnBrk="1" latinLnBrk="0" hangingPunct="1">
              <a:lnSpc>
                <a:spcPct val="90000"/>
              </a:lnSpc>
              <a:spcBef>
                <a:spcPct val="0"/>
              </a:spcBef>
              <a:buNone/>
            </a:pPr>
            <a:r>
              <a:rPr lang="ar-KW"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القرآن الكريم</a:t>
            </a:r>
            <a:endParaRPr lang="en-US"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8</a:t>
            </a:fld>
            <a:endParaRPr lang="en-US"/>
          </a:p>
        </p:txBody>
      </p:sp>
      <p:sp>
        <p:nvSpPr>
          <p:cNvPr id="6" name="TextBox 5"/>
          <p:cNvSpPr txBox="1"/>
          <p:nvPr/>
        </p:nvSpPr>
        <p:spPr>
          <a:xfrm>
            <a:off x="3285456" y="2263426"/>
            <a:ext cx="6696744" cy="269304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ar-KW" dirty="0">
                <a:solidFill>
                  <a:srgbClr val="003192"/>
                </a:solidFill>
              </a:rPr>
              <a:t>رفع </a:t>
            </a:r>
            <a:r>
              <a:rPr lang="ar-KW" dirty="0">
                <a:solidFill>
                  <a:srgbClr val="003192"/>
                </a:solidFill>
              </a:rPr>
              <a:t>الله شأن القرآن ونوَّهَ بعلوِّ </a:t>
            </a:r>
            <a:r>
              <a:rPr lang="ar-KW" dirty="0">
                <a:solidFill>
                  <a:srgbClr val="003192"/>
                </a:solidFill>
              </a:rPr>
              <a:t>منزلته</a:t>
            </a:r>
          </a:p>
          <a:p>
            <a:pPr algn="ctr"/>
            <a:endParaRPr lang="ar-KW" dirty="0">
              <a:solidFill>
                <a:srgbClr val="003192"/>
              </a:solidFill>
            </a:endParaRPr>
          </a:p>
          <a:p>
            <a:pPr algn="ctr">
              <a:spcBef>
                <a:spcPts val="1200"/>
              </a:spcBef>
              <a:spcAft>
                <a:spcPts val="1200"/>
              </a:spcAft>
            </a:pPr>
            <a:r>
              <a:rPr lang="ar-KW" dirty="0">
                <a:solidFill>
                  <a:srgbClr val="003192"/>
                </a:solidFill>
              </a:rPr>
              <a:t>{</a:t>
            </a:r>
            <a:r>
              <a:rPr lang="ar-KW" sz="3600" b="1" dirty="0">
                <a:solidFill>
                  <a:srgbClr val="003192"/>
                </a:solidFill>
                <a:effectLst>
                  <a:outerShdw blurRad="38100" dist="38100" dir="2700000" algn="tl">
                    <a:srgbClr val="000000">
                      <a:alpha val="43137"/>
                    </a:srgbClr>
                  </a:outerShdw>
                </a:effectLst>
              </a:rPr>
              <a:t>تَنْزِيلاً مِمَّنْ خَلَقَ الْأَرْضَ وَالسَّمَوَاتِ الْعُلَى</a:t>
            </a:r>
            <a:r>
              <a:rPr lang="ar-KW" dirty="0">
                <a:solidFill>
                  <a:srgbClr val="003192"/>
                </a:solidFill>
              </a:rPr>
              <a:t>} </a:t>
            </a:r>
            <a:r>
              <a:rPr lang="ar-KW" sz="1100" dirty="0">
                <a:solidFill>
                  <a:srgbClr val="003192"/>
                </a:solidFill>
              </a:rPr>
              <a:t>(طه 4</a:t>
            </a:r>
            <a:r>
              <a:rPr lang="ar-KW" sz="1100" dirty="0">
                <a:solidFill>
                  <a:srgbClr val="003192"/>
                </a:solidFill>
              </a:rPr>
              <a:t>)</a:t>
            </a:r>
          </a:p>
          <a:p>
            <a:pPr algn="ctr"/>
            <a:endParaRPr lang="ar-KW" dirty="0">
              <a:solidFill>
                <a:srgbClr val="003192"/>
              </a:solidFill>
            </a:endParaRPr>
          </a:p>
          <a:p>
            <a:pPr algn="ctr"/>
            <a:r>
              <a:rPr lang="en-US" sz="1400" b="1" dirty="0">
                <a:solidFill>
                  <a:srgbClr val="003192"/>
                </a:solidFill>
              </a:rPr>
              <a:t>“</a:t>
            </a:r>
            <a:r>
              <a:rPr lang="en-US" sz="2400" b="1" dirty="0">
                <a:solidFill>
                  <a:srgbClr val="003192"/>
                </a:solidFill>
                <a:effectLst>
                  <a:outerShdw blurRad="38100" dist="38100" dir="2700000" algn="tl">
                    <a:srgbClr val="000000">
                      <a:alpha val="43137"/>
                    </a:srgbClr>
                  </a:outerShdw>
                </a:effectLst>
              </a:rPr>
              <a:t>A revelation from the One who created the earth and the high heaven</a:t>
            </a:r>
            <a:r>
              <a:rPr lang="en-US" sz="1400" b="1" dirty="0">
                <a:solidFill>
                  <a:srgbClr val="003192"/>
                </a:solidFill>
              </a:rPr>
              <a:t>”</a:t>
            </a:r>
            <a:r>
              <a:rPr lang="en-US" sz="1400" dirty="0">
                <a:solidFill>
                  <a:srgbClr val="003192"/>
                </a:solidFill>
              </a:rPr>
              <a:t> </a:t>
            </a:r>
            <a:r>
              <a:rPr lang="en-US" sz="1100" dirty="0">
                <a:solidFill>
                  <a:srgbClr val="003192"/>
                </a:solidFill>
              </a:rPr>
              <a:t>(Ta-ha 20:4)</a:t>
            </a:r>
          </a:p>
          <a:p>
            <a:pPr algn="ctr"/>
            <a:endParaRPr lang="en-US" sz="1100" dirty="0">
              <a:solidFill>
                <a:srgbClr val="003192"/>
              </a:solidFill>
            </a:endParaRPr>
          </a:p>
        </p:txBody>
      </p:sp>
      <p:pic>
        <p:nvPicPr>
          <p:cNvPr id="7" name="Picture 3" descr="C:\Users\HP\Desktop\القرآن حياتي\Pict\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9" y="2119745"/>
            <a:ext cx="2733900" cy="41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204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4855334" y="365125"/>
            <a:ext cx="3510566" cy="935641"/>
          </a:xfrm>
          <a:solidFill>
            <a:schemeClr val="accent1">
              <a:lumMod val="50000"/>
            </a:schemeClr>
          </a:solidFill>
        </p:spPr>
        <p:txBody>
          <a:bodyPr/>
          <a:lstStyle/>
          <a:p>
            <a:pPr algn="ctr" defTabSz="914400" rtl="1" eaLnBrk="1" latinLnBrk="0" hangingPunct="1">
              <a:lnSpc>
                <a:spcPct val="90000"/>
              </a:lnSpc>
              <a:spcBef>
                <a:spcPct val="0"/>
              </a:spcBef>
              <a:buNone/>
            </a:pPr>
            <a:r>
              <a:rPr lang="ar-KW"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القرآن الكريم</a:t>
            </a:r>
            <a:endParaRPr lang="en-US"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2020-09-29</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9</a:t>
            </a:fld>
            <a:endParaRPr lang="en-US"/>
          </a:p>
        </p:txBody>
      </p:sp>
      <p:sp>
        <p:nvSpPr>
          <p:cNvPr id="6" name="TextBox 5"/>
          <p:cNvSpPr txBox="1"/>
          <p:nvPr/>
        </p:nvSpPr>
        <p:spPr>
          <a:xfrm>
            <a:off x="2964376" y="1676468"/>
            <a:ext cx="8128334" cy="473975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spcBef>
                <a:spcPts val="600"/>
              </a:spcBef>
              <a:spcAft>
                <a:spcPts val="600"/>
              </a:spcAft>
            </a:pPr>
            <a:r>
              <a:rPr lang="ar-KW" dirty="0">
                <a:solidFill>
                  <a:srgbClr val="003192"/>
                </a:solidFill>
              </a:rPr>
              <a:t>{</a:t>
            </a:r>
            <a:r>
              <a:rPr lang="ar-KW" sz="2400" b="1" dirty="0">
                <a:solidFill>
                  <a:srgbClr val="003192"/>
                </a:solidFill>
                <a:effectLst>
                  <a:outerShdw blurRad="38100" dist="38100" dir="2700000" algn="tl">
                    <a:srgbClr val="000000">
                      <a:alpha val="43137"/>
                    </a:srgbClr>
                  </a:outerShdw>
                </a:effectLst>
              </a:rPr>
              <a:t>قَدْ جَاءَكُمْ مِنَ اللَّهِ نُورٌ وَكِتَابٌ مُبِينٌ، </a:t>
            </a:r>
            <a:endParaRPr lang="ar-KW" sz="2400" b="1" dirty="0">
              <a:solidFill>
                <a:srgbClr val="003192"/>
              </a:solidFill>
              <a:effectLst>
                <a:outerShdw blurRad="38100" dist="38100" dir="2700000" algn="tl">
                  <a:srgbClr val="000000">
                    <a:alpha val="43137"/>
                  </a:srgbClr>
                </a:outerShdw>
              </a:effectLst>
            </a:endParaRPr>
          </a:p>
          <a:p>
            <a:pPr algn="ctr">
              <a:spcBef>
                <a:spcPts val="600"/>
              </a:spcBef>
              <a:spcAft>
                <a:spcPts val="600"/>
              </a:spcAft>
            </a:pPr>
            <a:r>
              <a:rPr lang="ar-KW" sz="2400" b="1" dirty="0">
                <a:solidFill>
                  <a:srgbClr val="003192"/>
                </a:solidFill>
                <a:effectLst>
                  <a:outerShdw blurRad="38100" dist="38100" dir="2700000" algn="tl">
                    <a:srgbClr val="000000">
                      <a:alpha val="43137"/>
                    </a:srgbClr>
                  </a:outerShdw>
                </a:effectLst>
              </a:rPr>
              <a:t>يَهْدِي </a:t>
            </a:r>
            <a:r>
              <a:rPr lang="ar-KW" sz="2400" b="1" dirty="0">
                <a:solidFill>
                  <a:srgbClr val="003192"/>
                </a:solidFill>
                <a:effectLst>
                  <a:outerShdw blurRad="38100" dist="38100" dir="2700000" algn="tl">
                    <a:srgbClr val="000000">
                      <a:alpha val="43137"/>
                    </a:srgbClr>
                  </a:outerShdw>
                </a:effectLst>
              </a:rPr>
              <a:t>بِهِ اللَّهُ مَنِ اتَّبَعَ رِضْوَانَهُ سُبُلَ </a:t>
            </a:r>
            <a:r>
              <a:rPr lang="ar-KW" sz="2400" b="1" dirty="0">
                <a:solidFill>
                  <a:srgbClr val="003192"/>
                </a:solidFill>
                <a:effectLst>
                  <a:outerShdw blurRad="38100" dist="38100" dir="2700000" algn="tl">
                    <a:srgbClr val="000000">
                      <a:alpha val="43137"/>
                    </a:srgbClr>
                  </a:outerShdw>
                </a:effectLst>
              </a:rPr>
              <a:t>السَّلامِ</a:t>
            </a:r>
          </a:p>
          <a:p>
            <a:pPr algn="ctr">
              <a:spcBef>
                <a:spcPts val="600"/>
              </a:spcBef>
              <a:spcAft>
                <a:spcPts val="600"/>
              </a:spcAft>
            </a:pPr>
            <a:r>
              <a:rPr lang="ar-KW" sz="2400" b="1" dirty="0">
                <a:solidFill>
                  <a:srgbClr val="003192"/>
                </a:solidFill>
                <a:effectLst>
                  <a:outerShdw blurRad="38100" dist="38100" dir="2700000" algn="tl">
                    <a:srgbClr val="000000">
                      <a:alpha val="43137"/>
                    </a:srgbClr>
                  </a:outerShdw>
                </a:effectLst>
              </a:rPr>
              <a:t>وَيُخْرِجُهُمْ </a:t>
            </a:r>
            <a:r>
              <a:rPr lang="ar-KW" sz="2400" b="1" dirty="0">
                <a:solidFill>
                  <a:srgbClr val="003192"/>
                </a:solidFill>
                <a:effectLst>
                  <a:outerShdw blurRad="38100" dist="38100" dir="2700000" algn="tl">
                    <a:srgbClr val="000000">
                      <a:alpha val="43137"/>
                    </a:srgbClr>
                  </a:outerShdw>
                </a:effectLst>
              </a:rPr>
              <a:t>مِنَ الظُّلُمَاتِ إِلَى النُّورِ </a:t>
            </a:r>
            <a:r>
              <a:rPr lang="ar-KW" sz="2400" b="1" dirty="0">
                <a:solidFill>
                  <a:srgbClr val="003192"/>
                </a:solidFill>
                <a:effectLst>
                  <a:outerShdw blurRad="38100" dist="38100" dir="2700000" algn="tl">
                    <a:srgbClr val="000000">
                      <a:alpha val="43137"/>
                    </a:srgbClr>
                  </a:outerShdw>
                </a:effectLst>
              </a:rPr>
              <a:t>بِإِذْنِهِ</a:t>
            </a:r>
          </a:p>
          <a:p>
            <a:pPr algn="ctr">
              <a:spcBef>
                <a:spcPts val="600"/>
              </a:spcBef>
              <a:spcAft>
                <a:spcPts val="600"/>
              </a:spcAft>
            </a:pPr>
            <a:r>
              <a:rPr lang="ar-KW" sz="2400" b="1" dirty="0">
                <a:solidFill>
                  <a:srgbClr val="003192"/>
                </a:solidFill>
                <a:effectLst>
                  <a:outerShdw blurRad="38100" dist="38100" dir="2700000" algn="tl">
                    <a:srgbClr val="000000">
                      <a:alpha val="43137"/>
                    </a:srgbClr>
                  </a:outerShdw>
                </a:effectLst>
              </a:rPr>
              <a:t>وَيَهْدِيهِمْ </a:t>
            </a:r>
            <a:r>
              <a:rPr lang="ar-KW" sz="2400" b="1" dirty="0">
                <a:solidFill>
                  <a:srgbClr val="003192"/>
                </a:solidFill>
                <a:effectLst>
                  <a:outerShdw blurRad="38100" dist="38100" dir="2700000" algn="tl">
                    <a:srgbClr val="000000">
                      <a:alpha val="43137"/>
                    </a:srgbClr>
                  </a:outerShdw>
                </a:effectLst>
              </a:rPr>
              <a:t>إِلَى صِرَاطٍ مُسْتَقِيمٍ</a:t>
            </a:r>
            <a:r>
              <a:rPr lang="ar-KW" dirty="0">
                <a:solidFill>
                  <a:srgbClr val="003192"/>
                </a:solidFill>
              </a:rPr>
              <a:t>} </a:t>
            </a:r>
            <a:r>
              <a:rPr lang="ar-KW" sz="1100" dirty="0">
                <a:solidFill>
                  <a:srgbClr val="003192"/>
                </a:solidFill>
              </a:rPr>
              <a:t>(المائدة 15-16) </a:t>
            </a:r>
            <a:endParaRPr lang="ar-KW" sz="1100" dirty="0">
              <a:solidFill>
                <a:srgbClr val="003192"/>
              </a:solidFill>
            </a:endParaRPr>
          </a:p>
          <a:p>
            <a:pPr algn="ctr"/>
            <a:endParaRPr lang="ar-KW" sz="4000" dirty="0">
              <a:solidFill>
                <a:srgbClr val="003192"/>
              </a:solidFill>
            </a:endParaRPr>
          </a:p>
          <a:p>
            <a:pPr algn="ctr"/>
            <a:r>
              <a:rPr lang="en-US" sz="2000" b="1" dirty="0">
                <a:solidFill>
                  <a:srgbClr val="003192"/>
                </a:solidFill>
              </a:rPr>
              <a:t>“</a:t>
            </a:r>
            <a:r>
              <a:rPr lang="en-US" sz="2000" b="1" dirty="0">
                <a:solidFill>
                  <a:srgbClr val="003192"/>
                </a:solidFill>
                <a:effectLst>
                  <a:outerShdw blurRad="38100" dist="38100" dir="2700000" algn="tl">
                    <a:srgbClr val="000000">
                      <a:alpha val="43137"/>
                    </a:srgbClr>
                  </a:outerShdw>
                </a:effectLst>
              </a:rPr>
              <a:t>A light has now come to you from Allah, </a:t>
            </a:r>
            <a:endParaRPr lang="en-US" sz="2000" b="1" dirty="0">
              <a:solidFill>
                <a:srgbClr val="003192"/>
              </a:solidFill>
              <a:effectLst>
                <a:outerShdw blurRad="38100" dist="38100" dir="2700000" algn="tl">
                  <a:srgbClr val="000000">
                    <a:alpha val="43137"/>
                  </a:srgbClr>
                </a:outerShdw>
              </a:effectLst>
            </a:endParaRPr>
          </a:p>
          <a:p>
            <a:pPr algn="ctr"/>
            <a:r>
              <a:rPr lang="en-US" sz="2000" b="1" dirty="0">
                <a:solidFill>
                  <a:srgbClr val="003192"/>
                </a:solidFill>
                <a:effectLst>
                  <a:outerShdw blurRad="38100" dist="38100" dir="2700000" algn="tl">
                    <a:srgbClr val="000000">
                      <a:alpha val="43137"/>
                    </a:srgbClr>
                  </a:outerShdw>
                </a:effectLst>
              </a:rPr>
              <a:t>and </a:t>
            </a:r>
            <a:r>
              <a:rPr lang="en-US" sz="2000" b="1" dirty="0">
                <a:solidFill>
                  <a:srgbClr val="003192"/>
                </a:solidFill>
                <a:effectLst>
                  <a:outerShdw blurRad="38100" dist="38100" dir="2700000" algn="tl">
                    <a:srgbClr val="000000">
                      <a:alpha val="43137"/>
                    </a:srgbClr>
                  </a:outerShdw>
                </a:effectLst>
              </a:rPr>
              <a:t>a Scripture making things clear, (16</a:t>
            </a:r>
            <a:r>
              <a:rPr lang="en-US" sz="2000" b="1" dirty="0">
                <a:solidFill>
                  <a:srgbClr val="003192"/>
                </a:solidFill>
                <a:effectLst>
                  <a:outerShdw blurRad="38100" dist="38100" dir="2700000" algn="tl">
                    <a:srgbClr val="000000">
                      <a:alpha val="43137"/>
                    </a:srgbClr>
                  </a:outerShdw>
                </a:effectLst>
              </a:rPr>
              <a:t>)</a:t>
            </a:r>
          </a:p>
          <a:p>
            <a:pPr algn="ctr"/>
            <a:r>
              <a:rPr lang="en-US" sz="2000" b="1" dirty="0">
                <a:solidFill>
                  <a:srgbClr val="003192"/>
                </a:solidFill>
                <a:effectLst>
                  <a:outerShdw blurRad="38100" dist="38100" dir="2700000" algn="tl">
                    <a:srgbClr val="000000">
                      <a:alpha val="43137"/>
                    </a:srgbClr>
                  </a:outerShdw>
                </a:effectLst>
              </a:rPr>
              <a:t>with </a:t>
            </a:r>
            <a:r>
              <a:rPr lang="en-US" sz="2000" b="1" dirty="0">
                <a:solidFill>
                  <a:srgbClr val="003192"/>
                </a:solidFill>
                <a:effectLst>
                  <a:outerShdw blurRad="38100" dist="38100" dir="2700000" algn="tl">
                    <a:srgbClr val="000000">
                      <a:alpha val="43137"/>
                    </a:srgbClr>
                  </a:outerShdw>
                </a:effectLst>
              </a:rPr>
              <a:t>which God guides to the ways of peace those who follow what pleases Him, </a:t>
            </a:r>
            <a:endParaRPr lang="en-US" sz="2000" b="1" dirty="0">
              <a:solidFill>
                <a:srgbClr val="003192"/>
              </a:solidFill>
              <a:effectLst>
                <a:outerShdw blurRad="38100" dist="38100" dir="2700000" algn="tl">
                  <a:srgbClr val="000000">
                    <a:alpha val="43137"/>
                  </a:srgbClr>
                </a:outerShdw>
              </a:effectLst>
            </a:endParaRPr>
          </a:p>
          <a:p>
            <a:pPr algn="ctr"/>
            <a:r>
              <a:rPr lang="en-US" sz="2000" b="1" dirty="0">
                <a:solidFill>
                  <a:srgbClr val="003192"/>
                </a:solidFill>
                <a:effectLst>
                  <a:outerShdw blurRad="38100" dist="38100" dir="2700000" algn="tl">
                    <a:srgbClr val="000000">
                      <a:alpha val="43137"/>
                    </a:srgbClr>
                  </a:outerShdw>
                </a:effectLst>
              </a:rPr>
              <a:t>bringing </a:t>
            </a:r>
            <a:r>
              <a:rPr lang="en-US" sz="2000" b="1" dirty="0">
                <a:solidFill>
                  <a:srgbClr val="003192"/>
                </a:solidFill>
                <a:effectLst>
                  <a:outerShdw blurRad="38100" dist="38100" dir="2700000" algn="tl">
                    <a:srgbClr val="000000">
                      <a:alpha val="43137"/>
                    </a:srgbClr>
                  </a:outerShdw>
                </a:effectLst>
              </a:rPr>
              <a:t>them from darkness out into light, by His will, </a:t>
            </a:r>
            <a:endParaRPr lang="en-US" sz="2000" b="1" dirty="0">
              <a:solidFill>
                <a:srgbClr val="003192"/>
              </a:solidFill>
              <a:effectLst>
                <a:outerShdw blurRad="38100" dist="38100" dir="2700000" algn="tl">
                  <a:srgbClr val="000000">
                    <a:alpha val="43137"/>
                  </a:srgbClr>
                </a:outerShdw>
              </a:effectLst>
            </a:endParaRPr>
          </a:p>
          <a:p>
            <a:pPr algn="ctr"/>
            <a:r>
              <a:rPr lang="en-US" sz="2000" b="1" dirty="0">
                <a:solidFill>
                  <a:srgbClr val="003192"/>
                </a:solidFill>
                <a:effectLst>
                  <a:outerShdw blurRad="38100" dist="38100" dir="2700000" algn="tl">
                    <a:srgbClr val="000000">
                      <a:alpha val="43137"/>
                    </a:srgbClr>
                  </a:outerShdw>
                </a:effectLst>
              </a:rPr>
              <a:t>and </a:t>
            </a:r>
            <a:r>
              <a:rPr lang="en-US" sz="2000" b="1" dirty="0">
                <a:solidFill>
                  <a:srgbClr val="003192"/>
                </a:solidFill>
                <a:effectLst>
                  <a:outerShdw blurRad="38100" dist="38100" dir="2700000" algn="tl">
                    <a:srgbClr val="000000">
                      <a:alpha val="43137"/>
                    </a:srgbClr>
                  </a:outerShdw>
                </a:effectLst>
              </a:rPr>
              <a:t>guiding them to a straight path</a:t>
            </a:r>
            <a:r>
              <a:rPr lang="en-US" sz="2000" b="1" dirty="0">
                <a:solidFill>
                  <a:srgbClr val="003192"/>
                </a:solidFill>
              </a:rPr>
              <a:t>.” </a:t>
            </a:r>
            <a:r>
              <a:rPr lang="en-US" sz="1100" dirty="0">
                <a:solidFill>
                  <a:srgbClr val="003192"/>
                </a:solidFill>
              </a:rPr>
              <a:t>(Al-</a:t>
            </a:r>
            <a:r>
              <a:rPr lang="en-US" sz="1100" dirty="0" err="1">
                <a:solidFill>
                  <a:srgbClr val="003192"/>
                </a:solidFill>
              </a:rPr>
              <a:t>Ma’idah</a:t>
            </a:r>
            <a:r>
              <a:rPr lang="en-US" sz="1100" dirty="0">
                <a:solidFill>
                  <a:srgbClr val="003192"/>
                </a:solidFill>
              </a:rPr>
              <a:t> 5:15-16)</a:t>
            </a:r>
          </a:p>
          <a:p>
            <a:pPr algn="ctr"/>
            <a:endParaRPr lang="ar-KW" sz="1100" dirty="0">
              <a:solidFill>
                <a:srgbClr val="003192"/>
              </a:solidFill>
            </a:endParaRPr>
          </a:p>
        </p:txBody>
      </p:sp>
      <p:pic>
        <p:nvPicPr>
          <p:cNvPr id="7" name="Picture 3" descr="C:\Users\HP\Desktop\القرآن حياتي\Pict\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9" y="2119745"/>
            <a:ext cx="2733900" cy="41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3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2606</Words>
  <Application>Microsoft Office PowerPoint</Application>
  <PresentationFormat>Widescreen</PresentationFormat>
  <Paragraphs>353</Paragraphs>
  <Slides>33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القرآن والتجويد واللحن</vt:lpstr>
      <vt:lpstr>PowerPoint Presentation</vt:lpstr>
      <vt:lpstr>عناصر المحاضرة</vt:lpstr>
      <vt:lpstr>القُرْآنُ الكَرِيْمُ</vt:lpstr>
      <vt:lpstr>القرآن الكريم</vt:lpstr>
      <vt:lpstr>القرآن الكريم</vt:lpstr>
      <vt:lpstr>القرآن الكريم</vt:lpstr>
      <vt:lpstr>القرآن الكريم</vt:lpstr>
      <vt:lpstr>القرآن الكريم</vt:lpstr>
      <vt:lpstr>القرآن الكريم</vt:lpstr>
      <vt:lpstr>القرآن الكريم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User</cp:lastModifiedBy>
  <cp:revision>19</cp:revision>
  <dcterms:created xsi:type="dcterms:W3CDTF">2020-09-13T17:12:40Z</dcterms:created>
  <dcterms:modified xsi:type="dcterms:W3CDTF">2020-09-29T19:12:13Z</dcterms:modified>
</cp:coreProperties>
</file>