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98" r:id="rId4"/>
    <p:sldId id="289" r:id="rId5"/>
    <p:sldId id="341" r:id="rId6"/>
    <p:sldId id="330" r:id="rId7"/>
    <p:sldId id="340" r:id="rId8"/>
    <p:sldId id="334" r:id="rId9"/>
    <p:sldId id="335" r:id="rId10"/>
    <p:sldId id="336" r:id="rId11"/>
    <p:sldId id="337" r:id="rId12"/>
    <p:sldId id="338" r:id="rId13"/>
    <p:sldId id="331" r:id="rId14"/>
    <p:sldId id="346" r:id="rId15"/>
    <p:sldId id="342" r:id="rId16"/>
    <p:sldId id="343" r:id="rId17"/>
    <p:sldId id="344" r:id="rId18"/>
    <p:sldId id="345" r:id="rId19"/>
    <p:sldId id="339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24" autoAdjust="0"/>
    <p:restoredTop sz="94778"/>
  </p:normalViewPr>
  <p:slideViewPr>
    <p:cSldViewPr snapToGrid="0" snapToObjects="1">
      <p:cViewPr varScale="1">
        <p:scale>
          <a:sx n="74" d="100"/>
          <a:sy n="74" d="100"/>
        </p:scale>
        <p:origin x="21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10/17/2020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2020-10-17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KW" sz="1800" b="1" dirty="0" smtClean="0"/>
              <a:t>تجويد  181 </a:t>
            </a:r>
            <a:r>
              <a:rPr lang="ar-SA" sz="1800" b="1" dirty="0" smtClean="0"/>
              <a:t>– </a:t>
            </a:r>
            <a:r>
              <a:rPr lang="ar-SA" sz="1800" b="1" dirty="0"/>
              <a:t>مادة </a:t>
            </a:r>
            <a:r>
              <a:rPr lang="ar-KW" sz="1800" b="1" dirty="0" smtClean="0"/>
              <a:t>التجويد </a:t>
            </a:r>
            <a:r>
              <a:rPr lang="ar-SA" sz="1800" b="1" dirty="0" smtClean="0"/>
              <a:t>– </a:t>
            </a:r>
            <a:r>
              <a:rPr lang="ar-SA" sz="1800" b="1" dirty="0"/>
              <a:t>المحاضرة </a:t>
            </a:r>
            <a:r>
              <a:rPr lang="ar-KW" sz="1800" b="1" dirty="0" smtClean="0"/>
              <a:t>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2020-10-17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2020-10-17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2020-10-17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2020-10-17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2020-10-17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2020-10-17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2020-10-17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2020-10-17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2020-10-17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2020-10-17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1811" y="2459025"/>
            <a:ext cx="7156361" cy="2136165"/>
          </a:xfrm>
        </p:spPr>
        <p:txBody>
          <a:bodyPr>
            <a:normAutofit fontScale="90000"/>
          </a:bodyPr>
          <a:lstStyle/>
          <a:p>
            <a:r>
              <a:rPr lang="ar-KW" dirty="0" smtClean="0"/>
              <a:t>أحكام </a:t>
            </a:r>
            <a:br>
              <a:rPr lang="ar-KW" dirty="0" smtClean="0"/>
            </a:br>
            <a:r>
              <a:rPr lang="ar-KW" dirty="0" smtClean="0"/>
              <a:t>النون الساكنة </a:t>
            </a:r>
            <a:r>
              <a:rPr lang="ar-KW" dirty="0" smtClean="0"/>
              <a:t>والتنوين</a:t>
            </a:r>
            <a:br>
              <a:rPr lang="ar-KW" dirty="0" smtClean="0"/>
            </a:br>
            <a:r>
              <a:rPr lang="ar-KW" sz="4400" dirty="0" smtClean="0">
                <a:solidFill>
                  <a:srgbClr val="FF0000"/>
                </a:solidFill>
              </a:rPr>
              <a:t>(المقدمة)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8406" y="4827012"/>
            <a:ext cx="9144000" cy="1655762"/>
          </a:xfrm>
        </p:spPr>
        <p:txBody>
          <a:bodyPr>
            <a:normAutofit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/>
              <a:t>د. </a:t>
            </a:r>
            <a:r>
              <a:rPr lang="ar-KW" sz="3200" b="1" dirty="0" smtClean="0"/>
              <a:t>هاله رجب</a:t>
            </a:r>
            <a:endParaRPr lang="en-US" sz="32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7011" y="2457544"/>
            <a:ext cx="4114800" cy="382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94394" y="2050765"/>
            <a:ext cx="6696744" cy="14285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 algn="r" rtl="1">
              <a:buClr>
                <a:srgbClr val="FF0000"/>
              </a:buClr>
              <a:buFont typeface="+mj-lt"/>
              <a:buAutoNum type="arabicPeriod" startAt="3"/>
            </a:pPr>
            <a:r>
              <a:rPr lang="ar-KW" sz="3200" dirty="0" smtClean="0">
                <a:solidFill>
                  <a:srgbClr val="003192"/>
                </a:solidFill>
              </a:rPr>
              <a:t>النون </a:t>
            </a:r>
            <a:r>
              <a:rPr lang="ar-KW" sz="3200" dirty="0">
                <a:solidFill>
                  <a:srgbClr val="003192"/>
                </a:solidFill>
              </a:rPr>
              <a:t>الساكنة </a:t>
            </a:r>
            <a:r>
              <a:rPr lang="ar-KW" sz="3200" b="1" u="sng" dirty="0">
                <a:solidFill>
                  <a:srgbClr val="FF0000"/>
                </a:solidFill>
              </a:rPr>
              <a:t>ثابتة في الوصل </a:t>
            </a:r>
            <a:r>
              <a:rPr lang="ar-KW" sz="3200" b="1" u="sng" dirty="0" smtClean="0">
                <a:solidFill>
                  <a:srgbClr val="FF0000"/>
                </a:solidFill>
              </a:rPr>
              <a:t>والوقف</a:t>
            </a:r>
          </a:p>
          <a:p>
            <a:pPr algn="ctr" rtl="1">
              <a:lnSpc>
                <a:spcPct val="200000"/>
              </a:lnSpc>
            </a:pPr>
            <a:r>
              <a:rPr lang="ar-KW" sz="3200" dirty="0" smtClean="0">
                <a:solidFill>
                  <a:srgbClr val="003192"/>
                </a:solidFill>
              </a:rPr>
              <a:t>وأما </a:t>
            </a:r>
            <a:r>
              <a:rPr lang="ar-KW" sz="3200" dirty="0">
                <a:solidFill>
                  <a:srgbClr val="003192"/>
                </a:solidFill>
              </a:rPr>
              <a:t>التنوين </a:t>
            </a:r>
            <a:r>
              <a:rPr lang="ar-KW" sz="3200" b="1" u="sng" dirty="0">
                <a:solidFill>
                  <a:srgbClr val="FF0000"/>
                </a:solidFill>
              </a:rPr>
              <a:t>فثابت في الوصل </a:t>
            </a:r>
            <a:r>
              <a:rPr lang="ar-KW" sz="3200" dirty="0">
                <a:solidFill>
                  <a:srgbClr val="003192"/>
                </a:solidFill>
              </a:rPr>
              <a:t>دون الوقف</a:t>
            </a:r>
            <a:r>
              <a:rPr lang="ar-KW" sz="3200" dirty="0" smtClean="0">
                <a:solidFill>
                  <a:srgbClr val="003192"/>
                </a:solidFill>
              </a:rPr>
              <a:t>.</a:t>
            </a:r>
            <a:endParaRPr lang="en-US" sz="3200" dirty="0">
              <a:solidFill>
                <a:srgbClr val="0031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0378" y="3994981"/>
            <a:ext cx="6984776" cy="193899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457200" lvl="0" indent="-457200" algn="l" rtl="0">
              <a:buClr>
                <a:srgbClr val="FF0000"/>
              </a:buClr>
              <a:buFont typeface="+mj-lt"/>
              <a:buAutoNum type="arabicPeriod" startAt="3"/>
            </a:pPr>
            <a:r>
              <a:rPr lang="en-US" sz="2400" dirty="0" smtClean="0">
                <a:solidFill>
                  <a:srgbClr val="003192"/>
                </a:solidFill>
              </a:rPr>
              <a:t>The </a:t>
            </a:r>
            <a:r>
              <a:rPr lang="en-US" sz="2400" dirty="0">
                <a:solidFill>
                  <a:srgbClr val="003192"/>
                </a:solidFill>
              </a:rPr>
              <a:t>nun </a:t>
            </a:r>
            <a:r>
              <a:rPr lang="en-US" sz="2400" dirty="0" err="1">
                <a:solidFill>
                  <a:srgbClr val="003192"/>
                </a:solidFill>
              </a:rPr>
              <a:t>sakinah</a:t>
            </a:r>
            <a:r>
              <a:rPr lang="en-US" sz="2400" dirty="0">
                <a:solidFill>
                  <a:srgbClr val="003192"/>
                </a:solidFill>
              </a:rPr>
              <a:t> is </a:t>
            </a:r>
            <a:r>
              <a:rPr lang="en-US" sz="2400" b="1" u="sng" dirty="0">
                <a:solidFill>
                  <a:srgbClr val="FF0000"/>
                </a:solidFill>
              </a:rPr>
              <a:t>always pronounced</a:t>
            </a:r>
            <a:r>
              <a:rPr lang="en-US" sz="2400" dirty="0">
                <a:solidFill>
                  <a:srgbClr val="003192"/>
                </a:solidFill>
              </a:rPr>
              <a:t>, whether it is being recited continuously with what follows it, or the reciter pauses on </a:t>
            </a:r>
            <a:r>
              <a:rPr lang="en-US" sz="2400" dirty="0" smtClean="0">
                <a:solidFill>
                  <a:srgbClr val="003192"/>
                </a:solidFill>
              </a:rPr>
              <a:t>it</a:t>
            </a:r>
          </a:p>
          <a:p>
            <a:pPr lvl="0" algn="ctr" rtl="0">
              <a:buClr>
                <a:srgbClr val="FF0000"/>
              </a:buClr>
            </a:pPr>
            <a:r>
              <a:rPr lang="en-US" sz="2400" dirty="0" smtClean="0">
                <a:solidFill>
                  <a:srgbClr val="003192"/>
                </a:solidFill>
              </a:rPr>
              <a:t>&amp; the </a:t>
            </a:r>
            <a:r>
              <a:rPr lang="en-US" sz="2400" dirty="0" err="1" smtClean="0">
                <a:solidFill>
                  <a:srgbClr val="003192"/>
                </a:solidFill>
              </a:rPr>
              <a:t>tanween</a:t>
            </a:r>
            <a:r>
              <a:rPr lang="en-US" sz="2400" dirty="0" smtClean="0">
                <a:solidFill>
                  <a:srgbClr val="003192"/>
                </a:solidFill>
              </a:rPr>
              <a:t> is </a:t>
            </a:r>
            <a:r>
              <a:rPr lang="en-US" sz="2400" b="1" u="sng" dirty="0" smtClean="0">
                <a:solidFill>
                  <a:srgbClr val="FF0000"/>
                </a:solidFill>
              </a:rPr>
              <a:t>pronounced only if it is recited with the following word</a:t>
            </a:r>
            <a:r>
              <a:rPr lang="en-US" sz="2400" dirty="0" smtClean="0">
                <a:solidFill>
                  <a:srgbClr val="003192"/>
                </a:solidFill>
              </a:rPr>
              <a:t>. </a:t>
            </a:r>
            <a:endParaRPr lang="en-US" sz="2400" dirty="0">
              <a:solidFill>
                <a:srgbClr val="003192"/>
              </a:solidFill>
            </a:endParaRP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19036" y="2060142"/>
            <a:ext cx="6696744" cy="14285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 algn="r" rtl="1">
              <a:buClr>
                <a:srgbClr val="FF0000"/>
              </a:buClr>
              <a:buFont typeface="+mj-lt"/>
              <a:buAutoNum type="arabicPeriod" startAt="4"/>
            </a:pPr>
            <a:r>
              <a:rPr lang="ar-KW" sz="3200" dirty="0" smtClean="0">
                <a:solidFill>
                  <a:srgbClr val="003192"/>
                </a:solidFill>
              </a:rPr>
              <a:t>النون </a:t>
            </a:r>
            <a:r>
              <a:rPr lang="ar-KW" sz="3200" dirty="0">
                <a:solidFill>
                  <a:srgbClr val="003192"/>
                </a:solidFill>
              </a:rPr>
              <a:t>الساكنة تكون </a:t>
            </a:r>
            <a:r>
              <a:rPr lang="ar-KW" sz="3200" b="1" u="sng" dirty="0">
                <a:solidFill>
                  <a:srgbClr val="FF0000"/>
                </a:solidFill>
              </a:rPr>
              <a:t>متوسطة </a:t>
            </a:r>
            <a:r>
              <a:rPr lang="ar-KW" sz="3200" b="1" u="sng" dirty="0" smtClean="0">
                <a:solidFill>
                  <a:srgbClr val="FF0000"/>
                </a:solidFill>
              </a:rPr>
              <a:t>ومتطرفة</a:t>
            </a:r>
          </a:p>
          <a:p>
            <a:pPr algn="ctr" rtl="1">
              <a:lnSpc>
                <a:spcPct val="200000"/>
              </a:lnSpc>
            </a:pPr>
            <a:r>
              <a:rPr lang="ar-KW" sz="3200" dirty="0" smtClean="0">
                <a:solidFill>
                  <a:srgbClr val="003192"/>
                </a:solidFill>
              </a:rPr>
              <a:t>أما </a:t>
            </a:r>
            <a:r>
              <a:rPr lang="ar-KW" sz="3200" dirty="0">
                <a:solidFill>
                  <a:srgbClr val="003192"/>
                </a:solidFill>
              </a:rPr>
              <a:t>التنوين فلا يكون إلا </a:t>
            </a:r>
            <a:r>
              <a:rPr lang="ar-KW" sz="3200" b="1" u="sng" dirty="0" smtClean="0">
                <a:solidFill>
                  <a:srgbClr val="FF0000"/>
                </a:solidFill>
              </a:rPr>
              <a:t>متطرفًا</a:t>
            </a:r>
            <a:r>
              <a:rPr lang="ar-KW" sz="3200" dirty="0" smtClean="0">
                <a:solidFill>
                  <a:srgbClr val="003192"/>
                </a:solidFill>
              </a:rPr>
              <a:t>.</a:t>
            </a:r>
            <a:endParaRPr lang="en-US" sz="3200" dirty="0">
              <a:solidFill>
                <a:srgbClr val="0031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020" y="4148374"/>
            <a:ext cx="7128792" cy="224676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lvl="0" indent="-514350" algn="l" rtl="0">
              <a:buClr>
                <a:srgbClr val="FF0000"/>
              </a:buClr>
              <a:buFont typeface="+mj-lt"/>
              <a:buAutoNum type="arabicPeriod" startAt="4"/>
            </a:pPr>
            <a:r>
              <a:rPr lang="en-US" sz="2800" dirty="0" smtClean="0">
                <a:solidFill>
                  <a:srgbClr val="003192"/>
                </a:solidFill>
              </a:rPr>
              <a:t>The </a:t>
            </a:r>
            <a:r>
              <a:rPr lang="en-US" sz="2800" dirty="0">
                <a:solidFill>
                  <a:srgbClr val="003192"/>
                </a:solidFill>
              </a:rPr>
              <a:t>nun </a:t>
            </a:r>
            <a:r>
              <a:rPr lang="en-US" sz="2800" dirty="0" err="1">
                <a:solidFill>
                  <a:srgbClr val="003192"/>
                </a:solidFill>
              </a:rPr>
              <a:t>sakinah</a:t>
            </a:r>
            <a:r>
              <a:rPr lang="en-US" sz="2800" dirty="0">
                <a:solidFill>
                  <a:srgbClr val="003192"/>
                </a:solidFill>
              </a:rPr>
              <a:t> can occur </a:t>
            </a:r>
            <a:r>
              <a:rPr lang="en-US" sz="2800" b="1" u="sng" dirty="0">
                <a:solidFill>
                  <a:srgbClr val="FF0000"/>
                </a:solidFill>
              </a:rPr>
              <a:t>either in the middle or at the end </a:t>
            </a:r>
            <a:r>
              <a:rPr lang="en-US" sz="2800" dirty="0">
                <a:solidFill>
                  <a:srgbClr val="003192"/>
                </a:solidFill>
              </a:rPr>
              <a:t>of a </a:t>
            </a:r>
            <a:r>
              <a:rPr lang="en-US" sz="2800" dirty="0" smtClean="0">
                <a:solidFill>
                  <a:srgbClr val="003192"/>
                </a:solidFill>
              </a:rPr>
              <a:t>word</a:t>
            </a:r>
          </a:p>
          <a:p>
            <a:pPr lvl="0" algn="ctr" rtl="0">
              <a:lnSpc>
                <a:spcPct val="200000"/>
              </a:lnSpc>
            </a:pPr>
            <a:r>
              <a:rPr lang="en-US" sz="2800" dirty="0" smtClean="0">
                <a:solidFill>
                  <a:srgbClr val="003192"/>
                </a:solidFill>
              </a:rPr>
              <a:t>&amp; </a:t>
            </a:r>
            <a:r>
              <a:rPr lang="en-US" sz="2800" dirty="0" err="1" smtClean="0">
                <a:solidFill>
                  <a:srgbClr val="003192"/>
                </a:solidFill>
              </a:rPr>
              <a:t>tanween</a:t>
            </a:r>
            <a:r>
              <a:rPr lang="en-US" sz="2800" dirty="0" smtClean="0">
                <a:solidFill>
                  <a:srgbClr val="003192"/>
                </a:solidFill>
              </a:rPr>
              <a:t> </a:t>
            </a:r>
            <a:r>
              <a:rPr lang="en-US" sz="2800" dirty="0">
                <a:solidFill>
                  <a:srgbClr val="003192"/>
                </a:solidFill>
              </a:rPr>
              <a:t>can </a:t>
            </a:r>
            <a:r>
              <a:rPr lang="en-US" sz="2800" b="1" u="sng" dirty="0">
                <a:solidFill>
                  <a:srgbClr val="FF0000"/>
                </a:solidFill>
              </a:rPr>
              <a:t>only occur at the end </a:t>
            </a:r>
            <a:endParaRPr lang="en-US" sz="2800" b="1" u="sng" dirty="0" smtClean="0">
              <a:solidFill>
                <a:srgbClr val="FF0000"/>
              </a:solidFill>
            </a:endParaRPr>
          </a:p>
          <a:p>
            <a:pPr lvl="0" algn="ctr" rtl="0"/>
            <a:r>
              <a:rPr lang="en-US" sz="2800" dirty="0" smtClean="0">
                <a:solidFill>
                  <a:srgbClr val="003192"/>
                </a:solidFill>
              </a:rPr>
              <a:t>of </a:t>
            </a:r>
            <a:r>
              <a:rPr lang="en-US" sz="2800" dirty="0">
                <a:solidFill>
                  <a:srgbClr val="003192"/>
                </a:solidFill>
              </a:rPr>
              <a:t>the </a:t>
            </a:r>
            <a:r>
              <a:rPr lang="en-US" sz="2800" dirty="0" smtClean="0">
                <a:solidFill>
                  <a:srgbClr val="003192"/>
                </a:solidFill>
              </a:rPr>
              <a:t>word.</a:t>
            </a:r>
            <a:endParaRPr lang="en-US" sz="2800" dirty="0">
              <a:solidFill>
                <a:srgbClr val="003192"/>
              </a:solidFill>
            </a:endParaRP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95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72748" y="2050326"/>
            <a:ext cx="6696744" cy="12615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 algn="r" rtl="1">
              <a:buClr>
                <a:srgbClr val="FF0000"/>
              </a:buClr>
              <a:buFont typeface="+mj-lt"/>
              <a:buAutoNum type="arabicPeriod" startAt="5"/>
            </a:pPr>
            <a:r>
              <a:rPr lang="ar-KW" sz="2800" dirty="0" smtClean="0">
                <a:solidFill>
                  <a:srgbClr val="003192"/>
                </a:solidFill>
              </a:rPr>
              <a:t>النون </a:t>
            </a:r>
            <a:r>
              <a:rPr lang="ar-KW" sz="2800" dirty="0">
                <a:solidFill>
                  <a:srgbClr val="003192"/>
                </a:solidFill>
              </a:rPr>
              <a:t>الساكنة </a:t>
            </a:r>
            <a:r>
              <a:rPr lang="ar-KW" sz="2800" b="1" u="sng" dirty="0">
                <a:solidFill>
                  <a:srgbClr val="FF0000"/>
                </a:solidFill>
              </a:rPr>
              <a:t>توجد في الأسماء والأفعال </a:t>
            </a:r>
            <a:r>
              <a:rPr lang="ar-KW" sz="2800" b="1" u="sng" dirty="0" smtClean="0">
                <a:solidFill>
                  <a:srgbClr val="FF0000"/>
                </a:solidFill>
              </a:rPr>
              <a:t>والحروف</a:t>
            </a:r>
          </a:p>
          <a:p>
            <a:pPr algn="ctr" rtl="1">
              <a:lnSpc>
                <a:spcPct val="200000"/>
              </a:lnSpc>
              <a:buClr>
                <a:srgbClr val="FF0000"/>
              </a:buClr>
            </a:pPr>
            <a:r>
              <a:rPr lang="ar-KW" sz="2800" dirty="0" smtClean="0">
                <a:solidFill>
                  <a:srgbClr val="003192"/>
                </a:solidFill>
              </a:rPr>
              <a:t>أما </a:t>
            </a:r>
            <a:r>
              <a:rPr lang="ar-KW" sz="2800" dirty="0">
                <a:solidFill>
                  <a:srgbClr val="003192"/>
                </a:solidFill>
              </a:rPr>
              <a:t>التنوين ففي </a:t>
            </a:r>
            <a:r>
              <a:rPr lang="ar-KW" sz="2800" b="1" u="sng" dirty="0">
                <a:solidFill>
                  <a:srgbClr val="FF0000"/>
                </a:solidFill>
              </a:rPr>
              <a:t>الأسماء فقط</a:t>
            </a:r>
            <a:r>
              <a:rPr lang="ar-KW" sz="2800" dirty="0">
                <a:solidFill>
                  <a:srgbClr val="003192"/>
                </a:solidFill>
              </a:rPr>
              <a:t>.</a:t>
            </a:r>
            <a:endParaRPr lang="en-US" sz="2800" dirty="0">
              <a:solidFill>
                <a:srgbClr val="0031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82524" y="4014977"/>
            <a:ext cx="6984776" cy="206210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 algn="l" rtl="0">
              <a:buClr>
                <a:srgbClr val="FF0000"/>
              </a:buClr>
              <a:buFont typeface="+mj-lt"/>
              <a:buAutoNum type="arabicPeriod" startAt="5"/>
            </a:pPr>
            <a:r>
              <a:rPr lang="en-US" sz="3200" dirty="0" smtClean="0">
                <a:solidFill>
                  <a:srgbClr val="003192"/>
                </a:solidFill>
              </a:rPr>
              <a:t>The </a:t>
            </a:r>
            <a:r>
              <a:rPr lang="en-US" sz="3200" dirty="0">
                <a:solidFill>
                  <a:srgbClr val="003192"/>
                </a:solidFill>
              </a:rPr>
              <a:t>nun </a:t>
            </a:r>
            <a:r>
              <a:rPr lang="en-US" sz="3200" dirty="0" err="1">
                <a:solidFill>
                  <a:srgbClr val="003192"/>
                </a:solidFill>
              </a:rPr>
              <a:t>sakinah</a:t>
            </a:r>
            <a:r>
              <a:rPr lang="en-US" sz="3200" dirty="0">
                <a:solidFill>
                  <a:srgbClr val="003192"/>
                </a:solidFill>
              </a:rPr>
              <a:t> can be found in </a:t>
            </a:r>
            <a:r>
              <a:rPr lang="en-US" sz="3200" b="1" u="sng" dirty="0">
                <a:solidFill>
                  <a:srgbClr val="FF0000"/>
                </a:solidFill>
              </a:rPr>
              <a:t>nouns, verbs, or </a:t>
            </a:r>
            <a:r>
              <a:rPr lang="en-US" sz="3200" b="1" u="sng" dirty="0" smtClean="0">
                <a:solidFill>
                  <a:srgbClr val="FF0000"/>
                </a:solidFill>
              </a:rPr>
              <a:t>prepositions</a:t>
            </a:r>
          </a:p>
          <a:p>
            <a:pPr algn="ctr" rtl="0">
              <a:lnSpc>
                <a:spcPct val="200000"/>
              </a:lnSpc>
              <a:buClr>
                <a:srgbClr val="FF0000"/>
              </a:buClr>
            </a:pPr>
            <a:r>
              <a:rPr lang="en-US" sz="3200" dirty="0" smtClean="0">
                <a:solidFill>
                  <a:srgbClr val="003192"/>
                </a:solidFill>
              </a:rPr>
              <a:t>&amp; </a:t>
            </a:r>
            <a:r>
              <a:rPr lang="en-US" sz="3200" dirty="0" err="1" smtClean="0">
                <a:solidFill>
                  <a:srgbClr val="003192"/>
                </a:solidFill>
              </a:rPr>
              <a:t>tanween</a:t>
            </a:r>
            <a:r>
              <a:rPr lang="en-US" sz="3200" dirty="0" smtClean="0">
                <a:solidFill>
                  <a:srgbClr val="003192"/>
                </a:solidFill>
              </a:rPr>
              <a:t> </a:t>
            </a:r>
            <a:r>
              <a:rPr lang="en-US" sz="3200" dirty="0">
                <a:solidFill>
                  <a:srgbClr val="003192"/>
                </a:solidFill>
              </a:rPr>
              <a:t>can </a:t>
            </a:r>
            <a:r>
              <a:rPr lang="en-US" sz="3200" b="1" u="sng" dirty="0">
                <a:solidFill>
                  <a:srgbClr val="FF0000"/>
                </a:solidFill>
              </a:rPr>
              <a:t>only be found in nouns</a:t>
            </a:r>
            <a:r>
              <a:rPr lang="en-US" sz="3200" dirty="0">
                <a:solidFill>
                  <a:srgbClr val="003192"/>
                </a:solidFill>
              </a:rPr>
              <a:t>.</a:t>
            </a: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3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13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5020" y="1757458"/>
            <a:ext cx="6840760" cy="437042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KW" sz="2800" b="1" dirty="0">
                <a:solidFill>
                  <a:srgbClr val="FF0000"/>
                </a:solidFill>
              </a:rPr>
              <a:t>ويستثنى من ذلك</a:t>
            </a:r>
            <a:r>
              <a:rPr lang="ar-KW" sz="2800" dirty="0">
                <a:solidFill>
                  <a:srgbClr val="003192"/>
                </a:solidFill>
              </a:rPr>
              <a:t>: </a:t>
            </a:r>
            <a:r>
              <a:rPr lang="ar-KW" sz="2800" dirty="0" smtClean="0">
                <a:solidFill>
                  <a:srgbClr val="003192"/>
                </a:solidFill>
              </a:rPr>
              <a:t>   </a:t>
            </a:r>
            <a:r>
              <a:rPr lang="en-US" sz="2800" b="1" dirty="0">
                <a:solidFill>
                  <a:srgbClr val="FF0000"/>
                </a:solidFill>
              </a:rPr>
              <a:t>An exception is:</a:t>
            </a:r>
          </a:p>
          <a:p>
            <a:pPr algn="ctr"/>
            <a:r>
              <a:rPr lang="ar-KW" sz="2800" b="1" u="sng" dirty="0" smtClean="0">
                <a:solidFill>
                  <a:srgbClr val="003192"/>
                </a:solidFill>
              </a:rPr>
              <a:t>نون </a:t>
            </a:r>
            <a:r>
              <a:rPr lang="ar-KW" sz="2800" b="1" u="sng" dirty="0">
                <a:solidFill>
                  <a:srgbClr val="003192"/>
                </a:solidFill>
              </a:rPr>
              <a:t>التوكيد </a:t>
            </a:r>
            <a:r>
              <a:rPr lang="ar-KW" sz="2800" b="1" u="sng" dirty="0" smtClean="0">
                <a:solidFill>
                  <a:srgbClr val="003192"/>
                </a:solidFill>
              </a:rPr>
              <a:t>الخفيفة</a:t>
            </a:r>
          </a:p>
          <a:p>
            <a:pPr algn="ctr"/>
            <a:r>
              <a:rPr lang="en-US" sz="2800" b="1" u="sng" dirty="0" smtClean="0">
                <a:solidFill>
                  <a:srgbClr val="003192"/>
                </a:solidFill>
              </a:rPr>
              <a:t>The </a:t>
            </a:r>
            <a:r>
              <a:rPr lang="en-US" sz="2800" b="1" u="sng" dirty="0">
                <a:solidFill>
                  <a:srgbClr val="003192"/>
                </a:solidFill>
              </a:rPr>
              <a:t>light nun that indicates emphasis </a:t>
            </a:r>
          </a:p>
          <a:p>
            <a:pPr algn="ctr"/>
            <a:r>
              <a:rPr lang="ar-KW" dirty="0" smtClean="0">
                <a:solidFill>
                  <a:srgbClr val="003192"/>
                </a:solidFill>
              </a:rPr>
              <a:t>التي </a:t>
            </a:r>
            <a:r>
              <a:rPr lang="ar-KW" dirty="0">
                <a:solidFill>
                  <a:srgbClr val="003192"/>
                </a:solidFill>
              </a:rPr>
              <a:t>لم تقع إلا في موضعين في القرآن وهما: </a:t>
            </a:r>
            <a:endParaRPr lang="ar-KW" dirty="0" smtClean="0">
              <a:solidFill>
                <a:srgbClr val="003192"/>
              </a:solidFill>
            </a:endParaRPr>
          </a:p>
          <a:p>
            <a:pPr algn="ctr"/>
            <a:r>
              <a:rPr lang="en-US" dirty="0">
                <a:solidFill>
                  <a:srgbClr val="003192"/>
                </a:solidFill>
              </a:rPr>
              <a:t>It occurs only in two places in the Qur’an: </a:t>
            </a:r>
          </a:p>
          <a:p>
            <a:pPr algn="ctr"/>
            <a:r>
              <a:rPr lang="ar-KW" sz="2800" dirty="0" smtClean="0">
                <a:solidFill>
                  <a:srgbClr val="003192"/>
                </a:solidFill>
              </a:rPr>
              <a:t>{وَلِيَكُون</a:t>
            </a:r>
            <a:r>
              <a:rPr lang="ar-KW" sz="2800" dirty="0" smtClean="0">
                <a:solidFill>
                  <a:srgbClr val="FF0000"/>
                </a:solidFill>
              </a:rPr>
              <a:t>اً</a:t>
            </a:r>
            <a:r>
              <a:rPr lang="ar-KW" sz="2800" dirty="0" smtClean="0">
                <a:solidFill>
                  <a:srgbClr val="003192"/>
                </a:solidFill>
              </a:rPr>
              <a:t> </a:t>
            </a:r>
            <a:r>
              <a:rPr lang="ar-KW" sz="2800" dirty="0">
                <a:solidFill>
                  <a:srgbClr val="003192"/>
                </a:solidFill>
              </a:rPr>
              <a:t>مِنَ الصَّاغِرِينَ} </a:t>
            </a:r>
            <a:r>
              <a:rPr lang="ar-KW" sz="1000" dirty="0">
                <a:solidFill>
                  <a:srgbClr val="003192"/>
                </a:solidFill>
              </a:rPr>
              <a:t>(يوسف 32) </a:t>
            </a:r>
            <a:r>
              <a:rPr lang="en-US" sz="1000" dirty="0">
                <a:solidFill>
                  <a:srgbClr val="003192"/>
                </a:solidFill>
              </a:rPr>
              <a:t>(Yusuf  12:32)</a:t>
            </a:r>
          </a:p>
          <a:p>
            <a:pPr algn="ctr"/>
            <a:r>
              <a:rPr lang="ar-KW" sz="2800" dirty="0" smtClean="0">
                <a:solidFill>
                  <a:srgbClr val="003192"/>
                </a:solidFill>
              </a:rPr>
              <a:t>{لَنَسْفَعَ</a:t>
            </a:r>
            <a:r>
              <a:rPr lang="ar-KW" sz="2800" dirty="0" smtClean="0">
                <a:solidFill>
                  <a:srgbClr val="FF0000"/>
                </a:solidFill>
              </a:rPr>
              <a:t>اً</a:t>
            </a:r>
            <a:r>
              <a:rPr lang="ar-KW" sz="2800" dirty="0" smtClean="0">
                <a:solidFill>
                  <a:srgbClr val="003192"/>
                </a:solidFill>
              </a:rPr>
              <a:t> </a:t>
            </a:r>
            <a:r>
              <a:rPr lang="ar-KW" sz="2800" dirty="0">
                <a:solidFill>
                  <a:srgbClr val="003192"/>
                </a:solidFill>
              </a:rPr>
              <a:t>بِالنَّاصِيَةِ} </a:t>
            </a:r>
            <a:r>
              <a:rPr lang="ar-KW" sz="1100" dirty="0">
                <a:solidFill>
                  <a:srgbClr val="003192"/>
                </a:solidFill>
              </a:rPr>
              <a:t>(العلق 15</a:t>
            </a:r>
            <a:r>
              <a:rPr lang="ar-KW" sz="1100" dirty="0" smtClean="0">
                <a:solidFill>
                  <a:srgbClr val="003192"/>
                </a:solidFill>
              </a:rPr>
              <a:t>) </a:t>
            </a:r>
            <a:r>
              <a:rPr lang="en-US" sz="1100" dirty="0">
                <a:solidFill>
                  <a:srgbClr val="003192"/>
                </a:solidFill>
              </a:rPr>
              <a:t>(Al-`</a:t>
            </a:r>
            <a:r>
              <a:rPr lang="en-US" sz="1100" dirty="0" err="1">
                <a:solidFill>
                  <a:srgbClr val="003192"/>
                </a:solidFill>
              </a:rPr>
              <a:t>Alaq</a:t>
            </a:r>
            <a:r>
              <a:rPr lang="en-US" sz="1100" dirty="0">
                <a:solidFill>
                  <a:srgbClr val="003192"/>
                </a:solidFill>
              </a:rPr>
              <a:t> 96:15)</a:t>
            </a:r>
            <a:endParaRPr lang="ar-KW" sz="1100" dirty="0" smtClean="0">
              <a:solidFill>
                <a:srgbClr val="003192"/>
              </a:solidFill>
            </a:endParaRPr>
          </a:p>
          <a:p>
            <a:pPr algn="ctr"/>
            <a:r>
              <a:rPr lang="ar-KW" sz="2400" b="1" u="sng" dirty="0" smtClean="0">
                <a:solidFill>
                  <a:srgbClr val="003192"/>
                </a:solidFill>
              </a:rPr>
              <a:t>فإنها نون شبيهة بالتنوين </a:t>
            </a:r>
          </a:p>
          <a:p>
            <a:pPr algn="ctr"/>
            <a:r>
              <a:rPr lang="en-US" sz="2400" b="1" u="sng" dirty="0">
                <a:solidFill>
                  <a:srgbClr val="003192"/>
                </a:solidFill>
              </a:rPr>
              <a:t>it is a </a:t>
            </a:r>
            <a:r>
              <a:rPr lang="en-US" sz="2400" b="1" u="sng" dirty="0" err="1">
                <a:solidFill>
                  <a:srgbClr val="003192"/>
                </a:solidFill>
              </a:rPr>
              <a:t>tanween</a:t>
            </a:r>
            <a:r>
              <a:rPr lang="en-US" sz="2400" b="1" u="sng" dirty="0">
                <a:solidFill>
                  <a:srgbClr val="003192"/>
                </a:solidFill>
              </a:rPr>
              <a:t>-cum-nun </a:t>
            </a:r>
            <a:r>
              <a:rPr lang="en-US" sz="2400" b="1" u="sng" dirty="0" err="1" smtClean="0">
                <a:solidFill>
                  <a:srgbClr val="003192"/>
                </a:solidFill>
              </a:rPr>
              <a:t>sakinah</a:t>
            </a:r>
            <a:endParaRPr lang="ar-KW" sz="2400" b="1" u="sng" dirty="0">
              <a:solidFill>
                <a:srgbClr val="003192"/>
              </a:solidFill>
            </a:endParaRPr>
          </a:p>
          <a:p>
            <a:pPr algn="ctr"/>
            <a:r>
              <a:rPr lang="ar-KW" dirty="0" smtClean="0">
                <a:solidFill>
                  <a:srgbClr val="003192"/>
                </a:solidFill>
              </a:rPr>
              <a:t>لاتصالها </a:t>
            </a:r>
            <a:r>
              <a:rPr lang="ar-KW" dirty="0">
                <a:solidFill>
                  <a:srgbClr val="003192"/>
                </a:solidFill>
              </a:rPr>
              <a:t>بالفعل، وإن كانت غير ثابتة خطًّا ووقفًا </a:t>
            </a:r>
            <a:r>
              <a:rPr lang="ar-KW" dirty="0" smtClean="0">
                <a:solidFill>
                  <a:srgbClr val="003192"/>
                </a:solidFill>
              </a:rPr>
              <a:t>كالتنوين</a:t>
            </a:r>
          </a:p>
          <a:p>
            <a:pPr algn="ctr"/>
            <a:r>
              <a:rPr lang="en-US" dirty="0" smtClean="0">
                <a:solidFill>
                  <a:srgbClr val="003192"/>
                </a:solidFill>
              </a:rPr>
              <a:t>as it </a:t>
            </a:r>
            <a:r>
              <a:rPr lang="en-US" dirty="0">
                <a:solidFill>
                  <a:srgbClr val="003192"/>
                </a:solidFill>
              </a:rPr>
              <a:t>is attached to the end of a </a:t>
            </a:r>
            <a:r>
              <a:rPr lang="en-US" dirty="0" smtClean="0">
                <a:solidFill>
                  <a:srgbClr val="003192"/>
                </a:solidFill>
              </a:rPr>
              <a:t>verb, yet</a:t>
            </a:r>
            <a:r>
              <a:rPr lang="en-US" dirty="0">
                <a:solidFill>
                  <a:srgbClr val="003192"/>
                </a:solidFill>
              </a:rPr>
              <a:t>, it resembles the </a:t>
            </a:r>
            <a:r>
              <a:rPr lang="en-US" dirty="0" err="1">
                <a:solidFill>
                  <a:srgbClr val="003192"/>
                </a:solidFill>
              </a:rPr>
              <a:t>tanween</a:t>
            </a:r>
            <a:r>
              <a:rPr lang="en-US" dirty="0">
                <a:solidFill>
                  <a:srgbClr val="003192"/>
                </a:solidFill>
              </a:rPr>
              <a:t> in that it is neither written nor is it pronounced if the reciter pauses on </a:t>
            </a:r>
            <a:r>
              <a:rPr lang="en-US" dirty="0" smtClean="0">
                <a:solidFill>
                  <a:srgbClr val="003192"/>
                </a:solidFill>
              </a:rPr>
              <a:t>it.</a:t>
            </a:r>
            <a:endParaRPr lang="en-US" sz="2800" dirty="0">
              <a:solidFill>
                <a:srgbClr val="003192"/>
              </a:solidFill>
            </a:endParaRP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2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14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766774"/>
              </p:ext>
            </p:extLst>
          </p:nvPr>
        </p:nvGraphicFramePr>
        <p:xfrm>
          <a:off x="2202287" y="1535954"/>
          <a:ext cx="7315202" cy="4316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1"/>
                <a:gridCol w="3657601"/>
              </a:tblGrid>
              <a:tr h="695161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The </a:t>
                      </a:r>
                      <a:r>
                        <a:rPr lang="en-US" sz="20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Tanween</a:t>
                      </a:r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  </a:t>
                      </a:r>
                      <a:r>
                        <a:rPr lang="ar-EG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التنوين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The</a:t>
                      </a:r>
                      <a:r>
                        <a:rPr lang="en-US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 Noon </a:t>
                      </a:r>
                      <a:r>
                        <a:rPr lang="ar-EG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النون الساكنة</a:t>
                      </a:r>
                      <a:r>
                        <a:rPr lang="ar-KW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695161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Always Extra letter     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زائدة دائما</a:t>
                      </a:r>
                      <a:endParaRPr lang="en-US" sz="20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أصلية </a:t>
                      </a:r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Original </a:t>
                      </a:r>
                      <a:endParaRPr lang="ar-KW" sz="2000" b="1" dirty="0" smtClean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أو زائدة </a:t>
                      </a:r>
                      <a:r>
                        <a:rPr lang="en-US" sz="14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or Extra letter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EG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(فانفلق)</a:t>
                      </a:r>
                      <a:endParaRPr lang="en-US" sz="14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695161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Only in Nouns  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في ال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أسماء فقط </a:t>
                      </a:r>
                      <a:endParaRPr lang="ar-KW" sz="2000" b="1" dirty="0" smtClean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ctr" rtl="1"/>
                      <a:r>
                        <a:rPr lang="ar-EG" sz="18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باستثناء</a:t>
                      </a:r>
                      <a:r>
                        <a:rPr lang="en-US" sz="18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 except  </a:t>
                      </a:r>
                      <a:r>
                        <a:rPr lang="ar-KW" sz="18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(</a:t>
                      </a:r>
                      <a:r>
                        <a:rPr lang="ar-EG" sz="18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وليكونا - لنسفعا)</a:t>
                      </a:r>
                      <a:endParaRPr lang="en-US" sz="18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في ال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أسماء، 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أفعال، 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ال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حروف</a:t>
                      </a:r>
                      <a:endParaRPr lang="ar-KW" sz="2000" b="1" dirty="0" smtClean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ctr" rtl="1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In all types of words</a:t>
                      </a:r>
                      <a:endParaRPr lang="en-US" sz="20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695161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Only at the end or the word 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في 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آخر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 الكلمة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 فقط</a:t>
                      </a:r>
                      <a:endParaRPr lang="ar-KW" sz="2000" b="1" dirty="0" smtClean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In the middle or end of words </a:t>
                      </a:r>
                    </a:p>
                    <a:p>
                      <a:pPr algn="ctr" rtl="0"/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في </a:t>
                      </a:r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وسط وآخر الكلم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ة</a:t>
                      </a:r>
                      <a:endParaRPr lang="en-US" sz="20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695161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تنطق فقط</a:t>
                      </a:r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Only pronounced  </a:t>
                      </a:r>
                      <a:endParaRPr lang="en-US" sz="20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تنطق وتكتب</a:t>
                      </a:r>
                      <a:r>
                        <a:rPr lang="ar-KW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 «ن»</a:t>
                      </a:r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 Pronounced &amp; written</a:t>
                      </a:r>
                      <a:endParaRPr lang="en-US" sz="20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</a:tr>
              <a:tr h="695161"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تنطق نونا في الوصل فقط</a:t>
                      </a:r>
                      <a:endParaRPr lang="en-US" sz="2000" b="1" dirty="0" smtClean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ctr" rtl="1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Pronounced when </a:t>
                      </a:r>
                      <a:r>
                        <a:rPr lang="en-US" sz="2000" b="1" baseline="0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joined with next word</a:t>
                      </a:r>
                      <a:endParaRPr lang="en-US" sz="2000" b="1" dirty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تنطق في الوصل والوقف</a:t>
                      </a:r>
                      <a:endParaRPr lang="en-US" sz="2000" b="1" dirty="0" smtClean="0">
                        <a:effectLst/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ctr" rtl="1"/>
                      <a:r>
                        <a:rPr lang="en-US" sz="2000" b="1" dirty="0" smtClean="0">
                          <a:effectLst/>
                          <a:latin typeface="Sakkal Majalla" pitchFamily="2" charset="-78"/>
                          <a:cs typeface="Sakkal Majalla" pitchFamily="2" charset="-78"/>
                        </a:rPr>
                        <a:t>Pronounced in all cases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4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ملاحظة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Note</a:t>
            </a:r>
            <a:endParaRPr lang="ar-KW" sz="2400" b="1" dirty="0">
              <a:solidFill>
                <a:srgbClr val="FF0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1835" y="1856660"/>
            <a:ext cx="8496944" cy="226215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KW" sz="2800" b="1" dirty="0" smtClean="0">
                <a:solidFill>
                  <a:srgbClr val="FF0000"/>
                </a:solidFill>
              </a:rPr>
              <a:t>حكم التنوين عند الوقف</a:t>
            </a:r>
          </a:p>
          <a:p>
            <a:pPr algn="ctr">
              <a:lnSpc>
                <a:spcPct val="150000"/>
              </a:lnSpc>
            </a:pPr>
            <a:r>
              <a:rPr lang="ar-KW" sz="2400" b="1" u="sng" dirty="0">
                <a:solidFill>
                  <a:srgbClr val="003192"/>
                </a:solidFill>
              </a:rPr>
              <a:t>تُبَدَّلُ الفتحتان ألفًا </a:t>
            </a:r>
            <a:r>
              <a:rPr lang="ar-KW" sz="2400" b="1" u="sng" dirty="0" smtClean="0">
                <a:solidFill>
                  <a:srgbClr val="003192"/>
                </a:solidFill>
              </a:rPr>
              <a:t>دائمًا</a:t>
            </a:r>
            <a:r>
              <a:rPr lang="ar-KW" sz="2400" dirty="0" smtClean="0">
                <a:solidFill>
                  <a:srgbClr val="003192"/>
                </a:solidFill>
              </a:rPr>
              <a:t> ... </a:t>
            </a:r>
          </a:p>
          <a:p>
            <a:pPr algn="ctr">
              <a:lnSpc>
                <a:spcPct val="150000"/>
              </a:lnSpc>
            </a:pPr>
            <a:r>
              <a:rPr lang="ar-KW" sz="2400" dirty="0" smtClean="0">
                <a:solidFill>
                  <a:srgbClr val="003192"/>
                </a:solidFill>
              </a:rPr>
              <a:t>إلا </a:t>
            </a:r>
            <a:r>
              <a:rPr lang="ar-KW" sz="2400" dirty="0">
                <a:solidFill>
                  <a:srgbClr val="003192"/>
                </a:solidFill>
              </a:rPr>
              <a:t>إذا كانتا على </a:t>
            </a:r>
            <a:r>
              <a:rPr lang="ar-KW" sz="2400" b="1" u="sng" dirty="0">
                <a:solidFill>
                  <a:srgbClr val="003192"/>
                </a:solidFill>
              </a:rPr>
              <a:t>هاء تأنيث</a:t>
            </a:r>
            <a:r>
              <a:rPr lang="ar-KW" sz="2400" b="1" dirty="0">
                <a:solidFill>
                  <a:srgbClr val="003192"/>
                </a:solidFill>
              </a:rPr>
              <a:t> </a:t>
            </a:r>
            <a:r>
              <a:rPr lang="ar-KW" sz="2400" b="1" dirty="0" smtClean="0">
                <a:solidFill>
                  <a:srgbClr val="003192"/>
                </a:solidFill>
              </a:rPr>
              <a:t>فيوقف </a:t>
            </a:r>
            <a:r>
              <a:rPr lang="ar-KW" sz="2400" b="1" dirty="0">
                <a:solidFill>
                  <a:srgbClr val="003192"/>
                </a:solidFill>
              </a:rPr>
              <a:t>عليها بالهاء من غير </a:t>
            </a:r>
            <a:r>
              <a:rPr lang="ar-KW" sz="2400" b="1" dirty="0" smtClean="0">
                <a:solidFill>
                  <a:srgbClr val="003192"/>
                </a:solidFill>
              </a:rPr>
              <a:t>تنوين</a:t>
            </a:r>
          </a:p>
          <a:p>
            <a:pPr algn="ctr">
              <a:lnSpc>
                <a:spcPct val="150000"/>
              </a:lnSpc>
            </a:pPr>
            <a:r>
              <a:rPr lang="ar-KW" dirty="0">
                <a:solidFill>
                  <a:srgbClr val="003192"/>
                </a:solidFill>
              </a:rPr>
              <a:t>مثل: {إِلَّا </a:t>
            </a:r>
            <a:r>
              <a:rPr lang="ar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رَحْمَةً </a:t>
            </a:r>
            <a:r>
              <a:rPr lang="ar-KW" dirty="0" smtClean="0">
                <a:solidFill>
                  <a:srgbClr val="003192"/>
                </a:solidFill>
              </a:rPr>
              <a:t>مِنْ </a:t>
            </a:r>
            <a:r>
              <a:rPr lang="ar-KW" dirty="0">
                <a:solidFill>
                  <a:srgbClr val="003192"/>
                </a:solidFill>
              </a:rPr>
              <a:t>رَبِّكَ</a:t>
            </a:r>
            <a:r>
              <a:rPr lang="ar-KW" dirty="0" smtClean="0">
                <a:solidFill>
                  <a:srgbClr val="003192"/>
                </a:solidFill>
              </a:rPr>
              <a:t>}</a:t>
            </a:r>
            <a:endParaRPr lang="ar-KW" b="1" dirty="0" smtClean="0">
              <a:solidFill>
                <a:srgbClr val="00319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9827" y="4016900"/>
            <a:ext cx="8712968" cy="249299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Rules of </a:t>
            </a:r>
            <a:r>
              <a:rPr lang="en-US" sz="2400" b="1" dirty="0" err="1" smtClean="0">
                <a:solidFill>
                  <a:srgbClr val="FF0000"/>
                </a:solidFill>
              </a:rPr>
              <a:t>Tanween</a:t>
            </a:r>
            <a:r>
              <a:rPr lang="en-US" sz="2400" b="1" dirty="0" smtClean="0">
                <a:solidFill>
                  <a:srgbClr val="FF0000"/>
                </a:solidFill>
              </a:rPr>
              <a:t> on stopping or pausing</a:t>
            </a:r>
            <a:endParaRPr lang="en-US" sz="2400" dirty="0">
              <a:solidFill>
                <a:srgbClr val="FF0000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en-US" sz="2000" b="1" u="sng" dirty="0">
                <a:solidFill>
                  <a:srgbClr val="003192"/>
                </a:solidFill>
              </a:rPr>
              <a:t>The two </a:t>
            </a:r>
            <a:r>
              <a:rPr lang="en-US" sz="2000" b="1" u="sng" dirty="0" err="1">
                <a:solidFill>
                  <a:srgbClr val="003192"/>
                </a:solidFill>
              </a:rPr>
              <a:t>fathas</a:t>
            </a:r>
            <a:r>
              <a:rPr lang="en-US" sz="2000" b="1" u="sng" dirty="0">
                <a:solidFill>
                  <a:srgbClr val="003192"/>
                </a:solidFill>
              </a:rPr>
              <a:t> are always exchanged for an "</a:t>
            </a:r>
            <a:r>
              <a:rPr lang="en-US" sz="2000" b="1" u="sng" dirty="0" err="1">
                <a:solidFill>
                  <a:srgbClr val="003192"/>
                </a:solidFill>
              </a:rPr>
              <a:t>Alif</a:t>
            </a:r>
            <a:r>
              <a:rPr lang="en-US" sz="2000" b="1" u="sng" dirty="0">
                <a:solidFill>
                  <a:srgbClr val="003192"/>
                </a:solidFill>
              </a:rPr>
              <a:t>" </a:t>
            </a:r>
            <a:r>
              <a:rPr lang="en-US" sz="2000" dirty="0">
                <a:solidFill>
                  <a:srgbClr val="003192"/>
                </a:solidFill>
              </a:rPr>
              <a:t>(</a:t>
            </a:r>
            <a:r>
              <a:rPr lang="ar-EG" sz="2000" dirty="0">
                <a:solidFill>
                  <a:srgbClr val="003192"/>
                </a:solidFill>
              </a:rPr>
              <a:t>ا</a:t>
            </a:r>
            <a:r>
              <a:rPr lang="en-US" sz="2000" dirty="0" smtClean="0">
                <a:solidFill>
                  <a:srgbClr val="003192"/>
                </a:solidFill>
              </a:rPr>
              <a:t>)</a:t>
            </a:r>
          </a:p>
          <a:p>
            <a:pPr algn="ctr" rtl="0">
              <a:lnSpc>
                <a:spcPct val="150000"/>
              </a:lnSpc>
            </a:pPr>
            <a:r>
              <a:rPr lang="en-US" sz="2000" dirty="0" smtClean="0">
                <a:solidFill>
                  <a:srgbClr val="003192"/>
                </a:solidFill>
              </a:rPr>
              <a:t>except </a:t>
            </a:r>
            <a:r>
              <a:rPr lang="en-US" sz="2000" dirty="0">
                <a:solidFill>
                  <a:srgbClr val="003192"/>
                </a:solidFill>
              </a:rPr>
              <a:t>when they are written above </a:t>
            </a:r>
            <a:r>
              <a:rPr lang="en-US" sz="2000" b="1" u="sng" dirty="0">
                <a:solidFill>
                  <a:srgbClr val="003192"/>
                </a:solidFill>
              </a:rPr>
              <a:t>a feminine "Ha'" (</a:t>
            </a:r>
            <a:r>
              <a:rPr lang="ar-EG" sz="2000" b="1" u="sng" dirty="0">
                <a:solidFill>
                  <a:srgbClr val="003192"/>
                </a:solidFill>
              </a:rPr>
              <a:t>هـ</a:t>
            </a:r>
            <a:r>
              <a:rPr lang="en-US" sz="2000" b="1" u="sng" dirty="0">
                <a:solidFill>
                  <a:srgbClr val="003192"/>
                </a:solidFill>
              </a:rPr>
              <a:t>), </a:t>
            </a:r>
            <a:r>
              <a:rPr lang="en-US" sz="2000" u="sng" dirty="0" smtClean="0">
                <a:solidFill>
                  <a:srgbClr val="003192"/>
                </a:solidFill>
              </a:rPr>
              <a:t>w</a:t>
            </a:r>
            <a:r>
              <a:rPr lang="en-US" sz="2000" dirty="0" smtClean="0">
                <a:solidFill>
                  <a:srgbClr val="003192"/>
                </a:solidFill>
              </a:rPr>
              <a:t>hen </a:t>
            </a:r>
            <a:r>
              <a:rPr lang="en-US" sz="2000" dirty="0">
                <a:solidFill>
                  <a:srgbClr val="003192"/>
                </a:solidFill>
              </a:rPr>
              <a:t>the "</a:t>
            </a:r>
            <a:r>
              <a:rPr lang="ar-SA" sz="2000" dirty="0">
                <a:solidFill>
                  <a:srgbClr val="003192"/>
                </a:solidFill>
              </a:rPr>
              <a:t>ةً</a:t>
            </a:r>
            <a:r>
              <a:rPr lang="en-US" sz="2000" dirty="0">
                <a:solidFill>
                  <a:srgbClr val="003192"/>
                </a:solidFill>
              </a:rPr>
              <a:t>" is the last letter, it is to be </a:t>
            </a:r>
            <a:r>
              <a:rPr lang="en-US" sz="2000" b="1" dirty="0">
                <a:solidFill>
                  <a:srgbClr val="003192"/>
                </a:solidFill>
              </a:rPr>
              <a:t>pronounced just as a "</a:t>
            </a:r>
            <a:r>
              <a:rPr lang="ar-EG" sz="2000" b="1" dirty="0">
                <a:solidFill>
                  <a:srgbClr val="003192"/>
                </a:solidFill>
              </a:rPr>
              <a:t>هـ</a:t>
            </a:r>
            <a:r>
              <a:rPr lang="en-US" sz="2000" b="1" dirty="0">
                <a:solidFill>
                  <a:srgbClr val="003192"/>
                </a:solidFill>
              </a:rPr>
              <a:t>", without any </a:t>
            </a:r>
            <a:r>
              <a:rPr lang="en-US" sz="2000" b="1" dirty="0" smtClean="0">
                <a:solidFill>
                  <a:srgbClr val="003192"/>
                </a:solidFill>
              </a:rPr>
              <a:t>vowel</a:t>
            </a:r>
            <a:r>
              <a:rPr lang="en-US" sz="2000" dirty="0" smtClean="0">
                <a:solidFill>
                  <a:srgbClr val="003192"/>
                </a:solidFill>
              </a:rPr>
              <a:t>.</a:t>
            </a:r>
          </a:p>
          <a:p>
            <a:pPr algn="ctr" rtl="0">
              <a:lnSpc>
                <a:spcPct val="150000"/>
              </a:lnSpc>
            </a:pPr>
            <a:r>
              <a:rPr lang="en-US" sz="2000" dirty="0" err="1">
                <a:solidFill>
                  <a:srgbClr val="003192"/>
                </a:solidFill>
              </a:rPr>
              <a:t>eg</a:t>
            </a:r>
            <a:r>
              <a:rPr lang="en-US" sz="2000" dirty="0">
                <a:solidFill>
                  <a:srgbClr val="003192"/>
                </a:solidFill>
              </a:rPr>
              <a:t>. (</a:t>
            </a:r>
            <a:r>
              <a:rPr lang="ar-SA" sz="2000" dirty="0">
                <a:solidFill>
                  <a:srgbClr val="003192"/>
                </a:solidFill>
              </a:rPr>
              <a:t>إِلَّا رَحْمَةً مِنْ رَبِّكَ</a:t>
            </a:r>
            <a:r>
              <a:rPr lang="en-US" sz="2000" dirty="0" smtClean="0">
                <a:solidFill>
                  <a:srgbClr val="003192"/>
                </a:solidFill>
              </a:rPr>
              <a:t>).</a:t>
            </a: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2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16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5225" y="1719433"/>
            <a:ext cx="8496944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KW" sz="2400" dirty="0" smtClean="0">
                <a:solidFill>
                  <a:srgbClr val="003192"/>
                </a:solidFill>
              </a:rPr>
              <a:t>أما </a:t>
            </a:r>
            <a:r>
              <a:rPr lang="ar-KW" sz="2400" b="1" u="sng" dirty="0">
                <a:solidFill>
                  <a:srgbClr val="003192"/>
                </a:solidFill>
              </a:rPr>
              <a:t>الضمتان والكسرتان </a:t>
            </a:r>
            <a:r>
              <a:rPr lang="ar-KW" sz="2400" dirty="0">
                <a:solidFill>
                  <a:srgbClr val="003192"/>
                </a:solidFill>
              </a:rPr>
              <a:t>فيحذف التنوين فيهما، </a:t>
            </a:r>
            <a:r>
              <a:rPr lang="ar-KW" sz="2400" b="1" u="sng" dirty="0">
                <a:solidFill>
                  <a:srgbClr val="003192"/>
                </a:solidFill>
              </a:rPr>
              <a:t>ويوقف عليهما بالسكون </a:t>
            </a:r>
            <a:endParaRPr lang="ar-KW" sz="2400" b="1" u="sng" dirty="0" smtClean="0">
              <a:solidFill>
                <a:srgbClr val="003192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ar-KW" sz="2400" dirty="0" smtClean="0">
                <a:solidFill>
                  <a:srgbClr val="003192"/>
                </a:solidFill>
              </a:rPr>
              <a:t>إلا </a:t>
            </a:r>
            <a:r>
              <a:rPr lang="ar-KW" sz="2400" dirty="0">
                <a:solidFill>
                  <a:srgbClr val="003192"/>
                </a:solidFill>
              </a:rPr>
              <a:t>في قوله تعالى: {</a:t>
            </a:r>
            <a:r>
              <a:rPr lang="ar-KW" sz="2400" b="1" dirty="0">
                <a:solidFill>
                  <a:srgbClr val="FF0000"/>
                </a:solidFill>
              </a:rPr>
              <a:t>وَكَأَيِّنْ</a:t>
            </a:r>
            <a:r>
              <a:rPr lang="ar-KW" sz="2400" dirty="0">
                <a:solidFill>
                  <a:srgbClr val="003192"/>
                </a:solidFill>
              </a:rPr>
              <a:t>} حيث وقع </a:t>
            </a:r>
            <a:r>
              <a:rPr lang="ar-KW" sz="2400" dirty="0" smtClean="0">
                <a:solidFill>
                  <a:srgbClr val="003192"/>
                </a:solidFill>
              </a:rPr>
              <a:t>فيوقف عليه بالنون فإنهم </a:t>
            </a:r>
            <a:r>
              <a:rPr lang="ar-KW" sz="2400" dirty="0">
                <a:solidFill>
                  <a:srgbClr val="003192"/>
                </a:solidFill>
              </a:rPr>
              <a:t>كتبوه </a:t>
            </a:r>
            <a:r>
              <a:rPr lang="ar-KW" sz="2400" dirty="0" smtClean="0">
                <a:solidFill>
                  <a:srgbClr val="003192"/>
                </a:solidFill>
              </a:rPr>
              <a:t>بالنون</a:t>
            </a:r>
          </a:p>
          <a:p>
            <a:pPr algn="ctr">
              <a:lnSpc>
                <a:spcPct val="150000"/>
              </a:lnSpc>
            </a:pPr>
            <a:r>
              <a:rPr lang="ar-KW" sz="1600" dirty="0" smtClean="0">
                <a:solidFill>
                  <a:srgbClr val="003192"/>
                </a:solidFill>
              </a:rPr>
              <a:t>ولا </a:t>
            </a:r>
            <a:r>
              <a:rPr lang="ar-KW" sz="1600" dirty="0">
                <a:solidFill>
                  <a:srgbClr val="003192"/>
                </a:solidFill>
              </a:rPr>
              <a:t>يلتبس علينا وجود ميم الإقلاب مع أحد الحركات الثلاث؛ لأنها بمنزلة الحركة الثانية للتنوين.</a:t>
            </a:r>
            <a:endParaRPr lang="en-US" sz="1600" dirty="0">
              <a:solidFill>
                <a:srgbClr val="00319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13217" y="3510341"/>
            <a:ext cx="8640960" cy="28623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n-US" sz="2000" dirty="0" smtClean="0">
                <a:solidFill>
                  <a:srgbClr val="003192"/>
                </a:solidFill>
              </a:rPr>
              <a:t>As </a:t>
            </a:r>
            <a:r>
              <a:rPr lang="en-US" sz="2000" dirty="0">
                <a:solidFill>
                  <a:srgbClr val="003192"/>
                </a:solidFill>
              </a:rPr>
              <a:t>for the </a:t>
            </a:r>
            <a:r>
              <a:rPr lang="en-US" sz="2000" b="1" u="sng" dirty="0">
                <a:solidFill>
                  <a:srgbClr val="003192"/>
                </a:solidFill>
              </a:rPr>
              <a:t>two </a:t>
            </a:r>
            <a:r>
              <a:rPr lang="en-US" sz="2000" b="1" u="sng" dirty="0" err="1">
                <a:solidFill>
                  <a:srgbClr val="003192"/>
                </a:solidFill>
              </a:rPr>
              <a:t>dammahs</a:t>
            </a:r>
            <a:r>
              <a:rPr lang="en-US" sz="2000" b="1" u="sng" dirty="0">
                <a:solidFill>
                  <a:srgbClr val="003192"/>
                </a:solidFill>
              </a:rPr>
              <a:t> and two </a:t>
            </a:r>
            <a:r>
              <a:rPr lang="en-US" sz="2000" b="1" u="sng" dirty="0" err="1">
                <a:solidFill>
                  <a:srgbClr val="003192"/>
                </a:solidFill>
              </a:rPr>
              <a:t>kasrahs</a:t>
            </a:r>
            <a:r>
              <a:rPr lang="en-US" sz="2000" dirty="0">
                <a:solidFill>
                  <a:srgbClr val="003192"/>
                </a:solidFill>
              </a:rPr>
              <a:t>, </a:t>
            </a:r>
            <a:endParaRPr lang="en-US" sz="2000" dirty="0" smtClean="0">
              <a:solidFill>
                <a:srgbClr val="003192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en-US" sz="2000" dirty="0" smtClean="0">
                <a:solidFill>
                  <a:srgbClr val="003192"/>
                </a:solidFill>
              </a:rPr>
              <a:t>the </a:t>
            </a:r>
            <a:r>
              <a:rPr lang="en-US" sz="2000" dirty="0" err="1">
                <a:solidFill>
                  <a:srgbClr val="003192"/>
                </a:solidFill>
              </a:rPr>
              <a:t>tanween</a:t>
            </a:r>
            <a:r>
              <a:rPr lang="en-US" sz="2000" dirty="0">
                <a:solidFill>
                  <a:srgbClr val="003192"/>
                </a:solidFill>
              </a:rPr>
              <a:t> is to be deleted and </a:t>
            </a:r>
            <a:r>
              <a:rPr lang="en-US" sz="2000" b="1" u="sng" dirty="0">
                <a:solidFill>
                  <a:srgbClr val="003192"/>
                </a:solidFill>
              </a:rPr>
              <a:t>replaced by a </a:t>
            </a:r>
            <a:r>
              <a:rPr lang="en-US" sz="2000" b="1" i="1" u="sng" dirty="0" err="1">
                <a:solidFill>
                  <a:srgbClr val="003192"/>
                </a:solidFill>
              </a:rPr>
              <a:t>sukun</a:t>
            </a:r>
            <a:r>
              <a:rPr lang="en-US" sz="2000" b="1" u="sng" dirty="0">
                <a:solidFill>
                  <a:srgbClr val="003192"/>
                </a:solidFill>
              </a:rPr>
              <a:t>,</a:t>
            </a:r>
            <a:r>
              <a:rPr lang="en-US" sz="2000" dirty="0">
                <a:solidFill>
                  <a:srgbClr val="003192"/>
                </a:solidFill>
              </a:rPr>
              <a:t> </a:t>
            </a:r>
            <a:endParaRPr lang="en-US" sz="2000" dirty="0" smtClean="0">
              <a:solidFill>
                <a:srgbClr val="003192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en-US" sz="2000" dirty="0" smtClean="0">
                <a:solidFill>
                  <a:srgbClr val="003192"/>
                </a:solidFill>
              </a:rPr>
              <a:t>except </a:t>
            </a:r>
            <a:r>
              <a:rPr lang="en-US" sz="2000" dirty="0">
                <a:solidFill>
                  <a:srgbClr val="003192"/>
                </a:solidFill>
              </a:rPr>
              <a:t>in Allah's (Exalted be He) Saying "</a:t>
            </a:r>
            <a:r>
              <a:rPr lang="ar-SA" sz="2800" b="1" dirty="0">
                <a:solidFill>
                  <a:srgbClr val="FF0000"/>
                </a:solidFill>
              </a:rPr>
              <a:t>وَكَأَيِّنْ</a:t>
            </a:r>
            <a:r>
              <a:rPr lang="en-US" sz="2000" dirty="0">
                <a:solidFill>
                  <a:srgbClr val="003192"/>
                </a:solidFill>
              </a:rPr>
              <a:t>" wherever it occurs in the Qur’an </a:t>
            </a:r>
            <a:r>
              <a:rPr lang="en-US" sz="2000" dirty="0" smtClean="0">
                <a:solidFill>
                  <a:srgbClr val="003192"/>
                </a:solidFill>
              </a:rPr>
              <a:t>we stop on the Noon since </a:t>
            </a:r>
            <a:r>
              <a:rPr lang="en-US" sz="2000" dirty="0">
                <a:solidFill>
                  <a:srgbClr val="003192"/>
                </a:solidFill>
              </a:rPr>
              <a:t>it is written in this very manner in Allah's Book. </a:t>
            </a:r>
            <a:endParaRPr lang="en-US" sz="2000" dirty="0" smtClean="0">
              <a:solidFill>
                <a:srgbClr val="003192"/>
              </a:solidFill>
            </a:endParaRPr>
          </a:p>
          <a:p>
            <a:pPr algn="ctr" rtl="0">
              <a:lnSpc>
                <a:spcPct val="150000"/>
              </a:lnSpc>
            </a:pPr>
            <a:r>
              <a:rPr lang="en-US" sz="1600" dirty="0" smtClean="0">
                <a:solidFill>
                  <a:srgbClr val="003192"/>
                </a:solidFill>
              </a:rPr>
              <a:t>The </a:t>
            </a:r>
            <a:r>
              <a:rPr lang="en-US" sz="1600" dirty="0">
                <a:solidFill>
                  <a:srgbClr val="003192"/>
                </a:solidFill>
              </a:rPr>
              <a:t>letter "</a:t>
            </a:r>
            <a:r>
              <a:rPr lang="ar-SA" sz="1600" dirty="0">
                <a:solidFill>
                  <a:srgbClr val="003192"/>
                </a:solidFill>
              </a:rPr>
              <a:t>ميم</a:t>
            </a:r>
            <a:r>
              <a:rPr lang="en-US" sz="1600" dirty="0">
                <a:solidFill>
                  <a:srgbClr val="003192"/>
                </a:solidFill>
              </a:rPr>
              <a:t>" so pronounced with any of the three vowel </a:t>
            </a:r>
            <a:r>
              <a:rPr lang="en-US" sz="1600" dirty="0" err="1">
                <a:solidFill>
                  <a:srgbClr val="003192"/>
                </a:solidFill>
              </a:rPr>
              <a:t>harakahs</a:t>
            </a:r>
            <a:r>
              <a:rPr lang="en-US" sz="1600" dirty="0">
                <a:solidFill>
                  <a:srgbClr val="003192"/>
                </a:solidFill>
              </a:rPr>
              <a:t>, i.e. instead of a "</a:t>
            </a:r>
            <a:r>
              <a:rPr lang="ar-SA" sz="1600" dirty="0">
                <a:solidFill>
                  <a:srgbClr val="003192"/>
                </a:solidFill>
              </a:rPr>
              <a:t>نون</a:t>
            </a:r>
            <a:r>
              <a:rPr lang="en-US" sz="1600" dirty="0">
                <a:solidFill>
                  <a:srgbClr val="003192"/>
                </a:solidFill>
              </a:rPr>
              <a:t>", should not escape our attention, since it functions as the second </a:t>
            </a:r>
            <a:r>
              <a:rPr lang="en-US" sz="1600" dirty="0" err="1">
                <a:solidFill>
                  <a:srgbClr val="003192"/>
                </a:solidFill>
              </a:rPr>
              <a:t>harakah</a:t>
            </a:r>
            <a:r>
              <a:rPr lang="en-US" sz="1600" dirty="0">
                <a:solidFill>
                  <a:srgbClr val="003192"/>
                </a:solidFill>
              </a:rPr>
              <a:t> above the </a:t>
            </a:r>
            <a:r>
              <a:rPr lang="en-US" sz="1600" dirty="0" err="1">
                <a:solidFill>
                  <a:srgbClr val="003192"/>
                </a:solidFill>
              </a:rPr>
              <a:t>tanween</a:t>
            </a:r>
            <a:r>
              <a:rPr lang="en-US" sz="1600" dirty="0">
                <a:solidFill>
                  <a:srgbClr val="003192"/>
                </a:solidFill>
              </a:rPr>
              <a:t>. </a:t>
            </a: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ملاحظة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Note</a:t>
            </a:r>
            <a:endParaRPr lang="ar-KW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4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17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ملاحظة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Note</a:t>
            </a:r>
            <a:endParaRPr lang="ar-KW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4"/>
          <p:cNvSpPr txBox="1"/>
          <p:nvPr/>
        </p:nvSpPr>
        <p:spPr>
          <a:xfrm>
            <a:off x="2975020" y="1921810"/>
            <a:ext cx="7026923" cy="3539430"/>
          </a:xfrm>
          <a:prstGeom prst="rect">
            <a:avLst/>
          </a:prstGeom>
          <a:noFill/>
          <a:ln w="12700">
            <a:noFill/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2400" u="sng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عليمٌ</a:t>
            </a:r>
            <a:r>
              <a:rPr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حكي</a:t>
            </a:r>
            <a:r>
              <a:rPr sz="32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مٌ</a:t>
            </a:r>
            <a:r>
              <a:rPr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</a:t>
            </a:r>
            <a:r>
              <a:rPr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</a:t>
            </a:r>
            <a:r>
              <a:rPr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عليمٌ</a:t>
            </a:r>
            <a:r>
              <a:rPr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حكي</a:t>
            </a:r>
            <a:r>
              <a:rPr sz="320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مْ</a:t>
            </a:r>
            <a:r>
              <a:rPr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حكيمٍ خبـيـ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رٍ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ar-KW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 </a:t>
            </a: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حكيمٍ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خبيـ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رْ</a:t>
            </a:r>
            <a:endParaRPr sz="3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/>
              <a:ea typeface="Calibri"/>
              <a:cs typeface="Calibri"/>
            </a:endParaRPr>
          </a:p>
          <a:p>
            <a:pPr algn="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lang="ar-KW" sz="32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عليمًا حكي</a:t>
            </a:r>
            <a:r>
              <a:rPr lang="ar-KW" sz="32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مًا</a:t>
            </a: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KW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 </a:t>
            </a: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عليمًا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حكي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</a:t>
            </a:r>
            <a:endParaRPr lang="ar-KW" sz="32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9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18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ملاحظة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Note</a:t>
            </a:r>
            <a:endParaRPr lang="ar-KW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4"/>
          <p:cNvSpPr txBox="1"/>
          <p:nvPr/>
        </p:nvSpPr>
        <p:spPr>
          <a:xfrm>
            <a:off x="2975020" y="1482877"/>
            <a:ext cx="7026923" cy="2308324"/>
          </a:xfrm>
          <a:prstGeom prst="rect">
            <a:avLst/>
          </a:prstGeom>
          <a:noFill/>
          <a:ln w="12700">
            <a:noFill/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رَحْمَ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ةٌ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ar-KW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رحم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هْ</a:t>
            </a: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رَحْمَ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ةٍ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ar-KW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رحم</a:t>
            </a:r>
            <a:r>
              <a:rPr lang="ar-KW" sz="32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هْ</a:t>
            </a: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ar-KW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رَحْمَ</a:t>
            </a:r>
            <a:r>
              <a:rPr lang="ar-KW" sz="3200" dirty="0">
                <a:ln w="0"/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ةً</a:t>
            </a:r>
            <a:r>
              <a:rPr lang="ar-KW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ar-KW" sz="16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رحم</a:t>
            </a:r>
            <a:r>
              <a:rPr lang="ar-KW" sz="3200" dirty="0">
                <a:ln w="0"/>
                <a:solidFill>
                  <a:srgbClr val="FF00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هْ</a:t>
            </a:r>
          </a:p>
        </p:txBody>
      </p:sp>
      <p:sp>
        <p:nvSpPr>
          <p:cNvPr id="8" name="TextBox 14"/>
          <p:cNvSpPr txBox="1"/>
          <p:nvPr/>
        </p:nvSpPr>
        <p:spPr>
          <a:xfrm>
            <a:off x="2818327" y="3965903"/>
            <a:ext cx="7026923" cy="2308324"/>
          </a:xfrm>
          <a:prstGeom prst="rect">
            <a:avLst/>
          </a:prstGeom>
          <a:noFill/>
          <a:ln w="12700">
            <a:noFill/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-KW" sz="3200" b="1" dirty="0" smtClean="0">
                <a:solidFill>
                  <a:srgbClr val="FF0000"/>
                </a:solidFill>
              </a:rPr>
              <a:t>وَكَأَيِّنْ</a:t>
            </a:r>
            <a:r>
              <a:rPr lang="en-US" sz="3200" b="1" dirty="0" smtClean="0">
                <a:solidFill>
                  <a:srgbClr val="FF0000"/>
                </a:solidFill>
              </a:rPr>
              <a:t>   </a:t>
            </a:r>
            <a:r>
              <a:rPr lang="ar-KW" sz="3200" b="1" dirty="0" smtClean="0">
                <a:solidFill>
                  <a:srgbClr val="FF0000"/>
                </a:solidFill>
              </a:rPr>
              <a:t> </a:t>
            </a:r>
            <a:r>
              <a:rPr lang="ar-KW" sz="3200" b="1" dirty="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(</a:t>
            </a:r>
            <a:r>
              <a:rPr lang="ar-KW" sz="3200" b="1" strike="sngStrike" dirty="0" smtClean="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وَكَأَيٍّ</a:t>
            </a:r>
            <a:r>
              <a:rPr lang="ar-KW" sz="3200" b="1" dirty="0" smtClean="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) </a:t>
            </a:r>
            <a:r>
              <a:rPr lang="ar-KW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-KW" sz="3200" b="1" dirty="0" smtClean="0">
                <a:solidFill>
                  <a:srgbClr val="FF0000"/>
                </a:solidFill>
              </a:rPr>
              <a:t>و</a:t>
            </a:r>
            <a:r>
              <a:rPr lang="ar-KW" sz="3200" b="1" strike="sngStrike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َكَأَيْ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ar-KW" sz="3200" b="1" dirty="0">
                <a:solidFill>
                  <a:srgbClr val="FF0000"/>
                </a:solidFill>
              </a:rPr>
              <a:t>وَكَأَيِّنْ</a:t>
            </a:r>
            <a:endParaRPr lang="ar-KW" sz="320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ar-KW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لَنَسْفَعًا</a:t>
            </a:r>
            <a:r>
              <a:rPr lang="ar-KW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KW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KW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لَنَسْفَع</a:t>
            </a:r>
            <a:r>
              <a:rPr lang="ar-KW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</a:t>
            </a:r>
            <a:endParaRPr lang="ar-KW" sz="320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  <a:defRPr sz="2400">
                <a:ln w="9525" cap="flat">
                  <a:solidFill>
                    <a:srgbClr val="002060"/>
                  </a:solidFill>
                  <a:prstDash val="solid"/>
                  <a:round/>
                </a:ln>
                <a:solidFill>
                  <a:srgbClr val="2F5597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rPr lang="ar-KW" sz="3200" dirty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ar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وَلَيَكُونًا</a:t>
            </a:r>
            <a:r>
              <a:rPr lang="ar-KW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ar-KW" sz="16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——————</a:t>
            </a:r>
            <a:r>
              <a:rPr lang="ar-KW" sz="3200" dirty="0" smtClean="0">
                <a:ln w="0"/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</a:t>
            </a:r>
            <a:r>
              <a:rPr lang="ar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وَلَيَكُون</a:t>
            </a:r>
            <a:r>
              <a:rPr lang="ar-KW" sz="32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</a:t>
            </a:r>
            <a:endParaRPr lang="ar-KW" sz="3200" dirty="0">
              <a:ln w="0"/>
              <a:solidFill>
                <a:srgbClr val="FF00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24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19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9712" y="2307644"/>
            <a:ext cx="2376264" cy="37856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KW" sz="4000" b="1" dirty="0">
                <a:solidFill>
                  <a:srgbClr val="003192"/>
                </a:solidFill>
              </a:rPr>
              <a:t>الإظهار</a:t>
            </a:r>
            <a:r>
              <a:rPr lang="ar-KW" sz="4000" b="1" dirty="0" smtClean="0">
                <a:solidFill>
                  <a:srgbClr val="003192"/>
                </a:solidFill>
              </a:rPr>
              <a:t>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KW" sz="4000" b="1" dirty="0" smtClean="0">
                <a:solidFill>
                  <a:srgbClr val="003192"/>
                </a:solidFill>
              </a:rPr>
              <a:t>الإدغام.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KW" sz="4000" b="1" dirty="0" smtClean="0">
                <a:solidFill>
                  <a:srgbClr val="003192"/>
                </a:solidFill>
              </a:rPr>
              <a:t>الإقلاب.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KW" sz="4000" b="1" dirty="0" smtClean="0">
                <a:solidFill>
                  <a:srgbClr val="003192"/>
                </a:solidFill>
              </a:rPr>
              <a:t>الإخفاء</a:t>
            </a:r>
            <a:r>
              <a:rPr lang="ar-KW" sz="4000" b="1" dirty="0">
                <a:solidFill>
                  <a:srgbClr val="003192"/>
                </a:solidFill>
              </a:rPr>
              <a:t>.</a:t>
            </a:r>
            <a:endParaRPr lang="en-US" sz="4000" b="1" dirty="0">
              <a:solidFill>
                <a:srgbClr val="00319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2257116"/>
            <a:ext cx="2808312" cy="415498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buClr>
                <a:srgbClr val="FF0000"/>
              </a:buClr>
            </a:pPr>
            <a:r>
              <a:rPr lang="en-US" sz="4400" b="1" dirty="0">
                <a:solidFill>
                  <a:srgbClr val="003192"/>
                </a:solidFill>
              </a:rPr>
              <a:t>1- </a:t>
            </a:r>
            <a:r>
              <a:rPr lang="en-US" sz="4400" b="1" dirty="0" err="1" smtClean="0">
                <a:solidFill>
                  <a:srgbClr val="003192"/>
                </a:solidFill>
              </a:rPr>
              <a:t>Izh-har</a:t>
            </a:r>
            <a:endParaRPr lang="en-US" sz="4400" b="1" dirty="0" smtClean="0">
              <a:solidFill>
                <a:srgbClr val="003192"/>
              </a:solidFill>
            </a:endParaRPr>
          </a:p>
          <a:p>
            <a:pPr algn="l" rtl="0">
              <a:lnSpc>
                <a:spcPct val="150000"/>
              </a:lnSpc>
              <a:buClr>
                <a:srgbClr val="FF0000"/>
              </a:buClr>
            </a:pPr>
            <a:r>
              <a:rPr lang="en-US" sz="4400" b="1" dirty="0" smtClean="0">
                <a:solidFill>
                  <a:srgbClr val="003192"/>
                </a:solidFill>
              </a:rPr>
              <a:t>2- </a:t>
            </a:r>
            <a:r>
              <a:rPr lang="en-US" sz="4400" b="1" dirty="0" err="1" smtClean="0">
                <a:solidFill>
                  <a:srgbClr val="003192"/>
                </a:solidFill>
              </a:rPr>
              <a:t>Idgham</a:t>
            </a:r>
            <a:endParaRPr lang="en-US" sz="4400" b="1" dirty="0" smtClean="0">
              <a:solidFill>
                <a:srgbClr val="003192"/>
              </a:solidFill>
            </a:endParaRPr>
          </a:p>
          <a:p>
            <a:pPr algn="l" rtl="0">
              <a:lnSpc>
                <a:spcPct val="150000"/>
              </a:lnSpc>
              <a:buClr>
                <a:srgbClr val="FF0000"/>
              </a:buClr>
            </a:pPr>
            <a:r>
              <a:rPr lang="en-US" sz="4400" b="1" dirty="0" smtClean="0">
                <a:solidFill>
                  <a:srgbClr val="003192"/>
                </a:solidFill>
              </a:rPr>
              <a:t>3- </a:t>
            </a:r>
            <a:r>
              <a:rPr lang="en-US" sz="4400" b="1" dirty="0" err="1" smtClean="0">
                <a:solidFill>
                  <a:srgbClr val="003192"/>
                </a:solidFill>
              </a:rPr>
              <a:t>Iqlab</a:t>
            </a:r>
            <a:endParaRPr lang="en-US" sz="4400" b="1" dirty="0" smtClean="0">
              <a:solidFill>
                <a:srgbClr val="003192"/>
              </a:solidFill>
            </a:endParaRPr>
          </a:p>
          <a:p>
            <a:pPr algn="l" rtl="0">
              <a:lnSpc>
                <a:spcPct val="150000"/>
              </a:lnSpc>
              <a:buClr>
                <a:srgbClr val="FF0000"/>
              </a:buClr>
            </a:pPr>
            <a:r>
              <a:rPr lang="en-US" sz="4400" b="1" dirty="0" smtClean="0">
                <a:solidFill>
                  <a:srgbClr val="003192"/>
                </a:solidFill>
              </a:rPr>
              <a:t>4- </a:t>
            </a:r>
            <a:r>
              <a:rPr lang="en-US" sz="4400" b="1" dirty="0" err="1">
                <a:solidFill>
                  <a:srgbClr val="003192"/>
                </a:solidFill>
              </a:rPr>
              <a:t>Ikhfa</a:t>
            </a:r>
            <a:r>
              <a:rPr lang="en-US" sz="4400" b="1" dirty="0">
                <a:solidFill>
                  <a:srgbClr val="003192"/>
                </a:solidFill>
              </a:rPr>
              <a:t>'</a:t>
            </a:r>
            <a:r>
              <a:rPr lang="ar-SA" sz="4400" b="1" dirty="0">
                <a:solidFill>
                  <a:srgbClr val="003192"/>
                </a:solidFill>
              </a:rPr>
              <a:t> </a:t>
            </a:r>
            <a:endParaRPr lang="en-US" sz="4400" b="1" dirty="0">
              <a:solidFill>
                <a:srgbClr val="00319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48755" y="1533330"/>
            <a:ext cx="4356484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KW" sz="2800" b="1" dirty="0">
                <a:solidFill>
                  <a:srgbClr val="FF0000"/>
                </a:solidFill>
              </a:rPr>
              <a:t>أحكام النون الساكنة والتنوين</a:t>
            </a: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Rules</a:t>
            </a:r>
          </a:p>
        </p:txBody>
      </p:sp>
      <p:pic>
        <p:nvPicPr>
          <p:cNvPr id="14" name="Picture 13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31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KW" dirty="0" smtClean="0"/>
              <a:t>عناصر المحاضرة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916" y="2057445"/>
            <a:ext cx="5815884" cy="3454713"/>
          </a:xfrm>
        </p:spPr>
        <p:txBody>
          <a:bodyPr>
            <a:noAutofit/>
          </a:bodyPr>
          <a:lstStyle/>
          <a:p>
            <a:pPr marL="228600" indent="-228600" algn="r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KW" sz="3600" b="1" dirty="0" smtClean="0"/>
              <a:t>تعريف النون الساكنة والتنوين</a:t>
            </a:r>
            <a:endParaRPr lang="ar-KW" sz="3600" b="1" dirty="0" smtClean="0"/>
          </a:p>
          <a:p>
            <a:pPr marL="228600" indent="-228600" algn="r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KW" sz="3600" b="1" dirty="0" smtClean="0"/>
              <a:t>المقارنة بين النون الساكنة والتنوين</a:t>
            </a:r>
          </a:p>
          <a:p>
            <a:pPr marL="228600" indent="-228600" algn="r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KW" sz="3600" b="1" dirty="0" smtClean="0"/>
              <a:t>أحكام الوقف على التنوين</a:t>
            </a:r>
          </a:p>
          <a:p>
            <a:pPr marL="0" indent="0" algn="r" defTabSz="914400" rtl="1" eaLnBrk="1" latinLnBrk="0" hangingPunct="1">
              <a:spcBef>
                <a:spcPts val="1000"/>
              </a:spcBef>
              <a:buNone/>
            </a:pPr>
            <a:endParaRPr lang="en-US" sz="36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pic>
        <p:nvPicPr>
          <p:cNvPr id="9" name="Picture 8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7011" y="2457544"/>
            <a:ext cx="4114800" cy="382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http://daryon.ir/wp-content/uploads/20111109174415_qur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9002" y="2373356"/>
            <a:ext cx="5943622" cy="3974760"/>
          </a:xfrm>
          <a:prstGeom prst="rect">
            <a:avLst/>
          </a:prstGeom>
          <a:noFill/>
        </p:spPr>
      </p:pic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524001" y="74712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KW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0483270" y="31078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buClrTx/>
            </a:pPr>
            <a:endParaRPr lang="ar-KW" sz="18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9002" y="3462887"/>
            <a:ext cx="5926003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KW" sz="4000" b="1" dirty="0">
                <a:solidFill>
                  <a:schemeClr val="bg1"/>
                </a:solidFill>
              </a:rPr>
              <a:t>والله من وراء القصد</a:t>
            </a:r>
          </a:p>
          <a:p>
            <a:pPr algn="ctr"/>
            <a:r>
              <a:rPr lang="ar-KW" sz="4000" b="1" dirty="0">
                <a:solidFill>
                  <a:schemeClr val="bg1"/>
                </a:solidFill>
              </a:rPr>
              <a:t>وهو يهدي </a:t>
            </a:r>
            <a:r>
              <a:rPr lang="ar-KW" sz="4000" b="1" dirty="0" smtClean="0">
                <a:solidFill>
                  <a:schemeClr val="bg1"/>
                </a:solidFill>
              </a:rPr>
              <a:t>السبيل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</a:rPr>
              <a:t>Jazakom</a:t>
            </a:r>
            <a:r>
              <a:rPr lang="en-US" sz="4000" b="1" dirty="0" smtClean="0">
                <a:solidFill>
                  <a:schemeClr val="bg1"/>
                </a:solidFill>
              </a:rPr>
              <a:t> Allah </a:t>
            </a:r>
            <a:r>
              <a:rPr lang="en-US" sz="4000" b="1" dirty="0" err="1" smtClean="0">
                <a:solidFill>
                  <a:schemeClr val="bg1"/>
                </a:solidFill>
              </a:rPr>
              <a:t>Khairan</a:t>
            </a:r>
            <a:endParaRPr lang="ar-KW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546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825" y="1846196"/>
            <a:ext cx="10058400" cy="3382627"/>
          </a:xfrm>
          <a:solidFill>
            <a:schemeClr val="accent1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ar-KW" sz="80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</a:t>
            </a:r>
            <a:br>
              <a:rPr lang="ar-KW" sz="80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ar-KW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أحكام النون الساكنة والتنوين</a:t>
            </a:r>
            <a:r>
              <a:rPr lang="en-US" sz="8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en-US" sz="80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80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</a:t>
            </a:r>
            <a:br>
              <a:rPr lang="en-US" sz="80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n-US" sz="40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to the Noon </a:t>
            </a:r>
            <a:r>
              <a:rPr lang="en-US" sz="400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40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4000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endParaRPr lang="en-US" sz="40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3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التعريف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Definition</a:t>
            </a:r>
            <a:endParaRPr lang="ar-KW" sz="2400" b="1" dirty="0">
              <a:solidFill>
                <a:srgbClr val="FF0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2226" y="2244690"/>
            <a:ext cx="7949974" cy="13234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KW" sz="2800" b="1" dirty="0">
                <a:solidFill>
                  <a:srgbClr val="FF0000"/>
                </a:solidFill>
              </a:rPr>
              <a:t>النون </a:t>
            </a:r>
            <a:r>
              <a:rPr lang="ar-KW" sz="2800" b="1" dirty="0" smtClean="0">
                <a:solidFill>
                  <a:srgbClr val="FF0000"/>
                </a:solidFill>
              </a:rPr>
              <a:t>الساكنة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KW" sz="2800" b="1" dirty="0" smtClean="0">
                <a:solidFill>
                  <a:srgbClr val="003192"/>
                </a:solidFill>
              </a:rPr>
              <a:t> </a:t>
            </a:r>
            <a:r>
              <a:rPr lang="ar-KW" sz="2400" b="1" dirty="0" smtClean="0">
                <a:solidFill>
                  <a:srgbClr val="003192"/>
                </a:solidFill>
              </a:rPr>
              <a:t>النون </a:t>
            </a:r>
            <a:r>
              <a:rPr lang="ar-KW" sz="2400" b="1" dirty="0">
                <a:solidFill>
                  <a:srgbClr val="003192"/>
                </a:solidFill>
              </a:rPr>
              <a:t>الخالية من </a:t>
            </a:r>
            <a:r>
              <a:rPr lang="ar-KW" sz="2400" b="1" dirty="0" smtClean="0">
                <a:solidFill>
                  <a:srgbClr val="003192"/>
                </a:solidFill>
              </a:rPr>
              <a:t>الحركة</a:t>
            </a:r>
            <a:endParaRPr lang="en-US" sz="2400" b="1" dirty="0" smtClean="0">
              <a:solidFill>
                <a:srgbClr val="003192"/>
              </a:solidFill>
            </a:endParaRPr>
          </a:p>
          <a:p>
            <a:pPr algn="ctr"/>
            <a:r>
              <a:rPr lang="ar-KW" sz="2400" b="1" dirty="0" smtClean="0">
                <a:solidFill>
                  <a:srgbClr val="003192"/>
                </a:solidFill>
              </a:rPr>
              <a:t> </a:t>
            </a:r>
            <a:r>
              <a:rPr lang="ar-KW" sz="2400" b="1" dirty="0">
                <a:solidFill>
                  <a:srgbClr val="003192"/>
                </a:solidFill>
              </a:rPr>
              <a:t>والثابتة لفظًا وخطًّا، وصلا </a:t>
            </a:r>
            <a:r>
              <a:rPr lang="ar-KW" sz="2400" b="1" dirty="0" smtClean="0">
                <a:solidFill>
                  <a:srgbClr val="003192"/>
                </a:solidFill>
              </a:rPr>
              <a:t>ووقفًا</a:t>
            </a:r>
            <a:endParaRPr lang="ar-KW" sz="2800" dirty="0" smtClean="0">
              <a:solidFill>
                <a:srgbClr val="00319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59031" y="4066551"/>
            <a:ext cx="8496944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sz="2400" b="1" dirty="0">
                <a:solidFill>
                  <a:srgbClr val="FF0000"/>
                </a:solidFill>
              </a:rPr>
              <a:t>Definition of Nun </a:t>
            </a:r>
            <a:r>
              <a:rPr lang="en-US" sz="2400" b="1" dirty="0" err="1">
                <a:solidFill>
                  <a:srgbClr val="FF0000"/>
                </a:solidFill>
              </a:rPr>
              <a:t>Sakinah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  <a:p>
            <a:pPr algn="ctr" rtl="0"/>
            <a:r>
              <a:rPr lang="en-US" sz="2400" b="1" dirty="0">
                <a:solidFill>
                  <a:srgbClr val="003192"/>
                </a:solidFill>
              </a:rPr>
              <a:t>It is the consonant nun (</a:t>
            </a:r>
            <a:r>
              <a:rPr lang="ar-SA" sz="2400" b="1" dirty="0">
                <a:solidFill>
                  <a:srgbClr val="003192"/>
                </a:solidFill>
              </a:rPr>
              <a:t>نون</a:t>
            </a:r>
            <a:r>
              <a:rPr lang="en-US" sz="2400" b="1" dirty="0">
                <a:solidFill>
                  <a:srgbClr val="003192"/>
                </a:solidFill>
              </a:rPr>
              <a:t>)  that has no vowel sound on it. It is written and pronounced clearly, whether it is being recited continuously with what follows it, or the reciter pauses on </a:t>
            </a:r>
            <a:r>
              <a:rPr lang="en-US" sz="2400" b="1" dirty="0" smtClean="0">
                <a:solidFill>
                  <a:srgbClr val="003192"/>
                </a:solidFill>
              </a:rPr>
              <a:t>it</a:t>
            </a:r>
            <a:r>
              <a:rPr lang="en-US" sz="2000" dirty="0" smtClean="0">
                <a:solidFill>
                  <a:srgbClr val="003192"/>
                </a:solidFill>
              </a:rPr>
              <a:t> </a:t>
            </a:r>
          </a:p>
        </p:txBody>
      </p:sp>
      <p:pic>
        <p:nvPicPr>
          <p:cNvPr id="14" name="Picture 13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4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التعريف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Definition</a:t>
            </a:r>
            <a:endParaRPr lang="ar-KW" sz="2400" b="1" dirty="0">
              <a:solidFill>
                <a:srgbClr val="FF0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4" name="Picture 13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11413" y="2832849"/>
            <a:ext cx="4998373" cy="300082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✦ </a:t>
            </a:r>
            <a:r>
              <a:rPr lang="ar-KW" u="sng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النّون السّاكنة:</a:t>
            </a:r>
          </a:p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حرف أصلي من حروف الهجاء.</a:t>
            </a:r>
          </a:p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ثابتة في اللفظ والخط.</a:t>
            </a:r>
          </a:p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ثابتة في الوقف والوصل.</a:t>
            </a:r>
          </a:p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تكون في الأسماء والأفعال والحروف.</a:t>
            </a:r>
          </a:p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متوسطة ومتطرفة.</a:t>
            </a:r>
          </a:p>
          <a:p>
            <a:pPr algn="r" rtl="1">
              <a:lnSpc>
                <a:spcPct val="150000"/>
              </a:lnSpc>
            </a:pP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أصليّة </a:t>
            </a:r>
            <a:r>
              <a:rPr lang="ar-KW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</a:t>
            </a:r>
            <a:r>
              <a:rPr lang="ar-EG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 </a:t>
            </a:r>
            <a:r>
              <a:rPr lang="ar-KW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زائدة </a:t>
            </a:r>
            <a:r>
              <a:rPr lang="ar-KW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عن بنية </a:t>
            </a:r>
            <a:r>
              <a:rPr lang="ar-KW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الكلمة (فا</a:t>
            </a:r>
            <a:r>
              <a:rPr lang="ar-KW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نـ</a:t>
            </a:r>
            <a:r>
              <a:rPr lang="ar-KW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فلق).</a:t>
            </a:r>
            <a:endParaRPr lang="ar-KW" dirty="0">
              <a:ln>
                <a:solidFill>
                  <a:srgbClr val="002060"/>
                </a:solidFill>
              </a:ln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15872" y="2017154"/>
            <a:ext cx="5271966" cy="37856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600" u="sng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Noon Sakina </a:t>
            </a:r>
            <a:r>
              <a:rPr lang="ar-EG" sz="1600" u="sng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نْ)</a:t>
            </a:r>
            <a:r>
              <a:rPr lang="en-US" sz="1600" u="sng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  <a:endParaRPr lang="en-US" sz="1600" u="sng" dirty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one of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Alphabet letters.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remains unchanged in the oral pronunciation, and the written transcript.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pronounced whether one stops at the end of the word or continues with the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recitation.</a:t>
            </a:r>
            <a:endParaRPr lang="en-US" sz="1600" dirty="0">
              <a:ln>
                <a:solidFill>
                  <a:srgbClr val="002060"/>
                </a:solidFill>
              </a:ln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appears in names, verbs, or letters.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appears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beginning,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middle,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end of the word.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noon </a:t>
            </a:r>
            <a:r>
              <a:rPr lang="en-US" sz="1600" dirty="0" err="1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sakina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appears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part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word or </a:t>
            </a:r>
            <a:r>
              <a:rPr lang="en-US" sz="1600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an </a:t>
            </a:r>
            <a:r>
              <a:rPr lang="en-US" sz="16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extra letter added to the original word.</a:t>
            </a:r>
          </a:p>
        </p:txBody>
      </p:sp>
    </p:spTree>
    <p:extLst>
      <p:ext uri="{BB962C8B-B14F-4D97-AF65-F5344CB8AC3E}">
        <p14:creationId xmlns:p14="http://schemas.microsoft.com/office/powerpoint/2010/main" val="19136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التعريف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Definition</a:t>
            </a:r>
            <a:endParaRPr lang="ar-KW" sz="2400" b="1" dirty="0">
              <a:solidFill>
                <a:srgbClr val="FF0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4712" y="1598644"/>
            <a:ext cx="8496944" cy="21852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KW" sz="2800" b="1" dirty="0" smtClean="0">
                <a:solidFill>
                  <a:srgbClr val="FF0000"/>
                </a:solidFill>
              </a:rPr>
              <a:t>التنوين</a:t>
            </a:r>
            <a:endParaRPr lang="en-US" sz="2800" b="1" dirty="0">
              <a:solidFill>
                <a:srgbClr val="003192"/>
              </a:solidFill>
            </a:endParaRPr>
          </a:p>
          <a:p>
            <a:pPr algn="ctr"/>
            <a:r>
              <a:rPr lang="ar-KW" sz="2400" b="1" dirty="0" smtClean="0">
                <a:solidFill>
                  <a:srgbClr val="003192"/>
                </a:solidFill>
              </a:rPr>
              <a:t>نون </a:t>
            </a:r>
            <a:r>
              <a:rPr lang="ar-KW" sz="2400" b="1" dirty="0">
                <a:solidFill>
                  <a:srgbClr val="003192"/>
                </a:solidFill>
              </a:rPr>
              <a:t>ساكنة زائدة تلحق آخر الاسم </a:t>
            </a:r>
            <a:endParaRPr lang="en-US" sz="2400" b="1" dirty="0" smtClean="0">
              <a:solidFill>
                <a:srgbClr val="003192"/>
              </a:solidFill>
            </a:endParaRPr>
          </a:p>
          <a:p>
            <a:pPr algn="ctr"/>
            <a:r>
              <a:rPr lang="ar-KW" sz="2400" b="1" dirty="0" smtClean="0">
                <a:solidFill>
                  <a:srgbClr val="003192"/>
                </a:solidFill>
              </a:rPr>
              <a:t>لفظًا </a:t>
            </a:r>
            <a:r>
              <a:rPr lang="ar-KW" sz="2400" b="1" dirty="0">
                <a:solidFill>
                  <a:srgbClr val="003192"/>
                </a:solidFill>
              </a:rPr>
              <a:t>ووصلا وتفارقه خطًّا ووقفًا</a:t>
            </a:r>
            <a:r>
              <a:rPr lang="ar-KW" sz="2400" dirty="0">
                <a:solidFill>
                  <a:srgbClr val="003192"/>
                </a:solidFill>
              </a:rPr>
              <a:t> </a:t>
            </a:r>
            <a:r>
              <a:rPr lang="ar-KW" sz="2800" dirty="0">
                <a:solidFill>
                  <a:srgbClr val="003192"/>
                </a:solidFill>
              </a:rPr>
              <a:t>.. </a:t>
            </a:r>
            <a:endParaRPr lang="ar-KW" sz="2800" dirty="0" smtClean="0">
              <a:solidFill>
                <a:srgbClr val="003192"/>
              </a:solidFill>
            </a:endParaRPr>
          </a:p>
          <a:p>
            <a:pPr algn="ctr"/>
            <a:endParaRPr lang="en-US" sz="2800" b="1" dirty="0" smtClean="0">
              <a:solidFill>
                <a:srgbClr val="003192"/>
              </a:solidFill>
            </a:endParaRPr>
          </a:p>
          <a:p>
            <a:pPr algn="ctr"/>
            <a:r>
              <a:rPr lang="ar-KW" sz="2800" b="1" dirty="0" smtClean="0">
                <a:solidFill>
                  <a:srgbClr val="003192"/>
                </a:solidFill>
              </a:rPr>
              <a:t>علامته</a:t>
            </a:r>
            <a:r>
              <a:rPr lang="ar-KW" sz="2800" dirty="0">
                <a:solidFill>
                  <a:srgbClr val="003192"/>
                </a:solidFill>
              </a:rPr>
              <a:t>: فتحتان أو كسرتان أو ضمتان.</a:t>
            </a:r>
            <a:endParaRPr lang="en-US" sz="2800" dirty="0">
              <a:solidFill>
                <a:srgbClr val="00319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00696" y="3840564"/>
            <a:ext cx="8640960" cy="218521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sz="2800" b="1" dirty="0">
                <a:solidFill>
                  <a:srgbClr val="FF0000"/>
                </a:solidFill>
              </a:rPr>
              <a:t>Definition of </a:t>
            </a:r>
            <a:r>
              <a:rPr lang="en-US" sz="2800" b="1" dirty="0" err="1">
                <a:solidFill>
                  <a:srgbClr val="FF0000"/>
                </a:solidFill>
              </a:rPr>
              <a:t>Tanween</a:t>
            </a:r>
            <a:endParaRPr lang="en-US" sz="2800" dirty="0">
              <a:solidFill>
                <a:srgbClr val="FF0000"/>
              </a:solidFill>
            </a:endParaRPr>
          </a:p>
          <a:p>
            <a:pPr algn="ctr" rtl="0"/>
            <a:r>
              <a:rPr lang="en-US" sz="2400" b="1" dirty="0">
                <a:solidFill>
                  <a:srgbClr val="003192"/>
                </a:solidFill>
              </a:rPr>
              <a:t>It is an extra </a:t>
            </a:r>
            <a:r>
              <a:rPr lang="en-US" sz="2400" b="1" i="1" dirty="0">
                <a:solidFill>
                  <a:srgbClr val="003192"/>
                </a:solidFill>
              </a:rPr>
              <a:t>nun </a:t>
            </a:r>
            <a:r>
              <a:rPr lang="en-US" sz="2400" b="1" i="1" dirty="0" err="1">
                <a:solidFill>
                  <a:srgbClr val="003192"/>
                </a:solidFill>
              </a:rPr>
              <a:t>sakinah</a:t>
            </a:r>
            <a:r>
              <a:rPr lang="en-US" sz="2400" b="1" dirty="0">
                <a:solidFill>
                  <a:srgbClr val="003192"/>
                </a:solidFill>
              </a:rPr>
              <a:t> added to the end of a noun </a:t>
            </a:r>
            <a:endParaRPr lang="en-US" sz="2400" b="1" dirty="0" smtClean="0">
              <a:solidFill>
                <a:srgbClr val="003192"/>
              </a:solidFill>
            </a:endParaRPr>
          </a:p>
          <a:p>
            <a:pPr algn="ctr" rtl="0"/>
            <a:r>
              <a:rPr lang="en-US" sz="2000" b="1" dirty="0" smtClean="0">
                <a:solidFill>
                  <a:srgbClr val="003192"/>
                </a:solidFill>
              </a:rPr>
              <a:t>when </a:t>
            </a:r>
            <a:r>
              <a:rPr lang="en-US" sz="2000" b="1" dirty="0">
                <a:solidFill>
                  <a:srgbClr val="003192"/>
                </a:solidFill>
              </a:rPr>
              <a:t>it is </a:t>
            </a:r>
            <a:r>
              <a:rPr lang="en-US" sz="2000" b="1" dirty="0" smtClean="0">
                <a:solidFill>
                  <a:srgbClr val="003192"/>
                </a:solidFill>
              </a:rPr>
              <a:t>being </a:t>
            </a:r>
            <a:r>
              <a:rPr lang="en-US" sz="2000" b="1" dirty="0">
                <a:solidFill>
                  <a:srgbClr val="003192"/>
                </a:solidFill>
              </a:rPr>
              <a:t>recited continuously with what follows it, but it is neither written clearly nor pronounced when stopping or pausing on it</a:t>
            </a:r>
            <a:r>
              <a:rPr lang="en-US" sz="2000" b="1" dirty="0" smtClean="0">
                <a:solidFill>
                  <a:srgbClr val="003192"/>
                </a:solidFill>
              </a:rPr>
              <a:t>.</a:t>
            </a:r>
          </a:p>
          <a:p>
            <a:pPr algn="ctr" rtl="0"/>
            <a:endParaRPr lang="en-US" sz="2400" b="1" u="sng" dirty="0">
              <a:solidFill>
                <a:srgbClr val="003192"/>
              </a:solidFill>
            </a:endParaRPr>
          </a:p>
          <a:p>
            <a:pPr algn="ctr" rtl="0"/>
            <a:r>
              <a:rPr lang="en-US" sz="2000" dirty="0" smtClean="0">
                <a:solidFill>
                  <a:srgbClr val="003192"/>
                </a:solidFill>
              </a:rPr>
              <a:t>In </a:t>
            </a:r>
            <a:r>
              <a:rPr lang="en-US" sz="2000" dirty="0">
                <a:solidFill>
                  <a:srgbClr val="003192"/>
                </a:solidFill>
              </a:rPr>
              <a:t>writing it is </a:t>
            </a:r>
            <a:r>
              <a:rPr lang="en-US" sz="2000" b="1" dirty="0">
                <a:solidFill>
                  <a:srgbClr val="003192"/>
                </a:solidFill>
              </a:rPr>
              <a:t>represented as </a:t>
            </a:r>
            <a:r>
              <a:rPr lang="en-US" sz="2000" dirty="0">
                <a:solidFill>
                  <a:srgbClr val="003192"/>
                </a:solidFill>
              </a:rPr>
              <a:t>either two </a:t>
            </a:r>
            <a:r>
              <a:rPr lang="en-US" sz="2000" dirty="0" err="1">
                <a:solidFill>
                  <a:srgbClr val="003192"/>
                </a:solidFill>
              </a:rPr>
              <a:t>fathas</a:t>
            </a:r>
            <a:r>
              <a:rPr lang="en-US" sz="2000" dirty="0">
                <a:solidFill>
                  <a:srgbClr val="003192"/>
                </a:solidFill>
              </a:rPr>
              <a:t>, two </a:t>
            </a:r>
            <a:r>
              <a:rPr lang="en-US" sz="2000" dirty="0" err="1">
                <a:solidFill>
                  <a:srgbClr val="003192"/>
                </a:solidFill>
              </a:rPr>
              <a:t>kasrahs</a:t>
            </a:r>
            <a:r>
              <a:rPr lang="en-US" sz="2000" dirty="0">
                <a:solidFill>
                  <a:srgbClr val="003192"/>
                </a:solidFill>
              </a:rPr>
              <a:t>, or two </a:t>
            </a:r>
            <a:r>
              <a:rPr lang="en-US" sz="2000" dirty="0" err="1">
                <a:solidFill>
                  <a:srgbClr val="003192"/>
                </a:solidFill>
              </a:rPr>
              <a:t>dammahs</a:t>
            </a:r>
            <a:r>
              <a:rPr lang="en-US" sz="2000" dirty="0">
                <a:solidFill>
                  <a:srgbClr val="003192"/>
                </a:solidFill>
              </a:rPr>
              <a:t>.</a:t>
            </a:r>
          </a:p>
        </p:txBody>
      </p:sp>
      <p:pic>
        <p:nvPicPr>
          <p:cNvPr id="16" name="Picture 15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1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6" name="Picture 15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847575" y="2947535"/>
            <a:ext cx="4199586" cy="332398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KW" sz="2000" u="sng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✦ التّنوين:</a:t>
            </a:r>
          </a:p>
          <a:p>
            <a:pPr algn="r" rtl="1">
              <a:lnSpc>
                <a:spcPct val="150000"/>
              </a:lnSpc>
            </a:pPr>
            <a:r>
              <a:rPr lang="ar-KW" sz="20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ليس من حروف الهجاء.</a:t>
            </a:r>
          </a:p>
          <a:p>
            <a:pPr algn="r" rtl="1">
              <a:lnSpc>
                <a:spcPct val="150000"/>
              </a:lnSpc>
            </a:pPr>
            <a:r>
              <a:rPr lang="ar-KW" sz="20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ثابت في اللّفظ دون الخط.</a:t>
            </a:r>
          </a:p>
          <a:p>
            <a:pPr algn="r" rtl="1">
              <a:lnSpc>
                <a:spcPct val="150000"/>
              </a:lnSpc>
            </a:pPr>
            <a:r>
              <a:rPr lang="ar-KW" sz="20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ثابت في الوصل دون الوقف.</a:t>
            </a:r>
          </a:p>
          <a:p>
            <a:pPr algn="r" rtl="1">
              <a:lnSpc>
                <a:spcPct val="150000"/>
              </a:lnSpc>
            </a:pPr>
            <a:r>
              <a:rPr lang="ar-KW" sz="20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في الأسماء وفي فعلين فقط </a:t>
            </a:r>
            <a:r>
              <a:rPr lang="ar" sz="2000" b="1" dirty="0"/>
              <a:t> </a:t>
            </a:r>
            <a:r>
              <a:rPr lang="ar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لَنَسْفَعًا، وَلَيَكُونًا.</a:t>
            </a:r>
          </a:p>
          <a:p>
            <a:pPr algn="r" rtl="1">
              <a:lnSpc>
                <a:spcPct val="150000"/>
              </a:lnSpc>
            </a:pPr>
            <a:r>
              <a:rPr lang="ar-KW" sz="20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لا يكون إلّا متطرفاً.</a:t>
            </a:r>
          </a:p>
          <a:p>
            <a:pPr algn="r" rtl="1">
              <a:lnSpc>
                <a:spcPct val="150000"/>
              </a:lnSpc>
            </a:pPr>
            <a:r>
              <a:rPr lang="ar-KW" sz="2000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↩︎ لا يكون إلّا زائداً عن بنية الكلمة.</a:t>
            </a:r>
            <a:endParaRPr lang="ar" sz="20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8080" y="2270903"/>
            <a:ext cx="5854999" cy="28623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US" u="sng" dirty="0" err="1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Tanween</a:t>
            </a:r>
            <a:r>
              <a:rPr lang="en-US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not one of the </a:t>
            </a:r>
            <a:r>
              <a:rPr lang="en-US" dirty="0" err="1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Alpabet</a:t>
            </a: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letters.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pronounced, but not written.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is indicated only when the recitation continues.  It does not appear when the recitation ends at the end of the word.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appears in nouns and only in two verbs</a:t>
            </a:r>
            <a:r>
              <a:rPr lang="en-US" dirty="0" smtClean="0">
                <a:ln>
                  <a:solidFill>
                    <a:srgbClr val="00206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لَنَسْفَعًا، وَلَيَكُونًا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appears only at the end of the word.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 err="1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tanween</a:t>
            </a:r>
            <a:r>
              <a:rPr lang="en-US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 addition to the word and is not </a:t>
            </a:r>
            <a:r>
              <a:rPr lang="en-US" dirty="0" smtClean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dirty="0">
                <a:ln>
                  <a:solidFill>
                    <a:srgbClr val="002060"/>
                  </a:solidFill>
                </a:ln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of the word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ar-KW" dirty="0">
              <a:ln>
                <a:solidFill>
                  <a:srgbClr val="002060"/>
                </a:solidFill>
              </a:ln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41656" y="1921810"/>
            <a:ext cx="1584176" cy="76944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000" b="1" dirty="0" smtClean="0">
                <a:solidFill>
                  <a:srgbClr val="FF0000"/>
                </a:solidFill>
              </a:rPr>
              <a:t>التعريف</a:t>
            </a:r>
          </a:p>
          <a:p>
            <a:pPr lvl="0" algn="ctr" rtl="0"/>
            <a:r>
              <a:rPr lang="en-US" sz="2400" b="1" dirty="0" smtClean="0">
                <a:solidFill>
                  <a:srgbClr val="FF0000"/>
                </a:solidFill>
              </a:rPr>
              <a:t>Definition</a:t>
            </a:r>
            <a:endParaRPr lang="ar-KW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09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5020" y="2296404"/>
            <a:ext cx="6696744" cy="166199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 algn="r" rtl="1">
              <a:buClr>
                <a:srgbClr val="FF0000"/>
              </a:buClr>
              <a:buFont typeface="+mj-lt"/>
              <a:buAutoNum type="arabicPeriod"/>
            </a:pPr>
            <a:r>
              <a:rPr lang="ar-KW" sz="2800" dirty="0">
                <a:solidFill>
                  <a:srgbClr val="003192"/>
                </a:solidFill>
              </a:rPr>
              <a:t>النون الساكنة </a:t>
            </a:r>
            <a:r>
              <a:rPr lang="ar-KW" sz="2800" b="1" u="sng" dirty="0">
                <a:solidFill>
                  <a:srgbClr val="FF0000"/>
                </a:solidFill>
              </a:rPr>
              <a:t>حرف أصلي</a:t>
            </a:r>
            <a:r>
              <a:rPr lang="ar-KW" sz="2800" dirty="0">
                <a:solidFill>
                  <a:srgbClr val="FF0000"/>
                </a:solidFill>
              </a:rPr>
              <a:t> </a:t>
            </a:r>
            <a:r>
              <a:rPr lang="ar-KW" sz="2800" dirty="0">
                <a:solidFill>
                  <a:srgbClr val="003192"/>
                </a:solidFill>
              </a:rPr>
              <a:t>من أحرف </a:t>
            </a:r>
            <a:r>
              <a:rPr lang="ar-KW" sz="2800" dirty="0" smtClean="0">
                <a:solidFill>
                  <a:srgbClr val="003192"/>
                </a:solidFill>
              </a:rPr>
              <a:t>الهجاء</a:t>
            </a:r>
          </a:p>
          <a:p>
            <a:pPr algn="ctr" rtl="1">
              <a:buClr>
                <a:srgbClr val="FF0000"/>
              </a:buClr>
            </a:pPr>
            <a:r>
              <a:rPr lang="ar-KW" dirty="0" smtClean="0">
                <a:solidFill>
                  <a:srgbClr val="003192"/>
                </a:solidFill>
              </a:rPr>
              <a:t>(قد تكون زائدة عن بنية الكلمة .. مثل: «فا</a:t>
            </a:r>
            <a:r>
              <a:rPr lang="ar-KW" dirty="0" smtClean="0">
                <a:solidFill>
                  <a:srgbClr val="FF0000"/>
                </a:solidFill>
              </a:rPr>
              <a:t>ن</a:t>
            </a:r>
            <a:r>
              <a:rPr lang="ar-KW" dirty="0" smtClean="0">
                <a:solidFill>
                  <a:srgbClr val="003192"/>
                </a:solidFill>
              </a:rPr>
              <a:t>فلق»)</a:t>
            </a:r>
          </a:p>
          <a:p>
            <a:pPr algn="ctr" rtl="1">
              <a:lnSpc>
                <a:spcPct val="200000"/>
              </a:lnSpc>
            </a:pPr>
            <a:r>
              <a:rPr lang="ar-KW" sz="2800" dirty="0" smtClean="0">
                <a:solidFill>
                  <a:srgbClr val="003192"/>
                </a:solidFill>
              </a:rPr>
              <a:t>أما </a:t>
            </a:r>
            <a:r>
              <a:rPr lang="ar-KW" sz="2800" dirty="0">
                <a:solidFill>
                  <a:srgbClr val="003192"/>
                </a:solidFill>
              </a:rPr>
              <a:t>التنوين فلا يكون إلا </a:t>
            </a:r>
            <a:r>
              <a:rPr lang="ar-KW" sz="2800" b="1" u="sng" dirty="0">
                <a:solidFill>
                  <a:srgbClr val="FF0000"/>
                </a:solidFill>
              </a:rPr>
              <a:t>زائد</a:t>
            </a:r>
            <a:r>
              <a:rPr lang="ar-KW" sz="2800" dirty="0">
                <a:solidFill>
                  <a:srgbClr val="003192"/>
                </a:solidFill>
              </a:rPr>
              <a:t> عن بنية الكلمة</a:t>
            </a:r>
            <a:r>
              <a:rPr lang="ar-KW" sz="2800" dirty="0" smtClean="0">
                <a:solidFill>
                  <a:srgbClr val="003192"/>
                </a:solidFill>
              </a:rPr>
              <a:t>.</a:t>
            </a:r>
            <a:endParaRPr lang="en-US" sz="2800" dirty="0">
              <a:solidFill>
                <a:srgbClr val="0031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1004" y="4257463"/>
            <a:ext cx="6840760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228600" lvl="0" indent="-228600" algn="l" rtl="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>
                <a:solidFill>
                  <a:srgbClr val="003192"/>
                </a:solidFill>
              </a:rPr>
              <a:t>The nun </a:t>
            </a:r>
            <a:r>
              <a:rPr lang="en-US" sz="2800" dirty="0" err="1">
                <a:solidFill>
                  <a:srgbClr val="003192"/>
                </a:solidFill>
              </a:rPr>
              <a:t>sakinah</a:t>
            </a:r>
            <a:r>
              <a:rPr lang="en-US" sz="2800" dirty="0">
                <a:solidFill>
                  <a:srgbClr val="003192"/>
                </a:solidFill>
              </a:rPr>
              <a:t> </a:t>
            </a:r>
            <a:r>
              <a:rPr lang="en-US" sz="2800" dirty="0" smtClean="0">
                <a:solidFill>
                  <a:srgbClr val="003192"/>
                </a:solidFill>
              </a:rPr>
              <a:t>is an </a:t>
            </a:r>
            <a:r>
              <a:rPr lang="en-US" sz="2800" b="1" u="sng" dirty="0" smtClean="0">
                <a:solidFill>
                  <a:srgbClr val="FF0000"/>
                </a:solidFill>
              </a:rPr>
              <a:t>original letter</a:t>
            </a:r>
          </a:p>
          <a:p>
            <a:pPr lvl="0" algn="ctr" rtl="0"/>
            <a:r>
              <a:rPr lang="en-US" sz="2800" dirty="0" smtClean="0">
                <a:solidFill>
                  <a:srgbClr val="003192"/>
                </a:solidFill>
              </a:rPr>
              <a:t>&amp; </a:t>
            </a:r>
            <a:r>
              <a:rPr lang="en-US" sz="2800" dirty="0" err="1" smtClean="0">
                <a:solidFill>
                  <a:srgbClr val="003192"/>
                </a:solidFill>
              </a:rPr>
              <a:t>Tanween</a:t>
            </a:r>
            <a:r>
              <a:rPr lang="en-US" sz="2800" dirty="0">
                <a:solidFill>
                  <a:srgbClr val="003192"/>
                </a:solidFill>
              </a:rPr>
              <a:t>, it can only be an </a:t>
            </a:r>
            <a:r>
              <a:rPr lang="en-US" sz="2800" b="1" u="sng" dirty="0">
                <a:solidFill>
                  <a:srgbClr val="FF0000"/>
                </a:solidFill>
              </a:rPr>
              <a:t>extra letter </a:t>
            </a:r>
            <a:r>
              <a:rPr lang="en-US" sz="2800" dirty="0">
                <a:solidFill>
                  <a:srgbClr val="003192"/>
                </a:solidFill>
              </a:rPr>
              <a:t>which is added to the root of a word. </a:t>
            </a:r>
          </a:p>
        </p:txBody>
      </p:sp>
      <p:pic>
        <p:nvPicPr>
          <p:cNvPr id="13" name="Picture 12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59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2020-10-17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5020" y="615080"/>
            <a:ext cx="8825636" cy="742458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 rtl="0"/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Introduction to 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Noon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Sakinah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&amp; </a:t>
            </a:r>
            <a:r>
              <a:rPr lang="en-US" sz="1800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Tanween</a:t>
            </a:r>
            <a:r>
              <a:rPr lang="en-US" sz="180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KW" sz="180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مقدمة أحكام النون الساكنة والتنوين</a:t>
            </a:r>
            <a:endParaRPr lang="en-US" sz="180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15780" y="1881199"/>
            <a:ext cx="1800200" cy="2616101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lvl="0" algn="ctr" rtl="0"/>
            <a:r>
              <a:rPr lang="ar-KW" sz="2800" b="1" dirty="0" smtClean="0">
                <a:solidFill>
                  <a:srgbClr val="FF0000"/>
                </a:solidFill>
              </a:rPr>
              <a:t>الفرق بين النون الساكنة </a:t>
            </a:r>
            <a:r>
              <a:rPr lang="ar-KW" sz="2800" b="1" dirty="0">
                <a:solidFill>
                  <a:srgbClr val="FF0000"/>
                </a:solidFill>
              </a:rPr>
              <a:t>والتنوين</a:t>
            </a:r>
            <a:endParaRPr lang="en-US" sz="2800" b="1" dirty="0">
              <a:solidFill>
                <a:srgbClr val="FF0000"/>
              </a:solidFill>
            </a:endParaRPr>
          </a:p>
          <a:p>
            <a:pPr algn="ctr" rtl="0"/>
            <a:r>
              <a:rPr lang="en-US" sz="2000" b="1" dirty="0">
                <a:solidFill>
                  <a:srgbClr val="FF0000"/>
                </a:solidFill>
              </a:rPr>
              <a:t>Difference between the Nun </a:t>
            </a:r>
            <a:r>
              <a:rPr lang="en-US" sz="2000" b="1" dirty="0" err="1">
                <a:solidFill>
                  <a:srgbClr val="FF0000"/>
                </a:solidFill>
              </a:rPr>
              <a:t>Sakinah</a:t>
            </a:r>
            <a:r>
              <a:rPr lang="en-US" sz="2000" b="1" dirty="0">
                <a:solidFill>
                  <a:srgbClr val="FF0000"/>
                </a:solidFill>
              </a:rPr>
              <a:t> and </a:t>
            </a:r>
            <a:r>
              <a:rPr lang="en-US" sz="2000" b="1" dirty="0" err="1">
                <a:solidFill>
                  <a:srgbClr val="FF0000"/>
                </a:solidFill>
              </a:rPr>
              <a:t>Tanween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5020" y="2014029"/>
            <a:ext cx="6696744" cy="14285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514350" indent="-514350" algn="r" rtl="1">
              <a:buFont typeface="+mj-lt"/>
              <a:buAutoNum type="arabicPeriod" startAt="2"/>
            </a:pPr>
            <a:r>
              <a:rPr lang="ar-KW" sz="3200" dirty="0" smtClean="0">
                <a:solidFill>
                  <a:srgbClr val="003192"/>
                </a:solidFill>
              </a:rPr>
              <a:t>النون </a:t>
            </a:r>
            <a:r>
              <a:rPr lang="ar-KW" sz="3200" dirty="0">
                <a:solidFill>
                  <a:srgbClr val="003192"/>
                </a:solidFill>
              </a:rPr>
              <a:t>الساكنة </a:t>
            </a:r>
            <a:r>
              <a:rPr lang="ar-KW" sz="3200" b="1" u="sng" dirty="0">
                <a:solidFill>
                  <a:srgbClr val="FF0000"/>
                </a:solidFill>
              </a:rPr>
              <a:t>ثابتة في اللفظ </a:t>
            </a:r>
            <a:r>
              <a:rPr lang="ar-KW" sz="3200" b="1" u="sng" dirty="0" smtClean="0">
                <a:solidFill>
                  <a:srgbClr val="FF0000"/>
                </a:solidFill>
              </a:rPr>
              <a:t>والخط</a:t>
            </a:r>
          </a:p>
          <a:p>
            <a:pPr algn="ctr" rtl="1">
              <a:lnSpc>
                <a:spcPct val="200000"/>
              </a:lnSpc>
            </a:pPr>
            <a:r>
              <a:rPr lang="ar-KW" sz="3200" dirty="0" smtClean="0">
                <a:solidFill>
                  <a:srgbClr val="003192"/>
                </a:solidFill>
              </a:rPr>
              <a:t>أما </a:t>
            </a:r>
            <a:r>
              <a:rPr lang="ar-KW" sz="3200" dirty="0">
                <a:solidFill>
                  <a:srgbClr val="003192"/>
                </a:solidFill>
              </a:rPr>
              <a:t>التنوين </a:t>
            </a:r>
            <a:r>
              <a:rPr lang="ar-KW" sz="3200" b="1" u="sng" dirty="0">
                <a:solidFill>
                  <a:srgbClr val="FF0000"/>
                </a:solidFill>
              </a:rPr>
              <a:t>فثابت في اللفظ </a:t>
            </a:r>
            <a:r>
              <a:rPr lang="ar-KW" sz="3200" dirty="0">
                <a:solidFill>
                  <a:srgbClr val="003192"/>
                </a:solidFill>
              </a:rPr>
              <a:t>دون </a:t>
            </a:r>
            <a:r>
              <a:rPr lang="ar-KW" sz="3200" dirty="0" smtClean="0">
                <a:solidFill>
                  <a:srgbClr val="003192"/>
                </a:solidFill>
              </a:rPr>
              <a:t>الخط.</a:t>
            </a:r>
            <a:endParaRPr lang="en-US" sz="3200" dirty="0">
              <a:solidFill>
                <a:srgbClr val="00319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1004" y="4102261"/>
            <a:ext cx="7342588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marL="457200" lvl="0" indent="-457200" algn="l" rtl="0">
              <a:lnSpc>
                <a:spcPct val="200000"/>
              </a:lnSpc>
              <a:buClr>
                <a:srgbClr val="FF0000"/>
              </a:buClr>
              <a:buFont typeface="+mj-lt"/>
              <a:buAutoNum type="arabicPeriod" startAt="2"/>
            </a:pPr>
            <a:r>
              <a:rPr lang="en-US" sz="2400" dirty="0" smtClean="0">
                <a:solidFill>
                  <a:srgbClr val="003192"/>
                </a:solidFill>
              </a:rPr>
              <a:t>The </a:t>
            </a:r>
            <a:r>
              <a:rPr lang="en-US" sz="2400" dirty="0">
                <a:solidFill>
                  <a:srgbClr val="003192"/>
                </a:solidFill>
              </a:rPr>
              <a:t>nun </a:t>
            </a:r>
            <a:r>
              <a:rPr lang="en-US" sz="2400" dirty="0" err="1">
                <a:solidFill>
                  <a:srgbClr val="003192"/>
                </a:solidFill>
              </a:rPr>
              <a:t>sakinah</a:t>
            </a:r>
            <a:r>
              <a:rPr lang="en-US" sz="2400" dirty="0">
                <a:solidFill>
                  <a:srgbClr val="003192"/>
                </a:solidFill>
              </a:rPr>
              <a:t> is </a:t>
            </a:r>
            <a:r>
              <a:rPr lang="en-US" sz="2400" b="1" u="sng" dirty="0">
                <a:solidFill>
                  <a:srgbClr val="FF0000"/>
                </a:solidFill>
              </a:rPr>
              <a:t>always written </a:t>
            </a:r>
            <a:r>
              <a:rPr lang="en-US" sz="2400" b="1" u="sng" dirty="0" smtClean="0">
                <a:solidFill>
                  <a:srgbClr val="FF0000"/>
                </a:solidFill>
              </a:rPr>
              <a:t>&amp; pronounced</a:t>
            </a:r>
          </a:p>
          <a:p>
            <a:pPr lvl="0" algn="ctr" rtl="0">
              <a:lnSpc>
                <a:spcPct val="200000"/>
              </a:lnSpc>
            </a:pPr>
            <a:r>
              <a:rPr lang="en-US" sz="2400" dirty="0" smtClean="0">
                <a:solidFill>
                  <a:srgbClr val="003192"/>
                </a:solidFill>
              </a:rPr>
              <a:t>&amp; </a:t>
            </a:r>
            <a:r>
              <a:rPr lang="en-US" sz="2400" dirty="0" err="1" smtClean="0">
                <a:solidFill>
                  <a:srgbClr val="003192"/>
                </a:solidFill>
              </a:rPr>
              <a:t>tanween</a:t>
            </a:r>
            <a:r>
              <a:rPr lang="en-US" sz="2400" dirty="0" smtClean="0">
                <a:solidFill>
                  <a:srgbClr val="003192"/>
                </a:solidFill>
              </a:rPr>
              <a:t> </a:t>
            </a:r>
            <a:r>
              <a:rPr lang="en-US" sz="2400" dirty="0">
                <a:solidFill>
                  <a:srgbClr val="003192"/>
                </a:solidFill>
              </a:rPr>
              <a:t>is always </a:t>
            </a:r>
            <a:r>
              <a:rPr lang="en-US" sz="2400" b="1" u="sng" dirty="0">
                <a:solidFill>
                  <a:srgbClr val="FF0000"/>
                </a:solidFill>
              </a:rPr>
              <a:t>pronounced but </a:t>
            </a:r>
            <a:r>
              <a:rPr lang="en-US" sz="2400" b="1" u="sng" dirty="0" smtClean="0">
                <a:solidFill>
                  <a:srgbClr val="FF0000"/>
                </a:solidFill>
              </a:rPr>
              <a:t>not written as nun</a:t>
            </a:r>
            <a:r>
              <a:rPr lang="en-US" sz="2400" dirty="0" smtClean="0">
                <a:solidFill>
                  <a:srgbClr val="003192"/>
                </a:solidFill>
              </a:rPr>
              <a:t>.</a:t>
            </a:r>
            <a:endParaRPr lang="en-US" sz="2400" dirty="0">
              <a:solidFill>
                <a:srgbClr val="003192"/>
              </a:solidFill>
            </a:endParaRPr>
          </a:p>
        </p:txBody>
      </p:sp>
      <p:pic>
        <p:nvPicPr>
          <p:cNvPr id="12" name="Picture 11" descr="noon.jpg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41763" y="2443655"/>
            <a:ext cx="1722606" cy="160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6349</TotalTime>
  <Words>1492</Words>
  <Application>Microsoft Office PowerPoint</Application>
  <PresentationFormat>Widescreen</PresentationFormat>
  <Paragraphs>225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Sakkal Majalla</vt:lpstr>
      <vt:lpstr>Wingdings</vt:lpstr>
      <vt:lpstr>Office Theme</vt:lpstr>
      <vt:lpstr>أحكام  النون الساكنة والتنوين (المقدمة)</vt:lpstr>
      <vt:lpstr>عناصر المحاضرة</vt:lpstr>
      <vt:lpstr>مقدمة  أحكام النون الساكنة والتنوين Introduction to the Noon Sakinah &amp; Tanween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Introduction to the Noon Sakinah &amp; Tanween  مقدمة أحكام النون الساكنة والتنوين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User</cp:lastModifiedBy>
  <cp:revision>53</cp:revision>
  <dcterms:created xsi:type="dcterms:W3CDTF">2020-09-13T17:12:40Z</dcterms:created>
  <dcterms:modified xsi:type="dcterms:W3CDTF">2020-10-17T16:04:10Z</dcterms:modified>
</cp:coreProperties>
</file>