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388" r:id="rId4"/>
    <p:sldId id="389" r:id="rId5"/>
    <p:sldId id="391" r:id="rId6"/>
    <p:sldId id="390" r:id="rId7"/>
    <p:sldId id="392" r:id="rId8"/>
    <p:sldId id="402" r:id="rId9"/>
    <p:sldId id="394" r:id="rId10"/>
    <p:sldId id="397" r:id="rId11"/>
    <p:sldId id="396" r:id="rId12"/>
    <p:sldId id="401" r:id="rId13"/>
    <p:sldId id="403" r:id="rId14"/>
    <p:sldId id="404" r:id="rId15"/>
    <p:sldId id="399" r:id="rId16"/>
    <p:sldId id="405" r:id="rId17"/>
    <p:sldId id="400" r:id="rId18"/>
    <p:sldId id="28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51af6e0ec547da5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24" autoAdjust="0"/>
    <p:restoredTop sz="94778"/>
  </p:normalViewPr>
  <p:slideViewPr>
    <p:cSldViewPr snapToGrid="0" snapToObjects="1">
      <p:cViewPr varScale="1">
        <p:scale>
          <a:sx n="71" d="100"/>
          <a:sy n="71" d="100"/>
        </p:scale>
        <p:origin x="25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12/11/2020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endParaRPr lang="en-US" dirty="0"/>
          </a:p>
        </p:txBody>
      </p:sp>
      <p:sp>
        <p:nvSpPr>
          <p:cNvPr id="3" name="Subtitle 2">
            <a:extLst>
              <a:ext uri="{FF2B5EF4-FFF2-40B4-BE49-F238E27FC236}">
                <a16:creationId xmlns=""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2020-12-11</a:t>
            </a:fld>
            <a:endParaRPr lang="en-US"/>
          </a:p>
        </p:txBody>
      </p:sp>
      <p:sp>
        <p:nvSpPr>
          <p:cNvPr id="6" name="Slide Number Placeholder 5">
            <a:extLst>
              <a:ext uri="{FF2B5EF4-FFF2-40B4-BE49-F238E27FC236}">
                <a16:creationId xmlns=""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ar-KW" sz="1800" b="1" dirty="0" smtClean="0"/>
              <a:t>تجويد  181 </a:t>
            </a:r>
            <a:r>
              <a:rPr lang="ar-SA" sz="1800" b="1" dirty="0" smtClean="0"/>
              <a:t>– </a:t>
            </a:r>
            <a:r>
              <a:rPr lang="ar-SA" sz="1800" b="1" dirty="0"/>
              <a:t>مادة </a:t>
            </a:r>
            <a:r>
              <a:rPr lang="ar-KW" sz="1800" b="1" dirty="0" smtClean="0"/>
              <a:t>التجويد </a:t>
            </a:r>
            <a:r>
              <a:rPr lang="ar-SA" sz="1800" b="1" dirty="0" smtClean="0"/>
              <a:t>– </a:t>
            </a:r>
            <a:r>
              <a:rPr lang="ar-SA" sz="1800" b="1" dirty="0"/>
              <a:t>المحاضرة </a:t>
            </a:r>
            <a:r>
              <a:rPr lang="ar-KW" sz="1800" b="1" dirty="0" smtClean="0"/>
              <a:t>8</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2020-12-11</a:t>
            </a:fld>
            <a:endParaRPr lang="en-US"/>
          </a:p>
        </p:txBody>
      </p:sp>
      <p:sp>
        <p:nvSpPr>
          <p:cNvPr id="6" name="Slide Number Placeholder 5">
            <a:extLst>
              <a:ext uri="{FF2B5EF4-FFF2-40B4-BE49-F238E27FC236}">
                <a16:creationId xmlns=""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2020-12-11</a:t>
            </a:fld>
            <a:endParaRPr lang="en-US"/>
          </a:p>
        </p:txBody>
      </p:sp>
      <p:sp>
        <p:nvSpPr>
          <p:cNvPr id="6" name="Slide Number Placeholder 5">
            <a:extLst>
              <a:ext uri="{FF2B5EF4-FFF2-40B4-BE49-F238E27FC236}">
                <a16:creationId xmlns=""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2020-12-11</a:t>
            </a:fld>
            <a:endParaRPr lang="en-US"/>
          </a:p>
        </p:txBody>
      </p:sp>
      <p:sp>
        <p:nvSpPr>
          <p:cNvPr id="6" name="Slide Number Placeholder 5">
            <a:extLst>
              <a:ext uri="{FF2B5EF4-FFF2-40B4-BE49-F238E27FC236}">
                <a16:creationId xmlns=""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2020-12-11</a:t>
            </a:fld>
            <a:endParaRPr lang="en-US"/>
          </a:p>
        </p:txBody>
      </p:sp>
      <p:sp>
        <p:nvSpPr>
          <p:cNvPr id="6" name="Slide Number Placeholder 5">
            <a:extLst>
              <a:ext uri="{FF2B5EF4-FFF2-40B4-BE49-F238E27FC236}">
                <a16:creationId xmlns=""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2020-12-11</a:t>
            </a:fld>
            <a:endParaRPr lang="en-US"/>
          </a:p>
        </p:txBody>
      </p:sp>
      <p:sp>
        <p:nvSpPr>
          <p:cNvPr id="7" name="Slide Number Placeholder 6">
            <a:extLst>
              <a:ext uri="{FF2B5EF4-FFF2-40B4-BE49-F238E27FC236}">
                <a16:creationId xmlns=""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2020-12-11</a:t>
            </a:fld>
            <a:endParaRPr lang="en-US"/>
          </a:p>
        </p:txBody>
      </p:sp>
      <p:sp>
        <p:nvSpPr>
          <p:cNvPr id="9" name="Slide Number Placeholder 8">
            <a:extLst>
              <a:ext uri="{FF2B5EF4-FFF2-40B4-BE49-F238E27FC236}">
                <a16:creationId xmlns=""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2020-12-11</a:t>
            </a:fld>
            <a:endParaRPr lang="en-US"/>
          </a:p>
        </p:txBody>
      </p:sp>
      <p:sp>
        <p:nvSpPr>
          <p:cNvPr id="5" name="Slide Number Placeholder 4">
            <a:extLst>
              <a:ext uri="{FF2B5EF4-FFF2-40B4-BE49-F238E27FC236}">
                <a16:creationId xmlns=""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2020-12-11</a:t>
            </a:fld>
            <a:endParaRPr lang="en-US"/>
          </a:p>
        </p:txBody>
      </p:sp>
      <p:sp>
        <p:nvSpPr>
          <p:cNvPr id="4" name="Slide Number Placeholder 3">
            <a:extLst>
              <a:ext uri="{FF2B5EF4-FFF2-40B4-BE49-F238E27FC236}">
                <a16:creationId xmlns=""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2020-12-11</a:t>
            </a:fld>
            <a:endParaRPr lang="en-US"/>
          </a:p>
        </p:txBody>
      </p:sp>
      <p:sp>
        <p:nvSpPr>
          <p:cNvPr id="7" name="Slide Number Placeholder 6">
            <a:extLst>
              <a:ext uri="{FF2B5EF4-FFF2-40B4-BE49-F238E27FC236}">
                <a16:creationId xmlns=""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2020-12-11</a:t>
            </a:fld>
            <a:endParaRPr lang="en-US"/>
          </a:p>
        </p:txBody>
      </p:sp>
      <p:sp>
        <p:nvSpPr>
          <p:cNvPr id="7" name="Slide Number Placeholder 6">
            <a:extLst>
              <a:ext uri="{FF2B5EF4-FFF2-40B4-BE49-F238E27FC236}">
                <a16:creationId xmlns=""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2020-12-11</a:t>
            </a:fld>
            <a:endParaRPr lang="en-US" dirty="0"/>
          </a:p>
        </p:txBody>
      </p:sp>
      <p:sp>
        <p:nvSpPr>
          <p:cNvPr id="6" name="Slide Number Placeholder 5">
            <a:extLst>
              <a:ext uri="{FF2B5EF4-FFF2-40B4-BE49-F238E27FC236}">
                <a16:creationId xmlns=""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8D5548-C89A-1F44-B046-3AC8385071C3}"/>
              </a:ext>
            </a:extLst>
          </p:cNvPr>
          <p:cNvSpPr>
            <a:spLocks noGrp="1"/>
          </p:cNvSpPr>
          <p:nvPr>
            <p:ph type="ctrTitle"/>
          </p:nvPr>
        </p:nvSpPr>
        <p:spPr>
          <a:xfrm>
            <a:off x="4671811" y="2540512"/>
            <a:ext cx="7156361" cy="1679005"/>
          </a:xfrm>
        </p:spPr>
        <p:txBody>
          <a:bodyPr>
            <a:normAutofit fontScale="90000"/>
          </a:bodyPr>
          <a:lstStyle/>
          <a:p>
            <a:r>
              <a:rPr lang="ar-KW" dirty="0" smtClean="0"/>
              <a:t>أحكام </a:t>
            </a:r>
            <a:br>
              <a:rPr lang="ar-KW" dirty="0" smtClean="0"/>
            </a:br>
            <a:r>
              <a:rPr lang="ar-KW" dirty="0" smtClean="0"/>
              <a:t>النون الساكنة والتنوين</a:t>
            </a:r>
            <a:endParaRPr lang="en-US" dirty="0"/>
          </a:p>
        </p:txBody>
      </p:sp>
      <p:sp>
        <p:nvSpPr>
          <p:cNvPr id="3" name="Subtitle 2">
            <a:extLst>
              <a:ext uri="{FF2B5EF4-FFF2-40B4-BE49-F238E27FC236}">
                <a16:creationId xmlns="" xmlns:a16="http://schemas.microsoft.com/office/drawing/2014/main" id="{47BE6263-52BA-8E43-9969-41582C6388DB}"/>
              </a:ext>
            </a:extLst>
          </p:cNvPr>
          <p:cNvSpPr>
            <a:spLocks noGrp="1"/>
          </p:cNvSpPr>
          <p:nvPr>
            <p:ph type="subTitle" idx="1"/>
          </p:nvPr>
        </p:nvSpPr>
        <p:spPr>
          <a:xfrm>
            <a:off x="3288406" y="5508442"/>
            <a:ext cx="9144000" cy="1655762"/>
          </a:xfrm>
        </p:spPr>
        <p:txBody>
          <a:bodyPr>
            <a:normAutofit/>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t>د. </a:t>
            </a:r>
            <a:r>
              <a:rPr lang="ar-KW" sz="3200" b="1" dirty="0" smtClean="0"/>
              <a:t>هاله رجب</a:t>
            </a:r>
            <a:endParaRPr lang="en-US" sz="3200" b="1" dirty="0"/>
          </a:p>
        </p:txBody>
      </p:sp>
      <p:sp>
        <p:nvSpPr>
          <p:cNvPr id="4" name="Date Placeholder 3">
            <a:extLst>
              <a:ext uri="{FF2B5EF4-FFF2-40B4-BE49-F238E27FC236}">
                <a16:creationId xmlns=""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2020-12-11</a:t>
            </a:fld>
            <a:endParaRPr lang="en-US"/>
          </a:p>
        </p:txBody>
      </p:sp>
      <p:sp>
        <p:nvSpPr>
          <p:cNvPr id="5" name="Slide Number Placeholder 4">
            <a:extLst>
              <a:ext uri="{FF2B5EF4-FFF2-40B4-BE49-F238E27FC236}">
                <a16:creationId xmlns=""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pic>
        <p:nvPicPr>
          <p:cNvPr id="6" name="Picture 5" descr="noon.jpg"/>
          <p:cNvPicPr>
            <a:picLocks noChangeAspect="1"/>
          </p:cNvPicPr>
          <p:nvPr/>
        </p:nvPicPr>
        <p:blipFill>
          <a:blip r:embed="rId2" cstate="print">
            <a:duotone>
              <a:schemeClr val="bg2">
                <a:shade val="45000"/>
                <a:satMod val="135000"/>
              </a:schemeClr>
              <a:prstClr val="white"/>
            </a:duotone>
          </a:blip>
          <a:stretch>
            <a:fillRect/>
          </a:stretch>
        </p:blipFill>
        <p:spPr>
          <a:xfrm>
            <a:off x="557011" y="2457544"/>
            <a:ext cx="4114800" cy="3824617"/>
          </a:xfrm>
          <a:prstGeom prst="rect">
            <a:avLst/>
          </a:prstGeom>
        </p:spPr>
      </p:pic>
      <p:sp>
        <p:nvSpPr>
          <p:cNvPr id="7" name="Rectangle 6"/>
          <p:cNvSpPr/>
          <p:nvPr/>
        </p:nvSpPr>
        <p:spPr>
          <a:xfrm>
            <a:off x="6692547" y="4419045"/>
            <a:ext cx="3267241" cy="830997"/>
          </a:xfrm>
          <a:prstGeom prst="rect">
            <a:avLst/>
          </a:prstGeom>
        </p:spPr>
        <p:txBody>
          <a:bodyPr wrap="none">
            <a:spAutoFit/>
          </a:bodyPr>
          <a:lstStyle/>
          <a:p>
            <a:r>
              <a:rPr lang="ar-SA" sz="4800" b="1" dirty="0" smtClean="0">
                <a:solidFill>
                  <a:srgbClr val="FF0000"/>
                </a:solidFill>
              </a:rPr>
              <a:t>الإخفاء الحقيقي</a:t>
            </a:r>
            <a:endParaRPr lang="en-US" sz="4800" b="1" dirty="0"/>
          </a:p>
        </p:txBody>
      </p:sp>
    </p:spTree>
    <p:extLst>
      <p:ext uri="{BB962C8B-B14F-4D97-AF65-F5344CB8AC3E}">
        <p14:creationId xmlns:p14="http://schemas.microsoft.com/office/powerpoint/2010/main" val="170120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10</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مراتبه</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Its Levels</a:t>
            </a:r>
            <a:endParaRPr lang="en-US" sz="2800" b="1" dirty="0">
              <a:solidFill>
                <a:schemeClr val="tx1"/>
              </a:solidFill>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5" name="64E2E5C3-1371-40E6-AFA8-3E395D124C60-L0-001.jpeg" descr="64E2E5C3-1371-40E6-AFA8-3E395D124C60-L0-001.jpeg"/>
          <p:cNvPicPr>
            <a:picLocks noChangeAspect="1"/>
          </p:cNvPicPr>
          <p:nvPr/>
        </p:nvPicPr>
        <p:blipFill>
          <a:blip r:embed="rId3">
            <a:extLst/>
          </a:blip>
          <a:stretch>
            <a:fillRect/>
          </a:stretch>
        </p:blipFill>
        <p:spPr>
          <a:xfrm>
            <a:off x="3576034" y="2203329"/>
            <a:ext cx="3594100" cy="4089400"/>
          </a:xfrm>
          <a:prstGeom prst="rect">
            <a:avLst/>
          </a:prstGeom>
          <a:ln w="12700">
            <a:miter lim="400000"/>
          </a:ln>
        </p:spPr>
      </p:pic>
      <p:sp>
        <p:nvSpPr>
          <p:cNvPr id="18" name="Line"/>
          <p:cNvSpPr/>
          <p:nvPr/>
        </p:nvSpPr>
        <p:spPr>
          <a:xfrm flipH="1">
            <a:off x="2923503" y="4053987"/>
            <a:ext cx="1865982" cy="446086"/>
          </a:xfrm>
          <a:prstGeom prst="line">
            <a:avLst/>
          </a:prstGeom>
          <a:ln w="25400">
            <a:solidFill>
              <a:schemeClr val="accent1"/>
            </a:solidFill>
          </a:ln>
          <a:effectLst>
            <a:outerShdw blurRad="38100" dist="20000" dir="5400000" rotWithShape="0">
              <a:srgbClr val="000000">
                <a:alpha val="38000"/>
              </a:srgbClr>
            </a:outerShdw>
          </a:effectLst>
        </p:spPr>
        <p:txBody>
          <a:bodyPr lIns="45719" rIns="45719"/>
          <a:lstStyle/>
          <a:p>
            <a:endParaRPr/>
          </a:p>
        </p:txBody>
      </p:sp>
      <p:sp>
        <p:nvSpPr>
          <p:cNvPr id="21" name="Line"/>
          <p:cNvSpPr/>
          <p:nvPr/>
        </p:nvSpPr>
        <p:spPr>
          <a:xfrm flipH="1" flipV="1">
            <a:off x="5954549" y="4247841"/>
            <a:ext cx="2519749" cy="504463"/>
          </a:xfrm>
          <a:prstGeom prst="line">
            <a:avLst/>
          </a:prstGeom>
          <a:ln w="25400">
            <a:solidFill>
              <a:schemeClr val="accent1"/>
            </a:solidFill>
          </a:ln>
          <a:effectLst>
            <a:outerShdw blurRad="38100" dist="20000" dir="5400000" rotWithShape="0">
              <a:srgbClr val="000000">
                <a:alpha val="38000"/>
              </a:srgbClr>
            </a:outerShdw>
          </a:effectLst>
        </p:spPr>
        <p:txBody>
          <a:bodyPr lIns="45719" rIns="45719"/>
          <a:lstStyle/>
          <a:p>
            <a:endParaRPr/>
          </a:p>
        </p:txBody>
      </p:sp>
      <p:sp>
        <p:nvSpPr>
          <p:cNvPr id="22" name="القاف و الكاف"/>
          <p:cNvSpPr txBox="1"/>
          <p:nvPr/>
        </p:nvSpPr>
        <p:spPr>
          <a:xfrm>
            <a:off x="8591640" y="4500072"/>
            <a:ext cx="1047721"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rtl="1">
              <a:defRPr sz="2600"/>
            </a:lvl1pPr>
          </a:lstStyle>
          <a:p>
            <a:r>
              <a:rPr lang="ar-SA" sz="3600" b="1" dirty="0" smtClean="0"/>
              <a:t>ق - ك</a:t>
            </a:r>
            <a:endParaRPr sz="3600" b="1" dirty="0"/>
          </a:p>
        </p:txBody>
      </p:sp>
      <p:sp>
        <p:nvSpPr>
          <p:cNvPr id="23" name="القاف و الكاف"/>
          <p:cNvSpPr txBox="1"/>
          <p:nvPr/>
        </p:nvSpPr>
        <p:spPr>
          <a:xfrm>
            <a:off x="1755136" y="4466197"/>
            <a:ext cx="1664877"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rtl="1">
              <a:defRPr sz="2600"/>
            </a:lvl1pPr>
          </a:lstStyle>
          <a:p>
            <a:r>
              <a:rPr lang="ar-SA" sz="3600" b="1" dirty="0" smtClean="0"/>
              <a:t>د – ت - ط</a:t>
            </a:r>
            <a:endParaRPr sz="3600" b="1" dirty="0"/>
          </a:p>
        </p:txBody>
      </p:sp>
    </p:spTree>
    <p:extLst>
      <p:ext uri="{BB962C8B-B14F-4D97-AF65-F5344CB8AC3E}">
        <p14:creationId xmlns:p14="http://schemas.microsoft.com/office/powerpoint/2010/main" val="1653107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11</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ملاحظة</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Note</a:t>
            </a:r>
            <a:endParaRPr lang="en-US" sz="2800" b="1" dirty="0">
              <a:solidFill>
                <a:schemeClr val="tx1"/>
              </a:solidFill>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TextBox 14"/>
          <p:cNvSpPr txBox="1"/>
          <p:nvPr/>
        </p:nvSpPr>
        <p:spPr>
          <a:xfrm>
            <a:off x="2421228" y="2124740"/>
            <a:ext cx="7026119" cy="4154984"/>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rtl="1">
              <a:lnSpc>
                <a:spcPct val="150000"/>
              </a:lnSpc>
            </a:pPr>
            <a:r>
              <a:rPr lang="ar" sz="400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عوَ</a:t>
            </a:r>
            <a:r>
              <a:rPr lang="ar" sz="4000" dirty="0" smtClean="0">
                <a:ln>
                  <a:solidFill>
                    <a:srgbClr val="C00000"/>
                  </a:solidFill>
                </a:ln>
                <a:solidFill>
                  <a:srgbClr val="C00000"/>
                </a:solidFill>
                <a:latin typeface="Calibri" panose="020F0502020204030204" pitchFamily="34" charset="0"/>
                <a:cs typeface="Calibri" panose="020F0502020204030204" pitchFamily="34" charset="0"/>
              </a:rPr>
              <a:t>جًا</a:t>
            </a:r>
            <a:r>
              <a:rPr lang="ar" sz="5400" baseline="30000" dirty="0" smtClean="0">
                <a:ln>
                  <a:solidFill>
                    <a:srgbClr val="C00000"/>
                  </a:solidFill>
                </a:ln>
                <a:solidFill>
                  <a:srgbClr val="C00000"/>
                </a:solidFill>
                <a:latin typeface="Calibri" panose="020F0502020204030204" pitchFamily="34" charset="0"/>
                <a:cs typeface="Calibri" panose="020F0502020204030204" pitchFamily="34" charset="0"/>
              </a:rPr>
              <a:t> </a:t>
            </a:r>
            <a:r>
              <a:rPr lang="ar" sz="5400" baseline="30000" dirty="0">
                <a:ln>
                  <a:solidFill>
                    <a:srgbClr val="C00000"/>
                  </a:solidFill>
                </a:ln>
                <a:solidFill>
                  <a:srgbClr val="C00000"/>
                </a:solidFill>
                <a:latin typeface="Calibri" panose="020F0502020204030204" pitchFamily="34" charset="0"/>
                <a:cs typeface="Calibri" panose="020F0502020204030204" pitchFamily="34" charset="0"/>
              </a:rPr>
              <a:t>ۜ </a:t>
            </a:r>
            <a:r>
              <a:rPr lang="ar" sz="4000" dirty="0" smtClean="0">
                <a:ln>
                  <a:solidFill>
                    <a:srgbClr val="C00000"/>
                  </a:solidFill>
                </a:ln>
                <a:solidFill>
                  <a:srgbClr val="C00000"/>
                </a:solidFill>
                <a:latin typeface="Calibri" panose="020F0502020204030204" pitchFamily="34" charset="0"/>
                <a:cs typeface="Calibri" panose="020F0502020204030204" pitchFamily="34" charset="0"/>
              </a:rPr>
              <a:t>قَ</a:t>
            </a:r>
            <a:r>
              <a:rPr lang="ar" sz="400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يِّمًا</a:t>
            </a:r>
            <a:endParaRPr lang="en-US" sz="400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pPr algn="r" rtl="1">
              <a:lnSpc>
                <a:spcPct val="150000"/>
              </a:lnSpc>
            </a:pPr>
            <a:r>
              <a:rPr lang="ar"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التنوين </a:t>
            </a:r>
            <a:r>
              <a:rPr lang="ar"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في لفظ </a:t>
            </a:r>
            <a:r>
              <a:rPr lang="ar" sz="2400" dirty="0">
                <a:ln>
                  <a:solidFill>
                    <a:srgbClr val="C00000"/>
                  </a:solidFill>
                </a:ln>
                <a:solidFill>
                  <a:srgbClr val="C00000"/>
                </a:solidFill>
                <a:latin typeface="Calibri" panose="020F0502020204030204" pitchFamily="34" charset="0"/>
                <a:cs typeface="Calibri" panose="020F0502020204030204" pitchFamily="34" charset="0"/>
              </a:rPr>
              <a:t>عوجاً </a:t>
            </a:r>
            <a:r>
              <a:rPr lang="ar"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لم يأخذ حكم الإخفاء الحقيقي لوجوب السّكت فيها لحفص عن عاصم من طريق الشّاطبية. </a:t>
            </a:r>
            <a:endParaRPr lang="ar-SA"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a:p>
            <a:pPr>
              <a:lnSpc>
                <a:spcPct val="150000"/>
              </a:lnSpc>
            </a:pPr>
            <a:r>
              <a:rPr lang="en-US" sz="2200" dirty="0" err="1">
                <a:ln>
                  <a:solidFill>
                    <a:srgbClr val="002060"/>
                  </a:solidFill>
                </a:ln>
                <a:solidFill>
                  <a:schemeClr val="accent1">
                    <a:lumMod val="75000"/>
                  </a:schemeClr>
                </a:solidFill>
                <a:latin typeface="Calibri" panose="020F0502020204030204" pitchFamily="34" charset="0"/>
                <a:cs typeface="Calibri" panose="020F0502020204030204" pitchFamily="34" charset="0"/>
              </a:rPr>
              <a:t>Tanween</a:t>
            </a:r>
            <a:r>
              <a:rPr lang="en-US" sz="22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in the word (</a:t>
            </a:r>
            <a:r>
              <a:rPr lang="ar" sz="2200" dirty="0">
                <a:ln>
                  <a:solidFill>
                    <a:srgbClr val="C00000"/>
                  </a:solidFill>
                </a:ln>
                <a:solidFill>
                  <a:srgbClr val="C00000"/>
                </a:solidFill>
                <a:latin typeface="Calibri" panose="020F0502020204030204" pitchFamily="34" charset="0"/>
                <a:cs typeface="Calibri" panose="020F0502020204030204" pitchFamily="34" charset="0"/>
              </a:rPr>
              <a:t>عوجاً</a:t>
            </a:r>
            <a:r>
              <a:rPr lang="en-US" sz="22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did not follow the rule of </a:t>
            </a:r>
            <a:r>
              <a:rPr lang="en-US" sz="2200" dirty="0" err="1">
                <a:ln>
                  <a:solidFill>
                    <a:srgbClr val="002060"/>
                  </a:solidFill>
                </a:ln>
                <a:solidFill>
                  <a:schemeClr val="accent1">
                    <a:lumMod val="75000"/>
                  </a:schemeClr>
                </a:solidFill>
                <a:latin typeface="Calibri" panose="020F0502020204030204" pitchFamily="34" charset="0"/>
                <a:cs typeface="Calibri" panose="020F0502020204030204" pitchFamily="34" charset="0"/>
              </a:rPr>
              <a:t>Ikhfa</a:t>
            </a:r>
            <a:r>
              <a:rPr lang="en-US" sz="22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en-US" sz="2200" dirty="0" err="1">
                <a:ln>
                  <a:solidFill>
                    <a:srgbClr val="002060"/>
                  </a:solidFill>
                </a:ln>
                <a:solidFill>
                  <a:schemeClr val="accent1">
                    <a:lumMod val="75000"/>
                  </a:schemeClr>
                </a:solidFill>
                <a:latin typeface="Calibri" panose="020F0502020204030204" pitchFamily="34" charset="0"/>
                <a:cs typeface="Calibri" panose="020F0502020204030204" pitchFamily="34" charset="0"/>
              </a:rPr>
              <a:t>haqiqi</a:t>
            </a:r>
            <a:r>
              <a:rPr lang="en-US" sz="22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when the recitation continues without stopping because according to </a:t>
            </a:r>
            <a:r>
              <a:rPr lang="en-US" sz="2200" dirty="0" err="1">
                <a:ln>
                  <a:solidFill>
                    <a:srgbClr val="002060"/>
                  </a:solidFill>
                </a:ln>
                <a:solidFill>
                  <a:schemeClr val="accent1">
                    <a:lumMod val="75000"/>
                  </a:schemeClr>
                </a:solidFill>
                <a:latin typeface="Calibri" panose="020F0502020204030204" pitchFamily="34" charset="0"/>
                <a:cs typeface="Calibri" panose="020F0502020204030204" pitchFamily="34" charset="0"/>
              </a:rPr>
              <a:t>Hafs</a:t>
            </a:r>
            <a:r>
              <a:rPr lang="en-US" sz="22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there should be stopping. (the narration of “</a:t>
            </a:r>
            <a:r>
              <a:rPr lang="en-US" sz="2200" dirty="0" err="1">
                <a:ln>
                  <a:solidFill>
                    <a:srgbClr val="002060"/>
                  </a:solidFill>
                </a:ln>
                <a:solidFill>
                  <a:schemeClr val="accent1">
                    <a:lumMod val="75000"/>
                  </a:schemeClr>
                </a:solidFill>
                <a:latin typeface="Calibri" panose="020F0502020204030204" pitchFamily="34" charset="0"/>
                <a:cs typeface="Calibri" panose="020F0502020204030204" pitchFamily="34" charset="0"/>
              </a:rPr>
              <a:t>asem</a:t>
            </a:r>
            <a:r>
              <a:rPr lang="en-US" sz="22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from the way of </a:t>
            </a:r>
            <a:r>
              <a:rPr lang="en-US" sz="2200" dirty="0" err="1">
                <a:ln>
                  <a:solidFill>
                    <a:srgbClr val="002060"/>
                  </a:solidFill>
                </a:ln>
                <a:solidFill>
                  <a:schemeClr val="accent1">
                    <a:lumMod val="75000"/>
                  </a:schemeClr>
                </a:solidFill>
                <a:latin typeface="Calibri" panose="020F0502020204030204" pitchFamily="34" charset="0"/>
                <a:cs typeface="Calibri" panose="020F0502020204030204" pitchFamily="34" charset="0"/>
              </a:rPr>
              <a:t>Shatibiyah</a:t>
            </a:r>
            <a:r>
              <a:rPr lang="en-US" sz="2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22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18562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12</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حركاته</a:t>
            </a:r>
            <a:endParaRPr lang="ar-KW" sz="2800" b="1" dirty="0" smtClean="0">
              <a:solidFill>
                <a:srgbClr val="003192"/>
              </a:solidFill>
            </a:endParaRPr>
          </a:p>
          <a:p>
            <a:pPr lvl="0" algn="ctr" rtl="0"/>
            <a:endParaRPr lang="ar-KW" sz="2800" b="1" dirty="0">
              <a:solidFill>
                <a:srgbClr val="003192"/>
              </a:solidFill>
            </a:endParaRPr>
          </a:p>
          <a:p>
            <a:pPr lvl="0" algn="ctr"/>
            <a:r>
              <a:rPr lang="en-US" sz="2400" b="1" dirty="0" smtClean="0">
                <a:solidFill>
                  <a:srgbClr val="003192"/>
                </a:solidFill>
              </a:rPr>
              <a:t>Its vowels</a:t>
            </a:r>
            <a:endParaRPr lang="en-US" sz="2400" b="1" dirty="0">
              <a:solidFill>
                <a:srgbClr val="003192"/>
              </a:solidFill>
            </a:endParaRPr>
          </a:p>
        </p:txBody>
      </p:sp>
      <p:sp>
        <p:nvSpPr>
          <p:cNvPr id="18" name="TextBox 17"/>
          <p:cNvSpPr txBox="1"/>
          <p:nvPr/>
        </p:nvSpPr>
        <p:spPr>
          <a:xfrm>
            <a:off x="5048736" y="2567452"/>
            <a:ext cx="2088306" cy="1477328"/>
          </a:xfrm>
          <a:prstGeom prst="rect">
            <a:avLst/>
          </a:prstGeom>
          <a:solidFill>
            <a:srgbClr val="FFFF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rtl="1">
              <a:lnSpc>
                <a:spcPct val="150000"/>
              </a:lnSpc>
            </a:pPr>
            <a:r>
              <a:rPr lang="ar-SA" sz="4000" b="1" dirty="0" smtClean="0">
                <a:solidFill>
                  <a:srgbClr val="FF0000"/>
                </a:solidFill>
              </a:rPr>
              <a:t>ن</a:t>
            </a:r>
            <a:r>
              <a:rPr lang="ar-SA" sz="4000" b="1" dirty="0" smtClean="0">
                <a:solidFill>
                  <a:srgbClr val="003192"/>
                </a:solidFill>
              </a:rPr>
              <a:t> -</a:t>
            </a:r>
            <a:r>
              <a:rPr lang="ar-SA" sz="6000" b="1" dirty="0" smtClean="0">
                <a:solidFill>
                  <a:srgbClr val="FF0000"/>
                </a:solidFill>
              </a:rPr>
              <a:t> </a:t>
            </a:r>
            <a:r>
              <a:rPr lang="en-US" sz="6000" dirty="0">
                <a:solidFill>
                  <a:srgbClr val="FF0000"/>
                </a:solidFill>
              </a:rPr>
              <a:t> </a:t>
            </a:r>
            <a:r>
              <a:rPr lang="en-US" sz="4000" dirty="0" smtClean="0">
                <a:solidFill>
                  <a:srgbClr val="FF0000"/>
                </a:solidFill>
                <a:sym typeface="HQPB4" pitchFamily="2" charset="2"/>
              </a:rPr>
              <a:t></a:t>
            </a:r>
            <a:r>
              <a:rPr lang="ar-SA" sz="4000" dirty="0">
                <a:solidFill>
                  <a:srgbClr val="FF0000"/>
                </a:solidFill>
                <a:sym typeface="HQPB1" pitchFamily="2" charset="2"/>
              </a:rPr>
              <a:t> </a:t>
            </a:r>
            <a:r>
              <a:rPr lang="ar-SA" sz="4000" dirty="0" smtClean="0">
                <a:sym typeface="HQPB1" pitchFamily="2" charset="2"/>
              </a:rPr>
              <a:t>-</a:t>
            </a:r>
            <a:r>
              <a:rPr lang="ar-SA" sz="6000" dirty="0" smtClean="0">
                <a:solidFill>
                  <a:srgbClr val="FF0000"/>
                </a:solidFill>
                <a:sym typeface="HQPB1" pitchFamily="2" charset="2"/>
              </a:rPr>
              <a:t> </a:t>
            </a:r>
            <a:r>
              <a:rPr lang="en-US" sz="6000" dirty="0">
                <a:solidFill>
                  <a:srgbClr val="FF0000"/>
                </a:solidFill>
              </a:rPr>
              <a:t> </a:t>
            </a:r>
            <a:r>
              <a:rPr lang="en-US" sz="6000" dirty="0" smtClean="0">
                <a:solidFill>
                  <a:srgbClr val="FF0000"/>
                </a:solidFill>
                <a:sym typeface="HQPB4" pitchFamily="2" charset="2"/>
              </a:rPr>
              <a:t></a:t>
            </a:r>
            <a:r>
              <a:rPr lang="en-US" sz="6000" dirty="0" smtClean="0">
                <a:solidFill>
                  <a:srgbClr val="FF0000"/>
                </a:solidFill>
              </a:rPr>
              <a:t> </a:t>
            </a:r>
            <a:endParaRPr lang="en-US" sz="6000" b="1" dirty="0">
              <a:solidFill>
                <a:srgbClr val="FF0000"/>
              </a:solidFill>
            </a:endParaRPr>
          </a:p>
        </p:txBody>
      </p:sp>
      <p:sp>
        <p:nvSpPr>
          <p:cNvPr id="19" name="TextBox 18"/>
          <p:cNvSpPr txBox="1"/>
          <p:nvPr/>
        </p:nvSpPr>
        <p:spPr>
          <a:xfrm>
            <a:off x="5141272" y="4439612"/>
            <a:ext cx="2088306" cy="1015663"/>
          </a:xfrm>
          <a:prstGeom prst="rect">
            <a:avLst/>
          </a:prstGeom>
          <a:solidFill>
            <a:schemeClr val="accent4">
              <a:lumMod val="60000"/>
              <a:lumOff val="40000"/>
            </a:schemeClr>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1"/>
            <a:r>
              <a:rPr lang="ar-SA" sz="6000" b="1" dirty="0" smtClean="0">
                <a:solidFill>
                  <a:srgbClr val="FF0000"/>
                </a:solidFill>
              </a:rPr>
              <a:t>ــّـ</a:t>
            </a:r>
            <a:endParaRPr lang="en-US" sz="6000" b="1" dirty="0">
              <a:solidFill>
                <a:srgbClr val="FF0000"/>
              </a:solidFill>
            </a:endParaRPr>
          </a:p>
        </p:txBody>
      </p:sp>
      <p:sp>
        <p:nvSpPr>
          <p:cNvPr id="2" name="TextBox 1"/>
          <p:cNvSpPr txBox="1"/>
          <p:nvPr/>
        </p:nvSpPr>
        <p:spPr>
          <a:xfrm>
            <a:off x="6088768" y="4285723"/>
            <a:ext cx="759655" cy="1323439"/>
          </a:xfrm>
          <a:prstGeom prst="rect">
            <a:avLst/>
          </a:prstGeom>
          <a:noFill/>
        </p:spPr>
        <p:txBody>
          <a:bodyPr wrap="square" rtlCol="0">
            <a:spAutoFit/>
          </a:bodyPr>
          <a:lstStyle/>
          <a:p>
            <a:pPr algn="ctr"/>
            <a:r>
              <a:rPr lang="en-US" sz="8000" b="1" dirty="0" smtClean="0"/>
              <a:t>X</a:t>
            </a:r>
            <a:endParaRPr lang="en-US" sz="8000" b="1" dirty="0"/>
          </a:p>
        </p:txBody>
      </p:sp>
    </p:spTree>
    <p:extLst>
      <p:ext uri="{BB962C8B-B14F-4D97-AF65-F5344CB8AC3E}">
        <p14:creationId xmlns:p14="http://schemas.microsoft.com/office/powerpoint/2010/main" val="740227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1000"/>
                                        <p:tgtEl>
                                          <p:spTgt spid="19"/>
                                        </p:tgtEl>
                                      </p:cBhvr>
                                    </p:animEffect>
                                    <p:anim calcmode="lin" valueType="num">
                                      <p:cBhvr>
                                        <p:cTn id="15" dur="1000" fill="hold"/>
                                        <p:tgtEl>
                                          <p:spTgt spid="19"/>
                                        </p:tgtEl>
                                        <p:attrNameLst>
                                          <p:attrName>ppt_x</p:attrName>
                                        </p:attrNameLst>
                                      </p:cBhvr>
                                      <p:tavLst>
                                        <p:tav tm="0">
                                          <p:val>
                                            <p:strVal val="#ppt_x"/>
                                          </p:val>
                                        </p:tav>
                                        <p:tav tm="100000">
                                          <p:val>
                                            <p:strVal val="#ppt_x"/>
                                          </p:val>
                                        </p:tav>
                                      </p:tavLst>
                                    </p:anim>
                                    <p:anim calcmode="lin" valueType="num">
                                      <p:cBhvr>
                                        <p:cTn id="1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13</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2459022" y="2312364"/>
            <a:ext cx="6781800" cy="156966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400" b="1" dirty="0" err="1" smtClean="0">
                <a:solidFill>
                  <a:srgbClr val="002060"/>
                </a:solidFill>
              </a:rPr>
              <a:t>أولا</a:t>
            </a:r>
            <a:r>
              <a:rPr lang="en-US" sz="2400" dirty="0" smtClean="0">
                <a:solidFill>
                  <a:srgbClr val="002060"/>
                </a:solidFill>
              </a:rPr>
              <a:t>: </a:t>
            </a:r>
            <a:r>
              <a:rPr lang="en-US" sz="2400" dirty="0" err="1" smtClean="0">
                <a:solidFill>
                  <a:srgbClr val="002060"/>
                </a:solidFill>
              </a:rPr>
              <a:t>أن</a:t>
            </a:r>
            <a:r>
              <a:rPr lang="en-US" sz="2400" dirty="0" smtClean="0">
                <a:solidFill>
                  <a:srgbClr val="002060"/>
                </a:solidFill>
              </a:rPr>
              <a:t> </a:t>
            </a:r>
            <a:r>
              <a:rPr lang="en-US" sz="2400" dirty="0" err="1" smtClean="0">
                <a:solidFill>
                  <a:srgbClr val="002060"/>
                </a:solidFill>
              </a:rPr>
              <a:t>الإخفاء</a:t>
            </a:r>
            <a:r>
              <a:rPr lang="en-US" sz="2400" dirty="0" smtClean="0">
                <a:solidFill>
                  <a:srgbClr val="002060"/>
                </a:solidFill>
              </a:rPr>
              <a:t> </a:t>
            </a:r>
            <a:r>
              <a:rPr lang="en-US" sz="2400" b="1" u="sng" dirty="0" err="1" smtClean="0">
                <a:solidFill>
                  <a:srgbClr val="002060"/>
                </a:solidFill>
              </a:rPr>
              <a:t>لا</a:t>
            </a:r>
            <a:r>
              <a:rPr lang="en-US" sz="2400" b="1" u="sng" dirty="0" smtClean="0">
                <a:solidFill>
                  <a:srgbClr val="002060"/>
                </a:solidFill>
              </a:rPr>
              <a:t> </a:t>
            </a:r>
            <a:r>
              <a:rPr lang="en-US" sz="2400" b="1" u="sng" dirty="0" err="1" smtClean="0">
                <a:solidFill>
                  <a:srgbClr val="002060"/>
                </a:solidFill>
              </a:rPr>
              <a:t>تشديد</a:t>
            </a:r>
            <a:r>
              <a:rPr lang="en-US" sz="2400" b="1" u="sng" dirty="0" smtClean="0">
                <a:solidFill>
                  <a:srgbClr val="002060"/>
                </a:solidFill>
              </a:rPr>
              <a:t> </a:t>
            </a:r>
            <a:r>
              <a:rPr lang="en-US" sz="2400" b="1" u="sng" dirty="0" err="1" smtClean="0">
                <a:solidFill>
                  <a:srgbClr val="002060"/>
                </a:solidFill>
              </a:rPr>
              <a:t>معه</a:t>
            </a:r>
            <a:r>
              <a:rPr lang="en-US" sz="2400" dirty="0" smtClean="0">
                <a:solidFill>
                  <a:srgbClr val="002060"/>
                </a:solidFill>
              </a:rPr>
              <a:t> </a:t>
            </a:r>
            <a:r>
              <a:rPr lang="en-US" sz="2400" dirty="0" err="1" smtClean="0">
                <a:solidFill>
                  <a:srgbClr val="002060"/>
                </a:solidFill>
              </a:rPr>
              <a:t>مطلقًا</a:t>
            </a:r>
            <a:r>
              <a:rPr lang="en-US" sz="2400" dirty="0" smtClean="0">
                <a:solidFill>
                  <a:srgbClr val="002060"/>
                </a:solidFill>
              </a:rPr>
              <a:t> </a:t>
            </a:r>
            <a:r>
              <a:rPr lang="en-US" sz="2400" dirty="0" err="1" smtClean="0">
                <a:solidFill>
                  <a:srgbClr val="002060"/>
                </a:solidFill>
              </a:rPr>
              <a:t>بخلاف</a:t>
            </a:r>
            <a:r>
              <a:rPr lang="en-US" sz="2400" dirty="0" smtClean="0">
                <a:solidFill>
                  <a:srgbClr val="002060"/>
                </a:solidFill>
              </a:rPr>
              <a:t> </a:t>
            </a:r>
            <a:r>
              <a:rPr lang="en-US" sz="2400" dirty="0" err="1" smtClean="0">
                <a:solidFill>
                  <a:srgbClr val="002060"/>
                </a:solidFill>
              </a:rPr>
              <a:t>الإدغام</a:t>
            </a:r>
            <a:r>
              <a:rPr lang="en-US" sz="2400" dirty="0" smtClean="0">
                <a:solidFill>
                  <a:srgbClr val="002060"/>
                </a:solidFill>
              </a:rPr>
              <a:t> </a:t>
            </a:r>
            <a:r>
              <a:rPr lang="en-US" sz="2400" dirty="0" err="1" smtClean="0">
                <a:solidFill>
                  <a:srgbClr val="002060"/>
                </a:solidFill>
              </a:rPr>
              <a:t>ففيه</a:t>
            </a:r>
            <a:r>
              <a:rPr lang="en-US" sz="2400" dirty="0" smtClean="0">
                <a:solidFill>
                  <a:srgbClr val="002060"/>
                </a:solidFill>
              </a:rPr>
              <a:t> </a:t>
            </a:r>
            <a:r>
              <a:rPr lang="en-US" sz="2400" dirty="0" err="1" smtClean="0">
                <a:solidFill>
                  <a:srgbClr val="002060"/>
                </a:solidFill>
              </a:rPr>
              <a:t>تشديد</a:t>
            </a:r>
            <a:r>
              <a:rPr lang="en-US" sz="2400" dirty="0" smtClean="0">
                <a:solidFill>
                  <a:srgbClr val="002060"/>
                </a:solidFill>
              </a:rPr>
              <a:t>.</a:t>
            </a:r>
          </a:p>
          <a:p>
            <a:pPr algn="r" rtl="1"/>
            <a:r>
              <a:rPr lang="en-US" sz="2400" b="1" dirty="0" err="1" smtClean="0">
                <a:solidFill>
                  <a:srgbClr val="002060"/>
                </a:solidFill>
              </a:rPr>
              <a:t>ثانيًا</a:t>
            </a:r>
            <a:r>
              <a:rPr lang="en-US" sz="2400" dirty="0" smtClean="0">
                <a:solidFill>
                  <a:srgbClr val="002060"/>
                </a:solidFill>
              </a:rPr>
              <a:t>: </a:t>
            </a:r>
            <a:r>
              <a:rPr lang="en-US" sz="2400" dirty="0" err="1" smtClean="0">
                <a:solidFill>
                  <a:srgbClr val="002060"/>
                </a:solidFill>
              </a:rPr>
              <a:t>أن</a:t>
            </a:r>
            <a:r>
              <a:rPr lang="en-US" sz="2400" dirty="0" smtClean="0">
                <a:solidFill>
                  <a:srgbClr val="002060"/>
                </a:solidFill>
              </a:rPr>
              <a:t> </a:t>
            </a:r>
            <a:r>
              <a:rPr lang="en-US" sz="2400" dirty="0" err="1" smtClean="0">
                <a:solidFill>
                  <a:srgbClr val="002060"/>
                </a:solidFill>
              </a:rPr>
              <a:t>إخفاء</a:t>
            </a:r>
            <a:r>
              <a:rPr lang="en-US" sz="2400" dirty="0" smtClean="0">
                <a:solidFill>
                  <a:srgbClr val="002060"/>
                </a:solidFill>
              </a:rPr>
              <a:t> </a:t>
            </a:r>
            <a:r>
              <a:rPr lang="en-US" sz="2400" dirty="0" err="1" smtClean="0">
                <a:solidFill>
                  <a:srgbClr val="002060"/>
                </a:solidFill>
              </a:rPr>
              <a:t>الحرف</a:t>
            </a:r>
            <a:r>
              <a:rPr lang="en-US" sz="2400" dirty="0" smtClean="0">
                <a:solidFill>
                  <a:srgbClr val="002060"/>
                </a:solidFill>
              </a:rPr>
              <a:t> </a:t>
            </a:r>
            <a:r>
              <a:rPr lang="en-US" sz="2400" b="1" u="sng" dirty="0" err="1" smtClean="0">
                <a:solidFill>
                  <a:srgbClr val="002060"/>
                </a:solidFill>
              </a:rPr>
              <a:t>يكون</a:t>
            </a:r>
            <a:r>
              <a:rPr lang="en-US" sz="2400" b="1" u="sng" dirty="0" smtClean="0">
                <a:solidFill>
                  <a:srgbClr val="002060"/>
                </a:solidFill>
              </a:rPr>
              <a:t> </a:t>
            </a:r>
            <a:r>
              <a:rPr lang="en-US" sz="2400" b="1" u="sng" dirty="0" err="1" smtClean="0">
                <a:solidFill>
                  <a:srgbClr val="002060"/>
                </a:solidFill>
              </a:rPr>
              <a:t>عند</a:t>
            </a:r>
            <a:r>
              <a:rPr lang="en-US" sz="2400" b="1" u="sng" dirty="0" smtClean="0">
                <a:solidFill>
                  <a:srgbClr val="002060"/>
                </a:solidFill>
              </a:rPr>
              <a:t> </a:t>
            </a:r>
            <a:r>
              <a:rPr lang="en-US" sz="2400" b="1" u="sng" dirty="0" err="1" smtClean="0">
                <a:solidFill>
                  <a:srgbClr val="002060"/>
                </a:solidFill>
              </a:rPr>
              <a:t>غيره</a:t>
            </a:r>
            <a:r>
              <a:rPr lang="en-US" sz="2400" dirty="0" smtClean="0">
                <a:solidFill>
                  <a:srgbClr val="002060"/>
                </a:solidFill>
              </a:rPr>
              <a:t> </a:t>
            </a:r>
            <a:r>
              <a:rPr lang="en-US" sz="2400" dirty="0" err="1" smtClean="0">
                <a:solidFill>
                  <a:srgbClr val="002060"/>
                </a:solidFill>
              </a:rPr>
              <a:t>وأما</a:t>
            </a:r>
            <a:r>
              <a:rPr lang="en-US" sz="2400" dirty="0" smtClean="0">
                <a:solidFill>
                  <a:srgbClr val="002060"/>
                </a:solidFill>
              </a:rPr>
              <a:t> </a:t>
            </a:r>
            <a:r>
              <a:rPr lang="en-US" sz="2400" dirty="0" err="1" smtClean="0">
                <a:solidFill>
                  <a:srgbClr val="002060"/>
                </a:solidFill>
              </a:rPr>
              <a:t>إدغامه</a:t>
            </a:r>
            <a:r>
              <a:rPr lang="en-US" sz="2400" dirty="0" smtClean="0">
                <a:solidFill>
                  <a:srgbClr val="002060"/>
                </a:solidFill>
              </a:rPr>
              <a:t> </a:t>
            </a:r>
            <a:r>
              <a:rPr lang="en-US" sz="2400" dirty="0" err="1" smtClean="0">
                <a:solidFill>
                  <a:srgbClr val="002060"/>
                </a:solidFill>
              </a:rPr>
              <a:t>فيكون</a:t>
            </a:r>
            <a:r>
              <a:rPr lang="en-US" sz="2400" dirty="0" smtClean="0">
                <a:solidFill>
                  <a:srgbClr val="002060"/>
                </a:solidFill>
              </a:rPr>
              <a:t> </a:t>
            </a:r>
            <a:r>
              <a:rPr lang="en-US" sz="2400" dirty="0" err="1" smtClean="0">
                <a:solidFill>
                  <a:srgbClr val="002060"/>
                </a:solidFill>
              </a:rPr>
              <a:t>في</a:t>
            </a:r>
            <a:r>
              <a:rPr lang="en-US" sz="2400" dirty="0" smtClean="0">
                <a:solidFill>
                  <a:srgbClr val="002060"/>
                </a:solidFill>
              </a:rPr>
              <a:t> </a:t>
            </a:r>
            <a:r>
              <a:rPr lang="en-US" sz="2400" dirty="0" err="1" smtClean="0">
                <a:solidFill>
                  <a:srgbClr val="002060"/>
                </a:solidFill>
              </a:rPr>
              <a:t>غيره</a:t>
            </a:r>
            <a:r>
              <a:rPr lang="en-US" sz="2400" dirty="0" smtClean="0">
                <a:solidFill>
                  <a:srgbClr val="002060"/>
                </a:solidFill>
              </a:rPr>
              <a:t>.</a:t>
            </a:r>
          </a:p>
          <a:p>
            <a:pPr algn="r" rtl="1"/>
            <a:r>
              <a:rPr lang="en-US" sz="2400" b="1" dirty="0" err="1" smtClean="0">
                <a:solidFill>
                  <a:srgbClr val="002060"/>
                </a:solidFill>
              </a:rPr>
              <a:t>ثالثًا</a:t>
            </a:r>
            <a:r>
              <a:rPr lang="en-US" sz="2400" dirty="0" smtClean="0">
                <a:solidFill>
                  <a:srgbClr val="002060"/>
                </a:solidFill>
              </a:rPr>
              <a:t>: </a:t>
            </a:r>
            <a:r>
              <a:rPr lang="en-US" sz="2400" dirty="0" err="1" smtClean="0">
                <a:solidFill>
                  <a:srgbClr val="002060"/>
                </a:solidFill>
              </a:rPr>
              <a:t>أن</a:t>
            </a:r>
            <a:r>
              <a:rPr lang="en-US" sz="2400" dirty="0" smtClean="0">
                <a:solidFill>
                  <a:srgbClr val="002060"/>
                </a:solidFill>
              </a:rPr>
              <a:t> </a:t>
            </a:r>
            <a:r>
              <a:rPr lang="en-US" sz="2400" dirty="0" err="1" smtClean="0">
                <a:solidFill>
                  <a:srgbClr val="002060"/>
                </a:solidFill>
              </a:rPr>
              <a:t>الإخفاء</a:t>
            </a:r>
            <a:r>
              <a:rPr lang="en-US" sz="2400" dirty="0" smtClean="0">
                <a:solidFill>
                  <a:srgbClr val="002060"/>
                </a:solidFill>
              </a:rPr>
              <a:t> </a:t>
            </a:r>
            <a:r>
              <a:rPr lang="en-US" sz="2400" b="1" u="sng" dirty="0" err="1" smtClean="0">
                <a:solidFill>
                  <a:srgbClr val="002060"/>
                </a:solidFill>
              </a:rPr>
              <a:t>يأتي</a:t>
            </a:r>
            <a:r>
              <a:rPr lang="en-US" sz="2400" b="1" u="sng" dirty="0" smtClean="0">
                <a:solidFill>
                  <a:srgbClr val="002060"/>
                </a:solidFill>
              </a:rPr>
              <a:t> </a:t>
            </a:r>
            <a:r>
              <a:rPr lang="en-US" sz="2400" b="1" u="sng" dirty="0" err="1" smtClean="0">
                <a:solidFill>
                  <a:srgbClr val="002060"/>
                </a:solidFill>
              </a:rPr>
              <a:t>من</a:t>
            </a:r>
            <a:r>
              <a:rPr lang="en-US" sz="2400" b="1" u="sng" dirty="0" smtClean="0">
                <a:solidFill>
                  <a:srgbClr val="002060"/>
                </a:solidFill>
              </a:rPr>
              <a:t> </a:t>
            </a:r>
            <a:r>
              <a:rPr lang="en-US" sz="2400" b="1" u="sng" dirty="0" err="1" smtClean="0">
                <a:solidFill>
                  <a:srgbClr val="002060"/>
                </a:solidFill>
              </a:rPr>
              <a:t>كلمة</a:t>
            </a:r>
            <a:r>
              <a:rPr lang="en-US" sz="2400" b="1" u="sng" dirty="0" smtClean="0">
                <a:solidFill>
                  <a:srgbClr val="002060"/>
                </a:solidFill>
              </a:rPr>
              <a:t> </a:t>
            </a:r>
            <a:r>
              <a:rPr lang="en-US" sz="2400" b="1" u="sng" dirty="0" err="1" smtClean="0">
                <a:solidFill>
                  <a:srgbClr val="002060"/>
                </a:solidFill>
              </a:rPr>
              <a:t>ومن</a:t>
            </a:r>
            <a:r>
              <a:rPr lang="en-US" sz="2400" b="1" u="sng" dirty="0" smtClean="0">
                <a:solidFill>
                  <a:srgbClr val="002060"/>
                </a:solidFill>
              </a:rPr>
              <a:t> </a:t>
            </a:r>
            <a:r>
              <a:rPr lang="en-US" sz="2400" b="1" u="sng" dirty="0" err="1" smtClean="0">
                <a:solidFill>
                  <a:srgbClr val="002060"/>
                </a:solidFill>
              </a:rPr>
              <a:t>كلمتين</a:t>
            </a:r>
            <a:r>
              <a:rPr lang="en-US" sz="2400" dirty="0" smtClean="0">
                <a:solidFill>
                  <a:srgbClr val="002060"/>
                </a:solidFill>
              </a:rPr>
              <a:t>، </a:t>
            </a:r>
            <a:r>
              <a:rPr lang="en-US" sz="2400" dirty="0" err="1" smtClean="0">
                <a:solidFill>
                  <a:srgbClr val="002060"/>
                </a:solidFill>
              </a:rPr>
              <a:t>وأما</a:t>
            </a:r>
            <a:r>
              <a:rPr lang="en-US" sz="2400" dirty="0" smtClean="0">
                <a:solidFill>
                  <a:srgbClr val="002060"/>
                </a:solidFill>
              </a:rPr>
              <a:t> </a:t>
            </a:r>
            <a:r>
              <a:rPr lang="en-US" sz="2400" dirty="0" err="1" smtClean="0">
                <a:solidFill>
                  <a:srgbClr val="002060"/>
                </a:solidFill>
              </a:rPr>
              <a:t>الإدغام</a:t>
            </a:r>
            <a:r>
              <a:rPr lang="en-US" sz="2400" dirty="0" smtClean="0">
                <a:solidFill>
                  <a:srgbClr val="002060"/>
                </a:solidFill>
              </a:rPr>
              <a:t> </a:t>
            </a:r>
            <a:r>
              <a:rPr lang="en-US" sz="2400" dirty="0" err="1" smtClean="0">
                <a:solidFill>
                  <a:srgbClr val="002060"/>
                </a:solidFill>
              </a:rPr>
              <a:t>فلا</a:t>
            </a:r>
            <a:r>
              <a:rPr lang="en-US" sz="2400" dirty="0" smtClean="0">
                <a:solidFill>
                  <a:srgbClr val="002060"/>
                </a:solidFill>
              </a:rPr>
              <a:t> </a:t>
            </a:r>
            <a:r>
              <a:rPr lang="en-US" sz="2400" dirty="0" err="1" smtClean="0">
                <a:solidFill>
                  <a:srgbClr val="002060"/>
                </a:solidFill>
              </a:rPr>
              <a:t>يكون</a:t>
            </a:r>
            <a:r>
              <a:rPr lang="en-US" sz="2400" dirty="0" smtClean="0">
                <a:solidFill>
                  <a:srgbClr val="002060"/>
                </a:solidFill>
              </a:rPr>
              <a:t> </a:t>
            </a:r>
            <a:r>
              <a:rPr lang="en-US" sz="2400" dirty="0" err="1" smtClean="0">
                <a:solidFill>
                  <a:srgbClr val="002060"/>
                </a:solidFill>
              </a:rPr>
              <a:t>إلا</a:t>
            </a:r>
            <a:r>
              <a:rPr lang="en-US" sz="2400" dirty="0" smtClean="0">
                <a:solidFill>
                  <a:srgbClr val="002060"/>
                </a:solidFill>
              </a:rPr>
              <a:t> </a:t>
            </a:r>
            <a:r>
              <a:rPr lang="en-US" sz="2400" dirty="0" err="1" smtClean="0">
                <a:solidFill>
                  <a:srgbClr val="002060"/>
                </a:solidFill>
              </a:rPr>
              <a:t>من</a:t>
            </a:r>
            <a:r>
              <a:rPr lang="en-US" sz="2400" dirty="0" smtClean="0">
                <a:solidFill>
                  <a:srgbClr val="002060"/>
                </a:solidFill>
              </a:rPr>
              <a:t> </a:t>
            </a:r>
            <a:r>
              <a:rPr lang="en-US" sz="2400" dirty="0" err="1" smtClean="0">
                <a:solidFill>
                  <a:srgbClr val="002060"/>
                </a:solidFill>
              </a:rPr>
              <a:t>كلمتين</a:t>
            </a:r>
            <a:r>
              <a:rPr lang="en-US" sz="2400" dirty="0" smtClean="0">
                <a:solidFill>
                  <a:srgbClr val="002060"/>
                </a:solidFill>
              </a:rPr>
              <a:t>.</a:t>
            </a:r>
            <a:endParaRPr lang="en-US" sz="2400" dirty="0">
              <a:solidFill>
                <a:srgbClr val="002060"/>
              </a:solidFill>
            </a:endParaRPr>
          </a:p>
        </p:txBody>
      </p:sp>
      <p:sp>
        <p:nvSpPr>
          <p:cNvPr id="19" name="TextBox 18"/>
          <p:cNvSpPr txBox="1"/>
          <p:nvPr/>
        </p:nvSpPr>
        <p:spPr>
          <a:xfrm>
            <a:off x="9666708" y="2822141"/>
            <a:ext cx="1944216" cy="3539430"/>
          </a:xfrm>
          <a:prstGeom prst="rect">
            <a:avLst/>
          </a:prstGeom>
          <a:solidFill>
            <a:srgbClr val="FCF6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en-US" sz="2800" b="1" dirty="0" err="1" smtClean="0">
                <a:solidFill>
                  <a:srgbClr val="FF0000"/>
                </a:solidFill>
              </a:rPr>
              <a:t>الفرقُ</a:t>
            </a:r>
            <a:r>
              <a:rPr lang="en-US" sz="2800" b="1" dirty="0" smtClean="0">
                <a:solidFill>
                  <a:srgbClr val="FF0000"/>
                </a:solidFill>
              </a:rPr>
              <a:t> </a:t>
            </a:r>
            <a:r>
              <a:rPr lang="en-US" sz="2800" b="1" dirty="0" err="1" smtClean="0">
                <a:solidFill>
                  <a:srgbClr val="FF0000"/>
                </a:solidFill>
              </a:rPr>
              <a:t>بينَ</a:t>
            </a:r>
            <a:r>
              <a:rPr lang="en-US" sz="2800" b="1" dirty="0" smtClean="0">
                <a:solidFill>
                  <a:srgbClr val="FF0000"/>
                </a:solidFill>
              </a:rPr>
              <a:t> </a:t>
            </a:r>
            <a:r>
              <a:rPr lang="en-US" sz="2800" b="1" dirty="0" err="1" smtClean="0">
                <a:solidFill>
                  <a:srgbClr val="FF0000"/>
                </a:solidFill>
              </a:rPr>
              <a:t>الإخفاء</a:t>
            </a:r>
            <a:r>
              <a:rPr lang="en-US" sz="2800" b="1" dirty="0" smtClean="0">
                <a:solidFill>
                  <a:srgbClr val="FF0000"/>
                </a:solidFill>
              </a:rPr>
              <a:t> </a:t>
            </a:r>
            <a:r>
              <a:rPr lang="en-US" sz="2800" b="1" dirty="0" err="1" smtClean="0">
                <a:solidFill>
                  <a:srgbClr val="FF0000"/>
                </a:solidFill>
              </a:rPr>
              <a:t>والإدغامِ</a:t>
            </a:r>
            <a:r>
              <a:rPr lang="ar-KW" sz="2800" b="1" dirty="0" smtClean="0">
                <a:solidFill>
                  <a:srgbClr val="FF0000"/>
                </a:solidFill>
              </a:rPr>
              <a:t>  </a:t>
            </a:r>
          </a:p>
          <a:p>
            <a:pPr lvl="0" algn="ctr" rtl="0"/>
            <a:endParaRPr lang="ar-KW" sz="2800" b="1" dirty="0" smtClean="0">
              <a:solidFill>
                <a:srgbClr val="FF0000"/>
              </a:solidFill>
            </a:endParaRPr>
          </a:p>
          <a:p>
            <a:pPr algn="ctr" rtl="0"/>
            <a:r>
              <a:rPr lang="en-US" sz="2800" b="1" dirty="0" smtClean="0">
                <a:solidFill>
                  <a:srgbClr val="FF0000"/>
                </a:solidFill>
              </a:rPr>
              <a:t>Difference between </a:t>
            </a:r>
            <a:r>
              <a:rPr lang="en-US" sz="2800" b="1" dirty="0" err="1" smtClean="0">
                <a:solidFill>
                  <a:srgbClr val="FF0000"/>
                </a:solidFill>
              </a:rPr>
              <a:t>Ikhfa</a:t>
            </a:r>
            <a:r>
              <a:rPr lang="en-US" sz="2800" b="1" dirty="0" smtClean="0">
                <a:solidFill>
                  <a:srgbClr val="FF0000"/>
                </a:solidFill>
              </a:rPr>
              <a:t>' and </a:t>
            </a:r>
            <a:r>
              <a:rPr lang="en-US" sz="2800" b="1" dirty="0" err="1" smtClean="0">
                <a:solidFill>
                  <a:srgbClr val="FF0000"/>
                </a:solidFill>
              </a:rPr>
              <a:t>Idgham</a:t>
            </a:r>
            <a:r>
              <a:rPr lang="en-US" sz="2800" b="1" dirty="0" smtClean="0">
                <a:solidFill>
                  <a:srgbClr val="FF0000"/>
                </a:solidFill>
              </a:rPr>
              <a:t> </a:t>
            </a:r>
            <a:endParaRPr lang="en-US" sz="2800" dirty="0">
              <a:solidFill>
                <a:srgbClr val="FF0000"/>
              </a:solidFill>
            </a:endParaRPr>
          </a:p>
        </p:txBody>
      </p:sp>
      <p:sp>
        <p:nvSpPr>
          <p:cNvPr id="20" name="TextBox 19"/>
          <p:cNvSpPr txBox="1"/>
          <p:nvPr/>
        </p:nvSpPr>
        <p:spPr>
          <a:xfrm>
            <a:off x="2459022" y="3965141"/>
            <a:ext cx="7055286" cy="2031325"/>
          </a:xfrm>
          <a:prstGeom prst="rect">
            <a:avLst/>
          </a:prstGeom>
          <a:noFill/>
        </p:spPr>
        <p:txBody>
          <a:bodyPr wrap="square" rtlCol="0">
            <a:spAutoFit/>
          </a:bodyPr>
          <a:lstStyle/>
          <a:p>
            <a:pPr lvl="0" algn="l" rtl="0"/>
            <a:r>
              <a:rPr lang="en-US" b="1" dirty="0" smtClean="0">
                <a:solidFill>
                  <a:srgbClr val="002060"/>
                </a:solidFill>
              </a:rPr>
              <a:t>First:</a:t>
            </a:r>
            <a:r>
              <a:rPr lang="en-US" dirty="0" smtClean="0">
                <a:solidFill>
                  <a:srgbClr val="002060"/>
                </a:solidFill>
              </a:rPr>
              <a:t> </a:t>
            </a:r>
            <a:r>
              <a:rPr lang="en-US" dirty="0" err="1" smtClean="0">
                <a:solidFill>
                  <a:srgbClr val="002060"/>
                </a:solidFill>
              </a:rPr>
              <a:t>Idgham</a:t>
            </a:r>
            <a:r>
              <a:rPr lang="en-US" dirty="0" smtClean="0">
                <a:solidFill>
                  <a:srgbClr val="002060"/>
                </a:solidFill>
              </a:rPr>
              <a:t> has </a:t>
            </a:r>
            <a:r>
              <a:rPr lang="en-US" dirty="0" err="1" smtClean="0">
                <a:solidFill>
                  <a:srgbClr val="FF0000"/>
                </a:solidFill>
              </a:rPr>
              <a:t>shaddah</a:t>
            </a:r>
            <a:r>
              <a:rPr lang="en-US" dirty="0" smtClean="0">
                <a:solidFill>
                  <a:srgbClr val="FF0000"/>
                </a:solidFill>
              </a:rPr>
              <a:t> </a:t>
            </a:r>
            <a:r>
              <a:rPr lang="en-US" dirty="0" smtClean="0">
                <a:solidFill>
                  <a:srgbClr val="002060"/>
                </a:solidFill>
              </a:rPr>
              <a:t>while </a:t>
            </a:r>
            <a:r>
              <a:rPr lang="en-US" dirty="0" err="1" smtClean="0">
                <a:solidFill>
                  <a:srgbClr val="002060"/>
                </a:solidFill>
              </a:rPr>
              <a:t>Ikhfa</a:t>
            </a:r>
            <a:r>
              <a:rPr lang="en-US" dirty="0" smtClean="0">
                <a:solidFill>
                  <a:srgbClr val="002060"/>
                </a:solidFill>
              </a:rPr>
              <a:t>’ does not .</a:t>
            </a:r>
          </a:p>
          <a:p>
            <a:pPr lvl="0" algn="l" rtl="0"/>
            <a:r>
              <a:rPr lang="en-US" b="1" dirty="0" smtClean="0">
                <a:solidFill>
                  <a:srgbClr val="002060"/>
                </a:solidFill>
              </a:rPr>
              <a:t>Second:</a:t>
            </a:r>
            <a:r>
              <a:rPr lang="en-US" dirty="0" smtClean="0">
                <a:solidFill>
                  <a:srgbClr val="002060"/>
                </a:solidFill>
              </a:rPr>
              <a:t> In case of </a:t>
            </a:r>
            <a:r>
              <a:rPr lang="en-US" dirty="0" err="1" smtClean="0">
                <a:solidFill>
                  <a:srgbClr val="002060"/>
                </a:solidFill>
              </a:rPr>
              <a:t>ikhfa</a:t>
            </a:r>
            <a:r>
              <a:rPr lang="en-US" dirty="0" smtClean="0">
                <a:solidFill>
                  <a:srgbClr val="002060"/>
                </a:solidFill>
              </a:rPr>
              <a:t>’, </a:t>
            </a:r>
            <a:r>
              <a:rPr lang="en-US" dirty="0" smtClean="0">
                <a:solidFill>
                  <a:srgbClr val="FF0000"/>
                </a:solidFill>
              </a:rPr>
              <a:t>both letters are pronounced</a:t>
            </a:r>
            <a:r>
              <a:rPr lang="en-US" dirty="0" smtClean="0">
                <a:solidFill>
                  <a:srgbClr val="002060"/>
                </a:solidFill>
              </a:rPr>
              <a:t>, but with </a:t>
            </a:r>
            <a:r>
              <a:rPr lang="en-US" dirty="0" err="1" smtClean="0">
                <a:solidFill>
                  <a:srgbClr val="002060"/>
                </a:solidFill>
              </a:rPr>
              <a:t>idgham</a:t>
            </a:r>
            <a:r>
              <a:rPr lang="en-US" dirty="0" smtClean="0">
                <a:solidFill>
                  <a:srgbClr val="002060"/>
                </a:solidFill>
              </a:rPr>
              <a:t> one letter is being pronounced as the sound of the second letter for the length of two letters.</a:t>
            </a:r>
          </a:p>
          <a:p>
            <a:pPr lvl="0" algn="l" rtl="0"/>
            <a:r>
              <a:rPr lang="en-US" b="1" dirty="0" smtClean="0">
                <a:solidFill>
                  <a:srgbClr val="002060"/>
                </a:solidFill>
              </a:rPr>
              <a:t>Third:</a:t>
            </a:r>
            <a:r>
              <a:rPr lang="en-US" dirty="0" smtClean="0">
                <a:solidFill>
                  <a:srgbClr val="002060"/>
                </a:solidFill>
              </a:rPr>
              <a:t> </a:t>
            </a:r>
            <a:r>
              <a:rPr lang="en-US" dirty="0" err="1" smtClean="0">
                <a:solidFill>
                  <a:srgbClr val="002060"/>
                </a:solidFill>
              </a:rPr>
              <a:t>Ikhfa</a:t>
            </a:r>
            <a:r>
              <a:rPr lang="en-US" dirty="0" smtClean="0">
                <a:solidFill>
                  <a:srgbClr val="002060"/>
                </a:solidFill>
              </a:rPr>
              <a:t>’ can occur either </a:t>
            </a:r>
            <a:r>
              <a:rPr lang="en-US" dirty="0" smtClean="0">
                <a:solidFill>
                  <a:srgbClr val="FF0000"/>
                </a:solidFill>
              </a:rPr>
              <a:t>in one word or in two words </a:t>
            </a:r>
            <a:r>
              <a:rPr lang="en-US" dirty="0" smtClean="0">
                <a:solidFill>
                  <a:srgbClr val="002060"/>
                </a:solidFill>
              </a:rPr>
              <a:t>which are recited together, one after the other, but </a:t>
            </a:r>
            <a:r>
              <a:rPr lang="en-US" dirty="0" err="1" smtClean="0">
                <a:solidFill>
                  <a:srgbClr val="002060"/>
                </a:solidFill>
              </a:rPr>
              <a:t>idgham</a:t>
            </a:r>
            <a:r>
              <a:rPr lang="en-US" dirty="0" smtClean="0">
                <a:solidFill>
                  <a:srgbClr val="002060"/>
                </a:solidFill>
              </a:rPr>
              <a:t> only occurs in two words. </a:t>
            </a:r>
          </a:p>
        </p:txBody>
      </p:sp>
    </p:spTree>
    <p:extLst>
      <p:ext uri="{BB962C8B-B14F-4D97-AF65-F5344CB8AC3E}">
        <p14:creationId xmlns:p14="http://schemas.microsoft.com/office/powerpoint/2010/main" val="2352632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14</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TextBox 18"/>
          <p:cNvSpPr txBox="1"/>
          <p:nvPr/>
        </p:nvSpPr>
        <p:spPr>
          <a:xfrm>
            <a:off x="9666708" y="2822141"/>
            <a:ext cx="1944216" cy="3539430"/>
          </a:xfrm>
          <a:prstGeom prst="rect">
            <a:avLst/>
          </a:prstGeom>
          <a:solidFill>
            <a:srgbClr val="FCF6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en-US" sz="2800" b="1" dirty="0" err="1" smtClean="0">
                <a:solidFill>
                  <a:srgbClr val="FF0000"/>
                </a:solidFill>
              </a:rPr>
              <a:t>الفرقُ</a:t>
            </a:r>
            <a:r>
              <a:rPr lang="en-US" sz="2800" b="1" dirty="0" smtClean="0">
                <a:solidFill>
                  <a:srgbClr val="FF0000"/>
                </a:solidFill>
              </a:rPr>
              <a:t> </a:t>
            </a:r>
            <a:r>
              <a:rPr lang="en-US" sz="2800" b="1" dirty="0" err="1" smtClean="0">
                <a:solidFill>
                  <a:srgbClr val="FF0000"/>
                </a:solidFill>
              </a:rPr>
              <a:t>بينَ</a:t>
            </a:r>
            <a:r>
              <a:rPr lang="en-US" sz="2800" b="1" dirty="0" smtClean="0">
                <a:solidFill>
                  <a:srgbClr val="FF0000"/>
                </a:solidFill>
              </a:rPr>
              <a:t> </a:t>
            </a:r>
            <a:r>
              <a:rPr lang="en-US" sz="2800" b="1" dirty="0" err="1" smtClean="0">
                <a:solidFill>
                  <a:srgbClr val="FF0000"/>
                </a:solidFill>
              </a:rPr>
              <a:t>الإخفاء</a:t>
            </a:r>
            <a:r>
              <a:rPr lang="en-US" sz="2800" b="1" dirty="0" smtClean="0">
                <a:solidFill>
                  <a:srgbClr val="FF0000"/>
                </a:solidFill>
              </a:rPr>
              <a:t> </a:t>
            </a:r>
            <a:r>
              <a:rPr lang="en-US" sz="2800" b="1" dirty="0" err="1" smtClean="0">
                <a:solidFill>
                  <a:srgbClr val="FF0000"/>
                </a:solidFill>
              </a:rPr>
              <a:t>والإدغامِ</a:t>
            </a:r>
            <a:r>
              <a:rPr lang="ar-KW" sz="2800" b="1" dirty="0" smtClean="0">
                <a:solidFill>
                  <a:srgbClr val="FF0000"/>
                </a:solidFill>
              </a:rPr>
              <a:t>  </a:t>
            </a:r>
          </a:p>
          <a:p>
            <a:pPr lvl="0" algn="ctr" rtl="0"/>
            <a:endParaRPr lang="ar-KW" sz="2800" b="1" dirty="0" smtClean="0">
              <a:solidFill>
                <a:srgbClr val="FF0000"/>
              </a:solidFill>
            </a:endParaRPr>
          </a:p>
          <a:p>
            <a:pPr algn="ctr" rtl="0"/>
            <a:r>
              <a:rPr lang="en-US" sz="2800" b="1" dirty="0" smtClean="0">
                <a:solidFill>
                  <a:srgbClr val="FF0000"/>
                </a:solidFill>
              </a:rPr>
              <a:t>Difference between </a:t>
            </a:r>
            <a:r>
              <a:rPr lang="en-US" sz="2800" b="1" dirty="0" err="1" smtClean="0">
                <a:solidFill>
                  <a:srgbClr val="FF0000"/>
                </a:solidFill>
              </a:rPr>
              <a:t>Ikhfa</a:t>
            </a:r>
            <a:r>
              <a:rPr lang="en-US" sz="2800" b="1" dirty="0" smtClean="0">
                <a:solidFill>
                  <a:srgbClr val="FF0000"/>
                </a:solidFill>
              </a:rPr>
              <a:t>' and </a:t>
            </a:r>
            <a:r>
              <a:rPr lang="en-US" sz="2800" b="1" dirty="0" err="1" smtClean="0">
                <a:solidFill>
                  <a:srgbClr val="FF0000"/>
                </a:solidFill>
              </a:rPr>
              <a:t>Idgham</a:t>
            </a:r>
            <a:r>
              <a:rPr lang="en-US" sz="2800" b="1" dirty="0" smtClean="0">
                <a:solidFill>
                  <a:srgbClr val="FF0000"/>
                </a:solidFill>
              </a:rPr>
              <a:t> </a:t>
            </a:r>
            <a:endParaRPr lang="en-US" sz="2800" dirty="0">
              <a:solidFill>
                <a:srgbClr val="FF0000"/>
              </a:solidFill>
            </a:endParaRPr>
          </a:p>
        </p:txBody>
      </p:sp>
      <p:graphicFrame>
        <p:nvGraphicFramePr>
          <p:cNvPr id="13" name="Table 12"/>
          <p:cNvGraphicFramePr>
            <a:graphicFrameLocks noGrp="1"/>
          </p:cNvGraphicFramePr>
          <p:nvPr/>
        </p:nvGraphicFramePr>
        <p:xfrm>
          <a:off x="2183729" y="2112364"/>
          <a:ext cx="7263618" cy="4355307"/>
        </p:xfrm>
        <a:graphic>
          <a:graphicData uri="http://schemas.openxmlformats.org/drawingml/2006/table">
            <a:tbl>
              <a:tblPr firstRow="1" bandRow="1">
                <a:tableStyleId>{5C22544A-7EE6-4342-B048-85BDC9FD1C3A}</a:tableStyleId>
              </a:tblPr>
              <a:tblGrid>
                <a:gridCol w="3631809"/>
                <a:gridCol w="3631809"/>
              </a:tblGrid>
              <a:tr h="619488">
                <a:tc>
                  <a:txBody>
                    <a:bodyPr/>
                    <a:lstStyle/>
                    <a:p>
                      <a:pPr algn="ctr" rtl="1"/>
                      <a:r>
                        <a:rPr lang="ar-EG" sz="3500" dirty="0" smtClean="0">
                          <a:effectLst>
                            <a:outerShdw blurRad="38100" dist="38100" dir="2700000" algn="tl">
                              <a:srgbClr val="000000">
                                <a:alpha val="43137"/>
                              </a:srgbClr>
                            </a:outerShdw>
                          </a:effectLst>
                          <a:latin typeface="Sakkal Majalla" pitchFamily="2" charset="-78"/>
                          <a:cs typeface="Sakkal Majalla" pitchFamily="2" charset="-78"/>
                        </a:rPr>
                        <a:t>الإدغام</a:t>
                      </a:r>
                      <a:r>
                        <a:rPr lang="en-US" sz="3500" dirty="0" err="1" smtClean="0">
                          <a:effectLst>
                            <a:outerShdw blurRad="38100" dist="38100" dir="2700000" algn="tl">
                              <a:srgbClr val="000000">
                                <a:alpha val="43137"/>
                              </a:srgbClr>
                            </a:outerShdw>
                          </a:effectLst>
                          <a:latin typeface="Sakkal Majalla" pitchFamily="2" charset="-78"/>
                          <a:cs typeface="Sakkal Majalla" pitchFamily="2" charset="-78"/>
                        </a:rPr>
                        <a:t>Idgham</a:t>
                      </a:r>
                      <a:r>
                        <a:rPr lang="en-US" sz="3500" dirty="0" smtClean="0">
                          <a:effectLst>
                            <a:outerShdw blurRad="38100" dist="38100" dir="2700000" algn="tl">
                              <a:srgbClr val="000000">
                                <a:alpha val="43137"/>
                              </a:srgbClr>
                            </a:outerShdw>
                          </a:effectLst>
                          <a:latin typeface="Sakkal Majalla" pitchFamily="2" charset="-78"/>
                          <a:cs typeface="Sakkal Majalla" pitchFamily="2" charset="-78"/>
                        </a:rPr>
                        <a:t> </a:t>
                      </a:r>
                      <a:endParaRPr lang="en-US" sz="3500" dirty="0">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EG" sz="3500" dirty="0" smtClean="0">
                          <a:effectLst>
                            <a:outerShdw blurRad="38100" dist="38100" dir="2700000" algn="tl">
                              <a:srgbClr val="000000">
                                <a:alpha val="43137"/>
                              </a:srgbClr>
                            </a:outerShdw>
                          </a:effectLst>
                          <a:latin typeface="Sakkal Majalla" pitchFamily="2" charset="-78"/>
                          <a:cs typeface="Sakkal Majalla" pitchFamily="2" charset="-78"/>
                        </a:rPr>
                        <a:t>الإخفاء</a:t>
                      </a:r>
                      <a:r>
                        <a:rPr lang="en-US" sz="3500" dirty="0" smtClean="0">
                          <a:effectLst>
                            <a:outerShdw blurRad="38100" dist="38100" dir="2700000" algn="tl">
                              <a:srgbClr val="000000">
                                <a:alpha val="43137"/>
                              </a:srgbClr>
                            </a:outerShdw>
                          </a:effectLst>
                          <a:latin typeface="Sakkal Majalla" pitchFamily="2" charset="-78"/>
                          <a:cs typeface="Sakkal Majalla" pitchFamily="2" charset="-78"/>
                        </a:rPr>
                        <a:t> </a:t>
                      </a:r>
                      <a:r>
                        <a:rPr lang="en-US" sz="3500" dirty="0" err="1" smtClean="0">
                          <a:effectLst>
                            <a:outerShdw blurRad="38100" dist="38100" dir="2700000" algn="tl">
                              <a:srgbClr val="000000">
                                <a:alpha val="43137"/>
                              </a:srgbClr>
                            </a:outerShdw>
                          </a:effectLst>
                          <a:latin typeface="Sakkal Majalla" pitchFamily="2" charset="-78"/>
                          <a:cs typeface="Sakkal Majalla" pitchFamily="2" charset="-78"/>
                        </a:rPr>
                        <a:t>Ikhfa</a:t>
                      </a:r>
                      <a:r>
                        <a:rPr lang="en-US" sz="3500" dirty="0" smtClean="0">
                          <a:effectLst>
                            <a:outerShdw blurRad="38100" dist="38100" dir="2700000" algn="tl">
                              <a:srgbClr val="000000">
                                <a:alpha val="43137"/>
                              </a:srgbClr>
                            </a:outerShdw>
                          </a:effectLst>
                          <a:latin typeface="Sakkal Majalla" pitchFamily="2" charset="-78"/>
                          <a:cs typeface="Sakkal Majalla" pitchFamily="2" charset="-78"/>
                        </a:rPr>
                        <a:t>’ </a:t>
                      </a:r>
                      <a:endParaRPr lang="en-US" sz="3500" dirty="0">
                        <a:effectLst>
                          <a:outerShdw blurRad="38100" dist="38100" dir="2700000" algn="tl">
                            <a:srgbClr val="000000">
                              <a:alpha val="43137"/>
                            </a:srgbClr>
                          </a:outerShdw>
                        </a:effectLst>
                        <a:latin typeface="Sakkal Majalla" pitchFamily="2" charset="-78"/>
                        <a:cs typeface="Sakkal Majalla" pitchFamily="2" charset="-78"/>
                      </a:endParaRPr>
                    </a:p>
                  </a:txBody>
                  <a:tcPr/>
                </a:tc>
              </a:tr>
              <a:tr h="1107866">
                <a:tc>
                  <a:txBody>
                    <a:bodyPr/>
                    <a:lstStyle/>
                    <a:p>
                      <a:pPr algn="ctr" rtl="1"/>
                      <a:r>
                        <a:rPr lang="ar-EG" sz="3500" dirty="0" smtClean="0">
                          <a:effectLst/>
                          <a:latin typeface="Sakkal Majalla" pitchFamily="2" charset="-78"/>
                          <a:cs typeface="Sakkal Majalla" pitchFamily="2" charset="-78"/>
                        </a:rPr>
                        <a:t>فيه تشديد</a:t>
                      </a:r>
                      <a:endParaRPr lang="en-US" sz="3500" dirty="0" smtClean="0">
                        <a:effectLst/>
                        <a:latin typeface="Sakkal Majalla" pitchFamily="2" charset="-78"/>
                        <a:cs typeface="Sakkal Majalla" pitchFamily="2" charset="-78"/>
                      </a:endParaRPr>
                    </a:p>
                    <a:p>
                      <a:pPr algn="ctr" rtl="1"/>
                      <a:r>
                        <a:rPr lang="en-US" sz="3500" dirty="0" smtClean="0">
                          <a:effectLst/>
                          <a:latin typeface="Sakkal Majalla" pitchFamily="2" charset="-78"/>
                          <a:cs typeface="Sakkal Majalla" pitchFamily="2" charset="-78"/>
                        </a:rPr>
                        <a:t>With </a:t>
                      </a:r>
                      <a:r>
                        <a:rPr lang="en-US" sz="3500" dirty="0" err="1" smtClean="0">
                          <a:effectLst/>
                          <a:latin typeface="Sakkal Majalla" pitchFamily="2" charset="-78"/>
                          <a:cs typeface="Sakkal Majalla" pitchFamily="2" charset="-78"/>
                        </a:rPr>
                        <a:t>Shaddah</a:t>
                      </a:r>
                      <a:endParaRPr lang="en-US" sz="3500" dirty="0">
                        <a:effectLst/>
                        <a:latin typeface="Sakkal Majalla" pitchFamily="2" charset="-78"/>
                        <a:cs typeface="Sakkal Majalla"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sz="3500" dirty="0" smtClean="0">
                          <a:effectLst/>
                          <a:latin typeface="Sakkal Majalla" pitchFamily="2" charset="-78"/>
                          <a:cs typeface="Sakkal Majalla" pitchFamily="2" charset="-78"/>
                        </a:rPr>
                        <a:t>لا</a:t>
                      </a:r>
                      <a:r>
                        <a:rPr lang="ar-EG" sz="3500" baseline="0" dirty="0" smtClean="0">
                          <a:effectLst/>
                          <a:latin typeface="Sakkal Majalla" pitchFamily="2" charset="-78"/>
                          <a:cs typeface="Sakkal Majalla" pitchFamily="2" charset="-78"/>
                        </a:rPr>
                        <a:t> تشديد معه</a:t>
                      </a:r>
                      <a:endParaRPr lang="en-US" sz="3500" baseline="0" dirty="0" smtClean="0">
                        <a:effectLst/>
                        <a:latin typeface="Sakkal Majalla" pitchFamily="2" charset="-78"/>
                        <a:cs typeface="Sakkal Majalla"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r>
                        <a:rPr lang="en-US" sz="3500" baseline="0" dirty="0" smtClean="0">
                          <a:effectLst/>
                          <a:latin typeface="Sakkal Majalla" pitchFamily="2" charset="-78"/>
                          <a:cs typeface="Sakkal Majalla" pitchFamily="2" charset="-78"/>
                        </a:rPr>
                        <a:t>No </a:t>
                      </a:r>
                      <a:r>
                        <a:rPr lang="en-US" sz="3500" baseline="0" dirty="0" err="1" smtClean="0">
                          <a:effectLst/>
                          <a:latin typeface="Sakkal Majalla" pitchFamily="2" charset="-78"/>
                          <a:cs typeface="Sakkal Majalla" pitchFamily="2" charset="-78"/>
                        </a:rPr>
                        <a:t>Shaddah</a:t>
                      </a:r>
                      <a:endParaRPr lang="en-US" sz="3500" dirty="0">
                        <a:effectLst/>
                        <a:latin typeface="Sakkal Majalla" pitchFamily="2" charset="-78"/>
                        <a:cs typeface="Sakkal Majalla" pitchFamily="2" charset="-78"/>
                      </a:endParaRPr>
                    </a:p>
                  </a:txBody>
                  <a:tcPr/>
                </a:tc>
              </a:tr>
              <a:tr h="1413987">
                <a:tc>
                  <a:txBody>
                    <a:bodyPr/>
                    <a:lstStyle/>
                    <a:p>
                      <a:pPr algn="ctr" rtl="1"/>
                      <a:r>
                        <a:rPr lang="ar-EG" sz="3500" dirty="0" smtClean="0">
                          <a:effectLst/>
                          <a:latin typeface="Sakkal Majalla" pitchFamily="2" charset="-78"/>
                          <a:cs typeface="Sakkal Majalla" pitchFamily="2" charset="-78"/>
                        </a:rPr>
                        <a:t>في غيره</a:t>
                      </a:r>
                      <a:endParaRPr lang="en-US" sz="3500" dirty="0" smtClean="0">
                        <a:effectLst/>
                        <a:latin typeface="Sakkal Majalla" pitchFamily="2" charset="-78"/>
                        <a:cs typeface="Sakkal Majalla" pitchFamily="2" charset="-78"/>
                      </a:endParaRPr>
                    </a:p>
                    <a:p>
                      <a:pPr algn="ctr" rtl="1"/>
                      <a:r>
                        <a:rPr lang="en-US" sz="2400" dirty="0" smtClean="0">
                          <a:effectLst/>
                          <a:latin typeface="Sakkal Majalla" pitchFamily="2" charset="-78"/>
                          <a:cs typeface="Sakkal Majalla" pitchFamily="2" charset="-78"/>
                        </a:rPr>
                        <a:t>The first letter is merged into the second</a:t>
                      </a:r>
                      <a:endParaRPr lang="en-US" sz="2400" dirty="0">
                        <a:effectLst/>
                        <a:latin typeface="Sakkal Majalla" pitchFamily="2" charset="-78"/>
                        <a:cs typeface="Sakkal Majalla" pitchFamily="2" charset="-78"/>
                      </a:endParaRPr>
                    </a:p>
                  </a:txBody>
                  <a:tcPr/>
                </a:tc>
                <a:tc>
                  <a:txBody>
                    <a:bodyPr/>
                    <a:lstStyle/>
                    <a:p>
                      <a:pPr algn="ctr" rtl="1"/>
                      <a:r>
                        <a:rPr lang="ar-EG" sz="3500" dirty="0" smtClean="0">
                          <a:effectLst/>
                          <a:latin typeface="Sakkal Majalla" pitchFamily="2" charset="-78"/>
                          <a:cs typeface="Sakkal Majalla" pitchFamily="2" charset="-78"/>
                        </a:rPr>
                        <a:t>عند غيره</a:t>
                      </a:r>
                      <a:endParaRPr lang="en-US" sz="3500" dirty="0" smtClean="0">
                        <a:effectLst/>
                        <a:latin typeface="Sakkal Majalla" pitchFamily="2" charset="-78"/>
                        <a:cs typeface="Sakkal Majalla" pitchFamily="2" charset="-78"/>
                      </a:endParaRPr>
                    </a:p>
                    <a:p>
                      <a:pPr algn="ctr" rtl="1"/>
                      <a:r>
                        <a:rPr lang="en-US" sz="2800" dirty="0" smtClean="0">
                          <a:effectLst/>
                          <a:latin typeface="Sakkal Majalla" pitchFamily="2" charset="-78"/>
                          <a:cs typeface="Sakkal Majalla" pitchFamily="2" charset="-78"/>
                        </a:rPr>
                        <a:t>Both letters are pronounced</a:t>
                      </a:r>
                      <a:endParaRPr lang="en-US" sz="2800" dirty="0">
                        <a:effectLst/>
                        <a:latin typeface="Sakkal Majalla" pitchFamily="2" charset="-78"/>
                        <a:cs typeface="Sakkal Majalla" pitchFamily="2" charset="-78"/>
                      </a:endParaRPr>
                    </a:p>
                  </a:txBody>
                  <a:tcPr/>
                </a:tc>
              </a:tr>
              <a:tr h="1107866">
                <a:tc>
                  <a:txBody>
                    <a:bodyPr/>
                    <a:lstStyle/>
                    <a:p>
                      <a:pPr algn="ctr" rtl="1"/>
                      <a:r>
                        <a:rPr lang="ar-EG" sz="3500" dirty="0" smtClean="0">
                          <a:effectLst/>
                          <a:latin typeface="Sakkal Majalla" pitchFamily="2" charset="-78"/>
                          <a:cs typeface="Sakkal Majalla" pitchFamily="2" charset="-78"/>
                        </a:rPr>
                        <a:t>لا يكون إلا من كلمتين</a:t>
                      </a:r>
                      <a:endParaRPr lang="en-US" sz="3500" dirty="0" smtClean="0">
                        <a:effectLst/>
                        <a:latin typeface="Sakkal Majalla" pitchFamily="2" charset="-78"/>
                        <a:cs typeface="Sakkal Majalla" pitchFamily="2" charset="-78"/>
                      </a:endParaRPr>
                    </a:p>
                    <a:p>
                      <a:pPr algn="ctr" rtl="1"/>
                      <a:r>
                        <a:rPr lang="en-US" sz="3500" dirty="0" smtClean="0">
                          <a:effectLst/>
                          <a:latin typeface="Sakkal Majalla" pitchFamily="2" charset="-78"/>
                          <a:cs typeface="Sakkal Majalla" pitchFamily="2" charset="-78"/>
                        </a:rPr>
                        <a:t>Only in</a:t>
                      </a:r>
                      <a:r>
                        <a:rPr lang="en-US" sz="3500" baseline="0" dirty="0" smtClean="0">
                          <a:effectLst/>
                          <a:latin typeface="Sakkal Majalla" pitchFamily="2" charset="-78"/>
                          <a:cs typeface="Sakkal Majalla" pitchFamily="2" charset="-78"/>
                        </a:rPr>
                        <a:t> 2 words</a:t>
                      </a:r>
                      <a:endParaRPr lang="en-US" sz="3500" dirty="0">
                        <a:effectLst/>
                        <a:latin typeface="Sakkal Majalla" pitchFamily="2" charset="-78"/>
                        <a:cs typeface="Sakkal Majalla" pitchFamily="2" charset="-78"/>
                      </a:endParaRPr>
                    </a:p>
                  </a:txBody>
                  <a:tcPr/>
                </a:tc>
                <a:tc>
                  <a:txBody>
                    <a:bodyPr/>
                    <a:lstStyle/>
                    <a:p>
                      <a:pPr algn="ctr" rtl="1"/>
                      <a:r>
                        <a:rPr lang="ar-EG" sz="3500" dirty="0" smtClean="0">
                          <a:effectLst/>
                          <a:latin typeface="Sakkal Majalla" pitchFamily="2" charset="-78"/>
                          <a:cs typeface="Sakkal Majalla" pitchFamily="2" charset="-78"/>
                        </a:rPr>
                        <a:t>من كلمة أو كلمتين</a:t>
                      </a:r>
                      <a:endParaRPr lang="en-US" sz="3500" dirty="0" smtClean="0">
                        <a:effectLst/>
                        <a:latin typeface="Sakkal Majalla" pitchFamily="2" charset="-78"/>
                        <a:cs typeface="Sakkal Majalla" pitchFamily="2" charset="-78"/>
                      </a:endParaRPr>
                    </a:p>
                    <a:p>
                      <a:pPr algn="ctr" rtl="1"/>
                      <a:r>
                        <a:rPr lang="en-US" sz="3500" dirty="0" smtClean="0">
                          <a:effectLst/>
                          <a:latin typeface="Sakkal Majalla" pitchFamily="2" charset="-78"/>
                          <a:cs typeface="Sakkal Majalla" pitchFamily="2" charset="-78"/>
                        </a:rPr>
                        <a:t>In 1 or 2 words</a:t>
                      </a:r>
                      <a:endParaRPr lang="en-US" sz="3500" dirty="0">
                        <a:effectLst/>
                        <a:latin typeface="Sakkal Majalla" pitchFamily="2" charset="-78"/>
                        <a:cs typeface="Sakkal Majalla" pitchFamily="2" charset="-78"/>
                      </a:endParaRPr>
                    </a:p>
                  </a:txBody>
                  <a:tcPr/>
                </a:tc>
              </a:tr>
            </a:tbl>
          </a:graphicData>
        </a:graphic>
      </p:graphicFrame>
    </p:spTree>
    <p:extLst>
      <p:ext uri="{BB962C8B-B14F-4D97-AF65-F5344CB8AC3E}">
        <p14:creationId xmlns:p14="http://schemas.microsoft.com/office/powerpoint/2010/main" val="3911359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15</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تدريب</a:t>
            </a:r>
          </a:p>
          <a:p>
            <a:pPr lvl="0" algn="ctr" rtl="0"/>
            <a:endParaRPr lang="ar-KW" sz="2800" b="1" dirty="0">
              <a:solidFill>
                <a:srgbClr val="003192"/>
              </a:solidFill>
            </a:endParaRPr>
          </a:p>
          <a:p>
            <a:pPr lvl="0" algn="ctr" rtl="0"/>
            <a:r>
              <a:rPr lang="en-US" sz="2800" b="1" dirty="0" smtClean="0">
                <a:solidFill>
                  <a:srgbClr val="003192"/>
                </a:solidFill>
              </a:rPr>
              <a:t>Practice</a:t>
            </a:r>
            <a:endParaRPr lang="en-US" sz="2800" b="1" dirty="0">
              <a:solidFill>
                <a:schemeClr val="tx1"/>
              </a:solidFill>
            </a:endParaRPr>
          </a:p>
        </p:txBody>
      </p:sp>
      <p:sp>
        <p:nvSpPr>
          <p:cNvPr id="11" name="Title 1"/>
          <p:cNvSpPr>
            <a:spLocks noGrp="1"/>
          </p:cNvSpPr>
          <p:nvPr>
            <p:ph type="title"/>
          </p:nvPr>
        </p:nvSpPr>
        <p:spPr>
          <a:xfrm>
            <a:off x="2017292" y="2203329"/>
            <a:ext cx="7625699" cy="4108453"/>
          </a:xfrm>
        </p:spPr>
        <p:txBody>
          <a:bodyPr>
            <a:noAutofit/>
          </a:bodyPr>
          <a:lstStyle/>
          <a:p>
            <a:pPr lvl="0" algn="ctr"/>
            <a:r>
              <a:rPr lang="ar-SA" sz="2000" dirty="0" smtClean="0">
                <a:solidFill>
                  <a:schemeClr val="accent1">
                    <a:lumMod val="50000"/>
                  </a:schemeClr>
                </a:solidFill>
                <a:latin typeface="Arial Unicode MS" pitchFamily="34" charset="-128"/>
                <a:ea typeface="Arial Unicode MS" pitchFamily="34" charset="-128"/>
                <a:cs typeface="+mn-cs"/>
              </a:rPr>
              <a:t>اللَّهُ الَّذِي سَخَّرَ لَكُمُ الْبَحْرَ لِتَجْرِيَ الْفُلْكُ فِيهِ بِأَمْرِهِ وَلِتَبْتَغُوا مِن فَضْلِهِ وَلَعَلَّكُمْ تَشْكُرُونَ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وَسَخَّرَ لَكُم مَّا فِي السَّمَاوَاتِ وَمَا فِي الأَرْضِ جَمِيعًا مِّنْهُ إِنَّ فِي ذَلِكَ لَآيَاتٍ لِّقَوْمٍ يَتَفَكَّرُونَ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قُل لِّلَّذِينَ آمَنُوا يَغْفِرُوا لِلَّذِينَ لا يَرْجُون أَيَّامَ اللَّهِ لِيَجْزِيَ قَوْمًا بِمَا كَانُوا يَكْسِبُونَ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مَنْ عَمِلَ صَالِحًا فَلِنَفْسِهِ وَمَنْ أَسَاء فَعَلَيْهَا ثُمَّ إِلَى رَبِّكُمْ تُرْجَعُونَ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وَلَقَدْ آتَيْنَا بَنِي إِسْرَائِيلَ الْكِتَابَ وَالْحُكْمَ وَالنُّبُوَّةَ وَرَزَقْنَاهُم مِّنَ الطَّيِّبَاتِ وَفَضَّلْنَاهُمْ عَلَى الْعَالَمِينَ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وَآتَيْنَاهُم بَيِّنَاتٍ مِّنَ الأَمْرِ فَمَا اخْتَلَفُوا إِلاَّ مِن بَعْدِ مَا جَاءَهُمْ الْعِلْمُ بَغْيًا بَيْنَهُمْ إِنَّ رَبَّكَ يَقْضِي بَيْنَهُمْ يَوْمَ الْقِيَامَةِ فِيمَا كَانُوا فِيهِ يَخْتَلِفُونَ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ثُمَّ جَعَلْنَاكَ عَلَى شَرِيعَةٍ مِّنَ الأَمْرِ فَاتَّبِعْهَا وَلا تَتَّبِعْ أَهْوَاء الَّذِينَ لا يَعْلَمُونَ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إِنَّهُمْ لَن يُغْنُوا عَنكَ مِنَ اللَّهِ شَيْئًا وَإِنَّ الظَّالِمِينَ بَعْضُهُمْ أَوْلِيَاء بَعْضٍ وَاللَّهُ وَلِيُّ الْمُتَّقِينَ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هَذَا بَصَائِرُ لِلنَّاسِ وَهُدًى وَرَحْمَةٌ لِّقَوْمِ يُوقِنُونَ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أَمْ حَسِبَ الَّذِينَ اجْتَرَحُوا السَّيِّئَاتِ أَّن نَّجْعَلَهُمْ كَالَّذِينَ آمَنُوا وَعَمِلُوا الصَّالِحَاتِ سَوَاء مَّحْيَاهُم وَمَمَاتُهُمْ سَاء مَا يَحْكُمُونَ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وَخَلَقَ اللَّهُ السَّمَاوَاتِ وَالأَرْضَ بِالْحَقِّ وَلِتُجْزَى كُلُّ نَفْسٍ بِمَا كَسَبَتْ وَهُمْ لا يُظْلَمُونَ </a:t>
            </a:r>
            <a:endParaRPr lang="ar-SA" sz="2000" dirty="0">
              <a:solidFill>
                <a:schemeClr val="accent1">
                  <a:lumMod val="50000"/>
                </a:schemeClr>
              </a:solidFill>
              <a:latin typeface="Arial Unicode MS" pitchFamily="34" charset="-128"/>
              <a:ea typeface="Arial Unicode MS" pitchFamily="34" charset="-128"/>
              <a:cs typeface="+mn-cs"/>
            </a:endParaRPr>
          </a:p>
        </p:txBody>
      </p:sp>
      <p:sp>
        <p:nvSpPr>
          <p:cNvPr id="2" name="TextBox 1"/>
          <p:cNvSpPr txBox="1"/>
          <p:nvPr/>
        </p:nvSpPr>
        <p:spPr>
          <a:xfrm>
            <a:off x="3471931" y="2404751"/>
            <a:ext cx="1692498"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مِ</a:t>
            </a:r>
            <a:r>
              <a:rPr lang="ar-SA" sz="3200" dirty="0" smtClean="0">
                <a:solidFill>
                  <a:srgbClr val="FF0000"/>
                </a:solidFill>
                <a:latin typeface="Arial Unicode MS" pitchFamily="34" charset="-128"/>
                <a:ea typeface="Arial Unicode MS" pitchFamily="34" charset="-128"/>
              </a:rPr>
              <a:t>ن </a:t>
            </a:r>
            <a:r>
              <a:rPr lang="ar-SA" sz="3200" dirty="0" smtClean="0">
                <a:solidFill>
                  <a:schemeClr val="accent6">
                    <a:lumMod val="75000"/>
                  </a:schemeClr>
                </a:solidFill>
                <a:latin typeface="Arial Unicode MS" pitchFamily="34" charset="-128"/>
                <a:ea typeface="Arial Unicode MS" pitchFamily="34" charset="-128"/>
              </a:rPr>
              <a:t>فـ</a:t>
            </a:r>
            <a:r>
              <a:rPr lang="ar-SA" sz="3200" dirty="0" smtClean="0">
                <a:solidFill>
                  <a:schemeClr val="accent1">
                    <a:lumMod val="50000"/>
                  </a:schemeClr>
                </a:solidFill>
                <a:latin typeface="Arial Unicode MS" pitchFamily="34" charset="-128"/>
                <a:ea typeface="Arial Unicode MS" pitchFamily="34" charset="-128"/>
              </a:rPr>
              <a:t>ضله</a:t>
            </a:r>
            <a:endParaRPr lang="en-US" sz="3200" dirty="0">
              <a:solidFill>
                <a:schemeClr val="accent1">
                  <a:lumMod val="50000"/>
                </a:schemeClr>
              </a:solidFill>
              <a:latin typeface="Arial Unicode MS" pitchFamily="34" charset="-128"/>
              <a:ea typeface="Arial Unicode MS" pitchFamily="34" charset="-128"/>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TextBox 18"/>
          <p:cNvSpPr txBox="1"/>
          <p:nvPr/>
        </p:nvSpPr>
        <p:spPr>
          <a:xfrm>
            <a:off x="7240072" y="4281770"/>
            <a:ext cx="1473558"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عـ</a:t>
            </a:r>
            <a:r>
              <a:rPr lang="ar-SA" sz="3200" dirty="0" smtClean="0">
                <a:solidFill>
                  <a:srgbClr val="FF0000"/>
                </a:solidFill>
                <a:latin typeface="Arial Unicode MS" pitchFamily="34" charset="-128"/>
                <a:ea typeface="Arial Unicode MS" pitchFamily="34" charset="-128"/>
              </a:rPr>
              <a:t>نــ</a:t>
            </a:r>
            <a:r>
              <a:rPr lang="ar-SA" sz="3200" dirty="0" smtClean="0">
                <a:solidFill>
                  <a:schemeClr val="accent6">
                    <a:lumMod val="75000"/>
                  </a:schemeClr>
                </a:solidFill>
                <a:latin typeface="Arial Unicode MS" pitchFamily="34" charset="-128"/>
                <a:ea typeface="Arial Unicode MS" pitchFamily="34" charset="-128"/>
              </a:rPr>
              <a:t>ك</a:t>
            </a:r>
            <a:endParaRPr lang="en-US" sz="3200" dirty="0">
              <a:solidFill>
                <a:schemeClr val="accent1">
                  <a:lumMod val="50000"/>
                </a:schemeClr>
              </a:solidFill>
              <a:latin typeface="Arial Unicode MS" pitchFamily="34" charset="-128"/>
              <a:ea typeface="Arial Unicode MS" pitchFamily="34" charset="-128"/>
            </a:endParaRPr>
          </a:p>
        </p:txBody>
      </p:sp>
    </p:spTree>
    <p:extLst>
      <p:ext uri="{BB962C8B-B14F-4D97-AF65-F5344CB8AC3E}">
        <p14:creationId xmlns:p14="http://schemas.microsoft.com/office/powerpoint/2010/main" val="1456932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770" decel="100000"/>
                                        <p:tgtEl>
                                          <p:spTgt spid="11"/>
                                        </p:tgtEl>
                                      </p:cBhvr>
                                    </p:animEffect>
                                    <p:animScale>
                                      <p:cBhvr>
                                        <p:cTn id="8" dur="770" decel="100000"/>
                                        <p:tgtEl>
                                          <p:spTgt spid="11"/>
                                        </p:tgtEl>
                                      </p:cBhvr>
                                      <p:from x="10000" y="10000"/>
                                      <p:to x="200000" y="450000"/>
                                    </p:animScale>
                                    <p:animScale>
                                      <p:cBhvr>
                                        <p:cTn id="9" dur="1230" accel="100000" fill="hold">
                                          <p:stCondLst>
                                            <p:cond delay="770"/>
                                          </p:stCondLst>
                                        </p:cTn>
                                        <p:tgtEl>
                                          <p:spTgt spid="11"/>
                                        </p:tgtEl>
                                      </p:cBhvr>
                                      <p:from x="200000" y="450000"/>
                                      <p:to x="100000" y="100000"/>
                                    </p:animScale>
                                    <p:set>
                                      <p:cBhvr>
                                        <p:cTn id="10" dur="770" fill="hold"/>
                                        <p:tgtEl>
                                          <p:spTgt spid="11"/>
                                        </p:tgtEl>
                                        <p:attrNameLst>
                                          <p:attrName>ppt_x</p:attrName>
                                        </p:attrNameLst>
                                      </p:cBhvr>
                                      <p:to>
                                        <p:strVal val="(0.5)"/>
                                      </p:to>
                                    </p:set>
                                    <p:anim from="(0.5)" to="(#ppt_x)" calcmode="lin" valueType="num">
                                      <p:cBhvr>
                                        <p:cTn id="11" dur="1230" accel="100000" fill="hold">
                                          <p:stCondLst>
                                            <p:cond delay="770"/>
                                          </p:stCondLst>
                                        </p:cTn>
                                        <p:tgtEl>
                                          <p:spTgt spid="11"/>
                                        </p:tgtEl>
                                        <p:attrNameLst>
                                          <p:attrName>ppt_x</p:attrName>
                                        </p:attrNameLst>
                                      </p:cBhvr>
                                    </p:anim>
                                    <p:set>
                                      <p:cBhvr>
                                        <p:cTn id="12" dur="770" fill="hold"/>
                                        <p:tgtEl>
                                          <p:spTgt spid="11"/>
                                        </p:tgtEl>
                                        <p:attrNameLst>
                                          <p:attrName>ppt_y</p:attrName>
                                        </p:attrNameLst>
                                      </p:cBhvr>
                                      <p:to>
                                        <p:strVal val="(#ppt_y+0.4)"/>
                                      </p:to>
                                    </p:set>
                                    <p:anim from="(#ppt_y+0.4)" to="(#ppt_y)" calcmode="lin" valueType="num">
                                      <p:cBhvr>
                                        <p:cTn id="13" dur="1230" accel="100000" fill="hold">
                                          <p:stCondLst>
                                            <p:cond delay="770"/>
                                          </p:stCondLst>
                                        </p:cTn>
                                        <p:tgtEl>
                                          <p:spTgt spid="11"/>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16</a:t>
            </a:fld>
            <a:endParaRPr lang="en-US"/>
          </a:p>
        </p:txBody>
      </p:sp>
      <p:sp>
        <p:nvSpPr>
          <p:cNvPr id="12" name="TextBox 11"/>
          <p:cNvSpPr txBox="1"/>
          <p:nvPr/>
        </p:nvSpPr>
        <p:spPr>
          <a:xfrm>
            <a:off x="2485323" y="550926"/>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3858072" y="1271713"/>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20" name="TextBox 19"/>
          <p:cNvSpPr txBox="1"/>
          <p:nvPr/>
        </p:nvSpPr>
        <p:spPr>
          <a:xfrm>
            <a:off x="2766580" y="2115610"/>
            <a:ext cx="6840760" cy="46166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en-US" sz="2400" b="1" dirty="0" smtClean="0">
                <a:solidFill>
                  <a:srgbClr val="003192"/>
                </a:solidFill>
              </a:rPr>
              <a:t>"</a:t>
            </a:r>
            <a:r>
              <a:rPr lang="ar-EG" sz="2400" b="1" dirty="0" smtClean="0">
                <a:solidFill>
                  <a:srgbClr val="003192"/>
                </a:solidFill>
              </a:rPr>
              <a:t>ء</a:t>
            </a:r>
            <a:r>
              <a:rPr lang="en-US" sz="2400" b="1" dirty="0" smtClean="0">
                <a:solidFill>
                  <a:srgbClr val="003192"/>
                </a:solidFill>
              </a:rPr>
              <a:t>" - </a:t>
            </a:r>
            <a:r>
              <a:rPr lang="en-US" sz="2400" b="1" dirty="0">
                <a:solidFill>
                  <a:srgbClr val="003192"/>
                </a:solidFill>
              </a:rPr>
              <a:t>"</a:t>
            </a:r>
            <a:r>
              <a:rPr lang="ar-EG" sz="2400" b="1" dirty="0" smtClean="0">
                <a:solidFill>
                  <a:srgbClr val="003192"/>
                </a:solidFill>
              </a:rPr>
              <a:t>هـ</a:t>
            </a:r>
            <a:r>
              <a:rPr lang="en-US" sz="2400" b="1" dirty="0" smtClean="0">
                <a:solidFill>
                  <a:srgbClr val="003192"/>
                </a:solidFill>
              </a:rPr>
              <a:t>" - "</a:t>
            </a:r>
            <a:r>
              <a:rPr lang="ar-EG" sz="2400" b="1" dirty="0" smtClean="0">
                <a:solidFill>
                  <a:srgbClr val="003192"/>
                </a:solidFill>
              </a:rPr>
              <a:t>ع</a:t>
            </a:r>
            <a:r>
              <a:rPr lang="en-US" sz="2400" b="1" dirty="0" smtClean="0">
                <a:solidFill>
                  <a:srgbClr val="003192"/>
                </a:solidFill>
              </a:rPr>
              <a:t>" - </a:t>
            </a:r>
            <a:r>
              <a:rPr lang="en-US" sz="2400" b="1" dirty="0">
                <a:solidFill>
                  <a:srgbClr val="003192"/>
                </a:solidFill>
              </a:rPr>
              <a:t>"</a:t>
            </a:r>
            <a:r>
              <a:rPr lang="ar-EG" sz="2400" b="1" dirty="0" smtClean="0">
                <a:solidFill>
                  <a:srgbClr val="003192"/>
                </a:solidFill>
              </a:rPr>
              <a:t>ح</a:t>
            </a:r>
            <a:r>
              <a:rPr lang="en-US" sz="2400" b="1" dirty="0" smtClean="0">
                <a:solidFill>
                  <a:srgbClr val="003192"/>
                </a:solidFill>
              </a:rPr>
              <a:t>" - </a:t>
            </a:r>
            <a:r>
              <a:rPr lang="en-US" sz="2400" b="1" dirty="0">
                <a:solidFill>
                  <a:srgbClr val="003192"/>
                </a:solidFill>
              </a:rPr>
              <a:t>"</a:t>
            </a:r>
            <a:r>
              <a:rPr lang="ar-EG" sz="2400" b="1" dirty="0">
                <a:solidFill>
                  <a:srgbClr val="003192"/>
                </a:solidFill>
              </a:rPr>
              <a:t>غ</a:t>
            </a:r>
            <a:r>
              <a:rPr lang="en-US" sz="2400" b="1" dirty="0">
                <a:solidFill>
                  <a:srgbClr val="003192"/>
                </a:solidFill>
              </a:rPr>
              <a:t>" </a:t>
            </a:r>
            <a:r>
              <a:rPr lang="en-US" sz="2400" b="1" dirty="0" smtClean="0">
                <a:solidFill>
                  <a:srgbClr val="003192"/>
                </a:solidFill>
              </a:rPr>
              <a:t>- "</a:t>
            </a:r>
            <a:r>
              <a:rPr lang="ar-EG" sz="2400" b="1" dirty="0">
                <a:solidFill>
                  <a:srgbClr val="003192"/>
                </a:solidFill>
              </a:rPr>
              <a:t>خ</a:t>
            </a:r>
            <a:r>
              <a:rPr lang="en-US" sz="2400" b="1" dirty="0">
                <a:solidFill>
                  <a:srgbClr val="003192"/>
                </a:solidFill>
              </a:rPr>
              <a:t>". </a:t>
            </a:r>
          </a:p>
        </p:txBody>
      </p:sp>
      <p:sp>
        <p:nvSpPr>
          <p:cNvPr id="10" name="TextBox 9"/>
          <p:cNvSpPr txBox="1"/>
          <p:nvPr/>
        </p:nvSpPr>
        <p:spPr>
          <a:xfrm>
            <a:off x="3141440" y="3228634"/>
            <a:ext cx="6840760" cy="646331"/>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ر </a:t>
            </a:r>
            <a:r>
              <a:rPr lang="ar-KW" sz="3600" dirty="0" smtClean="0">
                <a:ln>
                  <a:solidFill>
                    <a:srgbClr val="C00000"/>
                  </a:solidFill>
                </a:ln>
                <a:solidFill>
                  <a:schemeClr val="accent1">
                    <a:lumMod val="50000"/>
                  </a:schemeClr>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ل </a:t>
            </a:r>
            <a:r>
              <a:rPr lang="en-US" sz="3600" dirty="0" smtClean="0">
                <a:ln>
                  <a:solidFill>
                    <a:srgbClr val="C00000"/>
                  </a:solidFill>
                </a:ln>
                <a:solidFill>
                  <a:srgbClr val="C00000"/>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م </a:t>
            </a:r>
            <a:r>
              <a:rPr lang="ar-KW" sz="3600" dirty="0">
                <a:ln>
                  <a:solidFill>
                    <a:srgbClr val="C00000"/>
                  </a:solidFill>
                </a:ln>
                <a:solidFill>
                  <a:schemeClr val="accent1">
                    <a:lumMod val="50000"/>
                  </a:schemeClr>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ن </a:t>
            </a:r>
            <a:r>
              <a:rPr lang="ar-KW" sz="3600" dirty="0">
                <a:ln>
                  <a:solidFill>
                    <a:srgbClr val="C00000"/>
                  </a:solidFill>
                </a:ln>
                <a:solidFill>
                  <a:schemeClr val="accent1">
                    <a:lumMod val="50000"/>
                  </a:schemeClr>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و </a:t>
            </a:r>
            <a:r>
              <a:rPr lang="ar-KW" sz="3600" dirty="0">
                <a:ln>
                  <a:solidFill>
                    <a:srgbClr val="C00000"/>
                  </a:solidFill>
                </a:ln>
                <a:solidFill>
                  <a:schemeClr val="accent1">
                    <a:lumMod val="50000"/>
                  </a:schemeClr>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ي </a:t>
            </a:r>
            <a:endParaRPr lang="en-US" sz="3600" dirty="0">
              <a:solidFill>
                <a:schemeClr val="accent1">
                  <a:lumMod val="50000"/>
                </a:schemeClr>
              </a:solidFill>
            </a:endParaRPr>
          </a:p>
        </p:txBody>
      </p:sp>
      <p:sp>
        <p:nvSpPr>
          <p:cNvPr id="11" name="TextBox 10"/>
          <p:cNvSpPr txBox="1"/>
          <p:nvPr/>
        </p:nvSpPr>
        <p:spPr>
          <a:xfrm>
            <a:off x="4123873" y="2626515"/>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3" name="TextBox 12"/>
          <p:cNvSpPr txBox="1"/>
          <p:nvPr/>
        </p:nvSpPr>
        <p:spPr>
          <a:xfrm>
            <a:off x="5470932" y="3997466"/>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5" name="TextBox 14"/>
          <p:cNvSpPr txBox="1"/>
          <p:nvPr/>
        </p:nvSpPr>
        <p:spPr>
          <a:xfrm>
            <a:off x="3684493" y="3979943"/>
            <a:ext cx="878761" cy="646331"/>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ar-SA" sz="3600" b="1" dirty="0" smtClean="0">
                <a:solidFill>
                  <a:srgbClr val="002060"/>
                </a:solidFill>
              </a:rPr>
              <a:t>(</a:t>
            </a:r>
            <a:r>
              <a:rPr lang="ar-SA" sz="3600" b="1" dirty="0" smtClean="0">
                <a:solidFill>
                  <a:srgbClr val="FF0000"/>
                </a:solidFill>
              </a:rPr>
              <a:t>ب</a:t>
            </a:r>
            <a:r>
              <a:rPr lang="ar-SA" sz="3600" b="1" dirty="0" smtClean="0">
                <a:solidFill>
                  <a:srgbClr val="002060"/>
                </a:solidFill>
              </a:rPr>
              <a:t>)</a:t>
            </a:r>
            <a:endParaRPr lang="en-US" sz="3600" b="1" dirty="0">
              <a:solidFill>
                <a:srgbClr val="002060"/>
              </a:solidFill>
            </a:endParaRPr>
          </a:p>
        </p:txBody>
      </p:sp>
      <p:sp>
        <p:nvSpPr>
          <p:cNvPr id="18" name="TextBox 17"/>
          <p:cNvSpPr txBox="1"/>
          <p:nvPr/>
        </p:nvSpPr>
        <p:spPr>
          <a:xfrm>
            <a:off x="2923504" y="4830312"/>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21" name="TextBox 20"/>
          <p:cNvSpPr txBox="1"/>
          <p:nvPr/>
        </p:nvSpPr>
        <p:spPr>
          <a:xfrm>
            <a:off x="2338386" y="5612654"/>
            <a:ext cx="6934200" cy="769441"/>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400" b="1" u="sng" dirty="0" err="1" smtClean="0">
                <a:solidFill>
                  <a:srgbClr val="FF0000"/>
                </a:solidFill>
              </a:rPr>
              <a:t>ص</a:t>
            </a:r>
            <a:r>
              <a:rPr lang="en-US" sz="2400" b="1" dirty="0" err="1" smtClean="0">
                <a:solidFill>
                  <a:srgbClr val="FF0000"/>
                </a:solidFill>
              </a:rPr>
              <a:t>ِ</a:t>
            </a:r>
            <a:r>
              <a:rPr lang="ar-SA" sz="2400" b="1" dirty="0" smtClean="0">
                <a:solidFill>
                  <a:srgbClr val="FF0000"/>
                </a:solidFill>
              </a:rPr>
              <a:t>ـ</a:t>
            </a:r>
            <a:r>
              <a:rPr lang="en-US" sz="2400" b="1" dirty="0" err="1" smtClean="0">
                <a:solidFill>
                  <a:srgbClr val="002060"/>
                </a:solidFill>
              </a:rPr>
              <a:t>فْ</a:t>
            </a:r>
            <a:r>
              <a:rPr lang="en-US" sz="2400" b="1" u="sng" dirty="0" smtClean="0">
                <a:solidFill>
                  <a:srgbClr val="002060"/>
                </a:solidFill>
              </a:rPr>
              <a:t> </a:t>
            </a:r>
            <a:r>
              <a:rPr lang="en-US" sz="2400" b="1" u="sng" dirty="0" err="1" smtClean="0">
                <a:solidFill>
                  <a:srgbClr val="FF0000"/>
                </a:solidFill>
              </a:rPr>
              <a:t>ذ</a:t>
            </a:r>
            <a:r>
              <a:rPr lang="en-US" sz="2400" b="1" dirty="0" err="1" smtClean="0">
                <a:solidFill>
                  <a:srgbClr val="002060"/>
                </a:solidFill>
              </a:rPr>
              <a:t>ا</a:t>
            </a:r>
            <a:r>
              <a:rPr lang="en-US" sz="2400" b="1" dirty="0" smtClean="0">
                <a:solidFill>
                  <a:srgbClr val="002060"/>
                </a:solidFill>
              </a:rPr>
              <a:t> </a:t>
            </a:r>
            <a:r>
              <a:rPr lang="en-US" sz="2400" b="1" u="sng" dirty="0" err="1" smtClean="0">
                <a:solidFill>
                  <a:srgbClr val="FF0000"/>
                </a:solidFill>
              </a:rPr>
              <a:t>ثَ</a:t>
            </a:r>
            <a:r>
              <a:rPr lang="en-US" sz="2400" b="1" dirty="0" err="1" smtClean="0">
                <a:solidFill>
                  <a:srgbClr val="002060"/>
                </a:solidFill>
              </a:rPr>
              <a:t>نَا</a:t>
            </a:r>
            <a:r>
              <a:rPr lang="en-US" sz="2400" b="1" dirty="0" smtClean="0">
                <a:solidFill>
                  <a:srgbClr val="002060"/>
                </a:solidFill>
              </a:rPr>
              <a:t> </a:t>
            </a:r>
            <a:r>
              <a:rPr lang="en-US" sz="2400" b="1" u="sng" dirty="0" err="1" smtClean="0">
                <a:solidFill>
                  <a:srgbClr val="FF0000"/>
                </a:solidFill>
              </a:rPr>
              <a:t>كَ</a:t>
            </a:r>
            <a:r>
              <a:rPr lang="en-US" sz="2400" b="1" dirty="0" err="1" smtClean="0">
                <a:solidFill>
                  <a:srgbClr val="002060"/>
                </a:solidFill>
              </a:rPr>
              <a:t>مْ</a:t>
            </a:r>
            <a:r>
              <a:rPr lang="en-US" sz="2400" b="1" dirty="0" smtClean="0">
                <a:solidFill>
                  <a:srgbClr val="002060"/>
                </a:solidFill>
              </a:rPr>
              <a:t> </a:t>
            </a:r>
            <a:r>
              <a:rPr lang="en-US" sz="2400" b="1" u="sng" dirty="0" err="1" smtClean="0">
                <a:solidFill>
                  <a:srgbClr val="FF0000"/>
                </a:solidFill>
              </a:rPr>
              <a:t>ج</a:t>
            </a:r>
            <a:r>
              <a:rPr lang="en-US" sz="2400" b="1" u="sng" dirty="0" err="1">
                <a:solidFill>
                  <a:srgbClr val="FF0000"/>
                </a:solidFill>
              </a:rPr>
              <a:t>َ</a:t>
            </a:r>
            <a:r>
              <a:rPr lang="en-US" sz="2400" b="1" dirty="0" err="1" smtClean="0">
                <a:solidFill>
                  <a:srgbClr val="002060"/>
                </a:solidFill>
              </a:rPr>
              <a:t>ادَ</a:t>
            </a:r>
            <a:r>
              <a:rPr lang="en-US" sz="2400" b="1" dirty="0" smtClean="0">
                <a:solidFill>
                  <a:srgbClr val="002060"/>
                </a:solidFill>
              </a:rPr>
              <a:t> </a:t>
            </a:r>
            <a:r>
              <a:rPr lang="en-US" sz="2400" b="1" u="sng" dirty="0" err="1" smtClean="0">
                <a:solidFill>
                  <a:srgbClr val="FF0000"/>
                </a:solidFill>
              </a:rPr>
              <a:t>شَ</a:t>
            </a:r>
            <a:r>
              <a:rPr lang="en-US" sz="2400" b="1" dirty="0" err="1" smtClean="0">
                <a:solidFill>
                  <a:srgbClr val="002060"/>
                </a:solidFill>
              </a:rPr>
              <a:t>خْصٌ</a:t>
            </a:r>
            <a:r>
              <a:rPr lang="en-US" sz="2400" b="1" dirty="0" smtClean="0">
                <a:solidFill>
                  <a:srgbClr val="002060"/>
                </a:solidFill>
              </a:rPr>
              <a:t> </a:t>
            </a:r>
            <a:r>
              <a:rPr lang="en-US" sz="2400" b="1" u="sng" dirty="0" err="1" smtClean="0">
                <a:solidFill>
                  <a:srgbClr val="FF0000"/>
                </a:solidFill>
              </a:rPr>
              <a:t>قَ</a:t>
            </a:r>
            <a:r>
              <a:rPr lang="en-US" sz="2400" b="1" dirty="0" err="1" smtClean="0">
                <a:solidFill>
                  <a:srgbClr val="002060"/>
                </a:solidFill>
              </a:rPr>
              <a:t>دْ</a:t>
            </a:r>
            <a:r>
              <a:rPr lang="en-US" sz="2400" b="1" dirty="0" smtClean="0">
                <a:solidFill>
                  <a:srgbClr val="002060"/>
                </a:solidFill>
              </a:rPr>
              <a:t> </a:t>
            </a:r>
            <a:r>
              <a:rPr lang="en-US" sz="2400" b="1" u="sng" dirty="0" err="1" smtClean="0">
                <a:solidFill>
                  <a:srgbClr val="FF0000"/>
                </a:solidFill>
              </a:rPr>
              <a:t>س</a:t>
            </a:r>
            <a:r>
              <a:rPr lang="en-US" sz="2400" b="1" dirty="0" err="1" smtClean="0">
                <a:solidFill>
                  <a:srgbClr val="FF0000"/>
                </a:solidFill>
              </a:rPr>
              <a:t>َ</a:t>
            </a:r>
            <a:r>
              <a:rPr lang="en-US" sz="2400" b="1" dirty="0" err="1" smtClean="0">
                <a:solidFill>
                  <a:srgbClr val="002060"/>
                </a:solidFill>
              </a:rPr>
              <a:t>مَا</a:t>
            </a:r>
            <a:r>
              <a:rPr lang="en-US" sz="2400" b="1" dirty="0" smtClean="0">
                <a:solidFill>
                  <a:srgbClr val="002060"/>
                </a:solidFill>
              </a:rPr>
              <a:t> ... </a:t>
            </a:r>
            <a:r>
              <a:rPr lang="en-US" sz="2400" b="1" u="sng" dirty="0" err="1" smtClean="0">
                <a:solidFill>
                  <a:srgbClr val="FF0000"/>
                </a:solidFill>
              </a:rPr>
              <a:t>دُ</a:t>
            </a:r>
            <a:r>
              <a:rPr lang="en-US" sz="2400" b="1" dirty="0" err="1" smtClean="0">
                <a:solidFill>
                  <a:srgbClr val="002060"/>
                </a:solidFill>
              </a:rPr>
              <a:t>مْ</a:t>
            </a:r>
            <a:r>
              <a:rPr lang="en-US" sz="2400" b="1" dirty="0" smtClean="0">
                <a:solidFill>
                  <a:srgbClr val="002060"/>
                </a:solidFill>
              </a:rPr>
              <a:t> </a:t>
            </a:r>
            <a:r>
              <a:rPr lang="en-US" sz="2400" b="1" u="sng" dirty="0" err="1" smtClean="0">
                <a:solidFill>
                  <a:srgbClr val="FF0000"/>
                </a:solidFill>
              </a:rPr>
              <a:t>طَ</a:t>
            </a:r>
            <a:r>
              <a:rPr lang="en-US" sz="2400" b="1" dirty="0" err="1" smtClean="0">
                <a:solidFill>
                  <a:srgbClr val="002060"/>
                </a:solidFill>
              </a:rPr>
              <a:t>يِّبًا</a:t>
            </a:r>
            <a:r>
              <a:rPr lang="en-US" sz="2400" b="1" dirty="0" smtClean="0">
                <a:solidFill>
                  <a:srgbClr val="002060"/>
                </a:solidFill>
              </a:rPr>
              <a:t> </a:t>
            </a:r>
            <a:r>
              <a:rPr lang="en-US" sz="2400" b="1" u="sng" dirty="0" err="1" smtClean="0">
                <a:solidFill>
                  <a:srgbClr val="FF0000"/>
                </a:solidFill>
              </a:rPr>
              <a:t>زِ</a:t>
            </a:r>
            <a:r>
              <a:rPr lang="en-US" sz="2400" b="1" dirty="0" err="1" smtClean="0">
                <a:solidFill>
                  <a:srgbClr val="002060"/>
                </a:solidFill>
              </a:rPr>
              <a:t>دْ</a:t>
            </a:r>
            <a:r>
              <a:rPr lang="en-US" sz="2400" b="1" dirty="0" smtClean="0">
                <a:solidFill>
                  <a:srgbClr val="002060"/>
                </a:solidFill>
              </a:rPr>
              <a:t> </a:t>
            </a:r>
            <a:r>
              <a:rPr lang="en-US" sz="2400" b="1" u="sng" dirty="0" err="1" smtClean="0">
                <a:solidFill>
                  <a:srgbClr val="FF0000"/>
                </a:solidFill>
              </a:rPr>
              <a:t>ف</a:t>
            </a:r>
            <a:r>
              <a:rPr lang="en-US" sz="2400" b="1" dirty="0" err="1" smtClean="0">
                <a:solidFill>
                  <a:srgbClr val="002060"/>
                </a:solidFill>
              </a:rPr>
              <a:t>ي</a:t>
            </a:r>
            <a:r>
              <a:rPr lang="en-US" sz="2400" b="1" dirty="0" smtClean="0">
                <a:solidFill>
                  <a:srgbClr val="002060"/>
                </a:solidFill>
              </a:rPr>
              <a:t> </a:t>
            </a:r>
            <a:r>
              <a:rPr lang="en-US" sz="2400" b="1" u="sng" dirty="0" err="1" smtClean="0">
                <a:solidFill>
                  <a:srgbClr val="FF0000"/>
                </a:solidFill>
              </a:rPr>
              <a:t>تُ</a:t>
            </a:r>
            <a:r>
              <a:rPr lang="en-US" sz="2400" b="1" dirty="0" err="1" smtClean="0">
                <a:solidFill>
                  <a:srgbClr val="002060"/>
                </a:solidFill>
              </a:rPr>
              <a:t>قًي</a:t>
            </a:r>
            <a:r>
              <a:rPr lang="en-US" sz="2400" b="1" dirty="0" smtClean="0">
                <a:solidFill>
                  <a:srgbClr val="002060"/>
                </a:solidFill>
              </a:rPr>
              <a:t> </a:t>
            </a:r>
            <a:r>
              <a:rPr lang="en-US" sz="2400" b="1" u="sng" dirty="0" err="1" smtClean="0">
                <a:solidFill>
                  <a:srgbClr val="FF0000"/>
                </a:solidFill>
              </a:rPr>
              <a:t>ضَ</a:t>
            </a:r>
            <a:r>
              <a:rPr lang="en-US" sz="2400" b="1" dirty="0" err="1" smtClean="0">
                <a:solidFill>
                  <a:srgbClr val="002060"/>
                </a:solidFill>
              </a:rPr>
              <a:t>عْ</a:t>
            </a:r>
            <a:r>
              <a:rPr lang="en-US" sz="2400" b="1" dirty="0" smtClean="0">
                <a:solidFill>
                  <a:srgbClr val="002060"/>
                </a:solidFill>
              </a:rPr>
              <a:t> </a:t>
            </a:r>
            <a:r>
              <a:rPr lang="en-US" sz="2400" b="1" u="sng" dirty="0" err="1" smtClean="0">
                <a:solidFill>
                  <a:srgbClr val="FF0000"/>
                </a:solidFill>
              </a:rPr>
              <a:t>ظَ</a:t>
            </a:r>
            <a:r>
              <a:rPr lang="en-US" sz="2400" b="1" dirty="0" err="1" smtClean="0">
                <a:solidFill>
                  <a:srgbClr val="002060"/>
                </a:solidFill>
              </a:rPr>
              <a:t>الِمًا</a:t>
            </a:r>
            <a:endParaRPr lang="en-US" sz="2400" b="1" dirty="0" smtClean="0">
              <a:solidFill>
                <a:srgbClr val="002060"/>
              </a:solidFill>
            </a:endParaRPr>
          </a:p>
          <a:p>
            <a:pPr algn="r" rtl="1"/>
            <a:endParaRPr lang="en-US" sz="2000" b="1" dirty="0">
              <a:solidFill>
                <a:srgbClr val="002060"/>
              </a:solidFill>
            </a:endParaRPr>
          </a:p>
        </p:txBody>
      </p:sp>
    </p:spTree>
    <p:extLst>
      <p:ext uri="{BB962C8B-B14F-4D97-AF65-F5344CB8AC3E}">
        <p14:creationId xmlns:p14="http://schemas.microsoft.com/office/powerpoint/2010/main" val="3546540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17</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3090931" y="1383731"/>
            <a:ext cx="7607120" cy="4770537"/>
          </a:xfrm>
          <a:prstGeom prst="rect">
            <a:avLst/>
          </a:prstGeom>
          <a:noFill/>
        </p:spPr>
        <p:txBody>
          <a:bodyPr wrap="square" rtlCol="0">
            <a:spAutoFit/>
          </a:bodyPr>
          <a:lstStyle/>
          <a:p>
            <a:pPr algn="r" rtl="1"/>
            <a:r>
              <a:rPr lang="ar-EG" sz="2800" dirty="0" smtClean="0">
                <a:latin typeface="Sakkal Majalla" pitchFamily="2" charset="-78"/>
                <a:cs typeface="Sakkal Majalla" pitchFamily="2" charset="-78"/>
              </a:rPr>
              <a:t>للِّنونِ إنِ تَسْكُنْ وَللِتَّنوْينِ	</a:t>
            </a:r>
            <a:r>
              <a:rPr lang="ar-SA" sz="2800" dirty="0" smtClean="0">
                <a:latin typeface="Sakkal Majalla" pitchFamily="2" charset="-78"/>
                <a:cs typeface="Sakkal Majalla" pitchFamily="2" charset="-78"/>
              </a:rPr>
              <a:t>                  </a:t>
            </a:r>
            <a:r>
              <a:rPr lang="ar-EG" sz="2800" dirty="0" smtClean="0">
                <a:latin typeface="Sakkal Majalla" pitchFamily="2" charset="-78"/>
                <a:cs typeface="Sakkal Majalla" pitchFamily="2" charset="-78"/>
              </a:rPr>
              <a:t>	أَرْبعُ أْحكَاٍمَ فُخذْ تَبْيِينِي</a:t>
            </a:r>
          </a:p>
          <a:p>
            <a:pPr algn="r" rtl="1"/>
            <a:r>
              <a:rPr lang="ar-EG" sz="2800" dirty="0" smtClean="0">
                <a:latin typeface="Sakkal Majalla" pitchFamily="2" charset="-78"/>
                <a:cs typeface="Sakkal Majalla" pitchFamily="2" charset="-78"/>
              </a:rPr>
              <a:t>فالأوَّلُ </a:t>
            </a:r>
            <a:r>
              <a:rPr lang="ar-EG" sz="2800" b="1" dirty="0" smtClean="0">
                <a:ln w="3175">
                  <a:solidFill>
                    <a:srgbClr val="FFFF00"/>
                  </a:solidFill>
                  <a:prstDash val="sysDot"/>
                </a:ln>
                <a:solidFill>
                  <a:srgbClr val="FF0000"/>
                </a:solidFill>
                <a:latin typeface="Sakkal Majalla" pitchFamily="2" charset="-78"/>
                <a:cs typeface="Sakkal Majalla" pitchFamily="2" charset="-78"/>
              </a:rPr>
              <a:t>الْإظهَارُ</a:t>
            </a:r>
            <a:r>
              <a:rPr lang="ar-EG" sz="2800" b="1" dirty="0" smtClean="0">
                <a:ln w="3175">
                  <a:solidFill>
                    <a:srgbClr val="FFFF00"/>
                  </a:solidFill>
                  <a:prstDash val="sysDot"/>
                </a:ln>
                <a:solidFill>
                  <a:schemeClr val="accent2">
                    <a:lumMod val="40000"/>
                    <a:lumOff val="60000"/>
                  </a:schemeClr>
                </a:solidFill>
                <a:latin typeface="Sakkal Majalla" pitchFamily="2" charset="-78"/>
                <a:cs typeface="Sakkal Majalla" pitchFamily="2" charset="-78"/>
              </a:rPr>
              <a:t> </a:t>
            </a:r>
            <a:r>
              <a:rPr lang="ar-EG" sz="2800" dirty="0" smtClean="0">
                <a:latin typeface="Sakkal Majalla" pitchFamily="2" charset="-78"/>
                <a:cs typeface="Sakkal Majalla" pitchFamily="2" charset="-78"/>
              </a:rPr>
              <a:t>قَبْلَ أَحْرُفِ		</a:t>
            </a:r>
            <a:r>
              <a:rPr lang="ar-SA" sz="2800" dirty="0" smtClean="0">
                <a:latin typeface="Sakkal Majalla" pitchFamily="2" charset="-78"/>
                <a:cs typeface="Sakkal Majalla" pitchFamily="2" charset="-78"/>
              </a:rPr>
              <a:t>                 </a:t>
            </a:r>
            <a:r>
              <a:rPr lang="ar-EG" sz="2800" dirty="0" smtClean="0">
                <a:latin typeface="Sakkal Majalla" pitchFamily="2" charset="-78"/>
                <a:cs typeface="Sakkal Majalla" pitchFamily="2" charset="-78"/>
              </a:rPr>
              <a:t>للِحَلقِ سِتٍ رُتِّبَتْ فلتَعْرِفِ</a:t>
            </a:r>
          </a:p>
          <a:p>
            <a:pPr algn="r" rtl="1"/>
            <a:r>
              <a:rPr lang="ar-EG" sz="2800" dirty="0" smtClean="0">
                <a:solidFill>
                  <a:srgbClr val="FF0000"/>
                </a:solidFill>
                <a:latin typeface="Sakkal Majalla" pitchFamily="2" charset="-78"/>
                <a:cs typeface="Sakkal Majalla" pitchFamily="2" charset="-78"/>
              </a:rPr>
              <a:t>هَمْزٌ فَهَاءٌ ثُمَّ عَينٌ حَاءُ			مُهْملَتانِ ثُمَّ غَينٌ خَاءُ</a:t>
            </a:r>
          </a:p>
          <a:p>
            <a:pPr algn="r" rtl="1"/>
            <a:r>
              <a:rPr lang="ar-EG" sz="2800" dirty="0" smtClean="0">
                <a:latin typeface="Sakkal Majalla" pitchFamily="2" charset="-78"/>
                <a:cs typeface="Sakkal Majalla" pitchFamily="2" charset="-78"/>
              </a:rPr>
              <a:t>والثَّاني </a:t>
            </a:r>
            <a:r>
              <a:rPr lang="ar-EG" sz="2800" b="1" dirty="0">
                <a:ln w="3175">
                  <a:solidFill>
                    <a:srgbClr val="FFFF00"/>
                  </a:solidFill>
                  <a:prstDash val="sysDot"/>
                </a:ln>
                <a:solidFill>
                  <a:srgbClr val="FF0000"/>
                </a:solidFill>
                <a:latin typeface="Sakkal Majalla" pitchFamily="2" charset="-78"/>
                <a:cs typeface="Sakkal Majalla" pitchFamily="2" charset="-78"/>
              </a:rPr>
              <a:t>إدِغَامٌ</a:t>
            </a:r>
            <a:r>
              <a:rPr lang="ar-EG" sz="2800" dirty="0" smtClean="0">
                <a:latin typeface="Sakkal Majalla" pitchFamily="2" charset="-78"/>
                <a:cs typeface="Sakkal Majalla" pitchFamily="2" charset="-78"/>
              </a:rPr>
              <a:t> بسِتَّةٍ أَتَتْ			فِي </a:t>
            </a:r>
            <a:r>
              <a:rPr lang="ar-EG" sz="2800" dirty="0" smtClean="0">
                <a:solidFill>
                  <a:srgbClr val="FF0000"/>
                </a:solidFill>
                <a:latin typeface="Sakkal Majalla" pitchFamily="2" charset="-78"/>
                <a:cs typeface="Sakkal Majalla" pitchFamily="2" charset="-78"/>
              </a:rPr>
              <a:t>يَرْمُلُونَ</a:t>
            </a:r>
            <a:r>
              <a:rPr lang="ar-EG" sz="2800" dirty="0" smtClean="0">
                <a:latin typeface="Sakkal Majalla" pitchFamily="2" charset="-78"/>
                <a:cs typeface="Sakkal Majalla" pitchFamily="2" charset="-78"/>
              </a:rPr>
              <a:t> عِندْهُمْ قَدْ ثبَتَتْ</a:t>
            </a:r>
          </a:p>
          <a:p>
            <a:pPr algn="r" rtl="1"/>
            <a:r>
              <a:rPr lang="ar-EG" sz="2800" dirty="0" smtClean="0">
                <a:latin typeface="Sakkal Majalla" pitchFamily="2" charset="-78"/>
                <a:cs typeface="Sakkal Majalla" pitchFamily="2" charset="-78"/>
              </a:rPr>
              <a:t>لكنِهَّاِ قسْمِان قِسْم يُدْغَمَا		</a:t>
            </a:r>
            <a:r>
              <a:rPr lang="ar-SA" sz="2800" dirty="0" smtClean="0">
                <a:latin typeface="Sakkal Majalla" pitchFamily="2" charset="-78"/>
                <a:cs typeface="Sakkal Majalla" pitchFamily="2" charset="-78"/>
              </a:rPr>
              <a:t>                 </a:t>
            </a:r>
            <a:r>
              <a:rPr lang="ar-EG" sz="2800" dirty="0" smtClean="0">
                <a:latin typeface="Sakkal Majalla" pitchFamily="2" charset="-78"/>
                <a:cs typeface="Sakkal Majalla" pitchFamily="2" charset="-78"/>
              </a:rPr>
              <a:t>فِيهِ </a:t>
            </a:r>
            <a:r>
              <a:rPr lang="ar-EG" sz="2800" b="1" dirty="0">
                <a:ln w="3175">
                  <a:solidFill>
                    <a:srgbClr val="FFFF00"/>
                  </a:solidFill>
                  <a:prstDash val="sysDot"/>
                </a:ln>
                <a:solidFill>
                  <a:srgbClr val="FF0000"/>
                </a:solidFill>
                <a:latin typeface="Sakkal Majalla" pitchFamily="2" charset="-78"/>
                <a:cs typeface="Sakkal Majalla" pitchFamily="2" charset="-78"/>
              </a:rPr>
              <a:t>بِغُنَّةٍ</a:t>
            </a:r>
            <a:r>
              <a:rPr lang="ar-EG" sz="2800" dirty="0" smtClean="0">
                <a:latin typeface="Sakkal Majalla" pitchFamily="2" charset="-78"/>
                <a:cs typeface="Sakkal Majalla" pitchFamily="2" charset="-78"/>
              </a:rPr>
              <a:t> </a:t>
            </a:r>
            <a:r>
              <a:rPr lang="ar-EG" sz="2800" dirty="0" smtClean="0">
                <a:solidFill>
                  <a:srgbClr val="FF0000"/>
                </a:solidFill>
                <a:latin typeface="Sakkal Majalla" pitchFamily="2" charset="-78"/>
                <a:cs typeface="Sakkal Majalla" pitchFamily="2" charset="-78"/>
              </a:rPr>
              <a:t>بِيَنْمُو</a:t>
            </a:r>
            <a:r>
              <a:rPr lang="ar-EG" sz="2800" dirty="0" smtClean="0">
                <a:latin typeface="Sakkal Majalla" pitchFamily="2" charset="-78"/>
                <a:cs typeface="Sakkal Majalla" pitchFamily="2" charset="-78"/>
              </a:rPr>
              <a:t> عُلِمَا</a:t>
            </a:r>
          </a:p>
          <a:p>
            <a:pPr algn="r" rtl="1"/>
            <a:r>
              <a:rPr lang="ar-EG" sz="2800" b="1" dirty="0" smtClean="0">
                <a:solidFill>
                  <a:schemeClr val="accent2">
                    <a:lumMod val="75000"/>
                  </a:schemeClr>
                </a:solidFill>
                <a:latin typeface="Sakkal Majalla" pitchFamily="2" charset="-78"/>
                <a:cs typeface="Sakkal Majalla" pitchFamily="2" charset="-78"/>
              </a:rPr>
              <a:t>إلِّا إذِاَ كانَا بِكِلْمَةٍ فلاَ			تُدْغِمْ كَدُنْيَا ثُمَّ صِنْوَانٍ تَلاَ</a:t>
            </a:r>
          </a:p>
          <a:p>
            <a:pPr algn="r" rtl="1"/>
            <a:r>
              <a:rPr lang="ar-EG" sz="2800" dirty="0" smtClean="0">
                <a:latin typeface="Sakkal Majalla" pitchFamily="2" charset="-78"/>
                <a:cs typeface="Sakkal Majalla" pitchFamily="2" charset="-78"/>
              </a:rPr>
              <a:t>وَالثَّانِ إدِغَامٌ </a:t>
            </a:r>
            <a:r>
              <a:rPr lang="ar-EG" sz="2800" b="1" dirty="0">
                <a:ln w="3175">
                  <a:solidFill>
                    <a:srgbClr val="FFFF00"/>
                  </a:solidFill>
                  <a:prstDash val="sysDot"/>
                </a:ln>
                <a:solidFill>
                  <a:srgbClr val="FF0000"/>
                </a:solidFill>
                <a:latin typeface="Sakkal Majalla" pitchFamily="2" charset="-78"/>
                <a:cs typeface="Sakkal Majalla" pitchFamily="2" charset="-78"/>
              </a:rPr>
              <a:t>بغِيْرِ غنَّةْ</a:t>
            </a:r>
            <a:r>
              <a:rPr lang="ar-EG" sz="2800" dirty="0" smtClean="0">
                <a:latin typeface="Sakkal Majalla" pitchFamily="2" charset="-78"/>
                <a:cs typeface="Sakkal Majalla" pitchFamily="2" charset="-78"/>
              </a:rPr>
              <a:t>			في </a:t>
            </a:r>
            <a:r>
              <a:rPr lang="ar-EG" sz="2800" dirty="0" smtClean="0">
                <a:solidFill>
                  <a:srgbClr val="FF0000"/>
                </a:solidFill>
                <a:latin typeface="Sakkal Majalla" pitchFamily="2" charset="-78"/>
                <a:cs typeface="Sakkal Majalla" pitchFamily="2" charset="-78"/>
              </a:rPr>
              <a:t>اللاَّمِ وَالرَّا </a:t>
            </a:r>
            <a:r>
              <a:rPr lang="ar-EG" sz="2800" dirty="0" smtClean="0">
                <a:latin typeface="Sakkal Majalla" pitchFamily="2" charset="-78"/>
                <a:cs typeface="Sakkal Majalla" pitchFamily="2" charset="-78"/>
              </a:rPr>
              <a:t>ثُمَّ كَرِّرَنَّهْ</a:t>
            </a:r>
          </a:p>
          <a:p>
            <a:pPr algn="r" rtl="1"/>
            <a:r>
              <a:rPr lang="ar-EG" sz="2800" dirty="0" smtClean="0">
                <a:latin typeface="Sakkal Majalla" pitchFamily="2" charset="-78"/>
                <a:cs typeface="Sakkal Majalla" pitchFamily="2" charset="-78"/>
              </a:rPr>
              <a:t>وَالثَّالثُ </a:t>
            </a:r>
            <a:r>
              <a:rPr lang="ar-EG" sz="2800" b="1" dirty="0">
                <a:ln w="3175">
                  <a:solidFill>
                    <a:srgbClr val="FFFF00"/>
                  </a:solidFill>
                  <a:prstDash val="sysDot"/>
                </a:ln>
                <a:solidFill>
                  <a:srgbClr val="FF0000"/>
                </a:solidFill>
                <a:latin typeface="Sakkal Majalla" pitchFamily="2" charset="-78"/>
                <a:cs typeface="Sakkal Majalla" pitchFamily="2" charset="-78"/>
              </a:rPr>
              <a:t>الِإقلابَ</a:t>
            </a:r>
            <a:r>
              <a:rPr lang="ar-EG" sz="2800" dirty="0" smtClean="0">
                <a:latin typeface="Sakkal Majalla" pitchFamily="2" charset="-78"/>
                <a:cs typeface="Sakkal Majalla" pitchFamily="2" charset="-78"/>
              </a:rPr>
              <a:t> عنْدَ </a:t>
            </a:r>
            <a:r>
              <a:rPr lang="ar-EG" sz="2800" dirty="0" smtClean="0">
                <a:solidFill>
                  <a:srgbClr val="FF0000"/>
                </a:solidFill>
                <a:latin typeface="Sakkal Majalla" pitchFamily="2" charset="-78"/>
                <a:cs typeface="Sakkal Majalla" pitchFamily="2" charset="-78"/>
              </a:rPr>
              <a:t>الْبَاءِ</a:t>
            </a:r>
            <a:r>
              <a:rPr lang="ar-EG"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                 </a:t>
            </a:r>
            <a:r>
              <a:rPr lang="ar-EG" sz="2800" dirty="0" smtClean="0">
                <a:latin typeface="Sakkal Majalla" pitchFamily="2" charset="-78"/>
                <a:cs typeface="Sakkal Majalla" pitchFamily="2" charset="-78"/>
              </a:rPr>
              <a:t>مِيمًا بغِنَةٍ مَعَ الإِخْفَاءِ</a:t>
            </a:r>
          </a:p>
          <a:p>
            <a:pPr algn="r" rtl="1"/>
            <a:r>
              <a:rPr lang="ar-EG" sz="2800" dirty="0" smtClean="0">
                <a:latin typeface="Sakkal Majalla" pitchFamily="2" charset="-78"/>
                <a:cs typeface="Sakkal Majalla" pitchFamily="2" charset="-78"/>
              </a:rPr>
              <a:t>والرَّابعِ </a:t>
            </a:r>
            <a:r>
              <a:rPr lang="ar-EG" sz="2800" b="1" dirty="0">
                <a:ln w="3175">
                  <a:solidFill>
                    <a:srgbClr val="FFFF00"/>
                  </a:solidFill>
                  <a:prstDash val="sysDot"/>
                </a:ln>
                <a:solidFill>
                  <a:srgbClr val="FF0000"/>
                </a:solidFill>
                <a:latin typeface="Sakkal Majalla" pitchFamily="2" charset="-78"/>
                <a:cs typeface="Sakkal Majalla" pitchFamily="2" charset="-78"/>
              </a:rPr>
              <a:t>اِلإخْفَاءُ</a:t>
            </a:r>
            <a:r>
              <a:rPr lang="ar-EG" sz="2800" dirty="0" smtClean="0">
                <a:latin typeface="Sakkal Majalla" pitchFamily="2" charset="-78"/>
                <a:cs typeface="Sakkal Majalla" pitchFamily="2" charset="-78"/>
              </a:rPr>
              <a:t> عِندْ الْفاضِلِ		</a:t>
            </a:r>
            <a:r>
              <a:rPr lang="ar-SA" sz="2800" dirty="0" smtClean="0">
                <a:latin typeface="Sakkal Majalla" pitchFamily="2" charset="-78"/>
                <a:cs typeface="Sakkal Majalla" pitchFamily="2" charset="-78"/>
              </a:rPr>
              <a:t>                </a:t>
            </a:r>
            <a:r>
              <a:rPr lang="ar-EG" sz="2800" dirty="0" smtClean="0">
                <a:latin typeface="Sakkal Majalla" pitchFamily="2" charset="-78"/>
                <a:cs typeface="Sakkal Majalla" pitchFamily="2" charset="-78"/>
              </a:rPr>
              <a:t>مِنَ الحُرُوفِ واجِ</a:t>
            </a:r>
            <a:r>
              <a:rPr lang="ar-SA" sz="2800" dirty="0" smtClean="0">
                <a:latin typeface="Sakkal Majalla" pitchFamily="2" charset="-78"/>
                <a:cs typeface="Sakkal Majalla" pitchFamily="2" charset="-78"/>
              </a:rPr>
              <a:t>ــــــ</a:t>
            </a:r>
            <a:r>
              <a:rPr lang="ar-EG" sz="2800" dirty="0" smtClean="0">
                <a:latin typeface="Sakkal Majalla" pitchFamily="2" charset="-78"/>
                <a:cs typeface="Sakkal Majalla" pitchFamily="2" charset="-78"/>
              </a:rPr>
              <a:t>بٌ للِفَاضِلِ</a:t>
            </a:r>
          </a:p>
          <a:p>
            <a:pPr algn="r" rtl="1"/>
            <a:r>
              <a:rPr lang="ar-EG" sz="2800" dirty="0" smtClean="0">
                <a:latin typeface="Sakkal Majalla" pitchFamily="2" charset="-78"/>
                <a:cs typeface="Sakkal Majalla" pitchFamily="2" charset="-78"/>
              </a:rPr>
              <a:t>في خَ</a:t>
            </a:r>
            <a:r>
              <a:rPr lang="ar-SA" sz="2800" dirty="0" smtClean="0">
                <a:latin typeface="Sakkal Majalla" pitchFamily="2" charset="-78"/>
                <a:cs typeface="Sakkal Majalla" pitchFamily="2" charset="-78"/>
              </a:rPr>
              <a:t>ـــ</a:t>
            </a:r>
            <a:r>
              <a:rPr lang="ar-EG" sz="2800" dirty="0" smtClean="0">
                <a:latin typeface="Sakkal Majalla" pitchFamily="2" charset="-78"/>
                <a:cs typeface="Sakkal Majalla" pitchFamily="2" charset="-78"/>
              </a:rPr>
              <a:t>مسَةٍ مِنْ بَعْدِ عَ</a:t>
            </a:r>
            <a:r>
              <a:rPr lang="ar-SA" sz="2800" dirty="0" smtClean="0">
                <a:latin typeface="Sakkal Majalla" pitchFamily="2" charset="-78"/>
                <a:cs typeface="Sakkal Majalla" pitchFamily="2" charset="-78"/>
              </a:rPr>
              <a:t>ـــــ</a:t>
            </a:r>
            <a:r>
              <a:rPr lang="ar-EG" sz="2800" dirty="0" smtClean="0">
                <a:latin typeface="Sakkal Majalla" pitchFamily="2" charset="-78"/>
                <a:cs typeface="Sakkal Majalla" pitchFamily="2" charset="-78"/>
              </a:rPr>
              <a:t>شْر رَمْزُهَا		فِي كِلْمِ هَذا البَيْتِ قَدْضَّمنْتُهَا</a:t>
            </a:r>
          </a:p>
          <a:p>
            <a:pPr algn="r" rtl="1"/>
            <a:r>
              <a:rPr lang="en-US" sz="2400" b="1" u="sng" dirty="0" err="1">
                <a:solidFill>
                  <a:srgbClr val="FF0000"/>
                </a:solidFill>
              </a:rPr>
              <a:t>ص</a:t>
            </a:r>
            <a:r>
              <a:rPr lang="en-US" sz="2400" b="1" dirty="0" err="1">
                <a:solidFill>
                  <a:srgbClr val="FF0000"/>
                </a:solidFill>
              </a:rPr>
              <a:t>ِ</a:t>
            </a:r>
            <a:r>
              <a:rPr lang="ar-SA" sz="2400" b="1" dirty="0">
                <a:solidFill>
                  <a:srgbClr val="FF0000"/>
                </a:solidFill>
              </a:rPr>
              <a:t>ـ</a:t>
            </a:r>
            <a:r>
              <a:rPr lang="en-US" sz="2400" b="1" dirty="0" err="1">
                <a:solidFill>
                  <a:srgbClr val="002060"/>
                </a:solidFill>
              </a:rPr>
              <a:t>فْ</a:t>
            </a:r>
            <a:r>
              <a:rPr lang="en-US" sz="2400" b="1" u="sng" dirty="0">
                <a:solidFill>
                  <a:srgbClr val="002060"/>
                </a:solidFill>
              </a:rPr>
              <a:t> </a:t>
            </a:r>
            <a:r>
              <a:rPr lang="en-US" sz="2400" b="1" u="sng" dirty="0" err="1">
                <a:solidFill>
                  <a:srgbClr val="FF0000"/>
                </a:solidFill>
              </a:rPr>
              <a:t>ذ</a:t>
            </a:r>
            <a:r>
              <a:rPr lang="en-US" sz="2400" b="1" dirty="0" err="1">
                <a:solidFill>
                  <a:srgbClr val="002060"/>
                </a:solidFill>
              </a:rPr>
              <a:t>ا</a:t>
            </a:r>
            <a:r>
              <a:rPr lang="en-US" sz="2400" b="1" dirty="0">
                <a:solidFill>
                  <a:srgbClr val="002060"/>
                </a:solidFill>
              </a:rPr>
              <a:t> </a:t>
            </a:r>
            <a:r>
              <a:rPr lang="en-US" sz="2400" b="1" u="sng" dirty="0" err="1">
                <a:solidFill>
                  <a:srgbClr val="FF0000"/>
                </a:solidFill>
              </a:rPr>
              <a:t>ثَ</a:t>
            </a:r>
            <a:r>
              <a:rPr lang="en-US" sz="2400" b="1" dirty="0" err="1">
                <a:solidFill>
                  <a:srgbClr val="002060"/>
                </a:solidFill>
              </a:rPr>
              <a:t>نَا</a:t>
            </a:r>
            <a:r>
              <a:rPr lang="en-US" sz="2400" b="1" dirty="0">
                <a:solidFill>
                  <a:srgbClr val="002060"/>
                </a:solidFill>
              </a:rPr>
              <a:t> </a:t>
            </a:r>
            <a:r>
              <a:rPr lang="en-US" sz="2400" b="1" u="sng" dirty="0" err="1">
                <a:solidFill>
                  <a:srgbClr val="FF0000"/>
                </a:solidFill>
              </a:rPr>
              <a:t>كَ</a:t>
            </a:r>
            <a:r>
              <a:rPr lang="en-US" sz="2400" b="1" dirty="0" err="1">
                <a:solidFill>
                  <a:srgbClr val="002060"/>
                </a:solidFill>
              </a:rPr>
              <a:t>مْ</a:t>
            </a:r>
            <a:r>
              <a:rPr lang="en-US" sz="2400" b="1" dirty="0">
                <a:solidFill>
                  <a:srgbClr val="002060"/>
                </a:solidFill>
              </a:rPr>
              <a:t> </a:t>
            </a:r>
            <a:r>
              <a:rPr lang="en-US" sz="2400" b="1" u="sng" dirty="0" err="1">
                <a:solidFill>
                  <a:srgbClr val="FF0000"/>
                </a:solidFill>
              </a:rPr>
              <a:t>جَ</a:t>
            </a:r>
            <a:r>
              <a:rPr lang="en-US" sz="2400" b="1" dirty="0" err="1">
                <a:solidFill>
                  <a:srgbClr val="002060"/>
                </a:solidFill>
              </a:rPr>
              <a:t>ادَ</a:t>
            </a:r>
            <a:r>
              <a:rPr lang="en-US" sz="2400" b="1" dirty="0">
                <a:solidFill>
                  <a:srgbClr val="002060"/>
                </a:solidFill>
              </a:rPr>
              <a:t> </a:t>
            </a:r>
            <a:r>
              <a:rPr lang="en-US" sz="2400" b="1" u="sng" dirty="0" err="1">
                <a:solidFill>
                  <a:srgbClr val="FF0000"/>
                </a:solidFill>
              </a:rPr>
              <a:t>شَ</a:t>
            </a:r>
            <a:r>
              <a:rPr lang="en-US" sz="2400" b="1" dirty="0" err="1">
                <a:solidFill>
                  <a:srgbClr val="002060"/>
                </a:solidFill>
              </a:rPr>
              <a:t>خْصٌ</a:t>
            </a:r>
            <a:r>
              <a:rPr lang="en-US" sz="2400" b="1" dirty="0">
                <a:solidFill>
                  <a:srgbClr val="002060"/>
                </a:solidFill>
              </a:rPr>
              <a:t> </a:t>
            </a:r>
            <a:r>
              <a:rPr lang="en-US" sz="2400" b="1" u="sng" dirty="0" err="1">
                <a:solidFill>
                  <a:srgbClr val="FF0000"/>
                </a:solidFill>
              </a:rPr>
              <a:t>قَ</a:t>
            </a:r>
            <a:r>
              <a:rPr lang="en-US" sz="2400" b="1" dirty="0" err="1">
                <a:solidFill>
                  <a:srgbClr val="002060"/>
                </a:solidFill>
              </a:rPr>
              <a:t>دْ</a:t>
            </a:r>
            <a:r>
              <a:rPr lang="en-US" sz="2400" b="1" dirty="0">
                <a:solidFill>
                  <a:srgbClr val="002060"/>
                </a:solidFill>
              </a:rPr>
              <a:t> </a:t>
            </a:r>
            <a:r>
              <a:rPr lang="en-US" sz="2400" b="1" u="sng" dirty="0" err="1">
                <a:solidFill>
                  <a:srgbClr val="FF0000"/>
                </a:solidFill>
              </a:rPr>
              <a:t>س</a:t>
            </a:r>
            <a:r>
              <a:rPr lang="en-US" sz="2400" b="1" dirty="0" err="1">
                <a:solidFill>
                  <a:srgbClr val="FF0000"/>
                </a:solidFill>
              </a:rPr>
              <a:t>َ</a:t>
            </a:r>
            <a:r>
              <a:rPr lang="en-US" sz="2400" b="1" dirty="0" err="1">
                <a:solidFill>
                  <a:srgbClr val="002060"/>
                </a:solidFill>
              </a:rPr>
              <a:t>مَا</a:t>
            </a:r>
            <a:r>
              <a:rPr lang="en-US" sz="2400" b="1" dirty="0">
                <a:solidFill>
                  <a:srgbClr val="002060"/>
                </a:solidFill>
              </a:rPr>
              <a:t> </a:t>
            </a:r>
            <a:r>
              <a:rPr lang="ar-SA" sz="2400" b="1" dirty="0" smtClean="0">
                <a:solidFill>
                  <a:srgbClr val="002060"/>
                </a:solidFill>
              </a:rPr>
              <a:t>              </a:t>
            </a:r>
            <a:r>
              <a:rPr lang="en-US" sz="2400" b="1" dirty="0" smtClean="0">
                <a:solidFill>
                  <a:srgbClr val="002060"/>
                </a:solidFill>
              </a:rPr>
              <a:t> </a:t>
            </a:r>
            <a:r>
              <a:rPr lang="en-US" sz="2400" b="1" u="sng" dirty="0" err="1" smtClean="0">
                <a:solidFill>
                  <a:srgbClr val="FF0000"/>
                </a:solidFill>
              </a:rPr>
              <a:t>دُ</a:t>
            </a:r>
            <a:r>
              <a:rPr lang="en-US" sz="2400" b="1" dirty="0" err="1" smtClean="0">
                <a:solidFill>
                  <a:srgbClr val="002060"/>
                </a:solidFill>
              </a:rPr>
              <a:t>مْ</a:t>
            </a:r>
            <a:r>
              <a:rPr lang="en-US" sz="2400" b="1" dirty="0" smtClean="0">
                <a:solidFill>
                  <a:srgbClr val="002060"/>
                </a:solidFill>
              </a:rPr>
              <a:t> </a:t>
            </a:r>
            <a:r>
              <a:rPr lang="en-US" sz="2400" b="1" u="sng" dirty="0" err="1">
                <a:solidFill>
                  <a:srgbClr val="FF0000"/>
                </a:solidFill>
              </a:rPr>
              <a:t>طَ</a:t>
            </a:r>
            <a:r>
              <a:rPr lang="en-US" sz="2400" b="1" dirty="0" err="1">
                <a:solidFill>
                  <a:srgbClr val="002060"/>
                </a:solidFill>
              </a:rPr>
              <a:t>يِّبًا</a:t>
            </a:r>
            <a:r>
              <a:rPr lang="en-US" sz="2400" b="1" dirty="0">
                <a:solidFill>
                  <a:srgbClr val="002060"/>
                </a:solidFill>
              </a:rPr>
              <a:t> </a:t>
            </a:r>
            <a:r>
              <a:rPr lang="en-US" sz="2400" b="1" u="sng" dirty="0" err="1">
                <a:solidFill>
                  <a:srgbClr val="FF0000"/>
                </a:solidFill>
              </a:rPr>
              <a:t>زِ</a:t>
            </a:r>
            <a:r>
              <a:rPr lang="en-US" sz="2400" b="1" dirty="0" err="1">
                <a:solidFill>
                  <a:srgbClr val="002060"/>
                </a:solidFill>
              </a:rPr>
              <a:t>دْ</a:t>
            </a:r>
            <a:r>
              <a:rPr lang="en-US" sz="2400" b="1" dirty="0">
                <a:solidFill>
                  <a:srgbClr val="002060"/>
                </a:solidFill>
              </a:rPr>
              <a:t> </a:t>
            </a:r>
            <a:r>
              <a:rPr lang="en-US" sz="2400" b="1" u="sng" dirty="0" err="1">
                <a:solidFill>
                  <a:srgbClr val="FF0000"/>
                </a:solidFill>
              </a:rPr>
              <a:t>ف</a:t>
            </a:r>
            <a:r>
              <a:rPr lang="en-US" sz="2400" b="1" dirty="0" err="1">
                <a:solidFill>
                  <a:srgbClr val="002060"/>
                </a:solidFill>
              </a:rPr>
              <a:t>ي</a:t>
            </a:r>
            <a:r>
              <a:rPr lang="en-US" sz="2400" b="1" dirty="0">
                <a:solidFill>
                  <a:srgbClr val="002060"/>
                </a:solidFill>
              </a:rPr>
              <a:t> </a:t>
            </a:r>
            <a:r>
              <a:rPr lang="en-US" sz="2400" b="1" u="sng" dirty="0" err="1">
                <a:solidFill>
                  <a:srgbClr val="FF0000"/>
                </a:solidFill>
              </a:rPr>
              <a:t>تُ</a:t>
            </a:r>
            <a:r>
              <a:rPr lang="en-US" sz="2400" b="1" dirty="0" err="1">
                <a:solidFill>
                  <a:srgbClr val="002060"/>
                </a:solidFill>
              </a:rPr>
              <a:t>قًي</a:t>
            </a:r>
            <a:r>
              <a:rPr lang="en-US" sz="2400" b="1" dirty="0">
                <a:solidFill>
                  <a:srgbClr val="002060"/>
                </a:solidFill>
              </a:rPr>
              <a:t> </a:t>
            </a:r>
            <a:r>
              <a:rPr lang="en-US" sz="2400" b="1" u="sng" dirty="0" err="1">
                <a:solidFill>
                  <a:srgbClr val="FF0000"/>
                </a:solidFill>
              </a:rPr>
              <a:t>ضَ</a:t>
            </a:r>
            <a:r>
              <a:rPr lang="en-US" sz="2400" b="1" dirty="0" err="1">
                <a:solidFill>
                  <a:srgbClr val="002060"/>
                </a:solidFill>
              </a:rPr>
              <a:t>عْ</a:t>
            </a:r>
            <a:r>
              <a:rPr lang="en-US" sz="2400" b="1" dirty="0">
                <a:solidFill>
                  <a:srgbClr val="002060"/>
                </a:solidFill>
              </a:rPr>
              <a:t> </a:t>
            </a:r>
            <a:r>
              <a:rPr lang="en-US" sz="2400" b="1" u="sng" dirty="0" err="1">
                <a:solidFill>
                  <a:srgbClr val="FF0000"/>
                </a:solidFill>
              </a:rPr>
              <a:t>ظَ</a:t>
            </a:r>
            <a:r>
              <a:rPr lang="en-US" sz="2400" b="1" dirty="0" err="1">
                <a:solidFill>
                  <a:srgbClr val="002060"/>
                </a:solidFill>
              </a:rPr>
              <a:t>الِمًا</a:t>
            </a:r>
            <a:endParaRPr lang="en-US" sz="2800" b="1" dirty="0">
              <a:solidFill>
                <a:srgbClr val="002060"/>
              </a:solidFill>
            </a:endParaRPr>
          </a:p>
        </p:txBody>
      </p:sp>
    </p:spTree>
    <p:extLst>
      <p:ext uri="{BB962C8B-B14F-4D97-AF65-F5344CB8AC3E}">
        <p14:creationId xmlns:p14="http://schemas.microsoft.com/office/powerpoint/2010/main" val="3956588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0" name="Picture 22" descr="http://daryon.ir/wp-content/uploads/20111109174415_quran.jpg"/>
          <p:cNvPicPr>
            <a:picLocks noChangeAspect="1" noChangeArrowheads="1"/>
          </p:cNvPicPr>
          <p:nvPr/>
        </p:nvPicPr>
        <p:blipFill>
          <a:blip r:embed="rId2" cstate="print"/>
          <a:srcRect/>
          <a:stretch>
            <a:fillRect/>
          </a:stretch>
        </p:blipFill>
        <p:spPr bwMode="auto">
          <a:xfrm>
            <a:off x="3169002" y="2373356"/>
            <a:ext cx="5943622" cy="3974760"/>
          </a:xfrm>
          <a:prstGeom prst="rect">
            <a:avLst/>
          </a:prstGeom>
          <a:noFill/>
        </p:spPr>
      </p:pic>
      <p:sp>
        <p:nvSpPr>
          <p:cNvPr id="2063" name="Rectangle 15"/>
          <p:cNvSpPr>
            <a:spLocks noChangeArrowheads="1"/>
          </p:cNvSpPr>
          <p:nvPr/>
        </p:nvSpPr>
        <p:spPr bwMode="auto">
          <a:xfrm>
            <a:off x="1524001" y="74712"/>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KW"/>
          </a:p>
        </p:txBody>
      </p:sp>
      <p:sp>
        <p:nvSpPr>
          <p:cNvPr id="2064" name="Rectangle 16"/>
          <p:cNvSpPr>
            <a:spLocks noChangeArrowheads="1"/>
          </p:cNvSpPr>
          <p:nvPr/>
        </p:nvSpPr>
        <p:spPr bwMode="auto">
          <a:xfrm>
            <a:off x="10483270" y="31078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rtl="1" fontAlgn="base">
              <a:spcBef>
                <a:spcPct val="0"/>
              </a:spcBef>
              <a:spcAft>
                <a:spcPct val="0"/>
              </a:spcAft>
              <a:buClrTx/>
            </a:pPr>
            <a:endParaRPr lang="ar-KW" sz="1800">
              <a:solidFill>
                <a:schemeClr val="tx1"/>
              </a:solidFill>
              <a:latin typeface="Arial" pitchFamily="34" charset="0"/>
              <a:cs typeface="Arial" pitchFamily="34" charset="0"/>
            </a:endParaRPr>
          </a:p>
        </p:txBody>
      </p:sp>
      <p:sp>
        <p:nvSpPr>
          <p:cNvPr id="27" name="TextBox 26"/>
          <p:cNvSpPr txBox="1"/>
          <p:nvPr/>
        </p:nvSpPr>
        <p:spPr>
          <a:xfrm>
            <a:off x="3169002" y="3462887"/>
            <a:ext cx="5926003" cy="1938992"/>
          </a:xfrm>
          <a:prstGeom prst="rect">
            <a:avLst/>
          </a:prstGeom>
          <a:noFill/>
        </p:spPr>
        <p:txBody>
          <a:bodyPr wrap="square" rtlCol="1">
            <a:spAutoFit/>
          </a:bodyPr>
          <a:lstStyle/>
          <a:p>
            <a:pPr algn="ctr"/>
            <a:r>
              <a:rPr lang="ar-KW" sz="4000" b="1" dirty="0">
                <a:solidFill>
                  <a:schemeClr val="bg1"/>
                </a:solidFill>
              </a:rPr>
              <a:t>والله من وراء القصد</a:t>
            </a:r>
          </a:p>
          <a:p>
            <a:pPr algn="ctr"/>
            <a:r>
              <a:rPr lang="ar-KW" sz="4000" b="1" dirty="0">
                <a:solidFill>
                  <a:schemeClr val="bg1"/>
                </a:solidFill>
              </a:rPr>
              <a:t>وهو يهدي </a:t>
            </a:r>
            <a:r>
              <a:rPr lang="ar-KW" sz="4000" b="1" dirty="0" smtClean="0">
                <a:solidFill>
                  <a:schemeClr val="bg1"/>
                </a:solidFill>
              </a:rPr>
              <a:t>السبيل</a:t>
            </a:r>
            <a:endParaRPr lang="en-US" sz="4000" b="1" dirty="0" smtClean="0">
              <a:solidFill>
                <a:schemeClr val="bg1"/>
              </a:solidFill>
            </a:endParaRPr>
          </a:p>
          <a:p>
            <a:pPr algn="ctr"/>
            <a:r>
              <a:rPr lang="en-US" sz="4000" b="1" dirty="0" err="1" smtClean="0">
                <a:solidFill>
                  <a:schemeClr val="bg1"/>
                </a:solidFill>
              </a:rPr>
              <a:t>Jazakom</a:t>
            </a:r>
            <a:r>
              <a:rPr lang="en-US" sz="4000" b="1" dirty="0" smtClean="0">
                <a:solidFill>
                  <a:schemeClr val="bg1"/>
                </a:solidFill>
              </a:rPr>
              <a:t> Allah </a:t>
            </a:r>
            <a:r>
              <a:rPr lang="en-US" sz="4000" b="1" dirty="0" err="1" smtClean="0">
                <a:solidFill>
                  <a:schemeClr val="bg1"/>
                </a:solidFill>
              </a:rPr>
              <a:t>Khairan</a:t>
            </a:r>
            <a:endParaRPr lang="ar-KW" sz="4000" b="1" dirty="0">
              <a:solidFill>
                <a:schemeClr val="bg1"/>
              </a:solidFill>
            </a:endParaRPr>
          </a:p>
        </p:txBody>
      </p:sp>
    </p:spTree>
    <p:extLst>
      <p:ext uri="{BB962C8B-B14F-4D97-AF65-F5344CB8AC3E}">
        <p14:creationId xmlns:p14="http://schemas.microsoft.com/office/powerpoint/2010/main" val="10895464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KW" dirty="0" smtClean="0"/>
              <a:t>عناصر المحاضرة</a:t>
            </a:r>
            <a:endParaRPr lang="en-US" dirty="0"/>
          </a:p>
        </p:txBody>
      </p:sp>
      <p:sp>
        <p:nvSpPr>
          <p:cNvPr id="3" name="Content Placeholder 2">
            <a:extLst>
              <a:ext uri="{FF2B5EF4-FFF2-40B4-BE49-F238E27FC236}">
                <a16:creationId xmlns="" xmlns:a16="http://schemas.microsoft.com/office/drawing/2014/main" id="{6EE6213F-BB81-D944-B8CE-65805947A897}"/>
              </a:ext>
            </a:extLst>
          </p:cNvPr>
          <p:cNvSpPr>
            <a:spLocks noGrp="1"/>
          </p:cNvSpPr>
          <p:nvPr>
            <p:ph idx="1"/>
          </p:nvPr>
        </p:nvSpPr>
        <p:spPr>
          <a:xfrm>
            <a:off x="5537916" y="1825625"/>
            <a:ext cx="5815884" cy="3982747"/>
          </a:xfrm>
        </p:spPr>
        <p:txBody>
          <a:bodyPr>
            <a:noAutofit/>
          </a:bodyPr>
          <a:lstStyle/>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chemeClr val="bg1">
                    <a:lumMod val="65000"/>
                  </a:schemeClr>
                </a:solidFill>
              </a:rPr>
              <a:t>المقدمة</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chemeClr val="bg1">
                    <a:lumMod val="65000"/>
                  </a:schemeClr>
                </a:solidFill>
              </a:rPr>
              <a:t>الإظهار الحلقي</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chemeClr val="bg1">
                    <a:lumMod val="65000"/>
                  </a:schemeClr>
                </a:solidFill>
              </a:rPr>
              <a:t>الإدغام</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chemeClr val="bg1">
                    <a:lumMod val="65000"/>
                  </a:schemeClr>
                </a:solidFill>
              </a:rPr>
              <a:t>الإقلاب</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rgbClr val="FF0000"/>
                </a:solidFill>
              </a:rPr>
              <a:t>الإخفاء الحقيقي</a:t>
            </a:r>
            <a:endParaRPr lang="en-US" sz="3600" b="1" dirty="0">
              <a:solidFill>
                <a:srgbClr val="FF0000"/>
              </a:solidFill>
            </a:endParaRPr>
          </a:p>
        </p:txBody>
      </p:sp>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pic>
        <p:nvPicPr>
          <p:cNvPr id="9" name="Picture 8" descr="noon.jpg"/>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aturation sat="5000"/>
                    </a14:imgEffect>
                  </a14:imgLayer>
                </a14:imgProps>
              </a:ext>
            </a:extLst>
          </a:blip>
          <a:stretch>
            <a:fillRect/>
          </a:stretch>
        </p:blipFill>
        <p:spPr>
          <a:xfrm>
            <a:off x="557011" y="2457544"/>
            <a:ext cx="4114800" cy="3824617"/>
          </a:xfrm>
          <a:prstGeom prst="rect">
            <a:avLst/>
          </a:prstGeom>
        </p:spPr>
      </p:pic>
    </p:spTree>
    <p:extLst>
      <p:ext uri="{BB962C8B-B14F-4D97-AF65-F5344CB8AC3E}">
        <p14:creationId xmlns:p14="http://schemas.microsoft.com/office/powerpoint/2010/main" val="3090926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003192"/>
                </a:solidFill>
              </a:rPr>
              <a:t>تَعْرِيفُهُ </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Definition</a:t>
            </a:r>
            <a:endParaRPr lang="en-US" sz="2800" b="1" dirty="0">
              <a:solidFill>
                <a:schemeClr val="tx1"/>
              </a:solidFill>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TextBox 14"/>
          <p:cNvSpPr txBox="1"/>
          <p:nvPr/>
        </p:nvSpPr>
        <p:spPr>
          <a:xfrm>
            <a:off x="2573602" y="2266652"/>
            <a:ext cx="6696744" cy="2000548"/>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400" b="1" dirty="0" err="1" smtClean="0">
                <a:solidFill>
                  <a:srgbClr val="FF0000"/>
                </a:solidFill>
              </a:rPr>
              <a:t>تَعْرِيفُهُ</a:t>
            </a:r>
            <a:r>
              <a:rPr lang="en-US" sz="2800" b="1" dirty="0" smtClean="0">
                <a:solidFill>
                  <a:srgbClr val="002060"/>
                </a:solidFill>
              </a:rPr>
              <a:t>: </a:t>
            </a:r>
            <a:r>
              <a:rPr lang="ar-KW" sz="2800" b="1" dirty="0" smtClean="0">
                <a:solidFill>
                  <a:srgbClr val="002060"/>
                </a:solidFill>
              </a:rPr>
              <a:t> </a:t>
            </a:r>
            <a:r>
              <a:rPr lang="en-US" sz="2800" b="1" u="sng" dirty="0" err="1" smtClean="0">
                <a:solidFill>
                  <a:srgbClr val="0070C0"/>
                </a:solidFill>
              </a:rPr>
              <a:t>لغةً</a:t>
            </a:r>
            <a:r>
              <a:rPr lang="en-US" sz="2800" b="1" dirty="0" smtClean="0">
                <a:solidFill>
                  <a:srgbClr val="002060"/>
                </a:solidFill>
              </a:rPr>
              <a:t>: </a:t>
            </a:r>
            <a:r>
              <a:rPr lang="en-US" sz="3600" b="1" dirty="0" err="1" smtClean="0">
                <a:solidFill>
                  <a:srgbClr val="002060"/>
                </a:solidFill>
              </a:rPr>
              <a:t>السِّتر</a:t>
            </a:r>
            <a:r>
              <a:rPr lang="en-US" sz="2800" b="1" dirty="0" smtClean="0">
                <a:solidFill>
                  <a:srgbClr val="002060"/>
                </a:solidFill>
              </a:rPr>
              <a:t>، </a:t>
            </a:r>
            <a:r>
              <a:rPr lang="en-US" sz="2000" b="1" dirty="0" err="1" smtClean="0">
                <a:solidFill>
                  <a:srgbClr val="002060"/>
                </a:solidFill>
              </a:rPr>
              <a:t>يقال</a:t>
            </a:r>
            <a:r>
              <a:rPr lang="en-US" sz="2000" b="1" dirty="0" smtClean="0">
                <a:solidFill>
                  <a:srgbClr val="002060"/>
                </a:solidFill>
              </a:rPr>
              <a:t>: </a:t>
            </a:r>
            <a:r>
              <a:rPr lang="en-US" sz="2000" b="1" dirty="0" err="1" smtClean="0">
                <a:solidFill>
                  <a:srgbClr val="002060"/>
                </a:solidFill>
              </a:rPr>
              <a:t>أخفيت</a:t>
            </a:r>
            <a:r>
              <a:rPr lang="en-US" sz="2000" b="1" dirty="0" smtClean="0">
                <a:solidFill>
                  <a:srgbClr val="002060"/>
                </a:solidFill>
              </a:rPr>
              <a:t> </a:t>
            </a:r>
            <a:r>
              <a:rPr lang="en-US" sz="2000" b="1" dirty="0" err="1" smtClean="0">
                <a:solidFill>
                  <a:srgbClr val="002060"/>
                </a:solidFill>
              </a:rPr>
              <a:t>الكتاب</a:t>
            </a:r>
            <a:r>
              <a:rPr lang="en-US" sz="2000" b="1" dirty="0" smtClean="0">
                <a:solidFill>
                  <a:srgbClr val="002060"/>
                </a:solidFill>
              </a:rPr>
              <a:t> </a:t>
            </a:r>
            <a:r>
              <a:rPr lang="en-US" sz="2000" b="1" dirty="0" err="1" smtClean="0">
                <a:solidFill>
                  <a:srgbClr val="002060"/>
                </a:solidFill>
              </a:rPr>
              <a:t>أي</a:t>
            </a:r>
            <a:r>
              <a:rPr lang="en-US" sz="2000" b="1" dirty="0" smtClean="0">
                <a:solidFill>
                  <a:srgbClr val="002060"/>
                </a:solidFill>
              </a:rPr>
              <a:t> </a:t>
            </a:r>
            <a:r>
              <a:rPr lang="en-US" sz="2000" b="1" dirty="0" err="1" smtClean="0">
                <a:solidFill>
                  <a:srgbClr val="002060"/>
                </a:solidFill>
              </a:rPr>
              <a:t>سترته</a:t>
            </a:r>
            <a:r>
              <a:rPr lang="en-US" sz="2000" b="1" dirty="0" smtClean="0">
                <a:solidFill>
                  <a:srgbClr val="002060"/>
                </a:solidFill>
              </a:rPr>
              <a:t> </a:t>
            </a:r>
            <a:r>
              <a:rPr lang="en-US" sz="2000" b="1" dirty="0" err="1" smtClean="0">
                <a:solidFill>
                  <a:srgbClr val="002060"/>
                </a:solidFill>
              </a:rPr>
              <a:t>عن</a:t>
            </a:r>
            <a:r>
              <a:rPr lang="en-US" sz="2000" b="1" dirty="0" smtClean="0">
                <a:solidFill>
                  <a:srgbClr val="002060"/>
                </a:solidFill>
              </a:rPr>
              <a:t> </a:t>
            </a:r>
            <a:r>
              <a:rPr lang="en-US" sz="2000" b="1" dirty="0" err="1" smtClean="0">
                <a:solidFill>
                  <a:srgbClr val="002060"/>
                </a:solidFill>
              </a:rPr>
              <a:t>الأعين</a:t>
            </a:r>
            <a:r>
              <a:rPr lang="en-US" sz="2000" b="1" dirty="0" smtClean="0">
                <a:solidFill>
                  <a:srgbClr val="002060"/>
                </a:solidFill>
              </a:rPr>
              <a:t> .. </a:t>
            </a:r>
          </a:p>
          <a:p>
            <a:pPr algn="r" rtl="1"/>
            <a:r>
              <a:rPr lang="en-US" sz="2800" b="1" dirty="0" smtClean="0">
                <a:solidFill>
                  <a:srgbClr val="002060"/>
                </a:solidFill>
              </a:rPr>
              <a:t> </a:t>
            </a:r>
            <a:r>
              <a:rPr lang="en-US" sz="2800" b="1" u="sng" dirty="0" err="1" smtClean="0">
                <a:solidFill>
                  <a:srgbClr val="0070C0"/>
                </a:solidFill>
              </a:rPr>
              <a:t>واصطلاحًا</a:t>
            </a:r>
            <a:r>
              <a:rPr lang="en-US" sz="2800" b="1" dirty="0" err="1" smtClean="0">
                <a:solidFill>
                  <a:srgbClr val="002060"/>
                </a:solidFill>
              </a:rPr>
              <a:t>:النطق</a:t>
            </a:r>
            <a:r>
              <a:rPr lang="en-US" sz="2800" b="1" dirty="0" smtClean="0">
                <a:solidFill>
                  <a:srgbClr val="002060"/>
                </a:solidFill>
              </a:rPr>
              <a:t> </a:t>
            </a:r>
            <a:r>
              <a:rPr lang="en-US" sz="2800" b="1" dirty="0" err="1" smtClean="0">
                <a:solidFill>
                  <a:srgbClr val="002060"/>
                </a:solidFill>
              </a:rPr>
              <a:t>بالحرف</a:t>
            </a:r>
            <a:r>
              <a:rPr lang="en-US" sz="2800" b="1" dirty="0" smtClean="0">
                <a:solidFill>
                  <a:srgbClr val="002060"/>
                </a:solidFill>
              </a:rPr>
              <a:t> </a:t>
            </a:r>
            <a:r>
              <a:rPr lang="en-US" sz="2800" b="1" dirty="0" err="1" smtClean="0">
                <a:solidFill>
                  <a:srgbClr val="FF0000"/>
                </a:solidFill>
              </a:rPr>
              <a:t>بصفة</a:t>
            </a:r>
            <a:r>
              <a:rPr lang="en-US" sz="2800" b="1" dirty="0" smtClean="0">
                <a:solidFill>
                  <a:srgbClr val="FF0000"/>
                </a:solidFill>
              </a:rPr>
              <a:t> </a:t>
            </a:r>
            <a:r>
              <a:rPr lang="en-US" sz="2800" b="1" dirty="0" err="1" smtClean="0">
                <a:solidFill>
                  <a:srgbClr val="FF0000"/>
                </a:solidFill>
              </a:rPr>
              <a:t>بين</a:t>
            </a:r>
            <a:r>
              <a:rPr lang="en-US" sz="2800" b="1" dirty="0" smtClean="0">
                <a:solidFill>
                  <a:srgbClr val="FF0000"/>
                </a:solidFill>
              </a:rPr>
              <a:t> </a:t>
            </a:r>
            <a:r>
              <a:rPr lang="en-US" sz="2800" b="1" dirty="0" err="1" smtClean="0">
                <a:solidFill>
                  <a:srgbClr val="FF0000"/>
                </a:solidFill>
              </a:rPr>
              <a:t>الإظهار</a:t>
            </a:r>
            <a:r>
              <a:rPr lang="en-US" sz="2800" b="1" dirty="0" smtClean="0">
                <a:solidFill>
                  <a:srgbClr val="FF0000"/>
                </a:solidFill>
              </a:rPr>
              <a:t> </a:t>
            </a:r>
            <a:r>
              <a:rPr lang="en-US" sz="2800" b="1" dirty="0" err="1" smtClean="0">
                <a:solidFill>
                  <a:srgbClr val="FF0000"/>
                </a:solidFill>
              </a:rPr>
              <a:t>والإدغام</a:t>
            </a:r>
            <a:r>
              <a:rPr lang="en-US" sz="2800" b="1" dirty="0" smtClean="0">
                <a:solidFill>
                  <a:srgbClr val="FF0000"/>
                </a:solidFill>
              </a:rPr>
              <a:t> </a:t>
            </a:r>
            <a:r>
              <a:rPr lang="en-US" sz="2800" b="1" dirty="0" err="1" smtClean="0">
                <a:solidFill>
                  <a:srgbClr val="002060"/>
                </a:solidFill>
              </a:rPr>
              <a:t>بدون</a:t>
            </a:r>
            <a:r>
              <a:rPr lang="en-US" sz="2800" b="1" dirty="0" smtClean="0">
                <a:solidFill>
                  <a:srgbClr val="002060"/>
                </a:solidFill>
              </a:rPr>
              <a:t> </a:t>
            </a:r>
            <a:r>
              <a:rPr lang="en-US" sz="2800" b="1" dirty="0" err="1" smtClean="0">
                <a:solidFill>
                  <a:srgbClr val="002060"/>
                </a:solidFill>
              </a:rPr>
              <a:t>تشديد</a:t>
            </a:r>
            <a:r>
              <a:rPr lang="en-US" sz="2800" b="1" dirty="0" smtClean="0">
                <a:solidFill>
                  <a:srgbClr val="002060"/>
                </a:solidFill>
              </a:rPr>
              <a:t> </a:t>
            </a:r>
            <a:r>
              <a:rPr lang="en-US" sz="2800" b="1" dirty="0" err="1" smtClean="0">
                <a:solidFill>
                  <a:srgbClr val="002060"/>
                </a:solidFill>
              </a:rPr>
              <a:t>مع</a:t>
            </a:r>
            <a:r>
              <a:rPr lang="en-US" sz="2800" b="1" dirty="0" smtClean="0">
                <a:solidFill>
                  <a:srgbClr val="002060"/>
                </a:solidFill>
              </a:rPr>
              <a:t> </a:t>
            </a:r>
            <a:r>
              <a:rPr lang="en-US" sz="2800" b="1" dirty="0" err="1" smtClean="0">
                <a:solidFill>
                  <a:srgbClr val="002060"/>
                </a:solidFill>
              </a:rPr>
              <a:t>بقاء</a:t>
            </a:r>
            <a:r>
              <a:rPr lang="en-US" sz="2800" b="1" dirty="0" smtClean="0">
                <a:solidFill>
                  <a:srgbClr val="002060"/>
                </a:solidFill>
              </a:rPr>
              <a:t> </a:t>
            </a:r>
            <a:r>
              <a:rPr lang="en-US" sz="2800" b="1" dirty="0" err="1" smtClean="0">
                <a:solidFill>
                  <a:srgbClr val="FF0000"/>
                </a:solidFill>
              </a:rPr>
              <a:t>الغنة</a:t>
            </a:r>
            <a:r>
              <a:rPr lang="en-US" sz="2800" b="1" dirty="0" smtClean="0">
                <a:solidFill>
                  <a:srgbClr val="002060"/>
                </a:solidFill>
              </a:rPr>
              <a:t>.</a:t>
            </a:r>
          </a:p>
          <a:p>
            <a:pPr algn="r" rtl="1"/>
            <a:r>
              <a:rPr lang="en-US" sz="1600" dirty="0" smtClean="0"/>
              <a:t>.</a:t>
            </a:r>
          </a:p>
          <a:p>
            <a:pPr algn="r" rtl="1"/>
            <a:endParaRPr lang="en-US" sz="1600" b="1" u="sng" dirty="0">
              <a:solidFill>
                <a:srgbClr val="002060"/>
              </a:solidFill>
            </a:endParaRPr>
          </a:p>
        </p:txBody>
      </p:sp>
      <p:sp>
        <p:nvSpPr>
          <p:cNvPr id="18" name="TextBox 17"/>
          <p:cNvSpPr txBox="1"/>
          <p:nvPr/>
        </p:nvSpPr>
        <p:spPr>
          <a:xfrm>
            <a:off x="2452506" y="4115068"/>
            <a:ext cx="7055296" cy="31239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1436688" indent="-1436688" algn="l" rtl="0">
              <a:spcAft>
                <a:spcPts val="1800"/>
              </a:spcAft>
            </a:pPr>
            <a:r>
              <a:rPr lang="en-US" sz="2400" b="1" dirty="0" smtClean="0">
                <a:solidFill>
                  <a:srgbClr val="FF0000"/>
                </a:solidFill>
              </a:rPr>
              <a:t>Its definition: </a:t>
            </a:r>
            <a:r>
              <a:rPr lang="en-US" sz="2400" b="1" dirty="0" smtClean="0">
                <a:solidFill>
                  <a:srgbClr val="0070C0"/>
                </a:solidFill>
              </a:rPr>
              <a:t>Lexically</a:t>
            </a:r>
            <a:r>
              <a:rPr lang="en-US" sz="2000" b="1" dirty="0" smtClean="0">
                <a:solidFill>
                  <a:srgbClr val="002060"/>
                </a:solidFill>
              </a:rPr>
              <a:t>, it means hiding or concealment</a:t>
            </a:r>
          </a:p>
          <a:p>
            <a:pPr marL="1436688" indent="-1436688" algn="l" rtl="0">
              <a:spcAft>
                <a:spcPts val="1800"/>
              </a:spcAft>
            </a:pPr>
            <a:r>
              <a:rPr lang="en-US" sz="2400" b="1" dirty="0" smtClean="0">
                <a:solidFill>
                  <a:srgbClr val="0070C0"/>
                </a:solidFill>
              </a:rPr>
              <a:t>terminologically ,</a:t>
            </a:r>
            <a:r>
              <a:rPr lang="en-US" sz="2400" b="1" dirty="0" smtClean="0">
                <a:solidFill>
                  <a:srgbClr val="002060"/>
                </a:solidFill>
              </a:rPr>
              <a:t> </a:t>
            </a:r>
            <a:r>
              <a:rPr lang="en-US" sz="2000" dirty="0" smtClean="0">
                <a:solidFill>
                  <a:srgbClr val="002060"/>
                </a:solidFill>
              </a:rPr>
              <a:t>it refers to </a:t>
            </a:r>
            <a:r>
              <a:rPr lang="en-US" sz="2000" b="1" dirty="0" smtClean="0">
                <a:solidFill>
                  <a:srgbClr val="002060"/>
                </a:solidFill>
              </a:rPr>
              <a:t>the pronunciation of a letter that has no </a:t>
            </a:r>
            <a:r>
              <a:rPr lang="en-US" sz="2000" b="1" dirty="0" err="1" smtClean="0">
                <a:solidFill>
                  <a:srgbClr val="002060"/>
                </a:solidFill>
              </a:rPr>
              <a:t>shaddah</a:t>
            </a:r>
            <a:r>
              <a:rPr lang="en-US" sz="2000" b="1" dirty="0" smtClean="0">
                <a:solidFill>
                  <a:srgbClr val="002060"/>
                </a:solidFill>
              </a:rPr>
              <a:t>, and with </a:t>
            </a:r>
            <a:r>
              <a:rPr lang="en-US" sz="2000" b="1" dirty="0" smtClean="0">
                <a:solidFill>
                  <a:srgbClr val="FF0000"/>
                </a:solidFill>
              </a:rPr>
              <a:t>a sound which is between </a:t>
            </a:r>
            <a:r>
              <a:rPr lang="en-US" sz="2000" b="1" dirty="0" err="1" smtClean="0">
                <a:solidFill>
                  <a:srgbClr val="FF0000"/>
                </a:solidFill>
              </a:rPr>
              <a:t>Izh-har</a:t>
            </a:r>
            <a:r>
              <a:rPr lang="en-US" sz="2000" b="1" dirty="0" smtClean="0">
                <a:solidFill>
                  <a:srgbClr val="FF0000"/>
                </a:solidFill>
              </a:rPr>
              <a:t> and </a:t>
            </a:r>
            <a:r>
              <a:rPr lang="en-US" sz="2000" b="1" dirty="0" err="1" smtClean="0">
                <a:solidFill>
                  <a:srgbClr val="FF0000"/>
                </a:solidFill>
              </a:rPr>
              <a:t>Idgham</a:t>
            </a:r>
            <a:r>
              <a:rPr lang="en-US" sz="2000" b="1" dirty="0" smtClean="0">
                <a:solidFill>
                  <a:srgbClr val="002060"/>
                </a:solidFill>
              </a:rPr>
              <a:t>, accompanied by </a:t>
            </a:r>
            <a:r>
              <a:rPr lang="en-US" sz="2000" b="1" dirty="0" err="1" smtClean="0">
                <a:solidFill>
                  <a:srgbClr val="FF0000"/>
                </a:solidFill>
              </a:rPr>
              <a:t>ghunnah</a:t>
            </a:r>
            <a:r>
              <a:rPr lang="en-US" sz="2000" dirty="0" smtClean="0">
                <a:solidFill>
                  <a:srgbClr val="002060"/>
                </a:solidFill>
              </a:rPr>
              <a:t>. </a:t>
            </a:r>
          </a:p>
          <a:p>
            <a:pPr marL="1436688" indent="-1436688" algn="l" rtl="0">
              <a:spcAft>
                <a:spcPts val="1800"/>
              </a:spcAft>
            </a:pPr>
            <a:endParaRPr lang="en-US" sz="2000" dirty="0" smtClean="0">
              <a:solidFill>
                <a:srgbClr val="002060"/>
              </a:solidFill>
            </a:endParaRPr>
          </a:p>
          <a:p>
            <a:pPr marL="1436688" indent="-1436688" algn="l" rtl="0">
              <a:spcAft>
                <a:spcPts val="1800"/>
              </a:spcAft>
            </a:pPr>
            <a:r>
              <a:rPr lang="en-US" sz="2400" b="1" dirty="0" smtClean="0">
                <a:solidFill>
                  <a:srgbClr val="0070C0"/>
                </a:solidFill>
              </a:rPr>
              <a:t> </a:t>
            </a:r>
            <a:endParaRPr lang="en-US" sz="2400" b="1" dirty="0">
              <a:solidFill>
                <a:srgbClr val="002060"/>
              </a:solidFill>
            </a:endParaRPr>
          </a:p>
        </p:txBody>
      </p:sp>
    </p:spTree>
    <p:extLst>
      <p:ext uri="{BB962C8B-B14F-4D97-AF65-F5344CB8AC3E}">
        <p14:creationId xmlns:p14="http://schemas.microsoft.com/office/powerpoint/2010/main" val="1336733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حروفه</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Its letters</a:t>
            </a:r>
            <a:endParaRPr lang="en-US" sz="2800" b="1" dirty="0">
              <a:solidFill>
                <a:schemeClr val="tx1"/>
              </a:solidFill>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2338386" y="2209800"/>
            <a:ext cx="6934200" cy="150810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000" b="1" dirty="0" err="1" smtClean="0">
                <a:solidFill>
                  <a:srgbClr val="002060"/>
                </a:solidFill>
              </a:rPr>
              <a:t>حروف</a:t>
            </a:r>
            <a:r>
              <a:rPr lang="en-US" sz="2000" b="1" dirty="0" smtClean="0">
                <a:solidFill>
                  <a:srgbClr val="002060"/>
                </a:solidFill>
              </a:rPr>
              <a:t> </a:t>
            </a:r>
            <a:r>
              <a:rPr lang="en-US" sz="2000" b="1" dirty="0" err="1" smtClean="0">
                <a:solidFill>
                  <a:srgbClr val="002060"/>
                </a:solidFill>
              </a:rPr>
              <a:t>الإخفاء</a:t>
            </a:r>
            <a:r>
              <a:rPr lang="en-US" sz="2000" b="1" dirty="0" smtClean="0">
                <a:solidFill>
                  <a:srgbClr val="002060"/>
                </a:solidFill>
              </a:rPr>
              <a:t> </a:t>
            </a:r>
            <a:r>
              <a:rPr lang="en-US" sz="2800" b="1" u="sng" dirty="0" err="1" smtClean="0">
                <a:solidFill>
                  <a:srgbClr val="002060"/>
                </a:solidFill>
              </a:rPr>
              <a:t>خمسة</a:t>
            </a:r>
            <a:r>
              <a:rPr lang="en-US" sz="2800" b="1" u="sng" dirty="0" smtClean="0">
                <a:solidFill>
                  <a:srgbClr val="002060"/>
                </a:solidFill>
              </a:rPr>
              <a:t> </a:t>
            </a:r>
            <a:r>
              <a:rPr lang="en-US" sz="2800" b="1" u="sng" dirty="0" err="1" smtClean="0">
                <a:solidFill>
                  <a:srgbClr val="002060"/>
                </a:solidFill>
              </a:rPr>
              <a:t>عشر</a:t>
            </a:r>
            <a:r>
              <a:rPr lang="en-US" sz="2800" b="1" u="sng" dirty="0" smtClean="0">
                <a:solidFill>
                  <a:srgbClr val="002060"/>
                </a:solidFill>
              </a:rPr>
              <a:t> </a:t>
            </a:r>
            <a:r>
              <a:rPr lang="en-US" sz="2800" b="1" u="sng" dirty="0" err="1" smtClean="0">
                <a:solidFill>
                  <a:srgbClr val="002060"/>
                </a:solidFill>
              </a:rPr>
              <a:t>حرفًا</a:t>
            </a:r>
            <a:r>
              <a:rPr lang="en-US" sz="2800" b="1" u="sng" dirty="0" smtClean="0">
                <a:solidFill>
                  <a:srgbClr val="002060"/>
                </a:solidFill>
              </a:rPr>
              <a:t> </a:t>
            </a:r>
            <a:r>
              <a:rPr lang="en-US" sz="2000" b="1" dirty="0" err="1" smtClean="0">
                <a:solidFill>
                  <a:srgbClr val="002060"/>
                </a:solidFill>
              </a:rPr>
              <a:t>وهي</a:t>
            </a:r>
            <a:r>
              <a:rPr lang="en-US" sz="2000" b="1" dirty="0" smtClean="0">
                <a:solidFill>
                  <a:srgbClr val="002060"/>
                </a:solidFill>
              </a:rPr>
              <a:t> </a:t>
            </a:r>
            <a:r>
              <a:rPr lang="en-US" sz="2000" b="1" dirty="0" err="1" smtClean="0">
                <a:solidFill>
                  <a:srgbClr val="002060"/>
                </a:solidFill>
              </a:rPr>
              <a:t>الباقية</a:t>
            </a:r>
            <a:r>
              <a:rPr lang="en-US" sz="2000" b="1" dirty="0" smtClean="0">
                <a:solidFill>
                  <a:srgbClr val="002060"/>
                </a:solidFill>
              </a:rPr>
              <a:t> </a:t>
            </a:r>
            <a:r>
              <a:rPr lang="en-US" sz="2000" b="1" dirty="0" err="1" smtClean="0">
                <a:solidFill>
                  <a:srgbClr val="002060"/>
                </a:solidFill>
              </a:rPr>
              <a:t>من</a:t>
            </a:r>
            <a:r>
              <a:rPr lang="en-US" sz="2000" b="1" dirty="0" smtClean="0">
                <a:solidFill>
                  <a:srgbClr val="002060"/>
                </a:solidFill>
              </a:rPr>
              <a:t> </a:t>
            </a:r>
            <a:r>
              <a:rPr lang="en-US" sz="2000" b="1" dirty="0" err="1" smtClean="0">
                <a:solidFill>
                  <a:srgbClr val="002060"/>
                </a:solidFill>
              </a:rPr>
              <a:t>أحرف</a:t>
            </a:r>
            <a:r>
              <a:rPr lang="en-US" sz="2000" b="1" dirty="0" smtClean="0">
                <a:solidFill>
                  <a:srgbClr val="002060"/>
                </a:solidFill>
              </a:rPr>
              <a:t> </a:t>
            </a:r>
            <a:r>
              <a:rPr lang="en-US" sz="2000" b="1" dirty="0" err="1" smtClean="0">
                <a:solidFill>
                  <a:srgbClr val="002060"/>
                </a:solidFill>
              </a:rPr>
              <a:t>الهجاء</a:t>
            </a:r>
            <a:r>
              <a:rPr lang="en-US" sz="2000" b="1" dirty="0" smtClean="0">
                <a:solidFill>
                  <a:srgbClr val="002060"/>
                </a:solidFill>
              </a:rPr>
              <a:t> </a:t>
            </a:r>
            <a:r>
              <a:rPr lang="en-US" sz="2000" b="1" dirty="0" err="1" smtClean="0">
                <a:solidFill>
                  <a:srgbClr val="002060"/>
                </a:solidFill>
              </a:rPr>
              <a:t>بعد</a:t>
            </a:r>
            <a:r>
              <a:rPr lang="en-US" sz="2000" b="1" dirty="0" smtClean="0">
                <a:solidFill>
                  <a:srgbClr val="002060"/>
                </a:solidFill>
              </a:rPr>
              <a:t> </a:t>
            </a:r>
            <a:r>
              <a:rPr lang="en-US" sz="2000" b="1" dirty="0" err="1" smtClean="0">
                <a:solidFill>
                  <a:srgbClr val="002060"/>
                </a:solidFill>
              </a:rPr>
              <a:t>أحرف</a:t>
            </a:r>
            <a:r>
              <a:rPr lang="en-US" sz="2000" b="1" dirty="0" smtClean="0">
                <a:solidFill>
                  <a:srgbClr val="002060"/>
                </a:solidFill>
              </a:rPr>
              <a:t> </a:t>
            </a:r>
            <a:r>
              <a:rPr lang="en-US" sz="2000" b="1" dirty="0" err="1" smtClean="0">
                <a:solidFill>
                  <a:srgbClr val="002060"/>
                </a:solidFill>
              </a:rPr>
              <a:t>الإظهار</a:t>
            </a:r>
            <a:r>
              <a:rPr lang="en-US" sz="2000" b="1" dirty="0" smtClean="0">
                <a:solidFill>
                  <a:srgbClr val="002060"/>
                </a:solidFill>
              </a:rPr>
              <a:t> </a:t>
            </a:r>
            <a:r>
              <a:rPr lang="en-US" sz="2000" b="1" dirty="0" err="1" smtClean="0">
                <a:solidFill>
                  <a:srgbClr val="002060"/>
                </a:solidFill>
              </a:rPr>
              <a:t>والإدغام</a:t>
            </a:r>
            <a:r>
              <a:rPr lang="en-US" sz="2000" b="1" dirty="0" smtClean="0">
                <a:solidFill>
                  <a:srgbClr val="002060"/>
                </a:solidFill>
              </a:rPr>
              <a:t> </a:t>
            </a:r>
            <a:r>
              <a:rPr lang="en-US" sz="2000" b="1" dirty="0" err="1" smtClean="0">
                <a:solidFill>
                  <a:srgbClr val="002060"/>
                </a:solidFill>
              </a:rPr>
              <a:t>والإقلاب</a:t>
            </a:r>
            <a:r>
              <a:rPr lang="en-US" sz="2000" b="1" dirty="0" smtClean="0">
                <a:solidFill>
                  <a:srgbClr val="002060"/>
                </a:solidFill>
              </a:rPr>
              <a:t> </a:t>
            </a:r>
            <a:r>
              <a:rPr lang="en-US" sz="2000" b="1" dirty="0" err="1" smtClean="0">
                <a:solidFill>
                  <a:srgbClr val="002060"/>
                </a:solidFill>
              </a:rPr>
              <a:t>وقد</a:t>
            </a:r>
            <a:r>
              <a:rPr lang="en-US" sz="2000" b="1" dirty="0" smtClean="0">
                <a:solidFill>
                  <a:srgbClr val="002060"/>
                </a:solidFill>
              </a:rPr>
              <a:t> </a:t>
            </a:r>
            <a:r>
              <a:rPr lang="en-US" sz="2000" b="1" dirty="0" err="1" smtClean="0">
                <a:solidFill>
                  <a:srgbClr val="002060"/>
                </a:solidFill>
              </a:rPr>
              <a:t>جمعوها</a:t>
            </a:r>
            <a:r>
              <a:rPr lang="en-US" sz="2000" b="1" dirty="0" smtClean="0">
                <a:solidFill>
                  <a:srgbClr val="002060"/>
                </a:solidFill>
              </a:rPr>
              <a:t> </a:t>
            </a:r>
            <a:r>
              <a:rPr lang="en-US" sz="2000" b="1" dirty="0" err="1" smtClean="0">
                <a:solidFill>
                  <a:srgbClr val="002060"/>
                </a:solidFill>
              </a:rPr>
              <a:t>في</a:t>
            </a:r>
            <a:r>
              <a:rPr lang="en-US" sz="2000" b="1" dirty="0" smtClean="0">
                <a:solidFill>
                  <a:srgbClr val="002060"/>
                </a:solidFill>
              </a:rPr>
              <a:t> </a:t>
            </a:r>
            <a:r>
              <a:rPr lang="en-US" sz="2000" b="1" dirty="0" err="1" smtClean="0">
                <a:solidFill>
                  <a:srgbClr val="002060"/>
                </a:solidFill>
              </a:rPr>
              <a:t>أوائل</a:t>
            </a:r>
            <a:r>
              <a:rPr lang="en-US" sz="2000" b="1" dirty="0" smtClean="0">
                <a:solidFill>
                  <a:srgbClr val="002060"/>
                </a:solidFill>
              </a:rPr>
              <a:t> </a:t>
            </a:r>
            <a:r>
              <a:rPr lang="en-US" sz="2000" b="1" dirty="0" err="1" smtClean="0">
                <a:solidFill>
                  <a:srgbClr val="002060"/>
                </a:solidFill>
              </a:rPr>
              <a:t>هذا</a:t>
            </a:r>
            <a:r>
              <a:rPr lang="en-US" sz="2000" b="1" dirty="0" smtClean="0">
                <a:solidFill>
                  <a:srgbClr val="002060"/>
                </a:solidFill>
              </a:rPr>
              <a:t> </a:t>
            </a:r>
            <a:r>
              <a:rPr lang="en-US" sz="2000" b="1" dirty="0" err="1" smtClean="0">
                <a:solidFill>
                  <a:srgbClr val="002060"/>
                </a:solidFill>
              </a:rPr>
              <a:t>البيت</a:t>
            </a:r>
            <a:r>
              <a:rPr lang="en-US" sz="2000" b="1" dirty="0" smtClean="0">
                <a:solidFill>
                  <a:srgbClr val="002060"/>
                </a:solidFill>
              </a:rPr>
              <a:t>:</a:t>
            </a:r>
          </a:p>
          <a:p>
            <a:pPr algn="r" rtl="1"/>
            <a:r>
              <a:rPr lang="en-US" sz="2400" b="1" u="sng" dirty="0" err="1" smtClean="0">
                <a:solidFill>
                  <a:srgbClr val="FF0000"/>
                </a:solidFill>
              </a:rPr>
              <a:t>ص</a:t>
            </a:r>
            <a:r>
              <a:rPr lang="en-US" sz="2400" b="1" dirty="0" err="1" smtClean="0">
                <a:solidFill>
                  <a:srgbClr val="FF0000"/>
                </a:solidFill>
              </a:rPr>
              <a:t>ِ</a:t>
            </a:r>
            <a:r>
              <a:rPr lang="ar-SA" sz="2400" b="1" dirty="0" smtClean="0">
                <a:solidFill>
                  <a:srgbClr val="FF0000"/>
                </a:solidFill>
              </a:rPr>
              <a:t>ـ</a:t>
            </a:r>
            <a:r>
              <a:rPr lang="en-US" sz="2400" b="1" dirty="0" err="1" smtClean="0">
                <a:solidFill>
                  <a:srgbClr val="002060"/>
                </a:solidFill>
              </a:rPr>
              <a:t>فْ</a:t>
            </a:r>
            <a:r>
              <a:rPr lang="en-US" sz="2400" b="1" u="sng" dirty="0" smtClean="0">
                <a:solidFill>
                  <a:srgbClr val="002060"/>
                </a:solidFill>
              </a:rPr>
              <a:t> </a:t>
            </a:r>
            <a:r>
              <a:rPr lang="en-US" sz="2400" b="1" u="sng" dirty="0" err="1" smtClean="0">
                <a:solidFill>
                  <a:srgbClr val="FF0000"/>
                </a:solidFill>
              </a:rPr>
              <a:t>ذ</a:t>
            </a:r>
            <a:r>
              <a:rPr lang="en-US" sz="2400" b="1" dirty="0" err="1" smtClean="0">
                <a:solidFill>
                  <a:srgbClr val="002060"/>
                </a:solidFill>
              </a:rPr>
              <a:t>ا</a:t>
            </a:r>
            <a:r>
              <a:rPr lang="en-US" sz="2400" b="1" dirty="0" smtClean="0">
                <a:solidFill>
                  <a:srgbClr val="002060"/>
                </a:solidFill>
              </a:rPr>
              <a:t> </a:t>
            </a:r>
            <a:r>
              <a:rPr lang="en-US" sz="2400" b="1" u="sng" dirty="0" err="1" smtClean="0">
                <a:solidFill>
                  <a:srgbClr val="FF0000"/>
                </a:solidFill>
              </a:rPr>
              <a:t>ثَ</a:t>
            </a:r>
            <a:r>
              <a:rPr lang="en-US" sz="2400" b="1" dirty="0" err="1" smtClean="0">
                <a:solidFill>
                  <a:srgbClr val="002060"/>
                </a:solidFill>
              </a:rPr>
              <a:t>نَا</a:t>
            </a:r>
            <a:r>
              <a:rPr lang="en-US" sz="2400" b="1" dirty="0" smtClean="0">
                <a:solidFill>
                  <a:srgbClr val="002060"/>
                </a:solidFill>
              </a:rPr>
              <a:t> </a:t>
            </a:r>
            <a:r>
              <a:rPr lang="en-US" sz="2400" b="1" u="sng" dirty="0" err="1" smtClean="0">
                <a:solidFill>
                  <a:srgbClr val="FF0000"/>
                </a:solidFill>
              </a:rPr>
              <a:t>كَ</a:t>
            </a:r>
            <a:r>
              <a:rPr lang="en-US" sz="2400" b="1" dirty="0" err="1" smtClean="0">
                <a:solidFill>
                  <a:srgbClr val="002060"/>
                </a:solidFill>
              </a:rPr>
              <a:t>مْ</a:t>
            </a:r>
            <a:r>
              <a:rPr lang="en-US" sz="2400" b="1" dirty="0" smtClean="0">
                <a:solidFill>
                  <a:srgbClr val="002060"/>
                </a:solidFill>
              </a:rPr>
              <a:t> </a:t>
            </a:r>
            <a:r>
              <a:rPr lang="en-US" sz="2400" b="1" u="sng" dirty="0" err="1" smtClean="0">
                <a:solidFill>
                  <a:srgbClr val="FF0000"/>
                </a:solidFill>
              </a:rPr>
              <a:t>ج</a:t>
            </a:r>
            <a:r>
              <a:rPr lang="en-US" sz="2400" b="1" u="sng" dirty="0" err="1">
                <a:solidFill>
                  <a:srgbClr val="FF0000"/>
                </a:solidFill>
              </a:rPr>
              <a:t>َ</a:t>
            </a:r>
            <a:r>
              <a:rPr lang="en-US" sz="2400" b="1" dirty="0" err="1" smtClean="0">
                <a:solidFill>
                  <a:srgbClr val="002060"/>
                </a:solidFill>
              </a:rPr>
              <a:t>ادَ</a:t>
            </a:r>
            <a:r>
              <a:rPr lang="en-US" sz="2400" b="1" dirty="0" smtClean="0">
                <a:solidFill>
                  <a:srgbClr val="002060"/>
                </a:solidFill>
              </a:rPr>
              <a:t> </a:t>
            </a:r>
            <a:r>
              <a:rPr lang="en-US" sz="2400" b="1" u="sng" dirty="0" err="1" smtClean="0">
                <a:solidFill>
                  <a:srgbClr val="FF0000"/>
                </a:solidFill>
              </a:rPr>
              <a:t>شَ</a:t>
            </a:r>
            <a:r>
              <a:rPr lang="en-US" sz="2400" b="1" dirty="0" err="1" smtClean="0">
                <a:solidFill>
                  <a:srgbClr val="002060"/>
                </a:solidFill>
              </a:rPr>
              <a:t>خْصٌ</a:t>
            </a:r>
            <a:r>
              <a:rPr lang="en-US" sz="2400" b="1" dirty="0" smtClean="0">
                <a:solidFill>
                  <a:srgbClr val="002060"/>
                </a:solidFill>
              </a:rPr>
              <a:t> </a:t>
            </a:r>
            <a:r>
              <a:rPr lang="en-US" sz="2400" b="1" u="sng" dirty="0" err="1" smtClean="0">
                <a:solidFill>
                  <a:srgbClr val="FF0000"/>
                </a:solidFill>
              </a:rPr>
              <a:t>قَ</a:t>
            </a:r>
            <a:r>
              <a:rPr lang="en-US" sz="2400" b="1" dirty="0" err="1" smtClean="0">
                <a:solidFill>
                  <a:srgbClr val="002060"/>
                </a:solidFill>
              </a:rPr>
              <a:t>دْ</a:t>
            </a:r>
            <a:r>
              <a:rPr lang="en-US" sz="2400" b="1" dirty="0" smtClean="0">
                <a:solidFill>
                  <a:srgbClr val="002060"/>
                </a:solidFill>
              </a:rPr>
              <a:t> </a:t>
            </a:r>
            <a:r>
              <a:rPr lang="en-US" sz="2400" b="1" u="sng" dirty="0" err="1" smtClean="0">
                <a:solidFill>
                  <a:srgbClr val="FF0000"/>
                </a:solidFill>
              </a:rPr>
              <a:t>س</a:t>
            </a:r>
            <a:r>
              <a:rPr lang="en-US" sz="2400" b="1" dirty="0" err="1" smtClean="0">
                <a:solidFill>
                  <a:srgbClr val="FF0000"/>
                </a:solidFill>
              </a:rPr>
              <a:t>َ</a:t>
            </a:r>
            <a:r>
              <a:rPr lang="en-US" sz="2400" b="1" dirty="0" err="1" smtClean="0">
                <a:solidFill>
                  <a:srgbClr val="002060"/>
                </a:solidFill>
              </a:rPr>
              <a:t>مَا</a:t>
            </a:r>
            <a:r>
              <a:rPr lang="en-US" sz="2400" b="1" dirty="0" smtClean="0">
                <a:solidFill>
                  <a:srgbClr val="002060"/>
                </a:solidFill>
              </a:rPr>
              <a:t> ... </a:t>
            </a:r>
            <a:r>
              <a:rPr lang="en-US" sz="2400" b="1" u="sng" dirty="0" err="1" smtClean="0">
                <a:solidFill>
                  <a:srgbClr val="FF0000"/>
                </a:solidFill>
              </a:rPr>
              <a:t>دُ</a:t>
            </a:r>
            <a:r>
              <a:rPr lang="en-US" sz="2400" b="1" dirty="0" err="1" smtClean="0">
                <a:solidFill>
                  <a:srgbClr val="002060"/>
                </a:solidFill>
              </a:rPr>
              <a:t>مْ</a:t>
            </a:r>
            <a:r>
              <a:rPr lang="en-US" sz="2400" b="1" dirty="0" smtClean="0">
                <a:solidFill>
                  <a:srgbClr val="002060"/>
                </a:solidFill>
              </a:rPr>
              <a:t> </a:t>
            </a:r>
            <a:r>
              <a:rPr lang="en-US" sz="2400" b="1" u="sng" dirty="0" err="1" smtClean="0">
                <a:solidFill>
                  <a:srgbClr val="FF0000"/>
                </a:solidFill>
              </a:rPr>
              <a:t>طَ</a:t>
            </a:r>
            <a:r>
              <a:rPr lang="en-US" sz="2400" b="1" dirty="0" err="1" smtClean="0">
                <a:solidFill>
                  <a:srgbClr val="002060"/>
                </a:solidFill>
              </a:rPr>
              <a:t>يِّبًا</a:t>
            </a:r>
            <a:r>
              <a:rPr lang="en-US" sz="2400" b="1" dirty="0" smtClean="0">
                <a:solidFill>
                  <a:srgbClr val="002060"/>
                </a:solidFill>
              </a:rPr>
              <a:t> </a:t>
            </a:r>
            <a:r>
              <a:rPr lang="en-US" sz="2400" b="1" u="sng" dirty="0" err="1" smtClean="0">
                <a:solidFill>
                  <a:srgbClr val="FF0000"/>
                </a:solidFill>
              </a:rPr>
              <a:t>زِ</a:t>
            </a:r>
            <a:r>
              <a:rPr lang="en-US" sz="2400" b="1" dirty="0" err="1" smtClean="0">
                <a:solidFill>
                  <a:srgbClr val="002060"/>
                </a:solidFill>
              </a:rPr>
              <a:t>دْ</a:t>
            </a:r>
            <a:r>
              <a:rPr lang="en-US" sz="2400" b="1" dirty="0" smtClean="0">
                <a:solidFill>
                  <a:srgbClr val="002060"/>
                </a:solidFill>
              </a:rPr>
              <a:t> </a:t>
            </a:r>
            <a:r>
              <a:rPr lang="en-US" sz="2400" b="1" u="sng" dirty="0" err="1" smtClean="0">
                <a:solidFill>
                  <a:srgbClr val="FF0000"/>
                </a:solidFill>
              </a:rPr>
              <a:t>ف</a:t>
            </a:r>
            <a:r>
              <a:rPr lang="en-US" sz="2400" b="1" dirty="0" err="1" smtClean="0">
                <a:solidFill>
                  <a:srgbClr val="002060"/>
                </a:solidFill>
              </a:rPr>
              <a:t>ي</a:t>
            </a:r>
            <a:r>
              <a:rPr lang="en-US" sz="2400" b="1" dirty="0" smtClean="0">
                <a:solidFill>
                  <a:srgbClr val="002060"/>
                </a:solidFill>
              </a:rPr>
              <a:t> </a:t>
            </a:r>
            <a:r>
              <a:rPr lang="en-US" sz="2400" b="1" u="sng" dirty="0" err="1" smtClean="0">
                <a:solidFill>
                  <a:srgbClr val="FF0000"/>
                </a:solidFill>
              </a:rPr>
              <a:t>تُ</a:t>
            </a:r>
            <a:r>
              <a:rPr lang="en-US" sz="2400" b="1" dirty="0" err="1" smtClean="0">
                <a:solidFill>
                  <a:srgbClr val="002060"/>
                </a:solidFill>
              </a:rPr>
              <a:t>قًي</a:t>
            </a:r>
            <a:r>
              <a:rPr lang="en-US" sz="2400" b="1" dirty="0" smtClean="0">
                <a:solidFill>
                  <a:srgbClr val="002060"/>
                </a:solidFill>
              </a:rPr>
              <a:t> </a:t>
            </a:r>
            <a:r>
              <a:rPr lang="en-US" sz="2400" b="1" u="sng" dirty="0" err="1" smtClean="0">
                <a:solidFill>
                  <a:srgbClr val="FF0000"/>
                </a:solidFill>
              </a:rPr>
              <a:t>ضَ</a:t>
            </a:r>
            <a:r>
              <a:rPr lang="en-US" sz="2400" b="1" dirty="0" err="1" smtClean="0">
                <a:solidFill>
                  <a:srgbClr val="002060"/>
                </a:solidFill>
              </a:rPr>
              <a:t>عْ</a:t>
            </a:r>
            <a:r>
              <a:rPr lang="en-US" sz="2400" b="1" dirty="0" smtClean="0">
                <a:solidFill>
                  <a:srgbClr val="002060"/>
                </a:solidFill>
              </a:rPr>
              <a:t> </a:t>
            </a:r>
            <a:r>
              <a:rPr lang="en-US" sz="2400" b="1" u="sng" dirty="0" err="1" smtClean="0">
                <a:solidFill>
                  <a:srgbClr val="FF0000"/>
                </a:solidFill>
              </a:rPr>
              <a:t>ظَ</a:t>
            </a:r>
            <a:r>
              <a:rPr lang="en-US" sz="2400" b="1" dirty="0" err="1" smtClean="0">
                <a:solidFill>
                  <a:srgbClr val="002060"/>
                </a:solidFill>
              </a:rPr>
              <a:t>الِمًا</a:t>
            </a:r>
            <a:endParaRPr lang="en-US" sz="2400" b="1" dirty="0" smtClean="0">
              <a:solidFill>
                <a:srgbClr val="002060"/>
              </a:solidFill>
            </a:endParaRPr>
          </a:p>
          <a:p>
            <a:pPr algn="r" rtl="1"/>
            <a:endParaRPr lang="en-US" sz="2000" b="1" dirty="0">
              <a:solidFill>
                <a:srgbClr val="002060"/>
              </a:solidFill>
            </a:endParaRPr>
          </a:p>
        </p:txBody>
      </p:sp>
      <p:sp>
        <p:nvSpPr>
          <p:cNvPr id="19" name="Rectangle 1"/>
          <p:cNvSpPr>
            <a:spLocks noChangeArrowheads="1"/>
          </p:cNvSpPr>
          <p:nvPr/>
        </p:nvSpPr>
        <p:spPr bwMode="auto">
          <a:xfrm>
            <a:off x="2719386" y="3794879"/>
            <a:ext cx="6858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lang="en-US" sz="2400" b="1" u="sng" dirty="0" smtClean="0">
                <a:solidFill>
                  <a:srgbClr val="002060"/>
                </a:solidFill>
              </a:rPr>
              <a:t>The letters entailing </a:t>
            </a:r>
            <a:r>
              <a:rPr lang="en-US" sz="2400" b="1" u="sng" dirty="0" err="1" smtClean="0">
                <a:solidFill>
                  <a:srgbClr val="002060"/>
                </a:solidFill>
              </a:rPr>
              <a:t>Ikhfa</a:t>
            </a:r>
            <a:r>
              <a:rPr lang="en-US" sz="2400" b="1" u="sng" dirty="0" smtClean="0">
                <a:solidFill>
                  <a:srgbClr val="002060"/>
                </a:solidFill>
              </a:rPr>
              <a:t>' are fifteen</a:t>
            </a:r>
            <a:r>
              <a:rPr lang="en-US" sz="2400" dirty="0" smtClean="0">
                <a:solidFill>
                  <a:srgbClr val="002060"/>
                </a:solidFill>
              </a:rPr>
              <a:t>. They are the remaining letters of the Arabic Alphabet after excluding the letters of </a:t>
            </a:r>
            <a:r>
              <a:rPr lang="en-US" sz="2400" dirty="0" err="1" smtClean="0">
                <a:solidFill>
                  <a:srgbClr val="002060"/>
                </a:solidFill>
              </a:rPr>
              <a:t>Izh-har</a:t>
            </a:r>
            <a:r>
              <a:rPr lang="en-US" sz="2400" dirty="0" smtClean="0">
                <a:solidFill>
                  <a:srgbClr val="002060"/>
                </a:solidFill>
              </a:rPr>
              <a:t>, </a:t>
            </a:r>
            <a:r>
              <a:rPr lang="en-US" sz="2400" dirty="0" err="1" smtClean="0">
                <a:solidFill>
                  <a:srgbClr val="002060"/>
                </a:solidFill>
              </a:rPr>
              <a:t>Idgham</a:t>
            </a:r>
            <a:r>
              <a:rPr lang="en-US" sz="2400" dirty="0" smtClean="0">
                <a:solidFill>
                  <a:srgbClr val="002060"/>
                </a:solidFill>
              </a:rPr>
              <a:t>, and </a:t>
            </a:r>
            <a:r>
              <a:rPr lang="en-US" sz="2400" dirty="0" err="1" smtClean="0">
                <a:solidFill>
                  <a:srgbClr val="002060"/>
                </a:solidFill>
              </a:rPr>
              <a:t>Iqlab</a:t>
            </a:r>
            <a:r>
              <a:rPr lang="en-US" sz="2400" dirty="0" smtClean="0">
                <a:solidFill>
                  <a:srgbClr val="002060"/>
                </a:solidFill>
              </a:rPr>
              <a:t>. </a:t>
            </a:r>
          </a:p>
          <a:p>
            <a:pPr algn="l" rtl="0"/>
            <a:r>
              <a:rPr lang="en-US" sz="2400" dirty="0" smtClean="0">
                <a:solidFill>
                  <a:srgbClr val="002060"/>
                </a:solidFill>
              </a:rPr>
              <a:t>They are the initial letters of the words in the following verse of poetry:</a:t>
            </a:r>
          </a:p>
          <a:p>
            <a:pPr algn="r" rtl="1"/>
            <a:r>
              <a:rPr lang="en-US" sz="2400" b="1" u="sng" dirty="0" err="1">
                <a:solidFill>
                  <a:srgbClr val="FF0000"/>
                </a:solidFill>
              </a:rPr>
              <a:t>ص</a:t>
            </a:r>
            <a:r>
              <a:rPr lang="en-US" sz="2400" b="1" dirty="0" err="1">
                <a:solidFill>
                  <a:srgbClr val="FF0000"/>
                </a:solidFill>
              </a:rPr>
              <a:t>ِ</a:t>
            </a:r>
            <a:r>
              <a:rPr lang="ar-SA" sz="2400" b="1" dirty="0">
                <a:solidFill>
                  <a:srgbClr val="FF0000"/>
                </a:solidFill>
              </a:rPr>
              <a:t>ـ</a:t>
            </a:r>
            <a:r>
              <a:rPr lang="en-US" sz="2400" b="1" dirty="0" err="1">
                <a:solidFill>
                  <a:srgbClr val="002060"/>
                </a:solidFill>
              </a:rPr>
              <a:t>فْ</a:t>
            </a:r>
            <a:r>
              <a:rPr lang="en-US" sz="2400" b="1" u="sng" dirty="0">
                <a:solidFill>
                  <a:srgbClr val="002060"/>
                </a:solidFill>
              </a:rPr>
              <a:t> </a:t>
            </a:r>
            <a:r>
              <a:rPr lang="en-US" sz="2400" b="1" u="sng" dirty="0" err="1">
                <a:solidFill>
                  <a:srgbClr val="FF0000"/>
                </a:solidFill>
              </a:rPr>
              <a:t>ذ</a:t>
            </a:r>
            <a:r>
              <a:rPr lang="en-US" sz="2400" b="1" dirty="0" err="1">
                <a:solidFill>
                  <a:srgbClr val="002060"/>
                </a:solidFill>
              </a:rPr>
              <a:t>ا</a:t>
            </a:r>
            <a:r>
              <a:rPr lang="en-US" sz="2400" b="1" dirty="0">
                <a:solidFill>
                  <a:srgbClr val="002060"/>
                </a:solidFill>
              </a:rPr>
              <a:t> </a:t>
            </a:r>
            <a:r>
              <a:rPr lang="en-US" sz="2400" b="1" u="sng" dirty="0" err="1">
                <a:solidFill>
                  <a:srgbClr val="FF0000"/>
                </a:solidFill>
              </a:rPr>
              <a:t>ثَ</a:t>
            </a:r>
            <a:r>
              <a:rPr lang="en-US" sz="2400" b="1" dirty="0" err="1">
                <a:solidFill>
                  <a:srgbClr val="002060"/>
                </a:solidFill>
              </a:rPr>
              <a:t>نَا</a:t>
            </a:r>
            <a:r>
              <a:rPr lang="en-US" sz="2400" b="1" dirty="0">
                <a:solidFill>
                  <a:srgbClr val="002060"/>
                </a:solidFill>
              </a:rPr>
              <a:t> </a:t>
            </a:r>
            <a:r>
              <a:rPr lang="en-US" sz="2400" b="1" u="sng" dirty="0" err="1">
                <a:solidFill>
                  <a:srgbClr val="FF0000"/>
                </a:solidFill>
              </a:rPr>
              <a:t>كَ</a:t>
            </a:r>
            <a:r>
              <a:rPr lang="en-US" sz="2400" b="1" dirty="0" err="1">
                <a:solidFill>
                  <a:srgbClr val="002060"/>
                </a:solidFill>
              </a:rPr>
              <a:t>مْ</a:t>
            </a:r>
            <a:r>
              <a:rPr lang="en-US" sz="2400" b="1" dirty="0">
                <a:solidFill>
                  <a:srgbClr val="002060"/>
                </a:solidFill>
              </a:rPr>
              <a:t> </a:t>
            </a:r>
            <a:r>
              <a:rPr lang="en-US" sz="2400" b="1" u="sng" dirty="0" err="1">
                <a:solidFill>
                  <a:srgbClr val="FF0000"/>
                </a:solidFill>
              </a:rPr>
              <a:t>جَ</a:t>
            </a:r>
            <a:r>
              <a:rPr lang="en-US" sz="2400" b="1" dirty="0" err="1">
                <a:solidFill>
                  <a:srgbClr val="002060"/>
                </a:solidFill>
              </a:rPr>
              <a:t>ادَ</a:t>
            </a:r>
            <a:r>
              <a:rPr lang="en-US" sz="2400" b="1" dirty="0">
                <a:solidFill>
                  <a:srgbClr val="002060"/>
                </a:solidFill>
              </a:rPr>
              <a:t> </a:t>
            </a:r>
            <a:r>
              <a:rPr lang="en-US" sz="2400" b="1" u="sng" dirty="0" err="1">
                <a:solidFill>
                  <a:srgbClr val="FF0000"/>
                </a:solidFill>
              </a:rPr>
              <a:t>شَ</a:t>
            </a:r>
            <a:r>
              <a:rPr lang="en-US" sz="2400" b="1" dirty="0" err="1">
                <a:solidFill>
                  <a:srgbClr val="002060"/>
                </a:solidFill>
              </a:rPr>
              <a:t>خْصٌ</a:t>
            </a:r>
            <a:r>
              <a:rPr lang="en-US" sz="2400" b="1" dirty="0">
                <a:solidFill>
                  <a:srgbClr val="002060"/>
                </a:solidFill>
              </a:rPr>
              <a:t> </a:t>
            </a:r>
            <a:r>
              <a:rPr lang="en-US" sz="2400" b="1" u="sng" dirty="0" err="1">
                <a:solidFill>
                  <a:srgbClr val="FF0000"/>
                </a:solidFill>
              </a:rPr>
              <a:t>قَ</a:t>
            </a:r>
            <a:r>
              <a:rPr lang="en-US" sz="2400" b="1" dirty="0" err="1">
                <a:solidFill>
                  <a:srgbClr val="002060"/>
                </a:solidFill>
              </a:rPr>
              <a:t>دْ</a:t>
            </a:r>
            <a:r>
              <a:rPr lang="en-US" sz="2400" b="1" dirty="0">
                <a:solidFill>
                  <a:srgbClr val="002060"/>
                </a:solidFill>
              </a:rPr>
              <a:t> </a:t>
            </a:r>
            <a:r>
              <a:rPr lang="en-US" sz="2400" b="1" u="sng" dirty="0" err="1">
                <a:solidFill>
                  <a:srgbClr val="FF0000"/>
                </a:solidFill>
              </a:rPr>
              <a:t>س</a:t>
            </a:r>
            <a:r>
              <a:rPr lang="en-US" sz="2400" b="1" dirty="0" err="1">
                <a:solidFill>
                  <a:srgbClr val="FF0000"/>
                </a:solidFill>
              </a:rPr>
              <a:t>َ</a:t>
            </a:r>
            <a:r>
              <a:rPr lang="en-US" sz="2400" b="1" dirty="0" err="1">
                <a:solidFill>
                  <a:srgbClr val="002060"/>
                </a:solidFill>
              </a:rPr>
              <a:t>مَا</a:t>
            </a:r>
            <a:r>
              <a:rPr lang="en-US" sz="2400" b="1" dirty="0">
                <a:solidFill>
                  <a:srgbClr val="002060"/>
                </a:solidFill>
              </a:rPr>
              <a:t> ... </a:t>
            </a:r>
            <a:r>
              <a:rPr lang="en-US" sz="2400" b="1" u="sng" dirty="0" err="1">
                <a:solidFill>
                  <a:srgbClr val="FF0000"/>
                </a:solidFill>
              </a:rPr>
              <a:t>دُ</a:t>
            </a:r>
            <a:r>
              <a:rPr lang="en-US" sz="2400" b="1" dirty="0" err="1">
                <a:solidFill>
                  <a:srgbClr val="002060"/>
                </a:solidFill>
              </a:rPr>
              <a:t>مْ</a:t>
            </a:r>
            <a:r>
              <a:rPr lang="en-US" sz="2400" b="1" dirty="0">
                <a:solidFill>
                  <a:srgbClr val="002060"/>
                </a:solidFill>
              </a:rPr>
              <a:t> </a:t>
            </a:r>
            <a:r>
              <a:rPr lang="en-US" sz="2400" b="1" u="sng" dirty="0" err="1">
                <a:solidFill>
                  <a:srgbClr val="FF0000"/>
                </a:solidFill>
              </a:rPr>
              <a:t>طَ</a:t>
            </a:r>
            <a:r>
              <a:rPr lang="en-US" sz="2400" b="1" dirty="0" err="1">
                <a:solidFill>
                  <a:srgbClr val="002060"/>
                </a:solidFill>
              </a:rPr>
              <a:t>يِّبًا</a:t>
            </a:r>
            <a:r>
              <a:rPr lang="en-US" sz="2400" b="1" dirty="0">
                <a:solidFill>
                  <a:srgbClr val="002060"/>
                </a:solidFill>
              </a:rPr>
              <a:t> </a:t>
            </a:r>
            <a:r>
              <a:rPr lang="en-US" sz="2400" b="1" u="sng" dirty="0" err="1">
                <a:solidFill>
                  <a:srgbClr val="FF0000"/>
                </a:solidFill>
              </a:rPr>
              <a:t>زِ</a:t>
            </a:r>
            <a:r>
              <a:rPr lang="en-US" sz="2400" b="1" dirty="0" err="1">
                <a:solidFill>
                  <a:srgbClr val="002060"/>
                </a:solidFill>
              </a:rPr>
              <a:t>دْ</a:t>
            </a:r>
            <a:r>
              <a:rPr lang="en-US" sz="2400" b="1" dirty="0">
                <a:solidFill>
                  <a:srgbClr val="002060"/>
                </a:solidFill>
              </a:rPr>
              <a:t> </a:t>
            </a:r>
            <a:r>
              <a:rPr lang="en-US" sz="2400" b="1" u="sng" dirty="0" err="1">
                <a:solidFill>
                  <a:srgbClr val="FF0000"/>
                </a:solidFill>
              </a:rPr>
              <a:t>ف</a:t>
            </a:r>
            <a:r>
              <a:rPr lang="en-US" sz="2400" b="1" dirty="0" err="1">
                <a:solidFill>
                  <a:srgbClr val="002060"/>
                </a:solidFill>
              </a:rPr>
              <a:t>ي</a:t>
            </a:r>
            <a:r>
              <a:rPr lang="en-US" sz="2400" b="1" dirty="0">
                <a:solidFill>
                  <a:srgbClr val="002060"/>
                </a:solidFill>
              </a:rPr>
              <a:t> </a:t>
            </a:r>
            <a:r>
              <a:rPr lang="en-US" sz="2400" b="1" u="sng" dirty="0" err="1">
                <a:solidFill>
                  <a:srgbClr val="FF0000"/>
                </a:solidFill>
              </a:rPr>
              <a:t>تُ</a:t>
            </a:r>
            <a:r>
              <a:rPr lang="en-US" sz="2400" b="1" dirty="0" err="1">
                <a:solidFill>
                  <a:srgbClr val="002060"/>
                </a:solidFill>
              </a:rPr>
              <a:t>قًي</a:t>
            </a:r>
            <a:r>
              <a:rPr lang="en-US" sz="2400" b="1" dirty="0">
                <a:solidFill>
                  <a:srgbClr val="002060"/>
                </a:solidFill>
              </a:rPr>
              <a:t> </a:t>
            </a:r>
            <a:r>
              <a:rPr lang="en-US" sz="2400" b="1" u="sng" dirty="0" err="1">
                <a:solidFill>
                  <a:srgbClr val="FF0000"/>
                </a:solidFill>
              </a:rPr>
              <a:t>ضَ</a:t>
            </a:r>
            <a:r>
              <a:rPr lang="en-US" sz="2400" b="1" dirty="0" err="1">
                <a:solidFill>
                  <a:srgbClr val="002060"/>
                </a:solidFill>
              </a:rPr>
              <a:t>عْ</a:t>
            </a:r>
            <a:r>
              <a:rPr lang="en-US" sz="2400" b="1" dirty="0">
                <a:solidFill>
                  <a:srgbClr val="002060"/>
                </a:solidFill>
              </a:rPr>
              <a:t> </a:t>
            </a:r>
            <a:r>
              <a:rPr lang="en-US" sz="2400" b="1" u="sng" dirty="0" err="1">
                <a:solidFill>
                  <a:srgbClr val="FF0000"/>
                </a:solidFill>
              </a:rPr>
              <a:t>ظَ</a:t>
            </a:r>
            <a:r>
              <a:rPr lang="en-US" sz="2400" b="1" dirty="0" err="1">
                <a:solidFill>
                  <a:srgbClr val="002060"/>
                </a:solidFill>
              </a:rPr>
              <a:t>الِمًا</a:t>
            </a:r>
            <a:endParaRPr lang="en-US" sz="2400" b="1" dirty="0">
              <a:solidFill>
                <a:srgbClr val="002060"/>
              </a:solidFill>
            </a:endParaRPr>
          </a:p>
        </p:txBody>
      </p:sp>
    </p:spTree>
    <p:extLst>
      <p:ext uri="{BB962C8B-B14F-4D97-AF65-F5344CB8AC3E}">
        <p14:creationId xmlns:p14="http://schemas.microsoft.com/office/powerpoint/2010/main" val="3978050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سببه</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Its Reason</a:t>
            </a:r>
            <a:endParaRPr lang="en-US" sz="2800" b="1" dirty="0">
              <a:solidFill>
                <a:schemeClr val="tx1"/>
              </a:solidFill>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2651705" y="2142404"/>
            <a:ext cx="6696744" cy="156966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400" b="1" dirty="0" err="1" smtClean="0">
                <a:solidFill>
                  <a:srgbClr val="002060"/>
                </a:solidFill>
              </a:rPr>
              <a:t>هو</a:t>
            </a:r>
            <a:r>
              <a:rPr lang="en-US" sz="2400" b="1" dirty="0" smtClean="0">
                <a:solidFill>
                  <a:srgbClr val="002060"/>
                </a:solidFill>
              </a:rPr>
              <a:t> </a:t>
            </a:r>
            <a:r>
              <a:rPr lang="en-US" sz="2400" b="1" dirty="0" err="1" smtClean="0">
                <a:solidFill>
                  <a:srgbClr val="002060"/>
                </a:solidFill>
              </a:rPr>
              <a:t>أن</a:t>
            </a:r>
            <a:r>
              <a:rPr lang="en-US" sz="2400" b="1" dirty="0" smtClean="0">
                <a:solidFill>
                  <a:srgbClr val="002060"/>
                </a:solidFill>
              </a:rPr>
              <a:t> </a:t>
            </a:r>
            <a:r>
              <a:rPr lang="en-US" sz="2400" b="1" dirty="0" err="1" smtClean="0">
                <a:solidFill>
                  <a:srgbClr val="002060"/>
                </a:solidFill>
              </a:rPr>
              <a:t>النون</a:t>
            </a:r>
            <a:r>
              <a:rPr lang="en-US" sz="2400" b="1" dirty="0" smtClean="0">
                <a:solidFill>
                  <a:srgbClr val="002060"/>
                </a:solidFill>
              </a:rPr>
              <a:t> </a:t>
            </a:r>
            <a:r>
              <a:rPr lang="en-US" sz="2400" b="1" dirty="0" err="1" smtClean="0">
                <a:solidFill>
                  <a:srgbClr val="002060"/>
                </a:solidFill>
              </a:rPr>
              <a:t>الساكنة</a:t>
            </a:r>
            <a:r>
              <a:rPr lang="en-US" sz="2400" b="1" dirty="0" smtClean="0">
                <a:solidFill>
                  <a:srgbClr val="002060"/>
                </a:solidFill>
              </a:rPr>
              <a:t> </a:t>
            </a:r>
            <a:r>
              <a:rPr lang="en-US" sz="2400" b="1" dirty="0" err="1" smtClean="0">
                <a:solidFill>
                  <a:srgbClr val="002060"/>
                </a:solidFill>
              </a:rPr>
              <a:t>والتنوين</a:t>
            </a:r>
            <a:r>
              <a:rPr lang="en-US" sz="2400" b="1" dirty="0" smtClean="0">
                <a:solidFill>
                  <a:srgbClr val="002060"/>
                </a:solidFill>
              </a:rPr>
              <a:t> </a:t>
            </a:r>
            <a:r>
              <a:rPr lang="en-US" sz="2400" b="1" dirty="0" err="1" smtClean="0">
                <a:solidFill>
                  <a:srgbClr val="FF0000"/>
                </a:solidFill>
              </a:rPr>
              <a:t>لم</a:t>
            </a:r>
            <a:r>
              <a:rPr lang="en-US" sz="2400" b="1" dirty="0" smtClean="0">
                <a:solidFill>
                  <a:srgbClr val="FF0000"/>
                </a:solidFill>
              </a:rPr>
              <a:t> </a:t>
            </a:r>
            <a:r>
              <a:rPr lang="en-US" sz="2400" b="1" dirty="0" err="1" smtClean="0">
                <a:solidFill>
                  <a:srgbClr val="FF0000"/>
                </a:solidFill>
              </a:rPr>
              <a:t>يقترب</a:t>
            </a:r>
            <a:r>
              <a:rPr lang="en-US" sz="2400" b="1" dirty="0" smtClean="0">
                <a:solidFill>
                  <a:srgbClr val="FF0000"/>
                </a:solidFill>
              </a:rPr>
              <a:t> </a:t>
            </a:r>
            <a:r>
              <a:rPr lang="en-US" sz="2400" b="1" dirty="0" err="1" smtClean="0">
                <a:solidFill>
                  <a:srgbClr val="FF0000"/>
                </a:solidFill>
              </a:rPr>
              <a:t>مخرجهما</a:t>
            </a:r>
            <a:r>
              <a:rPr lang="en-US" sz="2400" b="1" dirty="0" smtClean="0">
                <a:solidFill>
                  <a:srgbClr val="FF0000"/>
                </a:solidFill>
              </a:rPr>
              <a:t> </a:t>
            </a:r>
            <a:r>
              <a:rPr lang="en-US" sz="2400" b="1" dirty="0" err="1" smtClean="0">
                <a:solidFill>
                  <a:srgbClr val="002060"/>
                </a:solidFill>
              </a:rPr>
              <a:t>من</a:t>
            </a:r>
            <a:r>
              <a:rPr lang="en-US" sz="2400" b="1" dirty="0" smtClean="0">
                <a:solidFill>
                  <a:srgbClr val="002060"/>
                </a:solidFill>
              </a:rPr>
              <a:t> </a:t>
            </a:r>
            <a:r>
              <a:rPr lang="en-US" sz="2400" b="1" dirty="0" err="1" smtClean="0">
                <a:solidFill>
                  <a:srgbClr val="002060"/>
                </a:solidFill>
              </a:rPr>
              <a:t>مخرج</a:t>
            </a:r>
            <a:r>
              <a:rPr lang="en-US" sz="2400" b="1" dirty="0" smtClean="0">
                <a:solidFill>
                  <a:srgbClr val="002060"/>
                </a:solidFill>
              </a:rPr>
              <a:t> </a:t>
            </a:r>
            <a:r>
              <a:rPr lang="en-US" sz="2400" b="1" dirty="0" err="1" smtClean="0">
                <a:solidFill>
                  <a:srgbClr val="002060"/>
                </a:solidFill>
              </a:rPr>
              <a:t>الحروف</a:t>
            </a:r>
            <a:r>
              <a:rPr lang="en-US" sz="2400" b="1" dirty="0" smtClean="0">
                <a:solidFill>
                  <a:srgbClr val="002060"/>
                </a:solidFill>
              </a:rPr>
              <a:t> </a:t>
            </a:r>
            <a:r>
              <a:rPr lang="en-US" sz="2400" b="1" dirty="0" err="1" smtClean="0">
                <a:solidFill>
                  <a:srgbClr val="002060"/>
                </a:solidFill>
              </a:rPr>
              <a:t>المذكورة</a:t>
            </a:r>
            <a:r>
              <a:rPr lang="en-US" sz="2400" b="1" dirty="0" smtClean="0">
                <a:solidFill>
                  <a:srgbClr val="002060"/>
                </a:solidFill>
              </a:rPr>
              <a:t> </a:t>
            </a:r>
            <a:r>
              <a:rPr lang="en-US" sz="2400" b="1" dirty="0" err="1" smtClean="0">
                <a:solidFill>
                  <a:srgbClr val="002060"/>
                </a:solidFill>
              </a:rPr>
              <a:t>كقربه</a:t>
            </a:r>
            <a:r>
              <a:rPr lang="en-US" sz="2400" b="1" dirty="0" smtClean="0">
                <a:solidFill>
                  <a:srgbClr val="002060"/>
                </a:solidFill>
              </a:rPr>
              <a:t> </a:t>
            </a:r>
            <a:r>
              <a:rPr lang="en-US" sz="2400" b="1" dirty="0" err="1" smtClean="0">
                <a:solidFill>
                  <a:srgbClr val="002060"/>
                </a:solidFill>
              </a:rPr>
              <a:t>من</a:t>
            </a:r>
            <a:r>
              <a:rPr lang="en-US" sz="2400" b="1" dirty="0" smtClean="0">
                <a:solidFill>
                  <a:srgbClr val="002060"/>
                </a:solidFill>
              </a:rPr>
              <a:t> </a:t>
            </a:r>
            <a:r>
              <a:rPr lang="en-US" sz="2400" b="1" dirty="0" err="1" smtClean="0">
                <a:solidFill>
                  <a:srgbClr val="002060"/>
                </a:solidFill>
              </a:rPr>
              <a:t>مخرج</a:t>
            </a:r>
            <a:r>
              <a:rPr lang="en-US" sz="2400" b="1" dirty="0" smtClean="0">
                <a:solidFill>
                  <a:srgbClr val="002060"/>
                </a:solidFill>
              </a:rPr>
              <a:t> </a:t>
            </a:r>
            <a:r>
              <a:rPr lang="en-US" sz="2400" b="1" dirty="0" err="1" smtClean="0">
                <a:solidFill>
                  <a:srgbClr val="002060"/>
                </a:solidFill>
              </a:rPr>
              <a:t>حروف</a:t>
            </a:r>
            <a:r>
              <a:rPr lang="en-US" sz="2400" b="1" dirty="0" smtClean="0">
                <a:solidFill>
                  <a:srgbClr val="002060"/>
                </a:solidFill>
              </a:rPr>
              <a:t> </a:t>
            </a:r>
            <a:r>
              <a:rPr lang="en-US" sz="2400" b="1" dirty="0" err="1" smtClean="0">
                <a:solidFill>
                  <a:srgbClr val="002060"/>
                </a:solidFill>
              </a:rPr>
              <a:t>الإدغام</a:t>
            </a:r>
            <a:r>
              <a:rPr lang="en-US" sz="2400" b="1" dirty="0" smtClean="0">
                <a:solidFill>
                  <a:srgbClr val="002060"/>
                </a:solidFill>
              </a:rPr>
              <a:t> </a:t>
            </a:r>
            <a:r>
              <a:rPr lang="en-US" sz="2400" b="1" dirty="0" err="1" smtClean="0">
                <a:solidFill>
                  <a:srgbClr val="002060"/>
                </a:solidFill>
              </a:rPr>
              <a:t>فيدغما</a:t>
            </a:r>
            <a:r>
              <a:rPr lang="en-US" sz="2400" b="1" dirty="0" smtClean="0">
                <a:solidFill>
                  <a:srgbClr val="002060"/>
                </a:solidFill>
              </a:rPr>
              <a:t>، </a:t>
            </a:r>
            <a:r>
              <a:rPr lang="en-US" sz="2400" b="1" dirty="0" err="1" smtClean="0">
                <a:solidFill>
                  <a:srgbClr val="FF0000"/>
                </a:solidFill>
              </a:rPr>
              <a:t>ولم</a:t>
            </a:r>
            <a:r>
              <a:rPr lang="en-US" sz="2400" b="1" dirty="0" smtClean="0">
                <a:solidFill>
                  <a:srgbClr val="FF0000"/>
                </a:solidFill>
              </a:rPr>
              <a:t> </a:t>
            </a:r>
            <a:r>
              <a:rPr lang="en-US" sz="2400" b="1" dirty="0" err="1" smtClean="0">
                <a:solidFill>
                  <a:srgbClr val="FF0000"/>
                </a:solidFill>
              </a:rPr>
              <a:t>يبعد</a:t>
            </a:r>
            <a:r>
              <a:rPr lang="en-US" sz="2400" b="1" dirty="0" smtClean="0">
                <a:solidFill>
                  <a:srgbClr val="FF0000"/>
                </a:solidFill>
              </a:rPr>
              <a:t> </a:t>
            </a:r>
            <a:r>
              <a:rPr lang="en-US" sz="2400" b="1" dirty="0" err="1" smtClean="0">
                <a:solidFill>
                  <a:srgbClr val="FF0000"/>
                </a:solidFill>
              </a:rPr>
              <a:t>مخرجهما</a:t>
            </a:r>
            <a:r>
              <a:rPr lang="en-US" sz="2400" b="1" dirty="0" smtClean="0">
                <a:solidFill>
                  <a:srgbClr val="FF0000"/>
                </a:solidFill>
              </a:rPr>
              <a:t> </a:t>
            </a:r>
            <a:r>
              <a:rPr lang="en-US" sz="2400" b="1" dirty="0" err="1" smtClean="0">
                <a:solidFill>
                  <a:srgbClr val="002060"/>
                </a:solidFill>
              </a:rPr>
              <a:t>عن</a:t>
            </a:r>
            <a:r>
              <a:rPr lang="en-US" sz="2400" b="1" dirty="0" smtClean="0">
                <a:solidFill>
                  <a:srgbClr val="002060"/>
                </a:solidFill>
              </a:rPr>
              <a:t> </a:t>
            </a:r>
            <a:r>
              <a:rPr lang="en-US" sz="2400" b="1" dirty="0" err="1" smtClean="0">
                <a:solidFill>
                  <a:srgbClr val="002060"/>
                </a:solidFill>
              </a:rPr>
              <a:t>مخرج</a:t>
            </a:r>
            <a:r>
              <a:rPr lang="en-US" sz="2400" b="1" dirty="0" smtClean="0">
                <a:solidFill>
                  <a:srgbClr val="002060"/>
                </a:solidFill>
              </a:rPr>
              <a:t> </a:t>
            </a:r>
            <a:r>
              <a:rPr lang="en-US" sz="2400" b="1" dirty="0" err="1" smtClean="0">
                <a:solidFill>
                  <a:srgbClr val="002060"/>
                </a:solidFill>
              </a:rPr>
              <a:t>هذه</a:t>
            </a:r>
            <a:r>
              <a:rPr lang="en-US" sz="2400" b="1" dirty="0" smtClean="0">
                <a:solidFill>
                  <a:srgbClr val="002060"/>
                </a:solidFill>
              </a:rPr>
              <a:t> </a:t>
            </a:r>
            <a:r>
              <a:rPr lang="en-US" sz="2400" b="1" dirty="0" err="1" smtClean="0">
                <a:solidFill>
                  <a:srgbClr val="002060"/>
                </a:solidFill>
              </a:rPr>
              <a:t>الأحرف</a:t>
            </a:r>
            <a:r>
              <a:rPr lang="en-US" sz="2400" b="1" dirty="0" smtClean="0">
                <a:solidFill>
                  <a:srgbClr val="002060"/>
                </a:solidFill>
              </a:rPr>
              <a:t> </a:t>
            </a:r>
            <a:r>
              <a:rPr lang="en-US" sz="2400" b="1" dirty="0" err="1" smtClean="0">
                <a:solidFill>
                  <a:srgbClr val="002060"/>
                </a:solidFill>
              </a:rPr>
              <a:t>كبعده</a:t>
            </a:r>
            <a:r>
              <a:rPr lang="en-US" sz="2400" b="1" dirty="0" smtClean="0">
                <a:solidFill>
                  <a:srgbClr val="002060"/>
                </a:solidFill>
              </a:rPr>
              <a:t> </a:t>
            </a:r>
            <a:r>
              <a:rPr lang="en-US" sz="2400" b="1" dirty="0" err="1" smtClean="0">
                <a:solidFill>
                  <a:srgbClr val="002060"/>
                </a:solidFill>
              </a:rPr>
              <a:t>عن</a:t>
            </a:r>
            <a:r>
              <a:rPr lang="en-US" sz="2400" b="1" dirty="0" smtClean="0">
                <a:solidFill>
                  <a:srgbClr val="002060"/>
                </a:solidFill>
              </a:rPr>
              <a:t> </a:t>
            </a:r>
            <a:r>
              <a:rPr lang="en-US" sz="2400" b="1" dirty="0" err="1" smtClean="0">
                <a:solidFill>
                  <a:srgbClr val="002060"/>
                </a:solidFill>
              </a:rPr>
              <a:t>مخرج</a:t>
            </a:r>
            <a:r>
              <a:rPr lang="en-US" sz="2400" b="1" dirty="0" smtClean="0">
                <a:solidFill>
                  <a:srgbClr val="002060"/>
                </a:solidFill>
              </a:rPr>
              <a:t> </a:t>
            </a:r>
            <a:r>
              <a:rPr lang="en-US" sz="2400" b="1" dirty="0" err="1" smtClean="0">
                <a:solidFill>
                  <a:srgbClr val="002060"/>
                </a:solidFill>
              </a:rPr>
              <a:t>حروف</a:t>
            </a:r>
            <a:r>
              <a:rPr lang="en-US" sz="2400" b="1" dirty="0" smtClean="0">
                <a:solidFill>
                  <a:srgbClr val="002060"/>
                </a:solidFill>
              </a:rPr>
              <a:t> </a:t>
            </a:r>
            <a:r>
              <a:rPr lang="en-US" sz="2400" b="1" dirty="0" err="1" smtClean="0">
                <a:solidFill>
                  <a:srgbClr val="002060"/>
                </a:solidFill>
              </a:rPr>
              <a:t>الإظهار</a:t>
            </a:r>
            <a:r>
              <a:rPr lang="en-US" sz="2400" b="1" dirty="0" smtClean="0">
                <a:solidFill>
                  <a:srgbClr val="002060"/>
                </a:solidFill>
              </a:rPr>
              <a:t> </a:t>
            </a:r>
            <a:r>
              <a:rPr lang="en-US" sz="2400" b="1" dirty="0" err="1" smtClean="0">
                <a:solidFill>
                  <a:srgbClr val="002060"/>
                </a:solidFill>
              </a:rPr>
              <a:t>فيظهرا</a:t>
            </a:r>
            <a:r>
              <a:rPr lang="en-US" sz="2400" b="1" dirty="0" smtClean="0">
                <a:solidFill>
                  <a:srgbClr val="002060"/>
                </a:solidFill>
              </a:rPr>
              <a:t>، </a:t>
            </a:r>
            <a:r>
              <a:rPr lang="en-US" sz="2400" b="1" u="sng" dirty="0" err="1" smtClean="0">
                <a:solidFill>
                  <a:srgbClr val="002060"/>
                </a:solidFill>
              </a:rPr>
              <a:t>فأُعْطِيَا</a:t>
            </a:r>
            <a:r>
              <a:rPr lang="en-US" sz="2400" b="1" u="sng" dirty="0" smtClean="0">
                <a:solidFill>
                  <a:srgbClr val="002060"/>
                </a:solidFill>
              </a:rPr>
              <a:t> </a:t>
            </a:r>
            <a:r>
              <a:rPr lang="en-US" sz="2400" b="1" u="sng" dirty="0" err="1" smtClean="0">
                <a:solidFill>
                  <a:srgbClr val="002060"/>
                </a:solidFill>
              </a:rPr>
              <a:t>حكمًا</a:t>
            </a:r>
            <a:r>
              <a:rPr lang="en-US" sz="2400" b="1" u="sng" dirty="0" smtClean="0">
                <a:solidFill>
                  <a:srgbClr val="002060"/>
                </a:solidFill>
              </a:rPr>
              <a:t> </a:t>
            </a:r>
            <a:r>
              <a:rPr lang="en-US" sz="2400" b="1" u="sng" dirty="0" err="1" smtClean="0">
                <a:solidFill>
                  <a:srgbClr val="002060"/>
                </a:solidFill>
              </a:rPr>
              <a:t>متوسطًا</a:t>
            </a:r>
            <a:r>
              <a:rPr lang="en-US" sz="2400" b="1" u="sng" dirty="0" smtClean="0">
                <a:solidFill>
                  <a:srgbClr val="002060"/>
                </a:solidFill>
              </a:rPr>
              <a:t> </a:t>
            </a:r>
            <a:r>
              <a:rPr lang="en-US" sz="2400" b="1" u="sng" dirty="0" err="1" smtClean="0">
                <a:solidFill>
                  <a:srgbClr val="002060"/>
                </a:solidFill>
              </a:rPr>
              <a:t>بين</a:t>
            </a:r>
            <a:r>
              <a:rPr lang="en-US" sz="2400" b="1" u="sng" dirty="0" smtClean="0">
                <a:solidFill>
                  <a:srgbClr val="002060"/>
                </a:solidFill>
              </a:rPr>
              <a:t> </a:t>
            </a:r>
            <a:r>
              <a:rPr lang="en-US" sz="2400" b="1" u="sng" dirty="0" err="1" smtClean="0">
                <a:solidFill>
                  <a:srgbClr val="002060"/>
                </a:solidFill>
              </a:rPr>
              <a:t>الإظهار</a:t>
            </a:r>
            <a:r>
              <a:rPr lang="en-US" sz="2400" b="1" u="sng" dirty="0" smtClean="0">
                <a:solidFill>
                  <a:srgbClr val="002060"/>
                </a:solidFill>
              </a:rPr>
              <a:t> </a:t>
            </a:r>
            <a:r>
              <a:rPr lang="en-US" sz="2400" b="1" u="sng" dirty="0" err="1" smtClean="0">
                <a:solidFill>
                  <a:srgbClr val="002060"/>
                </a:solidFill>
              </a:rPr>
              <a:t>والإدغام</a:t>
            </a:r>
            <a:r>
              <a:rPr lang="en-US" sz="2400" b="1" dirty="0" smtClean="0">
                <a:solidFill>
                  <a:srgbClr val="002060"/>
                </a:solidFill>
              </a:rPr>
              <a:t>.</a:t>
            </a:r>
            <a:endParaRPr lang="en-US" sz="2400" b="1" dirty="0">
              <a:solidFill>
                <a:srgbClr val="002060"/>
              </a:solidFill>
            </a:endParaRPr>
          </a:p>
        </p:txBody>
      </p:sp>
      <p:sp>
        <p:nvSpPr>
          <p:cNvPr id="19" name="TextBox 18"/>
          <p:cNvSpPr txBox="1"/>
          <p:nvPr/>
        </p:nvSpPr>
        <p:spPr>
          <a:xfrm>
            <a:off x="1964369" y="3849988"/>
            <a:ext cx="7745299" cy="2554545"/>
          </a:xfrm>
          <a:prstGeom prst="rect">
            <a:avLst/>
          </a:prstGeom>
          <a:noFill/>
        </p:spPr>
        <p:txBody>
          <a:bodyPr wrap="square" rtlCol="0">
            <a:spAutoFit/>
          </a:bodyPr>
          <a:lstStyle/>
          <a:p>
            <a:pPr algn="l"/>
            <a:r>
              <a:rPr lang="en-US" sz="2000" b="1" dirty="0" smtClean="0">
                <a:solidFill>
                  <a:srgbClr val="002060"/>
                </a:solidFill>
              </a:rPr>
              <a:t>The </a:t>
            </a:r>
            <a:r>
              <a:rPr lang="en-US" sz="2000" b="1" dirty="0" err="1" smtClean="0">
                <a:solidFill>
                  <a:srgbClr val="002060"/>
                </a:solidFill>
              </a:rPr>
              <a:t>makhraj</a:t>
            </a:r>
            <a:r>
              <a:rPr lang="en-US" sz="2000" b="1" dirty="0" smtClean="0">
                <a:solidFill>
                  <a:srgbClr val="002060"/>
                </a:solidFill>
              </a:rPr>
              <a:t> of both the nun </a:t>
            </a:r>
            <a:r>
              <a:rPr lang="en-US" sz="2000" b="1" dirty="0" err="1" smtClean="0">
                <a:solidFill>
                  <a:srgbClr val="002060"/>
                </a:solidFill>
              </a:rPr>
              <a:t>sakinah</a:t>
            </a:r>
            <a:r>
              <a:rPr lang="en-US" sz="2000" b="1" dirty="0" smtClean="0">
                <a:solidFill>
                  <a:srgbClr val="002060"/>
                </a:solidFill>
              </a:rPr>
              <a:t> and </a:t>
            </a:r>
            <a:r>
              <a:rPr lang="en-US" sz="2000" b="1" dirty="0" err="1" smtClean="0">
                <a:solidFill>
                  <a:srgbClr val="002060"/>
                </a:solidFill>
              </a:rPr>
              <a:t>tanween</a:t>
            </a:r>
            <a:r>
              <a:rPr lang="en-US" sz="2000" b="1" dirty="0" smtClean="0">
                <a:solidFill>
                  <a:srgbClr val="002060"/>
                </a:solidFill>
              </a:rPr>
              <a:t> is </a:t>
            </a:r>
            <a:r>
              <a:rPr lang="en-US" sz="2000" b="1" dirty="0" smtClean="0">
                <a:solidFill>
                  <a:srgbClr val="FF0000"/>
                </a:solidFill>
              </a:rPr>
              <a:t>not as near the </a:t>
            </a:r>
            <a:r>
              <a:rPr lang="en-US" sz="2000" b="1" dirty="0" err="1" smtClean="0">
                <a:solidFill>
                  <a:srgbClr val="FF0000"/>
                </a:solidFill>
              </a:rPr>
              <a:t>makhraj</a:t>
            </a:r>
            <a:r>
              <a:rPr lang="en-US" sz="2000" b="1" dirty="0" smtClean="0">
                <a:solidFill>
                  <a:srgbClr val="002060"/>
                </a:solidFill>
              </a:rPr>
              <a:t> of the above mentioned letters as the </a:t>
            </a:r>
            <a:r>
              <a:rPr lang="en-US" sz="2000" b="1" dirty="0" err="1" smtClean="0">
                <a:solidFill>
                  <a:srgbClr val="002060"/>
                </a:solidFill>
              </a:rPr>
              <a:t>idgham</a:t>
            </a:r>
            <a:r>
              <a:rPr lang="en-US" sz="2000" b="1" dirty="0" smtClean="0">
                <a:solidFill>
                  <a:srgbClr val="002060"/>
                </a:solidFill>
              </a:rPr>
              <a:t> letters are, which prevents them from being </a:t>
            </a:r>
            <a:r>
              <a:rPr lang="en-US" sz="2000" b="1" dirty="0" err="1" smtClean="0">
                <a:solidFill>
                  <a:srgbClr val="002060"/>
                </a:solidFill>
              </a:rPr>
              <a:t>mudgham</a:t>
            </a:r>
            <a:r>
              <a:rPr lang="en-US" sz="2000" b="1" dirty="0" smtClean="0">
                <a:solidFill>
                  <a:srgbClr val="002060"/>
                </a:solidFill>
              </a:rPr>
              <a:t> (merged). On the other hand, their </a:t>
            </a:r>
            <a:r>
              <a:rPr lang="en-US" sz="2000" b="1" dirty="0" err="1" smtClean="0">
                <a:solidFill>
                  <a:srgbClr val="002060"/>
                </a:solidFill>
              </a:rPr>
              <a:t>makhraj</a:t>
            </a:r>
            <a:r>
              <a:rPr lang="en-US" sz="2000" b="1" dirty="0" smtClean="0">
                <a:solidFill>
                  <a:srgbClr val="002060"/>
                </a:solidFill>
              </a:rPr>
              <a:t> (of the nun </a:t>
            </a:r>
            <a:r>
              <a:rPr lang="en-US" sz="2000" b="1" dirty="0" err="1" smtClean="0">
                <a:solidFill>
                  <a:srgbClr val="002060"/>
                </a:solidFill>
              </a:rPr>
              <a:t>sakinah</a:t>
            </a:r>
            <a:r>
              <a:rPr lang="en-US" sz="2000" b="1" dirty="0" smtClean="0">
                <a:solidFill>
                  <a:srgbClr val="002060"/>
                </a:solidFill>
              </a:rPr>
              <a:t> and </a:t>
            </a:r>
            <a:r>
              <a:rPr lang="en-US" sz="2000" b="1" dirty="0" err="1" smtClean="0">
                <a:solidFill>
                  <a:srgbClr val="002060"/>
                </a:solidFill>
              </a:rPr>
              <a:t>tanween</a:t>
            </a:r>
            <a:r>
              <a:rPr lang="en-US" sz="2000" b="1" dirty="0" smtClean="0">
                <a:solidFill>
                  <a:srgbClr val="002060"/>
                </a:solidFill>
              </a:rPr>
              <a:t>) is </a:t>
            </a:r>
            <a:r>
              <a:rPr lang="en-US" sz="2000" b="1" dirty="0" smtClean="0">
                <a:solidFill>
                  <a:srgbClr val="FF0000"/>
                </a:solidFill>
              </a:rPr>
              <a:t>not as far from the </a:t>
            </a:r>
            <a:r>
              <a:rPr lang="en-US" sz="2000" b="1" dirty="0" err="1" smtClean="0">
                <a:solidFill>
                  <a:srgbClr val="FF0000"/>
                </a:solidFill>
              </a:rPr>
              <a:t>makhraj</a:t>
            </a:r>
            <a:r>
              <a:rPr lang="en-US" sz="2000" b="1" dirty="0" smtClean="0">
                <a:solidFill>
                  <a:srgbClr val="FF0000"/>
                </a:solidFill>
              </a:rPr>
              <a:t> </a:t>
            </a:r>
            <a:r>
              <a:rPr lang="en-US" sz="2000" b="1" dirty="0" smtClean="0">
                <a:solidFill>
                  <a:srgbClr val="002060"/>
                </a:solidFill>
              </a:rPr>
              <a:t>of the abovementioned letters as it is from that of the </a:t>
            </a:r>
            <a:r>
              <a:rPr lang="en-US" sz="2000" b="1" dirty="0" err="1" smtClean="0">
                <a:solidFill>
                  <a:srgbClr val="002060"/>
                </a:solidFill>
              </a:rPr>
              <a:t>izh-har</a:t>
            </a:r>
            <a:r>
              <a:rPr lang="en-US" sz="2000" b="1" dirty="0" smtClean="0">
                <a:solidFill>
                  <a:srgbClr val="002060"/>
                </a:solidFill>
              </a:rPr>
              <a:t> letters, which prevents them from being </a:t>
            </a:r>
            <a:r>
              <a:rPr lang="en-US" sz="2000" b="1" dirty="0" err="1" smtClean="0">
                <a:solidFill>
                  <a:srgbClr val="002060"/>
                </a:solidFill>
              </a:rPr>
              <a:t>muzh-har</a:t>
            </a:r>
            <a:r>
              <a:rPr lang="en-US" sz="2000" b="1" dirty="0" smtClean="0">
                <a:solidFill>
                  <a:srgbClr val="002060"/>
                </a:solidFill>
              </a:rPr>
              <a:t> (pronounced clearly). Accordingly, their ruling is that they are </a:t>
            </a:r>
            <a:r>
              <a:rPr lang="en-US" sz="2000" b="1" u="sng" dirty="0" smtClean="0">
                <a:solidFill>
                  <a:srgbClr val="002060"/>
                </a:solidFill>
              </a:rPr>
              <a:t>to be pronounced between </a:t>
            </a:r>
            <a:r>
              <a:rPr lang="en-US" sz="2000" b="1" u="sng" dirty="0" err="1" smtClean="0">
                <a:solidFill>
                  <a:srgbClr val="002060"/>
                </a:solidFill>
              </a:rPr>
              <a:t>Izh-har</a:t>
            </a:r>
            <a:r>
              <a:rPr lang="en-US" sz="2000" b="1" u="sng" dirty="0" smtClean="0">
                <a:solidFill>
                  <a:srgbClr val="002060"/>
                </a:solidFill>
              </a:rPr>
              <a:t> and </a:t>
            </a:r>
            <a:r>
              <a:rPr lang="en-US" sz="2000" b="1" u="sng" dirty="0" err="1" smtClean="0">
                <a:solidFill>
                  <a:srgbClr val="002060"/>
                </a:solidFill>
              </a:rPr>
              <a:t>Idgham</a:t>
            </a:r>
            <a:r>
              <a:rPr lang="en-US" sz="2000" b="1" dirty="0" smtClean="0">
                <a:solidFill>
                  <a:srgbClr val="002060"/>
                </a:solidFill>
              </a:rPr>
              <a:t>.</a:t>
            </a:r>
            <a:endParaRPr lang="en-US" sz="2000" b="1" dirty="0">
              <a:solidFill>
                <a:srgbClr val="002060"/>
              </a:solidFill>
            </a:endParaRPr>
          </a:p>
        </p:txBody>
      </p:sp>
    </p:spTree>
    <p:extLst>
      <p:ext uri="{BB962C8B-B14F-4D97-AF65-F5344CB8AC3E}">
        <p14:creationId xmlns:p14="http://schemas.microsoft.com/office/powerpoint/2010/main" val="1140415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6</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حكمه</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Its Rule</a:t>
            </a:r>
            <a:endParaRPr lang="en-US" sz="2800" b="1" dirty="0">
              <a:solidFill>
                <a:schemeClr val="tx1"/>
              </a:solidFill>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TextBox 14"/>
          <p:cNvSpPr txBox="1"/>
          <p:nvPr/>
        </p:nvSpPr>
        <p:spPr>
          <a:xfrm>
            <a:off x="2457718" y="2132856"/>
            <a:ext cx="6696744" cy="181588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400" b="1" dirty="0" err="1" smtClean="0">
                <a:solidFill>
                  <a:srgbClr val="002060"/>
                </a:solidFill>
              </a:rPr>
              <a:t>إذا</a:t>
            </a:r>
            <a:r>
              <a:rPr lang="en-US" sz="2400" b="1" dirty="0" smtClean="0">
                <a:solidFill>
                  <a:srgbClr val="002060"/>
                </a:solidFill>
              </a:rPr>
              <a:t> </a:t>
            </a:r>
            <a:r>
              <a:rPr lang="en-US" sz="2400" b="1" dirty="0" err="1" smtClean="0">
                <a:solidFill>
                  <a:srgbClr val="002060"/>
                </a:solidFill>
              </a:rPr>
              <a:t>وقع</a:t>
            </a:r>
            <a:r>
              <a:rPr lang="en-US" sz="2400" b="1" dirty="0" smtClean="0">
                <a:solidFill>
                  <a:srgbClr val="002060"/>
                </a:solidFill>
              </a:rPr>
              <a:t> </a:t>
            </a:r>
            <a:r>
              <a:rPr lang="en-US" sz="2400" b="1" dirty="0" err="1" smtClean="0">
                <a:solidFill>
                  <a:srgbClr val="002060"/>
                </a:solidFill>
              </a:rPr>
              <a:t>حرف</a:t>
            </a:r>
            <a:r>
              <a:rPr lang="en-US" sz="2400" b="1" dirty="0" smtClean="0">
                <a:solidFill>
                  <a:srgbClr val="002060"/>
                </a:solidFill>
              </a:rPr>
              <a:t> </a:t>
            </a:r>
            <a:r>
              <a:rPr lang="en-US" sz="2400" b="1" dirty="0" err="1" smtClean="0">
                <a:solidFill>
                  <a:srgbClr val="002060"/>
                </a:solidFill>
              </a:rPr>
              <a:t>من</a:t>
            </a:r>
            <a:r>
              <a:rPr lang="en-US" sz="2400" b="1" dirty="0" smtClean="0">
                <a:solidFill>
                  <a:srgbClr val="002060"/>
                </a:solidFill>
              </a:rPr>
              <a:t> </a:t>
            </a:r>
            <a:r>
              <a:rPr lang="en-US" sz="2400" b="1" dirty="0" err="1" smtClean="0">
                <a:solidFill>
                  <a:srgbClr val="002060"/>
                </a:solidFill>
              </a:rPr>
              <a:t>هذه</a:t>
            </a:r>
            <a:r>
              <a:rPr lang="en-US" sz="2400" b="1" dirty="0" smtClean="0">
                <a:solidFill>
                  <a:srgbClr val="002060"/>
                </a:solidFill>
              </a:rPr>
              <a:t> </a:t>
            </a:r>
            <a:r>
              <a:rPr lang="en-US" sz="2400" b="1" dirty="0" err="1" smtClean="0">
                <a:solidFill>
                  <a:srgbClr val="002060"/>
                </a:solidFill>
              </a:rPr>
              <a:t>الأحرف</a:t>
            </a:r>
            <a:r>
              <a:rPr lang="en-US" sz="2400" b="1" dirty="0" smtClean="0">
                <a:solidFill>
                  <a:srgbClr val="002060"/>
                </a:solidFill>
              </a:rPr>
              <a:t> </a:t>
            </a:r>
            <a:r>
              <a:rPr lang="en-US" sz="2400" b="1" dirty="0" err="1" smtClean="0">
                <a:solidFill>
                  <a:srgbClr val="002060"/>
                </a:solidFill>
              </a:rPr>
              <a:t>الخمسة</a:t>
            </a:r>
            <a:r>
              <a:rPr lang="en-US" sz="2400" b="1" dirty="0" smtClean="0">
                <a:solidFill>
                  <a:srgbClr val="002060"/>
                </a:solidFill>
              </a:rPr>
              <a:t> </a:t>
            </a:r>
            <a:r>
              <a:rPr lang="en-US" sz="2400" b="1" dirty="0" err="1" smtClean="0">
                <a:solidFill>
                  <a:srgbClr val="002060"/>
                </a:solidFill>
              </a:rPr>
              <a:t>عشر</a:t>
            </a:r>
            <a:r>
              <a:rPr lang="en-US" sz="2400" b="1" dirty="0" smtClean="0">
                <a:solidFill>
                  <a:srgbClr val="002060"/>
                </a:solidFill>
              </a:rPr>
              <a:t> </a:t>
            </a:r>
            <a:r>
              <a:rPr lang="en-US" sz="2400" b="1" dirty="0" err="1" smtClean="0">
                <a:solidFill>
                  <a:srgbClr val="002060"/>
                </a:solidFill>
              </a:rPr>
              <a:t>بعد</a:t>
            </a:r>
            <a:r>
              <a:rPr lang="en-US" sz="2400" b="1" dirty="0" smtClean="0">
                <a:solidFill>
                  <a:srgbClr val="002060"/>
                </a:solidFill>
              </a:rPr>
              <a:t> </a:t>
            </a:r>
            <a:r>
              <a:rPr lang="en-US" sz="2400" b="1" dirty="0" err="1" smtClean="0">
                <a:solidFill>
                  <a:srgbClr val="002060"/>
                </a:solidFill>
              </a:rPr>
              <a:t>النون</a:t>
            </a:r>
            <a:r>
              <a:rPr lang="en-US" sz="2400" b="1" dirty="0" smtClean="0">
                <a:solidFill>
                  <a:srgbClr val="002060"/>
                </a:solidFill>
              </a:rPr>
              <a:t> </a:t>
            </a:r>
            <a:r>
              <a:rPr lang="en-US" sz="2400" b="1" dirty="0" err="1" smtClean="0">
                <a:solidFill>
                  <a:srgbClr val="002060"/>
                </a:solidFill>
              </a:rPr>
              <a:t>الساكنة</a:t>
            </a:r>
            <a:r>
              <a:rPr lang="en-US" sz="2400" b="1" dirty="0" smtClean="0">
                <a:solidFill>
                  <a:srgbClr val="002060"/>
                </a:solidFill>
              </a:rPr>
              <a:t> </a:t>
            </a:r>
            <a:r>
              <a:rPr lang="en-US" sz="2400" b="1" dirty="0" err="1" smtClean="0">
                <a:solidFill>
                  <a:srgbClr val="002060"/>
                </a:solidFill>
              </a:rPr>
              <a:t>من</a:t>
            </a:r>
            <a:r>
              <a:rPr lang="en-US" sz="2400" b="1" dirty="0" smtClean="0">
                <a:solidFill>
                  <a:srgbClr val="002060"/>
                </a:solidFill>
              </a:rPr>
              <a:t> </a:t>
            </a:r>
            <a:r>
              <a:rPr lang="en-US" sz="2400" b="1" dirty="0" err="1" smtClean="0">
                <a:solidFill>
                  <a:srgbClr val="002060"/>
                </a:solidFill>
              </a:rPr>
              <a:t>كلمة</a:t>
            </a:r>
            <a:r>
              <a:rPr lang="en-US" sz="2400" b="1" dirty="0" smtClean="0">
                <a:solidFill>
                  <a:srgbClr val="002060"/>
                </a:solidFill>
              </a:rPr>
              <a:t> </a:t>
            </a:r>
            <a:r>
              <a:rPr lang="en-US" sz="2400" b="1" dirty="0" err="1" smtClean="0">
                <a:solidFill>
                  <a:srgbClr val="002060"/>
                </a:solidFill>
              </a:rPr>
              <a:t>أو</a:t>
            </a:r>
            <a:r>
              <a:rPr lang="en-US" sz="2400" b="1" dirty="0" smtClean="0">
                <a:solidFill>
                  <a:srgbClr val="002060"/>
                </a:solidFill>
              </a:rPr>
              <a:t> </a:t>
            </a:r>
            <a:r>
              <a:rPr lang="en-US" sz="2400" b="1" dirty="0" err="1" smtClean="0">
                <a:solidFill>
                  <a:srgbClr val="002060"/>
                </a:solidFill>
              </a:rPr>
              <a:t>من</a:t>
            </a:r>
            <a:r>
              <a:rPr lang="en-US" sz="2400" b="1" dirty="0" smtClean="0">
                <a:solidFill>
                  <a:srgbClr val="002060"/>
                </a:solidFill>
              </a:rPr>
              <a:t> </a:t>
            </a:r>
            <a:r>
              <a:rPr lang="en-US" sz="2400" b="1" dirty="0" err="1" smtClean="0">
                <a:solidFill>
                  <a:srgbClr val="002060"/>
                </a:solidFill>
              </a:rPr>
              <a:t>كلمتين</a:t>
            </a:r>
            <a:r>
              <a:rPr lang="en-US" sz="2400" b="1" dirty="0" smtClean="0">
                <a:solidFill>
                  <a:srgbClr val="002060"/>
                </a:solidFill>
              </a:rPr>
              <a:t> </a:t>
            </a:r>
            <a:r>
              <a:rPr lang="en-US" sz="2400" b="1" dirty="0" err="1" smtClean="0">
                <a:solidFill>
                  <a:srgbClr val="002060"/>
                </a:solidFill>
              </a:rPr>
              <a:t>أو</a:t>
            </a:r>
            <a:r>
              <a:rPr lang="en-US" sz="2400" b="1" dirty="0" smtClean="0">
                <a:solidFill>
                  <a:srgbClr val="002060"/>
                </a:solidFill>
              </a:rPr>
              <a:t> </a:t>
            </a:r>
            <a:r>
              <a:rPr lang="en-US" sz="2400" b="1" dirty="0" err="1" smtClean="0">
                <a:solidFill>
                  <a:srgbClr val="002060"/>
                </a:solidFill>
              </a:rPr>
              <a:t>بعد</a:t>
            </a:r>
            <a:r>
              <a:rPr lang="en-US" sz="2400" b="1" dirty="0" smtClean="0">
                <a:solidFill>
                  <a:srgbClr val="002060"/>
                </a:solidFill>
              </a:rPr>
              <a:t> </a:t>
            </a:r>
            <a:r>
              <a:rPr lang="en-US" sz="2400" b="1" dirty="0" err="1" smtClean="0">
                <a:solidFill>
                  <a:srgbClr val="002060"/>
                </a:solidFill>
              </a:rPr>
              <a:t>التنوين</a:t>
            </a:r>
            <a:r>
              <a:rPr lang="en-US" sz="2400" b="1" dirty="0" smtClean="0">
                <a:solidFill>
                  <a:srgbClr val="002060"/>
                </a:solidFill>
              </a:rPr>
              <a:t> </a:t>
            </a:r>
            <a:r>
              <a:rPr lang="en-US" sz="2800" b="1" u="sng" dirty="0" err="1" smtClean="0">
                <a:solidFill>
                  <a:srgbClr val="002060"/>
                </a:solidFill>
              </a:rPr>
              <a:t>وجب</a:t>
            </a:r>
            <a:r>
              <a:rPr lang="en-US" sz="2800" b="1" u="sng" dirty="0" smtClean="0">
                <a:solidFill>
                  <a:srgbClr val="002060"/>
                </a:solidFill>
              </a:rPr>
              <a:t> </a:t>
            </a:r>
            <a:r>
              <a:rPr lang="en-US" sz="2800" b="1" u="sng" dirty="0" err="1" smtClean="0">
                <a:solidFill>
                  <a:srgbClr val="002060"/>
                </a:solidFill>
              </a:rPr>
              <a:t>الإخفاء</a:t>
            </a:r>
            <a:r>
              <a:rPr lang="en-US" sz="2800" b="1" dirty="0" smtClean="0">
                <a:solidFill>
                  <a:srgbClr val="002060"/>
                </a:solidFill>
              </a:rPr>
              <a:t>، </a:t>
            </a:r>
            <a:r>
              <a:rPr lang="en-US" sz="2800" b="1" u="sng" dirty="0" err="1" smtClean="0">
                <a:solidFill>
                  <a:srgbClr val="FF0000"/>
                </a:solidFill>
              </a:rPr>
              <a:t>ويسمى</a:t>
            </a:r>
            <a:r>
              <a:rPr lang="en-US" sz="2800" b="1" u="sng" dirty="0" smtClean="0">
                <a:solidFill>
                  <a:srgbClr val="FF0000"/>
                </a:solidFill>
              </a:rPr>
              <a:t> </a:t>
            </a:r>
            <a:r>
              <a:rPr lang="en-US" sz="2800" b="1" u="sng" dirty="0" err="1" smtClean="0">
                <a:solidFill>
                  <a:srgbClr val="FF0000"/>
                </a:solidFill>
              </a:rPr>
              <a:t>إخفاء</a:t>
            </a:r>
            <a:r>
              <a:rPr lang="en-US" sz="2800" b="1" u="sng" dirty="0" smtClean="0">
                <a:solidFill>
                  <a:srgbClr val="FF0000"/>
                </a:solidFill>
              </a:rPr>
              <a:t> </a:t>
            </a:r>
            <a:r>
              <a:rPr lang="en-US" sz="2800" b="1" u="sng" dirty="0" err="1" smtClean="0">
                <a:solidFill>
                  <a:srgbClr val="FF0000"/>
                </a:solidFill>
              </a:rPr>
              <a:t>حقيقيًّا</a:t>
            </a:r>
            <a:r>
              <a:rPr lang="en-US" sz="2800" b="1" u="sng" dirty="0" smtClean="0">
                <a:solidFill>
                  <a:srgbClr val="002060"/>
                </a:solidFill>
              </a:rPr>
              <a:t>؛ </a:t>
            </a:r>
            <a:r>
              <a:rPr lang="en-US" sz="2800" b="1" u="sng" dirty="0" err="1" smtClean="0">
                <a:solidFill>
                  <a:srgbClr val="002060"/>
                </a:solidFill>
              </a:rPr>
              <a:t>لتحقق</a:t>
            </a:r>
            <a:r>
              <a:rPr lang="en-US" sz="2800" b="1" u="sng" dirty="0" smtClean="0">
                <a:solidFill>
                  <a:srgbClr val="002060"/>
                </a:solidFill>
              </a:rPr>
              <a:t> </a:t>
            </a:r>
            <a:r>
              <a:rPr lang="en-US" sz="2800" b="1" u="sng" dirty="0" err="1" smtClean="0">
                <a:solidFill>
                  <a:srgbClr val="002060"/>
                </a:solidFill>
              </a:rPr>
              <a:t>الإخفاء</a:t>
            </a:r>
            <a:r>
              <a:rPr lang="en-US" sz="2800" b="1" u="sng" dirty="0" smtClean="0">
                <a:solidFill>
                  <a:srgbClr val="002060"/>
                </a:solidFill>
              </a:rPr>
              <a:t> </a:t>
            </a:r>
            <a:r>
              <a:rPr lang="en-US" sz="2800" b="1" u="sng" dirty="0" err="1" smtClean="0">
                <a:solidFill>
                  <a:srgbClr val="002060"/>
                </a:solidFill>
              </a:rPr>
              <a:t>فيهما</a:t>
            </a:r>
            <a:r>
              <a:rPr lang="en-US" sz="2800" b="1" u="sng" dirty="0" smtClean="0">
                <a:solidFill>
                  <a:srgbClr val="002060"/>
                </a:solidFill>
              </a:rPr>
              <a:t> </a:t>
            </a:r>
            <a:r>
              <a:rPr lang="en-US" sz="2800" b="1" u="sng" dirty="0" err="1" smtClean="0">
                <a:solidFill>
                  <a:srgbClr val="002060"/>
                </a:solidFill>
              </a:rPr>
              <a:t>أكثر</a:t>
            </a:r>
            <a:r>
              <a:rPr lang="en-US" sz="2800" b="1" u="sng" dirty="0" smtClean="0">
                <a:solidFill>
                  <a:srgbClr val="002060"/>
                </a:solidFill>
              </a:rPr>
              <a:t> </a:t>
            </a:r>
            <a:r>
              <a:rPr lang="en-US" sz="2800" b="1" u="sng" dirty="0" err="1" smtClean="0">
                <a:solidFill>
                  <a:srgbClr val="002060"/>
                </a:solidFill>
              </a:rPr>
              <a:t>من</a:t>
            </a:r>
            <a:r>
              <a:rPr lang="en-US" sz="2800" b="1" u="sng" dirty="0" smtClean="0">
                <a:solidFill>
                  <a:srgbClr val="002060"/>
                </a:solidFill>
              </a:rPr>
              <a:t> </a:t>
            </a:r>
            <a:r>
              <a:rPr lang="en-US" sz="2800" b="1" u="sng" dirty="0" err="1" smtClean="0">
                <a:solidFill>
                  <a:srgbClr val="002060"/>
                </a:solidFill>
              </a:rPr>
              <a:t>غيرهما</a:t>
            </a:r>
            <a:r>
              <a:rPr lang="en-US" sz="2800" b="1" u="sng" dirty="0" smtClean="0">
                <a:solidFill>
                  <a:srgbClr val="002060"/>
                </a:solidFill>
              </a:rPr>
              <a:t>، </a:t>
            </a:r>
            <a:r>
              <a:rPr lang="en-US" sz="2800" b="1" u="sng" dirty="0" err="1" smtClean="0">
                <a:solidFill>
                  <a:srgbClr val="002060"/>
                </a:solidFill>
              </a:rPr>
              <a:t>ولاتفاق</a:t>
            </a:r>
            <a:r>
              <a:rPr lang="en-US" sz="2800" b="1" u="sng" dirty="0" smtClean="0">
                <a:solidFill>
                  <a:srgbClr val="002060"/>
                </a:solidFill>
              </a:rPr>
              <a:t> </a:t>
            </a:r>
            <a:r>
              <a:rPr lang="en-US" sz="2800" b="1" u="sng" dirty="0" err="1" smtClean="0">
                <a:solidFill>
                  <a:srgbClr val="002060"/>
                </a:solidFill>
              </a:rPr>
              <a:t>العلماء</a:t>
            </a:r>
            <a:r>
              <a:rPr lang="en-US" sz="2800" b="1" u="sng" dirty="0" smtClean="0">
                <a:solidFill>
                  <a:srgbClr val="002060"/>
                </a:solidFill>
              </a:rPr>
              <a:t> </a:t>
            </a:r>
            <a:r>
              <a:rPr lang="en-US" sz="2800" b="1" u="sng" dirty="0" err="1" smtClean="0">
                <a:solidFill>
                  <a:srgbClr val="002060"/>
                </a:solidFill>
              </a:rPr>
              <a:t>على</a:t>
            </a:r>
            <a:r>
              <a:rPr lang="en-US" sz="2800" b="1" u="sng" dirty="0" smtClean="0">
                <a:solidFill>
                  <a:srgbClr val="002060"/>
                </a:solidFill>
              </a:rPr>
              <a:t> </a:t>
            </a:r>
            <a:r>
              <a:rPr lang="en-US" sz="2800" b="1" u="sng" dirty="0" err="1" smtClean="0">
                <a:solidFill>
                  <a:srgbClr val="002060"/>
                </a:solidFill>
              </a:rPr>
              <a:t>تسميته</a:t>
            </a:r>
            <a:r>
              <a:rPr lang="en-US" sz="2800" b="1" u="sng" dirty="0" smtClean="0">
                <a:solidFill>
                  <a:srgbClr val="002060"/>
                </a:solidFill>
              </a:rPr>
              <a:t> </a:t>
            </a:r>
            <a:r>
              <a:rPr lang="en-US" sz="2800" b="1" u="sng" dirty="0" err="1" smtClean="0">
                <a:solidFill>
                  <a:srgbClr val="002060"/>
                </a:solidFill>
              </a:rPr>
              <a:t>كذلك</a:t>
            </a:r>
            <a:r>
              <a:rPr lang="en-US" sz="2800" b="1" u="sng" dirty="0" smtClean="0">
                <a:solidFill>
                  <a:srgbClr val="002060"/>
                </a:solidFill>
              </a:rPr>
              <a:t>.</a:t>
            </a:r>
            <a:endParaRPr lang="en-US" sz="2800" b="1" u="sng" dirty="0">
              <a:solidFill>
                <a:srgbClr val="002060"/>
              </a:solidFill>
            </a:endParaRPr>
          </a:p>
        </p:txBody>
      </p:sp>
      <p:sp>
        <p:nvSpPr>
          <p:cNvPr id="18" name="TextBox 17"/>
          <p:cNvSpPr txBox="1"/>
          <p:nvPr/>
        </p:nvSpPr>
        <p:spPr>
          <a:xfrm>
            <a:off x="1558344" y="3913032"/>
            <a:ext cx="7927640" cy="2585323"/>
          </a:xfrm>
          <a:prstGeom prst="rect">
            <a:avLst/>
          </a:prstGeom>
          <a:noFill/>
        </p:spPr>
        <p:txBody>
          <a:bodyPr wrap="square" rtlCol="0">
            <a:spAutoFit/>
          </a:bodyPr>
          <a:lstStyle/>
          <a:p>
            <a:pPr algn="l"/>
            <a:r>
              <a:rPr lang="en-US" sz="2200" b="1" dirty="0" smtClean="0">
                <a:solidFill>
                  <a:srgbClr val="002060"/>
                </a:solidFill>
              </a:rPr>
              <a:t>If one of these fifteen letters comes after the nun </a:t>
            </a:r>
            <a:r>
              <a:rPr lang="en-US" sz="2200" b="1" dirty="0" err="1" smtClean="0">
                <a:solidFill>
                  <a:srgbClr val="002060"/>
                </a:solidFill>
              </a:rPr>
              <a:t>sakinah</a:t>
            </a:r>
            <a:r>
              <a:rPr lang="en-US" sz="2200" b="1" dirty="0" smtClean="0">
                <a:solidFill>
                  <a:srgbClr val="002060"/>
                </a:solidFill>
              </a:rPr>
              <a:t>, whether within the same word or in two successive words, or after the </a:t>
            </a:r>
            <a:r>
              <a:rPr lang="en-US" sz="2200" b="1" dirty="0" err="1" smtClean="0">
                <a:solidFill>
                  <a:srgbClr val="002060"/>
                </a:solidFill>
              </a:rPr>
              <a:t>tanween</a:t>
            </a:r>
            <a:r>
              <a:rPr lang="en-US" sz="2200" b="1" dirty="0" smtClean="0">
                <a:solidFill>
                  <a:srgbClr val="002060"/>
                </a:solidFill>
              </a:rPr>
              <a:t>, </a:t>
            </a:r>
            <a:r>
              <a:rPr lang="en-US" sz="2400" b="1" u="sng" dirty="0" smtClean="0">
                <a:solidFill>
                  <a:srgbClr val="002060"/>
                </a:solidFill>
              </a:rPr>
              <a:t>the sound of the nun should be hidden. </a:t>
            </a:r>
            <a:r>
              <a:rPr lang="en-US" sz="2400" b="1" u="sng" dirty="0" smtClean="0">
                <a:solidFill>
                  <a:srgbClr val="FF0000"/>
                </a:solidFill>
              </a:rPr>
              <a:t>It is called </a:t>
            </a:r>
            <a:r>
              <a:rPr lang="en-US" sz="2400" b="1" u="sng" dirty="0" err="1" smtClean="0">
                <a:solidFill>
                  <a:srgbClr val="FF0000"/>
                </a:solidFill>
              </a:rPr>
              <a:t>ikhfa</a:t>
            </a:r>
            <a:r>
              <a:rPr lang="en-US" sz="2400" b="1" u="sng" dirty="0" smtClean="0">
                <a:solidFill>
                  <a:srgbClr val="FF0000"/>
                </a:solidFill>
              </a:rPr>
              <a:t>' </a:t>
            </a:r>
            <a:r>
              <a:rPr lang="en-US" sz="2400" b="1" u="sng" dirty="0" err="1" smtClean="0">
                <a:solidFill>
                  <a:srgbClr val="FF0000"/>
                </a:solidFill>
              </a:rPr>
              <a:t>haqiqi</a:t>
            </a:r>
            <a:r>
              <a:rPr lang="en-US" sz="2400" b="1" u="sng" dirty="0" smtClean="0">
                <a:solidFill>
                  <a:srgbClr val="FF0000"/>
                </a:solidFill>
              </a:rPr>
              <a:t> (real hiding) </a:t>
            </a:r>
            <a:r>
              <a:rPr lang="en-US" sz="2400" b="1" u="sng" dirty="0" smtClean="0">
                <a:solidFill>
                  <a:srgbClr val="002060"/>
                </a:solidFill>
              </a:rPr>
              <a:t>since it is realized the most with nun </a:t>
            </a:r>
            <a:r>
              <a:rPr lang="en-US" sz="2400" b="1" u="sng" dirty="0" err="1" smtClean="0">
                <a:solidFill>
                  <a:srgbClr val="002060"/>
                </a:solidFill>
              </a:rPr>
              <a:t>sakinah</a:t>
            </a:r>
            <a:r>
              <a:rPr lang="en-US" sz="2400" b="1" u="sng" dirty="0" smtClean="0">
                <a:solidFill>
                  <a:srgbClr val="002060"/>
                </a:solidFill>
              </a:rPr>
              <a:t> or </a:t>
            </a:r>
            <a:r>
              <a:rPr lang="en-US" sz="2400" b="1" u="sng" dirty="0" err="1" smtClean="0">
                <a:solidFill>
                  <a:srgbClr val="002060"/>
                </a:solidFill>
              </a:rPr>
              <a:t>tanween</a:t>
            </a:r>
            <a:r>
              <a:rPr lang="en-US" sz="2400" b="1" u="sng" dirty="0" smtClean="0">
                <a:solidFill>
                  <a:srgbClr val="002060"/>
                </a:solidFill>
              </a:rPr>
              <a:t> than in any other arrangement of letters.</a:t>
            </a:r>
            <a:r>
              <a:rPr lang="en-US" sz="2200" b="1" dirty="0" smtClean="0">
                <a:solidFill>
                  <a:srgbClr val="002060"/>
                </a:solidFill>
              </a:rPr>
              <a:t> Consequently, the scholars unanimously agree on giving it this name.</a:t>
            </a:r>
            <a:endParaRPr lang="en-US" sz="2200" b="1" dirty="0">
              <a:solidFill>
                <a:srgbClr val="002060"/>
              </a:solidFill>
            </a:endParaRPr>
          </a:p>
        </p:txBody>
      </p:sp>
    </p:spTree>
    <p:extLst>
      <p:ext uri="{BB962C8B-B14F-4D97-AF65-F5344CB8AC3E}">
        <p14:creationId xmlns:p14="http://schemas.microsoft.com/office/powerpoint/2010/main" val="2736759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7</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كيفيته</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Its Manner</a:t>
            </a:r>
            <a:endParaRPr lang="en-US" sz="2800" b="1" dirty="0">
              <a:solidFill>
                <a:schemeClr val="tx1"/>
              </a:solidFill>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TextBox 14"/>
          <p:cNvSpPr txBox="1"/>
          <p:nvPr/>
        </p:nvSpPr>
        <p:spPr>
          <a:xfrm>
            <a:off x="2665547" y="2127334"/>
            <a:ext cx="6781800" cy="2123658"/>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400" b="1" u="sng" dirty="0" err="1" smtClean="0">
                <a:solidFill>
                  <a:srgbClr val="002060"/>
                </a:solidFill>
              </a:rPr>
              <a:t>أن</a:t>
            </a:r>
            <a:r>
              <a:rPr lang="en-US" sz="2400" b="1" u="sng" dirty="0" smtClean="0">
                <a:solidFill>
                  <a:srgbClr val="002060"/>
                </a:solidFill>
              </a:rPr>
              <a:t> </a:t>
            </a:r>
            <a:r>
              <a:rPr lang="en-US" sz="2400" b="1" u="sng" dirty="0" err="1" smtClean="0">
                <a:solidFill>
                  <a:srgbClr val="002060"/>
                </a:solidFill>
              </a:rPr>
              <a:t>ينطق</a:t>
            </a:r>
            <a:r>
              <a:rPr lang="en-US" sz="2400" b="1" u="sng" dirty="0" smtClean="0">
                <a:solidFill>
                  <a:srgbClr val="002060"/>
                </a:solidFill>
              </a:rPr>
              <a:t> </a:t>
            </a:r>
            <a:r>
              <a:rPr lang="en-US" sz="2400" b="1" u="sng" dirty="0" err="1" smtClean="0">
                <a:solidFill>
                  <a:srgbClr val="002060"/>
                </a:solidFill>
              </a:rPr>
              <a:t>بالنون</a:t>
            </a:r>
            <a:r>
              <a:rPr lang="en-US" sz="2400" b="1" u="sng" dirty="0" smtClean="0">
                <a:solidFill>
                  <a:srgbClr val="002060"/>
                </a:solidFill>
              </a:rPr>
              <a:t> </a:t>
            </a:r>
            <a:r>
              <a:rPr lang="en-US" sz="2400" b="1" u="sng" dirty="0" err="1" smtClean="0">
                <a:solidFill>
                  <a:srgbClr val="002060"/>
                </a:solidFill>
              </a:rPr>
              <a:t>الساكنة</a:t>
            </a:r>
            <a:r>
              <a:rPr lang="en-US" sz="2400" b="1" u="sng" dirty="0" smtClean="0">
                <a:solidFill>
                  <a:srgbClr val="002060"/>
                </a:solidFill>
              </a:rPr>
              <a:t> </a:t>
            </a:r>
            <a:r>
              <a:rPr lang="en-US" sz="2400" b="1" u="sng" dirty="0" err="1" smtClean="0">
                <a:solidFill>
                  <a:srgbClr val="002060"/>
                </a:solidFill>
              </a:rPr>
              <a:t>والتنوين</a:t>
            </a:r>
            <a:r>
              <a:rPr lang="en-US" sz="2400" b="1" u="sng" dirty="0" smtClean="0">
                <a:solidFill>
                  <a:srgbClr val="002060"/>
                </a:solidFill>
              </a:rPr>
              <a:t> </a:t>
            </a:r>
            <a:r>
              <a:rPr lang="en-US" sz="2400" b="1" u="sng" dirty="0" err="1" smtClean="0">
                <a:solidFill>
                  <a:srgbClr val="002060"/>
                </a:solidFill>
              </a:rPr>
              <a:t>غير</a:t>
            </a:r>
            <a:r>
              <a:rPr lang="en-US" sz="2400" b="1" u="sng" dirty="0" smtClean="0">
                <a:solidFill>
                  <a:srgbClr val="002060"/>
                </a:solidFill>
              </a:rPr>
              <a:t> </a:t>
            </a:r>
            <a:r>
              <a:rPr lang="en-US" sz="2400" b="1" u="sng" dirty="0" err="1" smtClean="0">
                <a:solidFill>
                  <a:srgbClr val="002060"/>
                </a:solidFill>
              </a:rPr>
              <a:t>مظهرين</a:t>
            </a:r>
            <a:r>
              <a:rPr lang="en-US" sz="2400" b="1" u="sng" dirty="0" smtClean="0">
                <a:solidFill>
                  <a:srgbClr val="002060"/>
                </a:solidFill>
              </a:rPr>
              <a:t> </a:t>
            </a:r>
            <a:r>
              <a:rPr lang="en-US" sz="2400" b="1" u="sng" dirty="0" err="1" smtClean="0">
                <a:solidFill>
                  <a:srgbClr val="002060"/>
                </a:solidFill>
              </a:rPr>
              <a:t>إظهارًا</a:t>
            </a:r>
            <a:r>
              <a:rPr lang="en-US" sz="2400" b="1" u="sng" dirty="0" smtClean="0">
                <a:solidFill>
                  <a:srgbClr val="002060"/>
                </a:solidFill>
              </a:rPr>
              <a:t> </a:t>
            </a:r>
            <a:r>
              <a:rPr lang="en-US" sz="2400" b="1" u="sng" dirty="0" err="1" smtClean="0">
                <a:solidFill>
                  <a:srgbClr val="002060"/>
                </a:solidFill>
              </a:rPr>
              <a:t>محضًا</a:t>
            </a:r>
            <a:r>
              <a:rPr lang="en-US" sz="2400" b="1" u="sng" dirty="0" smtClean="0">
                <a:solidFill>
                  <a:srgbClr val="002060"/>
                </a:solidFill>
              </a:rPr>
              <a:t>، </a:t>
            </a:r>
            <a:r>
              <a:rPr lang="en-US" sz="2400" b="1" u="sng" dirty="0" err="1" smtClean="0">
                <a:solidFill>
                  <a:srgbClr val="002060"/>
                </a:solidFill>
              </a:rPr>
              <a:t>ولا</a:t>
            </a:r>
            <a:r>
              <a:rPr lang="en-US" sz="2400" b="1" u="sng" dirty="0" smtClean="0">
                <a:solidFill>
                  <a:srgbClr val="002060"/>
                </a:solidFill>
              </a:rPr>
              <a:t> </a:t>
            </a:r>
            <a:r>
              <a:rPr lang="en-US" sz="2400" b="1" u="sng" dirty="0" err="1" smtClean="0">
                <a:solidFill>
                  <a:srgbClr val="002060"/>
                </a:solidFill>
              </a:rPr>
              <a:t>مدغمين</a:t>
            </a:r>
            <a:r>
              <a:rPr lang="en-US" sz="2400" b="1" u="sng" dirty="0" smtClean="0">
                <a:solidFill>
                  <a:srgbClr val="002060"/>
                </a:solidFill>
              </a:rPr>
              <a:t> </a:t>
            </a:r>
            <a:r>
              <a:rPr lang="en-US" sz="2400" b="1" u="sng" dirty="0" err="1" smtClean="0">
                <a:solidFill>
                  <a:srgbClr val="002060"/>
                </a:solidFill>
              </a:rPr>
              <a:t>إدغامًا</a:t>
            </a:r>
            <a:r>
              <a:rPr lang="en-US" sz="2400" b="1" u="sng" dirty="0" smtClean="0">
                <a:solidFill>
                  <a:srgbClr val="002060"/>
                </a:solidFill>
              </a:rPr>
              <a:t> </a:t>
            </a:r>
            <a:r>
              <a:rPr lang="en-US" sz="2400" b="1" u="sng" dirty="0" err="1" smtClean="0">
                <a:solidFill>
                  <a:srgbClr val="002060"/>
                </a:solidFill>
              </a:rPr>
              <a:t>محضًا</a:t>
            </a:r>
            <a:r>
              <a:rPr lang="en-US" sz="2400" b="1" u="sng" dirty="0" smtClean="0">
                <a:solidFill>
                  <a:srgbClr val="002060"/>
                </a:solidFill>
              </a:rPr>
              <a:t> </a:t>
            </a:r>
            <a:r>
              <a:rPr lang="en-US" sz="2400" b="1" u="sng" dirty="0" err="1" smtClean="0">
                <a:solidFill>
                  <a:srgbClr val="002060"/>
                </a:solidFill>
              </a:rPr>
              <a:t>بل</a:t>
            </a:r>
            <a:r>
              <a:rPr lang="en-US" sz="2400" b="1" u="sng" dirty="0" smtClean="0">
                <a:solidFill>
                  <a:srgbClr val="002060"/>
                </a:solidFill>
              </a:rPr>
              <a:t> </a:t>
            </a:r>
            <a:r>
              <a:rPr lang="en-US" sz="2400" b="1" u="sng" dirty="0" err="1" smtClean="0">
                <a:solidFill>
                  <a:srgbClr val="FF0000"/>
                </a:solidFill>
              </a:rPr>
              <a:t>بحالة</a:t>
            </a:r>
            <a:r>
              <a:rPr lang="en-US" sz="2400" b="1" u="sng" dirty="0" smtClean="0">
                <a:solidFill>
                  <a:srgbClr val="FF0000"/>
                </a:solidFill>
              </a:rPr>
              <a:t> </a:t>
            </a:r>
            <a:r>
              <a:rPr lang="en-US" sz="2400" b="1" u="sng" dirty="0" err="1" smtClean="0">
                <a:solidFill>
                  <a:srgbClr val="FF0000"/>
                </a:solidFill>
              </a:rPr>
              <a:t>متوسطة</a:t>
            </a:r>
            <a:r>
              <a:rPr lang="en-US" sz="2400" b="1" u="sng" dirty="0" smtClean="0">
                <a:solidFill>
                  <a:srgbClr val="FF0000"/>
                </a:solidFill>
              </a:rPr>
              <a:t> </a:t>
            </a:r>
            <a:r>
              <a:rPr lang="en-US" sz="2400" b="1" u="sng" dirty="0" err="1" smtClean="0">
                <a:solidFill>
                  <a:srgbClr val="FF0000"/>
                </a:solidFill>
              </a:rPr>
              <a:t>بين</a:t>
            </a:r>
            <a:r>
              <a:rPr lang="en-US" sz="2400" b="1" u="sng" dirty="0" smtClean="0">
                <a:solidFill>
                  <a:srgbClr val="FF0000"/>
                </a:solidFill>
              </a:rPr>
              <a:t> </a:t>
            </a:r>
            <a:r>
              <a:rPr lang="en-US" sz="2400" b="1" u="sng" dirty="0" err="1" smtClean="0">
                <a:solidFill>
                  <a:srgbClr val="FF0000"/>
                </a:solidFill>
              </a:rPr>
              <a:t>الإظهار</a:t>
            </a:r>
            <a:r>
              <a:rPr lang="en-US" sz="2400" b="1" u="sng" dirty="0" smtClean="0">
                <a:solidFill>
                  <a:srgbClr val="FF0000"/>
                </a:solidFill>
              </a:rPr>
              <a:t> </a:t>
            </a:r>
            <a:r>
              <a:rPr lang="en-US" sz="2400" b="1" u="sng" dirty="0" err="1" smtClean="0">
                <a:solidFill>
                  <a:srgbClr val="FF0000"/>
                </a:solidFill>
              </a:rPr>
              <a:t>والإدغام</a:t>
            </a:r>
            <a:r>
              <a:rPr lang="en-US" sz="2400" b="1" u="sng" dirty="0" smtClean="0">
                <a:solidFill>
                  <a:srgbClr val="002060"/>
                </a:solidFill>
              </a:rPr>
              <a:t>، </a:t>
            </a:r>
            <a:r>
              <a:rPr lang="en-US" sz="2400" b="1" u="sng" dirty="0" err="1" smtClean="0">
                <a:solidFill>
                  <a:srgbClr val="FF0000"/>
                </a:solidFill>
              </a:rPr>
              <a:t>عاريين</a:t>
            </a:r>
            <a:r>
              <a:rPr lang="en-US" sz="2400" b="1" u="sng" dirty="0" smtClean="0">
                <a:solidFill>
                  <a:srgbClr val="FF0000"/>
                </a:solidFill>
              </a:rPr>
              <a:t> </a:t>
            </a:r>
            <a:r>
              <a:rPr lang="en-US" sz="2400" b="1" u="sng" dirty="0" err="1" smtClean="0">
                <a:solidFill>
                  <a:srgbClr val="FF0000"/>
                </a:solidFill>
              </a:rPr>
              <a:t>عن</a:t>
            </a:r>
            <a:r>
              <a:rPr lang="en-US" sz="2400" b="1" u="sng" dirty="0" smtClean="0">
                <a:solidFill>
                  <a:srgbClr val="FF0000"/>
                </a:solidFill>
              </a:rPr>
              <a:t> </a:t>
            </a:r>
            <a:r>
              <a:rPr lang="en-US" sz="2400" b="1" u="sng" dirty="0" err="1" smtClean="0">
                <a:solidFill>
                  <a:srgbClr val="FF0000"/>
                </a:solidFill>
              </a:rPr>
              <a:t>التشديد</a:t>
            </a:r>
            <a:r>
              <a:rPr lang="en-US" sz="2400" b="1" u="sng" dirty="0" smtClean="0">
                <a:solidFill>
                  <a:srgbClr val="FF0000"/>
                </a:solidFill>
              </a:rPr>
              <a:t> </a:t>
            </a:r>
            <a:r>
              <a:rPr lang="en-US" sz="2400" b="1" u="sng" dirty="0" err="1" smtClean="0">
                <a:solidFill>
                  <a:srgbClr val="FF0000"/>
                </a:solidFill>
              </a:rPr>
              <a:t>مع</a:t>
            </a:r>
            <a:r>
              <a:rPr lang="en-US" sz="2400" b="1" u="sng" dirty="0" smtClean="0">
                <a:solidFill>
                  <a:srgbClr val="FF0000"/>
                </a:solidFill>
              </a:rPr>
              <a:t> </a:t>
            </a:r>
            <a:r>
              <a:rPr lang="en-US" sz="2400" b="1" u="sng" dirty="0" err="1" smtClean="0">
                <a:solidFill>
                  <a:srgbClr val="FF0000"/>
                </a:solidFill>
              </a:rPr>
              <a:t>بقاء</a:t>
            </a:r>
            <a:r>
              <a:rPr lang="en-US" sz="2400" b="1" u="sng" dirty="0" smtClean="0">
                <a:solidFill>
                  <a:srgbClr val="FF0000"/>
                </a:solidFill>
              </a:rPr>
              <a:t> </a:t>
            </a:r>
            <a:r>
              <a:rPr lang="en-US" sz="2400" b="1" u="sng" dirty="0" err="1" smtClean="0">
                <a:solidFill>
                  <a:srgbClr val="FF0000"/>
                </a:solidFill>
              </a:rPr>
              <a:t>الغنة</a:t>
            </a:r>
            <a:r>
              <a:rPr lang="en-US" sz="2400" b="1" u="sng" dirty="0" smtClean="0">
                <a:solidFill>
                  <a:srgbClr val="FF0000"/>
                </a:solidFill>
              </a:rPr>
              <a:t> </a:t>
            </a:r>
            <a:r>
              <a:rPr lang="en-US" sz="2400" b="1" u="sng" dirty="0" err="1" smtClean="0">
                <a:solidFill>
                  <a:srgbClr val="002060"/>
                </a:solidFill>
              </a:rPr>
              <a:t>فيهما</a:t>
            </a:r>
            <a:r>
              <a:rPr lang="en-US" sz="2400" b="1" u="sng" dirty="0" smtClean="0">
                <a:solidFill>
                  <a:srgbClr val="002060"/>
                </a:solidFill>
              </a:rPr>
              <a:t> </a:t>
            </a:r>
            <a:r>
              <a:rPr lang="en-US" sz="2000" b="1" dirty="0" smtClean="0">
                <a:solidFill>
                  <a:srgbClr val="002060"/>
                </a:solidFill>
              </a:rPr>
              <a:t>.. </a:t>
            </a:r>
            <a:r>
              <a:rPr lang="en-US" sz="2000" b="1" u="sng" dirty="0" err="1" smtClean="0">
                <a:solidFill>
                  <a:srgbClr val="002060"/>
                </a:solidFill>
              </a:rPr>
              <a:t>واعلم</a:t>
            </a:r>
            <a:r>
              <a:rPr lang="en-US" sz="2000" b="1" u="sng" dirty="0" smtClean="0">
                <a:solidFill>
                  <a:srgbClr val="002060"/>
                </a:solidFill>
              </a:rPr>
              <a:t> </a:t>
            </a:r>
            <a:r>
              <a:rPr lang="en-US" sz="2000" b="1" u="sng" dirty="0" err="1" smtClean="0">
                <a:solidFill>
                  <a:srgbClr val="002060"/>
                </a:solidFill>
              </a:rPr>
              <a:t>أنه</a:t>
            </a:r>
            <a:r>
              <a:rPr lang="en-US" sz="2000" b="1" u="sng" dirty="0" smtClean="0">
                <a:solidFill>
                  <a:srgbClr val="002060"/>
                </a:solidFill>
              </a:rPr>
              <a:t> </a:t>
            </a:r>
            <a:r>
              <a:rPr lang="en-US" sz="2000" b="1" u="sng" dirty="0" err="1" smtClean="0">
                <a:solidFill>
                  <a:srgbClr val="FF0000"/>
                </a:solidFill>
              </a:rPr>
              <a:t>لا</a:t>
            </a:r>
            <a:r>
              <a:rPr lang="en-US" sz="2000" b="1" u="sng" dirty="0" smtClean="0">
                <a:solidFill>
                  <a:srgbClr val="FF0000"/>
                </a:solidFill>
              </a:rPr>
              <a:t> </a:t>
            </a:r>
            <a:r>
              <a:rPr lang="en-US" sz="2000" b="1" u="sng" dirty="0" err="1" smtClean="0">
                <a:solidFill>
                  <a:srgbClr val="FF0000"/>
                </a:solidFill>
              </a:rPr>
              <a:t>عمل</a:t>
            </a:r>
            <a:r>
              <a:rPr lang="en-US" sz="2000" b="1" u="sng" dirty="0" smtClean="0">
                <a:solidFill>
                  <a:srgbClr val="FF0000"/>
                </a:solidFill>
              </a:rPr>
              <a:t> </a:t>
            </a:r>
            <a:r>
              <a:rPr lang="en-US" sz="2000" b="1" u="sng" dirty="0" err="1" smtClean="0">
                <a:solidFill>
                  <a:srgbClr val="FF0000"/>
                </a:solidFill>
              </a:rPr>
              <a:t>للسان</a:t>
            </a:r>
            <a:r>
              <a:rPr lang="en-US" sz="2000" b="1" u="sng" dirty="0" smtClean="0">
                <a:solidFill>
                  <a:srgbClr val="FF0000"/>
                </a:solidFill>
              </a:rPr>
              <a:t> </a:t>
            </a:r>
            <a:r>
              <a:rPr lang="en-US" sz="2000" b="1" u="sng" dirty="0" err="1" smtClean="0">
                <a:solidFill>
                  <a:srgbClr val="002060"/>
                </a:solidFill>
              </a:rPr>
              <a:t>حالة</a:t>
            </a:r>
            <a:r>
              <a:rPr lang="en-US" sz="2000" b="1" u="sng" dirty="0" smtClean="0">
                <a:solidFill>
                  <a:srgbClr val="002060"/>
                </a:solidFill>
              </a:rPr>
              <a:t> </a:t>
            </a:r>
            <a:r>
              <a:rPr lang="en-US" sz="2000" b="1" u="sng" dirty="0" err="1" smtClean="0">
                <a:solidFill>
                  <a:srgbClr val="002060"/>
                </a:solidFill>
              </a:rPr>
              <a:t>الإخفاء</a:t>
            </a:r>
            <a:r>
              <a:rPr lang="en-US" sz="2000" b="1" u="sng" dirty="0" smtClean="0">
                <a:solidFill>
                  <a:srgbClr val="002060"/>
                </a:solidFill>
              </a:rPr>
              <a:t>؛ </a:t>
            </a:r>
            <a:r>
              <a:rPr lang="en-US" sz="2000" b="1" u="sng" dirty="0" err="1" smtClean="0">
                <a:solidFill>
                  <a:srgbClr val="002060"/>
                </a:solidFill>
              </a:rPr>
              <a:t>لأن</a:t>
            </a:r>
            <a:r>
              <a:rPr lang="en-US" sz="2000" b="1" u="sng" dirty="0" smtClean="0">
                <a:solidFill>
                  <a:srgbClr val="002060"/>
                </a:solidFill>
              </a:rPr>
              <a:t> </a:t>
            </a:r>
            <a:r>
              <a:rPr lang="en-US" sz="2000" b="1" u="sng" dirty="0" err="1" smtClean="0">
                <a:solidFill>
                  <a:srgbClr val="002060"/>
                </a:solidFill>
              </a:rPr>
              <a:t>النون</a:t>
            </a:r>
            <a:r>
              <a:rPr lang="en-US" sz="2000" b="1" u="sng" dirty="0" smtClean="0">
                <a:solidFill>
                  <a:srgbClr val="002060"/>
                </a:solidFill>
              </a:rPr>
              <a:t> </a:t>
            </a:r>
            <a:r>
              <a:rPr lang="en-US" sz="2000" b="1" u="sng" dirty="0" err="1" smtClean="0">
                <a:solidFill>
                  <a:srgbClr val="002060"/>
                </a:solidFill>
              </a:rPr>
              <a:t>والتنوين</a:t>
            </a:r>
            <a:r>
              <a:rPr lang="en-US" sz="2000" b="1" u="sng" dirty="0" smtClean="0">
                <a:solidFill>
                  <a:srgbClr val="002060"/>
                </a:solidFill>
              </a:rPr>
              <a:t> </a:t>
            </a:r>
            <a:r>
              <a:rPr lang="en-US" sz="2000" b="1" u="sng" dirty="0" err="1" smtClean="0">
                <a:solidFill>
                  <a:srgbClr val="002060"/>
                </a:solidFill>
              </a:rPr>
              <a:t>يخرجان</a:t>
            </a:r>
            <a:r>
              <a:rPr lang="en-US" sz="2000" b="1" u="sng" dirty="0" smtClean="0">
                <a:solidFill>
                  <a:srgbClr val="002060"/>
                </a:solidFill>
              </a:rPr>
              <a:t> </a:t>
            </a:r>
            <a:r>
              <a:rPr lang="en-US" sz="2000" b="1" u="sng" dirty="0" err="1" smtClean="0">
                <a:solidFill>
                  <a:srgbClr val="002060"/>
                </a:solidFill>
              </a:rPr>
              <a:t>حينئذٍ</a:t>
            </a:r>
            <a:r>
              <a:rPr lang="en-US" sz="2000" b="1" u="sng" dirty="0" smtClean="0">
                <a:solidFill>
                  <a:srgbClr val="002060"/>
                </a:solidFill>
              </a:rPr>
              <a:t> </a:t>
            </a:r>
            <a:r>
              <a:rPr lang="en-US" sz="2000" b="1" u="sng" dirty="0" err="1" smtClean="0">
                <a:solidFill>
                  <a:srgbClr val="002060"/>
                </a:solidFill>
              </a:rPr>
              <a:t>من</a:t>
            </a:r>
            <a:r>
              <a:rPr lang="en-US" sz="2000" b="1" u="sng" dirty="0" smtClean="0">
                <a:solidFill>
                  <a:srgbClr val="002060"/>
                </a:solidFill>
              </a:rPr>
              <a:t> </a:t>
            </a:r>
            <a:r>
              <a:rPr lang="en-US" sz="2000" b="1" u="sng" dirty="0" err="1" smtClean="0">
                <a:solidFill>
                  <a:srgbClr val="002060"/>
                </a:solidFill>
              </a:rPr>
              <a:t>الخيشوم</a:t>
            </a:r>
            <a:r>
              <a:rPr lang="en-US" sz="2000" b="1" dirty="0" smtClean="0">
                <a:solidFill>
                  <a:srgbClr val="002060"/>
                </a:solidFill>
              </a:rPr>
              <a:t> .. </a:t>
            </a:r>
            <a:r>
              <a:rPr lang="en-US" sz="2000" b="1" dirty="0" err="1" smtClean="0">
                <a:solidFill>
                  <a:srgbClr val="002060"/>
                </a:solidFill>
              </a:rPr>
              <a:t>وليحترز</a:t>
            </a:r>
            <a:r>
              <a:rPr lang="en-US" sz="2000" b="1" dirty="0" smtClean="0">
                <a:solidFill>
                  <a:srgbClr val="002060"/>
                </a:solidFill>
              </a:rPr>
              <a:t> </a:t>
            </a:r>
            <a:r>
              <a:rPr lang="en-US" sz="2000" b="1" dirty="0" err="1" smtClean="0">
                <a:solidFill>
                  <a:srgbClr val="002060"/>
                </a:solidFill>
              </a:rPr>
              <a:t>من</a:t>
            </a:r>
            <a:r>
              <a:rPr lang="en-US" sz="2000" b="1" dirty="0" smtClean="0">
                <a:solidFill>
                  <a:srgbClr val="002060"/>
                </a:solidFill>
              </a:rPr>
              <a:t> </a:t>
            </a:r>
            <a:r>
              <a:rPr lang="en-US" sz="2000" b="1" dirty="0" err="1" smtClean="0">
                <a:solidFill>
                  <a:srgbClr val="002060"/>
                </a:solidFill>
              </a:rPr>
              <a:t>إلصاق</a:t>
            </a:r>
            <a:r>
              <a:rPr lang="en-US" sz="2000" b="1" dirty="0" smtClean="0">
                <a:solidFill>
                  <a:srgbClr val="002060"/>
                </a:solidFill>
              </a:rPr>
              <a:t> </a:t>
            </a:r>
            <a:r>
              <a:rPr lang="en-US" sz="2000" b="1" dirty="0" err="1" smtClean="0">
                <a:solidFill>
                  <a:srgbClr val="002060"/>
                </a:solidFill>
              </a:rPr>
              <a:t>اللسان</a:t>
            </a:r>
            <a:r>
              <a:rPr lang="en-US" sz="2000" b="1" dirty="0" smtClean="0">
                <a:solidFill>
                  <a:srgbClr val="002060"/>
                </a:solidFill>
              </a:rPr>
              <a:t> </a:t>
            </a:r>
            <a:r>
              <a:rPr lang="en-US" sz="2000" b="1" dirty="0" err="1" smtClean="0">
                <a:solidFill>
                  <a:srgbClr val="002060"/>
                </a:solidFill>
              </a:rPr>
              <a:t>فوق</a:t>
            </a:r>
            <a:r>
              <a:rPr lang="en-US" sz="2000" b="1" dirty="0" smtClean="0">
                <a:solidFill>
                  <a:srgbClr val="002060"/>
                </a:solidFill>
              </a:rPr>
              <a:t> </a:t>
            </a:r>
            <a:r>
              <a:rPr lang="en-US" sz="2000" b="1" dirty="0" err="1" smtClean="0">
                <a:solidFill>
                  <a:srgbClr val="002060"/>
                </a:solidFill>
              </a:rPr>
              <a:t>الثنايا</a:t>
            </a:r>
            <a:r>
              <a:rPr lang="en-US" sz="2000" b="1" dirty="0" smtClean="0">
                <a:solidFill>
                  <a:srgbClr val="002060"/>
                </a:solidFill>
              </a:rPr>
              <a:t> </a:t>
            </a:r>
            <a:r>
              <a:rPr lang="en-US" sz="2000" b="1" dirty="0" err="1" smtClean="0">
                <a:solidFill>
                  <a:srgbClr val="002060"/>
                </a:solidFill>
              </a:rPr>
              <a:t>العليا</a:t>
            </a:r>
            <a:r>
              <a:rPr lang="en-US" sz="2000" b="1" dirty="0" smtClean="0">
                <a:solidFill>
                  <a:srgbClr val="002060"/>
                </a:solidFill>
              </a:rPr>
              <a:t> </a:t>
            </a:r>
            <a:r>
              <a:rPr lang="en-US" sz="2000" b="1" dirty="0" err="1" smtClean="0">
                <a:solidFill>
                  <a:srgbClr val="002060"/>
                </a:solidFill>
              </a:rPr>
              <a:t>عند</a:t>
            </a:r>
            <a:r>
              <a:rPr lang="en-US" sz="2000" b="1" dirty="0" smtClean="0">
                <a:solidFill>
                  <a:srgbClr val="002060"/>
                </a:solidFill>
              </a:rPr>
              <a:t> </a:t>
            </a:r>
            <a:r>
              <a:rPr lang="en-US" sz="2000" b="1" dirty="0" err="1" smtClean="0">
                <a:solidFill>
                  <a:srgbClr val="002060"/>
                </a:solidFill>
              </a:rPr>
              <a:t>إخفاء</a:t>
            </a:r>
            <a:r>
              <a:rPr lang="en-US" sz="2000" b="1" dirty="0" smtClean="0">
                <a:solidFill>
                  <a:srgbClr val="002060"/>
                </a:solidFill>
              </a:rPr>
              <a:t> </a:t>
            </a:r>
            <a:r>
              <a:rPr lang="en-US" sz="2000" b="1" dirty="0" err="1" smtClean="0">
                <a:solidFill>
                  <a:srgbClr val="002060"/>
                </a:solidFill>
              </a:rPr>
              <a:t>النون</a:t>
            </a:r>
            <a:r>
              <a:rPr lang="en-US" sz="2000" b="1" dirty="0" smtClean="0">
                <a:solidFill>
                  <a:srgbClr val="002060"/>
                </a:solidFill>
              </a:rPr>
              <a:t>، </a:t>
            </a:r>
            <a:r>
              <a:rPr lang="en-US" sz="2000" b="1" dirty="0" err="1" smtClean="0">
                <a:solidFill>
                  <a:srgbClr val="002060"/>
                </a:solidFill>
              </a:rPr>
              <a:t>ويتخلص</a:t>
            </a:r>
            <a:r>
              <a:rPr lang="en-US" sz="2000" b="1" dirty="0" smtClean="0">
                <a:solidFill>
                  <a:srgbClr val="002060"/>
                </a:solidFill>
              </a:rPr>
              <a:t> </a:t>
            </a:r>
            <a:r>
              <a:rPr lang="en-US" sz="2000" b="1" dirty="0" err="1" smtClean="0">
                <a:solidFill>
                  <a:srgbClr val="002060"/>
                </a:solidFill>
              </a:rPr>
              <a:t>من</a:t>
            </a:r>
            <a:r>
              <a:rPr lang="en-US" sz="2000" b="1" dirty="0" smtClean="0">
                <a:solidFill>
                  <a:srgbClr val="002060"/>
                </a:solidFill>
              </a:rPr>
              <a:t> </a:t>
            </a:r>
            <a:r>
              <a:rPr lang="en-US" sz="2000" b="1" dirty="0" err="1" smtClean="0">
                <a:solidFill>
                  <a:srgbClr val="002060"/>
                </a:solidFill>
              </a:rPr>
              <a:t>ذلك</a:t>
            </a:r>
            <a:r>
              <a:rPr lang="en-US" sz="2000" b="1" dirty="0" smtClean="0">
                <a:solidFill>
                  <a:srgbClr val="002060"/>
                </a:solidFill>
              </a:rPr>
              <a:t> </a:t>
            </a:r>
            <a:r>
              <a:rPr lang="en-US" sz="2000" b="1" dirty="0" err="1" smtClean="0">
                <a:solidFill>
                  <a:srgbClr val="002060"/>
                </a:solidFill>
              </a:rPr>
              <a:t>بإبعاد</a:t>
            </a:r>
            <a:r>
              <a:rPr lang="en-US" sz="2000" b="1" dirty="0" smtClean="0">
                <a:solidFill>
                  <a:srgbClr val="002060"/>
                </a:solidFill>
              </a:rPr>
              <a:t> </a:t>
            </a:r>
            <a:r>
              <a:rPr lang="en-US" sz="2000" b="1" dirty="0" err="1" smtClean="0">
                <a:solidFill>
                  <a:srgbClr val="002060"/>
                </a:solidFill>
              </a:rPr>
              <a:t>اللسان</a:t>
            </a:r>
            <a:r>
              <a:rPr lang="en-US" sz="2000" b="1" dirty="0" smtClean="0">
                <a:solidFill>
                  <a:srgbClr val="002060"/>
                </a:solidFill>
              </a:rPr>
              <a:t> </a:t>
            </a:r>
            <a:r>
              <a:rPr lang="en-US" sz="2000" b="1" dirty="0" err="1" smtClean="0">
                <a:solidFill>
                  <a:srgbClr val="002060"/>
                </a:solidFill>
              </a:rPr>
              <a:t>قليلا</a:t>
            </a:r>
            <a:r>
              <a:rPr lang="en-US" sz="2000" b="1" dirty="0" smtClean="0">
                <a:solidFill>
                  <a:srgbClr val="002060"/>
                </a:solidFill>
              </a:rPr>
              <a:t> </a:t>
            </a:r>
            <a:r>
              <a:rPr lang="en-US" sz="2000" b="1" dirty="0" err="1" smtClean="0">
                <a:solidFill>
                  <a:srgbClr val="002060"/>
                </a:solidFill>
              </a:rPr>
              <a:t>عن</a:t>
            </a:r>
            <a:r>
              <a:rPr lang="en-US" sz="2000" b="1" dirty="0" smtClean="0">
                <a:solidFill>
                  <a:srgbClr val="002060"/>
                </a:solidFill>
              </a:rPr>
              <a:t> </a:t>
            </a:r>
            <a:r>
              <a:rPr lang="en-US" sz="2000" b="1" dirty="0" err="1" smtClean="0">
                <a:solidFill>
                  <a:srgbClr val="002060"/>
                </a:solidFill>
              </a:rPr>
              <a:t>الثنايا</a:t>
            </a:r>
            <a:r>
              <a:rPr lang="en-US" sz="2000" b="1" dirty="0" smtClean="0">
                <a:solidFill>
                  <a:srgbClr val="002060"/>
                </a:solidFill>
              </a:rPr>
              <a:t> </a:t>
            </a:r>
            <a:r>
              <a:rPr lang="en-US" sz="2000" b="1" dirty="0" err="1" smtClean="0">
                <a:solidFill>
                  <a:srgbClr val="002060"/>
                </a:solidFill>
              </a:rPr>
              <a:t>العليا</a:t>
            </a:r>
            <a:r>
              <a:rPr lang="en-US" sz="2000" b="1" dirty="0" smtClean="0">
                <a:solidFill>
                  <a:srgbClr val="002060"/>
                </a:solidFill>
              </a:rPr>
              <a:t> </a:t>
            </a:r>
            <a:r>
              <a:rPr lang="en-US" sz="2000" b="1" dirty="0" err="1" smtClean="0">
                <a:solidFill>
                  <a:srgbClr val="002060"/>
                </a:solidFill>
              </a:rPr>
              <a:t>عند</a:t>
            </a:r>
            <a:r>
              <a:rPr lang="en-US" sz="2000" b="1" dirty="0" smtClean="0">
                <a:solidFill>
                  <a:srgbClr val="002060"/>
                </a:solidFill>
              </a:rPr>
              <a:t> </a:t>
            </a:r>
            <a:r>
              <a:rPr lang="en-US" sz="2000" b="1" dirty="0" err="1" smtClean="0">
                <a:solidFill>
                  <a:srgbClr val="002060"/>
                </a:solidFill>
              </a:rPr>
              <a:t>النطق</a:t>
            </a:r>
            <a:r>
              <a:rPr lang="en-US" sz="2000" b="1" dirty="0" smtClean="0">
                <a:solidFill>
                  <a:srgbClr val="002060"/>
                </a:solidFill>
              </a:rPr>
              <a:t> </a:t>
            </a:r>
            <a:r>
              <a:rPr lang="en-US" sz="2000" b="1" dirty="0" err="1" smtClean="0">
                <a:solidFill>
                  <a:srgbClr val="002060"/>
                </a:solidFill>
              </a:rPr>
              <a:t>بالإخفاء</a:t>
            </a:r>
            <a:r>
              <a:rPr lang="en-US" sz="2000" b="1" dirty="0" smtClean="0">
                <a:solidFill>
                  <a:srgbClr val="002060"/>
                </a:solidFill>
              </a:rPr>
              <a:t>.</a:t>
            </a:r>
            <a:endParaRPr lang="en-US" sz="2000" b="1" dirty="0">
              <a:solidFill>
                <a:srgbClr val="002060"/>
              </a:solidFill>
            </a:endParaRPr>
          </a:p>
        </p:txBody>
      </p:sp>
      <p:sp>
        <p:nvSpPr>
          <p:cNvPr id="18" name="TextBox 17"/>
          <p:cNvSpPr txBox="1"/>
          <p:nvPr/>
        </p:nvSpPr>
        <p:spPr>
          <a:xfrm>
            <a:off x="1712891" y="4260095"/>
            <a:ext cx="8081113" cy="2308324"/>
          </a:xfrm>
          <a:prstGeom prst="rect">
            <a:avLst/>
          </a:prstGeom>
          <a:noFill/>
        </p:spPr>
        <p:txBody>
          <a:bodyPr wrap="square" rtlCol="0">
            <a:spAutoFit/>
          </a:bodyPr>
          <a:lstStyle/>
          <a:p>
            <a:pPr algn="l"/>
            <a:r>
              <a:rPr lang="en-US" b="1" dirty="0" err="1" smtClean="0">
                <a:solidFill>
                  <a:srgbClr val="002060"/>
                </a:solidFill>
              </a:rPr>
              <a:t>Ikhfa</a:t>
            </a:r>
            <a:r>
              <a:rPr lang="en-US" b="1" dirty="0" smtClean="0">
                <a:solidFill>
                  <a:srgbClr val="002060"/>
                </a:solidFill>
              </a:rPr>
              <a:t>' is realized by pronouncing the nun </a:t>
            </a:r>
            <a:r>
              <a:rPr lang="en-US" b="1" dirty="0" err="1" smtClean="0">
                <a:solidFill>
                  <a:srgbClr val="002060"/>
                </a:solidFill>
              </a:rPr>
              <a:t>sakinah</a:t>
            </a:r>
            <a:r>
              <a:rPr lang="en-US" b="1" dirty="0" smtClean="0">
                <a:solidFill>
                  <a:srgbClr val="002060"/>
                </a:solidFill>
              </a:rPr>
              <a:t> or </a:t>
            </a:r>
            <a:r>
              <a:rPr lang="en-US" b="1" dirty="0" err="1" smtClean="0">
                <a:solidFill>
                  <a:srgbClr val="002060"/>
                </a:solidFill>
              </a:rPr>
              <a:t>tanweenas</a:t>
            </a:r>
            <a:r>
              <a:rPr lang="en-US" b="1" dirty="0" smtClean="0">
                <a:solidFill>
                  <a:srgbClr val="002060"/>
                </a:solidFill>
              </a:rPr>
              <a:t> neither a pure </a:t>
            </a:r>
            <a:r>
              <a:rPr lang="en-US" b="1" dirty="0" err="1" smtClean="0">
                <a:solidFill>
                  <a:srgbClr val="002060"/>
                </a:solidFill>
              </a:rPr>
              <a:t>izh-har</a:t>
            </a:r>
            <a:r>
              <a:rPr lang="en-US" b="1" dirty="0" smtClean="0">
                <a:solidFill>
                  <a:srgbClr val="002060"/>
                </a:solidFill>
              </a:rPr>
              <a:t> nor a pure </a:t>
            </a:r>
            <a:r>
              <a:rPr lang="en-US" b="1" dirty="0" err="1" smtClean="0">
                <a:solidFill>
                  <a:srgbClr val="002060"/>
                </a:solidFill>
              </a:rPr>
              <a:t>idgham</a:t>
            </a:r>
            <a:r>
              <a:rPr lang="en-US" b="1" dirty="0" smtClean="0">
                <a:solidFill>
                  <a:srgbClr val="002060"/>
                </a:solidFill>
              </a:rPr>
              <a:t>. Rather, </a:t>
            </a:r>
            <a:r>
              <a:rPr lang="en-US" b="1" u="sng" dirty="0" smtClean="0">
                <a:solidFill>
                  <a:srgbClr val="FF0000"/>
                </a:solidFill>
              </a:rPr>
              <a:t>they should be pronounced between the two, and are pronounced with a </a:t>
            </a:r>
            <a:r>
              <a:rPr lang="en-US" b="1" u="sng" dirty="0" err="1" smtClean="0">
                <a:solidFill>
                  <a:srgbClr val="FF0000"/>
                </a:solidFill>
              </a:rPr>
              <a:t>ghunnah</a:t>
            </a:r>
            <a:r>
              <a:rPr lang="en-US" b="1" dirty="0" smtClean="0">
                <a:solidFill>
                  <a:srgbClr val="FF0000"/>
                </a:solidFill>
              </a:rPr>
              <a:t>, </a:t>
            </a:r>
            <a:r>
              <a:rPr lang="en-US" b="1" u="sng" dirty="0" smtClean="0">
                <a:solidFill>
                  <a:srgbClr val="FF0000"/>
                </a:solidFill>
              </a:rPr>
              <a:t>but they have no </a:t>
            </a:r>
            <a:r>
              <a:rPr lang="en-US" b="1" u="sng" dirty="0" err="1" smtClean="0">
                <a:solidFill>
                  <a:srgbClr val="FF0000"/>
                </a:solidFill>
              </a:rPr>
              <a:t>shaddah</a:t>
            </a:r>
            <a:r>
              <a:rPr lang="en-US" b="1" u="sng" dirty="0" smtClean="0">
                <a:solidFill>
                  <a:srgbClr val="FF0000"/>
                </a:solidFill>
              </a:rPr>
              <a:t> </a:t>
            </a:r>
            <a:r>
              <a:rPr lang="en-US" b="1" dirty="0" smtClean="0">
                <a:solidFill>
                  <a:srgbClr val="002060"/>
                </a:solidFill>
              </a:rPr>
              <a:t>.</a:t>
            </a:r>
            <a:r>
              <a:rPr lang="en-US" b="1" u="sng" dirty="0" smtClean="0">
                <a:solidFill>
                  <a:srgbClr val="002060"/>
                </a:solidFill>
              </a:rPr>
              <a:t>The </a:t>
            </a:r>
            <a:r>
              <a:rPr lang="en-US" b="1" u="sng" dirty="0" err="1" smtClean="0">
                <a:solidFill>
                  <a:srgbClr val="002060"/>
                </a:solidFill>
              </a:rPr>
              <a:t>reciter</a:t>
            </a:r>
            <a:r>
              <a:rPr lang="en-US" b="1" u="sng" dirty="0" smtClean="0">
                <a:solidFill>
                  <a:srgbClr val="002060"/>
                </a:solidFill>
              </a:rPr>
              <a:t> should be aware that </a:t>
            </a:r>
            <a:r>
              <a:rPr lang="en-US" b="1" u="sng" dirty="0" smtClean="0">
                <a:solidFill>
                  <a:srgbClr val="FF0000"/>
                </a:solidFill>
              </a:rPr>
              <a:t>the tongue is not involved </a:t>
            </a:r>
            <a:r>
              <a:rPr lang="en-US" b="1" u="sng" dirty="0" smtClean="0">
                <a:solidFill>
                  <a:srgbClr val="002060"/>
                </a:solidFill>
              </a:rPr>
              <a:t>with the pronunciation of </a:t>
            </a:r>
            <a:r>
              <a:rPr lang="en-US" b="1" u="sng" dirty="0" err="1" smtClean="0">
                <a:solidFill>
                  <a:srgbClr val="002060"/>
                </a:solidFill>
              </a:rPr>
              <a:t>ikhfa</a:t>
            </a:r>
            <a:r>
              <a:rPr lang="en-US" b="1" dirty="0" smtClean="0">
                <a:solidFill>
                  <a:srgbClr val="002060"/>
                </a:solidFill>
              </a:rPr>
              <a:t>’, since nun and </a:t>
            </a:r>
            <a:r>
              <a:rPr lang="en-US" b="1" dirty="0" err="1" smtClean="0">
                <a:solidFill>
                  <a:srgbClr val="002060"/>
                </a:solidFill>
              </a:rPr>
              <a:t>tanween</a:t>
            </a:r>
            <a:r>
              <a:rPr lang="en-US" b="1" dirty="0" smtClean="0">
                <a:solidFill>
                  <a:srgbClr val="002060"/>
                </a:solidFill>
              </a:rPr>
              <a:t> are emitted in this case from the nasal passage. The tongue should not be placed near the root of the two front teeth, from the back when pronouncing the nun with </a:t>
            </a:r>
            <a:r>
              <a:rPr lang="en-US" b="1" dirty="0" err="1" smtClean="0">
                <a:solidFill>
                  <a:srgbClr val="002060"/>
                </a:solidFill>
              </a:rPr>
              <a:t>ikhfa</a:t>
            </a:r>
            <a:r>
              <a:rPr lang="en-US" b="1" dirty="0" smtClean="0">
                <a:solidFill>
                  <a:srgbClr val="002060"/>
                </a:solidFill>
              </a:rPr>
              <a:t>’. Thus, one should remove one's tongue a bit from the root of the two front teeth when pronouncing the nun with </a:t>
            </a:r>
            <a:r>
              <a:rPr lang="en-US" b="1" dirty="0" err="1" smtClean="0">
                <a:solidFill>
                  <a:srgbClr val="002060"/>
                </a:solidFill>
              </a:rPr>
              <a:t>ikhfa</a:t>
            </a:r>
            <a:r>
              <a:rPr lang="en-US" b="1" dirty="0" smtClean="0">
                <a:solidFill>
                  <a:srgbClr val="002060"/>
                </a:solidFill>
              </a:rPr>
              <a:t>’.</a:t>
            </a:r>
            <a:endParaRPr lang="en-US" b="1" dirty="0">
              <a:solidFill>
                <a:srgbClr val="002060"/>
              </a:solidFill>
            </a:endParaRPr>
          </a:p>
        </p:txBody>
      </p:sp>
    </p:spTree>
    <p:extLst>
      <p:ext uri="{BB962C8B-B14F-4D97-AF65-F5344CB8AC3E}">
        <p14:creationId xmlns:p14="http://schemas.microsoft.com/office/powerpoint/2010/main" val="3004637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8</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أمثلة</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examples</a:t>
            </a:r>
            <a:endParaRPr lang="en-US" sz="2800" b="1" dirty="0">
              <a:solidFill>
                <a:schemeClr val="tx1"/>
              </a:solidFill>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15" name="Table 14"/>
          <p:cNvGraphicFramePr>
            <a:graphicFrameLocks noGrp="1"/>
          </p:cNvGraphicFramePr>
          <p:nvPr>
            <p:extLst>
              <p:ext uri="{D42A27DB-BD31-4B8C-83A1-F6EECF244321}">
                <p14:modId xmlns:p14="http://schemas.microsoft.com/office/powerpoint/2010/main" val="1951797657"/>
              </p:ext>
            </p:extLst>
          </p:nvPr>
        </p:nvGraphicFramePr>
        <p:xfrm>
          <a:off x="2601067" y="1971458"/>
          <a:ext cx="6846280" cy="4761548"/>
        </p:xfrm>
        <a:graphic>
          <a:graphicData uri="http://schemas.openxmlformats.org/drawingml/2006/table">
            <a:tbl>
              <a:tblPr firstRow="1" bandRow="1">
                <a:tableStyleId>{5C22544A-7EE6-4342-B048-85BDC9FD1C3A}</a:tableStyleId>
              </a:tblPr>
              <a:tblGrid>
                <a:gridCol w="893968"/>
                <a:gridCol w="2012324"/>
                <a:gridCol w="2164976"/>
                <a:gridCol w="1775012"/>
              </a:tblGrid>
              <a:tr h="292587">
                <a:tc rowSpan="2">
                  <a:txBody>
                    <a:bodyPr/>
                    <a:lstStyle/>
                    <a:p>
                      <a:pPr marL="0" marR="0" indent="0" algn="r" rtl="1">
                        <a:lnSpc>
                          <a:spcPct val="107000"/>
                        </a:lnSpc>
                      </a:pPr>
                      <a:r>
                        <a:rPr lang="en-US" sz="1400" b="1" dirty="0" smtClean="0">
                          <a:latin typeface="Verdana"/>
                          <a:ea typeface="Times New Roman"/>
                        </a:rPr>
                        <a:t>Letters</a:t>
                      </a:r>
                      <a:r>
                        <a:rPr lang="ar-SA" sz="1400" b="1" dirty="0" smtClean="0">
                          <a:latin typeface="Verdana"/>
                          <a:ea typeface="Times New Roman"/>
                        </a:rPr>
                        <a:t> </a:t>
                      </a:r>
                      <a:r>
                        <a:rPr lang="ar-SA" sz="1800" b="1" dirty="0" smtClean="0">
                          <a:latin typeface="Verdana"/>
                          <a:ea typeface="Times New Roman"/>
                        </a:rPr>
                        <a:t>الحروف</a:t>
                      </a:r>
                      <a:endParaRPr lang="en-US" sz="1800" b="1" dirty="0">
                        <a:latin typeface="Calibri"/>
                        <a:ea typeface="Times New Roman"/>
                      </a:endParaRPr>
                    </a:p>
                  </a:txBody>
                  <a:tcPr marL="68580" marR="68580" marT="0" marB="0" anchor="ctr"/>
                </a:tc>
                <a:tc gridSpan="2">
                  <a:txBody>
                    <a:bodyPr/>
                    <a:lstStyle/>
                    <a:p>
                      <a:pPr marL="413385" marR="0" indent="-413385" algn="ctr" rtl="1">
                        <a:lnSpc>
                          <a:spcPct val="107000"/>
                        </a:lnSpc>
                      </a:pPr>
                      <a:r>
                        <a:rPr lang="ar-SA" sz="1800" b="1" dirty="0" smtClean="0">
                          <a:latin typeface="Verdana"/>
                          <a:ea typeface="Times New Roman"/>
                        </a:rPr>
                        <a:t>مع النون الساكنة   </a:t>
                      </a:r>
                      <a:r>
                        <a:rPr lang="en-US" sz="1400" b="1" dirty="0" smtClean="0">
                          <a:latin typeface="Verdana"/>
                          <a:ea typeface="Times New Roman"/>
                        </a:rPr>
                        <a:t>With</a:t>
                      </a:r>
                      <a:r>
                        <a:rPr lang="en-US" sz="1600" b="1" dirty="0" smtClean="0">
                          <a:latin typeface="Verdana"/>
                          <a:ea typeface="Times New Roman"/>
                        </a:rPr>
                        <a:t> </a:t>
                      </a:r>
                      <a:r>
                        <a:rPr lang="en-US" sz="1400" b="1" dirty="0">
                          <a:latin typeface="Verdana"/>
                          <a:ea typeface="Times New Roman"/>
                        </a:rPr>
                        <a:t>the</a:t>
                      </a:r>
                      <a:r>
                        <a:rPr lang="en-US" sz="1600" b="1" dirty="0">
                          <a:latin typeface="Verdana"/>
                          <a:ea typeface="Times New Roman"/>
                        </a:rPr>
                        <a:t> </a:t>
                      </a:r>
                      <a:r>
                        <a:rPr lang="en-US" sz="1400" b="1" dirty="0">
                          <a:latin typeface="Verdana"/>
                          <a:ea typeface="Times New Roman"/>
                        </a:rPr>
                        <a:t>nun</a:t>
                      </a:r>
                      <a:r>
                        <a:rPr lang="en-US" sz="1600" b="1" dirty="0">
                          <a:latin typeface="Verdana"/>
                          <a:ea typeface="Times New Roman"/>
                        </a:rPr>
                        <a:t> </a:t>
                      </a:r>
                      <a:r>
                        <a:rPr lang="en-US" sz="1400" b="1" dirty="0" err="1">
                          <a:latin typeface="Verdana"/>
                          <a:ea typeface="Times New Roman"/>
                        </a:rPr>
                        <a:t>sakinah</a:t>
                      </a:r>
                      <a:endParaRPr lang="en-US" sz="1400" b="1" dirty="0">
                        <a:latin typeface="Calibri"/>
                        <a:ea typeface="Times New Roman"/>
                      </a:endParaRPr>
                    </a:p>
                  </a:txBody>
                  <a:tcPr marL="68580" marR="68580" marT="0" marB="0" anchor="ctr"/>
                </a:tc>
                <a:tc hMerge="1">
                  <a:txBody>
                    <a:bodyPr/>
                    <a:lstStyle/>
                    <a:p>
                      <a:endParaRPr lang="en-US"/>
                    </a:p>
                  </a:txBody>
                  <a:tcPr/>
                </a:tc>
                <a:tc rowSpan="2">
                  <a:txBody>
                    <a:bodyPr/>
                    <a:lstStyle/>
                    <a:p>
                      <a:pPr marL="413385" marR="0" indent="-413385" algn="ctr" rtl="1">
                        <a:lnSpc>
                          <a:spcPct val="107000"/>
                        </a:lnSpc>
                        <a:spcBef>
                          <a:spcPts val="0"/>
                        </a:spcBef>
                        <a:spcAft>
                          <a:spcPts val="0"/>
                        </a:spcAft>
                      </a:pPr>
                      <a:r>
                        <a:rPr lang="en-US" sz="1400" b="1" dirty="0">
                          <a:latin typeface="Verdana"/>
                          <a:ea typeface="Times New Roman"/>
                        </a:rPr>
                        <a:t>With </a:t>
                      </a:r>
                      <a:r>
                        <a:rPr lang="en-US" sz="1400" b="1" dirty="0" err="1" smtClean="0">
                          <a:latin typeface="Verdana"/>
                          <a:ea typeface="Times New Roman"/>
                        </a:rPr>
                        <a:t>tanween</a:t>
                      </a:r>
                      <a:r>
                        <a:rPr lang="ar-SA" sz="1400" b="1" dirty="0" smtClean="0">
                          <a:latin typeface="Verdana"/>
                          <a:ea typeface="Times New Roman"/>
                        </a:rPr>
                        <a:t>  </a:t>
                      </a:r>
                      <a:r>
                        <a:rPr lang="ar-SA" sz="1800" b="1" dirty="0" smtClean="0">
                          <a:latin typeface="Verdana"/>
                          <a:ea typeface="Times New Roman"/>
                        </a:rPr>
                        <a:t>مع</a:t>
                      </a:r>
                      <a:r>
                        <a:rPr lang="ar-SA" sz="1800" b="1" baseline="0" dirty="0" smtClean="0">
                          <a:latin typeface="Verdana"/>
                          <a:ea typeface="Times New Roman"/>
                        </a:rPr>
                        <a:t> التنوين</a:t>
                      </a:r>
                      <a:endParaRPr lang="en-US" sz="1800" b="1" dirty="0">
                        <a:latin typeface="Calibri"/>
                        <a:ea typeface="Times New Roman"/>
                      </a:endParaRPr>
                    </a:p>
                  </a:txBody>
                  <a:tcPr marL="68580" marR="68580" marT="0" marB="0" anchor="ctr"/>
                </a:tc>
              </a:tr>
              <a:tr h="227575">
                <a:tc vMerge="1">
                  <a:txBody>
                    <a:bodyPr/>
                    <a:lstStyle/>
                    <a:p>
                      <a:endParaRPr lang="en-US"/>
                    </a:p>
                  </a:txBody>
                  <a:tcPr/>
                </a:tc>
                <a:tc>
                  <a:txBody>
                    <a:bodyPr/>
                    <a:lstStyle/>
                    <a:p>
                      <a:pPr marL="413385" marR="0" indent="-413385" algn="ctr" rtl="1">
                        <a:lnSpc>
                          <a:spcPct val="107000"/>
                        </a:lnSpc>
                      </a:pPr>
                      <a:r>
                        <a:rPr lang="ar-SA" sz="1400" b="1" dirty="0" smtClean="0">
                          <a:latin typeface="Verdana"/>
                          <a:ea typeface="Times New Roman"/>
                        </a:rPr>
                        <a:t>في كلمة   </a:t>
                      </a:r>
                      <a:r>
                        <a:rPr lang="en-US" sz="1400" b="1" dirty="0" smtClean="0">
                          <a:latin typeface="Verdana"/>
                          <a:ea typeface="Times New Roman"/>
                        </a:rPr>
                        <a:t>in </a:t>
                      </a:r>
                      <a:r>
                        <a:rPr lang="en-US" sz="1400" b="1" dirty="0">
                          <a:latin typeface="Verdana"/>
                          <a:ea typeface="Times New Roman"/>
                        </a:rPr>
                        <a:t>one word</a:t>
                      </a:r>
                      <a:endParaRPr lang="en-US" sz="1400" b="1" dirty="0">
                        <a:latin typeface="Calibri"/>
                        <a:ea typeface="Times New Roman"/>
                      </a:endParaRPr>
                    </a:p>
                  </a:txBody>
                  <a:tcPr marL="68580" marR="68580" marT="0" marB="0" anchor="ctr"/>
                </a:tc>
                <a:tc>
                  <a:txBody>
                    <a:bodyPr/>
                    <a:lstStyle/>
                    <a:p>
                      <a:pPr marL="413385" marR="0" indent="-413385" algn="ctr">
                        <a:lnSpc>
                          <a:spcPct val="107000"/>
                        </a:lnSpc>
                      </a:pPr>
                      <a:r>
                        <a:rPr lang="en-US" sz="1400" b="1" dirty="0">
                          <a:latin typeface="Verdana"/>
                          <a:ea typeface="Times New Roman"/>
                        </a:rPr>
                        <a:t>In </a:t>
                      </a:r>
                      <a:r>
                        <a:rPr lang="en-US" sz="1400" b="1" dirty="0" smtClean="0">
                          <a:latin typeface="Verdana"/>
                          <a:ea typeface="Times New Roman"/>
                        </a:rPr>
                        <a:t>2</a:t>
                      </a:r>
                      <a:r>
                        <a:rPr lang="ar-SA" sz="1400" b="1" dirty="0" smtClean="0">
                          <a:latin typeface="Verdana"/>
                          <a:ea typeface="Times New Roman"/>
                        </a:rPr>
                        <a:t> </a:t>
                      </a:r>
                      <a:r>
                        <a:rPr lang="en-US" sz="1400" b="1" dirty="0" smtClean="0">
                          <a:latin typeface="Verdana"/>
                          <a:ea typeface="Times New Roman"/>
                        </a:rPr>
                        <a:t>words</a:t>
                      </a:r>
                      <a:r>
                        <a:rPr lang="ar-SA" sz="1400" b="1" baseline="0" dirty="0" smtClean="0">
                          <a:latin typeface="Verdana"/>
                          <a:ea typeface="Times New Roman"/>
                        </a:rPr>
                        <a:t> في كلمتين</a:t>
                      </a:r>
                      <a:endParaRPr lang="en-US" sz="1400" b="1" dirty="0">
                        <a:latin typeface="Calibri"/>
                        <a:ea typeface="Times New Roman"/>
                      </a:endParaRPr>
                    </a:p>
                  </a:txBody>
                  <a:tcPr marL="68580" marR="68580" marT="0" marB="0" anchor="ctr"/>
                </a:tc>
                <a:tc vMerge="1">
                  <a:txBody>
                    <a:bodyPr/>
                    <a:lstStyle/>
                    <a:p>
                      <a:endParaRPr lang="en-US"/>
                    </a:p>
                  </a:txBody>
                  <a:tcPr/>
                </a:tc>
              </a:tr>
              <a:tr h="325125">
                <a:tc>
                  <a:txBody>
                    <a:bodyPr/>
                    <a:lstStyle/>
                    <a:p>
                      <a:pPr marL="413385" marR="0" indent="-413385" algn="ctr" rtl="0">
                        <a:lnSpc>
                          <a:spcPct val="107000"/>
                        </a:lnSpc>
                        <a:spcBef>
                          <a:spcPts val="0"/>
                        </a:spcBef>
                        <a:spcAft>
                          <a:spcPts val="0"/>
                        </a:spcAft>
                      </a:pPr>
                      <a:r>
                        <a:rPr lang="ar-SA" sz="2000" b="1" dirty="0" smtClean="0">
                          <a:latin typeface="Verdana"/>
                          <a:ea typeface="Times New Roman"/>
                        </a:rPr>
                        <a:t>ص</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ي</a:t>
                      </a:r>
                      <a:r>
                        <a:rPr lang="ar-SA" sz="2000" b="1" u="sng" dirty="0">
                          <a:solidFill>
                            <a:srgbClr val="FF0000"/>
                          </a:solidFill>
                          <a:latin typeface="Times New Roman"/>
                          <a:ea typeface="Times New Roman"/>
                          <a:cs typeface="Simplified Arabic"/>
                        </a:rPr>
                        <a:t>نـص</a:t>
                      </a:r>
                      <a:r>
                        <a:rPr lang="ar-SA" sz="2000" b="1" dirty="0">
                          <a:latin typeface="Times New Roman"/>
                          <a:ea typeface="Times New Roman"/>
                          <a:cs typeface="Simplified Arabic"/>
                        </a:rPr>
                        <a:t>ركم</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مِ</a:t>
                      </a:r>
                      <a:r>
                        <a:rPr lang="ar-KW" sz="2000" b="1" u="sng" dirty="0">
                          <a:solidFill>
                            <a:srgbClr val="FF0000"/>
                          </a:solidFill>
                          <a:latin typeface="Times New Roman"/>
                          <a:ea typeface="Times New Roman"/>
                          <a:cs typeface="Simplified Arabic"/>
                        </a:rPr>
                        <a:t>ن ص</a:t>
                      </a:r>
                      <a:r>
                        <a:rPr lang="ar-KW" sz="2000" b="1" dirty="0">
                          <a:latin typeface="Times New Roman"/>
                          <a:ea typeface="Times New Roman"/>
                          <a:cs typeface="Simplified Arabic"/>
                        </a:rPr>
                        <a:t>لصال</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ريح</a:t>
                      </a:r>
                      <a:r>
                        <a:rPr lang="ar-SA" sz="2000" b="1" u="sng" dirty="0">
                          <a:solidFill>
                            <a:srgbClr val="FF0000"/>
                          </a:solidFill>
                          <a:latin typeface="Times New Roman"/>
                          <a:ea typeface="Times New Roman"/>
                          <a:cs typeface="Simplified Arabic"/>
                        </a:rPr>
                        <a:t>اً ص</a:t>
                      </a:r>
                      <a:r>
                        <a:rPr lang="ar-SA" sz="2000" b="1" dirty="0">
                          <a:latin typeface="Times New Roman"/>
                          <a:ea typeface="Times New Roman"/>
                          <a:cs typeface="Simplified Arabic"/>
                        </a:rPr>
                        <a:t>رصرا</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en-US" sz="2000" b="1" dirty="0">
                          <a:latin typeface="Calibri"/>
                          <a:ea typeface="Times New Roman"/>
                          <a:cs typeface="Simplified Arabic"/>
                        </a:rPr>
                        <a:t> </a:t>
                      </a:r>
                      <a:r>
                        <a:rPr lang="ar-SA" sz="2000" b="1" dirty="0" smtClean="0">
                          <a:latin typeface="Calibri"/>
                          <a:ea typeface="Times New Roman"/>
                          <a:cs typeface="Simplified Arabic"/>
                        </a:rPr>
                        <a:t>ذ</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م</a:t>
                      </a:r>
                      <a:r>
                        <a:rPr lang="ar-SA" sz="2000" b="1" u="sng" dirty="0">
                          <a:solidFill>
                            <a:srgbClr val="FF0000"/>
                          </a:solidFill>
                          <a:latin typeface="Times New Roman"/>
                          <a:ea typeface="Times New Roman"/>
                          <a:cs typeface="Simplified Arabic"/>
                        </a:rPr>
                        <a:t>نــذ</a:t>
                      </a:r>
                      <a:r>
                        <a:rPr lang="ar-SA" sz="2000" b="1" dirty="0">
                          <a:latin typeface="Times New Roman"/>
                          <a:ea typeface="Times New Roman"/>
                          <a:cs typeface="Simplified Arabic"/>
                        </a:rPr>
                        <a:t>ر</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مَ</a:t>
                      </a:r>
                      <a:r>
                        <a:rPr lang="ar-KW" sz="2000" b="1" u="sng" dirty="0">
                          <a:solidFill>
                            <a:srgbClr val="FF0000"/>
                          </a:solidFill>
                          <a:latin typeface="Times New Roman"/>
                          <a:ea typeface="Times New Roman"/>
                          <a:cs typeface="Simplified Arabic"/>
                        </a:rPr>
                        <a:t>ن ذ</a:t>
                      </a:r>
                      <a:r>
                        <a:rPr lang="ar-KW" sz="2000" b="1" dirty="0">
                          <a:latin typeface="Times New Roman"/>
                          <a:ea typeface="Times New Roman"/>
                          <a:cs typeface="Simplified Arabic"/>
                        </a:rPr>
                        <a:t>ا الذي</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سرا</a:t>
                      </a:r>
                      <a:r>
                        <a:rPr lang="ar-SA" sz="2000" b="1" u="sng" kern="1200" dirty="0">
                          <a:solidFill>
                            <a:srgbClr val="FF0000"/>
                          </a:solidFill>
                          <a:latin typeface="Times New Roman"/>
                          <a:ea typeface="Times New Roman"/>
                          <a:cs typeface="Simplified Arabic"/>
                        </a:rPr>
                        <a:t>عاً ذ</a:t>
                      </a:r>
                      <a:r>
                        <a:rPr lang="ar-SA" sz="2000" b="1" dirty="0">
                          <a:latin typeface="Times New Roman"/>
                          <a:ea typeface="Times New Roman"/>
                          <a:cs typeface="Simplified Arabic"/>
                        </a:rPr>
                        <a:t>لك</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en-US" sz="2000" b="1" dirty="0">
                          <a:latin typeface="Calibri"/>
                          <a:ea typeface="Times New Roman"/>
                          <a:cs typeface="Simplified Arabic"/>
                        </a:rPr>
                        <a:t> </a:t>
                      </a:r>
                      <a:r>
                        <a:rPr lang="ar-SA" sz="2000" b="1" dirty="0" smtClean="0">
                          <a:latin typeface="Calibri"/>
                          <a:ea typeface="Times New Roman"/>
                          <a:cs typeface="Simplified Arabic"/>
                        </a:rPr>
                        <a:t>ث</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م</a:t>
                      </a:r>
                      <a:r>
                        <a:rPr lang="ar-SA" sz="2000" b="1" u="sng" dirty="0">
                          <a:solidFill>
                            <a:srgbClr val="FF0000"/>
                          </a:solidFill>
                          <a:latin typeface="Times New Roman"/>
                          <a:ea typeface="Times New Roman"/>
                          <a:cs typeface="Simplified Arabic"/>
                        </a:rPr>
                        <a:t>نــث</a:t>
                      </a:r>
                      <a:r>
                        <a:rPr lang="ar-SA" sz="2000" b="1" dirty="0">
                          <a:latin typeface="Times New Roman"/>
                          <a:ea typeface="Times New Roman"/>
                          <a:cs typeface="Simplified Arabic"/>
                        </a:rPr>
                        <a:t>ورا</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فأما مَ</a:t>
                      </a:r>
                      <a:r>
                        <a:rPr lang="ar-KW" sz="2000" b="1" u="sng" dirty="0">
                          <a:solidFill>
                            <a:srgbClr val="FF0000"/>
                          </a:solidFill>
                          <a:latin typeface="Times New Roman"/>
                          <a:ea typeface="Times New Roman"/>
                          <a:cs typeface="Simplified Arabic"/>
                        </a:rPr>
                        <a:t>ن ث</a:t>
                      </a:r>
                      <a:r>
                        <a:rPr lang="ar-KW" sz="2000" b="1" dirty="0">
                          <a:latin typeface="Times New Roman"/>
                          <a:ea typeface="Times New Roman"/>
                          <a:cs typeface="Simplified Arabic"/>
                        </a:rPr>
                        <a:t>قلت</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مطا</a:t>
                      </a:r>
                      <a:r>
                        <a:rPr lang="ar-SA" sz="2000" b="1" u="sng" kern="1200" dirty="0">
                          <a:solidFill>
                            <a:srgbClr val="FF0000"/>
                          </a:solidFill>
                          <a:latin typeface="Times New Roman"/>
                          <a:ea typeface="Times New Roman"/>
                          <a:cs typeface="Simplified Arabic"/>
                        </a:rPr>
                        <a:t>عٍ ثم </a:t>
                      </a:r>
                      <a:r>
                        <a:rPr lang="ar-SA" sz="2000" b="1" dirty="0">
                          <a:latin typeface="Times New Roman"/>
                          <a:ea typeface="Times New Roman"/>
                          <a:cs typeface="Simplified Arabic"/>
                        </a:rPr>
                        <a:t>أمين</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en-US" sz="2000" b="1" dirty="0">
                          <a:latin typeface="Calibri"/>
                          <a:ea typeface="Times New Roman"/>
                          <a:cs typeface="Simplified Arabic"/>
                        </a:rPr>
                        <a:t> </a:t>
                      </a:r>
                      <a:r>
                        <a:rPr lang="ar-SA" sz="2000" b="1" dirty="0" smtClean="0">
                          <a:latin typeface="Calibri"/>
                          <a:ea typeface="Times New Roman"/>
                          <a:cs typeface="Simplified Arabic"/>
                        </a:rPr>
                        <a:t>ك</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ي</a:t>
                      </a:r>
                      <a:r>
                        <a:rPr lang="ar-SA" sz="2000" b="1" u="sng" dirty="0">
                          <a:solidFill>
                            <a:srgbClr val="FF0000"/>
                          </a:solidFill>
                          <a:latin typeface="Times New Roman"/>
                          <a:ea typeface="Times New Roman"/>
                          <a:cs typeface="Simplified Arabic"/>
                        </a:rPr>
                        <a:t>نــك</a:t>
                      </a:r>
                      <a:r>
                        <a:rPr lang="ar-SA" sz="2000" b="1" dirty="0">
                          <a:latin typeface="Times New Roman"/>
                          <a:ea typeface="Times New Roman"/>
                          <a:cs typeface="Simplified Arabic"/>
                        </a:rPr>
                        <a:t>ثون</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فم</a:t>
                      </a:r>
                      <a:r>
                        <a:rPr lang="ar-KW" sz="2000" b="1" u="sng" dirty="0">
                          <a:latin typeface="Times New Roman"/>
                          <a:ea typeface="Times New Roman"/>
                          <a:cs typeface="Simplified Arabic"/>
                        </a:rPr>
                        <a:t>َ</a:t>
                      </a:r>
                      <a:r>
                        <a:rPr lang="ar-KW" sz="2000" b="1" u="sng" dirty="0">
                          <a:solidFill>
                            <a:srgbClr val="FF0000"/>
                          </a:solidFill>
                          <a:latin typeface="Times New Roman"/>
                          <a:ea typeface="Times New Roman"/>
                          <a:cs typeface="Simplified Arabic"/>
                        </a:rPr>
                        <a:t>ن ك</a:t>
                      </a:r>
                      <a:r>
                        <a:rPr lang="ar-KW" sz="2000" b="1" dirty="0">
                          <a:latin typeface="Times New Roman"/>
                          <a:ea typeface="Times New Roman"/>
                          <a:cs typeface="Simplified Arabic"/>
                        </a:rPr>
                        <a:t>ان</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كرا</a:t>
                      </a:r>
                      <a:r>
                        <a:rPr lang="ar-SA" sz="2000" b="1" u="sng" kern="1200" dirty="0">
                          <a:solidFill>
                            <a:srgbClr val="FF0000"/>
                          </a:solidFill>
                          <a:latin typeface="Times New Roman"/>
                          <a:ea typeface="Times New Roman"/>
                          <a:cs typeface="Simplified Arabic"/>
                        </a:rPr>
                        <a:t>ماً ك</a:t>
                      </a:r>
                      <a:r>
                        <a:rPr lang="ar-SA" sz="2000" b="1" dirty="0">
                          <a:latin typeface="Times New Roman"/>
                          <a:ea typeface="Times New Roman"/>
                          <a:cs typeface="Simplified Arabic"/>
                        </a:rPr>
                        <a:t>اتبين</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en-US" sz="2000" b="1" dirty="0">
                          <a:latin typeface="Calibri"/>
                          <a:ea typeface="Times New Roman"/>
                          <a:cs typeface="Simplified Arabic"/>
                        </a:rPr>
                        <a:t> </a:t>
                      </a:r>
                      <a:r>
                        <a:rPr lang="ar-SA" sz="2000" b="1" dirty="0" smtClean="0">
                          <a:latin typeface="Calibri"/>
                          <a:ea typeface="Times New Roman"/>
                          <a:cs typeface="Simplified Arabic"/>
                        </a:rPr>
                        <a:t>ج</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أ</a:t>
                      </a:r>
                      <a:r>
                        <a:rPr lang="ar-SA" sz="2000" b="1" u="sng" dirty="0">
                          <a:solidFill>
                            <a:srgbClr val="FF0000"/>
                          </a:solidFill>
                          <a:latin typeface="Times New Roman"/>
                          <a:ea typeface="Times New Roman"/>
                          <a:cs typeface="Simplified Arabic"/>
                        </a:rPr>
                        <a:t>نــج</a:t>
                      </a:r>
                      <a:r>
                        <a:rPr lang="ar-SA" sz="2000" b="1" dirty="0">
                          <a:latin typeface="Times New Roman"/>
                          <a:ea typeface="Times New Roman"/>
                          <a:cs typeface="Simplified Arabic"/>
                        </a:rPr>
                        <a:t>يناكم</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إ</a:t>
                      </a:r>
                      <a:r>
                        <a:rPr lang="ar-KW" sz="2000" b="1" u="sng" dirty="0">
                          <a:solidFill>
                            <a:srgbClr val="FF0000"/>
                          </a:solidFill>
                          <a:latin typeface="Times New Roman"/>
                          <a:ea typeface="Times New Roman"/>
                          <a:cs typeface="Simplified Arabic"/>
                        </a:rPr>
                        <a:t>ن ج</a:t>
                      </a:r>
                      <a:r>
                        <a:rPr lang="ar-KW" sz="2000" b="1" dirty="0">
                          <a:latin typeface="Times New Roman"/>
                          <a:ea typeface="Times New Roman"/>
                          <a:cs typeface="Simplified Arabic"/>
                        </a:rPr>
                        <a:t>اءكم</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فص</a:t>
                      </a:r>
                      <a:r>
                        <a:rPr lang="ar-SA" sz="2000" b="1" u="sng" dirty="0">
                          <a:latin typeface="Times New Roman"/>
                          <a:ea typeface="Times New Roman"/>
                          <a:cs typeface="Simplified Arabic"/>
                        </a:rPr>
                        <a:t>ب</a:t>
                      </a:r>
                      <a:r>
                        <a:rPr lang="ar-SA" sz="2000" b="1" u="sng" kern="1200" dirty="0">
                          <a:solidFill>
                            <a:srgbClr val="FF0000"/>
                          </a:solidFill>
                          <a:latin typeface="Times New Roman"/>
                          <a:ea typeface="Times New Roman"/>
                          <a:cs typeface="Simplified Arabic"/>
                        </a:rPr>
                        <a:t>رٌ ج</a:t>
                      </a:r>
                      <a:r>
                        <a:rPr lang="ar-SA" sz="2000" b="1" dirty="0">
                          <a:latin typeface="Times New Roman"/>
                          <a:ea typeface="Times New Roman"/>
                          <a:cs typeface="Simplified Arabic"/>
                        </a:rPr>
                        <a:t>ميل</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ar-SA" sz="2000" b="1" dirty="0" smtClean="0">
                          <a:latin typeface="Calibri"/>
                          <a:ea typeface="Times New Roman"/>
                        </a:rPr>
                        <a:t>ش</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أ</a:t>
                      </a:r>
                      <a:r>
                        <a:rPr lang="ar-SA" sz="2000" b="1" u="sng" dirty="0">
                          <a:solidFill>
                            <a:srgbClr val="FF0000"/>
                          </a:solidFill>
                          <a:latin typeface="Times New Roman"/>
                          <a:ea typeface="Times New Roman"/>
                          <a:cs typeface="Simplified Arabic"/>
                        </a:rPr>
                        <a:t>نــش</a:t>
                      </a:r>
                      <a:r>
                        <a:rPr lang="ar-SA" sz="2000" b="1" dirty="0">
                          <a:latin typeface="Times New Roman"/>
                          <a:ea typeface="Times New Roman"/>
                          <a:cs typeface="Simplified Arabic"/>
                        </a:rPr>
                        <a:t>ره</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إ</a:t>
                      </a:r>
                      <a:r>
                        <a:rPr lang="ar-KW" sz="2000" b="1" u="sng" dirty="0">
                          <a:solidFill>
                            <a:srgbClr val="FF0000"/>
                          </a:solidFill>
                          <a:latin typeface="Times New Roman"/>
                          <a:ea typeface="Times New Roman"/>
                          <a:cs typeface="Simplified Arabic"/>
                        </a:rPr>
                        <a:t>ن ش</a:t>
                      </a:r>
                      <a:r>
                        <a:rPr lang="ar-KW" sz="2000" b="1" dirty="0">
                          <a:latin typeface="Times New Roman"/>
                          <a:ea typeface="Times New Roman"/>
                          <a:cs typeface="Simplified Arabic"/>
                        </a:rPr>
                        <a:t>اء الله</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رسو</a:t>
                      </a:r>
                      <a:r>
                        <a:rPr lang="ar-SA" sz="2000" b="1" u="sng" kern="1200" dirty="0">
                          <a:solidFill>
                            <a:srgbClr val="FF0000"/>
                          </a:solidFill>
                          <a:latin typeface="Times New Roman"/>
                          <a:ea typeface="Times New Roman"/>
                          <a:cs typeface="Simplified Arabic"/>
                        </a:rPr>
                        <a:t>لاً ش</a:t>
                      </a:r>
                      <a:r>
                        <a:rPr lang="ar-SA" sz="2000" b="1" dirty="0">
                          <a:latin typeface="Times New Roman"/>
                          <a:ea typeface="Times New Roman"/>
                          <a:cs typeface="Simplified Arabic"/>
                        </a:rPr>
                        <a:t>اهداً</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en-US" sz="2000" b="1" dirty="0">
                          <a:latin typeface="Calibri"/>
                          <a:ea typeface="Times New Roman"/>
                          <a:cs typeface="Simplified Arabic"/>
                        </a:rPr>
                        <a:t> </a:t>
                      </a:r>
                      <a:r>
                        <a:rPr lang="ar-SA" sz="2000" b="1" dirty="0" smtClean="0">
                          <a:latin typeface="Calibri"/>
                          <a:ea typeface="Times New Roman"/>
                          <a:cs typeface="Simplified Arabic"/>
                        </a:rPr>
                        <a:t>س</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ما </a:t>
                      </a:r>
                      <a:r>
                        <a:rPr lang="ar-SA" sz="2000" b="1" u="sng" dirty="0">
                          <a:solidFill>
                            <a:srgbClr val="FF0000"/>
                          </a:solidFill>
                          <a:latin typeface="Times New Roman"/>
                          <a:ea typeface="Times New Roman"/>
                          <a:cs typeface="Simplified Arabic"/>
                        </a:rPr>
                        <a:t>نــنــ</a:t>
                      </a:r>
                      <a:r>
                        <a:rPr lang="ar-SA" sz="2000" b="1" dirty="0">
                          <a:latin typeface="Times New Roman"/>
                          <a:ea typeface="Times New Roman"/>
                          <a:cs typeface="Simplified Arabic"/>
                        </a:rPr>
                        <a:t>سخ</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م</a:t>
                      </a:r>
                      <a:r>
                        <a:rPr lang="ar-KW" sz="2000" b="1" u="sng" dirty="0">
                          <a:solidFill>
                            <a:srgbClr val="FF0000"/>
                          </a:solidFill>
                          <a:latin typeface="Times New Roman"/>
                          <a:ea typeface="Times New Roman"/>
                          <a:cs typeface="Simplified Arabic"/>
                        </a:rPr>
                        <a:t>ن س</a:t>
                      </a:r>
                      <a:r>
                        <a:rPr lang="ar-KW" sz="2000" b="1" dirty="0">
                          <a:latin typeface="Times New Roman"/>
                          <a:ea typeface="Times New Roman"/>
                          <a:cs typeface="Simplified Arabic"/>
                        </a:rPr>
                        <a:t>لالة</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عابدا</a:t>
                      </a:r>
                      <a:r>
                        <a:rPr lang="ar-SA" sz="2000" b="1" u="sng" kern="1200" dirty="0">
                          <a:solidFill>
                            <a:srgbClr val="FF0000"/>
                          </a:solidFill>
                          <a:latin typeface="Times New Roman"/>
                          <a:ea typeface="Times New Roman"/>
                          <a:cs typeface="Simplified Arabic"/>
                        </a:rPr>
                        <a:t>تٍ س</a:t>
                      </a:r>
                      <a:r>
                        <a:rPr lang="ar-SA" sz="2000" b="1" dirty="0">
                          <a:latin typeface="Times New Roman"/>
                          <a:ea typeface="Times New Roman"/>
                          <a:cs typeface="Simplified Arabic"/>
                        </a:rPr>
                        <a:t>ائحات</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ar-SA" sz="2000" b="1" dirty="0" smtClean="0">
                          <a:latin typeface="Calibri"/>
                          <a:ea typeface="Times New Roman"/>
                        </a:rPr>
                        <a:t>د</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أ</a:t>
                      </a:r>
                      <a:r>
                        <a:rPr lang="ar-SA" sz="2000" b="1" u="sng" dirty="0">
                          <a:solidFill>
                            <a:srgbClr val="FF0000"/>
                          </a:solidFill>
                          <a:latin typeface="Times New Roman"/>
                          <a:ea typeface="Times New Roman"/>
                          <a:cs typeface="Simplified Arabic"/>
                        </a:rPr>
                        <a:t>نـــد</a:t>
                      </a:r>
                      <a:r>
                        <a:rPr lang="ar-SA" sz="2000" b="1" dirty="0">
                          <a:latin typeface="Times New Roman"/>
                          <a:ea typeface="Times New Roman"/>
                          <a:cs typeface="Simplified Arabic"/>
                        </a:rPr>
                        <a:t>ادا</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ومَ</a:t>
                      </a:r>
                      <a:r>
                        <a:rPr lang="ar-KW" sz="2000" b="1" u="sng" dirty="0">
                          <a:solidFill>
                            <a:srgbClr val="FF0000"/>
                          </a:solidFill>
                          <a:latin typeface="Times New Roman"/>
                          <a:ea typeface="Times New Roman"/>
                          <a:cs typeface="Simplified Arabic"/>
                        </a:rPr>
                        <a:t>ن د</a:t>
                      </a:r>
                      <a:r>
                        <a:rPr lang="ar-KW" sz="2000" b="1" dirty="0">
                          <a:latin typeface="Times New Roman"/>
                          <a:ea typeface="Times New Roman"/>
                          <a:cs typeface="Simplified Arabic"/>
                        </a:rPr>
                        <a:t>خله</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u="none" kern="1200" dirty="0">
                          <a:solidFill>
                            <a:schemeClr val="tx1"/>
                          </a:solidFill>
                          <a:latin typeface="Times New Roman"/>
                          <a:ea typeface="Times New Roman"/>
                          <a:cs typeface="Simplified Arabic"/>
                        </a:rPr>
                        <a:t>قنوا</a:t>
                      </a:r>
                      <a:r>
                        <a:rPr lang="ar-SA" sz="2000" b="1" u="sng" kern="1200" dirty="0">
                          <a:solidFill>
                            <a:srgbClr val="FF0000"/>
                          </a:solidFill>
                          <a:latin typeface="Times New Roman"/>
                          <a:ea typeface="Times New Roman"/>
                          <a:cs typeface="Simplified Arabic"/>
                        </a:rPr>
                        <a:t>نٌ د</a:t>
                      </a:r>
                      <a:r>
                        <a:rPr lang="ar-SA" sz="2000" b="1" u="none" kern="1200" dirty="0">
                          <a:solidFill>
                            <a:schemeClr val="tx1"/>
                          </a:solidFill>
                          <a:latin typeface="Times New Roman"/>
                          <a:ea typeface="Times New Roman"/>
                          <a:cs typeface="Simplified Arabic"/>
                        </a:rPr>
                        <a:t>انية</a:t>
                      </a:r>
                      <a:endParaRPr lang="en-US" sz="2000" b="1" u="none" kern="1200" dirty="0">
                        <a:solidFill>
                          <a:schemeClr val="tx1"/>
                        </a:solidFill>
                        <a:latin typeface="Times New Roman"/>
                        <a:ea typeface="Times New Roman"/>
                        <a:cs typeface="Simplified Arabic"/>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en-US" sz="2000" b="1" dirty="0">
                          <a:latin typeface="Calibri"/>
                          <a:ea typeface="Times New Roman"/>
                          <a:cs typeface="Simplified Arabic"/>
                        </a:rPr>
                        <a:t> </a:t>
                      </a:r>
                      <a:r>
                        <a:rPr lang="ar-SA" sz="2000" b="1" dirty="0" smtClean="0">
                          <a:latin typeface="Calibri"/>
                          <a:ea typeface="Times New Roman"/>
                          <a:cs typeface="Simplified Arabic"/>
                        </a:rPr>
                        <a:t>ط</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u="sng" dirty="0">
                          <a:latin typeface="Times New Roman"/>
                          <a:ea typeface="Times New Roman"/>
                          <a:cs typeface="Simplified Arabic"/>
                        </a:rPr>
                        <a:t>ي</a:t>
                      </a:r>
                      <a:r>
                        <a:rPr lang="ar-SA" sz="2000" b="1" u="sng" dirty="0">
                          <a:solidFill>
                            <a:srgbClr val="FF0000"/>
                          </a:solidFill>
                          <a:latin typeface="Times New Roman"/>
                          <a:ea typeface="Times New Roman"/>
                          <a:cs typeface="Simplified Arabic"/>
                        </a:rPr>
                        <a:t>نــط</a:t>
                      </a:r>
                      <a:r>
                        <a:rPr lang="ar-SA" sz="2000" b="1" dirty="0">
                          <a:latin typeface="Times New Roman"/>
                          <a:ea typeface="Times New Roman"/>
                          <a:cs typeface="Simplified Arabic"/>
                        </a:rPr>
                        <a:t>قون</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مِ</a:t>
                      </a:r>
                      <a:r>
                        <a:rPr lang="ar-KW" sz="2000" b="1" u="sng" dirty="0">
                          <a:solidFill>
                            <a:srgbClr val="FF0000"/>
                          </a:solidFill>
                          <a:latin typeface="Times New Roman"/>
                          <a:ea typeface="Times New Roman"/>
                          <a:cs typeface="Simplified Arabic"/>
                        </a:rPr>
                        <a:t>ن ط</a:t>
                      </a:r>
                      <a:r>
                        <a:rPr lang="ar-KW" sz="2000" b="1" dirty="0">
                          <a:latin typeface="Times New Roman"/>
                          <a:ea typeface="Times New Roman"/>
                          <a:cs typeface="Simplified Arabic"/>
                        </a:rPr>
                        <a:t>يبات</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شرا</a:t>
                      </a:r>
                      <a:r>
                        <a:rPr lang="ar-SA" sz="2000" b="1" dirty="0">
                          <a:solidFill>
                            <a:srgbClr val="FF0000"/>
                          </a:solidFill>
                          <a:latin typeface="Times New Roman"/>
                          <a:ea typeface="Times New Roman"/>
                          <a:cs typeface="Simplified Arabic"/>
                        </a:rPr>
                        <a:t>ب</a:t>
                      </a:r>
                      <a:r>
                        <a:rPr lang="ar-SA" sz="2000" b="1" u="sng" dirty="0">
                          <a:solidFill>
                            <a:srgbClr val="FF0000"/>
                          </a:solidFill>
                          <a:latin typeface="Times New Roman"/>
                          <a:ea typeface="Times New Roman"/>
                          <a:cs typeface="Simplified Arabic"/>
                        </a:rPr>
                        <a:t>اً ط</a:t>
                      </a:r>
                      <a:r>
                        <a:rPr lang="ar-SA" sz="2000" b="1" dirty="0">
                          <a:latin typeface="Times New Roman"/>
                          <a:ea typeface="Times New Roman"/>
                          <a:cs typeface="Simplified Arabic"/>
                        </a:rPr>
                        <a:t>هورا</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ar-SA" sz="2000" b="1" dirty="0" smtClean="0">
                          <a:latin typeface="Times New Roman"/>
                          <a:ea typeface="Times New Roman"/>
                          <a:cs typeface="Simplified Arabic"/>
                        </a:rPr>
                        <a:t>ز</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أ</a:t>
                      </a:r>
                      <a:r>
                        <a:rPr lang="ar-SA" sz="2000" b="1" u="sng" dirty="0">
                          <a:solidFill>
                            <a:srgbClr val="FF0000"/>
                          </a:solidFill>
                          <a:latin typeface="Times New Roman"/>
                          <a:ea typeface="Times New Roman"/>
                          <a:cs typeface="Simplified Arabic"/>
                        </a:rPr>
                        <a:t>نــز</a:t>
                      </a:r>
                      <a:r>
                        <a:rPr lang="ar-SA" sz="2000" b="1" dirty="0">
                          <a:latin typeface="Times New Roman"/>
                          <a:ea typeface="Times New Roman"/>
                          <a:cs typeface="Simplified Arabic"/>
                        </a:rPr>
                        <a:t>لناه</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مَ</a:t>
                      </a:r>
                      <a:r>
                        <a:rPr lang="ar-KW" sz="2000" b="1" u="sng" dirty="0">
                          <a:solidFill>
                            <a:srgbClr val="FF0000"/>
                          </a:solidFill>
                          <a:latin typeface="Times New Roman"/>
                          <a:ea typeface="Times New Roman"/>
                          <a:cs typeface="Simplified Arabic"/>
                        </a:rPr>
                        <a:t>ن ز</a:t>
                      </a:r>
                      <a:r>
                        <a:rPr lang="ar-KW" sz="2000" b="1" dirty="0">
                          <a:latin typeface="Times New Roman"/>
                          <a:ea typeface="Times New Roman"/>
                          <a:cs typeface="Simplified Arabic"/>
                        </a:rPr>
                        <a:t>كاها</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صعي</a:t>
                      </a:r>
                      <a:r>
                        <a:rPr lang="ar-SA" sz="2000" b="1" dirty="0">
                          <a:solidFill>
                            <a:srgbClr val="FF0000"/>
                          </a:solidFill>
                          <a:latin typeface="Times New Roman"/>
                          <a:ea typeface="Times New Roman"/>
                          <a:cs typeface="Simplified Arabic"/>
                        </a:rPr>
                        <a:t>د</a:t>
                      </a:r>
                      <a:r>
                        <a:rPr lang="ar-SA" sz="2000" b="1" u="sng" dirty="0">
                          <a:solidFill>
                            <a:srgbClr val="FF0000"/>
                          </a:solidFill>
                          <a:latin typeface="Times New Roman"/>
                          <a:ea typeface="Times New Roman"/>
                          <a:cs typeface="Simplified Arabic"/>
                        </a:rPr>
                        <a:t>اً ز</a:t>
                      </a:r>
                      <a:r>
                        <a:rPr lang="ar-SA" sz="2000" b="1" dirty="0">
                          <a:latin typeface="Times New Roman"/>
                          <a:ea typeface="Times New Roman"/>
                          <a:cs typeface="Simplified Arabic"/>
                        </a:rPr>
                        <a:t>لقا</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en-US" sz="2000" b="1" dirty="0">
                          <a:latin typeface="Calibri"/>
                          <a:ea typeface="Times New Roman"/>
                          <a:cs typeface="Simplified Arabic"/>
                        </a:rPr>
                        <a:t> </a:t>
                      </a:r>
                      <a:r>
                        <a:rPr lang="ar-SA" sz="2000" b="1" dirty="0" smtClean="0">
                          <a:latin typeface="Calibri"/>
                          <a:ea typeface="Times New Roman"/>
                          <a:cs typeface="Simplified Arabic"/>
                        </a:rPr>
                        <a:t>ت</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م</a:t>
                      </a:r>
                      <a:r>
                        <a:rPr lang="ar-SA" sz="2000" b="1" u="sng" dirty="0">
                          <a:solidFill>
                            <a:srgbClr val="FF0000"/>
                          </a:solidFill>
                          <a:latin typeface="Times New Roman"/>
                          <a:ea typeface="Times New Roman"/>
                          <a:cs typeface="Simplified Arabic"/>
                        </a:rPr>
                        <a:t>نــت</a:t>
                      </a:r>
                      <a:r>
                        <a:rPr lang="ar-SA" sz="2000" b="1" dirty="0">
                          <a:latin typeface="Times New Roman"/>
                          <a:ea typeface="Times New Roman"/>
                          <a:cs typeface="Simplified Arabic"/>
                        </a:rPr>
                        <a:t>هون</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إ</a:t>
                      </a:r>
                      <a:r>
                        <a:rPr lang="ar-KW" sz="2000" b="1" u="sng" dirty="0">
                          <a:solidFill>
                            <a:srgbClr val="FF0000"/>
                          </a:solidFill>
                          <a:latin typeface="Times New Roman"/>
                          <a:ea typeface="Times New Roman"/>
                          <a:cs typeface="Simplified Arabic"/>
                        </a:rPr>
                        <a:t>ن ت</a:t>
                      </a:r>
                      <a:r>
                        <a:rPr lang="ar-KW" sz="2000" b="1" dirty="0">
                          <a:latin typeface="Times New Roman"/>
                          <a:ea typeface="Times New Roman"/>
                          <a:cs typeface="Simplified Arabic"/>
                        </a:rPr>
                        <a:t>صبروا</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حلي</a:t>
                      </a:r>
                      <a:r>
                        <a:rPr lang="ar-SA" sz="2000" b="1" u="sng" dirty="0">
                          <a:solidFill>
                            <a:srgbClr val="FF0000"/>
                          </a:solidFill>
                          <a:latin typeface="Times New Roman"/>
                          <a:ea typeface="Times New Roman"/>
                          <a:cs typeface="Simplified Arabic"/>
                        </a:rPr>
                        <a:t>ةً ت</a:t>
                      </a:r>
                      <a:r>
                        <a:rPr lang="ar-SA" sz="2000" b="1" dirty="0">
                          <a:latin typeface="Times New Roman"/>
                          <a:ea typeface="Times New Roman"/>
                          <a:cs typeface="Simplified Arabic"/>
                        </a:rPr>
                        <a:t>لبسونها</a:t>
                      </a:r>
                      <a:endParaRPr lang="en-US" sz="2000" b="1" dirty="0">
                        <a:latin typeface="Calibri"/>
                        <a:ea typeface="Times New Roman"/>
                      </a:endParaRPr>
                    </a:p>
                  </a:txBody>
                  <a:tcPr marL="68580" marR="68580" marT="0" marB="0" anchor="ctr"/>
                </a:tc>
              </a:tr>
              <a:tr h="325125">
                <a:tc>
                  <a:txBody>
                    <a:bodyPr/>
                    <a:lstStyle/>
                    <a:p>
                      <a:pPr marL="413385" marR="0" indent="-413385" algn="ctr" rtl="0">
                        <a:lnSpc>
                          <a:spcPct val="107000"/>
                        </a:lnSpc>
                        <a:spcBef>
                          <a:spcPts val="0"/>
                        </a:spcBef>
                        <a:spcAft>
                          <a:spcPts val="0"/>
                        </a:spcAft>
                      </a:pPr>
                      <a:r>
                        <a:rPr lang="ar-SA" sz="2000" b="1" dirty="0" smtClean="0">
                          <a:latin typeface="Calibri"/>
                          <a:ea typeface="Times New Roman"/>
                        </a:rPr>
                        <a:t>ض</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م</a:t>
                      </a:r>
                      <a:r>
                        <a:rPr lang="ar-SA" sz="2000" b="1" u="sng" dirty="0">
                          <a:solidFill>
                            <a:srgbClr val="FF0000"/>
                          </a:solidFill>
                          <a:latin typeface="Times New Roman"/>
                          <a:ea typeface="Times New Roman"/>
                          <a:cs typeface="Simplified Arabic"/>
                        </a:rPr>
                        <a:t>نــض</a:t>
                      </a:r>
                      <a:r>
                        <a:rPr lang="ar-SA" sz="2000" b="1" dirty="0">
                          <a:latin typeface="Times New Roman"/>
                          <a:ea typeface="Times New Roman"/>
                          <a:cs typeface="Simplified Arabic"/>
                        </a:rPr>
                        <a:t>ود</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solidFill>
                            <a:srgbClr val="FF0000"/>
                          </a:solidFill>
                          <a:latin typeface="Times New Roman"/>
                          <a:ea typeface="Times New Roman"/>
                          <a:cs typeface="Simplified Arabic"/>
                        </a:rPr>
                        <a:t>مِ</a:t>
                      </a:r>
                      <a:r>
                        <a:rPr lang="ar-KW" sz="2000" b="1" u="sng" dirty="0">
                          <a:solidFill>
                            <a:srgbClr val="FF0000"/>
                          </a:solidFill>
                          <a:latin typeface="Times New Roman"/>
                          <a:ea typeface="Times New Roman"/>
                          <a:cs typeface="Simplified Arabic"/>
                        </a:rPr>
                        <a:t>ن ض</a:t>
                      </a:r>
                      <a:r>
                        <a:rPr lang="ar-KW" sz="2000" b="1" dirty="0">
                          <a:latin typeface="Times New Roman"/>
                          <a:ea typeface="Times New Roman"/>
                          <a:cs typeface="Simplified Arabic"/>
                        </a:rPr>
                        <a:t>ريع</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قو</a:t>
                      </a:r>
                      <a:r>
                        <a:rPr lang="ar-SA" sz="2000" b="1" dirty="0">
                          <a:solidFill>
                            <a:srgbClr val="FF0000"/>
                          </a:solidFill>
                          <a:latin typeface="Times New Roman"/>
                          <a:ea typeface="Times New Roman"/>
                          <a:cs typeface="Simplified Arabic"/>
                        </a:rPr>
                        <a:t>م</a:t>
                      </a:r>
                      <a:r>
                        <a:rPr lang="ar-SA" sz="2000" b="1" u="sng" dirty="0">
                          <a:solidFill>
                            <a:srgbClr val="FF0000"/>
                          </a:solidFill>
                          <a:latin typeface="Times New Roman"/>
                          <a:ea typeface="Times New Roman"/>
                          <a:cs typeface="Simplified Arabic"/>
                        </a:rPr>
                        <a:t>اً ض</a:t>
                      </a:r>
                      <a:r>
                        <a:rPr lang="ar-SA" sz="2000" b="1" dirty="0">
                          <a:latin typeface="Times New Roman"/>
                          <a:ea typeface="Times New Roman"/>
                          <a:cs typeface="Simplified Arabic"/>
                        </a:rPr>
                        <a:t>الين</a:t>
                      </a:r>
                      <a:endParaRPr lang="en-US" sz="2000" b="1" dirty="0">
                        <a:latin typeface="Calibri"/>
                        <a:ea typeface="Times New Roman"/>
                      </a:endParaRPr>
                    </a:p>
                  </a:txBody>
                  <a:tcPr marL="68580" marR="68580" marT="0" marB="0" anchor="ctr"/>
                </a:tc>
              </a:tr>
              <a:tr h="325125">
                <a:tc>
                  <a:txBody>
                    <a:bodyPr/>
                    <a:lstStyle/>
                    <a:p>
                      <a:pPr marL="413385" marR="0" indent="-413385" algn="ctr" rtl="1">
                        <a:lnSpc>
                          <a:spcPct val="107000"/>
                        </a:lnSpc>
                        <a:spcBef>
                          <a:spcPts val="0"/>
                        </a:spcBef>
                        <a:spcAft>
                          <a:spcPts val="0"/>
                        </a:spcAft>
                      </a:pPr>
                      <a:r>
                        <a:rPr lang="ar-SA" sz="2000" b="1" dirty="0" smtClean="0">
                          <a:latin typeface="Calibri"/>
                          <a:ea typeface="Times New Roman"/>
                        </a:rPr>
                        <a:t>ظ</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فا</a:t>
                      </a:r>
                      <a:r>
                        <a:rPr lang="ar-SA" sz="2000" b="1" u="sng" dirty="0">
                          <a:solidFill>
                            <a:srgbClr val="FF0000"/>
                          </a:solidFill>
                          <a:latin typeface="Times New Roman"/>
                          <a:ea typeface="Times New Roman"/>
                          <a:cs typeface="Simplified Arabic"/>
                        </a:rPr>
                        <a:t>نــظ</a:t>
                      </a:r>
                      <a:r>
                        <a:rPr lang="ar-SA" sz="2000" b="1" dirty="0">
                          <a:latin typeface="Times New Roman"/>
                          <a:ea typeface="Times New Roman"/>
                          <a:cs typeface="Simplified Arabic"/>
                        </a:rPr>
                        <a:t>ر</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KW" sz="2000" b="1" dirty="0">
                          <a:latin typeface="Times New Roman"/>
                          <a:ea typeface="Times New Roman"/>
                          <a:cs typeface="Simplified Arabic"/>
                        </a:rPr>
                        <a:t>مَ</a:t>
                      </a:r>
                      <a:r>
                        <a:rPr lang="ar-KW" sz="2000" b="1" u="sng" dirty="0">
                          <a:solidFill>
                            <a:srgbClr val="FF0000"/>
                          </a:solidFill>
                          <a:latin typeface="Times New Roman"/>
                          <a:ea typeface="Times New Roman"/>
                          <a:cs typeface="Simplified Arabic"/>
                        </a:rPr>
                        <a:t>ن ظ</a:t>
                      </a:r>
                      <a:r>
                        <a:rPr lang="ar-KW" sz="2000" b="1" dirty="0">
                          <a:latin typeface="Times New Roman"/>
                          <a:ea typeface="Times New Roman"/>
                          <a:cs typeface="Simplified Arabic"/>
                        </a:rPr>
                        <a:t>لم</a:t>
                      </a:r>
                      <a:endParaRPr lang="en-US" sz="2000" b="1" dirty="0">
                        <a:latin typeface="Calibri"/>
                        <a:ea typeface="Times New Roman"/>
                      </a:endParaRPr>
                    </a:p>
                  </a:txBody>
                  <a:tcPr marL="68580" marR="68580" marT="0" marB="0" anchor="ctr"/>
                </a:tc>
                <a:tc>
                  <a:txBody>
                    <a:bodyPr/>
                    <a:lstStyle/>
                    <a:p>
                      <a:pPr marL="413385" marR="0" indent="-413385" algn="ctr" rtl="1">
                        <a:lnSpc>
                          <a:spcPct val="107000"/>
                        </a:lnSpc>
                        <a:spcBef>
                          <a:spcPts val="0"/>
                        </a:spcBef>
                        <a:spcAft>
                          <a:spcPts val="0"/>
                        </a:spcAft>
                      </a:pPr>
                      <a:r>
                        <a:rPr lang="ar-SA" sz="2000" b="1" dirty="0">
                          <a:latin typeface="Times New Roman"/>
                          <a:ea typeface="Times New Roman"/>
                          <a:cs typeface="Simplified Arabic"/>
                        </a:rPr>
                        <a:t>قر</a:t>
                      </a:r>
                      <a:r>
                        <a:rPr lang="ar-SA" sz="2000" b="1" u="sng" dirty="0">
                          <a:solidFill>
                            <a:srgbClr val="FF0000"/>
                          </a:solidFill>
                          <a:latin typeface="Times New Roman"/>
                          <a:ea typeface="Times New Roman"/>
                          <a:cs typeface="Simplified Arabic"/>
                        </a:rPr>
                        <a:t>ىً ظ</a:t>
                      </a:r>
                      <a:r>
                        <a:rPr lang="ar-SA" sz="2000" b="1" dirty="0">
                          <a:latin typeface="Times New Roman"/>
                          <a:ea typeface="Times New Roman"/>
                          <a:cs typeface="Simplified Arabic"/>
                        </a:rPr>
                        <a:t>اهرة</a:t>
                      </a:r>
                      <a:endParaRPr lang="en-US" sz="2000" b="1" dirty="0">
                        <a:latin typeface="Calibri"/>
                        <a:ea typeface="Times New Roman"/>
                      </a:endParaRPr>
                    </a:p>
                  </a:txBody>
                  <a:tcPr marL="68580" marR="68580" marT="0" marB="0" anchor="ctr"/>
                </a:tc>
              </a:tr>
            </a:tbl>
          </a:graphicData>
        </a:graphic>
      </p:graphicFrame>
    </p:spTree>
    <p:extLst>
      <p:ext uri="{BB962C8B-B14F-4D97-AF65-F5344CB8AC3E}">
        <p14:creationId xmlns:p14="http://schemas.microsoft.com/office/powerpoint/2010/main" val="638062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2020-12-11</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9</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مراتبه</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Its Levels</a:t>
            </a:r>
            <a:endParaRPr lang="en-US" sz="2800" b="1" dirty="0">
              <a:solidFill>
                <a:schemeClr val="tx1"/>
              </a:solidFill>
            </a:endParaRPr>
          </a:p>
        </p:txBody>
      </p:sp>
      <p:sp>
        <p:nvSpPr>
          <p:cNvPr id="16" name="TextBox 15"/>
          <p:cNvSpPr txBox="1"/>
          <p:nvPr/>
        </p:nvSpPr>
        <p:spPr>
          <a:xfrm>
            <a:off x="2923504" y="1373120"/>
            <a:ext cx="6523843" cy="523220"/>
          </a:xfrm>
          <a:prstGeom prst="rect">
            <a:avLst/>
          </a:prstGeom>
          <a:solidFill>
            <a:srgbClr val="FFFF99"/>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الإخفاء الحقيقي </a:t>
            </a:r>
            <a:r>
              <a:rPr lang="en-US" sz="2800" b="1" dirty="0" err="1" smtClean="0">
                <a:solidFill>
                  <a:srgbClr val="003192"/>
                </a:solidFill>
              </a:rPr>
              <a:t>Ikhfa</a:t>
            </a:r>
            <a:r>
              <a:rPr lang="en-US" sz="2800" b="1" dirty="0" smtClean="0">
                <a:solidFill>
                  <a:srgbClr val="003192"/>
                </a:solidFill>
              </a:rPr>
              <a:t>’ </a:t>
            </a:r>
            <a:r>
              <a:rPr lang="en-US" sz="2800" b="1" dirty="0" err="1" smtClean="0">
                <a:solidFill>
                  <a:srgbClr val="003192"/>
                </a:solidFill>
              </a:rPr>
              <a:t>Haqiqi</a:t>
            </a:r>
            <a:r>
              <a:rPr lang="en-US" sz="2800" b="1" dirty="0" smtClean="0">
                <a:solidFill>
                  <a:srgbClr val="003192"/>
                </a:solidFill>
              </a:rPr>
              <a:t> </a:t>
            </a:r>
            <a:r>
              <a:rPr lang="en-US"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(True concealment</a:t>
            </a:r>
            <a:r>
              <a:rPr lang="en-US" sz="1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7" name="Rectangle 16"/>
          <p:cNvSpPr/>
          <p:nvPr/>
        </p:nvSpPr>
        <p:spPr>
          <a:xfrm>
            <a:off x="9666708" y="1189034"/>
            <a:ext cx="569388" cy="923330"/>
          </a:xfrm>
          <a:prstGeom prst="rect">
            <a:avLst/>
          </a:prstGeom>
          <a:solidFill>
            <a:srgbClr val="FFFF99"/>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1964368" y="2112364"/>
            <a:ext cx="7702339" cy="2246769"/>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000" dirty="0" err="1" smtClean="0">
                <a:solidFill>
                  <a:srgbClr val="002060"/>
                </a:solidFill>
              </a:rPr>
              <a:t>بعد</a:t>
            </a:r>
            <a:r>
              <a:rPr lang="en-US" sz="2000" dirty="0" smtClean="0">
                <a:solidFill>
                  <a:srgbClr val="002060"/>
                </a:solidFill>
              </a:rPr>
              <a:t> </a:t>
            </a:r>
            <a:r>
              <a:rPr lang="en-US" sz="2000" dirty="0" err="1" smtClean="0">
                <a:solidFill>
                  <a:srgbClr val="002060"/>
                </a:solidFill>
              </a:rPr>
              <a:t>مخرج</a:t>
            </a:r>
            <a:r>
              <a:rPr lang="en-US" sz="2000" dirty="0" smtClean="0">
                <a:solidFill>
                  <a:srgbClr val="002060"/>
                </a:solidFill>
              </a:rPr>
              <a:t> </a:t>
            </a:r>
            <a:r>
              <a:rPr lang="en-US" sz="2000" dirty="0" err="1" smtClean="0">
                <a:solidFill>
                  <a:srgbClr val="002060"/>
                </a:solidFill>
              </a:rPr>
              <a:t>حرف</a:t>
            </a:r>
            <a:r>
              <a:rPr lang="en-US" sz="2000" dirty="0" smtClean="0">
                <a:solidFill>
                  <a:srgbClr val="002060"/>
                </a:solidFill>
              </a:rPr>
              <a:t> </a:t>
            </a:r>
            <a:r>
              <a:rPr lang="en-US" sz="2000" dirty="0" err="1" smtClean="0">
                <a:solidFill>
                  <a:srgbClr val="002060"/>
                </a:solidFill>
              </a:rPr>
              <a:t>الإخفاء</a:t>
            </a:r>
            <a:r>
              <a:rPr lang="en-US" sz="2000" dirty="0" smtClean="0">
                <a:solidFill>
                  <a:srgbClr val="002060"/>
                </a:solidFill>
              </a:rPr>
              <a:t> </a:t>
            </a:r>
            <a:r>
              <a:rPr lang="en-US" sz="2000" dirty="0" err="1" smtClean="0">
                <a:solidFill>
                  <a:srgbClr val="002060"/>
                </a:solidFill>
              </a:rPr>
              <a:t>عن</a:t>
            </a:r>
            <a:r>
              <a:rPr lang="en-US" sz="2000" dirty="0" smtClean="0">
                <a:solidFill>
                  <a:srgbClr val="002060"/>
                </a:solidFill>
              </a:rPr>
              <a:t> </a:t>
            </a:r>
            <a:r>
              <a:rPr lang="en-US" sz="2000" dirty="0" err="1" smtClean="0">
                <a:solidFill>
                  <a:srgbClr val="002060"/>
                </a:solidFill>
              </a:rPr>
              <a:t>مخرج</a:t>
            </a:r>
            <a:r>
              <a:rPr lang="en-US" sz="2000" dirty="0" smtClean="0">
                <a:solidFill>
                  <a:srgbClr val="002060"/>
                </a:solidFill>
              </a:rPr>
              <a:t> </a:t>
            </a:r>
            <a:r>
              <a:rPr lang="en-US" sz="2000" dirty="0" err="1" smtClean="0">
                <a:solidFill>
                  <a:srgbClr val="002060"/>
                </a:solidFill>
              </a:rPr>
              <a:t>النون</a:t>
            </a:r>
            <a:r>
              <a:rPr lang="en-US" sz="2000" dirty="0" smtClean="0">
                <a:solidFill>
                  <a:srgbClr val="002060"/>
                </a:solidFill>
              </a:rPr>
              <a:t> </a:t>
            </a:r>
            <a:r>
              <a:rPr lang="en-US" sz="2000" dirty="0" err="1" smtClean="0">
                <a:solidFill>
                  <a:srgbClr val="002060"/>
                </a:solidFill>
              </a:rPr>
              <a:t>تكون</a:t>
            </a:r>
            <a:r>
              <a:rPr lang="en-US" sz="2000" dirty="0" smtClean="0">
                <a:solidFill>
                  <a:srgbClr val="002060"/>
                </a:solidFill>
              </a:rPr>
              <a:t> </a:t>
            </a:r>
            <a:r>
              <a:rPr lang="en-US" sz="2000" b="1" u="sng" dirty="0" err="1" smtClean="0">
                <a:solidFill>
                  <a:srgbClr val="002060"/>
                </a:solidFill>
              </a:rPr>
              <a:t>مراتب</a:t>
            </a:r>
            <a:r>
              <a:rPr lang="en-US" sz="2000" b="1" u="sng" dirty="0" smtClean="0">
                <a:solidFill>
                  <a:srgbClr val="002060"/>
                </a:solidFill>
              </a:rPr>
              <a:t> </a:t>
            </a:r>
            <a:r>
              <a:rPr lang="en-US" sz="2000" b="1" u="sng" dirty="0" err="1" smtClean="0">
                <a:solidFill>
                  <a:srgbClr val="002060"/>
                </a:solidFill>
              </a:rPr>
              <a:t>الإخفاء</a:t>
            </a:r>
            <a:r>
              <a:rPr lang="en-US" sz="2000" dirty="0" smtClean="0">
                <a:solidFill>
                  <a:srgbClr val="002060"/>
                </a:solidFill>
              </a:rPr>
              <a:t> </a:t>
            </a:r>
            <a:r>
              <a:rPr lang="en-US" sz="2000" dirty="0" err="1" smtClean="0">
                <a:solidFill>
                  <a:srgbClr val="002060"/>
                </a:solidFill>
              </a:rPr>
              <a:t>ثلاثة</a:t>
            </a:r>
            <a:r>
              <a:rPr lang="en-US" sz="2000" dirty="0" smtClean="0">
                <a:solidFill>
                  <a:srgbClr val="002060"/>
                </a:solidFill>
              </a:rPr>
              <a:t>:</a:t>
            </a:r>
          </a:p>
          <a:p>
            <a:pPr algn="r" rtl="1"/>
            <a:r>
              <a:rPr lang="ar-KW" sz="2000" dirty="0" smtClean="0">
                <a:solidFill>
                  <a:srgbClr val="002060"/>
                </a:solidFill>
              </a:rPr>
              <a:t>1-</a:t>
            </a:r>
            <a:r>
              <a:rPr lang="en-US" sz="2000" dirty="0" smtClean="0">
                <a:solidFill>
                  <a:srgbClr val="002060"/>
                </a:solidFill>
              </a:rPr>
              <a:t> </a:t>
            </a:r>
            <a:r>
              <a:rPr lang="en-US" sz="2000" b="1" u="sng" dirty="0" err="1" smtClean="0">
                <a:solidFill>
                  <a:srgbClr val="002060"/>
                </a:solidFill>
              </a:rPr>
              <a:t>أعلاها</a:t>
            </a:r>
            <a:r>
              <a:rPr lang="en-US" sz="2000" dirty="0" smtClean="0">
                <a:solidFill>
                  <a:srgbClr val="002060"/>
                </a:solidFill>
              </a:rPr>
              <a:t> </a:t>
            </a:r>
            <a:r>
              <a:rPr lang="en-US" sz="2000" dirty="0" err="1" smtClean="0">
                <a:solidFill>
                  <a:srgbClr val="002060"/>
                </a:solidFill>
              </a:rPr>
              <a:t>عند</a:t>
            </a:r>
            <a:r>
              <a:rPr lang="en-US" sz="2000" dirty="0" smtClean="0">
                <a:solidFill>
                  <a:srgbClr val="002060"/>
                </a:solidFill>
              </a:rPr>
              <a:t> </a:t>
            </a:r>
            <a:r>
              <a:rPr lang="en-US" sz="2000" b="1" dirty="0" err="1" smtClean="0">
                <a:solidFill>
                  <a:srgbClr val="FF0000"/>
                </a:solidFill>
              </a:rPr>
              <a:t>الطاء</a:t>
            </a:r>
            <a:r>
              <a:rPr lang="en-US" sz="2000" b="1" dirty="0" smtClean="0">
                <a:solidFill>
                  <a:srgbClr val="FF0000"/>
                </a:solidFill>
              </a:rPr>
              <a:t> </a:t>
            </a:r>
            <a:r>
              <a:rPr lang="en-US" sz="2000" b="1" dirty="0" err="1" smtClean="0">
                <a:solidFill>
                  <a:srgbClr val="FF0000"/>
                </a:solidFill>
              </a:rPr>
              <a:t>والدال</a:t>
            </a:r>
            <a:r>
              <a:rPr lang="en-US" sz="2000" b="1" dirty="0" smtClean="0">
                <a:solidFill>
                  <a:srgbClr val="FF0000"/>
                </a:solidFill>
              </a:rPr>
              <a:t> </a:t>
            </a:r>
            <a:r>
              <a:rPr lang="en-US" sz="2000" b="1" dirty="0" err="1" smtClean="0">
                <a:solidFill>
                  <a:srgbClr val="FF0000"/>
                </a:solidFill>
              </a:rPr>
              <a:t>والتاء</a:t>
            </a:r>
            <a:r>
              <a:rPr lang="en-US" sz="2000" dirty="0" smtClean="0">
                <a:solidFill>
                  <a:srgbClr val="002060"/>
                </a:solidFill>
              </a:rPr>
              <a:t>؛ </a:t>
            </a:r>
            <a:r>
              <a:rPr lang="en-US" sz="2000" dirty="0" err="1" smtClean="0">
                <a:solidFill>
                  <a:srgbClr val="002060"/>
                </a:solidFill>
              </a:rPr>
              <a:t>لقرب</a:t>
            </a:r>
            <a:r>
              <a:rPr lang="en-US" sz="2000" dirty="0" smtClean="0">
                <a:solidFill>
                  <a:srgbClr val="002060"/>
                </a:solidFill>
              </a:rPr>
              <a:t> </a:t>
            </a:r>
            <a:r>
              <a:rPr lang="en-US" sz="2000" dirty="0" err="1" smtClean="0">
                <a:solidFill>
                  <a:srgbClr val="002060"/>
                </a:solidFill>
              </a:rPr>
              <a:t>مخرج</a:t>
            </a:r>
            <a:r>
              <a:rPr lang="en-US" sz="2000" dirty="0" smtClean="0">
                <a:solidFill>
                  <a:srgbClr val="002060"/>
                </a:solidFill>
              </a:rPr>
              <a:t> </a:t>
            </a:r>
            <a:r>
              <a:rPr lang="en-US" sz="2000" dirty="0" err="1" smtClean="0">
                <a:solidFill>
                  <a:srgbClr val="002060"/>
                </a:solidFill>
              </a:rPr>
              <a:t>النون</a:t>
            </a:r>
            <a:r>
              <a:rPr lang="en-US" sz="2000" dirty="0" smtClean="0">
                <a:solidFill>
                  <a:srgbClr val="002060"/>
                </a:solidFill>
              </a:rPr>
              <a:t> </a:t>
            </a:r>
            <a:r>
              <a:rPr lang="en-US" sz="2000" dirty="0" err="1" smtClean="0">
                <a:solidFill>
                  <a:srgbClr val="002060"/>
                </a:solidFill>
              </a:rPr>
              <a:t>من</a:t>
            </a:r>
            <a:r>
              <a:rPr lang="en-US" sz="2000" dirty="0" smtClean="0">
                <a:solidFill>
                  <a:srgbClr val="002060"/>
                </a:solidFill>
              </a:rPr>
              <a:t> </a:t>
            </a:r>
            <a:r>
              <a:rPr lang="en-US" sz="2000" dirty="0" err="1" smtClean="0">
                <a:solidFill>
                  <a:srgbClr val="002060"/>
                </a:solidFill>
              </a:rPr>
              <a:t>مخرج</a:t>
            </a:r>
            <a:r>
              <a:rPr lang="en-US" sz="2000" dirty="0" smtClean="0">
                <a:solidFill>
                  <a:srgbClr val="002060"/>
                </a:solidFill>
              </a:rPr>
              <a:t> </a:t>
            </a:r>
            <a:r>
              <a:rPr lang="en-US" sz="2000" dirty="0" err="1" smtClean="0">
                <a:solidFill>
                  <a:srgbClr val="002060"/>
                </a:solidFill>
              </a:rPr>
              <a:t>هذه</a:t>
            </a:r>
            <a:r>
              <a:rPr lang="en-US" sz="2000" dirty="0" smtClean="0">
                <a:solidFill>
                  <a:srgbClr val="002060"/>
                </a:solidFill>
              </a:rPr>
              <a:t> </a:t>
            </a:r>
            <a:r>
              <a:rPr lang="en-US" sz="2000" dirty="0" err="1" smtClean="0">
                <a:solidFill>
                  <a:srgbClr val="002060"/>
                </a:solidFill>
              </a:rPr>
              <a:t>الحروف</a:t>
            </a:r>
            <a:r>
              <a:rPr lang="en-US" sz="2000" dirty="0" smtClean="0">
                <a:solidFill>
                  <a:srgbClr val="002060"/>
                </a:solidFill>
              </a:rPr>
              <a:t> ... </a:t>
            </a:r>
            <a:r>
              <a:rPr lang="en-US" sz="2000" dirty="0" err="1" smtClean="0">
                <a:solidFill>
                  <a:srgbClr val="002060"/>
                </a:solidFill>
              </a:rPr>
              <a:t>فيكون</a:t>
            </a:r>
            <a:r>
              <a:rPr lang="en-US" sz="2000" dirty="0" smtClean="0">
                <a:solidFill>
                  <a:srgbClr val="002060"/>
                </a:solidFill>
              </a:rPr>
              <a:t> </a:t>
            </a:r>
            <a:r>
              <a:rPr lang="en-US" sz="2000" dirty="0" err="1" smtClean="0">
                <a:solidFill>
                  <a:srgbClr val="002060"/>
                </a:solidFill>
              </a:rPr>
              <a:t>الإخفاء</a:t>
            </a:r>
            <a:r>
              <a:rPr lang="en-US" sz="2000" dirty="0" smtClean="0">
                <a:solidFill>
                  <a:srgbClr val="002060"/>
                </a:solidFill>
              </a:rPr>
              <a:t> </a:t>
            </a:r>
            <a:r>
              <a:rPr lang="en-US" sz="2000" dirty="0" err="1" smtClean="0">
                <a:solidFill>
                  <a:srgbClr val="002060"/>
                </a:solidFill>
              </a:rPr>
              <a:t>قريبًا</a:t>
            </a:r>
            <a:r>
              <a:rPr lang="en-US" sz="2000" dirty="0" smtClean="0">
                <a:solidFill>
                  <a:srgbClr val="002060"/>
                </a:solidFill>
              </a:rPr>
              <a:t> </a:t>
            </a:r>
            <a:r>
              <a:rPr lang="en-US" sz="2000" dirty="0" err="1" smtClean="0">
                <a:solidFill>
                  <a:srgbClr val="002060"/>
                </a:solidFill>
              </a:rPr>
              <a:t>من</a:t>
            </a:r>
            <a:r>
              <a:rPr lang="en-US" sz="2000" dirty="0" smtClean="0">
                <a:solidFill>
                  <a:srgbClr val="002060"/>
                </a:solidFill>
              </a:rPr>
              <a:t> </a:t>
            </a:r>
            <a:r>
              <a:rPr lang="en-US" sz="2000" dirty="0" err="1" smtClean="0">
                <a:solidFill>
                  <a:srgbClr val="002060"/>
                </a:solidFill>
              </a:rPr>
              <a:t>الإدغام</a:t>
            </a:r>
            <a:r>
              <a:rPr lang="en-US" sz="2000" dirty="0" smtClean="0">
                <a:solidFill>
                  <a:srgbClr val="002060"/>
                </a:solidFill>
              </a:rPr>
              <a:t>.</a:t>
            </a:r>
          </a:p>
          <a:p>
            <a:pPr algn="r" rtl="1"/>
            <a:r>
              <a:rPr lang="ar-KW" sz="2000" dirty="0" smtClean="0">
                <a:solidFill>
                  <a:srgbClr val="002060"/>
                </a:solidFill>
              </a:rPr>
              <a:t>2-</a:t>
            </a:r>
            <a:r>
              <a:rPr lang="en-US" sz="2000" dirty="0" smtClean="0">
                <a:solidFill>
                  <a:srgbClr val="002060"/>
                </a:solidFill>
              </a:rPr>
              <a:t> </a:t>
            </a:r>
            <a:r>
              <a:rPr lang="en-US" sz="2000" b="1" u="sng" dirty="0" err="1" smtClean="0">
                <a:solidFill>
                  <a:srgbClr val="002060"/>
                </a:solidFill>
              </a:rPr>
              <a:t>أدناها</a:t>
            </a:r>
            <a:r>
              <a:rPr lang="en-US" sz="2000" dirty="0" smtClean="0">
                <a:solidFill>
                  <a:srgbClr val="002060"/>
                </a:solidFill>
              </a:rPr>
              <a:t> </a:t>
            </a:r>
            <a:r>
              <a:rPr lang="en-US" sz="2000" dirty="0" err="1" smtClean="0">
                <a:solidFill>
                  <a:srgbClr val="002060"/>
                </a:solidFill>
              </a:rPr>
              <a:t>عند</a:t>
            </a:r>
            <a:r>
              <a:rPr lang="en-US" sz="2000" dirty="0" smtClean="0">
                <a:solidFill>
                  <a:srgbClr val="002060"/>
                </a:solidFill>
              </a:rPr>
              <a:t> </a:t>
            </a:r>
            <a:r>
              <a:rPr lang="en-US" sz="2000" b="1" dirty="0" err="1" smtClean="0">
                <a:solidFill>
                  <a:srgbClr val="FF0000"/>
                </a:solidFill>
              </a:rPr>
              <a:t>القاف</a:t>
            </a:r>
            <a:r>
              <a:rPr lang="en-US" sz="2000" b="1" dirty="0" smtClean="0">
                <a:solidFill>
                  <a:srgbClr val="FF0000"/>
                </a:solidFill>
              </a:rPr>
              <a:t> </a:t>
            </a:r>
            <a:r>
              <a:rPr lang="en-US" sz="2000" b="1" dirty="0" err="1" smtClean="0">
                <a:solidFill>
                  <a:srgbClr val="FF0000"/>
                </a:solidFill>
              </a:rPr>
              <a:t>والكاف</a:t>
            </a:r>
            <a:r>
              <a:rPr lang="en-US" sz="2000" dirty="0" smtClean="0">
                <a:solidFill>
                  <a:srgbClr val="002060"/>
                </a:solidFill>
              </a:rPr>
              <a:t>؛ </a:t>
            </a:r>
            <a:r>
              <a:rPr lang="en-US" sz="2000" dirty="0" err="1" smtClean="0">
                <a:solidFill>
                  <a:srgbClr val="002060"/>
                </a:solidFill>
              </a:rPr>
              <a:t>لبعد</a:t>
            </a:r>
            <a:r>
              <a:rPr lang="en-US" sz="2000" dirty="0" smtClean="0">
                <a:solidFill>
                  <a:srgbClr val="002060"/>
                </a:solidFill>
              </a:rPr>
              <a:t> </a:t>
            </a:r>
            <a:r>
              <a:rPr lang="en-US" sz="2000" dirty="0" err="1" smtClean="0">
                <a:solidFill>
                  <a:srgbClr val="002060"/>
                </a:solidFill>
              </a:rPr>
              <a:t>مخرج</a:t>
            </a:r>
            <a:r>
              <a:rPr lang="en-US" sz="2000" dirty="0" smtClean="0">
                <a:solidFill>
                  <a:srgbClr val="002060"/>
                </a:solidFill>
              </a:rPr>
              <a:t> </a:t>
            </a:r>
            <a:r>
              <a:rPr lang="en-US" sz="2000" dirty="0" err="1" smtClean="0">
                <a:solidFill>
                  <a:srgbClr val="002060"/>
                </a:solidFill>
              </a:rPr>
              <a:t>النون</a:t>
            </a:r>
            <a:r>
              <a:rPr lang="en-US" sz="2000" dirty="0" smtClean="0">
                <a:solidFill>
                  <a:srgbClr val="002060"/>
                </a:solidFill>
              </a:rPr>
              <a:t> </a:t>
            </a:r>
            <a:r>
              <a:rPr lang="en-US" sz="2000" dirty="0" err="1" smtClean="0">
                <a:solidFill>
                  <a:srgbClr val="002060"/>
                </a:solidFill>
              </a:rPr>
              <a:t>عن</a:t>
            </a:r>
            <a:r>
              <a:rPr lang="en-US" sz="2000" dirty="0" smtClean="0">
                <a:solidFill>
                  <a:srgbClr val="002060"/>
                </a:solidFill>
              </a:rPr>
              <a:t> </a:t>
            </a:r>
            <a:r>
              <a:rPr lang="en-US" sz="2000" dirty="0" err="1" smtClean="0">
                <a:solidFill>
                  <a:srgbClr val="002060"/>
                </a:solidFill>
              </a:rPr>
              <a:t>مخرج</a:t>
            </a:r>
            <a:r>
              <a:rPr lang="en-US" sz="2000" dirty="0" smtClean="0">
                <a:solidFill>
                  <a:srgbClr val="002060"/>
                </a:solidFill>
              </a:rPr>
              <a:t> </a:t>
            </a:r>
            <a:r>
              <a:rPr lang="en-US" sz="2000" dirty="0" err="1" smtClean="0">
                <a:solidFill>
                  <a:srgbClr val="002060"/>
                </a:solidFill>
              </a:rPr>
              <a:t>هذين</a:t>
            </a:r>
            <a:r>
              <a:rPr lang="en-US" sz="2000" dirty="0" smtClean="0">
                <a:solidFill>
                  <a:srgbClr val="002060"/>
                </a:solidFill>
              </a:rPr>
              <a:t> </a:t>
            </a:r>
            <a:r>
              <a:rPr lang="en-US" sz="2000" dirty="0" err="1" smtClean="0">
                <a:solidFill>
                  <a:srgbClr val="002060"/>
                </a:solidFill>
              </a:rPr>
              <a:t>الحرفين</a:t>
            </a:r>
            <a:r>
              <a:rPr lang="en-US" sz="2000" dirty="0" smtClean="0">
                <a:solidFill>
                  <a:srgbClr val="002060"/>
                </a:solidFill>
              </a:rPr>
              <a:t> ... </a:t>
            </a:r>
            <a:r>
              <a:rPr lang="en-US" sz="2000" dirty="0" err="1" smtClean="0">
                <a:solidFill>
                  <a:srgbClr val="002060"/>
                </a:solidFill>
              </a:rPr>
              <a:t>فيكون</a:t>
            </a:r>
            <a:r>
              <a:rPr lang="en-US" sz="2000" dirty="0" smtClean="0">
                <a:solidFill>
                  <a:srgbClr val="002060"/>
                </a:solidFill>
              </a:rPr>
              <a:t> </a:t>
            </a:r>
            <a:r>
              <a:rPr lang="en-US" sz="2000" dirty="0" err="1" smtClean="0">
                <a:solidFill>
                  <a:srgbClr val="002060"/>
                </a:solidFill>
              </a:rPr>
              <a:t>الإخفاء</a:t>
            </a:r>
            <a:r>
              <a:rPr lang="en-US" sz="2000" dirty="0" smtClean="0">
                <a:solidFill>
                  <a:srgbClr val="002060"/>
                </a:solidFill>
              </a:rPr>
              <a:t> </a:t>
            </a:r>
            <a:r>
              <a:rPr lang="en-US" sz="2000" dirty="0" err="1" smtClean="0">
                <a:solidFill>
                  <a:srgbClr val="002060"/>
                </a:solidFill>
              </a:rPr>
              <a:t>قريبًا</a:t>
            </a:r>
            <a:r>
              <a:rPr lang="en-US" sz="2000" dirty="0" smtClean="0">
                <a:solidFill>
                  <a:srgbClr val="002060"/>
                </a:solidFill>
              </a:rPr>
              <a:t> </a:t>
            </a:r>
            <a:r>
              <a:rPr lang="en-US" sz="2000" dirty="0" err="1" smtClean="0">
                <a:solidFill>
                  <a:srgbClr val="002060"/>
                </a:solidFill>
              </a:rPr>
              <a:t>من</a:t>
            </a:r>
            <a:r>
              <a:rPr lang="en-US" sz="2000" dirty="0" smtClean="0">
                <a:solidFill>
                  <a:srgbClr val="002060"/>
                </a:solidFill>
              </a:rPr>
              <a:t> </a:t>
            </a:r>
            <a:r>
              <a:rPr lang="en-US" sz="2000" dirty="0" err="1" smtClean="0">
                <a:solidFill>
                  <a:srgbClr val="002060"/>
                </a:solidFill>
              </a:rPr>
              <a:t>الإظهار</a:t>
            </a:r>
            <a:r>
              <a:rPr lang="en-US" sz="2000" dirty="0" smtClean="0">
                <a:solidFill>
                  <a:srgbClr val="002060"/>
                </a:solidFill>
              </a:rPr>
              <a:t>.</a:t>
            </a:r>
          </a:p>
          <a:p>
            <a:pPr algn="r" rtl="1"/>
            <a:r>
              <a:rPr lang="ar-KW" sz="2000" dirty="0" smtClean="0">
                <a:solidFill>
                  <a:srgbClr val="002060"/>
                </a:solidFill>
              </a:rPr>
              <a:t>3-</a:t>
            </a:r>
            <a:r>
              <a:rPr lang="en-US" sz="2000" dirty="0" smtClean="0">
                <a:solidFill>
                  <a:srgbClr val="002060"/>
                </a:solidFill>
              </a:rPr>
              <a:t> </a:t>
            </a:r>
            <a:r>
              <a:rPr lang="en-US" sz="2000" b="1" u="sng" dirty="0" err="1" smtClean="0">
                <a:solidFill>
                  <a:srgbClr val="002060"/>
                </a:solidFill>
              </a:rPr>
              <a:t>أوسطها</a:t>
            </a:r>
            <a:r>
              <a:rPr lang="en-US" sz="2000" dirty="0" smtClean="0">
                <a:solidFill>
                  <a:srgbClr val="002060"/>
                </a:solidFill>
              </a:rPr>
              <a:t> </a:t>
            </a:r>
            <a:r>
              <a:rPr lang="en-US" sz="2000" dirty="0" err="1" smtClean="0">
                <a:solidFill>
                  <a:srgbClr val="002060"/>
                </a:solidFill>
              </a:rPr>
              <a:t>عند</a:t>
            </a:r>
            <a:r>
              <a:rPr lang="en-US" sz="2000" dirty="0" smtClean="0">
                <a:solidFill>
                  <a:srgbClr val="002060"/>
                </a:solidFill>
              </a:rPr>
              <a:t> </a:t>
            </a:r>
            <a:r>
              <a:rPr lang="en-US" sz="2000" dirty="0" err="1" smtClean="0">
                <a:solidFill>
                  <a:srgbClr val="002060"/>
                </a:solidFill>
              </a:rPr>
              <a:t>الأحرف</a:t>
            </a:r>
            <a:r>
              <a:rPr lang="en-US" sz="2000" dirty="0" smtClean="0">
                <a:solidFill>
                  <a:srgbClr val="002060"/>
                </a:solidFill>
              </a:rPr>
              <a:t> </a:t>
            </a:r>
            <a:r>
              <a:rPr lang="en-US" sz="2000" dirty="0" err="1" smtClean="0">
                <a:solidFill>
                  <a:srgbClr val="002060"/>
                </a:solidFill>
              </a:rPr>
              <a:t>العشرة</a:t>
            </a:r>
            <a:r>
              <a:rPr lang="en-US" sz="2000" dirty="0" smtClean="0">
                <a:solidFill>
                  <a:srgbClr val="002060"/>
                </a:solidFill>
              </a:rPr>
              <a:t> </a:t>
            </a:r>
            <a:r>
              <a:rPr lang="en-US" sz="2000" dirty="0" err="1" smtClean="0">
                <a:solidFill>
                  <a:srgbClr val="002060"/>
                </a:solidFill>
              </a:rPr>
              <a:t>الباقية</a:t>
            </a:r>
            <a:r>
              <a:rPr lang="en-US" sz="2000" dirty="0" smtClean="0">
                <a:solidFill>
                  <a:srgbClr val="002060"/>
                </a:solidFill>
              </a:rPr>
              <a:t>؛ </a:t>
            </a:r>
            <a:r>
              <a:rPr lang="en-US" sz="2000" dirty="0" err="1" smtClean="0">
                <a:solidFill>
                  <a:srgbClr val="002060"/>
                </a:solidFill>
              </a:rPr>
              <a:t>لعدم</a:t>
            </a:r>
            <a:r>
              <a:rPr lang="en-US" sz="2000" dirty="0" smtClean="0">
                <a:solidFill>
                  <a:srgbClr val="002060"/>
                </a:solidFill>
              </a:rPr>
              <a:t> </a:t>
            </a:r>
            <a:r>
              <a:rPr lang="en-US" sz="2000" dirty="0" err="1" smtClean="0">
                <a:solidFill>
                  <a:srgbClr val="002060"/>
                </a:solidFill>
              </a:rPr>
              <a:t>قربها</a:t>
            </a:r>
            <a:r>
              <a:rPr lang="en-US" sz="2000" dirty="0" smtClean="0">
                <a:solidFill>
                  <a:srgbClr val="002060"/>
                </a:solidFill>
              </a:rPr>
              <a:t> </a:t>
            </a:r>
            <a:r>
              <a:rPr lang="en-US" sz="2000" dirty="0" err="1" smtClean="0">
                <a:solidFill>
                  <a:srgbClr val="002060"/>
                </a:solidFill>
              </a:rPr>
              <a:t>منها</a:t>
            </a:r>
            <a:r>
              <a:rPr lang="en-US" sz="2000" dirty="0" smtClean="0">
                <a:solidFill>
                  <a:srgbClr val="002060"/>
                </a:solidFill>
              </a:rPr>
              <a:t> </a:t>
            </a:r>
            <a:r>
              <a:rPr lang="en-US" sz="2000" dirty="0" err="1" smtClean="0">
                <a:solidFill>
                  <a:srgbClr val="002060"/>
                </a:solidFill>
              </a:rPr>
              <a:t>جدًّا</a:t>
            </a:r>
            <a:r>
              <a:rPr lang="en-US" sz="2000" dirty="0" smtClean="0">
                <a:solidFill>
                  <a:srgbClr val="002060"/>
                </a:solidFill>
              </a:rPr>
              <a:t>، </a:t>
            </a:r>
            <a:r>
              <a:rPr lang="en-US" sz="2000" dirty="0" err="1" smtClean="0">
                <a:solidFill>
                  <a:srgbClr val="002060"/>
                </a:solidFill>
              </a:rPr>
              <a:t>ولا</a:t>
            </a:r>
            <a:r>
              <a:rPr lang="en-US" sz="2000" dirty="0" smtClean="0">
                <a:solidFill>
                  <a:srgbClr val="002060"/>
                </a:solidFill>
              </a:rPr>
              <a:t> </a:t>
            </a:r>
            <a:r>
              <a:rPr lang="en-US" sz="2000" dirty="0" err="1" smtClean="0">
                <a:solidFill>
                  <a:srgbClr val="002060"/>
                </a:solidFill>
              </a:rPr>
              <a:t>بعدها</a:t>
            </a:r>
            <a:r>
              <a:rPr lang="en-US" sz="2000" dirty="0" smtClean="0">
                <a:solidFill>
                  <a:srgbClr val="002060"/>
                </a:solidFill>
              </a:rPr>
              <a:t> </a:t>
            </a:r>
            <a:r>
              <a:rPr lang="en-US" sz="2000" dirty="0" err="1" smtClean="0">
                <a:solidFill>
                  <a:srgbClr val="002060"/>
                </a:solidFill>
              </a:rPr>
              <a:t>عنها</a:t>
            </a:r>
            <a:r>
              <a:rPr lang="en-US" sz="2000" dirty="0" smtClean="0">
                <a:solidFill>
                  <a:srgbClr val="002060"/>
                </a:solidFill>
              </a:rPr>
              <a:t> </a:t>
            </a:r>
            <a:r>
              <a:rPr lang="en-US" sz="2000" dirty="0" err="1" smtClean="0">
                <a:solidFill>
                  <a:srgbClr val="002060"/>
                </a:solidFill>
              </a:rPr>
              <a:t>جدًّا</a:t>
            </a:r>
            <a:r>
              <a:rPr lang="en-US" sz="2000" dirty="0" smtClean="0">
                <a:solidFill>
                  <a:srgbClr val="002060"/>
                </a:solidFill>
              </a:rPr>
              <a:t> ... </a:t>
            </a:r>
            <a:r>
              <a:rPr lang="en-US" sz="2000" dirty="0" err="1" smtClean="0">
                <a:solidFill>
                  <a:srgbClr val="002060"/>
                </a:solidFill>
              </a:rPr>
              <a:t>فيكون</a:t>
            </a:r>
            <a:r>
              <a:rPr lang="en-US" sz="2000" dirty="0" smtClean="0">
                <a:solidFill>
                  <a:srgbClr val="002060"/>
                </a:solidFill>
              </a:rPr>
              <a:t> </a:t>
            </a:r>
            <a:r>
              <a:rPr lang="en-US" sz="2000" dirty="0" err="1" smtClean="0">
                <a:solidFill>
                  <a:srgbClr val="002060"/>
                </a:solidFill>
              </a:rPr>
              <a:t>الإخفاء</a:t>
            </a:r>
            <a:r>
              <a:rPr lang="en-US" sz="2000" dirty="0" smtClean="0">
                <a:solidFill>
                  <a:srgbClr val="002060"/>
                </a:solidFill>
              </a:rPr>
              <a:t> </a:t>
            </a:r>
            <a:r>
              <a:rPr lang="en-US" sz="2000" dirty="0" err="1" smtClean="0">
                <a:solidFill>
                  <a:srgbClr val="002060"/>
                </a:solidFill>
              </a:rPr>
              <a:t>متوسطًا</a:t>
            </a:r>
            <a:r>
              <a:rPr lang="en-US" sz="2000" dirty="0" smtClean="0">
                <a:solidFill>
                  <a:srgbClr val="002060"/>
                </a:solidFill>
              </a:rPr>
              <a:t> </a:t>
            </a:r>
            <a:r>
              <a:rPr lang="en-US" sz="2000" dirty="0" err="1" smtClean="0">
                <a:solidFill>
                  <a:srgbClr val="002060"/>
                </a:solidFill>
              </a:rPr>
              <a:t>بينهما</a:t>
            </a:r>
            <a:r>
              <a:rPr lang="en-US" sz="2000" dirty="0" smtClean="0">
                <a:solidFill>
                  <a:srgbClr val="002060"/>
                </a:solidFill>
              </a:rPr>
              <a:t>.</a:t>
            </a:r>
            <a:endParaRPr lang="en-US" sz="2000" dirty="0">
              <a:solidFill>
                <a:srgbClr val="002060"/>
              </a:solidFill>
            </a:endParaRPr>
          </a:p>
        </p:txBody>
      </p:sp>
      <p:sp>
        <p:nvSpPr>
          <p:cNvPr id="19" name="TextBox 18"/>
          <p:cNvSpPr txBox="1"/>
          <p:nvPr/>
        </p:nvSpPr>
        <p:spPr>
          <a:xfrm>
            <a:off x="838199" y="4496481"/>
            <a:ext cx="9113203" cy="2031325"/>
          </a:xfrm>
          <a:prstGeom prst="rect">
            <a:avLst/>
          </a:prstGeom>
          <a:noFill/>
        </p:spPr>
        <p:txBody>
          <a:bodyPr wrap="square" rtlCol="0">
            <a:spAutoFit/>
          </a:bodyPr>
          <a:lstStyle/>
          <a:p>
            <a:pPr algn="l" rtl="0"/>
            <a:r>
              <a:rPr lang="en-US" dirty="0" smtClean="0">
                <a:solidFill>
                  <a:srgbClr val="002060"/>
                </a:solidFill>
              </a:rPr>
              <a:t>according to how far the outlet of the letter from that of the Nun, there are </a:t>
            </a:r>
            <a:r>
              <a:rPr lang="en-US" b="1" u="sng" dirty="0" smtClean="0">
                <a:solidFill>
                  <a:srgbClr val="002060"/>
                </a:solidFill>
              </a:rPr>
              <a:t>three levels of </a:t>
            </a:r>
            <a:r>
              <a:rPr lang="en-US" b="1" u="sng" dirty="0" err="1" smtClean="0">
                <a:solidFill>
                  <a:srgbClr val="002060"/>
                </a:solidFill>
              </a:rPr>
              <a:t>Ikfa</a:t>
            </a:r>
            <a:r>
              <a:rPr lang="en-US" b="1" u="sng" dirty="0" smtClean="0">
                <a:solidFill>
                  <a:srgbClr val="002060"/>
                </a:solidFill>
              </a:rPr>
              <a:t>'</a:t>
            </a:r>
            <a:r>
              <a:rPr lang="en-US" dirty="0" smtClean="0">
                <a:solidFill>
                  <a:srgbClr val="002060"/>
                </a:solidFill>
              </a:rPr>
              <a:t>:</a:t>
            </a:r>
          </a:p>
          <a:p>
            <a:pPr lvl="0" algn="l" rtl="0"/>
            <a:r>
              <a:rPr lang="en-US" b="1" dirty="0" smtClean="0">
                <a:solidFill>
                  <a:srgbClr val="002060"/>
                </a:solidFill>
              </a:rPr>
              <a:t>1- The highest level</a:t>
            </a:r>
            <a:r>
              <a:rPr lang="en-US" dirty="0" smtClean="0">
                <a:solidFill>
                  <a:srgbClr val="002060"/>
                </a:solidFill>
              </a:rPr>
              <a:t> occurs with the </a:t>
            </a:r>
            <a:r>
              <a:rPr lang="en-US" u="sng" dirty="0" smtClean="0">
                <a:solidFill>
                  <a:srgbClr val="FF0000"/>
                </a:solidFill>
              </a:rPr>
              <a:t>T</a:t>
            </a:r>
            <a:r>
              <a:rPr lang="en-US" dirty="0" smtClean="0">
                <a:solidFill>
                  <a:srgbClr val="FF0000"/>
                </a:solidFill>
              </a:rPr>
              <a:t>a', the </a:t>
            </a:r>
            <a:r>
              <a:rPr lang="en-US" dirty="0" err="1" smtClean="0">
                <a:solidFill>
                  <a:srgbClr val="FF0000"/>
                </a:solidFill>
              </a:rPr>
              <a:t>dal</a:t>
            </a:r>
            <a:r>
              <a:rPr lang="en-US" dirty="0" smtClean="0">
                <a:solidFill>
                  <a:srgbClr val="FF0000"/>
                </a:solidFill>
              </a:rPr>
              <a:t>, and the </a:t>
            </a:r>
            <a:r>
              <a:rPr lang="en-US" dirty="0" err="1" smtClean="0">
                <a:solidFill>
                  <a:srgbClr val="FF0000"/>
                </a:solidFill>
              </a:rPr>
              <a:t>ta</a:t>
            </a:r>
            <a:r>
              <a:rPr lang="en-US" dirty="0" smtClean="0">
                <a:solidFill>
                  <a:srgbClr val="FF0000"/>
                </a:solidFill>
              </a:rPr>
              <a:t>' </a:t>
            </a:r>
            <a:r>
              <a:rPr lang="en-US" dirty="0" smtClean="0">
                <a:solidFill>
                  <a:srgbClr val="002060"/>
                </a:solidFill>
              </a:rPr>
              <a:t>since the </a:t>
            </a:r>
            <a:r>
              <a:rPr lang="en-US" dirty="0" err="1" smtClean="0">
                <a:solidFill>
                  <a:srgbClr val="002060"/>
                </a:solidFill>
              </a:rPr>
              <a:t>makhraj</a:t>
            </a:r>
            <a:r>
              <a:rPr lang="en-US" dirty="0" smtClean="0">
                <a:solidFill>
                  <a:srgbClr val="002060"/>
                </a:solidFill>
              </a:rPr>
              <a:t> of the nun is near the </a:t>
            </a:r>
            <a:r>
              <a:rPr lang="en-US" dirty="0" err="1" smtClean="0">
                <a:solidFill>
                  <a:srgbClr val="002060"/>
                </a:solidFill>
              </a:rPr>
              <a:t>makhraj</a:t>
            </a:r>
            <a:r>
              <a:rPr lang="en-US" dirty="0" smtClean="0">
                <a:solidFill>
                  <a:srgbClr val="002060"/>
                </a:solidFill>
              </a:rPr>
              <a:t> of these letters. Thus, </a:t>
            </a:r>
            <a:r>
              <a:rPr lang="en-US" dirty="0" err="1" smtClean="0">
                <a:solidFill>
                  <a:srgbClr val="002060"/>
                </a:solidFill>
              </a:rPr>
              <a:t>ikhfa</a:t>
            </a:r>
            <a:r>
              <a:rPr lang="en-US" dirty="0" smtClean="0">
                <a:solidFill>
                  <a:srgbClr val="002060"/>
                </a:solidFill>
              </a:rPr>
              <a:t>’ here is closer to </a:t>
            </a:r>
            <a:r>
              <a:rPr lang="en-US" dirty="0" err="1" smtClean="0">
                <a:solidFill>
                  <a:srgbClr val="002060"/>
                </a:solidFill>
              </a:rPr>
              <a:t>idgham</a:t>
            </a:r>
            <a:r>
              <a:rPr lang="en-US" dirty="0" smtClean="0">
                <a:solidFill>
                  <a:srgbClr val="002060"/>
                </a:solidFill>
              </a:rPr>
              <a:t>.</a:t>
            </a:r>
          </a:p>
          <a:p>
            <a:pPr lvl="0" algn="l" rtl="0"/>
            <a:r>
              <a:rPr lang="en-US" b="1" dirty="0" smtClean="0">
                <a:solidFill>
                  <a:srgbClr val="002060"/>
                </a:solidFill>
              </a:rPr>
              <a:t>2- The lowest level</a:t>
            </a:r>
            <a:r>
              <a:rPr lang="en-US" dirty="0" smtClean="0">
                <a:solidFill>
                  <a:srgbClr val="002060"/>
                </a:solidFill>
              </a:rPr>
              <a:t> occurs with the </a:t>
            </a:r>
            <a:r>
              <a:rPr lang="en-US" dirty="0" err="1" smtClean="0">
                <a:solidFill>
                  <a:srgbClr val="FF0000"/>
                </a:solidFill>
              </a:rPr>
              <a:t>qaf</a:t>
            </a:r>
            <a:r>
              <a:rPr lang="en-US" dirty="0" smtClean="0">
                <a:solidFill>
                  <a:srgbClr val="FF0000"/>
                </a:solidFill>
              </a:rPr>
              <a:t> and the </a:t>
            </a:r>
            <a:r>
              <a:rPr lang="en-US" dirty="0" err="1" smtClean="0">
                <a:solidFill>
                  <a:srgbClr val="FF0000"/>
                </a:solidFill>
              </a:rPr>
              <a:t>kaf</a:t>
            </a:r>
            <a:r>
              <a:rPr lang="en-US" dirty="0" smtClean="0">
                <a:solidFill>
                  <a:srgbClr val="002060"/>
                </a:solidFill>
              </a:rPr>
              <a:t>. Since the </a:t>
            </a:r>
            <a:r>
              <a:rPr lang="en-US" dirty="0" err="1" smtClean="0">
                <a:solidFill>
                  <a:srgbClr val="002060"/>
                </a:solidFill>
              </a:rPr>
              <a:t>makhraj</a:t>
            </a:r>
            <a:r>
              <a:rPr lang="en-US" dirty="0" smtClean="0">
                <a:solidFill>
                  <a:srgbClr val="002060"/>
                </a:solidFill>
              </a:rPr>
              <a:t> of the nun is furthermost from that of these two </a:t>
            </a:r>
            <a:r>
              <a:rPr lang="en-US" dirty="0" err="1" smtClean="0">
                <a:solidFill>
                  <a:srgbClr val="002060"/>
                </a:solidFill>
              </a:rPr>
              <a:t>letters.Ikhfa</a:t>
            </a:r>
            <a:r>
              <a:rPr lang="en-US" dirty="0" smtClean="0">
                <a:solidFill>
                  <a:srgbClr val="002060"/>
                </a:solidFill>
              </a:rPr>
              <a:t>’ in this case is closer to </a:t>
            </a:r>
            <a:r>
              <a:rPr lang="en-US" dirty="0" err="1" smtClean="0">
                <a:solidFill>
                  <a:srgbClr val="002060"/>
                </a:solidFill>
              </a:rPr>
              <a:t>izh-har</a:t>
            </a:r>
            <a:r>
              <a:rPr lang="en-US" dirty="0" smtClean="0">
                <a:solidFill>
                  <a:srgbClr val="002060"/>
                </a:solidFill>
              </a:rPr>
              <a:t>. </a:t>
            </a:r>
          </a:p>
          <a:p>
            <a:pPr lvl="0" algn="l" rtl="0"/>
            <a:r>
              <a:rPr lang="en-US" b="1" dirty="0" smtClean="0">
                <a:solidFill>
                  <a:srgbClr val="002060"/>
                </a:solidFill>
              </a:rPr>
              <a:t>3- The middle level</a:t>
            </a:r>
            <a:r>
              <a:rPr lang="en-US" dirty="0" smtClean="0">
                <a:solidFill>
                  <a:srgbClr val="002060"/>
                </a:solidFill>
              </a:rPr>
              <a:t> occurs with the other </a:t>
            </a:r>
            <a:r>
              <a:rPr lang="en-US" dirty="0" err="1" smtClean="0">
                <a:solidFill>
                  <a:srgbClr val="002060"/>
                </a:solidFill>
              </a:rPr>
              <a:t>tenletters</a:t>
            </a:r>
            <a:r>
              <a:rPr lang="en-US" dirty="0" smtClean="0">
                <a:solidFill>
                  <a:srgbClr val="002060"/>
                </a:solidFill>
              </a:rPr>
              <a:t>, since their </a:t>
            </a:r>
            <a:r>
              <a:rPr lang="en-US" dirty="0" err="1" smtClean="0">
                <a:solidFill>
                  <a:srgbClr val="002060"/>
                </a:solidFill>
              </a:rPr>
              <a:t>makhraj</a:t>
            </a:r>
            <a:r>
              <a:rPr lang="en-US" dirty="0" smtClean="0">
                <a:solidFill>
                  <a:srgbClr val="002060"/>
                </a:solidFill>
              </a:rPr>
              <a:t> is neither far nor near from the </a:t>
            </a:r>
            <a:r>
              <a:rPr lang="en-US" dirty="0" err="1" smtClean="0">
                <a:solidFill>
                  <a:srgbClr val="002060"/>
                </a:solidFill>
              </a:rPr>
              <a:t>makhraj</a:t>
            </a:r>
            <a:r>
              <a:rPr lang="en-US" dirty="0" smtClean="0">
                <a:solidFill>
                  <a:srgbClr val="002060"/>
                </a:solidFill>
              </a:rPr>
              <a:t> of the nun. Thus, the </a:t>
            </a:r>
            <a:r>
              <a:rPr lang="en-US" dirty="0" err="1" smtClean="0">
                <a:solidFill>
                  <a:srgbClr val="002060"/>
                </a:solidFill>
              </a:rPr>
              <a:t>ikhfa</a:t>
            </a:r>
            <a:r>
              <a:rPr lang="en-US" dirty="0" smtClean="0">
                <a:solidFill>
                  <a:srgbClr val="002060"/>
                </a:solidFill>
              </a:rPr>
              <a:t>’ is pronounced between </a:t>
            </a:r>
            <a:r>
              <a:rPr lang="en-US" dirty="0" err="1" smtClean="0">
                <a:solidFill>
                  <a:srgbClr val="002060"/>
                </a:solidFill>
              </a:rPr>
              <a:t>izh-har</a:t>
            </a:r>
            <a:r>
              <a:rPr lang="en-US" dirty="0" smtClean="0">
                <a:solidFill>
                  <a:srgbClr val="002060"/>
                </a:solidFill>
              </a:rPr>
              <a:t> and </a:t>
            </a:r>
            <a:r>
              <a:rPr lang="en-US" dirty="0" err="1" smtClean="0">
                <a:solidFill>
                  <a:srgbClr val="002060"/>
                </a:solidFill>
              </a:rPr>
              <a:t>idgham</a:t>
            </a:r>
            <a:r>
              <a:rPr lang="en-US" dirty="0" smtClean="0">
                <a:solidFill>
                  <a:srgbClr val="002060"/>
                </a:solidFill>
              </a:rPr>
              <a:t>.</a:t>
            </a:r>
          </a:p>
        </p:txBody>
      </p:sp>
    </p:spTree>
    <p:extLst>
      <p:ext uri="{BB962C8B-B14F-4D97-AF65-F5344CB8AC3E}">
        <p14:creationId xmlns:p14="http://schemas.microsoft.com/office/powerpoint/2010/main" val="1476682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19510</TotalTime>
  <Words>1674</Words>
  <Application>Microsoft Office PowerPoint</Application>
  <PresentationFormat>Widescreen</PresentationFormat>
  <Paragraphs>259</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 Unicode MS</vt:lpstr>
      <vt:lpstr>Arial</vt:lpstr>
      <vt:lpstr>Calibri</vt:lpstr>
      <vt:lpstr>Calibri Light</vt:lpstr>
      <vt:lpstr>HQPB1</vt:lpstr>
      <vt:lpstr>HQPB4</vt:lpstr>
      <vt:lpstr>Sakkal Majalla</vt:lpstr>
      <vt:lpstr>Simplified Arabic</vt:lpstr>
      <vt:lpstr>Times New Roman</vt:lpstr>
      <vt:lpstr>Verdana</vt:lpstr>
      <vt:lpstr>Office Theme</vt:lpstr>
      <vt:lpstr>أحكام  النون الساكنة والتنوين</vt:lpstr>
      <vt:lpstr>عناصر المحاضرة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اللَّهُ الَّذِي سَخَّرَ لَكُمُ الْبَحْرَ لِتَجْرِيَ الْفُلْكُ فِيهِ بِأَمْرِهِ وَلِتَبْتَغُوا مِن فَضْلِهِ وَلَعَلَّكُمْ تَشْكُرُونَ  وَسَخَّرَ لَكُم مَّا فِي السَّمَاوَاتِ وَمَا فِي الأَرْضِ جَمِيعًا مِّنْهُ إِنَّ فِي ذَلِكَ لَآيَاتٍ لِّقَوْمٍ يَتَفَكَّرُونَ  قُل لِّلَّذِينَ آمَنُوا يَغْفِرُوا لِلَّذِينَ لا يَرْجُون أَيَّامَ اللَّهِ لِيَجْزِيَ قَوْمًا بِمَا كَانُوا يَكْسِبُونَ  مَنْ عَمِلَ صَالِحًا فَلِنَفْسِهِ وَمَنْ أَسَاء فَعَلَيْهَا ثُمَّ إِلَى رَبِّكُمْ تُرْجَعُونَ  وَلَقَدْ آتَيْنَا بَنِي إِسْرَائِيلَ الْكِتَابَ وَالْحُكْمَ وَالنُّبُوَّةَ وَرَزَقْنَاهُم مِّنَ الطَّيِّبَاتِ وَفَضَّلْنَاهُمْ عَلَى الْعَالَمِينَ  وَآتَيْنَاهُم بَيِّنَاتٍ مِّنَ الأَمْرِ فَمَا اخْتَلَفُوا إِلاَّ مِن بَعْدِ مَا جَاءَهُمْ الْعِلْمُ بَغْيًا بَيْنَهُمْ إِنَّ رَبَّكَ يَقْضِي بَيْنَهُمْ يَوْمَ الْقِيَامَةِ فِيمَا كَانُوا فِيهِ يَخْتَلِفُونَ  ثُمَّ جَعَلْنَاكَ عَلَى شَرِيعَةٍ مِّنَ الأَمْرِ فَاتَّبِعْهَا وَلا تَتَّبِعْ أَهْوَاء الَّذِينَ لا يَعْلَمُونَ  إِنَّهُمْ لَن يُغْنُوا عَنكَ مِنَ اللَّهِ شَيْئًا وَإِنَّ الظَّالِمِينَ بَعْضُهُمْ أَوْلِيَاء بَعْضٍ وَاللَّهُ وَلِيُّ الْمُتَّقِينَ  هَذَا بَصَائِرُ لِلنَّاسِ وَهُدًى وَرَحْمَةٌ لِّقَوْمِ يُوقِنُونَ  أَمْ حَسِبَ الَّذِينَ اجْتَرَحُوا السَّيِّئَاتِ أَّن نَّجْعَلَهُمْ كَالَّذِينَ آمَنُوا وَعَمِلُوا الصَّالِحَاتِ سَوَاء مَّحْيَاهُم وَمَمَاتُهُمْ سَاء مَا يَحْكُمُونَ  وَخَلَقَ اللَّهُ السَّمَاوَاتِ وَالأَرْضَ بِالْحَقِّ وَلِتُجْزَى كُلُّ نَفْسٍ بِمَا كَسَبَتْ وَهُمْ لا يُظْلَمُونَ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User</cp:lastModifiedBy>
  <cp:revision>107</cp:revision>
  <dcterms:created xsi:type="dcterms:W3CDTF">2020-09-13T17:12:40Z</dcterms:created>
  <dcterms:modified xsi:type="dcterms:W3CDTF">2020-12-11T22:40:55Z</dcterms:modified>
</cp:coreProperties>
</file>