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8" r:id="rId4"/>
    <p:sldId id="289" r:id="rId5"/>
    <p:sldId id="300" r:id="rId6"/>
    <p:sldId id="303" r:id="rId7"/>
    <p:sldId id="301" r:id="rId8"/>
    <p:sldId id="306" r:id="rId9"/>
    <p:sldId id="304" r:id="rId10"/>
    <p:sldId id="305" r:id="rId11"/>
    <p:sldId id="307" r:id="rId12"/>
    <p:sldId id="308" r:id="rId13"/>
    <p:sldId id="297" r:id="rId14"/>
    <p:sldId id="260" r:id="rId15"/>
    <p:sldId id="324" r:id="rId16"/>
    <p:sldId id="309" r:id="rId17"/>
    <p:sldId id="310" r:id="rId18"/>
    <p:sldId id="312" r:id="rId19"/>
    <p:sldId id="319" r:id="rId20"/>
    <p:sldId id="325" r:id="rId21"/>
    <p:sldId id="311" r:id="rId22"/>
    <p:sldId id="320" r:id="rId23"/>
    <p:sldId id="326" r:id="rId24"/>
    <p:sldId id="313" r:id="rId25"/>
    <p:sldId id="321" r:id="rId26"/>
    <p:sldId id="327" r:id="rId27"/>
    <p:sldId id="314" r:id="rId28"/>
    <p:sldId id="315" r:id="rId29"/>
    <p:sldId id="322" r:id="rId30"/>
    <p:sldId id="328" r:id="rId31"/>
    <p:sldId id="316" r:id="rId32"/>
    <p:sldId id="323" r:id="rId33"/>
    <p:sldId id="329" r:id="rId34"/>
    <p:sldId id="317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778"/>
  </p:normalViewPr>
  <p:slideViewPr>
    <p:cSldViewPr snapToGrid="0" snapToObjects="1">
      <p:cViewPr varScale="1">
        <p:scale>
          <a:sx n="74" d="100"/>
          <a:sy n="74" d="100"/>
        </p:scale>
        <p:origin x="2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51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839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52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3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22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89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44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289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60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07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76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451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780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88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29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60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0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98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59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79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0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2020-10-07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 smtClean="0"/>
              <a:t>تجويد  181 </a:t>
            </a:r>
            <a:r>
              <a:rPr lang="ar-SA" sz="1800" b="1" dirty="0" smtClean="0"/>
              <a:t>– </a:t>
            </a:r>
            <a:r>
              <a:rPr lang="ar-SA" sz="1800" b="1" dirty="0"/>
              <a:t>مادة </a:t>
            </a:r>
            <a:r>
              <a:rPr lang="ar-KW" sz="1800" b="1" dirty="0" smtClean="0"/>
              <a:t>التجويد </a:t>
            </a:r>
            <a:r>
              <a:rPr lang="ar-SA" sz="1800" b="1" dirty="0" smtClean="0"/>
              <a:t>– </a:t>
            </a:r>
            <a:r>
              <a:rPr lang="ar-SA" sz="1800" b="1" dirty="0"/>
              <a:t>المحاضرة </a:t>
            </a:r>
            <a:r>
              <a:rPr lang="ar-KW" sz="1800" b="1" dirty="0" smtClean="0"/>
              <a:t>الثانية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2020-10-07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2020-10-07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2020-10-07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2020-10-07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2020-10-07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2020-10-07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2020-10-07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2020-10-07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2020-10-07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2020-10-07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7290"/>
            <a:ext cx="9144000" cy="1077074"/>
          </a:xfrm>
        </p:spPr>
        <p:txBody>
          <a:bodyPr/>
          <a:lstStyle/>
          <a:p>
            <a:r>
              <a:rPr lang="ar-KW" dirty="0" smtClean="0"/>
              <a:t>الاستعاذة والبسملة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 smtClean="0"/>
              <a:t>هاله رجب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14235-1DE1-9F49-9245-B11AEED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65F-1338-AD4E-B903-5D61FB6BDB5C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70CC7B-69F3-EA46-AFE9-BC65DF8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8588" y="1287855"/>
            <a:ext cx="1656184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</a:p>
          <a:p>
            <a:pPr lvl="0" algn="ctr" rtl="1"/>
            <a:r>
              <a:rPr lang="en-US" sz="2400" b="1" dirty="0">
                <a:solidFill>
                  <a:srgbClr val="FF0000"/>
                </a:solidFill>
              </a:rPr>
              <a:t>Its </a:t>
            </a:r>
            <a:r>
              <a:rPr lang="en-US" sz="2400" b="1" dirty="0" smtClean="0">
                <a:solidFill>
                  <a:srgbClr val="FF0000"/>
                </a:solidFill>
              </a:rPr>
              <a:t>Conditions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324" y="1693610"/>
            <a:ext cx="6948264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KW" sz="2400" b="1" u="sng" dirty="0" smtClean="0">
                <a:solidFill>
                  <a:srgbClr val="FF0000"/>
                </a:solidFill>
              </a:rPr>
              <a:t>إخفاؤها</a:t>
            </a:r>
            <a:r>
              <a:rPr lang="ar-KW" sz="2000" dirty="0" smtClean="0">
                <a:solidFill>
                  <a:srgbClr val="003192"/>
                </a:solidFill>
              </a:rPr>
              <a:t>:</a:t>
            </a:r>
            <a:endParaRPr lang="en-US" sz="2000" dirty="0" smtClean="0">
              <a:solidFill>
                <a:srgbClr val="003192"/>
              </a:solidFill>
            </a:endParaRPr>
          </a:p>
          <a:p>
            <a:pPr marL="631825" algn="r" rtl="1"/>
            <a:r>
              <a:rPr lang="ar-KW" sz="2000" dirty="0" smtClean="0">
                <a:solidFill>
                  <a:srgbClr val="003192"/>
                </a:solidFill>
              </a:rPr>
              <a:t>1- إذا كان القارئ </a:t>
            </a:r>
            <a:r>
              <a:rPr lang="ar-KW" sz="2000" b="1" u="sng" dirty="0" smtClean="0">
                <a:solidFill>
                  <a:srgbClr val="003192"/>
                </a:solidFill>
              </a:rPr>
              <a:t>يقرأ سرًّا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  <a:endParaRPr lang="en-US" sz="2000" dirty="0" smtClean="0">
              <a:solidFill>
                <a:srgbClr val="003192"/>
              </a:solidFill>
            </a:endParaRPr>
          </a:p>
          <a:p>
            <a:pPr marL="631825" algn="r" rtl="1"/>
            <a:r>
              <a:rPr lang="ar-KW" sz="2000" dirty="0" smtClean="0">
                <a:solidFill>
                  <a:srgbClr val="003192"/>
                </a:solidFill>
              </a:rPr>
              <a:t>2- </a:t>
            </a:r>
            <a:r>
              <a:rPr lang="ar-KW" sz="2000" dirty="0">
                <a:solidFill>
                  <a:srgbClr val="003192"/>
                </a:solidFill>
              </a:rPr>
              <a:t>إذا كان القارئ يقرأ جهرًا، </a:t>
            </a:r>
            <a:r>
              <a:rPr lang="ar-KW" sz="2000" b="1" u="sng" dirty="0">
                <a:solidFill>
                  <a:srgbClr val="003192"/>
                </a:solidFill>
              </a:rPr>
              <a:t>وليس معه أحد </a:t>
            </a:r>
            <a:r>
              <a:rPr lang="ar-KW" sz="2000" dirty="0">
                <a:solidFill>
                  <a:srgbClr val="003192"/>
                </a:solidFill>
              </a:rPr>
              <a:t>يستمع لقراءته.</a:t>
            </a:r>
            <a:endParaRPr lang="en-US" sz="2000" dirty="0">
              <a:solidFill>
                <a:srgbClr val="003192"/>
              </a:solidFill>
            </a:endParaRPr>
          </a:p>
          <a:p>
            <a:pPr marL="631825" algn="r" rtl="1"/>
            <a:r>
              <a:rPr lang="ar-KW" sz="2000" dirty="0">
                <a:solidFill>
                  <a:srgbClr val="003192"/>
                </a:solidFill>
              </a:rPr>
              <a:t>3- إذا كان </a:t>
            </a:r>
            <a:r>
              <a:rPr lang="ar-KW" sz="2000" b="1" u="sng" dirty="0">
                <a:solidFill>
                  <a:srgbClr val="003192"/>
                </a:solidFill>
              </a:rPr>
              <a:t>يقرأ بالصلاة </a:t>
            </a:r>
            <a:r>
              <a:rPr lang="ar-KW" sz="1400" dirty="0">
                <a:solidFill>
                  <a:srgbClr val="003192"/>
                </a:solidFill>
              </a:rPr>
              <a:t>سواء إمامًا أم مأمومًا أم منفردًا</a:t>
            </a:r>
            <a:r>
              <a:rPr lang="ar-KW" sz="2000" dirty="0">
                <a:solidFill>
                  <a:srgbClr val="003192"/>
                </a:solidFill>
              </a:rPr>
              <a:t>، ولا سيما في الصلاة جهرية.</a:t>
            </a:r>
            <a:endParaRPr lang="en-US" sz="2000" dirty="0">
              <a:solidFill>
                <a:srgbClr val="003192"/>
              </a:solidFill>
            </a:endParaRPr>
          </a:p>
          <a:p>
            <a:pPr marL="631825" algn="r" rtl="1"/>
            <a:r>
              <a:rPr lang="ar-KW" sz="2000" dirty="0">
                <a:solidFill>
                  <a:srgbClr val="003192"/>
                </a:solidFill>
              </a:rPr>
              <a:t>4- إذا كان يقرأ وسط جماعة </a:t>
            </a:r>
            <a:r>
              <a:rPr lang="ar-KW" sz="2000" b="1" u="sng" dirty="0">
                <a:solidFill>
                  <a:srgbClr val="003192"/>
                </a:solidFill>
              </a:rPr>
              <a:t>وليس هو المبتدئ بالقراءة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</a:p>
          <a:p>
            <a:pPr marL="631825" algn="l" rtl="0"/>
            <a:endParaRPr lang="ar-KW" sz="1600" dirty="0">
              <a:solidFill>
                <a:srgbClr val="003192"/>
              </a:solidFill>
            </a:endParaRPr>
          </a:p>
          <a:p>
            <a:pPr algn="l" rtl="0"/>
            <a:r>
              <a:rPr lang="en-US" sz="1600" b="1" dirty="0" smtClean="0">
                <a:solidFill>
                  <a:srgbClr val="003192"/>
                </a:solidFill>
              </a:rPr>
              <a:t>To recite </a:t>
            </a:r>
            <a:r>
              <a:rPr lang="en-US" sz="1600" b="1" dirty="0">
                <a:solidFill>
                  <a:srgbClr val="003192"/>
                </a:solidFill>
              </a:rPr>
              <a:t>it </a:t>
            </a:r>
            <a:r>
              <a:rPr lang="en-US" sz="1600" b="1" dirty="0" smtClean="0">
                <a:solidFill>
                  <a:srgbClr val="003192"/>
                </a:solidFill>
              </a:rPr>
              <a:t>sub-vocally: </a:t>
            </a:r>
            <a:endParaRPr lang="en-US" sz="1600" dirty="0">
              <a:solidFill>
                <a:srgbClr val="003192"/>
              </a:solidFill>
            </a:endParaRP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the reciter is </a:t>
            </a:r>
            <a:r>
              <a:rPr lang="en-US" sz="2000" b="1" u="sng" dirty="0">
                <a:solidFill>
                  <a:srgbClr val="003192"/>
                </a:solidFill>
              </a:rPr>
              <a:t>reciting sub-vocally</a:t>
            </a:r>
            <a:r>
              <a:rPr lang="en-US" sz="2000" dirty="0">
                <a:solidFill>
                  <a:srgbClr val="003192"/>
                </a:solidFill>
              </a:rPr>
              <a:t>;</a:t>
            </a: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the reciter is reciting out loud but </a:t>
            </a:r>
            <a:r>
              <a:rPr lang="en-US" sz="2000" b="1" u="sng" dirty="0">
                <a:solidFill>
                  <a:srgbClr val="003192"/>
                </a:solidFill>
              </a:rPr>
              <a:t>no one is listening</a:t>
            </a:r>
            <a:r>
              <a:rPr lang="en-US" sz="2000" dirty="0">
                <a:solidFill>
                  <a:srgbClr val="003192"/>
                </a:solidFill>
              </a:rPr>
              <a:t> to his recitation;</a:t>
            </a: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the Qur'an is being recited </a:t>
            </a:r>
            <a:r>
              <a:rPr lang="en-US" sz="2000" b="1" u="sng" dirty="0">
                <a:solidFill>
                  <a:srgbClr val="003192"/>
                </a:solidFill>
              </a:rPr>
              <a:t>during prayer</a:t>
            </a:r>
            <a:r>
              <a:rPr lang="en-US" sz="2000" dirty="0">
                <a:solidFill>
                  <a:srgbClr val="003192"/>
                </a:solidFill>
              </a:rPr>
              <a:t>, </a:t>
            </a:r>
            <a:r>
              <a:rPr lang="en-US" sz="1400" dirty="0">
                <a:solidFill>
                  <a:srgbClr val="003192"/>
                </a:solidFill>
              </a:rPr>
              <a:t>whether one is the imam leading the prayer, being led by the imam, or performing the prayer by oneself,</a:t>
            </a:r>
            <a:r>
              <a:rPr lang="en-US" sz="2000" dirty="0">
                <a:solidFill>
                  <a:srgbClr val="003192"/>
                </a:solidFill>
              </a:rPr>
              <a:t> particularly in the prayer performed out loud;</a:t>
            </a:r>
          </a:p>
          <a:p>
            <a:pPr marL="887413" lvl="0" indent="-342900" algn="l" rtl="0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If one is reciting </a:t>
            </a:r>
            <a:r>
              <a:rPr lang="en-US" sz="2000" b="1" u="sng" dirty="0">
                <a:solidFill>
                  <a:srgbClr val="003192"/>
                </a:solidFill>
              </a:rPr>
              <a:t>with other reciters </a:t>
            </a:r>
            <a:r>
              <a:rPr lang="en-US" sz="2000" dirty="0">
                <a:solidFill>
                  <a:srgbClr val="003192"/>
                </a:solidFill>
              </a:rPr>
              <a:t>but he is </a:t>
            </a:r>
            <a:r>
              <a:rPr lang="en-US" sz="2000" b="1" u="sng" dirty="0">
                <a:solidFill>
                  <a:srgbClr val="003192"/>
                </a:solidFill>
              </a:rPr>
              <a:t>not the one who starts </a:t>
            </a:r>
            <a:r>
              <a:rPr lang="en-US" sz="2000" dirty="0">
                <a:solidFill>
                  <a:srgbClr val="003192"/>
                </a:solidFill>
              </a:rPr>
              <a:t>the recitation.</a:t>
            </a:r>
          </a:p>
          <a:p>
            <a:pPr marL="631825"/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8588" y="1287855"/>
            <a:ext cx="1656184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</a:p>
          <a:p>
            <a:pPr lvl="0" algn="ctr" rtl="1"/>
            <a:r>
              <a:rPr lang="en-US" sz="2400" b="1" dirty="0">
                <a:solidFill>
                  <a:srgbClr val="FF0000"/>
                </a:solidFill>
              </a:rPr>
              <a:t>Its </a:t>
            </a:r>
            <a:r>
              <a:rPr lang="en-US" sz="2400" b="1" dirty="0" smtClean="0">
                <a:solidFill>
                  <a:srgbClr val="FF0000"/>
                </a:solidFill>
              </a:rPr>
              <a:t>Conditions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099" y="1524333"/>
            <a:ext cx="6768752" cy="4724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KW" sz="2400" b="1" dirty="0" smtClean="0">
                <a:solidFill>
                  <a:srgbClr val="003192"/>
                </a:solidFill>
              </a:rPr>
              <a:t>لو </a:t>
            </a:r>
            <a:r>
              <a:rPr lang="ar-KW" sz="2400" b="1" dirty="0">
                <a:solidFill>
                  <a:srgbClr val="003192"/>
                </a:solidFill>
              </a:rPr>
              <a:t>قطع القارئ قراءته </a:t>
            </a:r>
            <a:r>
              <a:rPr lang="ar-KW" sz="2400" b="1" u="sng" dirty="0">
                <a:solidFill>
                  <a:srgbClr val="003192"/>
                </a:solidFill>
              </a:rPr>
              <a:t>لعذر </a:t>
            </a:r>
            <a:r>
              <a:rPr lang="ar-KW" sz="2400" b="1" u="sng" dirty="0" smtClean="0">
                <a:solidFill>
                  <a:srgbClr val="003192"/>
                </a:solidFill>
              </a:rPr>
              <a:t>طارئ</a:t>
            </a:r>
          </a:p>
          <a:p>
            <a:pPr algn="ctr">
              <a:spcAft>
                <a:spcPts val="600"/>
              </a:spcAft>
            </a:pPr>
            <a:r>
              <a:rPr lang="ar-KW" sz="1600" b="1" dirty="0" smtClean="0">
                <a:solidFill>
                  <a:srgbClr val="003192"/>
                </a:solidFill>
              </a:rPr>
              <a:t>كالعطاس </a:t>
            </a:r>
            <a:r>
              <a:rPr lang="ar-KW" sz="1600" b="1" dirty="0">
                <a:solidFill>
                  <a:srgbClr val="003192"/>
                </a:solidFill>
              </a:rPr>
              <a:t>أو التنحنح أو لكلام يتعلق بمصلحة القراءة </a:t>
            </a:r>
            <a:endParaRPr lang="ar-KW" sz="1600" b="1" dirty="0" smtClean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sz="2800" b="1" u="sng" dirty="0" smtClean="0">
                <a:solidFill>
                  <a:srgbClr val="FF0000"/>
                </a:solidFill>
              </a:rPr>
              <a:t>لا </a:t>
            </a:r>
            <a:r>
              <a:rPr lang="ar-KW" sz="2800" b="1" u="sng" dirty="0">
                <a:solidFill>
                  <a:srgbClr val="FF0000"/>
                </a:solidFill>
              </a:rPr>
              <a:t>يعيد </a:t>
            </a:r>
            <a:r>
              <a:rPr lang="ar-KW" sz="2800" b="1" u="sng" dirty="0" smtClean="0">
                <a:solidFill>
                  <a:srgbClr val="FF0000"/>
                </a:solidFill>
              </a:rPr>
              <a:t>الاستعاذة</a:t>
            </a:r>
          </a:p>
          <a:p>
            <a:pPr algn="ctr">
              <a:spcAft>
                <a:spcPts val="600"/>
              </a:spcAft>
            </a:pPr>
            <a:endParaRPr lang="ar-KW" sz="1200" b="1" dirty="0" smtClean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sz="2000" b="1" dirty="0" smtClean="0">
                <a:solidFill>
                  <a:srgbClr val="003192"/>
                </a:solidFill>
              </a:rPr>
              <a:t>أما </a:t>
            </a:r>
            <a:r>
              <a:rPr lang="ar-KW" sz="2000" b="1" dirty="0">
                <a:solidFill>
                  <a:srgbClr val="003192"/>
                </a:solidFill>
              </a:rPr>
              <a:t>لو قطعها إعراضًا عن </a:t>
            </a:r>
            <a:r>
              <a:rPr lang="ar-KW" sz="2000" b="1" dirty="0" smtClean="0">
                <a:solidFill>
                  <a:srgbClr val="003192"/>
                </a:solidFill>
              </a:rPr>
              <a:t>القراءة</a:t>
            </a:r>
          </a:p>
          <a:p>
            <a:pPr algn="ctr">
              <a:spcAft>
                <a:spcPts val="600"/>
              </a:spcAft>
            </a:pPr>
            <a:r>
              <a:rPr lang="ar-KW" sz="2000" b="1" dirty="0" smtClean="0">
                <a:solidFill>
                  <a:srgbClr val="003192"/>
                </a:solidFill>
              </a:rPr>
              <a:t>فإنه </a:t>
            </a:r>
            <a:r>
              <a:rPr lang="ar-KW" sz="2000" b="1" dirty="0">
                <a:solidFill>
                  <a:srgbClr val="003192"/>
                </a:solidFill>
              </a:rPr>
              <a:t>يستأنف الاستعاذة.</a:t>
            </a:r>
            <a:endParaRPr lang="en-US" sz="2000" b="1" dirty="0">
              <a:solidFill>
                <a:srgbClr val="003192"/>
              </a:solidFill>
            </a:endParaRPr>
          </a:p>
          <a:p>
            <a:endParaRPr lang="ar-KW" dirty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If </a:t>
            </a:r>
            <a:r>
              <a:rPr lang="en-US" sz="2000" b="1" dirty="0">
                <a:solidFill>
                  <a:srgbClr val="003192"/>
                </a:solidFill>
              </a:rPr>
              <a:t>one stops the recitation due to </a:t>
            </a:r>
            <a:r>
              <a:rPr lang="en-US" sz="2000" b="1" u="sng" dirty="0">
                <a:solidFill>
                  <a:srgbClr val="003192"/>
                </a:solidFill>
              </a:rPr>
              <a:t>any </a:t>
            </a:r>
            <a:r>
              <a:rPr lang="en-US" sz="2000" b="1" u="sng" dirty="0" smtClean="0">
                <a:solidFill>
                  <a:srgbClr val="003192"/>
                </a:solidFill>
              </a:rPr>
              <a:t>unavoidable excuse</a:t>
            </a:r>
            <a:endParaRPr lang="en-US" sz="2000" b="1" u="sng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1600" dirty="0" smtClean="0">
                <a:solidFill>
                  <a:srgbClr val="003192"/>
                </a:solidFill>
              </a:rPr>
              <a:t>such </a:t>
            </a:r>
            <a:r>
              <a:rPr lang="en-US" sz="1600" dirty="0">
                <a:solidFill>
                  <a:srgbClr val="003192"/>
                </a:solidFill>
              </a:rPr>
              <a:t>as sneezing, clearing one's throat, or to comment on the </a:t>
            </a:r>
            <a:r>
              <a:rPr lang="en-US" sz="1600" dirty="0" smtClean="0">
                <a:solidFill>
                  <a:srgbClr val="003192"/>
                </a:solidFill>
              </a:rPr>
              <a:t>recitation</a:t>
            </a:r>
          </a:p>
          <a:p>
            <a:pPr algn="ctr" rtl="0">
              <a:spcAft>
                <a:spcPts val="600"/>
              </a:spcAft>
            </a:pPr>
            <a:r>
              <a:rPr lang="en-US" sz="2000" b="1" u="sng" dirty="0" smtClean="0">
                <a:solidFill>
                  <a:srgbClr val="FF0000"/>
                </a:solidFill>
              </a:rPr>
              <a:t>He shouldn't pronounce the </a:t>
            </a:r>
            <a:r>
              <a:rPr lang="en-US" sz="2000" b="1" i="1" u="sng" dirty="0" err="1">
                <a:solidFill>
                  <a:srgbClr val="FF0000"/>
                </a:solidFill>
              </a:rPr>
              <a:t>Isti`adhah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again</a:t>
            </a:r>
          </a:p>
          <a:p>
            <a:pPr algn="ctr" rtl="0">
              <a:spcAft>
                <a:spcPts val="600"/>
              </a:spcAft>
            </a:pPr>
            <a:endParaRPr lang="en-US" sz="1200" b="1" u="sng" dirty="0" smtClean="0">
              <a:solidFill>
                <a:srgbClr val="FF0000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Yet</a:t>
            </a:r>
            <a:r>
              <a:rPr lang="en-US" sz="2000" b="1" dirty="0">
                <a:solidFill>
                  <a:srgbClr val="003192"/>
                </a:solidFill>
              </a:rPr>
              <a:t>, if one stops the recitation for any other </a:t>
            </a:r>
            <a:r>
              <a:rPr lang="en-US" sz="2000" b="1" dirty="0" smtClean="0">
                <a:solidFill>
                  <a:srgbClr val="003192"/>
                </a:solidFill>
              </a:rPr>
              <a:t>reason</a:t>
            </a:r>
          </a:p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he </a:t>
            </a:r>
            <a:r>
              <a:rPr lang="en-US" sz="2000" b="1" dirty="0">
                <a:solidFill>
                  <a:srgbClr val="003192"/>
                </a:solidFill>
              </a:rPr>
              <a:t>should start </a:t>
            </a:r>
            <a:r>
              <a:rPr lang="en-US" sz="2000" b="1" dirty="0" smtClean="0">
                <a:solidFill>
                  <a:srgbClr val="003192"/>
                </a:solidFill>
              </a:rPr>
              <a:t>with </a:t>
            </a:r>
            <a:r>
              <a:rPr lang="en-US" sz="2000" b="1" dirty="0">
                <a:solidFill>
                  <a:srgbClr val="003192"/>
                </a:solidFill>
              </a:rPr>
              <a:t>a new </a:t>
            </a:r>
            <a:r>
              <a:rPr lang="en-US" sz="2000" b="1" i="1" dirty="0" err="1">
                <a:solidFill>
                  <a:srgbClr val="003192"/>
                </a:solidFill>
              </a:rPr>
              <a:t>Isti`adhah</a:t>
            </a:r>
            <a:r>
              <a:rPr lang="en-US" sz="2000" b="1" dirty="0" smtClean="0">
                <a:solidFill>
                  <a:srgbClr val="003192"/>
                </a:solidFill>
              </a:rPr>
              <a:t>.</a:t>
            </a:r>
            <a:endParaRPr lang="en-US" sz="2000" b="1" dirty="0">
              <a:solidFill>
                <a:srgbClr val="00319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8588" y="1287855"/>
            <a:ext cx="1656184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</a:p>
          <a:p>
            <a:pPr lvl="0" algn="ctr" rtl="1"/>
            <a:r>
              <a:rPr lang="en-US" sz="2400" b="1" dirty="0">
                <a:solidFill>
                  <a:srgbClr val="FF0000"/>
                </a:solidFill>
              </a:rPr>
              <a:t>Its </a:t>
            </a:r>
            <a:r>
              <a:rPr lang="en-US" sz="2400" b="1" dirty="0" smtClean="0">
                <a:solidFill>
                  <a:srgbClr val="FF0000"/>
                </a:solidFill>
              </a:rPr>
              <a:t>Conditions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099" y="1524333"/>
            <a:ext cx="6768752" cy="48782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4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يُندب قطع الاستعاذة </a:t>
            </a: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الآية </a:t>
            </a:r>
          </a:p>
          <a:p>
            <a:pPr algn="ct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اذا </a:t>
            </a:r>
            <a:r>
              <a:rPr lang="ar-KW" sz="24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بدأت الآية باسم من أسماء اللّه أو ضمير يعود عليه </a:t>
            </a: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عزوجلّ</a:t>
            </a:r>
          </a:p>
          <a:p>
            <a:pPr algn="ct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24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اسم للرّسول </a:t>
            </a:r>
            <a:r>
              <a:rPr lang="a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KW" sz="24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صفة له </a:t>
            </a:r>
            <a:endParaRPr lang="ar-KW" sz="24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-KW" dirty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recommended not to join </a:t>
            </a:r>
            <a:r>
              <a:rPr lang="en-CA" sz="2000" dirty="0" err="1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Isti’adha</a:t>
            </a: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verse</a:t>
            </a:r>
            <a:r>
              <a:rPr lang="en-CA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ar-KW" sz="20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CA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verse started with one of the attributes of Allah, or a pronoun that refers to Allah. The same rule applies if the verse starts with a reference to the prophet (PBUH).</a:t>
            </a:r>
            <a:endParaRPr lang="ar-KW" sz="20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Aft>
                <a:spcPts val="600"/>
              </a:spcAft>
            </a:pPr>
            <a:endParaRPr lang="ar-KW" sz="2000" b="1" dirty="0" smtClean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sz="20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{اللَّهُ لَا إِلَٰهَ إِلَّا هُوَ الْحَيُّ الْقَيُّومُ ۚ</a:t>
            </a:r>
            <a:r>
              <a:rPr lang="a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ar-KW" sz="2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ar-KW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ar-KW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محمدٌ رسول ُ الله ..</a:t>
            </a:r>
            <a:r>
              <a:rPr lang="a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algn="ctr">
              <a:spcAft>
                <a:spcPts val="600"/>
              </a:spcAft>
            </a:pPr>
            <a:endParaRPr lang="ar-KW" sz="2000" b="1" dirty="0" smtClean="0">
              <a:solidFill>
                <a:srgbClr val="00319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4564" y="2061848"/>
            <a:ext cx="6585692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9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البـَسْــــــــــمَــــلَــةُ</a:t>
            </a:r>
            <a:endParaRPr lang="en-US" sz="96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9600" b="1" dirty="0" err="1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96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3897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01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9118" y="2349448"/>
            <a:ext cx="7045491" cy="2893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KW" sz="3600" b="1" dirty="0" smtClean="0">
                <a:solidFill>
                  <a:srgbClr val="003192"/>
                </a:solidFill>
              </a:rPr>
              <a:t>مصدر </a:t>
            </a:r>
            <a:r>
              <a:rPr lang="ar-KW" sz="3600" b="1" dirty="0" smtClean="0">
                <a:solidFill>
                  <a:srgbClr val="FF0000"/>
                </a:solidFill>
              </a:rPr>
              <a:t>بَسْمَلَ </a:t>
            </a:r>
            <a:r>
              <a:rPr lang="ar-KW" dirty="0">
                <a:solidFill>
                  <a:srgbClr val="003192"/>
                </a:solidFill>
              </a:rPr>
              <a:t>.. أي: إذا </a:t>
            </a:r>
            <a:r>
              <a:rPr lang="ar-KW" dirty="0" smtClean="0">
                <a:solidFill>
                  <a:srgbClr val="003192"/>
                </a:solidFill>
              </a:rPr>
              <a:t>قال:</a:t>
            </a:r>
          </a:p>
          <a:p>
            <a:pPr algn="ctr" rtl="0"/>
            <a:r>
              <a:rPr lang="en-US" sz="2000" dirty="0" smtClean="0">
                <a:solidFill>
                  <a:srgbClr val="003192"/>
                </a:solidFill>
              </a:rPr>
              <a:t>It </a:t>
            </a:r>
            <a:r>
              <a:rPr lang="en-US" sz="2000" dirty="0">
                <a:solidFill>
                  <a:srgbClr val="003192"/>
                </a:solidFill>
              </a:rPr>
              <a:t>is </a:t>
            </a:r>
            <a:r>
              <a:rPr lang="en-US" sz="2000" b="1" dirty="0">
                <a:solidFill>
                  <a:srgbClr val="003192"/>
                </a:solidFill>
              </a:rPr>
              <a:t>the infinitive </a:t>
            </a:r>
            <a:r>
              <a:rPr lang="en-US" sz="2000" dirty="0">
                <a:solidFill>
                  <a:srgbClr val="003192"/>
                </a:solidFill>
              </a:rPr>
              <a:t>of the verb "</a:t>
            </a:r>
            <a:r>
              <a:rPr lang="en-US" sz="2000" i="1" dirty="0" err="1">
                <a:solidFill>
                  <a:srgbClr val="003192"/>
                </a:solidFill>
              </a:rPr>
              <a:t>basmala</a:t>
            </a:r>
            <a:r>
              <a:rPr lang="en-US" sz="2000" dirty="0" smtClean="0">
                <a:solidFill>
                  <a:srgbClr val="003192"/>
                </a:solidFill>
              </a:rPr>
              <a:t>“ … </a:t>
            </a:r>
            <a:r>
              <a:rPr lang="en-US" dirty="0" smtClean="0">
                <a:solidFill>
                  <a:srgbClr val="003192"/>
                </a:solidFill>
              </a:rPr>
              <a:t>i.e</a:t>
            </a:r>
            <a:r>
              <a:rPr lang="en-US" dirty="0">
                <a:solidFill>
                  <a:srgbClr val="003192"/>
                </a:solidFill>
              </a:rPr>
              <a:t>. to say </a:t>
            </a:r>
            <a:endParaRPr lang="en-US" dirty="0" smtClean="0">
              <a:solidFill>
                <a:srgbClr val="003192"/>
              </a:solidFill>
            </a:endParaRPr>
          </a:p>
          <a:p>
            <a:pPr algn="ctr" rtl="0"/>
            <a:endParaRPr lang="ar-KW" sz="2400" dirty="0" smtClean="0">
              <a:solidFill>
                <a:srgbClr val="003192"/>
              </a:solidFill>
            </a:endParaRPr>
          </a:p>
          <a:p>
            <a:pPr algn="ctr" rtl="0"/>
            <a:endParaRPr lang="ar-KW" sz="2400" dirty="0" smtClean="0">
              <a:solidFill>
                <a:srgbClr val="003192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ar-KW" sz="2800" dirty="0" smtClean="0">
                <a:solidFill>
                  <a:srgbClr val="003192"/>
                </a:solidFill>
              </a:rPr>
              <a:t>« </a:t>
            </a:r>
            <a:r>
              <a:rPr lang="ar-K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بسم </a:t>
            </a: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الرحمن </a:t>
            </a:r>
            <a:r>
              <a:rPr lang="ar-K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الرحيم </a:t>
            </a:r>
            <a:r>
              <a:rPr lang="ar-KW" sz="2800" dirty="0" smtClean="0">
                <a:solidFill>
                  <a:srgbClr val="003192"/>
                </a:solidFill>
              </a:rPr>
              <a:t>»</a:t>
            </a:r>
          </a:p>
          <a:p>
            <a:pPr algn="ctr" rtl="0"/>
            <a:r>
              <a:rPr lang="x-none" sz="2000" dirty="0" smtClean="0">
                <a:solidFill>
                  <a:srgbClr val="003192"/>
                </a:solidFill>
              </a:rPr>
              <a:t> </a:t>
            </a:r>
            <a:r>
              <a:rPr lang="en-US" sz="2000" dirty="0">
                <a:solidFill>
                  <a:srgbClr val="003192"/>
                </a:solidFill>
              </a:rPr>
              <a:t>(</a:t>
            </a: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Allah, the Lord of Mercy, the Giver of 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</a:t>
            </a:r>
            <a:r>
              <a:rPr lang="en-US" sz="2000" dirty="0" smtClean="0">
                <a:solidFill>
                  <a:srgbClr val="00319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34803" y="1934965"/>
            <a:ext cx="1584176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000" b="1" dirty="0" smtClean="0">
                <a:solidFill>
                  <a:srgbClr val="FF0000"/>
                </a:solidFill>
              </a:rPr>
              <a:t>التعريف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Definition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2241840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3897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01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4803" y="1934965"/>
            <a:ext cx="1584176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000" b="1" dirty="0" smtClean="0">
                <a:solidFill>
                  <a:srgbClr val="FF0000"/>
                </a:solidFill>
              </a:rPr>
              <a:t>حكمها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Its Rule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2241840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BD2DD2-3E16-4530-AFB0-7C0046D6C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173" y="3235967"/>
            <a:ext cx="8336165" cy="23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3897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01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4803" y="1934965"/>
            <a:ext cx="1584176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000" b="1" dirty="0">
                <a:solidFill>
                  <a:srgbClr val="FF0000"/>
                </a:solidFill>
              </a:rPr>
              <a:t>حكمها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Its Rule</a:t>
            </a:r>
            <a:endParaRPr lang="ar-KW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312" y="1308382"/>
            <a:ext cx="7045491" cy="24314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KW" sz="2400" b="1" u="sng" dirty="0" smtClean="0">
                <a:solidFill>
                  <a:srgbClr val="FF0000"/>
                </a:solidFill>
              </a:rPr>
              <a:t>لا </a:t>
            </a:r>
            <a:r>
              <a:rPr lang="ar-KW" sz="2400" b="1" u="sng" dirty="0">
                <a:solidFill>
                  <a:srgbClr val="FF0000"/>
                </a:solidFill>
              </a:rPr>
              <a:t>خلاف بين </a:t>
            </a:r>
            <a:r>
              <a:rPr lang="ar-KW" sz="2400" b="1" u="sng" dirty="0" smtClean="0">
                <a:solidFill>
                  <a:srgbClr val="FF0000"/>
                </a:solidFill>
              </a:rPr>
              <a:t>العلماء</a:t>
            </a:r>
            <a:r>
              <a:rPr lang="ar-KW" sz="1400" dirty="0" smtClean="0">
                <a:solidFill>
                  <a:srgbClr val="003192"/>
                </a:solidFill>
              </a:rPr>
              <a:t>:</a:t>
            </a:r>
          </a:p>
          <a:p>
            <a:pPr marL="804863" indent="-457200" algn="r" rtl="1">
              <a:buFont typeface="+mj-lt"/>
              <a:buAutoNum type="arabicPeriod"/>
            </a:pPr>
            <a:r>
              <a:rPr lang="ar-KW" dirty="0" smtClean="0">
                <a:solidFill>
                  <a:srgbClr val="003192"/>
                </a:solidFill>
              </a:rPr>
              <a:t>أنها </a:t>
            </a:r>
            <a:r>
              <a:rPr lang="ar-KW" b="1" u="sng" dirty="0">
                <a:solidFill>
                  <a:srgbClr val="003192"/>
                </a:solidFill>
              </a:rPr>
              <a:t>بعض آية </a:t>
            </a:r>
            <a:r>
              <a:rPr lang="ar-KW" dirty="0">
                <a:solidFill>
                  <a:srgbClr val="003192"/>
                </a:solidFill>
              </a:rPr>
              <a:t>من سورة </a:t>
            </a:r>
            <a:r>
              <a:rPr lang="ar-KW" dirty="0" smtClean="0">
                <a:solidFill>
                  <a:srgbClr val="003192"/>
                </a:solidFill>
              </a:rPr>
              <a:t>النَّمل</a:t>
            </a:r>
          </a:p>
          <a:p>
            <a:pPr marL="804863" indent="-457200" algn="r" rtl="1">
              <a:buFont typeface="+mj-lt"/>
              <a:buAutoNum type="arabicPeriod"/>
            </a:pPr>
            <a:r>
              <a:rPr lang="ar-KW" dirty="0" smtClean="0">
                <a:solidFill>
                  <a:srgbClr val="003192"/>
                </a:solidFill>
              </a:rPr>
              <a:t>إثباتها </a:t>
            </a:r>
            <a:r>
              <a:rPr lang="ar-KW" dirty="0">
                <a:solidFill>
                  <a:srgbClr val="003192"/>
                </a:solidFill>
              </a:rPr>
              <a:t>في </a:t>
            </a:r>
            <a:r>
              <a:rPr lang="ar-KW" b="1" u="sng" dirty="0">
                <a:solidFill>
                  <a:srgbClr val="003192"/>
                </a:solidFill>
              </a:rPr>
              <a:t>أول </a:t>
            </a:r>
            <a:r>
              <a:rPr lang="ar-KW" b="1" u="sng" dirty="0" smtClean="0">
                <a:solidFill>
                  <a:srgbClr val="003192"/>
                </a:solidFill>
              </a:rPr>
              <a:t>الفاتحة</a:t>
            </a:r>
          </a:p>
          <a:p>
            <a:pPr marL="804863" indent="-457200" algn="r" rtl="1">
              <a:buFont typeface="+mj-lt"/>
              <a:buAutoNum type="arabicPeriod"/>
            </a:pPr>
            <a:r>
              <a:rPr lang="ar-KW" b="1" u="sng" dirty="0" smtClean="0">
                <a:solidFill>
                  <a:srgbClr val="003192"/>
                </a:solidFill>
              </a:rPr>
              <a:t>تخيير القارئ من وسط السور </a:t>
            </a:r>
            <a:r>
              <a:rPr lang="ar-KW" dirty="0" smtClean="0">
                <a:solidFill>
                  <a:srgbClr val="003192"/>
                </a:solidFill>
              </a:rPr>
              <a:t>في الاتيان بها</a:t>
            </a:r>
          </a:p>
          <a:p>
            <a:pPr marL="804863" indent="-457200" algn="r" rtl="1">
              <a:spcAft>
                <a:spcPts val="1200"/>
              </a:spcAft>
              <a:buFont typeface="+mj-lt"/>
              <a:buAutoNum type="arabicPeriod"/>
            </a:pPr>
            <a:r>
              <a:rPr lang="ar-KW" dirty="0" smtClean="0">
                <a:solidFill>
                  <a:srgbClr val="003192"/>
                </a:solidFill>
              </a:rPr>
              <a:t>الإتيان </a:t>
            </a:r>
            <a:r>
              <a:rPr lang="ar-KW" dirty="0">
                <a:solidFill>
                  <a:srgbClr val="003192"/>
                </a:solidFill>
              </a:rPr>
              <a:t>بها عند </a:t>
            </a:r>
            <a:r>
              <a:rPr lang="ar-KW" b="1" u="sng" dirty="0">
                <a:solidFill>
                  <a:srgbClr val="003192"/>
                </a:solidFill>
              </a:rPr>
              <a:t>ابتداء القراءة بأول أي سورة </a:t>
            </a:r>
            <a:r>
              <a:rPr lang="ar-KW" b="1" u="sng" dirty="0" smtClean="0">
                <a:solidFill>
                  <a:srgbClr val="003192"/>
                </a:solidFill>
              </a:rPr>
              <a:t>سوى </a:t>
            </a:r>
            <a:r>
              <a:rPr lang="ar-KW" b="1" u="sng" dirty="0">
                <a:solidFill>
                  <a:srgbClr val="003192"/>
                </a:solidFill>
              </a:rPr>
              <a:t>سورة </a:t>
            </a:r>
            <a:r>
              <a:rPr lang="ar-KW" b="1" u="sng" dirty="0" smtClean="0">
                <a:solidFill>
                  <a:srgbClr val="003192"/>
                </a:solidFill>
              </a:rPr>
              <a:t>براءة </a:t>
            </a:r>
            <a:r>
              <a:rPr lang="ar-KW" dirty="0" smtClean="0">
                <a:solidFill>
                  <a:srgbClr val="003192"/>
                </a:solidFill>
              </a:rPr>
              <a:t>(التوبة)</a:t>
            </a:r>
          </a:p>
          <a:p>
            <a:pPr marL="993775" indent="-285750" algn="r" rtl="1">
              <a:buFont typeface="Wingdings" panose="05000000000000000000" pitchFamily="2" charset="2"/>
              <a:buChar char="§"/>
            </a:pPr>
            <a:r>
              <a:rPr lang="ar-KW" dirty="0" smtClean="0">
                <a:solidFill>
                  <a:srgbClr val="003192"/>
                </a:solidFill>
              </a:rPr>
              <a:t>لكتابتها </a:t>
            </a:r>
            <a:r>
              <a:rPr lang="ar-KW" dirty="0">
                <a:solidFill>
                  <a:srgbClr val="003192"/>
                </a:solidFill>
              </a:rPr>
              <a:t>في </a:t>
            </a:r>
            <a:r>
              <a:rPr lang="ar-KW" dirty="0" smtClean="0">
                <a:solidFill>
                  <a:srgbClr val="003192"/>
                </a:solidFill>
              </a:rPr>
              <a:t>المصحف</a:t>
            </a:r>
          </a:p>
          <a:p>
            <a:pPr marL="993775" indent="-285750" algn="r" rtl="1">
              <a:buFont typeface="Wingdings" panose="05000000000000000000" pitchFamily="2" charset="2"/>
              <a:buChar char="§"/>
            </a:pPr>
            <a:r>
              <a:rPr lang="ar-KW" dirty="0" smtClean="0">
                <a:solidFill>
                  <a:srgbClr val="003192"/>
                </a:solidFill>
              </a:rPr>
              <a:t>لأن </a:t>
            </a:r>
            <a:r>
              <a:rPr lang="ar-KW" dirty="0">
                <a:solidFill>
                  <a:srgbClr val="003192"/>
                </a:solidFill>
              </a:rPr>
              <a:t>رسول الله -</a:t>
            </a:r>
            <a:r>
              <a:rPr lang="ar-KW" sz="900" dirty="0">
                <a:solidFill>
                  <a:srgbClr val="003192"/>
                </a:solidFill>
              </a:rPr>
              <a:t>صلى الله عليه وآله وسلم</a:t>
            </a:r>
            <a:r>
              <a:rPr lang="ar-KW" dirty="0">
                <a:solidFill>
                  <a:srgbClr val="003192"/>
                </a:solidFill>
              </a:rPr>
              <a:t>- كان لا يعلم انقضاء السورة حتى تنزل </a:t>
            </a:r>
            <a:r>
              <a:rPr lang="ar-KW" dirty="0" smtClean="0">
                <a:solidFill>
                  <a:srgbClr val="003192"/>
                </a:solidFill>
              </a:rPr>
              <a:t>عليه.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3589" y="3758698"/>
            <a:ext cx="7890276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u="sng" dirty="0">
                <a:solidFill>
                  <a:srgbClr val="FF0000"/>
                </a:solidFill>
              </a:rPr>
              <a:t>Scholars agree that the </a:t>
            </a:r>
            <a:r>
              <a:rPr lang="en-US" sz="2000" b="1" i="1" u="sng" dirty="0" err="1">
                <a:solidFill>
                  <a:srgbClr val="FF0000"/>
                </a:solidFill>
              </a:rPr>
              <a:t>Basmalah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is</a:t>
            </a:r>
            <a:r>
              <a:rPr lang="en-US" sz="1600" dirty="0" smtClean="0">
                <a:solidFill>
                  <a:srgbClr val="003192"/>
                </a:solidFill>
              </a:rPr>
              <a:t>:</a:t>
            </a:r>
          </a:p>
          <a:p>
            <a:pPr marL="627063" indent="-342900" algn="l" rtl="0">
              <a:buFont typeface="+mj-lt"/>
              <a:buAutoNum type="arabicPeriod"/>
            </a:pPr>
            <a:r>
              <a:rPr lang="en-US" sz="1600" dirty="0" smtClean="0">
                <a:solidFill>
                  <a:srgbClr val="003192"/>
                </a:solidFill>
              </a:rPr>
              <a:t>A </a:t>
            </a:r>
            <a:r>
              <a:rPr lang="en-US" sz="1600" b="1" u="sng" dirty="0" smtClean="0">
                <a:solidFill>
                  <a:srgbClr val="003192"/>
                </a:solidFill>
              </a:rPr>
              <a:t>part </a:t>
            </a:r>
            <a:r>
              <a:rPr lang="en-US" sz="1600" b="1" u="sng" dirty="0">
                <a:solidFill>
                  <a:srgbClr val="003192"/>
                </a:solidFill>
              </a:rPr>
              <a:t>of a verse </a:t>
            </a:r>
            <a:r>
              <a:rPr lang="en-US" sz="1600" dirty="0">
                <a:solidFill>
                  <a:srgbClr val="003192"/>
                </a:solidFill>
              </a:rPr>
              <a:t>in </a:t>
            </a:r>
            <a:r>
              <a:rPr lang="en-US" sz="1600" dirty="0" err="1">
                <a:solidFill>
                  <a:srgbClr val="003192"/>
                </a:solidFill>
              </a:rPr>
              <a:t>Surat</a:t>
            </a:r>
            <a:r>
              <a:rPr lang="en-US" sz="1600" dirty="0">
                <a:solidFill>
                  <a:srgbClr val="003192"/>
                </a:solidFill>
              </a:rPr>
              <a:t> An-</a:t>
            </a:r>
            <a:r>
              <a:rPr lang="en-US" sz="1600" dirty="0" err="1">
                <a:solidFill>
                  <a:srgbClr val="003192"/>
                </a:solidFill>
              </a:rPr>
              <a:t>Naml</a:t>
            </a:r>
            <a:r>
              <a:rPr lang="en-US" sz="1600" dirty="0" smtClean="0">
                <a:solidFill>
                  <a:srgbClr val="003192"/>
                </a:solidFill>
              </a:rPr>
              <a:t>.</a:t>
            </a:r>
          </a:p>
          <a:p>
            <a:pPr marL="627063" indent="-342900" algn="l" rtl="0">
              <a:buFont typeface="+mj-lt"/>
              <a:buAutoNum type="arabicPeriod"/>
            </a:pPr>
            <a:r>
              <a:rPr lang="en-US" sz="1600" dirty="0" smtClean="0">
                <a:solidFill>
                  <a:srgbClr val="003192"/>
                </a:solidFill>
              </a:rPr>
              <a:t>Should </a:t>
            </a:r>
            <a:r>
              <a:rPr lang="en-US" sz="1600" dirty="0">
                <a:solidFill>
                  <a:srgbClr val="003192"/>
                </a:solidFill>
              </a:rPr>
              <a:t>be recited at </a:t>
            </a:r>
            <a:r>
              <a:rPr lang="en-US" sz="1600" b="1" u="sng" dirty="0">
                <a:solidFill>
                  <a:srgbClr val="003192"/>
                </a:solidFill>
              </a:rPr>
              <a:t>the beginning of </a:t>
            </a:r>
            <a:r>
              <a:rPr lang="en-US" sz="1600" b="1" u="sng" dirty="0" err="1">
                <a:solidFill>
                  <a:srgbClr val="003192"/>
                </a:solidFill>
              </a:rPr>
              <a:t>Surat</a:t>
            </a:r>
            <a:r>
              <a:rPr lang="en-US" sz="1600" b="1" u="sng" dirty="0">
                <a:solidFill>
                  <a:srgbClr val="003192"/>
                </a:solidFill>
              </a:rPr>
              <a:t> </a:t>
            </a:r>
            <a:r>
              <a:rPr lang="en-US" sz="1600" b="1" u="sng" dirty="0" smtClean="0">
                <a:solidFill>
                  <a:srgbClr val="003192"/>
                </a:solidFill>
              </a:rPr>
              <a:t>Al-</a:t>
            </a:r>
            <a:r>
              <a:rPr lang="en-US" sz="1600" b="1" u="sng" dirty="0" err="1" smtClean="0">
                <a:solidFill>
                  <a:srgbClr val="003192"/>
                </a:solidFill>
              </a:rPr>
              <a:t>Fatihah</a:t>
            </a:r>
            <a:r>
              <a:rPr lang="en-US" sz="1600" dirty="0">
                <a:solidFill>
                  <a:srgbClr val="003192"/>
                </a:solidFill>
              </a:rPr>
              <a:t>.</a:t>
            </a:r>
            <a:endParaRPr lang="en-US" sz="1600" dirty="0" smtClean="0">
              <a:solidFill>
                <a:srgbClr val="003192"/>
              </a:solidFill>
            </a:endParaRPr>
          </a:p>
          <a:p>
            <a:pPr marL="627063" indent="-342900" algn="l" rtl="0">
              <a:buFont typeface="+mj-lt"/>
              <a:buAutoNum type="arabicPeriod"/>
            </a:pPr>
            <a:r>
              <a:rPr lang="en-US" sz="1600" dirty="0">
                <a:solidFill>
                  <a:srgbClr val="003192"/>
                </a:solidFill>
              </a:rPr>
              <a:t>The reciter </a:t>
            </a:r>
            <a:r>
              <a:rPr lang="en-US" sz="1600" b="1" u="sng" dirty="0">
                <a:solidFill>
                  <a:srgbClr val="003192"/>
                </a:solidFill>
              </a:rPr>
              <a:t>can choose to begin his recitation with </a:t>
            </a:r>
            <a:r>
              <a:rPr lang="en-US" sz="1600" b="1" u="sng" dirty="0" err="1">
                <a:solidFill>
                  <a:srgbClr val="003192"/>
                </a:solidFill>
              </a:rPr>
              <a:t>Basmalah</a:t>
            </a:r>
            <a:r>
              <a:rPr lang="en-US" sz="1600" b="1" u="sng" dirty="0">
                <a:solidFill>
                  <a:srgbClr val="003192"/>
                </a:solidFill>
              </a:rPr>
              <a:t> or not </a:t>
            </a:r>
            <a:r>
              <a:rPr lang="en-US" sz="1600" dirty="0">
                <a:solidFill>
                  <a:srgbClr val="003192"/>
                </a:solidFill>
              </a:rPr>
              <a:t>if he begins reciting from any part of the Qur'an other than the beginning of a Surah.</a:t>
            </a:r>
          </a:p>
          <a:p>
            <a:pPr marL="627063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003192"/>
                </a:solidFill>
              </a:rPr>
              <a:t>Should be recited </a:t>
            </a:r>
            <a:r>
              <a:rPr lang="en-US" sz="1600" b="1" dirty="0" smtClean="0">
                <a:solidFill>
                  <a:srgbClr val="003192"/>
                </a:solidFill>
              </a:rPr>
              <a:t>at the beginning of every Surah of the Qur'an, except </a:t>
            </a:r>
            <a:r>
              <a:rPr lang="en-US" sz="1600" b="1" dirty="0" err="1" smtClean="0">
                <a:solidFill>
                  <a:srgbClr val="003192"/>
                </a:solidFill>
              </a:rPr>
              <a:t>Surat</a:t>
            </a:r>
            <a:r>
              <a:rPr lang="en-US" sz="1600" b="1" dirty="0" smtClean="0">
                <a:solidFill>
                  <a:srgbClr val="003192"/>
                </a:solidFill>
              </a:rPr>
              <a:t> Al-</a:t>
            </a:r>
            <a:r>
              <a:rPr lang="en-US" sz="1600" b="1" dirty="0" err="1" smtClean="0">
                <a:solidFill>
                  <a:srgbClr val="003192"/>
                </a:solidFill>
              </a:rPr>
              <a:t>Tawbah</a:t>
            </a:r>
            <a:r>
              <a:rPr lang="en-US" sz="1600" dirty="0" smtClean="0">
                <a:solidFill>
                  <a:srgbClr val="003192"/>
                </a:solidFill>
              </a:rPr>
              <a:t>. </a:t>
            </a:r>
          </a:p>
          <a:p>
            <a:pPr marL="993775" indent="-285750" algn="l" rtl="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192"/>
                </a:solidFill>
              </a:rPr>
              <a:t>due </a:t>
            </a:r>
            <a:r>
              <a:rPr lang="en-US" sz="1400" dirty="0">
                <a:solidFill>
                  <a:srgbClr val="003192"/>
                </a:solidFill>
              </a:rPr>
              <a:t>to the fact that the </a:t>
            </a:r>
            <a:r>
              <a:rPr lang="en-US" sz="1400" i="1" dirty="0" err="1">
                <a:solidFill>
                  <a:srgbClr val="003192"/>
                </a:solidFill>
              </a:rPr>
              <a:t>Basmalah</a:t>
            </a:r>
            <a:r>
              <a:rPr lang="en-US" sz="1400" dirty="0">
                <a:solidFill>
                  <a:srgbClr val="003192"/>
                </a:solidFill>
              </a:rPr>
              <a:t> is so written in the </a:t>
            </a:r>
            <a:r>
              <a:rPr lang="en-US" sz="1400" dirty="0" err="1" smtClean="0">
                <a:solidFill>
                  <a:srgbClr val="003192"/>
                </a:solidFill>
              </a:rPr>
              <a:t>Mushaf</a:t>
            </a:r>
            <a:endParaRPr lang="en-US" sz="1400" dirty="0" smtClean="0">
              <a:solidFill>
                <a:srgbClr val="003192"/>
              </a:solidFill>
            </a:endParaRPr>
          </a:p>
          <a:p>
            <a:pPr marL="993775" indent="-285750" algn="l" rtl="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3192"/>
                </a:solidFill>
              </a:rPr>
              <a:t>als</a:t>
            </a:r>
            <a:r>
              <a:rPr lang="en-US" sz="1400" dirty="0" smtClean="0">
                <a:solidFill>
                  <a:srgbClr val="003192"/>
                </a:solidFill>
              </a:rPr>
              <a:t> </a:t>
            </a:r>
            <a:r>
              <a:rPr lang="en-US" sz="1400" dirty="0">
                <a:solidFill>
                  <a:srgbClr val="003192"/>
                </a:solidFill>
              </a:rPr>
              <a:t>Allah's Messenger </a:t>
            </a:r>
            <a:r>
              <a:rPr lang="en-US" sz="900" dirty="0">
                <a:solidFill>
                  <a:srgbClr val="003192"/>
                </a:solidFill>
              </a:rPr>
              <a:t>(peace and blessings of Allah be upon him) </a:t>
            </a:r>
            <a:r>
              <a:rPr lang="en-US" sz="1400" dirty="0">
                <a:solidFill>
                  <a:srgbClr val="003192"/>
                </a:solidFill>
              </a:rPr>
              <a:t>would only know that a Surah of the Qur'an ended when the </a:t>
            </a:r>
            <a:r>
              <a:rPr lang="en-US" sz="1400" dirty="0" err="1">
                <a:solidFill>
                  <a:srgbClr val="003192"/>
                </a:solidFill>
              </a:rPr>
              <a:t>Basmalah</a:t>
            </a:r>
            <a:r>
              <a:rPr lang="en-US" sz="1400" dirty="0">
                <a:solidFill>
                  <a:srgbClr val="003192"/>
                </a:solidFill>
              </a:rPr>
              <a:t> was revealed to him</a:t>
            </a:r>
            <a:r>
              <a:rPr lang="en-US" sz="1400" dirty="0" smtClean="0">
                <a:solidFill>
                  <a:srgbClr val="003192"/>
                </a:solidFill>
              </a:rPr>
              <a:t>.</a:t>
            </a:r>
          </a:p>
        </p:txBody>
      </p:sp>
      <p:pic>
        <p:nvPicPr>
          <p:cNvPr id="14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2241840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38979" y="555020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البَسْــــــمَـــــــــلَةُ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015" y="555019"/>
            <a:ext cx="33573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Basmalah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4803" y="1934965"/>
            <a:ext cx="1584176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000" b="1" dirty="0">
                <a:solidFill>
                  <a:srgbClr val="FF0000"/>
                </a:solidFill>
              </a:rPr>
              <a:t>حكمها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Its Rule</a:t>
            </a:r>
            <a:endParaRPr lang="ar-KW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256" y="1394632"/>
            <a:ext cx="7045491" cy="49090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أما سورة براءة (التوبة)</a:t>
            </a:r>
          </a:p>
          <a:p>
            <a:pPr algn="ctr"/>
            <a:r>
              <a:rPr lang="ar-KW" sz="3600" b="1" u="sng" dirty="0" smtClean="0">
                <a:solidFill>
                  <a:srgbClr val="003192"/>
                </a:solidFill>
              </a:rPr>
              <a:t>متروكة </a:t>
            </a:r>
            <a:r>
              <a:rPr lang="ar-KW" sz="3600" b="1" u="sng" dirty="0">
                <a:solidFill>
                  <a:srgbClr val="003192"/>
                </a:solidFill>
              </a:rPr>
              <a:t>في أولها </a:t>
            </a:r>
            <a:r>
              <a:rPr lang="ar-KW" sz="3600" b="1" u="sng" dirty="0" smtClean="0">
                <a:solidFill>
                  <a:srgbClr val="003192"/>
                </a:solidFill>
              </a:rPr>
              <a:t>اتفاقًا</a:t>
            </a:r>
          </a:p>
          <a:p>
            <a:pPr algn="ctr"/>
            <a:endParaRPr lang="ar-KW" sz="2000" b="1" dirty="0" smtClean="0">
              <a:solidFill>
                <a:srgbClr val="003192"/>
              </a:solidFill>
            </a:endParaRPr>
          </a:p>
          <a:p>
            <a:pPr algn="ctr"/>
            <a:r>
              <a:rPr lang="ar-KW" sz="2000" b="1" dirty="0" smtClean="0">
                <a:solidFill>
                  <a:srgbClr val="003192"/>
                </a:solidFill>
              </a:rPr>
              <a:t>لأنها </a:t>
            </a:r>
            <a:r>
              <a:rPr lang="ar-KW" sz="2000" b="1" dirty="0">
                <a:solidFill>
                  <a:srgbClr val="003192"/>
                </a:solidFill>
              </a:rPr>
              <a:t>نزلت مشتملة على السيف </a:t>
            </a:r>
            <a:r>
              <a:rPr lang="ar-KW" sz="2000" b="1" dirty="0" smtClean="0">
                <a:solidFill>
                  <a:srgbClr val="003192"/>
                </a:solidFill>
              </a:rPr>
              <a:t>(آية </a:t>
            </a:r>
            <a:r>
              <a:rPr lang="ar-KW" sz="2000" b="1" dirty="0">
                <a:solidFill>
                  <a:srgbClr val="003192"/>
                </a:solidFill>
              </a:rPr>
              <a:t>السيف </a:t>
            </a:r>
            <a:r>
              <a:rPr lang="ar-KW" sz="2000" b="1" dirty="0" smtClean="0">
                <a:solidFill>
                  <a:srgbClr val="003192"/>
                </a:solidFill>
              </a:rPr>
              <a:t>رقم</a:t>
            </a:r>
            <a:r>
              <a:rPr lang="ar-KW" sz="2000" b="1" dirty="0">
                <a:solidFill>
                  <a:srgbClr val="003192"/>
                </a:solidFill>
              </a:rPr>
              <a:t>: </a:t>
            </a:r>
            <a:r>
              <a:rPr lang="ar-KW" sz="2000" b="1" dirty="0" smtClean="0">
                <a:solidFill>
                  <a:srgbClr val="003192"/>
                </a:solidFill>
              </a:rPr>
              <a:t>29)</a:t>
            </a:r>
          </a:p>
          <a:p>
            <a:pPr algn="ctr"/>
            <a:endParaRPr lang="ar-KW" sz="2000" b="1" dirty="0">
              <a:solidFill>
                <a:srgbClr val="003192"/>
              </a:solidFill>
            </a:endParaRPr>
          </a:p>
          <a:p>
            <a:pPr algn="ctr"/>
            <a:endParaRPr lang="ar-KW" sz="2000" b="1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As for </a:t>
            </a:r>
            <a:r>
              <a:rPr lang="en-US" sz="2800" b="1" dirty="0" err="1">
                <a:solidFill>
                  <a:srgbClr val="FF0000"/>
                </a:solidFill>
              </a:rPr>
              <a:t>Surat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Bara`ah</a:t>
            </a:r>
            <a:r>
              <a:rPr lang="en-US" sz="2800" b="1" dirty="0">
                <a:solidFill>
                  <a:srgbClr val="FF0000"/>
                </a:solidFill>
              </a:rPr>
              <a:t> (At-</a:t>
            </a:r>
            <a:r>
              <a:rPr lang="en-US" sz="2800" b="1" dirty="0" err="1">
                <a:solidFill>
                  <a:srgbClr val="FF0000"/>
                </a:solidFill>
              </a:rPr>
              <a:t>Tawhbah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algn="ctr" rtl="0"/>
            <a:r>
              <a:rPr lang="en-US" sz="2800" b="1" dirty="0" smtClean="0">
                <a:solidFill>
                  <a:srgbClr val="003192"/>
                </a:solidFill>
              </a:rPr>
              <a:t>All scholars agree that the </a:t>
            </a:r>
            <a:r>
              <a:rPr lang="en-US" sz="2800" b="1" i="1" dirty="0" err="1">
                <a:solidFill>
                  <a:srgbClr val="003192"/>
                </a:solidFill>
              </a:rPr>
              <a:t>Basmalah</a:t>
            </a:r>
            <a:r>
              <a:rPr lang="en-US" sz="2800" b="1" dirty="0">
                <a:solidFill>
                  <a:srgbClr val="003192"/>
                </a:solidFill>
              </a:rPr>
              <a:t> should not be recited at the beginning of this </a:t>
            </a:r>
            <a:r>
              <a:rPr lang="en-US" sz="2800" b="1" dirty="0" smtClean="0">
                <a:solidFill>
                  <a:srgbClr val="003192"/>
                </a:solidFill>
              </a:rPr>
              <a:t>Surah</a:t>
            </a:r>
          </a:p>
          <a:p>
            <a:pPr algn="ctr" rtl="0"/>
            <a:endParaRPr lang="en-US" sz="2000" dirty="0">
              <a:solidFill>
                <a:srgbClr val="003192"/>
              </a:solidFill>
            </a:endParaRPr>
          </a:p>
          <a:p>
            <a:pPr algn="ctr" rtl="0"/>
            <a:r>
              <a:rPr lang="en-US" sz="2000" dirty="0" smtClean="0">
                <a:solidFill>
                  <a:srgbClr val="003192"/>
                </a:solidFill>
              </a:rPr>
              <a:t>This </a:t>
            </a:r>
            <a:r>
              <a:rPr lang="en-US" sz="2000" dirty="0">
                <a:solidFill>
                  <a:srgbClr val="003192"/>
                </a:solidFill>
              </a:rPr>
              <a:t>is because Surah </a:t>
            </a:r>
            <a:r>
              <a:rPr lang="en-US" sz="2000" dirty="0" err="1">
                <a:solidFill>
                  <a:srgbClr val="003192"/>
                </a:solidFill>
              </a:rPr>
              <a:t>Bara`ah</a:t>
            </a:r>
            <a:r>
              <a:rPr lang="en-US" sz="2000" dirty="0">
                <a:solidFill>
                  <a:srgbClr val="003192"/>
                </a:solidFill>
              </a:rPr>
              <a:t> was revealed including the verse of the </a:t>
            </a:r>
            <a:r>
              <a:rPr lang="en-US" sz="2000" dirty="0" smtClean="0">
                <a:solidFill>
                  <a:srgbClr val="003192"/>
                </a:solidFill>
              </a:rPr>
              <a:t>sword (verse 29)</a:t>
            </a:r>
          </a:p>
        </p:txBody>
      </p:sp>
      <p:pic>
        <p:nvPicPr>
          <p:cNvPr id="15" name="Picture 2" descr="Calligraphic rendition of the Bismillah">
            <a:extLst>
              <a:ext uri="{FF2B5EF4-FFF2-40B4-BE49-F238E27FC236}">
                <a16:creationId xmlns:a16="http://schemas.microsoft.com/office/drawing/2014/main" xmlns="" id="{2B319093-8351-4450-82AD-8BA05E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2241840"/>
            <a:ext cx="2949128" cy="28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383" y="2566060"/>
            <a:ext cx="6722772" cy="21236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400" b="1" dirty="0" smtClean="0">
                <a:solidFill>
                  <a:srgbClr val="FFFF00"/>
                </a:solidFill>
              </a:rPr>
              <a:t>أوجه الابتداء </a:t>
            </a:r>
            <a:r>
              <a:rPr lang="ar-KW" sz="4400" b="1" dirty="0" smtClean="0">
                <a:solidFill>
                  <a:srgbClr val="FFFF00"/>
                </a:solidFill>
              </a:rPr>
              <a:t>بالقراءة</a:t>
            </a:r>
          </a:p>
          <a:p>
            <a:pPr algn="ctr" rtl="1"/>
            <a:r>
              <a:rPr lang="ar-KW" sz="4400" b="1" dirty="0" smtClean="0">
                <a:solidFill>
                  <a:srgbClr val="FFFF00"/>
                </a:solidFill>
              </a:rPr>
              <a:t>     </a:t>
            </a:r>
            <a:r>
              <a:rPr lang="en-US" sz="4400" b="1" dirty="0">
                <a:solidFill>
                  <a:srgbClr val="FFFF00"/>
                </a:solidFill>
              </a:rPr>
              <a:t>Options of </a:t>
            </a:r>
            <a:endParaRPr lang="ar-KW" sz="4400" b="1" dirty="0" smtClean="0">
              <a:solidFill>
                <a:srgbClr val="FFFF00"/>
              </a:solidFill>
            </a:endParaRPr>
          </a:p>
          <a:p>
            <a:pPr algn="ctr" rtl="1"/>
            <a:r>
              <a:rPr lang="en-US" sz="4400" b="1" dirty="0" smtClean="0">
                <a:solidFill>
                  <a:srgbClr val="FFFF00"/>
                </a:solidFill>
              </a:rPr>
              <a:t>beginning </a:t>
            </a:r>
            <a:r>
              <a:rPr lang="en-US" sz="4400" b="1" dirty="0" smtClean="0">
                <a:solidFill>
                  <a:srgbClr val="FFFF00"/>
                </a:solidFill>
              </a:rPr>
              <a:t>recitation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6980" y="2104954"/>
            <a:ext cx="7144891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الرَّجِيمِ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بِسْمِ اللَّـهِ الرَّحْمَـٰنِ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الرَّحِيمِ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قُلْ هُوَ اللَّهُ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أَحَدٌ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4937" y="1639573"/>
            <a:ext cx="194421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بداية أي سورة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Beginning any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KW" dirty="0" smtClean="0"/>
              <a:t>عناصر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6" y="1825625"/>
            <a:ext cx="5815884" cy="3982747"/>
          </a:xfrm>
        </p:spPr>
        <p:txBody>
          <a:bodyPr>
            <a:noAutofit/>
          </a:bodyPr>
          <a:lstStyle/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3600" b="1" dirty="0" smtClean="0"/>
              <a:t>الاستعاذة</a:t>
            </a:r>
          </a:p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3600" b="1" dirty="0" smtClean="0"/>
              <a:t>البسملة</a:t>
            </a:r>
          </a:p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3600" b="1" dirty="0" smtClean="0"/>
              <a:t>أوجه ابتداء القراءة</a:t>
            </a:r>
          </a:p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3600" b="1" dirty="0" smtClean="0"/>
              <a:t>أوجه الوصل بين سورتين</a:t>
            </a:r>
            <a:r>
              <a:rPr lang="ar-KW" sz="3600" b="1" dirty="0" smtClean="0"/>
              <a:t> 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C:\Users\HP\Desktop\القرآن حياتي\Pict\imagesCACP1R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4" y="2183908"/>
            <a:ext cx="23256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4937" y="1639573"/>
            <a:ext cx="194421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بداية أي سورة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Beginning any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6300549" y="1988886"/>
            <a:ext cx="2596570" cy="339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xmlns="" id="{B4FEA9C4-C33E-424E-BE5B-28F1EA408066}"/>
              </a:ext>
            </a:extLst>
          </p:cNvPr>
          <p:cNvSpPr/>
          <p:nvPr/>
        </p:nvSpPr>
        <p:spPr>
          <a:xfrm>
            <a:off x="3313594" y="1988886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612025" y="1988884"/>
            <a:ext cx="1590383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B7B2517-E9C2-416B-9482-E5C5A80C6648}"/>
              </a:ext>
            </a:extLst>
          </p:cNvPr>
          <p:cNvGrpSpPr/>
          <p:nvPr/>
        </p:nvGrpSpPr>
        <p:grpSpPr>
          <a:xfrm>
            <a:off x="2197303" y="1739726"/>
            <a:ext cx="523220" cy="964514"/>
            <a:chOff x="7888051" y="2133600"/>
            <a:chExt cx="532177" cy="12091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6300549" y="3382110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xmlns="" id="{78B382EC-2B66-4F20-9580-1AB6BE7B16C2}"/>
              </a:ext>
            </a:extLst>
          </p:cNvPr>
          <p:cNvSpPr/>
          <p:nvPr/>
        </p:nvSpPr>
        <p:spPr>
          <a:xfrm>
            <a:off x="3313594" y="3382109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612025" y="3382108"/>
            <a:ext cx="1590383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C189C59-56E9-47DA-9A72-9760AB33255D}"/>
              </a:ext>
            </a:extLst>
          </p:cNvPr>
          <p:cNvGrpSpPr/>
          <p:nvPr/>
        </p:nvGrpSpPr>
        <p:grpSpPr>
          <a:xfrm>
            <a:off x="2263988" y="3121152"/>
            <a:ext cx="902336" cy="923330"/>
            <a:chOff x="4062143" y="3102872"/>
            <a:chExt cx="902336" cy="923330"/>
          </a:xfrm>
        </p:grpSpPr>
        <p:sp>
          <p:nvSpPr>
            <p:cNvPr id="23" name="Arrow: Right 25">
              <a:extLst>
                <a:ext uri="{FF2B5EF4-FFF2-40B4-BE49-F238E27FC236}">
                  <a16:creationId xmlns:a16="http://schemas.microsoft.com/office/drawing/2014/main" xmlns="" id="{AF289A0F-77CE-4C74-860C-29604E494CBA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4D7301D-D32F-45C0-ABFC-7C03F462A368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D200597-13FB-4789-921E-20A0F23873D7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5238436" y="1766613"/>
            <a:ext cx="523220" cy="964514"/>
            <a:chOff x="7888051" y="2133600"/>
            <a:chExt cx="532177" cy="12091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5515676" y="3090471"/>
            <a:ext cx="523220" cy="964514"/>
            <a:chOff x="7888051" y="2133600"/>
            <a:chExt cx="532177" cy="12091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6300549" y="4558815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xmlns="" id="{17A221CE-AC57-4E9A-BCDE-78B461DFA8DF}"/>
              </a:ext>
            </a:extLst>
          </p:cNvPr>
          <p:cNvSpPr/>
          <p:nvPr/>
        </p:nvSpPr>
        <p:spPr>
          <a:xfrm>
            <a:off x="3313594" y="4558814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34" name="Rectangle: Rounded Corners 40">
            <a:extLst>
              <a:ext uri="{FF2B5EF4-FFF2-40B4-BE49-F238E27FC236}">
                <a16:creationId xmlns:a16="http://schemas.microsoft.com/office/drawing/2014/main" xmlns="" id="{16F2F510-6E62-4677-853C-BBCF3E96DECF}"/>
              </a:ext>
            </a:extLst>
          </p:cNvPr>
          <p:cNvSpPr/>
          <p:nvPr/>
        </p:nvSpPr>
        <p:spPr>
          <a:xfrm>
            <a:off x="612025" y="4558813"/>
            <a:ext cx="1590383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288582" y="4290027"/>
            <a:ext cx="902336" cy="923330"/>
            <a:chOff x="4062143" y="3102872"/>
            <a:chExt cx="902336" cy="923330"/>
          </a:xfrm>
        </p:grpSpPr>
        <p:sp>
          <p:nvSpPr>
            <p:cNvPr id="36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1276FD5-2246-4CAF-B950-D3350C237F09}"/>
              </a:ext>
            </a:extLst>
          </p:cNvPr>
          <p:cNvGrpSpPr/>
          <p:nvPr/>
        </p:nvGrpSpPr>
        <p:grpSpPr>
          <a:xfrm>
            <a:off x="2418655" y="4361768"/>
            <a:ext cx="523220" cy="964514"/>
            <a:chOff x="7888051" y="2133600"/>
            <a:chExt cx="532177" cy="12091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29C0AB6-751C-4B01-84C2-C6E0F6664308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6D3FAD2-6012-4A39-B604-A2F44F9C4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6300549" y="5769106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43" name="Rectangle: Rounded Corners 50">
            <a:extLst>
              <a:ext uri="{FF2B5EF4-FFF2-40B4-BE49-F238E27FC236}">
                <a16:creationId xmlns:a16="http://schemas.microsoft.com/office/drawing/2014/main" xmlns="" id="{65DEA8AC-3B47-4A33-A320-437685DF3DBD}"/>
              </a:ext>
            </a:extLst>
          </p:cNvPr>
          <p:cNvSpPr/>
          <p:nvPr/>
        </p:nvSpPr>
        <p:spPr>
          <a:xfrm>
            <a:off x="3313594" y="5769105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44" name="Rectangle: Rounded Corners 51">
            <a:extLst>
              <a:ext uri="{FF2B5EF4-FFF2-40B4-BE49-F238E27FC236}">
                <a16:creationId xmlns:a16="http://schemas.microsoft.com/office/drawing/2014/main" xmlns="" id="{BB8B6CFD-52D8-4FC6-8FAB-7E1EFD601323}"/>
              </a:ext>
            </a:extLst>
          </p:cNvPr>
          <p:cNvSpPr/>
          <p:nvPr/>
        </p:nvSpPr>
        <p:spPr>
          <a:xfrm>
            <a:off x="612025" y="5769104"/>
            <a:ext cx="1590383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هو الله أحد</a:t>
            </a:r>
            <a:endParaRPr lang="en-CA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5288582" y="5500318"/>
            <a:ext cx="902336" cy="923330"/>
            <a:chOff x="4062143" y="3102872"/>
            <a:chExt cx="902336" cy="923330"/>
          </a:xfrm>
        </p:grpSpPr>
        <p:sp>
          <p:nvSpPr>
            <p:cNvPr id="46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D0F41B3-B0FD-40ED-9E3C-BBFE560EA147}"/>
              </a:ext>
            </a:extLst>
          </p:cNvPr>
          <p:cNvGrpSpPr/>
          <p:nvPr/>
        </p:nvGrpSpPr>
        <p:grpSpPr>
          <a:xfrm>
            <a:off x="2267794" y="5466216"/>
            <a:ext cx="902336" cy="923330"/>
            <a:chOff x="4062143" y="3102872"/>
            <a:chExt cx="902336" cy="923330"/>
          </a:xfrm>
        </p:grpSpPr>
        <p:sp>
          <p:nvSpPr>
            <p:cNvPr id="50" name="Arrow: Right 57">
              <a:extLst>
                <a:ext uri="{FF2B5EF4-FFF2-40B4-BE49-F238E27FC236}">
                  <a16:creationId xmlns:a16="http://schemas.microsoft.com/office/drawing/2014/main" xmlns="" id="{4980564F-568A-4EEC-8F25-5AE15549EDF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7508DD4-16C5-4106-8C8E-F7A45ED6AD99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F8FD2E4-D026-4038-B6CB-BC5DDC0AB743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1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482" y="1639573"/>
            <a:ext cx="6613443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>
                <a:solidFill>
                  <a:srgbClr val="003192"/>
                </a:solidFill>
              </a:rPr>
              <a:t>قطع الجميع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r>
              <a:rPr lang="ar-KW" sz="2000" dirty="0" smtClean="0">
                <a:solidFill>
                  <a:srgbClr val="003192"/>
                </a:solidFill>
              </a:rPr>
              <a:t>وهذا </a:t>
            </a:r>
            <a:r>
              <a:rPr lang="ar-KW" sz="2000" dirty="0">
                <a:solidFill>
                  <a:srgbClr val="003192"/>
                </a:solidFill>
              </a:rPr>
              <a:t>الوجه أفضلها.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قطع </a:t>
            </a:r>
            <a:r>
              <a:rPr lang="ar-KW" sz="2000" b="1" dirty="0">
                <a:solidFill>
                  <a:srgbClr val="003192"/>
                </a:solidFill>
              </a:rPr>
              <a:t>الأول</a:t>
            </a:r>
            <a:r>
              <a:rPr lang="ar-KW" sz="2000" dirty="0">
                <a:solidFill>
                  <a:srgbClr val="003192"/>
                </a:solidFill>
              </a:rPr>
              <a:t> ووصل الثاني بالثالث: </a:t>
            </a:r>
            <a:r>
              <a:rPr lang="ar-KW" sz="2000" dirty="0" smtClean="0">
                <a:solidFill>
                  <a:srgbClr val="003192"/>
                </a:solidFill>
              </a:rPr>
              <a:t>وهو </a:t>
            </a:r>
            <a:r>
              <a:rPr lang="ar-KW" sz="2000" dirty="0">
                <a:solidFill>
                  <a:srgbClr val="003192"/>
                </a:solidFill>
              </a:rPr>
              <a:t>يلي الوجه الأول في الأفضلية.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وصل </a:t>
            </a:r>
            <a:r>
              <a:rPr lang="ar-KW" sz="2000" b="1" dirty="0">
                <a:solidFill>
                  <a:srgbClr val="003192"/>
                </a:solidFill>
              </a:rPr>
              <a:t>الأول</a:t>
            </a:r>
            <a:r>
              <a:rPr lang="ar-KW" sz="2000" dirty="0">
                <a:solidFill>
                  <a:srgbClr val="003192"/>
                </a:solidFill>
              </a:rPr>
              <a:t> بالثاني وقطع الثالث: </a:t>
            </a:r>
            <a:r>
              <a:rPr lang="ar-KW" sz="2000" dirty="0" smtClean="0">
                <a:solidFill>
                  <a:srgbClr val="003192"/>
                </a:solidFill>
              </a:rPr>
              <a:t>وهو </a:t>
            </a:r>
            <a:r>
              <a:rPr lang="ar-KW" sz="2000" dirty="0">
                <a:solidFill>
                  <a:srgbClr val="003192"/>
                </a:solidFill>
              </a:rPr>
              <a:t>أفضل من الأخير.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وصل الجميع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49334" y="4642009"/>
            <a:ext cx="115212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2189" y="3566946"/>
            <a:ext cx="6613443" cy="2708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three separately:</a:t>
            </a:r>
            <a:r>
              <a:rPr lang="en-US" sz="2000" dirty="0">
                <a:solidFill>
                  <a:srgbClr val="003192"/>
                </a:solidFill>
              </a:rPr>
              <a:t> </a:t>
            </a:r>
            <a:r>
              <a:rPr lang="en-US" sz="2000" dirty="0" smtClean="0">
                <a:solidFill>
                  <a:srgbClr val="003192"/>
                </a:solidFill>
              </a:rPr>
              <a:t>the </a:t>
            </a:r>
            <a:r>
              <a:rPr lang="en-US" sz="2000" dirty="0">
                <a:solidFill>
                  <a:srgbClr val="003192"/>
                </a:solidFill>
              </a:rPr>
              <a:t>most preferable option.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</a:t>
            </a:r>
            <a:r>
              <a:rPr lang="en-US" sz="2000" b="1" dirty="0" err="1">
                <a:solidFill>
                  <a:srgbClr val="003192"/>
                </a:solidFill>
              </a:rPr>
              <a:t>Isti`adhah</a:t>
            </a:r>
            <a:r>
              <a:rPr lang="en-US" sz="2000" b="1" dirty="0">
                <a:solidFill>
                  <a:srgbClr val="003192"/>
                </a:solidFill>
              </a:rPr>
              <a:t> separately</a:t>
            </a:r>
            <a:r>
              <a:rPr lang="en-US" sz="2000" dirty="0">
                <a:solidFill>
                  <a:srgbClr val="003192"/>
                </a:solidFill>
              </a:rPr>
              <a:t> from the </a:t>
            </a:r>
            <a:r>
              <a:rPr lang="en-US" sz="2000" dirty="0" err="1">
                <a:solidFill>
                  <a:srgbClr val="003192"/>
                </a:solidFill>
              </a:rPr>
              <a:t>Basmalah</a:t>
            </a:r>
            <a:r>
              <a:rPr lang="en-US" sz="2000" dirty="0">
                <a:solidFill>
                  <a:srgbClr val="003192"/>
                </a:solidFill>
              </a:rPr>
              <a:t> and the first verse of the Surah: </a:t>
            </a:r>
            <a:r>
              <a:rPr lang="en-US" sz="2000" dirty="0" smtClean="0">
                <a:solidFill>
                  <a:srgbClr val="003192"/>
                </a:solidFill>
              </a:rPr>
              <a:t>next in preference</a:t>
            </a:r>
            <a:r>
              <a:rPr lang="en-US" sz="2000" dirty="0">
                <a:solidFill>
                  <a:srgbClr val="003192"/>
                </a:solidFill>
              </a:rPr>
              <a:t>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</a:t>
            </a:r>
            <a:r>
              <a:rPr lang="en-US" sz="2000" b="1" dirty="0" err="1">
                <a:solidFill>
                  <a:srgbClr val="003192"/>
                </a:solidFill>
              </a:rPr>
              <a:t>Isti`adhah</a:t>
            </a:r>
            <a:r>
              <a:rPr lang="en-US" sz="2000" b="1" dirty="0">
                <a:solidFill>
                  <a:srgbClr val="003192"/>
                </a:solidFill>
              </a:rPr>
              <a:t> and the </a:t>
            </a:r>
            <a:r>
              <a:rPr lang="en-US" sz="2000" b="1" dirty="0" err="1">
                <a:solidFill>
                  <a:srgbClr val="003192"/>
                </a:solidFill>
              </a:rPr>
              <a:t>Basmalah</a:t>
            </a:r>
            <a:r>
              <a:rPr lang="en-US" sz="2000" b="1" dirty="0">
                <a:solidFill>
                  <a:srgbClr val="003192"/>
                </a:solidFill>
              </a:rPr>
              <a:t> together</a:t>
            </a:r>
            <a:r>
              <a:rPr lang="en-US" sz="2000" dirty="0">
                <a:solidFill>
                  <a:srgbClr val="003192"/>
                </a:solidFill>
              </a:rPr>
              <a:t>, and then saying the first verse of the Surah </a:t>
            </a:r>
            <a:r>
              <a:rPr lang="en-US" sz="2000" dirty="0" smtClean="0">
                <a:solidFill>
                  <a:srgbClr val="003192"/>
                </a:solidFill>
              </a:rPr>
              <a:t>separately. </a:t>
            </a:r>
            <a:r>
              <a:rPr lang="en-US" sz="2000" dirty="0">
                <a:solidFill>
                  <a:srgbClr val="003192"/>
                </a:solidFill>
              </a:rPr>
              <a:t>It is </a:t>
            </a:r>
            <a:r>
              <a:rPr lang="en-US" sz="2000" dirty="0" smtClean="0">
                <a:solidFill>
                  <a:srgbClr val="003192"/>
                </a:solidFill>
              </a:rPr>
              <a:t>next in preference. </a:t>
            </a:r>
            <a:endParaRPr lang="en-US" sz="2000" dirty="0">
              <a:solidFill>
                <a:srgbClr val="003192"/>
              </a:solidFill>
            </a:endParaRP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Reciting them all without </a:t>
            </a:r>
            <a:r>
              <a:rPr lang="en-US" sz="2000" b="1" dirty="0" smtClean="0">
                <a:solidFill>
                  <a:srgbClr val="003192"/>
                </a:solidFill>
              </a:rPr>
              <a:t>pausing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04937" y="1639573"/>
            <a:ext cx="1944216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بداية أي سورة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Beginning any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9731" y="1901417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بداية 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Tawbah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980" y="2104954"/>
            <a:ext cx="7144891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</a:t>
            </a:r>
            <a:r>
              <a:rPr lang="ar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الرَّجِيمِ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بَرَاءَةٌ مِنَ اللهِ وَرَسُولِهَ 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9731" y="1901417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بداية 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Tawbah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6712673" y="2710153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2891587" y="2710151"/>
            <a:ext cx="2478904" cy="33966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براءة من الله ورسوله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5927800" y="2418514"/>
            <a:ext cx="523220" cy="964514"/>
            <a:chOff x="7888051" y="2133600"/>
            <a:chExt cx="532177" cy="12091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6712673" y="3886858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700706" y="3618070"/>
            <a:ext cx="902336" cy="923330"/>
            <a:chOff x="4062143" y="3102872"/>
            <a:chExt cx="902336" cy="923330"/>
          </a:xfrm>
        </p:grpSpPr>
        <p:sp>
          <p:nvSpPr>
            <p:cNvPr id="25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2891587" y="3913701"/>
            <a:ext cx="2478904" cy="33966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براءة من الله ورسوله</a:t>
            </a:r>
            <a:endParaRPr lang="en-CA" dirty="0"/>
          </a:p>
        </p:txBody>
      </p:sp>
      <p:pic>
        <p:nvPicPr>
          <p:cNvPr id="32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1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256" y="1874122"/>
            <a:ext cx="6613443" cy="1694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lnSpc>
                <a:spcPct val="2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ar-KW" sz="2400" b="1" dirty="0">
                <a:solidFill>
                  <a:srgbClr val="003192"/>
                </a:solidFill>
              </a:rPr>
              <a:t>الوقف على الاستعاذة</a:t>
            </a:r>
            <a:r>
              <a:rPr lang="ar-KW" sz="2400" dirty="0">
                <a:solidFill>
                  <a:srgbClr val="003192"/>
                </a:solidFill>
              </a:rPr>
              <a:t> وفصلها عن أول السورة بدون بسملة.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lnSpc>
                <a:spcPct val="2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وصل </a:t>
            </a:r>
            <a:r>
              <a:rPr lang="ar-KW" sz="2400" b="1" dirty="0">
                <a:solidFill>
                  <a:srgbClr val="003192"/>
                </a:solidFill>
              </a:rPr>
              <a:t>الاستعاذة</a:t>
            </a:r>
            <a:r>
              <a:rPr lang="ar-KW" sz="2400" dirty="0">
                <a:solidFill>
                  <a:srgbClr val="003192"/>
                </a:solidFill>
              </a:rPr>
              <a:t> بأول السورة بدون بسملة أيضًا.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9731" y="1901417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بداية 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Beginning </a:t>
            </a:r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Tawbah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6963" y="4041039"/>
            <a:ext cx="6613443" cy="18928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just" rtl="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003192"/>
                </a:solidFill>
              </a:rPr>
              <a:t>To first start with the </a:t>
            </a:r>
            <a:r>
              <a:rPr lang="en-US" i="1" dirty="0" err="1">
                <a:solidFill>
                  <a:srgbClr val="003192"/>
                </a:solidFill>
              </a:rPr>
              <a:t>Isti`adhah</a:t>
            </a:r>
            <a:r>
              <a:rPr lang="en-US" dirty="0">
                <a:solidFill>
                  <a:srgbClr val="003192"/>
                </a:solidFill>
              </a:rPr>
              <a:t> and </a:t>
            </a:r>
            <a:r>
              <a:rPr lang="en-US" sz="2400" b="1" dirty="0">
                <a:solidFill>
                  <a:srgbClr val="003192"/>
                </a:solidFill>
              </a:rPr>
              <a:t>pause </a:t>
            </a:r>
            <a:r>
              <a:rPr lang="en-US" dirty="0">
                <a:solidFill>
                  <a:srgbClr val="003192"/>
                </a:solidFill>
              </a:rPr>
              <a:t>for a while after it, and then recite the first verse of the Surah, without reciting the </a:t>
            </a:r>
            <a:r>
              <a:rPr lang="en-US" i="1" dirty="0" err="1">
                <a:solidFill>
                  <a:srgbClr val="003192"/>
                </a:solidFill>
              </a:rPr>
              <a:t>Basmalah</a:t>
            </a:r>
            <a:r>
              <a:rPr lang="en-US" dirty="0">
                <a:solidFill>
                  <a:srgbClr val="003192"/>
                </a:solidFill>
              </a:rPr>
              <a:t>. </a:t>
            </a:r>
          </a:p>
          <a:p>
            <a:pPr marL="457200" lvl="0" indent="-457200" algn="just" rtl="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003192"/>
                </a:solidFill>
              </a:rPr>
              <a:t>To first start with the </a:t>
            </a:r>
            <a:r>
              <a:rPr lang="en-US" i="1" dirty="0" err="1">
                <a:solidFill>
                  <a:srgbClr val="003192"/>
                </a:solidFill>
              </a:rPr>
              <a:t>Isti`adhah</a:t>
            </a:r>
            <a:r>
              <a:rPr lang="en-US" dirty="0">
                <a:solidFill>
                  <a:srgbClr val="003192"/>
                </a:solidFill>
              </a:rPr>
              <a:t>, and then recite the first verse of the Surah, </a:t>
            </a:r>
            <a:r>
              <a:rPr lang="en-US" sz="2400" b="1" dirty="0">
                <a:solidFill>
                  <a:srgbClr val="003192"/>
                </a:solidFill>
              </a:rPr>
              <a:t>without pausing</a:t>
            </a: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dirty="0">
                <a:solidFill>
                  <a:srgbClr val="003192"/>
                </a:solidFill>
              </a:rPr>
              <a:t>or reciting the </a:t>
            </a:r>
            <a:r>
              <a:rPr lang="en-US" i="1" dirty="0" err="1">
                <a:solidFill>
                  <a:srgbClr val="003192"/>
                </a:solidFill>
              </a:rPr>
              <a:t>Basmalah</a:t>
            </a:r>
            <a:r>
              <a:rPr lang="en-US" dirty="0">
                <a:solidFill>
                  <a:srgbClr val="003192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3583" y="3773625"/>
            <a:ext cx="15943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4421" y="1511786"/>
            <a:ext cx="705678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800" b="1" dirty="0" smtClean="0">
                <a:solidFill>
                  <a:schemeClr val="bg1"/>
                </a:solidFill>
              </a:rPr>
              <a:t>وسط أي سورة   </a:t>
            </a:r>
            <a:r>
              <a:rPr lang="ar-KW" b="1" dirty="0" smtClean="0">
                <a:solidFill>
                  <a:schemeClr val="bg1"/>
                </a:solidFill>
              </a:rPr>
              <a:t>(</a:t>
            </a:r>
            <a:r>
              <a:rPr lang="ar-KW" sz="2000" b="1" dirty="0" smtClean="0">
                <a:solidFill>
                  <a:schemeClr val="bg1"/>
                </a:solidFill>
              </a:rPr>
              <a:t>رأيان في التوبة)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Middle of any Surah  </a:t>
            </a:r>
            <a:r>
              <a:rPr lang="en-US" b="1" dirty="0" smtClean="0">
                <a:solidFill>
                  <a:schemeClr val="bg1"/>
                </a:solidFill>
              </a:rPr>
              <a:t>(2 </a:t>
            </a:r>
            <a:r>
              <a:rPr lang="en-US" b="1" dirty="0" err="1" smtClean="0">
                <a:solidFill>
                  <a:schemeClr val="bg1"/>
                </a:solidFill>
              </a:rPr>
              <a:t>openions</a:t>
            </a:r>
            <a:r>
              <a:rPr lang="en-US" b="1" dirty="0" smtClean="0">
                <a:solidFill>
                  <a:schemeClr val="bg1"/>
                </a:solidFill>
              </a:rPr>
              <a:t> about 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3983" y="2838804"/>
            <a:ext cx="4968361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</a:t>
            </a:r>
            <a:r>
              <a:rPr lang="a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الرَّجِيمِ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بِسْمِ اللَّـهِ الرَّحْمَـٰنِ </a:t>
            </a:r>
            <a:r>
              <a:rPr lang="a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الرَّحِيمِ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أفَتَطْمَعُونَ أَنْ يُؤمِنُوا لَكُم ....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738" y="2867867"/>
            <a:ext cx="4968361" cy="184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أَعُوذُ بِاللهِ مِنَ الشَّيْطَانِ الرَّجِيمِ</a:t>
            </a:r>
            <a:r>
              <a:rPr lang="a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أفَتَطْمَعُونَ أَنْ يُؤمِنُوا لَكُم ....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4421" y="1511786"/>
            <a:ext cx="705678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800" b="1" dirty="0" smtClean="0">
                <a:solidFill>
                  <a:schemeClr val="bg1"/>
                </a:solidFill>
              </a:rPr>
              <a:t>وسط أي سورة   </a:t>
            </a:r>
            <a:r>
              <a:rPr lang="ar-KW" b="1" dirty="0" smtClean="0">
                <a:solidFill>
                  <a:schemeClr val="bg1"/>
                </a:solidFill>
              </a:rPr>
              <a:t>(</a:t>
            </a:r>
            <a:r>
              <a:rPr lang="ar-KW" sz="2000" b="1" dirty="0" smtClean="0">
                <a:solidFill>
                  <a:schemeClr val="bg1"/>
                </a:solidFill>
              </a:rPr>
              <a:t>رأيان في التوبة)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Middle of any Surah  </a:t>
            </a:r>
            <a:r>
              <a:rPr lang="en-US" b="1" dirty="0" smtClean="0">
                <a:solidFill>
                  <a:schemeClr val="bg1"/>
                </a:solidFill>
              </a:rPr>
              <a:t>(2 </a:t>
            </a:r>
            <a:r>
              <a:rPr lang="en-US" b="1" dirty="0" err="1" smtClean="0">
                <a:solidFill>
                  <a:schemeClr val="bg1"/>
                </a:solidFill>
              </a:rPr>
              <a:t>openions</a:t>
            </a:r>
            <a:r>
              <a:rPr lang="en-US" b="1" dirty="0" smtClean="0">
                <a:solidFill>
                  <a:schemeClr val="bg1"/>
                </a:solidFill>
              </a:rPr>
              <a:t> about 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9347884" y="2673532"/>
            <a:ext cx="2596570" cy="339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B4FEA9C4-C33E-424E-BE5B-28F1EA408066}"/>
              </a:ext>
            </a:extLst>
          </p:cNvPr>
          <p:cNvSpPr/>
          <p:nvPr/>
        </p:nvSpPr>
        <p:spPr>
          <a:xfrm>
            <a:off x="6361060" y="2615933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2891134" y="2581793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9335004" y="3242727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11" name="Rectangle: Rounded Corners 17">
            <a:extLst>
              <a:ext uri="{FF2B5EF4-FFF2-40B4-BE49-F238E27FC236}">
                <a16:creationId xmlns:a16="http://schemas.microsoft.com/office/drawing/2014/main" xmlns="" id="{78B382EC-2B66-4F20-9580-1AB6BE7B16C2}"/>
              </a:ext>
            </a:extLst>
          </p:cNvPr>
          <p:cNvSpPr/>
          <p:nvPr/>
        </p:nvSpPr>
        <p:spPr>
          <a:xfrm>
            <a:off x="6361060" y="3228326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8495014" y="3000195"/>
            <a:ext cx="630212" cy="799262"/>
            <a:chOff x="7950200" y="2133600"/>
            <a:chExt cx="444617" cy="12091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9335004" y="3855107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24" name="Rectangle: Rounded Corners 39">
            <a:extLst>
              <a:ext uri="{FF2B5EF4-FFF2-40B4-BE49-F238E27FC236}">
                <a16:creationId xmlns:a16="http://schemas.microsoft.com/office/drawing/2014/main" xmlns="" id="{17A221CE-AC57-4E9A-BCDE-78B461DFA8DF}"/>
              </a:ext>
            </a:extLst>
          </p:cNvPr>
          <p:cNvSpPr/>
          <p:nvPr/>
        </p:nvSpPr>
        <p:spPr>
          <a:xfrm>
            <a:off x="6355207" y="3873824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8302794" y="3592282"/>
            <a:ext cx="902336" cy="718486"/>
            <a:chOff x="4062143" y="3102872"/>
            <a:chExt cx="902336" cy="830997"/>
          </a:xfrm>
        </p:grpSpPr>
        <p:sp>
          <p:nvSpPr>
            <p:cNvPr id="27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sp>
        <p:nvSpPr>
          <p:cNvPr id="33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9335004" y="4396967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sp>
        <p:nvSpPr>
          <p:cNvPr id="34" name="Rectangle: Rounded Corners 50">
            <a:extLst>
              <a:ext uri="{FF2B5EF4-FFF2-40B4-BE49-F238E27FC236}">
                <a16:creationId xmlns:a16="http://schemas.microsoft.com/office/drawing/2014/main" xmlns="" id="{65DEA8AC-3B47-4A33-A320-437685DF3DBD}"/>
              </a:ext>
            </a:extLst>
          </p:cNvPr>
          <p:cNvSpPr/>
          <p:nvPr/>
        </p:nvSpPr>
        <p:spPr>
          <a:xfrm>
            <a:off x="6355207" y="4519322"/>
            <a:ext cx="1882650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8358952" y="4242419"/>
            <a:ext cx="902336" cy="718486"/>
            <a:chOff x="4062143" y="3102872"/>
            <a:chExt cx="902336" cy="830997"/>
          </a:xfrm>
        </p:grpSpPr>
        <p:sp>
          <p:nvSpPr>
            <p:cNvPr id="37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8464893" y="2383651"/>
            <a:ext cx="630212" cy="799262"/>
            <a:chOff x="7950200" y="2133600"/>
            <a:chExt cx="444617" cy="120915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5525929" y="2420992"/>
            <a:ext cx="630212" cy="799262"/>
            <a:chOff x="7950200" y="2133600"/>
            <a:chExt cx="444617" cy="120915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336660" y="3053317"/>
            <a:ext cx="902336" cy="718486"/>
            <a:chOff x="4062143" y="3102872"/>
            <a:chExt cx="902336" cy="830997"/>
          </a:xfrm>
        </p:grpSpPr>
        <p:sp>
          <p:nvSpPr>
            <p:cNvPr id="57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5523781" y="3668096"/>
            <a:ext cx="630212" cy="799262"/>
            <a:chOff x="7950200" y="2133600"/>
            <a:chExt cx="444617" cy="120915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5334512" y="4300421"/>
            <a:ext cx="902336" cy="718486"/>
            <a:chOff x="4062143" y="3102872"/>
            <a:chExt cx="902336" cy="830997"/>
          </a:xfrm>
        </p:grpSpPr>
        <p:sp>
          <p:nvSpPr>
            <p:cNvPr id="64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sp>
        <p:nvSpPr>
          <p:cNvPr id="67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2891134" y="3249459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2914744" y="3931927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69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2914744" y="4599593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70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9358614" y="5417108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8518624" y="5174576"/>
            <a:ext cx="630212" cy="799262"/>
            <a:chOff x="7950200" y="2133600"/>
            <a:chExt cx="444617" cy="12091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609740"/>
              <a:ext cx="680176" cy="303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100" b="1" dirty="0"/>
                <a:t>فصل</a:t>
              </a:r>
            </a:p>
            <a:p>
              <a:r>
                <a:rPr lang="en-US" sz="1100" b="1" dirty="0"/>
                <a:t>Stop</a:t>
              </a:r>
              <a:endParaRPr lang="en-CA" sz="1100" b="1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9358614" y="6029488"/>
            <a:ext cx="2596570" cy="33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أعوذ بالله من الشيطان الرجيم</a:t>
            </a:r>
            <a:endParaRPr lang="en-CA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8326404" y="5766663"/>
            <a:ext cx="902336" cy="718486"/>
            <a:chOff x="4062143" y="3102872"/>
            <a:chExt cx="902336" cy="830997"/>
          </a:xfrm>
        </p:grpSpPr>
        <p:sp>
          <p:nvSpPr>
            <p:cNvPr id="78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Join</a:t>
              </a:r>
              <a:endParaRPr lang="en-CA" sz="1200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b="1" dirty="0"/>
                <a:t>وصل</a:t>
              </a:r>
              <a:endParaRPr lang="en-CA" sz="1200" b="1" dirty="0"/>
            </a:p>
          </p:txBody>
        </p:sp>
      </p:grpSp>
      <p:sp>
        <p:nvSpPr>
          <p:cNvPr id="85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5967040" y="5423840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sp>
        <p:nvSpPr>
          <p:cNvPr id="86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5990650" y="6106308"/>
            <a:ext cx="2182690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أفتطمعون أن يؤمنوا</a:t>
            </a:r>
            <a:endParaRPr lang="en-CA" dirty="0"/>
          </a:p>
        </p:txBody>
      </p:sp>
      <p:pic>
        <p:nvPicPr>
          <p:cNvPr id="87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1" grpId="0" animBg="1"/>
      <p:bldP spid="24" grpId="0" animBg="1"/>
      <p:bldP spid="33" grpId="0" animBg="1"/>
      <p:bldP spid="34" grpId="0" animBg="1"/>
      <p:bldP spid="67" grpId="0" animBg="1"/>
      <p:bldP spid="68" grpId="0" animBg="1"/>
      <p:bldP spid="69" grpId="0" animBg="1"/>
      <p:bldP spid="70" grpId="0" animBg="1"/>
      <p:bldP spid="75" grpId="0" animBg="1"/>
      <p:bldP spid="85" grpId="0" animBg="1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256" y="647110"/>
            <a:ext cx="7560840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أوجه الابتداء بالقراءة     </a:t>
            </a:r>
            <a:r>
              <a:rPr lang="en-US" sz="2400" b="1" dirty="0">
                <a:solidFill>
                  <a:srgbClr val="FFFF00"/>
                </a:solidFill>
              </a:rPr>
              <a:t>Options of beginning </a:t>
            </a:r>
            <a:r>
              <a:rPr lang="en-US" sz="2400" b="1" dirty="0" smtClean="0">
                <a:solidFill>
                  <a:srgbClr val="FFFF00"/>
                </a:solidFill>
              </a:rPr>
              <a:t>recitation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2696" y="4680138"/>
            <a:ext cx="2262605" cy="129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>
                <a:solidFill>
                  <a:srgbClr val="003192"/>
                </a:solidFill>
              </a:rPr>
              <a:t>قطع </a:t>
            </a:r>
            <a:r>
              <a:rPr lang="ar-KW" sz="1200" b="1" dirty="0" smtClean="0">
                <a:solidFill>
                  <a:srgbClr val="003192"/>
                </a:solidFill>
              </a:rPr>
              <a:t>الجميع</a:t>
            </a:r>
            <a:endParaRPr lang="en-US" sz="12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 smtClean="0">
                <a:solidFill>
                  <a:srgbClr val="003192"/>
                </a:solidFill>
              </a:rPr>
              <a:t>قطع </a:t>
            </a:r>
            <a:r>
              <a:rPr lang="ar-KW" sz="1200" b="1" dirty="0">
                <a:solidFill>
                  <a:srgbClr val="003192"/>
                </a:solidFill>
              </a:rPr>
              <a:t>الأول</a:t>
            </a:r>
            <a:r>
              <a:rPr lang="ar-KW" sz="1200" dirty="0">
                <a:solidFill>
                  <a:srgbClr val="003192"/>
                </a:solidFill>
              </a:rPr>
              <a:t> ووصل الثاني </a:t>
            </a:r>
            <a:r>
              <a:rPr lang="ar-KW" sz="1200" dirty="0" smtClean="0">
                <a:solidFill>
                  <a:srgbClr val="003192"/>
                </a:solidFill>
              </a:rPr>
              <a:t>بالثالث</a:t>
            </a:r>
            <a:endParaRPr lang="en-US" sz="12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 smtClean="0">
                <a:solidFill>
                  <a:srgbClr val="003192"/>
                </a:solidFill>
              </a:rPr>
              <a:t>وصل </a:t>
            </a:r>
            <a:r>
              <a:rPr lang="ar-KW" sz="1200" b="1" dirty="0">
                <a:solidFill>
                  <a:srgbClr val="003192"/>
                </a:solidFill>
              </a:rPr>
              <a:t>الأول</a:t>
            </a:r>
            <a:r>
              <a:rPr lang="ar-KW" sz="1200" dirty="0">
                <a:solidFill>
                  <a:srgbClr val="003192"/>
                </a:solidFill>
              </a:rPr>
              <a:t> بالثاني وقطع </a:t>
            </a:r>
            <a:r>
              <a:rPr lang="ar-KW" sz="1200" dirty="0" smtClean="0">
                <a:solidFill>
                  <a:srgbClr val="003192"/>
                </a:solidFill>
              </a:rPr>
              <a:t>الثالث.</a:t>
            </a:r>
            <a:endParaRPr lang="en-US" sz="12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1200" b="1" dirty="0" smtClean="0">
                <a:solidFill>
                  <a:srgbClr val="003192"/>
                </a:solidFill>
              </a:rPr>
              <a:t>وصل الجميع</a:t>
            </a:r>
            <a:r>
              <a:rPr lang="ar-KW" sz="1200" dirty="0" smtClean="0">
                <a:solidFill>
                  <a:srgbClr val="003192"/>
                </a:solidFill>
              </a:rPr>
              <a:t>.</a:t>
            </a:r>
            <a:endParaRPr lang="en-US" sz="1200" dirty="0">
              <a:solidFill>
                <a:srgbClr val="0031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4421" y="1511786"/>
            <a:ext cx="705678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800" b="1" dirty="0" smtClean="0">
                <a:solidFill>
                  <a:schemeClr val="bg1"/>
                </a:solidFill>
              </a:rPr>
              <a:t>وسط أي سورة   </a:t>
            </a:r>
            <a:r>
              <a:rPr lang="ar-KW" b="1" dirty="0" smtClean="0">
                <a:solidFill>
                  <a:schemeClr val="bg1"/>
                </a:solidFill>
              </a:rPr>
              <a:t>(</a:t>
            </a:r>
            <a:r>
              <a:rPr lang="ar-KW" sz="2000" b="1" dirty="0" smtClean="0">
                <a:solidFill>
                  <a:schemeClr val="bg1"/>
                </a:solidFill>
              </a:rPr>
              <a:t>رأيان في التوبة)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Middle of any Surah  </a:t>
            </a:r>
            <a:r>
              <a:rPr lang="en-US" b="1" dirty="0" smtClean="0">
                <a:solidFill>
                  <a:schemeClr val="bg1"/>
                </a:solidFill>
              </a:rPr>
              <a:t>(2 </a:t>
            </a:r>
            <a:r>
              <a:rPr lang="en-US" b="1" dirty="0" err="1" smtClean="0">
                <a:solidFill>
                  <a:schemeClr val="bg1"/>
                </a:solidFill>
              </a:rPr>
              <a:t>openions</a:t>
            </a:r>
            <a:r>
              <a:rPr lang="en-US" b="1" dirty="0" smtClean="0">
                <a:solidFill>
                  <a:schemeClr val="bg1"/>
                </a:solidFill>
              </a:rPr>
              <a:t> about 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9078" y="2735922"/>
            <a:ext cx="1008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8758" y="4581996"/>
            <a:ext cx="2880319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Saying the three </a:t>
            </a:r>
            <a:r>
              <a:rPr lang="en-US" sz="1200" b="1" dirty="0" smtClean="0">
                <a:solidFill>
                  <a:srgbClr val="003192"/>
                </a:solidFill>
              </a:rPr>
              <a:t>separately</a:t>
            </a:r>
            <a:r>
              <a:rPr lang="en-US" sz="1200" dirty="0" smtClean="0">
                <a:solidFill>
                  <a:srgbClr val="003192"/>
                </a:solidFill>
              </a:rPr>
              <a:t>.</a:t>
            </a:r>
            <a:endParaRPr lang="en-US" sz="1200" dirty="0">
              <a:solidFill>
                <a:srgbClr val="003192"/>
              </a:solidFill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Saying the </a:t>
            </a:r>
            <a:r>
              <a:rPr lang="en-US" sz="1200" b="1" dirty="0" err="1">
                <a:solidFill>
                  <a:srgbClr val="003192"/>
                </a:solidFill>
              </a:rPr>
              <a:t>Isti`adhah</a:t>
            </a:r>
            <a:r>
              <a:rPr lang="en-US" sz="1200" b="1" dirty="0">
                <a:solidFill>
                  <a:srgbClr val="003192"/>
                </a:solidFill>
              </a:rPr>
              <a:t> separately</a:t>
            </a:r>
            <a:r>
              <a:rPr lang="en-US" sz="1200" dirty="0">
                <a:solidFill>
                  <a:srgbClr val="003192"/>
                </a:solidFill>
              </a:rPr>
              <a:t> from the </a:t>
            </a:r>
            <a:r>
              <a:rPr lang="en-US" sz="1200" dirty="0" err="1">
                <a:solidFill>
                  <a:srgbClr val="003192"/>
                </a:solidFill>
              </a:rPr>
              <a:t>Basmalah</a:t>
            </a:r>
            <a:r>
              <a:rPr lang="en-US" sz="1200" dirty="0">
                <a:solidFill>
                  <a:srgbClr val="003192"/>
                </a:solidFill>
              </a:rPr>
              <a:t> and the first verse of the </a:t>
            </a:r>
            <a:r>
              <a:rPr lang="en-US" sz="1200" dirty="0" smtClean="0">
                <a:solidFill>
                  <a:srgbClr val="003192"/>
                </a:solidFill>
              </a:rPr>
              <a:t>Surah.</a:t>
            </a:r>
            <a:endParaRPr lang="en-US" sz="1200" dirty="0">
              <a:solidFill>
                <a:srgbClr val="003192"/>
              </a:solidFill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Saying the </a:t>
            </a:r>
            <a:r>
              <a:rPr lang="en-US" sz="1200" b="1" dirty="0" err="1">
                <a:solidFill>
                  <a:srgbClr val="003192"/>
                </a:solidFill>
              </a:rPr>
              <a:t>Isti`adhah</a:t>
            </a:r>
            <a:r>
              <a:rPr lang="en-US" sz="1200" b="1" dirty="0">
                <a:solidFill>
                  <a:srgbClr val="003192"/>
                </a:solidFill>
              </a:rPr>
              <a:t> and the </a:t>
            </a:r>
            <a:r>
              <a:rPr lang="en-US" sz="1200" b="1" dirty="0" err="1">
                <a:solidFill>
                  <a:srgbClr val="003192"/>
                </a:solidFill>
              </a:rPr>
              <a:t>Basmalah</a:t>
            </a:r>
            <a:r>
              <a:rPr lang="en-US" sz="1200" b="1" dirty="0">
                <a:solidFill>
                  <a:srgbClr val="003192"/>
                </a:solidFill>
              </a:rPr>
              <a:t> together</a:t>
            </a:r>
            <a:r>
              <a:rPr lang="en-US" sz="1200" dirty="0">
                <a:solidFill>
                  <a:srgbClr val="003192"/>
                </a:solidFill>
              </a:rPr>
              <a:t>, and then saying the first verse of the Surah </a:t>
            </a:r>
            <a:r>
              <a:rPr lang="en-US" sz="1200" dirty="0" smtClean="0">
                <a:solidFill>
                  <a:srgbClr val="003192"/>
                </a:solidFill>
              </a:rPr>
              <a:t>separately. </a:t>
            </a:r>
            <a:endParaRPr lang="en-US" sz="1200" dirty="0">
              <a:solidFill>
                <a:srgbClr val="003192"/>
              </a:solidFill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1200" b="1" dirty="0">
                <a:solidFill>
                  <a:srgbClr val="003192"/>
                </a:solidFill>
              </a:rPr>
              <a:t>Reciting them all without </a:t>
            </a:r>
            <a:r>
              <a:rPr lang="en-US" sz="1200" b="1" dirty="0" smtClean="0">
                <a:solidFill>
                  <a:srgbClr val="003192"/>
                </a:solidFill>
              </a:rPr>
              <a:t>pausing</a:t>
            </a:r>
            <a:r>
              <a:rPr lang="en-US" sz="1200" dirty="0" smtClean="0">
                <a:solidFill>
                  <a:srgbClr val="003192"/>
                </a:solidFill>
              </a:rPr>
              <a:t>.</a:t>
            </a:r>
            <a:endParaRPr lang="en-US" sz="1200" dirty="0">
              <a:solidFill>
                <a:srgbClr val="0031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6989" y="2663914"/>
            <a:ext cx="2304256" cy="461665"/>
          </a:xfrm>
          <a:prstGeom prst="rect">
            <a:avLst/>
          </a:prstGeom>
          <a:solidFill>
            <a:srgbClr val="FCF600"/>
          </a:solidFill>
        </p:spPr>
        <p:txBody>
          <a:bodyPr wrap="square" rtlCol="1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أ. أن يأتي بالبسملة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2373" y="2663914"/>
            <a:ext cx="2592288" cy="461665"/>
          </a:xfrm>
          <a:prstGeom prst="rect">
            <a:avLst/>
          </a:prstGeom>
          <a:solidFill>
            <a:srgbClr val="FCF600"/>
          </a:solidFill>
        </p:spPr>
        <p:txBody>
          <a:bodyPr wrap="square" rtlCol="1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ب. أن لا يأتي بالبسملة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5199" y="2735922"/>
            <a:ext cx="11521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2533" y="4680138"/>
            <a:ext cx="1811492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KW" sz="1400" b="1" dirty="0">
                <a:solidFill>
                  <a:srgbClr val="003192"/>
                </a:solidFill>
              </a:rPr>
              <a:t>الوقف على الاستعاذة</a:t>
            </a:r>
            <a:r>
              <a:rPr lang="ar-KW" sz="1400" dirty="0">
                <a:solidFill>
                  <a:srgbClr val="003192"/>
                </a:solidFill>
              </a:rPr>
              <a:t> وفصلها عن أول السورة بدون بسملة.</a:t>
            </a:r>
            <a:endParaRPr lang="en-US" sz="1400" dirty="0">
              <a:solidFill>
                <a:srgbClr val="003192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KW" sz="1400" b="1" dirty="0" smtClean="0">
                <a:solidFill>
                  <a:srgbClr val="003192"/>
                </a:solidFill>
              </a:rPr>
              <a:t>وصل </a:t>
            </a:r>
            <a:r>
              <a:rPr lang="ar-KW" sz="1400" b="1" dirty="0">
                <a:solidFill>
                  <a:srgbClr val="003192"/>
                </a:solidFill>
              </a:rPr>
              <a:t>الاستعاذة</a:t>
            </a:r>
            <a:r>
              <a:rPr lang="ar-KW" sz="1400" dirty="0">
                <a:solidFill>
                  <a:srgbClr val="003192"/>
                </a:solidFill>
              </a:rPr>
              <a:t> بأول السورة بدون </a:t>
            </a:r>
            <a:r>
              <a:rPr lang="ar-KW" sz="1400" dirty="0" smtClean="0">
                <a:solidFill>
                  <a:srgbClr val="003192"/>
                </a:solidFill>
              </a:rPr>
              <a:t>بسملة.</a:t>
            </a:r>
            <a:endParaRPr lang="en-US" sz="1400" dirty="0">
              <a:solidFill>
                <a:srgbClr val="0031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1597" y="4725431"/>
            <a:ext cx="1896919" cy="15388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just" rtl="0">
              <a:buFont typeface="+mj-lt"/>
              <a:buAutoNum type="arabicPeriod"/>
            </a:pPr>
            <a:r>
              <a:rPr lang="en-US" sz="1100" dirty="0">
                <a:solidFill>
                  <a:srgbClr val="003192"/>
                </a:solidFill>
              </a:rPr>
              <a:t>To first start with the </a:t>
            </a:r>
            <a:r>
              <a:rPr lang="en-US" sz="1100" i="1" dirty="0" err="1">
                <a:solidFill>
                  <a:srgbClr val="003192"/>
                </a:solidFill>
              </a:rPr>
              <a:t>Isti`adhah</a:t>
            </a:r>
            <a:r>
              <a:rPr lang="en-US" sz="1100" dirty="0">
                <a:solidFill>
                  <a:srgbClr val="003192"/>
                </a:solidFill>
              </a:rPr>
              <a:t> and </a:t>
            </a:r>
            <a:r>
              <a:rPr lang="en-US" sz="1400" b="1" dirty="0">
                <a:solidFill>
                  <a:srgbClr val="003192"/>
                </a:solidFill>
              </a:rPr>
              <a:t>pause </a:t>
            </a:r>
            <a:endParaRPr lang="en-US" sz="1400" b="1" dirty="0" smtClean="0">
              <a:solidFill>
                <a:srgbClr val="003192"/>
              </a:solidFill>
            </a:endParaRPr>
          </a:p>
          <a:p>
            <a:pPr marL="457200" lvl="0" indent="-457200" algn="just" rtl="0">
              <a:buFont typeface="+mj-lt"/>
              <a:buAutoNum type="arabicPeriod"/>
            </a:pPr>
            <a:r>
              <a:rPr lang="en-US" sz="1100" dirty="0" smtClean="0">
                <a:solidFill>
                  <a:srgbClr val="003192"/>
                </a:solidFill>
              </a:rPr>
              <a:t>To </a:t>
            </a:r>
            <a:r>
              <a:rPr lang="en-US" sz="1100" dirty="0">
                <a:solidFill>
                  <a:srgbClr val="003192"/>
                </a:solidFill>
              </a:rPr>
              <a:t>first start with the </a:t>
            </a:r>
            <a:r>
              <a:rPr lang="en-US" sz="1100" i="1" dirty="0" err="1">
                <a:solidFill>
                  <a:srgbClr val="003192"/>
                </a:solidFill>
              </a:rPr>
              <a:t>Isti`adhah</a:t>
            </a:r>
            <a:r>
              <a:rPr lang="en-US" sz="1100" dirty="0">
                <a:solidFill>
                  <a:srgbClr val="003192"/>
                </a:solidFill>
              </a:rPr>
              <a:t>, and then recite the first verse of the Surah, </a:t>
            </a:r>
            <a:r>
              <a:rPr lang="en-US" sz="1400" b="1" dirty="0">
                <a:solidFill>
                  <a:srgbClr val="003192"/>
                </a:solidFill>
              </a:rPr>
              <a:t>without </a:t>
            </a:r>
            <a:r>
              <a:rPr lang="en-US" sz="1400" b="1" dirty="0" smtClean="0">
                <a:solidFill>
                  <a:srgbClr val="003192"/>
                </a:solidFill>
              </a:rPr>
              <a:t>pausing</a:t>
            </a:r>
            <a:endParaRPr lang="en-US" sz="1100" dirty="0">
              <a:solidFill>
                <a:srgbClr val="003192"/>
              </a:solidFill>
            </a:endParaRPr>
          </a:p>
        </p:txBody>
      </p:sp>
      <p:pic>
        <p:nvPicPr>
          <p:cNvPr id="21" name="Picture 3" descr="C:\Users\HP\Desktop\القرآن حياتي\Pict\medium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1" y="2104954"/>
            <a:ext cx="1997007" cy="33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246" y="2544337"/>
            <a:ext cx="7726337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أوجه ما بين السورتين 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 rtl="1"/>
            <a:r>
              <a:rPr lang="en-US" sz="4000" b="1" dirty="0" smtClean="0">
                <a:solidFill>
                  <a:srgbClr val="FFFF00"/>
                </a:solidFill>
              </a:rPr>
              <a:t>Options </a:t>
            </a:r>
            <a:endParaRPr lang="ar-KW" sz="4000" b="1" dirty="0" smtClean="0">
              <a:solidFill>
                <a:srgbClr val="FFFF00"/>
              </a:solidFill>
            </a:endParaRPr>
          </a:p>
          <a:p>
            <a:pPr algn="ctr" rtl="1"/>
            <a:r>
              <a:rPr lang="en-US" sz="4000" b="1" dirty="0" smtClean="0">
                <a:solidFill>
                  <a:srgbClr val="FFFF00"/>
                </a:solidFill>
              </a:rPr>
              <a:t>Between </a:t>
            </a:r>
            <a:r>
              <a:rPr lang="en-US" sz="4000" b="1" dirty="0">
                <a:solidFill>
                  <a:srgbClr val="FFFF00"/>
                </a:solidFill>
              </a:rPr>
              <a:t>2 consecutive </a:t>
            </a:r>
            <a:r>
              <a:rPr lang="en-US" sz="4000" b="1" dirty="0" err="1">
                <a:solidFill>
                  <a:srgbClr val="FFFF00"/>
                </a:solidFill>
              </a:rPr>
              <a:t>Surahs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7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256" y="677887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1024" y="1833693"/>
            <a:ext cx="1944216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أي سورتين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الأنفال والتوبة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Any 2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err="1" smtClean="0">
                <a:solidFill>
                  <a:schemeClr val="bg1"/>
                </a:solidFill>
              </a:rPr>
              <a:t>Anfal</a:t>
            </a:r>
            <a:r>
              <a:rPr lang="en-US" b="1" dirty="0" smtClean="0">
                <a:solidFill>
                  <a:schemeClr val="bg1"/>
                </a:solidFill>
              </a:rPr>
              <a:t> &amp; 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4569" y="2246376"/>
            <a:ext cx="4968361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وَلَمْ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يَكُنْ لَهُ كُفُوَاً أَحًدٌ *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ar-KW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بِسْمِ اللَّـهِ الرَّحْمَـٰنِ الرَّحِيمِ</a:t>
            </a:r>
            <a:r>
              <a:rPr lang="a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قُلْ أَعُوذُ بِرَبِّ الفَلَق ...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ttp://im28.gulfup.com/Ssg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0" y="2632567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8" y="1846196"/>
            <a:ext cx="5687094" cy="338262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KW" sz="8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sz="8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8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8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endParaRPr lang="en-US" sz="8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1208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1208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256" y="677887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1024" y="1833693"/>
            <a:ext cx="1944216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أي سورتين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الأنفال والتوبة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Any 2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err="1" smtClean="0">
                <a:solidFill>
                  <a:schemeClr val="bg1"/>
                </a:solidFill>
              </a:rPr>
              <a:t>Anfal</a:t>
            </a:r>
            <a:r>
              <a:rPr lang="en-US" b="1" dirty="0" smtClean="0">
                <a:solidFill>
                  <a:schemeClr val="bg1"/>
                </a:solidFill>
              </a:rPr>
              <a:t> &amp; 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7662930" y="2297003"/>
            <a:ext cx="1750413" cy="339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ولم يكن له كفواً أحدٌ</a:t>
            </a:r>
            <a:endParaRPr lang="en-CA" dirty="0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xmlns="" id="{B4FEA9C4-C33E-424E-BE5B-28F1EA408066}"/>
              </a:ext>
            </a:extLst>
          </p:cNvPr>
          <p:cNvSpPr/>
          <p:nvPr/>
        </p:nvSpPr>
        <p:spPr>
          <a:xfrm>
            <a:off x="4692710" y="2297003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1759319" y="2297001"/>
            <a:ext cx="1833289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 smtClean="0"/>
              <a:t>أعوذ برب الفلق</a:t>
            </a:r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B7B2517-E9C2-416B-9482-E5C5A80C6648}"/>
              </a:ext>
            </a:extLst>
          </p:cNvPr>
          <p:cNvGrpSpPr/>
          <p:nvPr/>
        </p:nvGrpSpPr>
        <p:grpSpPr>
          <a:xfrm>
            <a:off x="3863769" y="2029675"/>
            <a:ext cx="523220" cy="964514"/>
            <a:chOff x="7888051" y="2133600"/>
            <a:chExt cx="532177" cy="12091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xmlns="" id="{130D9E01-F44E-4E84-AE94-FE0CDE1D7857}"/>
              </a:ext>
            </a:extLst>
          </p:cNvPr>
          <p:cNvSpPr/>
          <p:nvPr/>
        </p:nvSpPr>
        <p:spPr>
          <a:xfrm>
            <a:off x="7662930" y="3136433"/>
            <a:ext cx="1750413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ولم يكن له كفواً أحدٌ</a:t>
            </a:r>
            <a:endParaRPr lang="en-CA" dirty="0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xmlns="" id="{78B382EC-2B66-4F20-9580-1AB6BE7B16C2}"/>
              </a:ext>
            </a:extLst>
          </p:cNvPr>
          <p:cNvSpPr/>
          <p:nvPr/>
        </p:nvSpPr>
        <p:spPr>
          <a:xfrm>
            <a:off x="4692710" y="3136432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xmlns="" id="{1C69F842-9633-4D83-BE9A-B1C8580F4EB5}"/>
              </a:ext>
            </a:extLst>
          </p:cNvPr>
          <p:cNvSpPr/>
          <p:nvPr/>
        </p:nvSpPr>
        <p:spPr>
          <a:xfrm>
            <a:off x="1759319" y="3136431"/>
            <a:ext cx="1833289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/>
              <a:t>أعوذ برب الفلق</a:t>
            </a:r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C189C59-56E9-47DA-9A72-9760AB33255D}"/>
              </a:ext>
            </a:extLst>
          </p:cNvPr>
          <p:cNvGrpSpPr/>
          <p:nvPr/>
        </p:nvGrpSpPr>
        <p:grpSpPr>
          <a:xfrm>
            <a:off x="3630215" y="2875475"/>
            <a:ext cx="902336" cy="923330"/>
            <a:chOff x="4062143" y="3102872"/>
            <a:chExt cx="902336" cy="923330"/>
          </a:xfrm>
        </p:grpSpPr>
        <p:sp>
          <p:nvSpPr>
            <p:cNvPr id="23" name="Arrow: Right 25">
              <a:extLst>
                <a:ext uri="{FF2B5EF4-FFF2-40B4-BE49-F238E27FC236}">
                  <a16:creationId xmlns:a16="http://schemas.microsoft.com/office/drawing/2014/main" xmlns="" id="{AF289A0F-77CE-4C74-860C-29604E494CBA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4D7301D-D32F-45C0-ABFC-7C03F462A368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D200597-13FB-4789-921E-20A0F23873D7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2F32D34-6D25-40E2-BE10-D48D3ACA6D52}"/>
              </a:ext>
            </a:extLst>
          </p:cNvPr>
          <p:cNvGrpSpPr/>
          <p:nvPr/>
        </p:nvGrpSpPr>
        <p:grpSpPr>
          <a:xfrm>
            <a:off x="6888004" y="1984577"/>
            <a:ext cx="523220" cy="964514"/>
            <a:chOff x="7888051" y="2133600"/>
            <a:chExt cx="532177" cy="12091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903A565-9E0E-4AC9-95A9-A7865FE9C826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51A67F1-4967-4CE9-BEAD-6740A0F88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F607A61-26DB-4DC1-8C8A-1D00A232673C}"/>
              </a:ext>
            </a:extLst>
          </p:cNvPr>
          <p:cNvGrpSpPr/>
          <p:nvPr/>
        </p:nvGrpSpPr>
        <p:grpSpPr>
          <a:xfrm>
            <a:off x="6881906" y="2844794"/>
            <a:ext cx="523220" cy="964514"/>
            <a:chOff x="7888051" y="2133600"/>
            <a:chExt cx="532177" cy="12091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9F45CDE-DD40-4374-BCF3-F3827F525343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0640D1A-96D7-418C-8382-BDF6017C7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xmlns="" id="{5CFA3F2C-F4F5-490A-A3B8-C4E6C93C5F29}"/>
              </a:ext>
            </a:extLst>
          </p:cNvPr>
          <p:cNvSpPr/>
          <p:nvPr/>
        </p:nvSpPr>
        <p:spPr>
          <a:xfrm>
            <a:off x="7662930" y="4029801"/>
            <a:ext cx="1750413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ولم يكن له كفواً أحدٌ</a:t>
            </a:r>
            <a:endParaRPr lang="en-CA" dirty="0"/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xmlns="" id="{17A221CE-AC57-4E9A-BCDE-78B461DFA8DF}"/>
              </a:ext>
            </a:extLst>
          </p:cNvPr>
          <p:cNvSpPr/>
          <p:nvPr/>
        </p:nvSpPr>
        <p:spPr>
          <a:xfrm>
            <a:off x="4692710" y="4029800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34" name="Rectangle: Rounded Corners 40">
            <a:extLst>
              <a:ext uri="{FF2B5EF4-FFF2-40B4-BE49-F238E27FC236}">
                <a16:creationId xmlns:a16="http://schemas.microsoft.com/office/drawing/2014/main" xmlns="" id="{16F2F510-6E62-4677-853C-BBCF3E96DECF}"/>
              </a:ext>
            </a:extLst>
          </p:cNvPr>
          <p:cNvSpPr/>
          <p:nvPr/>
        </p:nvSpPr>
        <p:spPr>
          <a:xfrm>
            <a:off x="1759319" y="4029799"/>
            <a:ext cx="1833289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/>
              <a:t>أعوذ برب الفلق</a:t>
            </a:r>
            <a:endParaRPr lang="en-CA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529E4CA-C541-4D7C-B1F5-DDC0F7E203D5}"/>
              </a:ext>
            </a:extLst>
          </p:cNvPr>
          <p:cNvGrpSpPr/>
          <p:nvPr/>
        </p:nvGrpSpPr>
        <p:grpSpPr>
          <a:xfrm>
            <a:off x="6654812" y="3748133"/>
            <a:ext cx="902336" cy="923330"/>
            <a:chOff x="4062143" y="3102872"/>
            <a:chExt cx="902336" cy="923330"/>
          </a:xfrm>
        </p:grpSpPr>
        <p:sp>
          <p:nvSpPr>
            <p:cNvPr id="36" name="Arrow: Right 43">
              <a:extLst>
                <a:ext uri="{FF2B5EF4-FFF2-40B4-BE49-F238E27FC236}">
                  <a16:creationId xmlns:a16="http://schemas.microsoft.com/office/drawing/2014/main" xmlns="" id="{B446359A-9825-437B-AE67-D68361CCDB73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8162068-AE0F-4DC9-AE63-32199A076D01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EC7A245-8572-4269-9356-DCF24D99AADD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1276FD5-2246-4CAF-B950-D3350C237F09}"/>
              </a:ext>
            </a:extLst>
          </p:cNvPr>
          <p:cNvGrpSpPr/>
          <p:nvPr/>
        </p:nvGrpSpPr>
        <p:grpSpPr>
          <a:xfrm>
            <a:off x="3784882" y="3819874"/>
            <a:ext cx="523220" cy="964514"/>
            <a:chOff x="7888051" y="2133600"/>
            <a:chExt cx="532177" cy="12091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29C0AB6-751C-4B01-84C2-C6E0F6664308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6D3FAD2-6012-4A39-B604-A2F44F9C4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7662930" y="5021153"/>
            <a:ext cx="1750413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ولم يكن له كفواً أحدٌ</a:t>
            </a:r>
            <a:endParaRPr lang="en-CA" dirty="0"/>
          </a:p>
        </p:txBody>
      </p:sp>
      <p:sp>
        <p:nvSpPr>
          <p:cNvPr id="43" name="Rectangle: Rounded Corners 50">
            <a:extLst>
              <a:ext uri="{FF2B5EF4-FFF2-40B4-BE49-F238E27FC236}">
                <a16:creationId xmlns:a16="http://schemas.microsoft.com/office/drawing/2014/main" xmlns="" id="{65DEA8AC-3B47-4A33-A320-437685DF3DBD}"/>
              </a:ext>
            </a:extLst>
          </p:cNvPr>
          <p:cNvSpPr/>
          <p:nvPr/>
        </p:nvSpPr>
        <p:spPr>
          <a:xfrm>
            <a:off x="4692710" y="5021152"/>
            <a:ext cx="1919878" cy="339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بسم الله الرحمن الرحيم</a:t>
            </a:r>
            <a:endParaRPr lang="en-CA" dirty="0"/>
          </a:p>
        </p:txBody>
      </p:sp>
      <p:sp>
        <p:nvSpPr>
          <p:cNvPr id="44" name="Rectangle: Rounded Corners 51">
            <a:extLst>
              <a:ext uri="{FF2B5EF4-FFF2-40B4-BE49-F238E27FC236}">
                <a16:creationId xmlns:a16="http://schemas.microsoft.com/office/drawing/2014/main" xmlns="" id="{BB8B6CFD-52D8-4FC6-8FAB-7E1EFD601323}"/>
              </a:ext>
            </a:extLst>
          </p:cNvPr>
          <p:cNvSpPr/>
          <p:nvPr/>
        </p:nvSpPr>
        <p:spPr>
          <a:xfrm>
            <a:off x="1759319" y="5021151"/>
            <a:ext cx="1833289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قل </a:t>
            </a:r>
            <a:r>
              <a:rPr lang="ar-KW" dirty="0"/>
              <a:t>أعوذ برب الفلق</a:t>
            </a:r>
            <a:endParaRPr lang="en-CA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6654812" y="4765247"/>
            <a:ext cx="902336" cy="923330"/>
            <a:chOff x="4062143" y="3102872"/>
            <a:chExt cx="902336" cy="923330"/>
          </a:xfrm>
        </p:grpSpPr>
        <p:sp>
          <p:nvSpPr>
            <p:cNvPr id="46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D0F41B3-B0FD-40ED-9E3C-BBFE560EA147}"/>
              </a:ext>
            </a:extLst>
          </p:cNvPr>
          <p:cNvGrpSpPr/>
          <p:nvPr/>
        </p:nvGrpSpPr>
        <p:grpSpPr>
          <a:xfrm>
            <a:off x="3634021" y="4731145"/>
            <a:ext cx="902336" cy="923330"/>
            <a:chOff x="4062143" y="3102872"/>
            <a:chExt cx="902336" cy="923330"/>
          </a:xfrm>
        </p:grpSpPr>
        <p:sp>
          <p:nvSpPr>
            <p:cNvPr id="50" name="Arrow: Right 57">
              <a:extLst>
                <a:ext uri="{FF2B5EF4-FFF2-40B4-BE49-F238E27FC236}">
                  <a16:creationId xmlns:a16="http://schemas.microsoft.com/office/drawing/2014/main" xmlns="" id="{4980564F-568A-4EEC-8F25-5AE15549EDF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7508DD4-16C5-4106-8C8E-F7A45ED6AD99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F8FD2E4-D026-4038-B6CB-BC5DDC0AB743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EF2250B-9D54-40DE-A9B4-70EADA753441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2060524" y="4186514"/>
            <a:ext cx="7042416" cy="41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&quot;Not Allowed&quot; Symbol 11">
            <a:extLst>
              <a:ext uri="{FF2B5EF4-FFF2-40B4-BE49-F238E27FC236}">
                <a16:creationId xmlns:a16="http://schemas.microsoft.com/office/drawing/2014/main" xmlns="" id="{F7EEF25B-673A-4A35-94FD-B1B26B1EF727}"/>
              </a:ext>
            </a:extLst>
          </p:cNvPr>
          <p:cNvSpPr/>
          <p:nvPr/>
        </p:nvSpPr>
        <p:spPr>
          <a:xfrm>
            <a:off x="9102940" y="3827271"/>
            <a:ext cx="735126" cy="71848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5" name="&quot;Not Allowed&quot; Symbol 62">
            <a:extLst>
              <a:ext uri="{FF2B5EF4-FFF2-40B4-BE49-F238E27FC236}">
                <a16:creationId xmlns:a16="http://schemas.microsoft.com/office/drawing/2014/main" xmlns="" id="{669C2473-3FF7-4172-BBB8-54737B2810F0}"/>
              </a:ext>
            </a:extLst>
          </p:cNvPr>
          <p:cNvSpPr/>
          <p:nvPr/>
        </p:nvSpPr>
        <p:spPr>
          <a:xfrm>
            <a:off x="1219616" y="3853346"/>
            <a:ext cx="735126" cy="71848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4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256" y="677887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549" y="1617669"/>
            <a:ext cx="661344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>
                <a:solidFill>
                  <a:srgbClr val="003192"/>
                </a:solidFill>
              </a:rPr>
              <a:t>قطع الجميع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r>
              <a:rPr lang="ar-KW" sz="2000" dirty="0" smtClean="0">
                <a:solidFill>
                  <a:srgbClr val="003192"/>
                </a:solidFill>
              </a:rPr>
              <a:t>وهذا </a:t>
            </a:r>
            <a:r>
              <a:rPr lang="ar-KW" sz="2000" dirty="0">
                <a:solidFill>
                  <a:srgbClr val="003192"/>
                </a:solidFill>
              </a:rPr>
              <a:t>الوجه أفضلها.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قطع </a:t>
            </a:r>
            <a:r>
              <a:rPr lang="ar-KW" sz="2000" b="1" dirty="0">
                <a:solidFill>
                  <a:srgbClr val="003192"/>
                </a:solidFill>
              </a:rPr>
              <a:t>الأول</a:t>
            </a:r>
            <a:r>
              <a:rPr lang="ar-KW" sz="2000" dirty="0">
                <a:solidFill>
                  <a:srgbClr val="003192"/>
                </a:solidFill>
              </a:rPr>
              <a:t> ووصل الثاني بالثالث: </a:t>
            </a:r>
            <a:r>
              <a:rPr lang="ar-KW" sz="2000" dirty="0" smtClean="0">
                <a:solidFill>
                  <a:srgbClr val="003192"/>
                </a:solidFill>
              </a:rPr>
              <a:t>وهو </a:t>
            </a:r>
            <a:r>
              <a:rPr lang="ar-KW" sz="2000" dirty="0">
                <a:solidFill>
                  <a:srgbClr val="003192"/>
                </a:solidFill>
              </a:rPr>
              <a:t>يلي الوجه الأول في الأفضلية.</a:t>
            </a:r>
            <a:endParaRPr lang="en-US" sz="2000" dirty="0">
              <a:solidFill>
                <a:srgbClr val="003192"/>
              </a:solidFill>
            </a:endParaRPr>
          </a:p>
          <a:p>
            <a:pPr marL="514350" indent="-514350" algn="r" rtl="1">
              <a:spcAft>
                <a:spcPts val="1200"/>
              </a:spcAft>
              <a:buFont typeface="+mj-lt"/>
              <a:buAutoNum type="arabicPeriod"/>
            </a:pPr>
            <a:r>
              <a:rPr lang="ar-KW" sz="2000" b="1" dirty="0" smtClean="0">
                <a:solidFill>
                  <a:srgbClr val="003192"/>
                </a:solidFill>
              </a:rPr>
              <a:t>وصل الجميع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1024" y="1833693"/>
            <a:ext cx="1944216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chemeClr val="bg1"/>
                </a:solidFill>
              </a:rPr>
              <a:t>أي سورتين </a:t>
            </a:r>
          </a:p>
          <a:p>
            <a:pPr lvl="0" algn="ctr" rtl="0"/>
            <a:r>
              <a:rPr lang="ar-KW" sz="2000" b="1" dirty="0" smtClean="0">
                <a:solidFill>
                  <a:schemeClr val="bg1"/>
                </a:solidFill>
              </a:rPr>
              <a:t>سوى الأنفال والتوبة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 algn="ctr" rtl="0"/>
            <a:endParaRPr lang="ar-KW" sz="2000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chemeClr val="bg1"/>
                </a:solidFill>
              </a:rPr>
              <a:t>Any 2 Surah</a:t>
            </a:r>
          </a:p>
          <a:p>
            <a:pPr lvl="0" algn="ctr" rtl="0"/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than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0"/>
            <a:r>
              <a:rPr lang="en-US" b="1" dirty="0" err="1" smtClean="0">
                <a:solidFill>
                  <a:schemeClr val="bg1"/>
                </a:solidFill>
              </a:rPr>
              <a:t>Anfal</a:t>
            </a:r>
            <a:r>
              <a:rPr lang="en-US" b="1" dirty="0" smtClean="0">
                <a:solidFill>
                  <a:schemeClr val="bg1"/>
                </a:solidFill>
              </a:rPr>
              <a:t> &amp; Al-</a:t>
            </a:r>
            <a:r>
              <a:rPr lang="en-US" b="1" dirty="0" err="1" smtClean="0">
                <a:solidFill>
                  <a:schemeClr val="bg1"/>
                </a:solidFill>
              </a:rPr>
              <a:t>Tawbah</a:t>
            </a:r>
            <a:endParaRPr lang="ar-KW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77048" y="4425981"/>
            <a:ext cx="115212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256" y="3733771"/>
            <a:ext cx="6613443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three separately:</a:t>
            </a:r>
            <a:r>
              <a:rPr lang="en-US" sz="2000" dirty="0">
                <a:solidFill>
                  <a:srgbClr val="003192"/>
                </a:solidFill>
              </a:rPr>
              <a:t> </a:t>
            </a:r>
            <a:r>
              <a:rPr lang="en-US" sz="2000" dirty="0" smtClean="0">
                <a:solidFill>
                  <a:srgbClr val="003192"/>
                </a:solidFill>
              </a:rPr>
              <a:t>the </a:t>
            </a:r>
            <a:r>
              <a:rPr lang="en-US" sz="2000" dirty="0">
                <a:solidFill>
                  <a:srgbClr val="003192"/>
                </a:solidFill>
              </a:rPr>
              <a:t>most preferable option.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Saying the </a:t>
            </a:r>
            <a:r>
              <a:rPr lang="en-US" sz="2000" b="1" dirty="0" smtClean="0">
                <a:solidFill>
                  <a:srgbClr val="003192"/>
                </a:solidFill>
              </a:rPr>
              <a:t>end of the </a:t>
            </a:r>
            <a:r>
              <a:rPr lang="en-US" sz="2000" b="1" dirty="0" err="1" smtClean="0">
                <a:solidFill>
                  <a:srgbClr val="003192"/>
                </a:solidFill>
              </a:rPr>
              <a:t>surah</a:t>
            </a:r>
            <a:r>
              <a:rPr lang="en-US" sz="2000" b="1" dirty="0" smtClean="0">
                <a:solidFill>
                  <a:srgbClr val="003192"/>
                </a:solidFill>
              </a:rPr>
              <a:t> </a:t>
            </a:r>
            <a:r>
              <a:rPr lang="en-US" sz="2000" b="1" dirty="0">
                <a:solidFill>
                  <a:srgbClr val="003192"/>
                </a:solidFill>
              </a:rPr>
              <a:t>separately</a:t>
            </a:r>
            <a:r>
              <a:rPr lang="en-US" sz="2000" dirty="0">
                <a:solidFill>
                  <a:srgbClr val="003192"/>
                </a:solidFill>
              </a:rPr>
              <a:t> from the </a:t>
            </a:r>
            <a:r>
              <a:rPr lang="en-US" sz="2000" dirty="0" err="1">
                <a:solidFill>
                  <a:srgbClr val="003192"/>
                </a:solidFill>
              </a:rPr>
              <a:t>Basmalah</a:t>
            </a:r>
            <a:r>
              <a:rPr lang="en-US" sz="2000" dirty="0">
                <a:solidFill>
                  <a:srgbClr val="003192"/>
                </a:solidFill>
              </a:rPr>
              <a:t> and the first verse of the Surah: </a:t>
            </a:r>
            <a:r>
              <a:rPr lang="en-US" sz="2000" dirty="0" smtClean="0">
                <a:solidFill>
                  <a:srgbClr val="003192"/>
                </a:solidFill>
              </a:rPr>
              <a:t>next in preference.</a:t>
            </a:r>
          </a:p>
          <a:p>
            <a:pPr marL="457200" lvl="0" indent="-4572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3192"/>
                </a:solidFill>
              </a:rPr>
              <a:t>Reciting </a:t>
            </a:r>
            <a:r>
              <a:rPr lang="en-US" sz="2000" b="1" dirty="0">
                <a:solidFill>
                  <a:srgbClr val="003192"/>
                </a:solidFill>
              </a:rPr>
              <a:t>them all without </a:t>
            </a:r>
            <a:r>
              <a:rPr lang="en-US" sz="2000" b="1" dirty="0" smtClean="0">
                <a:solidFill>
                  <a:srgbClr val="003192"/>
                </a:solidFill>
              </a:rPr>
              <a:t>pausing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6328" y="2941108"/>
            <a:ext cx="5760640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ar-KW" sz="2000" b="1" dirty="0" smtClean="0">
                <a:solidFill>
                  <a:schemeClr val="bg1"/>
                </a:solidFill>
              </a:rPr>
              <a:t>   وصل الأول</a:t>
            </a:r>
            <a:r>
              <a:rPr lang="ar-KW" sz="2000" dirty="0" smtClean="0">
                <a:solidFill>
                  <a:schemeClr val="bg1"/>
                </a:solidFill>
              </a:rPr>
              <a:t> بالثاني وقطع الثالث.  </a:t>
            </a:r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0304" y="5498550"/>
            <a:ext cx="6192688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0">
              <a:spcAft>
                <a:spcPts val="120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Saying the end of the </a:t>
            </a:r>
            <a:r>
              <a:rPr lang="en-US" sz="1600" b="1" dirty="0" err="1" smtClean="0">
                <a:solidFill>
                  <a:schemeClr val="bg1"/>
                </a:solidFill>
              </a:rPr>
              <a:t>surah</a:t>
            </a:r>
            <a:r>
              <a:rPr lang="en-US" sz="1600" b="1" dirty="0" smtClean="0">
                <a:solidFill>
                  <a:schemeClr val="bg1"/>
                </a:solidFill>
              </a:rPr>
              <a:t> and the </a:t>
            </a:r>
            <a:r>
              <a:rPr lang="en-US" sz="1600" b="1" dirty="0" err="1" smtClean="0">
                <a:solidFill>
                  <a:schemeClr val="bg1"/>
                </a:solidFill>
              </a:rPr>
              <a:t>Basmalah</a:t>
            </a:r>
            <a:r>
              <a:rPr lang="en-US" sz="1600" b="1" dirty="0" smtClean="0">
                <a:solidFill>
                  <a:schemeClr val="bg1"/>
                </a:solidFill>
              </a:rPr>
              <a:t> together</a:t>
            </a:r>
            <a:r>
              <a:rPr lang="en-US" sz="1600" dirty="0" smtClean="0">
                <a:solidFill>
                  <a:schemeClr val="bg1"/>
                </a:solidFill>
              </a:rPr>
              <a:t>, and then saying the first verse of the </a:t>
            </a:r>
            <a:r>
              <a:rPr lang="en-US" sz="1600" dirty="0" err="1" smtClean="0">
                <a:solidFill>
                  <a:schemeClr val="bg1"/>
                </a:solidFill>
              </a:rPr>
              <a:t>Surah</a:t>
            </a:r>
            <a:r>
              <a:rPr lang="en-US" sz="1600" dirty="0" smtClean="0">
                <a:solidFill>
                  <a:schemeClr val="bg1"/>
                </a:solidFill>
              </a:rPr>
              <a:t> separately. </a:t>
            </a:r>
          </a:p>
        </p:txBody>
      </p:sp>
      <p:pic>
        <p:nvPicPr>
          <p:cNvPr id="22" name="Picture 2" descr="http://im28.gulfup.com/Ssg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0" y="2632567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256" y="677887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9016" y="1548610"/>
            <a:ext cx="1944216" cy="2369880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بين</a:t>
            </a:r>
          </a:p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الأنفال والتوبة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4569" y="2246376"/>
            <a:ext cx="496836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إِنَّ اللَّهَ بِكُلِّ شَيْئٍ عَلِيمٌ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بَرَاءَةٌ مِنَ اللهِ وَرَسُولِهَ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a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http://im28.gulfup.com/Ssg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0" y="2632567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256" y="677887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9016" y="1548610"/>
            <a:ext cx="1944216" cy="2369880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بين</a:t>
            </a:r>
          </a:p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الأنفال والتوبة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76953FC9-C7EC-4329-887A-026138DB1945}"/>
              </a:ext>
            </a:extLst>
          </p:cNvPr>
          <p:cNvSpPr/>
          <p:nvPr/>
        </p:nvSpPr>
        <p:spPr>
          <a:xfrm>
            <a:off x="7546284" y="2291893"/>
            <a:ext cx="1918578" cy="339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7806E580-53EC-484E-8F43-58B7510D1392}"/>
              </a:ext>
            </a:extLst>
          </p:cNvPr>
          <p:cNvSpPr/>
          <p:nvPr/>
        </p:nvSpPr>
        <p:spPr>
          <a:xfrm>
            <a:off x="3361386" y="2393883"/>
            <a:ext cx="1952856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B7B2517-E9C2-416B-9482-E5C5A80C6648}"/>
              </a:ext>
            </a:extLst>
          </p:cNvPr>
          <p:cNvGrpSpPr/>
          <p:nvPr/>
        </p:nvGrpSpPr>
        <p:grpSpPr>
          <a:xfrm>
            <a:off x="6829572" y="1979467"/>
            <a:ext cx="523220" cy="964514"/>
            <a:chOff x="7888051" y="2133600"/>
            <a:chExt cx="532177" cy="12091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49">
            <a:extLst>
              <a:ext uri="{FF2B5EF4-FFF2-40B4-BE49-F238E27FC236}">
                <a16:creationId xmlns:a16="http://schemas.microsoft.com/office/drawing/2014/main" xmlns="" id="{009A0AEB-0819-451F-9F09-020C86331259}"/>
              </a:ext>
            </a:extLst>
          </p:cNvPr>
          <p:cNvSpPr/>
          <p:nvPr/>
        </p:nvSpPr>
        <p:spPr>
          <a:xfrm>
            <a:off x="7611414" y="4445848"/>
            <a:ext cx="1918578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17" name="Rectangle: Rounded Corners 51">
            <a:extLst>
              <a:ext uri="{FF2B5EF4-FFF2-40B4-BE49-F238E27FC236}">
                <a16:creationId xmlns:a16="http://schemas.microsoft.com/office/drawing/2014/main" xmlns="" id="{BB8B6CFD-52D8-4FC6-8FAB-7E1EFD601323}"/>
              </a:ext>
            </a:extLst>
          </p:cNvPr>
          <p:cNvSpPr/>
          <p:nvPr/>
        </p:nvSpPr>
        <p:spPr>
          <a:xfrm>
            <a:off x="3565764" y="4470495"/>
            <a:ext cx="1856241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3A7F511-71E8-44E7-94ED-BF137987AEAC}"/>
              </a:ext>
            </a:extLst>
          </p:cNvPr>
          <p:cNvGrpSpPr/>
          <p:nvPr/>
        </p:nvGrpSpPr>
        <p:grpSpPr>
          <a:xfrm>
            <a:off x="6619437" y="4256165"/>
            <a:ext cx="902336" cy="923330"/>
            <a:chOff x="4062143" y="3102872"/>
            <a:chExt cx="902336" cy="923330"/>
          </a:xfrm>
        </p:grpSpPr>
        <p:sp>
          <p:nvSpPr>
            <p:cNvPr id="19" name="Arrow: Right 53">
              <a:extLst>
                <a:ext uri="{FF2B5EF4-FFF2-40B4-BE49-F238E27FC236}">
                  <a16:creationId xmlns:a16="http://schemas.microsoft.com/office/drawing/2014/main" xmlns="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sp>
        <p:nvSpPr>
          <p:cNvPr id="22" name="Rectangle: Rounded Corners 16">
            <a:extLst>
              <a:ext uri="{FF2B5EF4-FFF2-40B4-BE49-F238E27FC236}">
                <a16:creationId xmlns:a16="http://schemas.microsoft.com/office/drawing/2014/main" xmlns="" id="{39C352E9-30CD-427E-B006-53EB7818EE68}"/>
              </a:ext>
            </a:extLst>
          </p:cNvPr>
          <p:cNvSpPr/>
          <p:nvPr/>
        </p:nvSpPr>
        <p:spPr>
          <a:xfrm>
            <a:off x="7611414" y="3341212"/>
            <a:ext cx="1918578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23" name="Rectangle: Rounded Corners 17">
            <a:extLst>
              <a:ext uri="{FF2B5EF4-FFF2-40B4-BE49-F238E27FC236}">
                <a16:creationId xmlns:a16="http://schemas.microsoft.com/office/drawing/2014/main" xmlns="" id="{DD26F5BB-BA0C-4ECB-A310-F2662885DA4E}"/>
              </a:ext>
            </a:extLst>
          </p:cNvPr>
          <p:cNvSpPr/>
          <p:nvPr/>
        </p:nvSpPr>
        <p:spPr>
          <a:xfrm>
            <a:off x="3433546" y="3287051"/>
            <a:ext cx="1880696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57E89B5-1909-4650-8BCF-DC337AF750C4}"/>
              </a:ext>
            </a:extLst>
          </p:cNvPr>
          <p:cNvGrpSpPr/>
          <p:nvPr/>
        </p:nvGrpSpPr>
        <p:grpSpPr>
          <a:xfrm>
            <a:off x="5314242" y="3190011"/>
            <a:ext cx="2507370" cy="679581"/>
            <a:chOff x="4806306" y="5405049"/>
            <a:chExt cx="2507370" cy="679581"/>
          </a:xfrm>
          <a:solidFill>
            <a:srgbClr val="FFC000"/>
          </a:solidFill>
        </p:grpSpPr>
        <p:sp>
          <p:nvSpPr>
            <p:cNvPr id="25" name="Flowchart: Preparation 24">
              <a:extLst>
                <a:ext uri="{FF2B5EF4-FFF2-40B4-BE49-F238E27FC236}">
                  <a16:creationId xmlns:a16="http://schemas.microsoft.com/office/drawing/2014/main" xmlns="" id="{67C0FF07-D298-4B57-86A9-C9FF9FEE9F87}"/>
                </a:ext>
              </a:extLst>
            </p:cNvPr>
            <p:cNvSpPr/>
            <p:nvPr/>
          </p:nvSpPr>
          <p:spPr>
            <a:xfrm>
              <a:off x="5476240" y="5547360"/>
              <a:ext cx="1330960" cy="369332"/>
            </a:xfrm>
            <a:prstGeom prst="flowChartPreparation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CA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6DDE2-E3FE-47CB-9554-D90153CEB028}"/>
                </a:ext>
              </a:extLst>
            </p:cNvPr>
            <p:cNvSpPr txBox="1"/>
            <p:nvPr/>
          </p:nvSpPr>
          <p:spPr>
            <a:xfrm>
              <a:off x="4806306" y="5405049"/>
              <a:ext cx="9187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Pause</a:t>
              </a:r>
              <a:endParaRPr lang="en-CA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5D30A43-EF2D-4B82-8FE2-DA8C400C870A}"/>
                </a:ext>
              </a:extLst>
            </p:cNvPr>
            <p:cNvSpPr txBox="1"/>
            <p:nvPr/>
          </p:nvSpPr>
          <p:spPr>
            <a:xfrm>
              <a:off x="6394958" y="5715298"/>
              <a:ext cx="9187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b="1" dirty="0"/>
                <a:t>سكت</a:t>
              </a:r>
              <a:endParaRPr lang="en-CA" b="1" dirty="0"/>
            </a:p>
          </p:txBody>
        </p:sp>
      </p:grpSp>
      <p:pic>
        <p:nvPicPr>
          <p:cNvPr id="28" name="Picture 2" descr="http://im28.gulfup.com/Ssg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0" y="2632567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256" y="36746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256" y="677887"/>
            <a:ext cx="78488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أوجه ما بين السورتين     </a:t>
            </a:r>
            <a:r>
              <a:rPr lang="en-US" sz="2000" b="1" dirty="0">
                <a:solidFill>
                  <a:srgbClr val="FFFF00"/>
                </a:solidFill>
              </a:rPr>
              <a:t>Options Between 2 consecutive </a:t>
            </a:r>
            <a:r>
              <a:rPr lang="en-US" sz="2000" b="1" dirty="0" err="1">
                <a:solidFill>
                  <a:srgbClr val="FFFF00"/>
                </a:solidFill>
              </a:rPr>
              <a:t>Surahs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2352" y="1665331"/>
            <a:ext cx="5616624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KW" sz="2400" b="1" dirty="0">
                <a:solidFill>
                  <a:srgbClr val="003192"/>
                </a:solidFill>
              </a:rPr>
              <a:t>القطع</a:t>
            </a:r>
            <a:r>
              <a:rPr lang="ar-KW" sz="2400" dirty="0">
                <a:solidFill>
                  <a:srgbClr val="003192"/>
                </a:solidFill>
              </a:rPr>
              <a:t>: أي الوقف على آخر الأنفال مع التنفس.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السَّكْت</a:t>
            </a:r>
            <a:r>
              <a:rPr lang="ar-KW" sz="2400" dirty="0">
                <a:solidFill>
                  <a:srgbClr val="003192"/>
                </a:solidFill>
              </a:rPr>
              <a:t>: أي قطع الصوت لِمُدَّة يسيرة بدون تنفس.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الوصل</a:t>
            </a:r>
            <a:r>
              <a:rPr lang="ar-KW" sz="2400" dirty="0">
                <a:solidFill>
                  <a:srgbClr val="003192"/>
                </a:solidFill>
              </a:rPr>
              <a:t>: أي وصل آخر الأنفال بأول التوبة.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9016" y="1548610"/>
            <a:ext cx="1944216" cy="2369880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بين</a:t>
            </a:r>
          </a:p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الأنفال والتوبة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5911" y="3624062"/>
            <a:ext cx="6696744" cy="2893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3192"/>
                </a:solidFill>
              </a:rPr>
              <a:t>Separation</a:t>
            </a:r>
            <a:r>
              <a:rPr lang="en-US" dirty="0">
                <a:solidFill>
                  <a:srgbClr val="003192"/>
                </a:solidFill>
              </a:rPr>
              <a:t>: By pausing for a while and taking one's breath after reciting the last verse of </a:t>
            </a:r>
            <a:r>
              <a:rPr lang="en-US" dirty="0" err="1">
                <a:solidFill>
                  <a:srgbClr val="003192"/>
                </a:solidFill>
              </a:rPr>
              <a:t>Surat</a:t>
            </a:r>
            <a:r>
              <a:rPr lang="en-US" dirty="0">
                <a:solidFill>
                  <a:srgbClr val="003192"/>
                </a:solidFill>
              </a:rPr>
              <a:t> Al-</a:t>
            </a:r>
            <a:r>
              <a:rPr lang="en-US" dirty="0" err="1">
                <a:solidFill>
                  <a:srgbClr val="003192"/>
                </a:solidFill>
              </a:rPr>
              <a:t>Anfal</a:t>
            </a:r>
            <a:r>
              <a:rPr lang="en-US" dirty="0">
                <a:solidFill>
                  <a:srgbClr val="003192"/>
                </a:solidFill>
              </a:rPr>
              <a:t>.</a:t>
            </a:r>
          </a:p>
          <a:p>
            <a:pPr marL="342900" lvl="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3192"/>
                </a:solidFill>
              </a:rPr>
              <a:t>Making a breathless </a:t>
            </a:r>
            <a:r>
              <a:rPr lang="en-US" sz="2400" b="1" dirty="0">
                <a:solidFill>
                  <a:srgbClr val="003192"/>
                </a:solidFill>
              </a:rPr>
              <a:t>pause</a:t>
            </a:r>
            <a:r>
              <a:rPr lang="en-US" dirty="0">
                <a:solidFill>
                  <a:srgbClr val="003192"/>
                </a:solidFill>
              </a:rPr>
              <a:t>: By pausing for a short period after reciting the last verse of Surah Al-</a:t>
            </a:r>
            <a:r>
              <a:rPr lang="en-US" dirty="0" err="1">
                <a:solidFill>
                  <a:srgbClr val="003192"/>
                </a:solidFill>
              </a:rPr>
              <a:t>Anfal</a:t>
            </a:r>
            <a:r>
              <a:rPr lang="en-US" dirty="0">
                <a:solidFill>
                  <a:srgbClr val="003192"/>
                </a:solidFill>
              </a:rPr>
              <a:t>, without taking a new breath before resuming the recitation.</a:t>
            </a:r>
          </a:p>
          <a:p>
            <a:pPr marL="342900" lvl="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3192"/>
                </a:solidFill>
              </a:rPr>
              <a:t>Joining</a:t>
            </a:r>
            <a:r>
              <a:rPr lang="en-US" dirty="0">
                <a:solidFill>
                  <a:srgbClr val="003192"/>
                </a:solidFill>
              </a:rPr>
              <a:t>: By reciting the last verse of </a:t>
            </a:r>
            <a:r>
              <a:rPr lang="en-US" dirty="0" err="1">
                <a:solidFill>
                  <a:srgbClr val="003192"/>
                </a:solidFill>
              </a:rPr>
              <a:t>Surat</a:t>
            </a:r>
            <a:r>
              <a:rPr lang="en-US" dirty="0">
                <a:solidFill>
                  <a:srgbClr val="003192"/>
                </a:solidFill>
              </a:rPr>
              <a:t> Al-</a:t>
            </a:r>
            <a:r>
              <a:rPr lang="en-US" dirty="0" err="1">
                <a:solidFill>
                  <a:srgbClr val="003192"/>
                </a:solidFill>
              </a:rPr>
              <a:t>Anfal</a:t>
            </a:r>
            <a:r>
              <a:rPr lang="en-US" dirty="0">
                <a:solidFill>
                  <a:srgbClr val="003192"/>
                </a:solidFill>
              </a:rPr>
              <a:t> with the first verse of </a:t>
            </a:r>
            <a:r>
              <a:rPr lang="en-US" dirty="0" err="1">
                <a:solidFill>
                  <a:srgbClr val="003192"/>
                </a:solidFill>
              </a:rPr>
              <a:t>Surat</a:t>
            </a:r>
            <a:r>
              <a:rPr lang="en-US" dirty="0">
                <a:solidFill>
                  <a:srgbClr val="003192"/>
                </a:solidFill>
              </a:rPr>
              <a:t> Al-</a:t>
            </a:r>
            <a:r>
              <a:rPr lang="en-US" dirty="0" err="1">
                <a:solidFill>
                  <a:srgbClr val="003192"/>
                </a:solidFill>
              </a:rPr>
              <a:t>Tawbah</a:t>
            </a:r>
            <a:r>
              <a:rPr lang="en-US" dirty="0">
                <a:solidFill>
                  <a:srgbClr val="003192"/>
                </a:solidFill>
              </a:rPr>
              <a:t> in the same breath and without making a breathless pause.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22868" y="3797115"/>
            <a:ext cx="15943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Picture 2" descr="http://im28.gulfup.com/Ssg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0" y="2632567"/>
            <a:ext cx="2769018" cy="20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4346" y="2030961"/>
            <a:ext cx="7308304" cy="4339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لـــــغـــــة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  <a:r>
              <a:rPr lang="ar-KW" sz="2400" dirty="0" smtClean="0">
                <a:solidFill>
                  <a:srgbClr val="003192"/>
                </a:solidFill>
              </a:rPr>
              <a:t>   الالتجاء </a:t>
            </a:r>
            <a:r>
              <a:rPr lang="ar-KW" sz="2400" dirty="0">
                <a:solidFill>
                  <a:srgbClr val="003192"/>
                </a:solidFill>
              </a:rPr>
              <a:t>والاعتصام والتحصُّن.</a:t>
            </a:r>
            <a:endParaRPr lang="en-US" sz="2400" dirty="0">
              <a:solidFill>
                <a:srgbClr val="003192"/>
              </a:solidFill>
            </a:endParaRPr>
          </a:p>
          <a:p>
            <a:pPr algn="r" rtl="1"/>
            <a:r>
              <a:rPr lang="ar-KW" sz="3600" b="1" dirty="0" smtClean="0">
                <a:solidFill>
                  <a:srgbClr val="FF0000"/>
                </a:solidFill>
              </a:rPr>
              <a:t>اصطلاحًا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  <a:endParaRPr lang="ar-KW" sz="2400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2400" b="1" u="sng" dirty="0" smtClean="0">
                <a:solidFill>
                  <a:srgbClr val="003192"/>
                </a:solidFill>
              </a:rPr>
              <a:t>لفظ </a:t>
            </a:r>
            <a:r>
              <a:rPr lang="ar-KW" sz="2400" b="1" u="sng" dirty="0">
                <a:solidFill>
                  <a:srgbClr val="003192"/>
                </a:solidFill>
              </a:rPr>
              <a:t>يحصل به الالتجاء إلى الله تعالى، والاعتصام والتحصن </a:t>
            </a:r>
            <a:r>
              <a:rPr lang="ar-KW" sz="2400" b="1" u="sng" dirty="0" smtClean="0">
                <a:solidFill>
                  <a:srgbClr val="003192"/>
                </a:solidFill>
              </a:rPr>
              <a:t>به</a:t>
            </a:r>
          </a:p>
          <a:p>
            <a:pPr algn="ctr"/>
            <a:r>
              <a:rPr lang="ar-KW" sz="2400" dirty="0" smtClean="0">
                <a:solidFill>
                  <a:srgbClr val="003192"/>
                </a:solidFill>
              </a:rPr>
              <a:t>من </a:t>
            </a:r>
            <a:r>
              <a:rPr lang="ar-KW" sz="2400" dirty="0">
                <a:solidFill>
                  <a:srgbClr val="003192"/>
                </a:solidFill>
              </a:rPr>
              <a:t>الشيطان </a:t>
            </a:r>
            <a:r>
              <a:rPr lang="ar-KW" sz="2400" dirty="0" smtClean="0">
                <a:solidFill>
                  <a:srgbClr val="003192"/>
                </a:solidFill>
              </a:rPr>
              <a:t>الرجيم</a:t>
            </a:r>
            <a:endParaRPr lang="ar-KW" sz="2400" dirty="0">
              <a:solidFill>
                <a:srgbClr val="003192"/>
              </a:solidFill>
            </a:endParaRPr>
          </a:p>
          <a:p>
            <a:pPr algn="l" rtl="0"/>
            <a:endParaRPr lang="ar-KW" sz="2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Lexically</a:t>
            </a:r>
            <a:r>
              <a:rPr lang="en-US" sz="2800" b="1" dirty="0" smtClean="0">
                <a:solidFill>
                  <a:srgbClr val="FF0000"/>
                </a:solidFill>
              </a:rPr>
              <a:t>:   </a:t>
            </a:r>
            <a:r>
              <a:rPr lang="en-US" sz="2400" dirty="0" smtClean="0">
                <a:solidFill>
                  <a:srgbClr val="003192"/>
                </a:solidFill>
              </a:rPr>
              <a:t>seeking </a:t>
            </a:r>
            <a:r>
              <a:rPr lang="en-US" sz="2400" dirty="0">
                <a:solidFill>
                  <a:srgbClr val="003192"/>
                </a:solidFill>
              </a:rPr>
              <a:t>refuge and shelter. </a:t>
            </a:r>
            <a:r>
              <a:rPr lang="en-US" sz="2800" b="1" dirty="0" smtClean="0">
                <a:solidFill>
                  <a:srgbClr val="FF0000"/>
                </a:solidFill>
              </a:rPr>
              <a:t>Conventionally:</a:t>
            </a:r>
          </a:p>
          <a:p>
            <a:pPr marL="892175" algn="ctr" rtl="0"/>
            <a:r>
              <a:rPr lang="en-US" sz="2400" dirty="0" smtClean="0">
                <a:solidFill>
                  <a:srgbClr val="003192"/>
                </a:solidFill>
              </a:rPr>
              <a:t>a </a:t>
            </a:r>
            <a:r>
              <a:rPr lang="en-US" sz="2400" b="1" u="sng" dirty="0">
                <a:solidFill>
                  <a:srgbClr val="003192"/>
                </a:solidFill>
              </a:rPr>
              <a:t>phrase by means of which one seeks refuge and shelter with Allah </a:t>
            </a:r>
            <a:endParaRPr lang="en-US" sz="2400" b="1" u="sng" dirty="0" smtClean="0">
              <a:solidFill>
                <a:srgbClr val="003192"/>
              </a:solidFill>
            </a:endParaRPr>
          </a:p>
          <a:p>
            <a:pPr algn="ctr" rtl="0"/>
            <a:r>
              <a:rPr lang="en-US" sz="2400" dirty="0" smtClean="0">
                <a:solidFill>
                  <a:srgbClr val="003192"/>
                </a:solidFill>
              </a:rPr>
              <a:t>against </a:t>
            </a:r>
            <a:r>
              <a:rPr lang="en-US" sz="2400" dirty="0">
                <a:solidFill>
                  <a:srgbClr val="003192"/>
                </a:solidFill>
              </a:rPr>
              <a:t>the accursed Satan.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41656" y="1921810"/>
            <a:ext cx="1584176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000" b="1" dirty="0" smtClean="0">
                <a:solidFill>
                  <a:srgbClr val="FF0000"/>
                </a:solidFill>
              </a:rPr>
              <a:t>التعريف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Definition</a:t>
            </a:r>
            <a:endParaRPr lang="ar-KW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18929" y="1712858"/>
            <a:ext cx="1584176" cy="89255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400" b="1" dirty="0">
                <a:solidFill>
                  <a:srgbClr val="FF0000"/>
                </a:solidFill>
              </a:rPr>
              <a:t>حُكْمُهَا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>
                <a:solidFill>
                  <a:srgbClr val="FF0000"/>
                </a:solidFill>
              </a:rPr>
              <a:t>Its Ruling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2445" y="2159134"/>
            <a:ext cx="7308304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KW" sz="2400" b="1" dirty="0" smtClean="0">
                <a:solidFill>
                  <a:srgbClr val="003192"/>
                </a:solidFill>
              </a:rPr>
              <a:t>الجمهور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b="1" u="sng" dirty="0" smtClean="0">
                <a:solidFill>
                  <a:srgbClr val="FF0000"/>
                </a:solidFill>
              </a:rPr>
              <a:t>مندوبة </a:t>
            </a:r>
            <a:r>
              <a:rPr lang="ar-KW" sz="2400" b="1" u="sng" dirty="0">
                <a:solidFill>
                  <a:srgbClr val="FF0000"/>
                </a:solidFill>
              </a:rPr>
              <a:t>عند ابتداء </a:t>
            </a:r>
            <a:r>
              <a:rPr lang="ar-KW" sz="2400" b="1" u="sng" dirty="0" smtClean="0">
                <a:solidFill>
                  <a:srgbClr val="FF0000"/>
                </a:solidFill>
              </a:rPr>
              <a:t>القراءة</a:t>
            </a:r>
          </a:p>
          <a:p>
            <a:pPr algn="ctr">
              <a:spcAft>
                <a:spcPts val="600"/>
              </a:spcAft>
            </a:pPr>
            <a:r>
              <a:rPr lang="ar-KW" sz="1600" dirty="0" smtClean="0">
                <a:solidFill>
                  <a:srgbClr val="003192"/>
                </a:solidFill>
              </a:rPr>
              <a:t>وحملوا </a:t>
            </a:r>
            <a:r>
              <a:rPr lang="ar-KW" sz="1600" dirty="0">
                <a:solidFill>
                  <a:srgbClr val="003192"/>
                </a:solidFill>
              </a:rPr>
              <a:t>الأمر </a:t>
            </a:r>
            <a:r>
              <a:rPr lang="ar-KW" sz="1600" dirty="0" smtClean="0">
                <a:solidFill>
                  <a:srgbClr val="003192"/>
                </a:solidFill>
              </a:rPr>
              <a:t>في النحل على </a:t>
            </a:r>
            <a:r>
              <a:rPr lang="ar-KW" sz="1600" dirty="0">
                <a:solidFill>
                  <a:srgbClr val="003192"/>
                </a:solidFill>
              </a:rPr>
              <a:t>النَّدب بحيث لو تركها القارئ لا يكون آثمًا </a:t>
            </a:r>
            <a:endParaRPr lang="ar-KW" sz="1600" dirty="0" smtClean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endParaRPr lang="ar-KW" sz="1000" dirty="0" smtClean="0">
              <a:solidFill>
                <a:srgbClr val="00319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ar-KW" dirty="0" smtClean="0">
                <a:solidFill>
                  <a:srgbClr val="003192"/>
                </a:solidFill>
              </a:rPr>
              <a:t>بعض العلماء: </a:t>
            </a:r>
            <a:r>
              <a:rPr lang="ar-KW" b="1" u="sng" dirty="0" smtClean="0">
                <a:solidFill>
                  <a:srgbClr val="003192"/>
                </a:solidFill>
              </a:rPr>
              <a:t>واجبة</a:t>
            </a:r>
            <a:r>
              <a:rPr lang="ar-KW" dirty="0" smtClean="0">
                <a:solidFill>
                  <a:srgbClr val="003192"/>
                </a:solidFill>
              </a:rPr>
              <a:t> </a:t>
            </a:r>
            <a:r>
              <a:rPr lang="ar-KW" dirty="0">
                <a:solidFill>
                  <a:srgbClr val="003192"/>
                </a:solidFill>
              </a:rPr>
              <a:t>عند ابتداء </a:t>
            </a:r>
            <a:r>
              <a:rPr lang="ar-KW" dirty="0" smtClean="0">
                <a:solidFill>
                  <a:srgbClr val="003192"/>
                </a:solidFill>
              </a:rPr>
              <a:t>القراءة .. وحملوا </a:t>
            </a:r>
            <a:r>
              <a:rPr lang="ar-KW" dirty="0">
                <a:solidFill>
                  <a:srgbClr val="003192"/>
                </a:solidFill>
              </a:rPr>
              <a:t>الأمر السابق على الوجوب.</a:t>
            </a:r>
            <a:endParaRPr lang="en-US" dirty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endParaRPr lang="ar-KW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endParaRPr lang="ar-KW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2000" b="1" dirty="0" smtClean="0">
                <a:solidFill>
                  <a:srgbClr val="003192"/>
                </a:solidFill>
              </a:rPr>
              <a:t>The </a:t>
            </a:r>
            <a:r>
              <a:rPr lang="en-US" sz="2000" b="1" dirty="0" smtClean="0">
                <a:solidFill>
                  <a:srgbClr val="003192"/>
                </a:solidFill>
              </a:rPr>
              <a:t>majority: </a:t>
            </a:r>
            <a:r>
              <a:rPr lang="en-US" sz="2000" b="1" u="sng" dirty="0" smtClean="0">
                <a:solidFill>
                  <a:srgbClr val="FF0000"/>
                </a:solidFill>
              </a:rPr>
              <a:t>preferable </a:t>
            </a:r>
            <a:r>
              <a:rPr lang="en-US" sz="2000" b="1" u="sng" dirty="0">
                <a:solidFill>
                  <a:srgbClr val="FF0000"/>
                </a:solidFill>
              </a:rPr>
              <a:t>to recite it at the beginning </a:t>
            </a:r>
            <a:r>
              <a:rPr lang="en-US" sz="2000" dirty="0">
                <a:solidFill>
                  <a:srgbClr val="003192"/>
                </a:solidFill>
              </a:rPr>
              <a:t>of recitation. </a:t>
            </a:r>
            <a:endParaRPr lang="en-US" sz="2000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1400" dirty="0" smtClean="0">
                <a:solidFill>
                  <a:srgbClr val="003192"/>
                </a:solidFill>
              </a:rPr>
              <a:t>They </a:t>
            </a:r>
            <a:r>
              <a:rPr lang="en-US" sz="1400" dirty="0">
                <a:solidFill>
                  <a:srgbClr val="003192"/>
                </a:solidFill>
              </a:rPr>
              <a:t>built their opinion upon interpreting </a:t>
            </a:r>
            <a:r>
              <a:rPr lang="en-US" sz="1400" dirty="0" smtClean="0">
                <a:solidFill>
                  <a:srgbClr val="003192"/>
                </a:solidFill>
              </a:rPr>
              <a:t>the verses to </a:t>
            </a:r>
            <a:r>
              <a:rPr lang="en-US" sz="1400" dirty="0">
                <a:solidFill>
                  <a:srgbClr val="003192"/>
                </a:solidFill>
              </a:rPr>
              <a:t>mean it is preferable to do so, however if a reciter does not utter it, he is not sinful. </a:t>
            </a:r>
            <a:endParaRPr lang="en-US" sz="1400" dirty="0" smtClean="0">
              <a:solidFill>
                <a:srgbClr val="003192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en-US" sz="1400" dirty="0" smtClean="0">
                <a:solidFill>
                  <a:srgbClr val="003192"/>
                </a:solidFill>
              </a:rPr>
              <a:t>Yet </a:t>
            </a:r>
            <a:r>
              <a:rPr lang="en-US" sz="1400" dirty="0">
                <a:solidFill>
                  <a:srgbClr val="003192"/>
                </a:solidFill>
              </a:rPr>
              <a:t>another group of the scholars opine that it is </a:t>
            </a:r>
            <a:r>
              <a:rPr lang="en-US" b="1" u="sng" dirty="0">
                <a:solidFill>
                  <a:srgbClr val="003192"/>
                </a:solidFill>
              </a:rPr>
              <a:t>obligatory</a:t>
            </a:r>
            <a:r>
              <a:rPr lang="en-US" dirty="0">
                <a:solidFill>
                  <a:srgbClr val="003192"/>
                </a:solidFill>
              </a:rPr>
              <a:t> </a:t>
            </a:r>
            <a:r>
              <a:rPr lang="en-US" sz="1400" dirty="0">
                <a:solidFill>
                  <a:srgbClr val="003192"/>
                </a:solidFill>
              </a:rPr>
              <a:t>to mention it at the beginning of recitation, where they interpreted the abovementioned verse to mean obligation</a:t>
            </a:r>
            <a:r>
              <a:rPr lang="en-US" sz="1400" dirty="0" smtClean="0">
                <a:solidFill>
                  <a:srgbClr val="003192"/>
                </a:solidFill>
              </a:rPr>
              <a:t>.</a:t>
            </a:r>
            <a:endParaRPr lang="en-US" sz="1400" dirty="0">
              <a:solidFill>
                <a:srgbClr val="00319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75709" y="1764390"/>
            <a:ext cx="1656184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400" b="1" dirty="0">
                <a:solidFill>
                  <a:srgbClr val="FF0000"/>
                </a:solidFill>
              </a:rPr>
              <a:t>صيغَتُهَا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>
                <a:solidFill>
                  <a:srgbClr val="FF0000"/>
                </a:solidFill>
              </a:rPr>
              <a:t>Its Formula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5852" y="1764422"/>
            <a:ext cx="6948264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المختار </a:t>
            </a:r>
            <a:r>
              <a:rPr lang="ar-KW" sz="2000" dirty="0">
                <a:solidFill>
                  <a:srgbClr val="003192"/>
                </a:solidFill>
              </a:rPr>
              <a:t>لجميع القراء في </a:t>
            </a:r>
            <a:r>
              <a:rPr lang="ar-KW" sz="2000" dirty="0" smtClean="0">
                <a:solidFill>
                  <a:srgbClr val="003192"/>
                </a:solidFill>
              </a:rPr>
              <a:t>صيغتها</a:t>
            </a:r>
          </a:p>
          <a:p>
            <a:pPr algn="ctr"/>
            <a:r>
              <a:rPr lang="en-US" dirty="0">
                <a:solidFill>
                  <a:srgbClr val="003192"/>
                </a:solidFill>
              </a:rPr>
              <a:t>All the reciters of the Qur'an choose the following </a:t>
            </a:r>
            <a:r>
              <a:rPr lang="en-US" dirty="0" smtClean="0">
                <a:solidFill>
                  <a:srgbClr val="003192"/>
                </a:solidFill>
              </a:rPr>
              <a:t>form</a:t>
            </a:r>
            <a:endParaRPr lang="ar-KW" dirty="0" smtClean="0">
              <a:solidFill>
                <a:srgbClr val="003192"/>
              </a:solidFill>
            </a:endParaRPr>
          </a:p>
          <a:p>
            <a:pPr algn="ctr" rtl="0"/>
            <a:endParaRPr lang="en-US" b="1" dirty="0" smtClean="0">
              <a:solidFill>
                <a:srgbClr val="003192"/>
              </a:solidFill>
            </a:endParaRPr>
          </a:p>
          <a:p>
            <a:pPr algn="ctr" rtl="0"/>
            <a:r>
              <a:rPr lang="en-US" sz="24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أعوذ بالله من الشيطان الرجيم</a:t>
            </a:r>
            <a:r>
              <a:rPr lang="en-US" sz="24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rtl="0">
              <a:spcBef>
                <a:spcPts val="1200"/>
              </a:spcBef>
            </a:pP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seek refuge with Allah against the outcast Satan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KW" sz="2000" b="1" dirty="0" smtClean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7E5BB5-45F0-4591-947A-52D5EB5D7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7" r="7425" b="2"/>
          <a:stretch/>
        </p:blipFill>
        <p:spPr>
          <a:xfrm>
            <a:off x="4230161" y="3728061"/>
            <a:ext cx="4327292" cy="26212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75709" y="1764390"/>
            <a:ext cx="1656184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400" b="1" dirty="0">
                <a:solidFill>
                  <a:srgbClr val="FF0000"/>
                </a:solidFill>
              </a:rPr>
              <a:t>صيغَتُهَا</a:t>
            </a:r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>
                <a:solidFill>
                  <a:srgbClr val="FF0000"/>
                </a:solidFill>
              </a:rPr>
              <a:t>Its Formula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5852" y="1764422"/>
            <a:ext cx="6948264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المختار </a:t>
            </a:r>
            <a:r>
              <a:rPr lang="ar-KW" sz="2000" dirty="0">
                <a:solidFill>
                  <a:srgbClr val="003192"/>
                </a:solidFill>
              </a:rPr>
              <a:t>لجميع القراء في </a:t>
            </a:r>
            <a:r>
              <a:rPr lang="ar-KW" sz="2000" dirty="0" smtClean="0">
                <a:solidFill>
                  <a:srgbClr val="003192"/>
                </a:solidFill>
              </a:rPr>
              <a:t>صيغتها</a:t>
            </a:r>
            <a:endParaRPr lang="ar-KW" sz="2400" dirty="0">
              <a:solidFill>
                <a:srgbClr val="003192"/>
              </a:solidFill>
            </a:endParaRPr>
          </a:p>
          <a:p>
            <a:pPr algn="ctr"/>
            <a:r>
              <a:rPr lang="ar-KW" sz="2400" dirty="0" smtClean="0">
                <a:solidFill>
                  <a:srgbClr val="003192"/>
                </a:solidFill>
              </a:rPr>
              <a:t>ويجوز </a:t>
            </a:r>
            <a:r>
              <a:rPr lang="ar-KW" sz="2400" dirty="0">
                <a:solidFill>
                  <a:srgbClr val="003192"/>
                </a:solidFill>
              </a:rPr>
              <a:t>التعوذ بغيرها مما ورد به </a:t>
            </a:r>
            <a:r>
              <a:rPr lang="ar-KW" sz="2400" dirty="0" smtClean="0">
                <a:solidFill>
                  <a:srgbClr val="003192"/>
                </a:solidFill>
              </a:rPr>
              <a:t>نص</a:t>
            </a:r>
          </a:p>
          <a:p>
            <a:pPr algn="ctr"/>
            <a:r>
              <a:rPr lang="en-US" sz="2000" dirty="0">
                <a:solidFill>
                  <a:srgbClr val="003192"/>
                </a:solidFill>
              </a:rPr>
              <a:t>Yet, it is allowed to use other formulae in seeking refuge, provided it has been stated either in the Qur'an or the </a:t>
            </a:r>
            <a:r>
              <a:rPr lang="en-US" sz="2000" dirty="0" err="1">
                <a:solidFill>
                  <a:srgbClr val="003192"/>
                </a:solidFill>
              </a:rPr>
              <a:t>Sunnah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/>
            <a:endParaRPr lang="en-US" sz="2000" dirty="0" smtClean="0">
              <a:solidFill>
                <a:srgbClr val="003192"/>
              </a:solidFill>
            </a:endParaRPr>
          </a:p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x-none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أعوذ بالله من </a:t>
            </a:r>
            <a:r>
              <a:rPr lang="x-none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الشيطان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>
              <a:lnSpc>
                <a:spcPct val="150000"/>
              </a:lnSpc>
            </a:pPr>
            <a:r>
              <a:rPr lang="en-US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x-none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أعوذ بالله </a:t>
            </a:r>
            <a:r>
              <a:rPr lang="ar-KW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السميع العليم </a:t>
            </a:r>
            <a:r>
              <a:rPr lang="x-none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x-none" sz="20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الشيطان الرجيم</a:t>
            </a:r>
            <a:r>
              <a:rPr lang="en-US" sz="2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5D4978-198A-48F4-B00E-ECEEE54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746" y="4464600"/>
            <a:ext cx="3713296" cy="1681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90F7AB-A8A4-4B84-A38C-7FBCF9AA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84" y="4882487"/>
            <a:ext cx="4042216" cy="1087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8588" y="1287855"/>
            <a:ext cx="1656184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</a:p>
          <a:p>
            <a:pPr lvl="0" algn="ctr" rtl="1"/>
            <a:r>
              <a:rPr lang="en-US" sz="2400" b="1" dirty="0">
                <a:solidFill>
                  <a:srgbClr val="FF0000"/>
                </a:solidFill>
              </a:rPr>
              <a:t>Its </a:t>
            </a:r>
            <a:r>
              <a:rPr lang="en-US" sz="2400" b="1" dirty="0" smtClean="0">
                <a:solidFill>
                  <a:srgbClr val="FF0000"/>
                </a:solidFill>
              </a:rPr>
              <a:t>Conditions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4477" y="1322175"/>
            <a:ext cx="7092280" cy="55707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KW" sz="2400" b="1" u="sng" dirty="0" smtClean="0">
                <a:solidFill>
                  <a:srgbClr val="FF0000"/>
                </a:solidFill>
              </a:rPr>
              <a:t>وجه الجهر بها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endParaRPr lang="en-US" sz="2000" dirty="0">
              <a:solidFill>
                <a:srgbClr val="003192"/>
              </a:solidFill>
            </a:endParaRPr>
          </a:p>
          <a:p>
            <a:pPr algn="ctr" rtl="1"/>
            <a:r>
              <a:rPr lang="ar-KW" sz="2400" b="1" dirty="0" smtClean="0">
                <a:solidFill>
                  <a:srgbClr val="003192"/>
                </a:solidFill>
              </a:rPr>
              <a:t>أن </a:t>
            </a:r>
            <a:r>
              <a:rPr lang="ar-KW" sz="2400" b="1" dirty="0" smtClean="0">
                <a:solidFill>
                  <a:srgbClr val="003192"/>
                </a:solidFill>
              </a:rPr>
              <a:t>ينتبه السامع فينصت للقراءة </a:t>
            </a:r>
            <a:r>
              <a:rPr lang="ar-KW" sz="2400" b="1" dirty="0">
                <a:solidFill>
                  <a:srgbClr val="003192"/>
                </a:solidFill>
              </a:rPr>
              <a:t>من أولها فلا يفوته شيء </a:t>
            </a:r>
            <a:r>
              <a:rPr lang="ar-KW" sz="2400" b="1" dirty="0" smtClean="0">
                <a:solidFill>
                  <a:srgbClr val="003192"/>
                </a:solidFill>
              </a:rPr>
              <a:t>منها</a:t>
            </a:r>
          </a:p>
          <a:p>
            <a:pPr algn="ctr" rtl="1"/>
            <a:r>
              <a:rPr lang="ar-KW" sz="2000" dirty="0" smtClean="0">
                <a:solidFill>
                  <a:srgbClr val="003192"/>
                </a:solidFill>
              </a:rPr>
              <a:t>لأن </a:t>
            </a:r>
            <a:r>
              <a:rPr lang="ar-KW" sz="2000" dirty="0">
                <a:solidFill>
                  <a:srgbClr val="003192"/>
                </a:solidFill>
              </a:rPr>
              <a:t>التعوذ شعار القراءة </a:t>
            </a:r>
            <a:r>
              <a:rPr lang="ar-KW" sz="2000" dirty="0" smtClean="0">
                <a:solidFill>
                  <a:srgbClr val="003192"/>
                </a:solidFill>
              </a:rPr>
              <a:t>وعلامتها</a:t>
            </a:r>
          </a:p>
          <a:p>
            <a:pPr algn="r" rtl="1"/>
            <a:endParaRPr lang="ar-KW" sz="2000" dirty="0">
              <a:solidFill>
                <a:srgbClr val="003192"/>
              </a:solidFill>
            </a:endParaRPr>
          </a:p>
          <a:p>
            <a:pPr algn="r" rtl="1"/>
            <a:r>
              <a:rPr lang="ar-KW" sz="2400" b="1" u="sng" dirty="0">
                <a:solidFill>
                  <a:srgbClr val="FF0000"/>
                </a:solidFill>
              </a:rPr>
              <a:t>وجه الإسرار بها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2400" b="1" dirty="0">
                <a:solidFill>
                  <a:srgbClr val="003192"/>
                </a:solidFill>
              </a:rPr>
              <a:t>ليحصل الفرق بين القرآن وغيره.</a:t>
            </a:r>
            <a:endParaRPr lang="en-US" sz="2400" b="1" dirty="0">
              <a:solidFill>
                <a:srgbClr val="003192"/>
              </a:solidFill>
            </a:endParaRPr>
          </a:p>
          <a:p>
            <a:pPr marL="631825" algn="l" rtl="0"/>
            <a:endParaRPr lang="en-US" sz="2000" dirty="0">
              <a:solidFill>
                <a:srgbClr val="003192"/>
              </a:solidFill>
            </a:endParaRPr>
          </a:p>
          <a:p>
            <a:pPr algn="l" rtl="0">
              <a:spcAft>
                <a:spcPts val="1200"/>
              </a:spcAft>
            </a:pPr>
            <a:r>
              <a:rPr lang="en-US" sz="2400" b="1" u="sng" dirty="0" smtClean="0">
                <a:solidFill>
                  <a:srgbClr val="FF0000"/>
                </a:solidFill>
              </a:rPr>
              <a:t>Why to recite it out loud:</a:t>
            </a:r>
          </a:p>
          <a:p>
            <a:pPr algn="ctr" rtl="0"/>
            <a:r>
              <a:rPr lang="en-US" sz="2400" b="1" dirty="0" smtClean="0">
                <a:solidFill>
                  <a:srgbClr val="003192"/>
                </a:solidFill>
              </a:rPr>
              <a:t>To attract the </a:t>
            </a:r>
            <a:r>
              <a:rPr lang="en-US" sz="2400" b="1" dirty="0" err="1" smtClean="0">
                <a:solidFill>
                  <a:srgbClr val="003192"/>
                </a:solidFill>
              </a:rPr>
              <a:t>attension</a:t>
            </a:r>
            <a:r>
              <a:rPr lang="en-US" sz="2400" b="1" dirty="0" smtClean="0">
                <a:solidFill>
                  <a:srgbClr val="003192"/>
                </a:solidFill>
              </a:rPr>
              <a:t> of the </a:t>
            </a:r>
            <a:r>
              <a:rPr lang="en-US" sz="2400" b="1" dirty="0">
                <a:solidFill>
                  <a:srgbClr val="003192"/>
                </a:solidFill>
              </a:rPr>
              <a:t>listener </a:t>
            </a:r>
            <a:r>
              <a:rPr lang="en-US" sz="2400" b="1" dirty="0" smtClean="0">
                <a:solidFill>
                  <a:srgbClr val="003192"/>
                </a:solidFill>
              </a:rPr>
              <a:t>from </a:t>
            </a:r>
            <a:r>
              <a:rPr lang="en-US" sz="2400" b="1" dirty="0">
                <a:solidFill>
                  <a:srgbClr val="003192"/>
                </a:solidFill>
              </a:rPr>
              <a:t>the very beginning</a:t>
            </a:r>
            <a:r>
              <a:rPr lang="en-US" sz="2400" dirty="0">
                <a:solidFill>
                  <a:srgbClr val="003192"/>
                </a:solidFill>
              </a:rPr>
              <a:t>, </a:t>
            </a:r>
            <a:r>
              <a:rPr lang="en-US" sz="2400" dirty="0" smtClean="0">
                <a:solidFill>
                  <a:srgbClr val="003192"/>
                </a:solidFill>
              </a:rPr>
              <a:t>so as not to miss </a:t>
            </a:r>
            <a:r>
              <a:rPr lang="en-US" sz="2400" dirty="0">
                <a:solidFill>
                  <a:srgbClr val="003192"/>
                </a:solidFill>
              </a:rPr>
              <a:t>any of its </a:t>
            </a:r>
            <a:r>
              <a:rPr lang="en-US" sz="2400" dirty="0" smtClean="0">
                <a:solidFill>
                  <a:srgbClr val="003192"/>
                </a:solidFill>
              </a:rPr>
              <a:t>rewards. </a:t>
            </a:r>
            <a:endParaRPr lang="en-US" sz="2400" dirty="0" smtClean="0">
              <a:solidFill>
                <a:srgbClr val="003192"/>
              </a:solidFill>
            </a:endParaRPr>
          </a:p>
          <a:p>
            <a:pPr algn="ctr" rtl="0"/>
            <a:r>
              <a:rPr lang="en-US" sz="1600" dirty="0" smtClean="0">
                <a:solidFill>
                  <a:srgbClr val="003192"/>
                </a:solidFill>
              </a:rPr>
              <a:t>Because </a:t>
            </a:r>
            <a:r>
              <a:rPr lang="en-US" sz="1600" i="1" dirty="0" err="1">
                <a:solidFill>
                  <a:srgbClr val="003192"/>
                </a:solidFill>
              </a:rPr>
              <a:t>Isti`adhah</a:t>
            </a:r>
            <a:r>
              <a:rPr lang="en-US" sz="1600" dirty="0">
                <a:solidFill>
                  <a:srgbClr val="003192"/>
                </a:solidFill>
              </a:rPr>
              <a:t> is a sign and indication that one is about to recite the Qur'an. </a:t>
            </a:r>
            <a:endParaRPr lang="en-US" sz="1600" dirty="0" smtClean="0">
              <a:solidFill>
                <a:srgbClr val="003192"/>
              </a:solidFill>
            </a:endParaRPr>
          </a:p>
          <a:p>
            <a:pPr algn="l" rtl="0"/>
            <a:r>
              <a:rPr lang="en-US" sz="2400" b="1" u="sng" dirty="0">
                <a:solidFill>
                  <a:srgbClr val="FF0000"/>
                </a:solidFill>
              </a:rPr>
              <a:t>Why to recite it sub-vocally</a:t>
            </a:r>
            <a:r>
              <a:rPr lang="en-US" sz="2400" dirty="0" smtClean="0">
                <a:solidFill>
                  <a:srgbClr val="003192"/>
                </a:solidFill>
              </a:rPr>
              <a:t>:</a:t>
            </a:r>
          </a:p>
          <a:p>
            <a:pPr algn="ctr" rtl="0"/>
            <a:r>
              <a:rPr lang="en-US" sz="2400" b="1" dirty="0" smtClean="0">
                <a:solidFill>
                  <a:srgbClr val="003192"/>
                </a:solidFill>
              </a:rPr>
              <a:t>to </a:t>
            </a:r>
            <a:r>
              <a:rPr lang="en-US" sz="2400" b="1" dirty="0">
                <a:solidFill>
                  <a:srgbClr val="003192"/>
                </a:solidFill>
              </a:rPr>
              <a:t>differentiate between the recitation of the Qur'an and the reading of any other sentences.</a:t>
            </a:r>
          </a:p>
          <a:p>
            <a:pPr marL="631825"/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2020-10-07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8588" y="1287855"/>
            <a:ext cx="1656184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FF0000"/>
                </a:solidFill>
              </a:rPr>
              <a:t>أَحْوَالُهَا</a:t>
            </a:r>
          </a:p>
          <a:p>
            <a:pPr lvl="0" algn="ctr" rtl="1"/>
            <a:r>
              <a:rPr lang="en-US" sz="2400" b="1" dirty="0">
                <a:solidFill>
                  <a:srgbClr val="FF0000"/>
                </a:solidFill>
              </a:rPr>
              <a:t>Its </a:t>
            </a:r>
            <a:r>
              <a:rPr lang="en-US" sz="2400" b="1" dirty="0" smtClean="0">
                <a:solidFill>
                  <a:srgbClr val="FF0000"/>
                </a:solidFill>
              </a:rPr>
              <a:t>Conditions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520" y="2195470"/>
            <a:ext cx="6948264" cy="4647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ar-KW" sz="2400" b="1" u="sng" dirty="0" smtClean="0">
                <a:solidFill>
                  <a:srgbClr val="FF0000"/>
                </a:solidFill>
              </a:rPr>
              <a:t>الجهر </a:t>
            </a:r>
            <a:r>
              <a:rPr lang="ar-KW" sz="2400" b="1" u="sng" dirty="0">
                <a:solidFill>
                  <a:srgbClr val="FF0000"/>
                </a:solidFill>
              </a:rPr>
              <a:t>بها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endParaRPr lang="en-US" sz="2000" dirty="0">
              <a:solidFill>
                <a:srgbClr val="003192"/>
              </a:solidFill>
            </a:endParaRPr>
          </a:p>
          <a:p>
            <a:pPr marL="631825" algn="r" rtl="1"/>
            <a:r>
              <a:rPr lang="ar-KW" sz="2000" dirty="0">
                <a:solidFill>
                  <a:srgbClr val="003192"/>
                </a:solidFill>
              </a:rPr>
              <a:t>1- إذا كان القارئ </a:t>
            </a:r>
            <a:r>
              <a:rPr lang="ar-KW" sz="2000" b="1" u="sng" dirty="0">
                <a:solidFill>
                  <a:srgbClr val="003192"/>
                </a:solidFill>
              </a:rPr>
              <a:t>يقرأ جهرًا</a:t>
            </a:r>
            <a:r>
              <a:rPr lang="ar-KW" sz="2000" dirty="0">
                <a:solidFill>
                  <a:srgbClr val="003192"/>
                </a:solidFill>
              </a:rPr>
              <a:t>، وكان هناك </a:t>
            </a:r>
            <a:r>
              <a:rPr lang="ar-KW" sz="2000" b="1" u="sng" dirty="0">
                <a:solidFill>
                  <a:srgbClr val="003192"/>
                </a:solidFill>
              </a:rPr>
              <a:t>من يستمع لقراءته</a:t>
            </a:r>
            <a:r>
              <a:rPr lang="ar-KW" sz="2000" dirty="0">
                <a:solidFill>
                  <a:srgbClr val="003192"/>
                </a:solidFill>
              </a:rPr>
              <a:t>.</a:t>
            </a:r>
            <a:endParaRPr lang="en-US" sz="2000" dirty="0">
              <a:solidFill>
                <a:srgbClr val="003192"/>
              </a:solidFill>
            </a:endParaRPr>
          </a:p>
          <a:p>
            <a:pPr marL="631825" algn="r" rtl="1"/>
            <a:r>
              <a:rPr lang="ar-KW" sz="2000" dirty="0">
                <a:solidFill>
                  <a:srgbClr val="003192"/>
                </a:solidFill>
              </a:rPr>
              <a:t>2- إذا كان القارئ </a:t>
            </a:r>
            <a:r>
              <a:rPr lang="ar-KW" sz="2000" b="1" u="sng" dirty="0">
                <a:solidFill>
                  <a:srgbClr val="003192"/>
                </a:solidFill>
              </a:rPr>
              <a:t>وسط جماعة </a:t>
            </a:r>
            <a:r>
              <a:rPr lang="ar-KW" sz="2000" dirty="0">
                <a:solidFill>
                  <a:srgbClr val="003192"/>
                </a:solidFill>
              </a:rPr>
              <a:t>يقرءون القرآن، وكان هو </a:t>
            </a:r>
            <a:r>
              <a:rPr lang="ar-KW" sz="2000" b="1" u="sng" dirty="0">
                <a:solidFill>
                  <a:srgbClr val="003192"/>
                </a:solidFill>
              </a:rPr>
              <a:t>المبتدئ بالقراءة</a:t>
            </a:r>
            <a:r>
              <a:rPr lang="ar-KW" sz="2000" dirty="0" smtClean="0">
                <a:solidFill>
                  <a:srgbClr val="003192"/>
                </a:solidFill>
              </a:rPr>
              <a:t>.</a:t>
            </a:r>
          </a:p>
          <a:p>
            <a:pPr marL="631825" algn="r" rtl="1"/>
            <a:r>
              <a:rPr lang="ar-KW" sz="2000" dirty="0" smtClean="0">
                <a:solidFill>
                  <a:srgbClr val="003192"/>
                </a:solidFill>
              </a:rPr>
              <a:t>3- القراءة في مقام </a:t>
            </a:r>
            <a:r>
              <a:rPr lang="ar-KW" sz="2000" b="1" u="sng" dirty="0">
                <a:solidFill>
                  <a:srgbClr val="003192"/>
                </a:solidFill>
              </a:rPr>
              <a:t>التعليم</a:t>
            </a:r>
            <a:endParaRPr lang="en-US" sz="2000" b="1" u="sng" dirty="0">
              <a:solidFill>
                <a:srgbClr val="003192"/>
              </a:solidFill>
            </a:endParaRPr>
          </a:p>
          <a:p>
            <a:pPr marL="631825" algn="r" rtl="1"/>
            <a:endParaRPr lang="en-US" sz="1600" dirty="0" smtClean="0">
              <a:solidFill>
                <a:srgbClr val="003192"/>
              </a:solidFill>
            </a:endParaRPr>
          </a:p>
          <a:p>
            <a:pPr marL="631825" algn="r" rtl="1"/>
            <a:endParaRPr lang="en-US" sz="1600" dirty="0">
              <a:solidFill>
                <a:srgbClr val="003192"/>
              </a:solidFill>
            </a:endParaRPr>
          </a:p>
          <a:p>
            <a:pPr marL="631825" algn="r" rtl="1"/>
            <a:endParaRPr lang="ar-KW" sz="1600" dirty="0">
              <a:solidFill>
                <a:srgbClr val="003192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2400" b="1" u="sng" dirty="0">
                <a:solidFill>
                  <a:srgbClr val="FF0000"/>
                </a:solidFill>
              </a:rPr>
              <a:t>To say it out loud</a:t>
            </a:r>
            <a:r>
              <a:rPr lang="en-US" sz="1600" b="1" dirty="0" smtClean="0">
                <a:solidFill>
                  <a:srgbClr val="003192"/>
                </a:solidFill>
              </a:rPr>
              <a:t>:</a:t>
            </a:r>
            <a:endParaRPr lang="en-US" sz="1600" dirty="0">
              <a:solidFill>
                <a:srgbClr val="003192"/>
              </a:solidFill>
            </a:endParaRPr>
          </a:p>
          <a:p>
            <a:pPr marL="985838" lvl="0" indent="-342900" algn="l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The reciter is reciting the Qur'an </a:t>
            </a:r>
            <a:r>
              <a:rPr lang="en-US" sz="2000" b="1" u="sng" dirty="0">
                <a:solidFill>
                  <a:srgbClr val="003192"/>
                </a:solidFill>
              </a:rPr>
              <a:t>out loud </a:t>
            </a:r>
            <a:r>
              <a:rPr lang="en-US" sz="2000" dirty="0">
                <a:solidFill>
                  <a:srgbClr val="003192"/>
                </a:solidFill>
              </a:rPr>
              <a:t>with others who are </a:t>
            </a:r>
            <a:r>
              <a:rPr lang="en-US" sz="2000" b="1" u="sng" dirty="0">
                <a:solidFill>
                  <a:srgbClr val="003192"/>
                </a:solidFill>
              </a:rPr>
              <a:t>listening to his recitation</a:t>
            </a:r>
            <a:r>
              <a:rPr lang="en-US" sz="2000" dirty="0">
                <a:solidFill>
                  <a:srgbClr val="003192"/>
                </a:solidFill>
              </a:rPr>
              <a:t>; </a:t>
            </a:r>
          </a:p>
          <a:p>
            <a:pPr marL="985838" lvl="0" indent="-342900" algn="l">
              <a:buFont typeface="+mj-lt"/>
              <a:buAutoNum type="arabicPeriod"/>
            </a:pPr>
            <a:r>
              <a:rPr lang="en-US" sz="2000" dirty="0">
                <a:solidFill>
                  <a:srgbClr val="003192"/>
                </a:solidFill>
              </a:rPr>
              <a:t>The reciter is one </a:t>
            </a:r>
            <a:r>
              <a:rPr lang="en-US" sz="2000" b="1" u="sng" dirty="0">
                <a:solidFill>
                  <a:srgbClr val="003192"/>
                </a:solidFill>
              </a:rPr>
              <a:t>among a group </a:t>
            </a:r>
            <a:r>
              <a:rPr lang="en-US" sz="2000" dirty="0">
                <a:solidFill>
                  <a:srgbClr val="003192"/>
                </a:solidFill>
              </a:rPr>
              <a:t>of reciters and he is the one who </a:t>
            </a:r>
            <a:r>
              <a:rPr lang="en-US" sz="2000" b="1" u="sng" dirty="0">
                <a:solidFill>
                  <a:srgbClr val="003192"/>
                </a:solidFill>
              </a:rPr>
              <a:t>starts the recitation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</a:p>
          <a:p>
            <a:pPr marL="985838" lvl="0" indent="-342900" algn="l">
              <a:buFont typeface="+mj-lt"/>
              <a:buAutoNum type="arabicPeriod"/>
            </a:pPr>
            <a:r>
              <a:rPr lang="en-US" sz="2000" b="1" u="sng" dirty="0">
                <a:solidFill>
                  <a:srgbClr val="003192"/>
                </a:solidFill>
              </a:rPr>
              <a:t>Teaching</a:t>
            </a:r>
            <a:r>
              <a:rPr lang="en-US" sz="2000" dirty="0" smtClean="0">
                <a:solidFill>
                  <a:srgbClr val="003192"/>
                </a:solidFill>
              </a:rPr>
              <a:t> others.</a:t>
            </a:r>
            <a:endParaRPr lang="en-US" sz="2000" dirty="0">
              <a:solidFill>
                <a:srgbClr val="003192"/>
              </a:solidFill>
            </a:endParaRPr>
          </a:p>
          <a:p>
            <a:pPr marL="631825" algn="r" rtl="1"/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03" y="365125"/>
            <a:ext cx="5197697" cy="93564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الاسْــتِـعَــاذَةُ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Isti’adha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لصاقة حائط &quot; أعوذ بالله من الشيطان الرجيم &quot; بخط عربي قابلة للإزالة:  Amazon.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3" y="26912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2288</Words>
  <Application>Microsoft Office PowerPoint</Application>
  <PresentationFormat>Widescreen</PresentationFormat>
  <Paragraphs>458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الاستعاذة والبسملة</vt:lpstr>
      <vt:lpstr>عناصر المحاضرة</vt:lpstr>
      <vt:lpstr>الاسْــتِـعَــاذَةُ Isti’adha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الاسْــتِـعَــاذَةُ Isti’adha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User</cp:lastModifiedBy>
  <cp:revision>36</cp:revision>
  <dcterms:created xsi:type="dcterms:W3CDTF">2020-09-13T17:12:40Z</dcterms:created>
  <dcterms:modified xsi:type="dcterms:W3CDTF">2020-10-10T03:33:53Z</dcterms:modified>
</cp:coreProperties>
</file>