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339" r:id="rId4"/>
    <p:sldId id="358" r:id="rId5"/>
    <p:sldId id="359" r:id="rId6"/>
    <p:sldId id="372" r:id="rId7"/>
    <p:sldId id="360" r:id="rId8"/>
    <p:sldId id="373" r:id="rId9"/>
    <p:sldId id="361" r:id="rId10"/>
    <p:sldId id="369" r:id="rId11"/>
    <p:sldId id="371" r:id="rId12"/>
    <p:sldId id="28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51af6e0ec547da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24" autoAdjust="0"/>
    <p:restoredTop sz="94778"/>
  </p:normalViewPr>
  <p:slideViewPr>
    <p:cSldViewPr snapToGrid="0" snapToObjects="1">
      <p:cViewPr varScale="1">
        <p:scale>
          <a:sx n="74" d="100"/>
          <a:sy n="74" d="100"/>
        </p:scale>
        <p:origin x="2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10/30/2020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endParaRPr lang="en-US" dirty="0"/>
          </a:p>
        </p:txBody>
      </p:sp>
      <p:sp>
        <p:nvSpPr>
          <p:cNvPr id="3" name="Subtitle 2">
            <a:extLst>
              <a:ext uri="{FF2B5EF4-FFF2-40B4-BE49-F238E27FC236}">
                <a16:creationId xmlns=""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2020-10-30</a:t>
            </a:fld>
            <a:endParaRPr lang="en-US"/>
          </a:p>
        </p:txBody>
      </p:sp>
      <p:sp>
        <p:nvSpPr>
          <p:cNvPr id="6" name="Slide Number Placeholder 5">
            <a:extLst>
              <a:ext uri="{FF2B5EF4-FFF2-40B4-BE49-F238E27FC236}">
                <a16:creationId xmlns=""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KW" sz="1800" b="1" dirty="0" smtClean="0"/>
              <a:t>تجويد  181 </a:t>
            </a:r>
            <a:r>
              <a:rPr lang="ar-SA" sz="1800" b="1" dirty="0" smtClean="0"/>
              <a:t>– </a:t>
            </a:r>
            <a:r>
              <a:rPr lang="ar-SA" sz="1800" b="1" dirty="0"/>
              <a:t>مادة </a:t>
            </a:r>
            <a:r>
              <a:rPr lang="ar-KW" sz="1800" b="1" dirty="0" smtClean="0"/>
              <a:t>التجويد </a:t>
            </a:r>
            <a:r>
              <a:rPr lang="ar-SA" sz="1800" b="1" dirty="0" smtClean="0"/>
              <a:t>– </a:t>
            </a:r>
            <a:r>
              <a:rPr lang="ar-SA" sz="1800" b="1" dirty="0"/>
              <a:t>المحاضرة </a:t>
            </a:r>
            <a:r>
              <a:rPr lang="ar-SA" sz="1800" b="1" dirty="0" smtClean="0"/>
              <a:t>5</a:t>
            </a:r>
            <a:endParaRPr lang="en-US" sz="1600" dirty="0"/>
          </a:p>
        </p:txBody>
      </p:sp>
    </p:spTree>
    <p:extLst>
      <p:ext uri="{BB962C8B-B14F-4D97-AF65-F5344CB8AC3E}">
        <p14:creationId xmlns:p14="http://schemas.microsoft.com/office/powerpoint/2010/main" val="5173694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2020-10-30</a:t>
            </a:fld>
            <a:endParaRPr lang="en-US"/>
          </a:p>
        </p:txBody>
      </p:sp>
      <p:sp>
        <p:nvSpPr>
          <p:cNvPr id="6" name="Slide Number Placeholder 5">
            <a:extLst>
              <a:ext uri="{FF2B5EF4-FFF2-40B4-BE49-F238E27FC236}">
                <a16:creationId xmlns=""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2020-10-30</a:t>
            </a:fld>
            <a:endParaRPr lang="en-US"/>
          </a:p>
        </p:txBody>
      </p:sp>
      <p:sp>
        <p:nvSpPr>
          <p:cNvPr id="6" name="Slide Number Placeholder 5">
            <a:extLst>
              <a:ext uri="{FF2B5EF4-FFF2-40B4-BE49-F238E27FC236}">
                <a16:creationId xmlns=""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2020-10-30</a:t>
            </a:fld>
            <a:endParaRPr lang="en-US"/>
          </a:p>
        </p:txBody>
      </p:sp>
      <p:sp>
        <p:nvSpPr>
          <p:cNvPr id="6" name="Slide Number Placeholder 5">
            <a:extLst>
              <a:ext uri="{FF2B5EF4-FFF2-40B4-BE49-F238E27FC236}">
                <a16:creationId xmlns=""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2020-10-30</a:t>
            </a:fld>
            <a:endParaRPr lang="en-US"/>
          </a:p>
        </p:txBody>
      </p:sp>
      <p:sp>
        <p:nvSpPr>
          <p:cNvPr id="6" name="Slide Number Placeholder 5">
            <a:extLst>
              <a:ext uri="{FF2B5EF4-FFF2-40B4-BE49-F238E27FC236}">
                <a16:creationId xmlns=""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2020-10-30</a:t>
            </a:fld>
            <a:endParaRPr lang="en-US"/>
          </a:p>
        </p:txBody>
      </p:sp>
      <p:sp>
        <p:nvSpPr>
          <p:cNvPr id="7" name="Slide Number Placeholder 6">
            <a:extLst>
              <a:ext uri="{FF2B5EF4-FFF2-40B4-BE49-F238E27FC236}">
                <a16:creationId xmlns=""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2020-10-30</a:t>
            </a:fld>
            <a:endParaRPr lang="en-US"/>
          </a:p>
        </p:txBody>
      </p:sp>
      <p:sp>
        <p:nvSpPr>
          <p:cNvPr id="9" name="Slide Number Placeholder 8">
            <a:extLst>
              <a:ext uri="{FF2B5EF4-FFF2-40B4-BE49-F238E27FC236}">
                <a16:creationId xmlns=""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2020-10-30</a:t>
            </a:fld>
            <a:endParaRPr lang="en-US"/>
          </a:p>
        </p:txBody>
      </p:sp>
      <p:sp>
        <p:nvSpPr>
          <p:cNvPr id="5" name="Slide Number Placeholder 4">
            <a:extLst>
              <a:ext uri="{FF2B5EF4-FFF2-40B4-BE49-F238E27FC236}">
                <a16:creationId xmlns=""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2020-10-30</a:t>
            </a:fld>
            <a:endParaRPr lang="en-US"/>
          </a:p>
        </p:txBody>
      </p:sp>
      <p:sp>
        <p:nvSpPr>
          <p:cNvPr id="4" name="Slide Number Placeholder 3">
            <a:extLst>
              <a:ext uri="{FF2B5EF4-FFF2-40B4-BE49-F238E27FC236}">
                <a16:creationId xmlns=""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2020-10-30</a:t>
            </a:fld>
            <a:endParaRPr lang="en-US"/>
          </a:p>
        </p:txBody>
      </p:sp>
      <p:sp>
        <p:nvSpPr>
          <p:cNvPr id="7" name="Slide Number Placeholder 6">
            <a:extLst>
              <a:ext uri="{FF2B5EF4-FFF2-40B4-BE49-F238E27FC236}">
                <a16:creationId xmlns=""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2020-10-30</a:t>
            </a:fld>
            <a:endParaRPr lang="en-US"/>
          </a:p>
        </p:txBody>
      </p:sp>
      <p:sp>
        <p:nvSpPr>
          <p:cNvPr id="7" name="Slide Number Placeholder 6">
            <a:extLst>
              <a:ext uri="{FF2B5EF4-FFF2-40B4-BE49-F238E27FC236}">
                <a16:creationId xmlns=""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2020-10-30</a:t>
            </a:fld>
            <a:endParaRPr lang="en-US" dirty="0"/>
          </a:p>
        </p:txBody>
      </p:sp>
      <p:sp>
        <p:nvSpPr>
          <p:cNvPr id="6" name="Slide Number Placeholder 5">
            <a:extLst>
              <a:ext uri="{FF2B5EF4-FFF2-40B4-BE49-F238E27FC236}">
                <a16:creationId xmlns=""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8D5548-C89A-1F44-B046-3AC8385071C3}"/>
              </a:ext>
            </a:extLst>
          </p:cNvPr>
          <p:cNvSpPr>
            <a:spLocks noGrp="1"/>
          </p:cNvSpPr>
          <p:nvPr>
            <p:ph type="ctrTitle"/>
          </p:nvPr>
        </p:nvSpPr>
        <p:spPr>
          <a:xfrm>
            <a:off x="4671811" y="2947394"/>
            <a:ext cx="7156361" cy="1679005"/>
          </a:xfrm>
        </p:spPr>
        <p:txBody>
          <a:bodyPr>
            <a:normAutofit fontScale="90000"/>
          </a:bodyPr>
          <a:lstStyle/>
          <a:p>
            <a:r>
              <a:rPr lang="ar-KW" dirty="0" smtClean="0"/>
              <a:t>أحكام </a:t>
            </a:r>
            <a:br>
              <a:rPr lang="ar-KW" dirty="0" smtClean="0"/>
            </a:br>
            <a:r>
              <a:rPr lang="ar-KW" dirty="0" smtClean="0"/>
              <a:t>النون الساكنة والتنوين</a:t>
            </a:r>
            <a:r>
              <a:rPr lang="en-US" dirty="0" smtClean="0"/>
              <a:t/>
            </a:r>
            <a:br>
              <a:rPr lang="en-US" dirty="0" smtClean="0"/>
            </a:br>
            <a:r>
              <a:rPr lang="ar-SA" dirty="0" smtClean="0">
                <a:solidFill>
                  <a:srgbClr val="FF0000"/>
                </a:solidFill>
              </a:rPr>
              <a:t>(الإدغام – 1)</a:t>
            </a:r>
            <a:endParaRPr lang="en-US" dirty="0"/>
          </a:p>
        </p:txBody>
      </p:sp>
      <p:sp>
        <p:nvSpPr>
          <p:cNvPr id="3" name="Subtitle 2">
            <a:extLst>
              <a:ext uri="{FF2B5EF4-FFF2-40B4-BE49-F238E27FC236}">
                <a16:creationId xmlns="" xmlns:a16="http://schemas.microsoft.com/office/drawing/2014/main" id="{47BE6263-52BA-8E43-9969-41582C6388DB}"/>
              </a:ext>
            </a:extLst>
          </p:cNvPr>
          <p:cNvSpPr>
            <a:spLocks noGrp="1"/>
          </p:cNvSpPr>
          <p:nvPr>
            <p:ph type="subTitle" idx="1"/>
          </p:nvPr>
        </p:nvSpPr>
        <p:spPr>
          <a:xfrm>
            <a:off x="3288406" y="4827012"/>
            <a:ext cx="9144000" cy="1655762"/>
          </a:xfrm>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t>د. </a:t>
            </a:r>
            <a:r>
              <a:rPr lang="ar-KW" sz="3200" b="1" dirty="0" smtClean="0"/>
              <a:t>هاله رجب</a:t>
            </a:r>
            <a:endParaRPr lang="en-US" sz="3200" b="1" dirty="0"/>
          </a:p>
        </p:txBody>
      </p:sp>
      <p:sp>
        <p:nvSpPr>
          <p:cNvPr id="4" name="Date Placeholder 3">
            <a:extLst>
              <a:ext uri="{FF2B5EF4-FFF2-40B4-BE49-F238E27FC236}">
                <a16:creationId xmlns=""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2020-10-30</a:t>
            </a:fld>
            <a:endParaRPr lang="en-US"/>
          </a:p>
        </p:txBody>
      </p:sp>
      <p:sp>
        <p:nvSpPr>
          <p:cNvPr id="5" name="Slide Number Placeholder 4">
            <a:extLst>
              <a:ext uri="{FF2B5EF4-FFF2-40B4-BE49-F238E27FC236}">
                <a16:creationId xmlns=""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pic>
        <p:nvPicPr>
          <p:cNvPr id="6" name="Picture 5" descr="noon.jpg"/>
          <p:cNvPicPr>
            <a:picLocks noChangeAspect="1"/>
          </p:cNvPicPr>
          <p:nvPr/>
        </p:nvPicPr>
        <p:blipFill>
          <a:blip r:embed="rId2" cstate="print">
            <a:duotone>
              <a:schemeClr val="bg2">
                <a:shade val="45000"/>
                <a:satMod val="135000"/>
              </a:schemeClr>
              <a:prstClr val="white"/>
            </a:duotone>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شرطه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Condition</a:t>
            </a:r>
            <a:endParaRPr lang="en-US" sz="2400" b="1" dirty="0">
              <a:solidFill>
                <a:srgbClr val="003192"/>
              </a:solidFill>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Title 1"/>
          <p:cNvSpPr>
            <a:spLocks noGrp="1"/>
          </p:cNvSpPr>
          <p:nvPr>
            <p:ph type="title"/>
          </p:nvPr>
        </p:nvSpPr>
        <p:spPr>
          <a:xfrm>
            <a:off x="2356834" y="2093949"/>
            <a:ext cx="7090513" cy="4243589"/>
          </a:xfrm>
        </p:spPr>
        <p:txBody>
          <a:bodyPr>
            <a:normAutofit fontScale="90000"/>
          </a:bodyPr>
          <a:lstStyle/>
          <a:p>
            <a:pPr algn="r"/>
            <a:r>
              <a:rPr lang="ar-SA" sz="1800" dirty="0" smtClean="0"/>
              <a:t/>
            </a:r>
            <a:br>
              <a:rPr lang="ar-SA" sz="1800" dirty="0" smtClean="0"/>
            </a:br>
            <a:r>
              <a:rPr lang="ar-SA" sz="1800" dirty="0" smtClean="0"/>
              <a:t/>
            </a:r>
            <a:br>
              <a:rPr lang="ar-SA" sz="1800" dirty="0" smtClean="0"/>
            </a:br>
            <a:r>
              <a:rPr lang="ar-SA" sz="1800" dirty="0" smtClean="0"/>
              <a:t/>
            </a:r>
            <a:br>
              <a:rPr lang="ar-SA" sz="1800" dirty="0" smtClean="0"/>
            </a:br>
            <a:r>
              <a:rPr lang="ar-SA" sz="1800" dirty="0" smtClean="0"/>
              <a:t/>
            </a:r>
            <a:br>
              <a:rPr lang="ar-SA" sz="1800" dirty="0" smtClean="0"/>
            </a:br>
            <a:r>
              <a:rPr lang="ar-SA" sz="1800" dirty="0" smtClean="0"/>
              <a:t/>
            </a:r>
            <a:br>
              <a:rPr lang="ar-SA" sz="1800" dirty="0" smtClean="0"/>
            </a:br>
            <a:r>
              <a:rPr lang="ar-SA" sz="1800" dirty="0" smtClean="0"/>
              <a:t/>
            </a:r>
            <a:br>
              <a:rPr lang="ar-SA" sz="1800" dirty="0" smtClean="0"/>
            </a:br>
            <a:r>
              <a:rPr lang="ar-SA" sz="2700" dirty="0">
                <a:latin typeface="Courier New" pitchFamily="49" charset="0"/>
                <a:cs typeface="Courier New" pitchFamily="49" charset="0"/>
              </a:rPr>
              <a:t>(</a:t>
            </a:r>
            <a:r>
              <a:rPr lang="ar-SA" sz="5100" dirty="0">
                <a:latin typeface="Sakkal Majalla" pitchFamily="2" charset="-78"/>
                <a:ea typeface="+mn-ea"/>
                <a:cs typeface="Sakkal Majalla" pitchFamily="2" charset="-78"/>
              </a:rPr>
              <a:t>وما الحياة </a:t>
            </a:r>
            <a:r>
              <a:rPr lang="ar-SA" sz="5100" dirty="0">
                <a:solidFill>
                  <a:srgbClr val="FF0000"/>
                </a:solidFill>
                <a:latin typeface="Sakkal Majalla" pitchFamily="2" charset="-78"/>
                <a:ea typeface="+mn-ea"/>
                <a:cs typeface="Sakkal Majalla" pitchFamily="2" charset="-78"/>
              </a:rPr>
              <a:t>الدنيا</a:t>
            </a:r>
            <a:r>
              <a:rPr lang="ar-SA" sz="5100" dirty="0">
                <a:latin typeface="Sakkal Majalla" pitchFamily="2" charset="-78"/>
                <a:ea typeface="+mn-ea"/>
                <a:cs typeface="Sakkal Majalla" pitchFamily="2" charset="-78"/>
              </a:rPr>
              <a:t> إلا متاع الغرور </a:t>
            </a:r>
            <a:r>
              <a:rPr lang="ar-SA" sz="2700" dirty="0">
                <a:latin typeface="Courier New" pitchFamily="49" charset="0"/>
                <a:cs typeface="Courier New" pitchFamily="49" charset="0"/>
              </a:rPr>
              <a:t>)</a:t>
            </a:r>
            <a:r>
              <a:rPr lang="ar-SA" sz="5100" dirty="0">
                <a:latin typeface="Sakkal Majalla" pitchFamily="2" charset="-78"/>
                <a:ea typeface="+mn-ea"/>
                <a:cs typeface="Sakkal Majalla" pitchFamily="2" charset="-78"/>
              </a:rPr>
              <a:t> </a:t>
            </a:r>
            <a:r>
              <a:rPr lang="ar-SA" sz="1100" dirty="0" smtClean="0">
                <a:solidFill>
                  <a:schemeClr val="tx1"/>
                </a:solidFill>
                <a:latin typeface="Courier New" pitchFamily="49" charset="0"/>
                <a:cs typeface="Courier New" pitchFamily="49" charset="0"/>
              </a:rPr>
              <a:t>آل عمران 185</a:t>
            </a:r>
            <a:r>
              <a:rPr lang="ar-SA" sz="2700" dirty="0" smtClean="0">
                <a:solidFill>
                  <a:schemeClr val="tx1"/>
                </a:solidFill>
                <a:latin typeface="Courier New" pitchFamily="49" charset="0"/>
                <a:cs typeface="Courier New" pitchFamily="49" charset="0"/>
              </a:rPr>
              <a:t/>
            </a:r>
            <a:br>
              <a:rPr lang="ar-SA" sz="2700" dirty="0" smtClean="0">
                <a:solidFill>
                  <a:schemeClr val="tx1"/>
                </a:solidFill>
                <a:latin typeface="Courier New" pitchFamily="49" charset="0"/>
                <a:cs typeface="Courier New" pitchFamily="49" charset="0"/>
              </a:rPr>
            </a:br>
            <a:r>
              <a:rPr lang="ar-SA" sz="2700" dirty="0" smtClean="0">
                <a:solidFill>
                  <a:schemeClr val="tx1"/>
                </a:solidFill>
                <a:latin typeface="Courier New" pitchFamily="49" charset="0"/>
                <a:cs typeface="Courier New" pitchFamily="49" charset="0"/>
              </a:rPr>
              <a:t>( </a:t>
            </a:r>
            <a:r>
              <a:rPr lang="ar-SA" sz="5100" dirty="0">
                <a:latin typeface="Sakkal Majalla" pitchFamily="2" charset="-78"/>
                <a:ea typeface="+mn-ea"/>
                <a:cs typeface="Sakkal Majalla" pitchFamily="2" charset="-78"/>
              </a:rPr>
              <a:t>كأنهم </a:t>
            </a:r>
            <a:r>
              <a:rPr lang="ar-SA" sz="5100" dirty="0">
                <a:solidFill>
                  <a:srgbClr val="FF0000"/>
                </a:solidFill>
                <a:latin typeface="Sakkal Majalla" pitchFamily="2" charset="-78"/>
                <a:ea typeface="+mn-ea"/>
                <a:cs typeface="Sakkal Majalla" pitchFamily="2" charset="-78"/>
              </a:rPr>
              <a:t>بنيان</a:t>
            </a:r>
            <a:r>
              <a:rPr lang="ar-SA" sz="5100" dirty="0">
                <a:latin typeface="Sakkal Majalla" pitchFamily="2" charset="-78"/>
                <a:ea typeface="+mn-ea"/>
                <a:cs typeface="Sakkal Majalla" pitchFamily="2" charset="-78"/>
              </a:rPr>
              <a:t> مرصوص </a:t>
            </a:r>
            <a:r>
              <a:rPr lang="ar-SA" sz="2700" dirty="0" smtClean="0">
                <a:solidFill>
                  <a:schemeClr val="tx1"/>
                </a:solidFill>
                <a:latin typeface="Courier New" pitchFamily="49" charset="0"/>
                <a:cs typeface="Courier New" pitchFamily="49" charset="0"/>
              </a:rPr>
              <a:t>) </a:t>
            </a:r>
            <a:r>
              <a:rPr lang="ar-SA" sz="1100" dirty="0">
                <a:latin typeface="Courier New" pitchFamily="49" charset="0"/>
                <a:cs typeface="Courier New" pitchFamily="49" charset="0"/>
              </a:rPr>
              <a:t>الصف 4</a:t>
            </a:r>
            <a:r>
              <a:rPr lang="ar-SA" sz="2700" dirty="0" smtClean="0">
                <a:solidFill>
                  <a:schemeClr val="tx1"/>
                </a:solidFill>
                <a:latin typeface="Courier New" pitchFamily="49" charset="0"/>
                <a:cs typeface="Courier New" pitchFamily="49" charset="0"/>
              </a:rPr>
              <a:t/>
            </a:r>
            <a:br>
              <a:rPr lang="ar-SA" sz="2700" dirty="0" smtClean="0">
                <a:solidFill>
                  <a:schemeClr val="tx1"/>
                </a:solidFill>
                <a:latin typeface="Courier New" pitchFamily="49" charset="0"/>
                <a:cs typeface="Courier New" pitchFamily="49" charset="0"/>
              </a:rPr>
            </a:br>
            <a:r>
              <a:rPr lang="ar-SA" sz="2700" dirty="0" smtClean="0">
                <a:solidFill>
                  <a:schemeClr val="tx1"/>
                </a:solidFill>
                <a:latin typeface="Courier New" pitchFamily="49" charset="0"/>
                <a:cs typeface="Courier New" pitchFamily="49" charset="0"/>
              </a:rPr>
              <a:t>( </a:t>
            </a:r>
            <a:r>
              <a:rPr lang="ar-SA" sz="5100" dirty="0">
                <a:latin typeface="Sakkal Majalla" pitchFamily="2" charset="-78"/>
                <a:ea typeface="+mn-ea"/>
                <a:cs typeface="Sakkal Majalla" pitchFamily="2" charset="-78"/>
              </a:rPr>
              <a:t>ومن النخل من طلعها </a:t>
            </a:r>
            <a:r>
              <a:rPr lang="ar-SA" sz="5100" dirty="0">
                <a:solidFill>
                  <a:srgbClr val="FF0000"/>
                </a:solidFill>
                <a:latin typeface="Sakkal Majalla" pitchFamily="2" charset="-78"/>
                <a:ea typeface="+mn-ea"/>
                <a:cs typeface="Sakkal Majalla" pitchFamily="2" charset="-78"/>
              </a:rPr>
              <a:t>قنوان</a:t>
            </a:r>
            <a:r>
              <a:rPr lang="ar-SA" sz="5100" dirty="0">
                <a:latin typeface="Sakkal Majalla" pitchFamily="2" charset="-78"/>
                <a:ea typeface="+mn-ea"/>
                <a:cs typeface="Sakkal Majalla" pitchFamily="2" charset="-78"/>
              </a:rPr>
              <a:t> دانية </a:t>
            </a:r>
            <a:r>
              <a:rPr lang="ar-SA" sz="2700" dirty="0" smtClean="0">
                <a:solidFill>
                  <a:schemeClr val="tx1"/>
                </a:solidFill>
                <a:latin typeface="Courier New" pitchFamily="49" charset="0"/>
                <a:cs typeface="Courier New" pitchFamily="49" charset="0"/>
              </a:rPr>
              <a:t>) </a:t>
            </a:r>
            <a:r>
              <a:rPr lang="ar-SA" sz="1100" dirty="0">
                <a:latin typeface="Courier New" pitchFamily="49" charset="0"/>
                <a:cs typeface="Courier New" pitchFamily="49" charset="0"/>
              </a:rPr>
              <a:t>الأنعام 99</a:t>
            </a:r>
            <a:r>
              <a:rPr lang="ar-SA" sz="2700" dirty="0" smtClean="0">
                <a:solidFill>
                  <a:schemeClr val="tx1"/>
                </a:solidFill>
                <a:latin typeface="Courier New" pitchFamily="49" charset="0"/>
                <a:cs typeface="Courier New" pitchFamily="49" charset="0"/>
              </a:rPr>
              <a:t/>
            </a:r>
            <a:br>
              <a:rPr lang="ar-SA" sz="2700" dirty="0" smtClean="0">
                <a:solidFill>
                  <a:schemeClr val="tx1"/>
                </a:solidFill>
                <a:latin typeface="Courier New" pitchFamily="49" charset="0"/>
                <a:cs typeface="Courier New" pitchFamily="49" charset="0"/>
              </a:rPr>
            </a:br>
            <a:r>
              <a:rPr lang="ar-SA" sz="2700" dirty="0" smtClean="0">
                <a:solidFill>
                  <a:schemeClr val="tx1"/>
                </a:solidFill>
                <a:latin typeface="Courier New" pitchFamily="49" charset="0"/>
                <a:cs typeface="Courier New" pitchFamily="49" charset="0"/>
              </a:rPr>
              <a:t>( </a:t>
            </a:r>
            <a:r>
              <a:rPr lang="ar-SA" sz="5100" dirty="0">
                <a:latin typeface="Sakkal Majalla" pitchFamily="2" charset="-78"/>
                <a:ea typeface="+mn-ea"/>
                <a:cs typeface="Sakkal Majalla" pitchFamily="2" charset="-78"/>
              </a:rPr>
              <a:t>ونخيل </a:t>
            </a:r>
            <a:r>
              <a:rPr lang="ar-SA" sz="5100" dirty="0">
                <a:solidFill>
                  <a:srgbClr val="FF0000"/>
                </a:solidFill>
                <a:latin typeface="Sakkal Majalla" pitchFamily="2" charset="-78"/>
                <a:ea typeface="+mn-ea"/>
                <a:cs typeface="Sakkal Majalla" pitchFamily="2" charset="-78"/>
              </a:rPr>
              <a:t>صنوان</a:t>
            </a:r>
            <a:r>
              <a:rPr lang="ar-SA" sz="5100" dirty="0">
                <a:latin typeface="Sakkal Majalla" pitchFamily="2" charset="-78"/>
                <a:ea typeface="+mn-ea"/>
                <a:cs typeface="Sakkal Majalla" pitchFamily="2" charset="-78"/>
              </a:rPr>
              <a:t> وغير </a:t>
            </a:r>
            <a:r>
              <a:rPr lang="ar-SA" sz="5100" dirty="0">
                <a:solidFill>
                  <a:srgbClr val="FF0000"/>
                </a:solidFill>
                <a:latin typeface="Sakkal Majalla" pitchFamily="2" charset="-78"/>
                <a:ea typeface="+mn-ea"/>
                <a:cs typeface="Sakkal Majalla" pitchFamily="2" charset="-78"/>
              </a:rPr>
              <a:t>صنوان</a:t>
            </a:r>
            <a:r>
              <a:rPr lang="ar-SA" sz="5100" dirty="0">
                <a:latin typeface="Sakkal Majalla" pitchFamily="2" charset="-78"/>
                <a:ea typeface="+mn-ea"/>
                <a:cs typeface="Sakkal Majalla" pitchFamily="2" charset="-78"/>
              </a:rPr>
              <a:t> </a:t>
            </a:r>
            <a:r>
              <a:rPr lang="ar-SA" sz="2700" dirty="0" smtClean="0">
                <a:solidFill>
                  <a:schemeClr val="tx1"/>
                </a:solidFill>
                <a:latin typeface="Courier New" pitchFamily="49" charset="0"/>
                <a:cs typeface="Courier New" pitchFamily="49" charset="0"/>
              </a:rPr>
              <a:t>) </a:t>
            </a:r>
            <a:r>
              <a:rPr lang="ar-SA" sz="1100" dirty="0">
                <a:latin typeface="Courier New" pitchFamily="49" charset="0"/>
                <a:cs typeface="Courier New" pitchFamily="49" charset="0"/>
              </a:rPr>
              <a:t>الرعد 4</a:t>
            </a:r>
            <a:r>
              <a:rPr lang="ar-SA" sz="2700" dirty="0" smtClean="0">
                <a:solidFill>
                  <a:schemeClr val="tx1"/>
                </a:solidFill>
                <a:latin typeface="Courier New" pitchFamily="49" charset="0"/>
                <a:cs typeface="Courier New" pitchFamily="49" charset="0"/>
              </a:rPr>
              <a:t/>
            </a:r>
            <a:br>
              <a:rPr lang="ar-SA" sz="2700" dirty="0" smtClean="0">
                <a:solidFill>
                  <a:schemeClr val="tx1"/>
                </a:solidFill>
                <a:latin typeface="Courier New" pitchFamily="49" charset="0"/>
                <a:cs typeface="Courier New" pitchFamily="49" charset="0"/>
              </a:rPr>
            </a:br>
            <a:r>
              <a:rPr lang="ar-SA" dirty="0" smtClean="0"/>
              <a:t/>
            </a:r>
            <a:br>
              <a:rPr lang="ar-SA" dirty="0" smtClean="0"/>
            </a:br>
            <a:endParaRPr lang="ar-SA" dirty="0"/>
          </a:p>
        </p:txBody>
      </p:sp>
    </p:spTree>
    <p:extLst>
      <p:ext uri="{BB962C8B-B14F-4D97-AF65-F5344CB8AC3E}">
        <p14:creationId xmlns:p14="http://schemas.microsoft.com/office/powerpoint/2010/main" val="3681770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تدريب</a:t>
            </a:r>
          </a:p>
          <a:p>
            <a:pPr lvl="0" algn="ctr" rtl="0"/>
            <a:endParaRPr lang="ar-KW" sz="2800" b="1" dirty="0">
              <a:solidFill>
                <a:srgbClr val="003192"/>
              </a:solidFill>
            </a:endParaRPr>
          </a:p>
          <a:p>
            <a:pPr lvl="0" algn="ctr" rtl="0"/>
            <a:r>
              <a:rPr lang="en-US" sz="2800" b="1" dirty="0" smtClean="0">
                <a:solidFill>
                  <a:srgbClr val="003192"/>
                </a:solidFill>
              </a:rPr>
              <a:t>Practice</a:t>
            </a:r>
            <a:endParaRPr lang="en-US" sz="2800" b="1" dirty="0">
              <a:solidFill>
                <a:schemeClr val="tx1"/>
              </a:solidFill>
            </a:endParaRPr>
          </a:p>
        </p:txBody>
      </p:sp>
      <p:sp>
        <p:nvSpPr>
          <p:cNvPr id="11" name="Title 1"/>
          <p:cNvSpPr>
            <a:spLocks noGrp="1"/>
          </p:cNvSpPr>
          <p:nvPr>
            <p:ph type="title"/>
          </p:nvPr>
        </p:nvSpPr>
        <p:spPr>
          <a:xfrm>
            <a:off x="2017292" y="2203329"/>
            <a:ext cx="7625699" cy="4108453"/>
          </a:xfrm>
        </p:spPr>
        <p:txBody>
          <a:bodyPr>
            <a:noAutofit/>
          </a:bodyPr>
          <a:lstStyle/>
          <a:p>
            <a:pPr lvl="0" algn="ctr"/>
            <a:r>
              <a:rPr lang="ar-SA" sz="2000" dirty="0" smtClean="0">
                <a:solidFill>
                  <a:schemeClr val="accent1">
                    <a:lumMod val="50000"/>
                  </a:schemeClr>
                </a:solidFill>
                <a:latin typeface="Arial Unicode MS" pitchFamily="34" charset="-128"/>
                <a:ea typeface="Arial Unicode MS" pitchFamily="34" charset="-128"/>
                <a:cs typeface="+mn-cs"/>
              </a:rPr>
              <a:t>اللَّهُ الَّذِي سَخَّرَ لَكُمُ الْبَحْرَ لِتَجْرِيَ الْفُلْكُ فِيهِ بِأَمْرِهِ وَلِتَبْتَغُوا مِن فَضْلِهِ وَلَعَلَّكُمْ تَشْكُرُونَ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وَسَخَّرَ لَكُم مَّا فِي السَّمَاوَاتِ وَمَا فِي الأَرْضِ جَمِيعًا مِّنْهُ إِنَّ فِي ذَلِكَ لَآيَاتٍ لِّقَوْمٍ يَتَفَكَّرُونَ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قُل لِّلَّذِينَ آمَنُوا يَغْفِرُوا لِلَّذِينَ لا يَرْجُون أَيَّامَ اللَّهِ لِيَجْزِيَ قَوْمًا بِمَا كَانُوا يَكْسِبُونَ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مَنْ عَمِلَ صَالِحًا فَلِنَفْسِهِ وَمَنْ أَسَاء فَعَلَيْهَا ثُمَّ إِلَى رَبِّكُمْ تُرْجَعُونَ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وَلَقَدْ آتَيْنَا بَنِي إِسْرَائِيلَ الْكِتَابَ وَالْحُكْمَ وَالنُّبُوَّةَ وَرَزَقْنَاهُم مِّنَ الطَّيِّبَاتِ وَفَضَّلْنَاهُمْ عَلَى الْعَالَمِينَ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وَآتَيْنَاهُم بَيِّنَاتٍ مِّنَ الأَمْرِ فَمَا اخْتَلَفُوا إِلاَّ مِن بَعْدِ مَا جَاءَهُمْ الْعِلْمُ بَغْيًا بَيْنَهُمْ إِنَّ رَبَّكَ يَقْضِي بَيْنَهُمْ يَوْمَ الْقِيَامَةِ فِيمَا كَانُوا فِيهِ يَخْتَلِفُونَ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ثُمَّ جَعَلْنَاكَ عَلَى شَرِيعَةٍ مِّنَ الأَمْرِ فَاتَّبِعْهَا وَلا تَتَّبِعْ أَهْوَاء الَّذِينَ لا يَعْلَمُونَ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إِنَّهُمْ لَن يُغْنُوا عَنكَ مِنَ اللَّهِ شَيْئًا وَإِنَّ الظَّالِمِينَ بَعْضُهُمْ أَوْلِيَاء بَعْضٍ وَاللَّهُ وَلِيُّ الْمُتَّقِينَ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هَذَا بَصَائِرُ لِلنَّاسِ وَهُدًى وَرَحْمَةٌ لِّقَوْمِ يُوقِنُونَ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أَمْ حَسِبَ الَّذِينَ اجْتَرَحُوا السَّيِّئَاتِ أَّن نَّجْعَلَهُمْ كَالَّذِينَ آمَنُوا وَعَمِلُوا الصَّالِحَاتِ سَوَاء مَّحْيَاهُم وَمَمَاتُهُمْ سَاء مَا يَحْكُمُونَ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وَخَلَقَ اللَّهُ السَّمَاوَاتِ وَالأَرْضَ بِالْحَقِّ وَلِتُجْزَى كُلُّ نَفْسٍ بِمَا كَسَبَتْ وَهُمْ لا يُظْلَمُونَ </a:t>
            </a:r>
            <a:endParaRPr lang="ar-SA" sz="2000" dirty="0">
              <a:solidFill>
                <a:schemeClr val="accent1">
                  <a:lumMod val="50000"/>
                </a:schemeClr>
              </a:solidFill>
              <a:latin typeface="Arial Unicode MS" pitchFamily="34" charset="-128"/>
              <a:ea typeface="Arial Unicode MS" pitchFamily="34" charset="-128"/>
              <a:cs typeface="+mn-cs"/>
            </a:endParaRPr>
          </a:p>
        </p:txBody>
      </p:sp>
      <p:sp>
        <p:nvSpPr>
          <p:cNvPr id="10" name="TextBox 9"/>
          <p:cNvSpPr txBox="1"/>
          <p:nvPr/>
        </p:nvSpPr>
        <p:spPr>
          <a:xfrm>
            <a:off x="4952851" y="2333234"/>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جميع</a:t>
            </a:r>
            <a:r>
              <a:rPr lang="ar-SA" sz="3200" dirty="0" smtClean="0">
                <a:solidFill>
                  <a:srgbClr val="FF0000"/>
                </a:solidFill>
                <a:latin typeface="Arial Unicode MS" pitchFamily="34" charset="-128"/>
                <a:ea typeface="Arial Unicode MS" pitchFamily="34" charset="-128"/>
              </a:rPr>
              <a:t>ـا</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ِنهُ</a:t>
            </a:r>
            <a:endParaRPr lang="en-US" sz="3200" dirty="0"/>
          </a:p>
        </p:txBody>
      </p:sp>
      <p:sp>
        <p:nvSpPr>
          <p:cNvPr id="15" name="TextBox 14"/>
          <p:cNvSpPr txBox="1"/>
          <p:nvPr/>
        </p:nvSpPr>
        <p:spPr>
          <a:xfrm>
            <a:off x="3225378" y="2415419"/>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لآيا</a:t>
            </a:r>
            <a:r>
              <a:rPr lang="ar-SA" sz="3200" dirty="0" smtClean="0">
                <a:solidFill>
                  <a:srgbClr val="FF0000"/>
                </a:solidFill>
                <a:latin typeface="Arial Unicode MS" pitchFamily="34" charset="-128"/>
                <a:ea typeface="Arial Unicode MS" pitchFamily="34" charset="-128"/>
              </a:rPr>
              <a:t>تٍ</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لِ</a:t>
            </a:r>
            <a:r>
              <a:rPr lang="ar-SA" sz="3200" dirty="0" smtClean="0">
                <a:solidFill>
                  <a:schemeClr val="accent1">
                    <a:lumMod val="50000"/>
                  </a:schemeClr>
                </a:solidFill>
                <a:latin typeface="Arial Unicode MS" pitchFamily="34" charset="-128"/>
                <a:ea typeface="Arial Unicode MS" pitchFamily="34" charset="-128"/>
              </a:rPr>
              <a:t>قوم</a:t>
            </a:r>
            <a:endParaRPr lang="en-US" sz="3200" dirty="0"/>
          </a:p>
        </p:txBody>
      </p:sp>
      <p:sp>
        <p:nvSpPr>
          <p:cNvPr id="18" name="TextBox 17"/>
          <p:cNvSpPr txBox="1"/>
          <p:nvPr/>
        </p:nvSpPr>
        <p:spPr>
          <a:xfrm>
            <a:off x="1120671" y="2430776"/>
            <a:ext cx="204797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لقو</a:t>
            </a:r>
            <a:r>
              <a:rPr lang="ar-SA" sz="3200" dirty="0" smtClean="0">
                <a:solidFill>
                  <a:srgbClr val="FF0000"/>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يَ</a:t>
            </a:r>
            <a:r>
              <a:rPr lang="ar-SA" sz="3200" dirty="0" smtClean="0">
                <a:solidFill>
                  <a:schemeClr val="accent1">
                    <a:lumMod val="50000"/>
                  </a:schemeClr>
                </a:solidFill>
                <a:latin typeface="Arial Unicode MS" pitchFamily="34" charset="-128"/>
                <a:ea typeface="Arial Unicode MS" pitchFamily="34" charset="-128"/>
              </a:rPr>
              <a:t>تفكرون</a:t>
            </a:r>
            <a:endParaRPr lang="en-US" sz="3200" dirty="0"/>
          </a:p>
        </p:txBody>
      </p:sp>
      <p:sp>
        <p:nvSpPr>
          <p:cNvPr id="19" name="TextBox 18"/>
          <p:cNvSpPr txBox="1"/>
          <p:nvPr/>
        </p:nvSpPr>
        <p:spPr>
          <a:xfrm>
            <a:off x="6496170" y="3965167"/>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شريع</a:t>
            </a:r>
            <a:r>
              <a:rPr lang="ar-SA" sz="3200" dirty="0" smtClean="0">
                <a:solidFill>
                  <a:srgbClr val="FF0000"/>
                </a:solidFill>
                <a:latin typeface="Arial Unicode MS" pitchFamily="34" charset="-128"/>
                <a:ea typeface="Arial Unicode MS" pitchFamily="34" charset="-128"/>
              </a:rPr>
              <a:t>ةٍ</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ِنُ</a:t>
            </a:r>
            <a:endParaRPr lang="en-US" sz="3200" dirty="0"/>
          </a:p>
        </p:txBody>
      </p:sp>
      <p:sp>
        <p:nvSpPr>
          <p:cNvPr id="20" name="TextBox 19"/>
          <p:cNvSpPr txBox="1"/>
          <p:nvPr/>
        </p:nvSpPr>
        <p:spPr>
          <a:xfrm>
            <a:off x="9447347" y="4581437"/>
            <a:ext cx="204797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يُ</a:t>
            </a:r>
            <a:r>
              <a:rPr lang="ar-SA" sz="3200" dirty="0" smtClean="0">
                <a:solidFill>
                  <a:schemeClr val="accent1">
                    <a:lumMod val="50000"/>
                  </a:schemeClr>
                </a:solidFill>
                <a:latin typeface="Arial Unicode MS" pitchFamily="34" charset="-128"/>
                <a:ea typeface="Arial Unicode MS" pitchFamily="34" charset="-128"/>
              </a:rPr>
              <a:t>غنوا</a:t>
            </a:r>
            <a:endParaRPr lang="en-US" sz="3200" dirty="0"/>
          </a:p>
        </p:txBody>
      </p:sp>
      <p:sp>
        <p:nvSpPr>
          <p:cNvPr id="21" name="TextBox 20"/>
          <p:cNvSpPr txBox="1"/>
          <p:nvPr/>
        </p:nvSpPr>
        <p:spPr>
          <a:xfrm>
            <a:off x="7654772" y="4572044"/>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شيئ</a:t>
            </a:r>
            <a:r>
              <a:rPr lang="ar-SA" sz="3200" dirty="0" smtClean="0">
                <a:solidFill>
                  <a:srgbClr val="FF0000"/>
                </a:solidFill>
                <a:latin typeface="Arial Unicode MS" pitchFamily="34" charset="-128"/>
                <a:ea typeface="Arial Unicode MS" pitchFamily="34" charset="-128"/>
              </a:rPr>
              <a:t>ـا</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وَ</a:t>
            </a:r>
            <a:r>
              <a:rPr lang="ar-SA" sz="3200" dirty="0" smtClean="0">
                <a:solidFill>
                  <a:schemeClr val="accent1">
                    <a:lumMod val="50000"/>
                  </a:schemeClr>
                </a:solidFill>
                <a:latin typeface="Arial Unicode MS" pitchFamily="34" charset="-128"/>
                <a:ea typeface="Arial Unicode MS" pitchFamily="34" charset="-128"/>
              </a:rPr>
              <a:t>إنَّ</a:t>
            </a:r>
            <a:endParaRPr lang="en-US" sz="3200" dirty="0"/>
          </a:p>
        </p:txBody>
      </p:sp>
      <p:sp>
        <p:nvSpPr>
          <p:cNvPr id="22" name="TextBox 21"/>
          <p:cNvSpPr txBox="1"/>
          <p:nvPr/>
        </p:nvSpPr>
        <p:spPr>
          <a:xfrm>
            <a:off x="3416846" y="4322508"/>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بع</a:t>
            </a:r>
            <a:r>
              <a:rPr lang="ar-SA" sz="3200" dirty="0" smtClean="0">
                <a:solidFill>
                  <a:srgbClr val="FF0000"/>
                </a:solidFill>
                <a:latin typeface="Arial Unicode MS" pitchFamily="34" charset="-128"/>
                <a:ea typeface="Arial Unicode MS" pitchFamily="34" charset="-128"/>
              </a:rPr>
              <a:t>ضٍ</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وَ</a:t>
            </a:r>
            <a:r>
              <a:rPr lang="ar-SA" sz="3200" dirty="0" smtClean="0">
                <a:solidFill>
                  <a:schemeClr val="accent1">
                    <a:lumMod val="50000"/>
                  </a:schemeClr>
                </a:solidFill>
                <a:latin typeface="Arial Unicode MS" pitchFamily="34" charset="-128"/>
                <a:ea typeface="Arial Unicode MS" pitchFamily="34" charset="-128"/>
              </a:rPr>
              <a:t>اللهَّ</a:t>
            </a:r>
            <a:endParaRPr lang="en-US" sz="3200" dirty="0"/>
          </a:p>
        </p:txBody>
      </p:sp>
      <p:sp>
        <p:nvSpPr>
          <p:cNvPr id="23" name="TextBox 22"/>
          <p:cNvSpPr txBox="1"/>
          <p:nvPr/>
        </p:nvSpPr>
        <p:spPr>
          <a:xfrm>
            <a:off x="5467002" y="4614895"/>
            <a:ext cx="213690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وهد</a:t>
            </a:r>
            <a:r>
              <a:rPr lang="ar-SA" sz="3200" dirty="0" smtClean="0">
                <a:solidFill>
                  <a:srgbClr val="FF0000"/>
                </a:solidFill>
                <a:latin typeface="Arial Unicode MS" pitchFamily="34" charset="-128"/>
                <a:ea typeface="Arial Unicode MS" pitchFamily="34" charset="-128"/>
              </a:rPr>
              <a:t>ىً</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وَ</a:t>
            </a:r>
            <a:r>
              <a:rPr lang="ar-SA" sz="3200" dirty="0" smtClean="0">
                <a:solidFill>
                  <a:schemeClr val="accent1">
                    <a:lumMod val="50000"/>
                  </a:schemeClr>
                </a:solidFill>
                <a:latin typeface="Arial Unicode MS" pitchFamily="34" charset="-128"/>
                <a:ea typeface="Arial Unicode MS" pitchFamily="34" charset="-128"/>
              </a:rPr>
              <a:t>رحمة</a:t>
            </a:r>
            <a:endParaRPr lang="en-US" sz="3200" dirty="0"/>
          </a:p>
        </p:txBody>
      </p:sp>
      <p:sp>
        <p:nvSpPr>
          <p:cNvPr id="24" name="TextBox 23"/>
          <p:cNvSpPr txBox="1"/>
          <p:nvPr/>
        </p:nvSpPr>
        <p:spPr>
          <a:xfrm>
            <a:off x="1103066" y="4574158"/>
            <a:ext cx="213690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ورحم</a:t>
            </a:r>
            <a:r>
              <a:rPr lang="ar-SA" sz="3200" dirty="0" smtClean="0">
                <a:solidFill>
                  <a:srgbClr val="FF0000"/>
                </a:solidFill>
                <a:latin typeface="Arial Unicode MS" pitchFamily="34" charset="-128"/>
                <a:ea typeface="Arial Unicode MS" pitchFamily="34" charset="-128"/>
              </a:rPr>
              <a:t>ةً</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لِ</a:t>
            </a:r>
            <a:r>
              <a:rPr lang="ar-SA" sz="3200" dirty="0" smtClean="0">
                <a:solidFill>
                  <a:schemeClr val="accent1">
                    <a:lumMod val="50000"/>
                  </a:schemeClr>
                </a:solidFill>
                <a:latin typeface="Arial Unicode MS" pitchFamily="34" charset="-128"/>
                <a:ea typeface="Arial Unicode MS" pitchFamily="34" charset="-128"/>
              </a:rPr>
              <a:t>قوم</a:t>
            </a:r>
            <a:endParaRPr lang="en-US" sz="3200" dirty="0"/>
          </a:p>
        </p:txBody>
      </p:sp>
      <p:sp>
        <p:nvSpPr>
          <p:cNvPr id="25" name="TextBox 24"/>
          <p:cNvSpPr txBox="1"/>
          <p:nvPr/>
        </p:nvSpPr>
        <p:spPr>
          <a:xfrm>
            <a:off x="5467002" y="5318612"/>
            <a:ext cx="204797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أ</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جعلهم</a:t>
            </a:r>
            <a:endParaRPr lang="en-US" sz="3200" dirty="0"/>
          </a:p>
        </p:txBody>
      </p:sp>
      <p:sp>
        <p:nvSpPr>
          <p:cNvPr id="26" name="TextBox 25"/>
          <p:cNvSpPr txBox="1"/>
          <p:nvPr/>
        </p:nvSpPr>
        <p:spPr>
          <a:xfrm>
            <a:off x="1326906" y="5232388"/>
            <a:ext cx="213690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سوا</a:t>
            </a:r>
            <a:r>
              <a:rPr lang="ar-SA" sz="3200" dirty="0" smtClean="0">
                <a:solidFill>
                  <a:srgbClr val="FF0000"/>
                </a:solidFill>
                <a:latin typeface="Arial Unicode MS" pitchFamily="34" charset="-128"/>
                <a:ea typeface="Arial Unicode MS" pitchFamily="34" charset="-128"/>
              </a:rPr>
              <a:t>ءً</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حياهم</a:t>
            </a:r>
            <a:endParaRPr lang="en-US" sz="3200" dirty="0"/>
          </a:p>
        </p:txBody>
      </p:sp>
      <p:sp>
        <p:nvSpPr>
          <p:cNvPr id="27" name="TextBox 26"/>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sp>
        <p:nvSpPr>
          <p:cNvPr id="28" name="TextBox 27"/>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29" name="Rectangle 28"/>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611419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770" decel="100000"/>
                                        <p:tgtEl>
                                          <p:spTgt spid="11"/>
                                        </p:tgtEl>
                                      </p:cBhvr>
                                    </p:animEffect>
                                    <p:animScale>
                                      <p:cBhvr>
                                        <p:cTn id="8" dur="770" decel="100000"/>
                                        <p:tgtEl>
                                          <p:spTgt spid="11"/>
                                        </p:tgtEl>
                                      </p:cBhvr>
                                      <p:from x="10000" y="10000"/>
                                      <p:to x="200000" y="450000"/>
                                    </p:animScale>
                                    <p:animScale>
                                      <p:cBhvr>
                                        <p:cTn id="9" dur="1230" accel="100000" fill="hold">
                                          <p:stCondLst>
                                            <p:cond delay="770"/>
                                          </p:stCondLst>
                                        </p:cTn>
                                        <p:tgtEl>
                                          <p:spTgt spid="11"/>
                                        </p:tgtEl>
                                      </p:cBhvr>
                                      <p:from x="200000" y="450000"/>
                                      <p:to x="100000" y="100000"/>
                                    </p:animScale>
                                    <p:set>
                                      <p:cBhvr>
                                        <p:cTn id="10" dur="770" fill="hold"/>
                                        <p:tgtEl>
                                          <p:spTgt spid="11"/>
                                        </p:tgtEl>
                                        <p:attrNameLst>
                                          <p:attrName>ppt_x</p:attrName>
                                        </p:attrNameLst>
                                      </p:cBhvr>
                                      <p:to>
                                        <p:strVal val="(0.5)"/>
                                      </p:to>
                                    </p:set>
                                    <p:anim from="(0.5)" to="(#ppt_x)" calcmode="lin" valueType="num">
                                      <p:cBhvr>
                                        <p:cTn id="11" dur="1230" accel="100000" fill="hold">
                                          <p:stCondLst>
                                            <p:cond delay="770"/>
                                          </p:stCondLst>
                                        </p:cTn>
                                        <p:tgtEl>
                                          <p:spTgt spid="11"/>
                                        </p:tgtEl>
                                        <p:attrNameLst>
                                          <p:attrName>ppt_x</p:attrName>
                                        </p:attrNameLst>
                                      </p:cBhvr>
                                    </p:anim>
                                    <p:set>
                                      <p:cBhvr>
                                        <p:cTn id="12" dur="770" fill="hold"/>
                                        <p:tgtEl>
                                          <p:spTgt spid="11"/>
                                        </p:tgtEl>
                                        <p:attrNameLst>
                                          <p:attrName>ppt_y</p:attrName>
                                        </p:attrNameLst>
                                      </p:cBhvr>
                                      <p:to>
                                        <p:strVal val="(#ppt_y+0.4)"/>
                                      </p:to>
                                    </p:set>
                                    <p:anim from="(#ppt_y+0.4)" to="(#ppt_y)" calcmode="lin" valueType="num">
                                      <p:cBhvr>
                                        <p:cTn id="13" dur="1230" accel="100000" fill="hold">
                                          <p:stCondLst>
                                            <p:cond delay="770"/>
                                          </p:stCondLst>
                                        </p:cTn>
                                        <p:tgtEl>
                                          <p:spTgt spid="11"/>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3"/>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animBg="1"/>
      <p:bldP spid="15"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http://daryon.ir/wp-content/uploads/20111109174415_quran.jpg"/>
          <p:cNvPicPr>
            <a:picLocks noChangeAspect="1" noChangeArrowheads="1"/>
          </p:cNvPicPr>
          <p:nvPr/>
        </p:nvPicPr>
        <p:blipFill>
          <a:blip r:embed="rId2" cstate="print"/>
          <a:srcRect/>
          <a:stretch>
            <a:fillRect/>
          </a:stretch>
        </p:blipFill>
        <p:spPr bwMode="auto">
          <a:xfrm>
            <a:off x="3169002" y="2373356"/>
            <a:ext cx="5943622" cy="3974760"/>
          </a:xfrm>
          <a:prstGeom prst="rect">
            <a:avLst/>
          </a:prstGeom>
          <a:noFill/>
        </p:spPr>
      </p:pic>
      <p:sp>
        <p:nvSpPr>
          <p:cNvPr id="2063" name="Rectangle 15"/>
          <p:cNvSpPr>
            <a:spLocks noChangeArrowheads="1"/>
          </p:cNvSpPr>
          <p:nvPr/>
        </p:nvSpPr>
        <p:spPr bwMode="auto">
          <a:xfrm>
            <a:off x="1524001" y="74712"/>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KW"/>
          </a:p>
        </p:txBody>
      </p:sp>
      <p:sp>
        <p:nvSpPr>
          <p:cNvPr id="2064" name="Rectangle 16"/>
          <p:cNvSpPr>
            <a:spLocks noChangeArrowheads="1"/>
          </p:cNvSpPr>
          <p:nvPr/>
        </p:nvSpPr>
        <p:spPr bwMode="auto">
          <a:xfrm>
            <a:off x="10483270" y="31078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buClrTx/>
            </a:pPr>
            <a:endParaRPr lang="ar-KW" sz="1800">
              <a:solidFill>
                <a:schemeClr val="tx1"/>
              </a:solidFill>
              <a:latin typeface="Arial" pitchFamily="34" charset="0"/>
              <a:cs typeface="Arial" pitchFamily="34" charset="0"/>
            </a:endParaRPr>
          </a:p>
        </p:txBody>
      </p:sp>
      <p:sp>
        <p:nvSpPr>
          <p:cNvPr id="27" name="TextBox 26"/>
          <p:cNvSpPr txBox="1"/>
          <p:nvPr/>
        </p:nvSpPr>
        <p:spPr>
          <a:xfrm>
            <a:off x="3169002" y="3462887"/>
            <a:ext cx="5926003" cy="1938992"/>
          </a:xfrm>
          <a:prstGeom prst="rect">
            <a:avLst/>
          </a:prstGeom>
          <a:noFill/>
        </p:spPr>
        <p:txBody>
          <a:bodyPr wrap="square" rtlCol="1">
            <a:spAutoFit/>
          </a:bodyPr>
          <a:lstStyle/>
          <a:p>
            <a:pPr algn="ctr"/>
            <a:r>
              <a:rPr lang="ar-KW" sz="4000" b="1" dirty="0">
                <a:solidFill>
                  <a:schemeClr val="bg1"/>
                </a:solidFill>
              </a:rPr>
              <a:t>والله من وراء القصد</a:t>
            </a:r>
          </a:p>
          <a:p>
            <a:pPr algn="ctr"/>
            <a:r>
              <a:rPr lang="ar-KW" sz="4000" b="1" dirty="0">
                <a:solidFill>
                  <a:schemeClr val="bg1"/>
                </a:solidFill>
              </a:rPr>
              <a:t>وهو يهدي </a:t>
            </a:r>
            <a:r>
              <a:rPr lang="ar-KW" sz="4000" b="1" dirty="0" smtClean="0">
                <a:solidFill>
                  <a:schemeClr val="bg1"/>
                </a:solidFill>
              </a:rPr>
              <a:t>السبيل</a:t>
            </a:r>
            <a:endParaRPr lang="en-US" sz="4000" b="1" dirty="0" smtClean="0">
              <a:solidFill>
                <a:schemeClr val="bg1"/>
              </a:solidFill>
            </a:endParaRPr>
          </a:p>
          <a:p>
            <a:pPr algn="ctr"/>
            <a:r>
              <a:rPr lang="en-US" sz="4000" b="1" dirty="0" err="1" smtClean="0">
                <a:solidFill>
                  <a:schemeClr val="bg1"/>
                </a:solidFill>
              </a:rPr>
              <a:t>Jazakom</a:t>
            </a:r>
            <a:r>
              <a:rPr lang="en-US" sz="4000" b="1" dirty="0" smtClean="0">
                <a:solidFill>
                  <a:schemeClr val="bg1"/>
                </a:solidFill>
              </a:rPr>
              <a:t> Allah </a:t>
            </a:r>
            <a:r>
              <a:rPr lang="en-US" sz="4000" b="1" dirty="0" err="1" smtClean="0">
                <a:solidFill>
                  <a:schemeClr val="bg1"/>
                </a:solidFill>
              </a:rPr>
              <a:t>Khairan</a:t>
            </a:r>
            <a:endParaRPr lang="ar-KW" sz="4000" b="1" dirty="0">
              <a:solidFill>
                <a:schemeClr val="bg1"/>
              </a:solidFill>
            </a:endParaRPr>
          </a:p>
        </p:txBody>
      </p:sp>
    </p:spTree>
    <p:extLst>
      <p:ext uri="{BB962C8B-B14F-4D97-AF65-F5344CB8AC3E}">
        <p14:creationId xmlns:p14="http://schemas.microsoft.com/office/powerpoint/2010/main" val="10895464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KW" dirty="0" smtClean="0"/>
              <a:t>عناصر المحاضرة</a:t>
            </a:r>
            <a:endParaRPr lang="en-US" dirty="0"/>
          </a:p>
        </p:txBody>
      </p:sp>
      <p:sp>
        <p:nvSpPr>
          <p:cNvPr id="3" name="Content Placeholder 2">
            <a:extLst>
              <a:ext uri="{FF2B5EF4-FFF2-40B4-BE49-F238E27FC236}">
                <a16:creationId xmlns="" xmlns:a16="http://schemas.microsoft.com/office/drawing/2014/main" id="{6EE6213F-BB81-D944-B8CE-65805947A897}"/>
              </a:ext>
            </a:extLst>
          </p:cNvPr>
          <p:cNvSpPr>
            <a:spLocks noGrp="1"/>
          </p:cNvSpPr>
          <p:nvPr>
            <p:ph idx="1"/>
          </p:nvPr>
        </p:nvSpPr>
        <p:spPr>
          <a:xfrm>
            <a:off x="5537916" y="1825625"/>
            <a:ext cx="5815884" cy="3982747"/>
          </a:xfrm>
        </p:spPr>
        <p:txBody>
          <a:bodyPr>
            <a:noAutofit/>
          </a:bodyPr>
          <a:lstStyle/>
          <a:p>
            <a:pPr marL="228600" indent="-228600" algn="r" defTabSz="914400" rtl="1" eaLnBrk="1" latinLnBrk="0" hangingPunct="1">
              <a:lnSpc>
                <a:spcPct val="100000"/>
              </a:lnSpc>
              <a:spcBef>
                <a:spcPts val="1000"/>
              </a:spcBef>
              <a:buFont typeface="Arial" panose="020B0604020202020204" pitchFamily="34" charset="0"/>
              <a:buChar char="•"/>
            </a:pPr>
            <a:r>
              <a:rPr lang="ar-SA" sz="3600" b="1" dirty="0" smtClean="0"/>
              <a:t>تعريف </a:t>
            </a:r>
            <a:r>
              <a:rPr lang="ar-KW" sz="3600" b="1" dirty="0" smtClean="0"/>
              <a:t>الإدغام</a:t>
            </a:r>
          </a:p>
          <a:p>
            <a:pPr>
              <a:lnSpc>
                <a:spcPct val="100000"/>
              </a:lnSpc>
            </a:pPr>
            <a:r>
              <a:rPr lang="ar-SA" sz="3600" b="1" dirty="0" smtClean="0"/>
              <a:t>حروف </a:t>
            </a:r>
            <a:r>
              <a:rPr lang="ar-KW" sz="3600" b="1" dirty="0"/>
              <a:t>الإدغام</a:t>
            </a:r>
            <a:endParaRPr lang="ar-SA" sz="3600" b="1" dirty="0" smtClean="0"/>
          </a:p>
          <a:p>
            <a:pPr>
              <a:lnSpc>
                <a:spcPct val="100000"/>
              </a:lnSpc>
            </a:pPr>
            <a:r>
              <a:rPr lang="ar-SA" sz="3600" b="1" dirty="0" smtClean="0"/>
              <a:t>وأنواع </a:t>
            </a:r>
            <a:r>
              <a:rPr lang="ar-KW" sz="3600" b="1" dirty="0"/>
              <a:t>الإدغام</a:t>
            </a:r>
            <a:endParaRPr lang="ar-SA" sz="3600" b="1" dirty="0" smtClean="0"/>
          </a:p>
          <a:p>
            <a:pPr>
              <a:lnSpc>
                <a:spcPct val="100000"/>
              </a:lnSpc>
            </a:pPr>
            <a:r>
              <a:rPr lang="ar-SA" sz="3600" b="1" dirty="0" smtClean="0"/>
              <a:t>كيفية </a:t>
            </a:r>
            <a:r>
              <a:rPr lang="ar-KW" sz="3600" b="1" dirty="0" smtClean="0"/>
              <a:t>الإدغام</a:t>
            </a:r>
            <a:endParaRPr lang="ar-SA" sz="3600" b="1" dirty="0" smtClean="0"/>
          </a:p>
          <a:p>
            <a:pPr>
              <a:lnSpc>
                <a:spcPct val="100000"/>
              </a:lnSpc>
            </a:pPr>
            <a:r>
              <a:rPr lang="ar-SA" sz="3600" b="1" dirty="0" smtClean="0"/>
              <a:t>شرط الإدغام</a:t>
            </a:r>
          </a:p>
          <a:p>
            <a:pPr>
              <a:lnSpc>
                <a:spcPct val="100000"/>
              </a:lnSpc>
            </a:pPr>
            <a:r>
              <a:rPr lang="ar-SA" sz="3600" b="1" dirty="0" smtClean="0"/>
              <a:t>أمثلة وتدريب</a:t>
            </a:r>
            <a:endParaRPr lang="en-US" sz="3600" b="1" dirty="0"/>
          </a:p>
        </p:txBody>
      </p:sp>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pic>
        <p:nvPicPr>
          <p:cNvPr id="9" name="Picture 8" descr="noon.jpg"/>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5000"/>
                    </a14:imgEffect>
                  </a14:imgLayer>
                </a14:imgProps>
              </a:ext>
            </a:extLst>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9" name="Title 1">
            <a:extLst>
              <a:ext uri="{FF2B5EF4-FFF2-40B4-BE49-F238E27FC236}">
                <a16:creationId xmlns="" xmlns:a16="http://schemas.microsoft.com/office/drawing/2014/main" id="{49F0BAED-E3B8-1049-B15B-55DBF8987E50}"/>
              </a:ext>
            </a:extLst>
          </p:cNvPr>
          <p:cNvSpPr>
            <a:spLocks noGrp="1"/>
          </p:cNvSpPr>
          <p:nvPr>
            <p:ph type="title"/>
          </p:nvPr>
        </p:nvSpPr>
        <p:spPr>
          <a:xfrm>
            <a:off x="2975020" y="615080"/>
            <a:ext cx="8825636" cy="742458"/>
          </a:xfrm>
          <a:solidFill>
            <a:schemeClr val="accent1">
              <a:lumMod val="50000"/>
            </a:schemeClr>
          </a:solidFill>
        </p:spPr>
        <p:txBody>
          <a:bodyPr>
            <a:normAutofit/>
          </a:bodyPr>
          <a:lstStyle/>
          <a:p>
            <a:pPr algn="ctr" rtl="0"/>
            <a:r>
              <a:rPr lang="en-US"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Introduction to </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the Noon </a:t>
            </a:r>
            <a:r>
              <a:rPr lang="en-US" sz="1800" dirty="0" err="1">
                <a:ln w="10160">
                  <a:solidFill>
                    <a:schemeClr val="accent5"/>
                  </a:solidFill>
                  <a:prstDash val="solid"/>
                </a:ln>
                <a:solidFill>
                  <a:srgbClr val="FFFF00"/>
                </a:solidFill>
                <a:effectLst>
                  <a:outerShdw blurRad="38100" dist="22860" dir="5400000" algn="tl" rotWithShape="0">
                    <a:srgbClr val="000000">
                      <a:alpha val="30000"/>
                    </a:srgbClr>
                  </a:outerShdw>
                </a:effectLst>
              </a:rPr>
              <a:t>Sakinah</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 &amp; </a:t>
            </a:r>
            <a:r>
              <a:rPr lang="en-US" sz="1800" dirty="0" err="1">
                <a:ln w="10160">
                  <a:solidFill>
                    <a:schemeClr val="accent5"/>
                  </a:solidFill>
                  <a:prstDash val="solid"/>
                </a:ln>
                <a:solidFill>
                  <a:srgbClr val="FFFF00"/>
                </a:solidFill>
                <a:effectLst>
                  <a:outerShdw blurRad="38100" dist="22860" dir="5400000" algn="tl" rotWithShape="0">
                    <a:srgbClr val="000000">
                      <a:alpha val="30000"/>
                    </a:srgbClr>
                  </a:outerShdw>
                </a:effectLst>
              </a:rPr>
              <a:t>Tanween</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 </a:t>
            </a:r>
            <a:r>
              <a:rPr lang="en-US"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 </a:t>
            </a:r>
            <a:r>
              <a:rPr lang="ar-KW"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مقدمة أحكام النون الساكنة والتنوين</a:t>
            </a:r>
            <a:endPar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endParaRPr>
          </a:p>
        </p:txBody>
      </p:sp>
      <p:sp>
        <p:nvSpPr>
          <p:cNvPr id="10" name="TextBox 9"/>
          <p:cNvSpPr txBox="1"/>
          <p:nvPr/>
        </p:nvSpPr>
        <p:spPr>
          <a:xfrm>
            <a:off x="6389712" y="2307644"/>
            <a:ext cx="2376264" cy="378565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514350" indent="-514350" algn="r" rtl="1">
              <a:lnSpc>
                <a:spcPct val="150000"/>
              </a:lnSpc>
              <a:buFont typeface="+mj-lt"/>
              <a:buAutoNum type="arabicPeriod"/>
            </a:pPr>
            <a:r>
              <a:rPr lang="ar-KW" sz="4000" b="1" dirty="0">
                <a:solidFill>
                  <a:schemeClr val="accent6">
                    <a:lumMod val="75000"/>
                  </a:schemeClr>
                </a:solidFill>
              </a:rPr>
              <a:t>الإظهار</a:t>
            </a:r>
            <a:r>
              <a:rPr lang="ar-KW" sz="4000" b="1" dirty="0" smtClean="0">
                <a:solidFill>
                  <a:srgbClr val="003192"/>
                </a:solidFill>
              </a:rPr>
              <a:t>.</a:t>
            </a:r>
          </a:p>
          <a:p>
            <a:pPr marL="514350" indent="-514350" algn="r" rtl="1">
              <a:lnSpc>
                <a:spcPct val="150000"/>
              </a:lnSpc>
              <a:buFont typeface="+mj-lt"/>
              <a:buAutoNum type="arabicPeriod"/>
            </a:pPr>
            <a:r>
              <a:rPr lang="ar-KW" sz="4000" b="1" dirty="0" smtClean="0">
                <a:solidFill>
                  <a:srgbClr val="FF0000"/>
                </a:solidFill>
              </a:rPr>
              <a:t>الإدغام</a:t>
            </a:r>
            <a:r>
              <a:rPr lang="ar-KW" sz="4000" b="1" dirty="0" smtClean="0">
                <a:solidFill>
                  <a:srgbClr val="003192"/>
                </a:solidFill>
              </a:rPr>
              <a:t>.</a:t>
            </a:r>
          </a:p>
          <a:p>
            <a:pPr marL="514350" indent="-514350" algn="r" rtl="1">
              <a:lnSpc>
                <a:spcPct val="150000"/>
              </a:lnSpc>
              <a:buFont typeface="+mj-lt"/>
              <a:buAutoNum type="arabicPeriod"/>
            </a:pPr>
            <a:r>
              <a:rPr lang="ar-KW" sz="4000" b="1" dirty="0" smtClean="0">
                <a:solidFill>
                  <a:srgbClr val="003192"/>
                </a:solidFill>
              </a:rPr>
              <a:t>الإقلاب.</a:t>
            </a:r>
          </a:p>
          <a:p>
            <a:pPr marL="514350" indent="-514350" algn="r" rtl="1">
              <a:lnSpc>
                <a:spcPct val="150000"/>
              </a:lnSpc>
              <a:buFont typeface="+mj-lt"/>
              <a:buAutoNum type="arabicPeriod"/>
            </a:pPr>
            <a:r>
              <a:rPr lang="ar-KW" sz="4000" b="1" dirty="0" smtClean="0">
                <a:solidFill>
                  <a:srgbClr val="003192"/>
                </a:solidFill>
              </a:rPr>
              <a:t>الإخفاء</a:t>
            </a:r>
            <a:r>
              <a:rPr lang="ar-KW" sz="4000" b="1" dirty="0">
                <a:solidFill>
                  <a:srgbClr val="003192"/>
                </a:solidFill>
              </a:rPr>
              <a:t>.</a:t>
            </a:r>
            <a:endParaRPr lang="en-US" sz="4000" b="1" dirty="0">
              <a:solidFill>
                <a:srgbClr val="003192"/>
              </a:solidFill>
            </a:endParaRPr>
          </a:p>
        </p:txBody>
      </p:sp>
      <p:sp>
        <p:nvSpPr>
          <p:cNvPr id="11" name="TextBox 10"/>
          <p:cNvSpPr txBox="1"/>
          <p:nvPr/>
        </p:nvSpPr>
        <p:spPr>
          <a:xfrm>
            <a:off x="3581400" y="2257116"/>
            <a:ext cx="2808312" cy="415498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lnSpc>
                <a:spcPct val="150000"/>
              </a:lnSpc>
              <a:buClr>
                <a:srgbClr val="FF0000"/>
              </a:buClr>
            </a:pPr>
            <a:r>
              <a:rPr lang="en-US" sz="4400" b="1" dirty="0">
                <a:solidFill>
                  <a:srgbClr val="003192"/>
                </a:solidFill>
              </a:rPr>
              <a:t>1- </a:t>
            </a:r>
            <a:r>
              <a:rPr lang="en-US" sz="4400" b="1" dirty="0" err="1" smtClean="0">
                <a:solidFill>
                  <a:schemeClr val="accent6">
                    <a:lumMod val="75000"/>
                  </a:schemeClr>
                </a:solidFill>
              </a:rPr>
              <a:t>Izh-har</a:t>
            </a:r>
            <a:endParaRPr lang="en-US" sz="4400" b="1" dirty="0" smtClean="0">
              <a:solidFill>
                <a:schemeClr val="accent6">
                  <a:lumMod val="75000"/>
                </a:schemeClr>
              </a:solidFill>
            </a:endParaRPr>
          </a:p>
          <a:p>
            <a:pPr algn="l" rtl="0">
              <a:lnSpc>
                <a:spcPct val="150000"/>
              </a:lnSpc>
              <a:buClr>
                <a:srgbClr val="FF0000"/>
              </a:buClr>
            </a:pPr>
            <a:r>
              <a:rPr lang="en-US" sz="4400" b="1" dirty="0" smtClean="0">
                <a:solidFill>
                  <a:srgbClr val="003192"/>
                </a:solidFill>
              </a:rPr>
              <a:t>2- </a:t>
            </a:r>
            <a:r>
              <a:rPr lang="en-US" sz="4400" b="1" dirty="0" err="1" smtClean="0">
                <a:solidFill>
                  <a:srgbClr val="FF0000"/>
                </a:solidFill>
              </a:rPr>
              <a:t>Idgham</a:t>
            </a:r>
            <a:endParaRPr lang="en-US" sz="4400" b="1" dirty="0" smtClean="0">
              <a:solidFill>
                <a:srgbClr val="FF0000"/>
              </a:solidFill>
            </a:endParaRPr>
          </a:p>
          <a:p>
            <a:pPr algn="l" rtl="0">
              <a:lnSpc>
                <a:spcPct val="150000"/>
              </a:lnSpc>
              <a:buClr>
                <a:srgbClr val="FF0000"/>
              </a:buClr>
            </a:pPr>
            <a:r>
              <a:rPr lang="en-US" sz="4400" b="1" dirty="0" smtClean="0">
                <a:solidFill>
                  <a:srgbClr val="003192"/>
                </a:solidFill>
              </a:rPr>
              <a:t>3- </a:t>
            </a:r>
            <a:r>
              <a:rPr lang="en-US" sz="4400" b="1" dirty="0" err="1" smtClean="0">
                <a:solidFill>
                  <a:srgbClr val="003192"/>
                </a:solidFill>
              </a:rPr>
              <a:t>Iqlab</a:t>
            </a:r>
            <a:endParaRPr lang="en-US" sz="4400" b="1" dirty="0" smtClean="0">
              <a:solidFill>
                <a:srgbClr val="003192"/>
              </a:solidFill>
            </a:endParaRPr>
          </a:p>
          <a:p>
            <a:pPr algn="l" rtl="0">
              <a:lnSpc>
                <a:spcPct val="150000"/>
              </a:lnSpc>
              <a:buClr>
                <a:srgbClr val="FF0000"/>
              </a:buClr>
            </a:pPr>
            <a:r>
              <a:rPr lang="en-US" sz="4400" b="1" dirty="0" smtClean="0">
                <a:solidFill>
                  <a:srgbClr val="003192"/>
                </a:solidFill>
              </a:rPr>
              <a:t>4- </a:t>
            </a:r>
            <a:r>
              <a:rPr lang="en-US" sz="4400" b="1" dirty="0" err="1">
                <a:solidFill>
                  <a:srgbClr val="003192"/>
                </a:solidFill>
              </a:rPr>
              <a:t>Ikhfa</a:t>
            </a:r>
            <a:r>
              <a:rPr lang="en-US" sz="4400" b="1" dirty="0">
                <a:solidFill>
                  <a:srgbClr val="003192"/>
                </a:solidFill>
              </a:rPr>
              <a:t>'</a:t>
            </a:r>
            <a:r>
              <a:rPr lang="ar-SA" sz="4400" b="1" dirty="0">
                <a:solidFill>
                  <a:srgbClr val="003192"/>
                </a:solidFill>
              </a:rPr>
              <a:t> </a:t>
            </a:r>
            <a:endParaRPr lang="en-US" sz="4400" b="1" dirty="0">
              <a:solidFill>
                <a:srgbClr val="003192"/>
              </a:solidFill>
            </a:endParaRPr>
          </a:p>
        </p:txBody>
      </p:sp>
      <p:sp>
        <p:nvSpPr>
          <p:cNvPr id="12" name="TextBox 11"/>
          <p:cNvSpPr txBox="1"/>
          <p:nvPr/>
        </p:nvSpPr>
        <p:spPr>
          <a:xfrm>
            <a:off x="4748755" y="1533330"/>
            <a:ext cx="4356484" cy="830997"/>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ar-KW" sz="2800" b="1" dirty="0">
                <a:solidFill>
                  <a:srgbClr val="FF0000"/>
                </a:solidFill>
              </a:rPr>
              <a:t>أحكام النون الساكنة والتنوين</a:t>
            </a:r>
          </a:p>
          <a:p>
            <a:pPr algn="ctr" rtl="0"/>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Rules</a:t>
            </a: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Tree>
    <p:extLst>
      <p:ext uri="{BB962C8B-B14F-4D97-AF65-F5344CB8AC3E}">
        <p14:creationId xmlns:p14="http://schemas.microsoft.com/office/powerpoint/2010/main" val="2242318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003192"/>
                </a:solidFill>
              </a:rPr>
              <a:t>تَعْرِيفُهُ </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Definition</a:t>
            </a:r>
            <a:endParaRPr lang="en-US" sz="2800" b="1" dirty="0">
              <a:solidFill>
                <a:schemeClr val="tx1"/>
              </a:solidFill>
            </a:endParaRPr>
          </a:p>
        </p:txBody>
      </p:sp>
      <p:sp>
        <p:nvSpPr>
          <p:cNvPr id="15" name="TextBox 14"/>
          <p:cNvSpPr txBox="1"/>
          <p:nvPr/>
        </p:nvSpPr>
        <p:spPr>
          <a:xfrm>
            <a:off x="2966627" y="2230993"/>
            <a:ext cx="6840760" cy="224676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ar-KW" sz="2800" b="1" u="sng" dirty="0" smtClean="0">
                <a:solidFill>
                  <a:srgbClr val="003192"/>
                </a:solidFill>
              </a:rPr>
              <a:t>لغةً</a:t>
            </a:r>
            <a:r>
              <a:rPr lang="ar-KW" sz="2800" dirty="0">
                <a:solidFill>
                  <a:srgbClr val="003192"/>
                </a:solidFill>
              </a:rPr>
              <a:t>: </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إدخال الشئ في الشئ</a:t>
            </a:r>
            <a:endParaRPr lang="ar-KW" sz="2800" dirty="0" smtClean="0">
              <a:solidFill>
                <a:srgbClr val="003192"/>
              </a:solidFill>
            </a:endParaRPr>
          </a:p>
          <a:p>
            <a:pPr algn="r" rtl="1"/>
            <a:r>
              <a:rPr lang="ar-KW" sz="2800" b="1" u="sng" dirty="0" smtClean="0">
                <a:solidFill>
                  <a:srgbClr val="003192"/>
                </a:solidFill>
              </a:rPr>
              <a:t>اصطلاحًا</a:t>
            </a:r>
            <a:r>
              <a:rPr lang="ar-KW" sz="2800" dirty="0">
                <a:solidFill>
                  <a:srgbClr val="003192"/>
                </a:solidFill>
              </a:rPr>
              <a:t>: </a:t>
            </a:r>
            <a:endParaRPr lang="ar-KW" sz="2800" dirty="0" smtClean="0">
              <a:solidFill>
                <a:srgbClr val="003192"/>
              </a:solidFill>
            </a:endParaRPr>
          </a:p>
          <a:p>
            <a:pPr algn="ctr" rtl="1">
              <a:lnSpc>
                <a:spcPct val="150000"/>
              </a:lnSpc>
            </a:pP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إدخال حرف ساكن في حرف متحرك ليصيران حرفاً واحداً </a:t>
            </a:r>
            <a:r>
              <a:rPr lang="ar-KW"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مشدّداً</a:t>
            </a:r>
            <a:endParaRPr lang="en-US" sz="2000" dirty="0">
              <a:solidFill>
                <a:srgbClr val="003192"/>
              </a:solidFill>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964369" y="4365104"/>
            <a:ext cx="8733682"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r>
              <a:rPr lang="en-US" sz="2400" b="1" u="sng" dirty="0" smtClean="0">
                <a:solidFill>
                  <a:srgbClr val="003192"/>
                </a:solidFill>
              </a:rPr>
              <a:t>Lexically</a:t>
            </a:r>
            <a:r>
              <a:rPr lang="en-US" sz="2400" dirty="0">
                <a:solidFill>
                  <a:srgbClr val="003192"/>
                </a:solidFill>
              </a:rPr>
              <a:t>, </a:t>
            </a:r>
            <a:r>
              <a:rPr lang="en-US" sz="2400" dirty="0">
                <a:ln>
                  <a:solidFill>
                    <a:srgbClr val="002060"/>
                  </a:solidFill>
                </a:ln>
                <a:solidFill>
                  <a:schemeClr val="accent1">
                    <a:lumMod val="50000"/>
                  </a:schemeClr>
                </a:solidFill>
                <a:latin typeface="Calibri" panose="020F0502020204030204" pitchFamily="34" charset="0"/>
                <a:cs typeface="Calibri" panose="020F0502020204030204" pitchFamily="34" charset="0"/>
              </a:rPr>
              <a:t>assimilating or </a:t>
            </a:r>
            <a:r>
              <a:rPr lang="en-US" sz="2400" dirty="0" err="1">
                <a:ln>
                  <a:solidFill>
                    <a:srgbClr val="002060"/>
                  </a:solidFill>
                </a:ln>
                <a:solidFill>
                  <a:schemeClr val="accent1">
                    <a:lumMod val="50000"/>
                  </a:schemeClr>
                </a:solidFill>
                <a:latin typeface="Calibri" panose="020F0502020204030204" pitchFamily="34" charset="0"/>
                <a:cs typeface="Calibri" panose="020F0502020204030204" pitchFamily="34" charset="0"/>
              </a:rPr>
              <a:t>mergin</a:t>
            </a:r>
            <a:r>
              <a:rPr lang="en-US" sz="2400" dirty="0" smtClean="0">
                <a:solidFill>
                  <a:srgbClr val="003192"/>
                </a:solidFill>
              </a:rPr>
              <a:t>. </a:t>
            </a:r>
          </a:p>
          <a:p>
            <a:pPr algn="l" rtl="0"/>
            <a:r>
              <a:rPr lang="en-US" sz="2400" b="1" u="sng" dirty="0">
                <a:solidFill>
                  <a:srgbClr val="003192"/>
                </a:solidFill>
              </a:rPr>
              <a:t>Terminologically </a:t>
            </a:r>
            <a:r>
              <a:rPr lang="en-US" sz="2400" b="1" u="sng" dirty="0" smtClean="0">
                <a:solidFill>
                  <a:srgbClr val="003192"/>
                </a:solidFill>
              </a:rPr>
              <a:t>:</a:t>
            </a:r>
          </a:p>
          <a:p>
            <a:pPr algn="ctr"/>
            <a:r>
              <a:rPr lang="en-US" sz="2400" dirty="0">
                <a:ln>
                  <a:solidFill>
                    <a:srgbClr val="002060"/>
                  </a:solidFill>
                </a:ln>
                <a:solidFill>
                  <a:schemeClr val="accent1">
                    <a:lumMod val="50000"/>
                  </a:schemeClr>
                </a:solidFill>
                <a:latin typeface="Calibri" panose="020F0502020204030204" pitchFamily="34" charset="0"/>
                <a:cs typeface="Calibri" panose="020F0502020204030204" pitchFamily="34" charset="0"/>
              </a:rPr>
              <a:t>assimilating a </a:t>
            </a:r>
            <a:r>
              <a:rPr lang="en-US" sz="2400" dirty="0" err="1">
                <a:ln>
                  <a:solidFill>
                    <a:srgbClr val="002060"/>
                  </a:solidFill>
                </a:ln>
                <a:solidFill>
                  <a:schemeClr val="accent1">
                    <a:lumMod val="50000"/>
                  </a:schemeClr>
                </a:solidFill>
                <a:latin typeface="Calibri" panose="020F0502020204030204" pitchFamily="34" charset="0"/>
                <a:cs typeface="Calibri" panose="020F0502020204030204" pitchFamily="34" charset="0"/>
              </a:rPr>
              <a:t>sakin</a:t>
            </a:r>
            <a:r>
              <a:rPr lang="en-US" sz="2400" dirty="0">
                <a:ln>
                  <a:solidFill>
                    <a:srgbClr val="002060"/>
                  </a:solidFill>
                </a:ln>
                <a:solidFill>
                  <a:schemeClr val="accent1">
                    <a:lumMod val="50000"/>
                  </a:schemeClr>
                </a:solidFill>
                <a:latin typeface="Calibri" panose="020F0502020204030204" pitchFamily="34" charset="0"/>
                <a:cs typeface="Calibri" panose="020F0502020204030204" pitchFamily="34" charset="0"/>
              </a:rPr>
              <a:t> letter and a letter with a vowel, to be pronounced as one letter with </a:t>
            </a:r>
            <a:r>
              <a:rPr lang="en-US" sz="2400" dirty="0" err="1">
                <a:ln>
                  <a:solidFill>
                    <a:srgbClr val="002060"/>
                  </a:solidFill>
                </a:ln>
                <a:solidFill>
                  <a:schemeClr val="accent1">
                    <a:lumMod val="50000"/>
                  </a:schemeClr>
                </a:solidFill>
                <a:latin typeface="Calibri" panose="020F0502020204030204" pitchFamily="34" charset="0"/>
                <a:cs typeface="Calibri" panose="020F0502020204030204" pitchFamily="34" charset="0"/>
              </a:rPr>
              <a:t>shaddah</a:t>
            </a:r>
            <a:endParaRPr lang="en-US" sz="1400" dirty="0">
              <a:solidFill>
                <a:srgbClr val="003192"/>
              </a:solidFill>
            </a:endParaRPr>
          </a:p>
        </p:txBody>
      </p:sp>
    </p:spTree>
    <p:extLst>
      <p:ext uri="{BB962C8B-B14F-4D97-AF65-F5344CB8AC3E}">
        <p14:creationId xmlns:p14="http://schemas.microsoft.com/office/powerpoint/2010/main" val="636782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حروفه</a:t>
            </a:r>
          </a:p>
          <a:p>
            <a:pPr lvl="0" algn="ctr" rtl="0"/>
            <a:endParaRPr lang="ar-KW" sz="2800" b="1" dirty="0">
              <a:solidFill>
                <a:srgbClr val="003192"/>
              </a:solidFill>
            </a:endParaRPr>
          </a:p>
          <a:p>
            <a:pPr lvl="0" algn="ctr" rtl="0"/>
            <a:r>
              <a:rPr lang="en-US" sz="2800" b="1" dirty="0" smtClean="0">
                <a:solidFill>
                  <a:srgbClr val="003192"/>
                </a:solidFill>
              </a:rPr>
              <a:t>Its letters</a:t>
            </a:r>
            <a:endParaRPr lang="en-US" sz="2800" b="1" dirty="0">
              <a:solidFill>
                <a:schemeClr val="tx1"/>
              </a:solidFill>
            </a:endParaRPr>
          </a:p>
        </p:txBody>
      </p:sp>
      <p:sp>
        <p:nvSpPr>
          <p:cNvPr id="15" name="TextBox 14"/>
          <p:cNvSpPr txBox="1"/>
          <p:nvPr/>
        </p:nvSpPr>
        <p:spPr>
          <a:xfrm>
            <a:off x="2966627" y="2230993"/>
            <a:ext cx="6840760" cy="120032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ar-KW"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ستة حروف مجموعة </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في كلمة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يرملون</a:t>
            </a:r>
          </a:p>
          <a:p>
            <a:pPr algn="r" rtl="1"/>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ر </a:t>
            </a:r>
            <a:r>
              <a:rPr lang="ar-KW" sz="3600" dirty="0" smtClean="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ل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م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ن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و </a:t>
            </a:r>
            <a:r>
              <a:rPr lang="ar-KW" sz="3600" dirty="0">
                <a:ln>
                  <a:solidFill>
                    <a:srgbClr val="C00000"/>
                  </a:solidFill>
                </a:ln>
                <a:solidFill>
                  <a:schemeClr val="accent1">
                    <a:lumMod val="50000"/>
                  </a:schemeClr>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ي </a:t>
            </a:r>
            <a:endParaRPr lang="en-US" sz="3600" dirty="0">
              <a:solidFill>
                <a:schemeClr val="accent1">
                  <a:lumMod val="50000"/>
                </a:schemeClr>
              </a:solidFill>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959816" y="4331685"/>
            <a:ext cx="9389431" cy="175432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nSpc>
                <a:spcPct val="150000"/>
              </a:lnSpc>
            </a:pP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Six letters: </a:t>
            </a:r>
            <a:r>
              <a:rPr lang="en-US" sz="2400" dirty="0" err="1">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raa</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3600" dirty="0">
                <a:ln>
                  <a:solidFill>
                    <a:srgbClr val="C00000"/>
                  </a:solidFill>
                </a:ln>
                <a:solidFill>
                  <a:srgbClr val="C00000"/>
                </a:solidFill>
                <a:latin typeface="Calibri" panose="020F0502020204030204" pitchFamily="34" charset="0"/>
                <a:cs typeface="Calibri" panose="020F0502020204030204" pitchFamily="34" charset="0"/>
              </a:rPr>
              <a:t>ر</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lam (</a:t>
            </a:r>
            <a:r>
              <a:rPr lang="ar-KW" sz="3600" dirty="0">
                <a:ln>
                  <a:solidFill>
                    <a:srgbClr val="C00000"/>
                  </a:solidFill>
                </a:ln>
                <a:solidFill>
                  <a:srgbClr val="C00000"/>
                </a:solidFill>
                <a:latin typeface="Calibri" panose="020F0502020204030204" pitchFamily="34" charset="0"/>
                <a:cs typeface="Calibri" panose="020F0502020204030204" pitchFamily="34" charset="0"/>
              </a:rPr>
              <a:t>ل</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dirty="0" err="1">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meem</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3600" dirty="0">
                <a:ln>
                  <a:solidFill>
                    <a:srgbClr val="C00000"/>
                  </a:solidFill>
                </a:ln>
                <a:solidFill>
                  <a:srgbClr val="C00000"/>
                </a:solidFill>
                <a:latin typeface="Calibri" panose="020F0502020204030204" pitchFamily="34" charset="0"/>
                <a:cs typeface="Calibri" panose="020F0502020204030204" pitchFamily="34" charset="0"/>
              </a:rPr>
              <a:t>م</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noon (</a:t>
            </a:r>
            <a:r>
              <a:rPr lang="ar-KW" sz="3600" dirty="0">
                <a:ln>
                  <a:solidFill>
                    <a:srgbClr val="C00000"/>
                  </a:solidFill>
                </a:ln>
                <a:solidFill>
                  <a:srgbClr val="C00000"/>
                </a:solidFill>
                <a:latin typeface="Calibri" panose="020F0502020204030204" pitchFamily="34" charset="0"/>
                <a:cs typeface="Calibri" panose="020F0502020204030204" pitchFamily="34" charset="0"/>
              </a:rPr>
              <a:t>ن</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dirty="0" err="1">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waw</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3600" dirty="0">
                <a:ln>
                  <a:solidFill>
                    <a:srgbClr val="C00000"/>
                  </a:solidFill>
                </a:ln>
                <a:solidFill>
                  <a:srgbClr val="C00000"/>
                </a:solidFill>
                <a:latin typeface="Calibri" panose="020F0502020204030204" pitchFamily="34" charset="0"/>
                <a:cs typeface="Calibri" panose="020F0502020204030204" pitchFamily="34" charset="0"/>
              </a:rPr>
              <a:t>و</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and </a:t>
            </a:r>
            <a:r>
              <a:rPr lang="en-US" sz="2400" dirty="0" err="1">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yaa</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3600" dirty="0">
                <a:ln>
                  <a:solidFill>
                    <a:srgbClr val="C00000"/>
                  </a:solidFill>
                </a:ln>
                <a:solidFill>
                  <a:srgbClr val="C00000"/>
                </a:solidFill>
                <a:latin typeface="Calibri" panose="020F0502020204030204" pitchFamily="34" charset="0"/>
                <a:cs typeface="Calibri" panose="020F0502020204030204" pitchFamily="34" charset="0"/>
              </a:rPr>
              <a:t>ي</a:t>
            </a:r>
            <a:r>
              <a:rPr lang="en-US" sz="2400"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They are combined in one word</a:t>
            </a:r>
            <a:r>
              <a:rPr lang="ar-SA" sz="3600" dirty="0">
                <a:ln>
                  <a:solidFill>
                    <a:srgbClr val="C00000"/>
                  </a:solidFill>
                </a:ln>
                <a:solidFill>
                  <a:srgbClr val="C00000"/>
                </a:solidFill>
                <a:latin typeface="Calibri" panose="020F0502020204030204" pitchFamily="34" charset="0"/>
                <a:cs typeface="Calibri" panose="020F0502020204030204" pitchFamily="34" charset="0"/>
              </a:rPr>
              <a:t>يرملون</a:t>
            </a:r>
            <a:r>
              <a:rPr lang="ar-SA" sz="2400" b="1"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b="1" dirty="0">
                <a:ln>
                  <a:solidFill>
                    <a:schemeClr val="accent1">
                      <a:lumMod val="50000"/>
                    </a:schemeClr>
                  </a:solidFill>
                </a:ln>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t>
            </a:r>
            <a:endParaRPr lang="en-US" sz="2400" dirty="0">
              <a:ln>
                <a:solidFill>
                  <a:schemeClr val="accent1">
                    <a:lumMod val="50000"/>
                  </a:schemeClr>
                </a:solidFill>
              </a:ln>
              <a:solidFill>
                <a:schemeClr val="bg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3663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أنواعه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Types</a:t>
            </a:r>
            <a:endParaRPr lang="en-US" sz="2400" b="1" dirty="0">
              <a:solidFill>
                <a:srgbClr val="003192"/>
              </a:solidFill>
            </a:endParaRPr>
          </a:p>
        </p:txBody>
      </p:sp>
      <p:sp>
        <p:nvSpPr>
          <p:cNvPr id="15" name="TextBox 14"/>
          <p:cNvSpPr txBox="1"/>
          <p:nvPr/>
        </p:nvSpPr>
        <p:spPr>
          <a:xfrm>
            <a:off x="2966627" y="2230993"/>
            <a:ext cx="6840760" cy="66902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R="0" algn="r" rtl="1">
              <a:lnSpc>
                <a:spcPct val="150000"/>
              </a:lnSpc>
              <a:spcBef>
                <a:spcPts val="0"/>
              </a:spcBef>
              <a:spcAft>
                <a:spcPts val="0"/>
              </a:spcAft>
              <a:buClr>
                <a:srgbClr val="000000"/>
              </a:buClr>
              <a:buFont typeface="Arial"/>
            </a:pP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إدغام بغنّة: </a:t>
            </a:r>
            <a:r>
              <a:rPr lang="ar-KW" sz="2800" dirty="0">
                <a:ln>
                  <a:solidFill>
                    <a:srgbClr val="C00000"/>
                  </a:solidFill>
                </a:ln>
                <a:solidFill>
                  <a:srgbClr val="C00000"/>
                </a:solidFill>
                <a:latin typeface="Calibri" panose="020F0502020204030204" pitchFamily="34" charset="0"/>
                <a:cs typeface="Calibri" panose="020F0502020204030204" pitchFamily="34" charset="0"/>
              </a:rPr>
              <a:t>ينمو</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إدغام بغير غنّة: </a:t>
            </a:r>
            <a:r>
              <a:rPr lang="ar-KW" sz="2800" dirty="0">
                <a:ln>
                  <a:solidFill>
                    <a:srgbClr val="C00000"/>
                  </a:solidFill>
                </a:ln>
                <a:solidFill>
                  <a:srgbClr val="C00000"/>
                </a:solidFill>
                <a:latin typeface="Calibri" panose="020F0502020204030204" pitchFamily="34" charset="0"/>
                <a:cs typeface="Calibri" panose="020F0502020204030204" pitchFamily="34" charset="0"/>
              </a:rPr>
              <a:t>ر ل</a:t>
            </a:r>
            <a:endPar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964369" y="3559752"/>
            <a:ext cx="7843018" cy="175432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342900" lvl="0" indent="-342900">
              <a:lnSpc>
                <a:spcPct val="150000"/>
              </a:lnSpc>
              <a:buFont typeface="+mj-lt"/>
              <a:buAutoNum type="arabicPeriod"/>
            </a:pPr>
            <a:r>
              <a:rPr lang="en-US" sz="2400" u="sng" kern="1800" dirty="0" err="1">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Idgham</a:t>
            </a:r>
            <a:r>
              <a:rPr lang="en-US" sz="2400" u="sng"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 with </a:t>
            </a:r>
            <a:r>
              <a:rPr lang="en-US" sz="2400" u="sng" kern="1800" dirty="0" err="1">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ghunna</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for the letters </a:t>
            </a:r>
            <a:r>
              <a:rPr lang="en-US" sz="2400" kern="18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meem</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م</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noon (</a:t>
            </a:r>
            <a:r>
              <a:rPr lang="ar-KW"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ن</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kern="18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waw</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و</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and </a:t>
            </a:r>
            <a:r>
              <a:rPr lang="en-US" sz="2400" kern="18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yaa</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ي</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w</a:t>
            </a:r>
            <a:r>
              <a:rPr lang="pt-PT"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hich are gathered in the </a:t>
            </a:r>
            <a:r>
              <a:rPr lang="nl-NL"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word </a:t>
            </a:r>
            <a:r>
              <a:rPr lang="ar-SA"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ينمو</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p>
          <a:p>
            <a:pPr marL="342900" lvl="0" indent="-342900">
              <a:lnSpc>
                <a:spcPct val="150000"/>
              </a:lnSpc>
              <a:buFont typeface="+mj-lt"/>
              <a:buAutoNum type="arabicPeriod"/>
            </a:pPr>
            <a:r>
              <a:rPr lang="en-US" sz="2400" u="sng" kern="1800" dirty="0" err="1">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Idgham</a:t>
            </a:r>
            <a:r>
              <a:rPr lang="en-US" sz="2400" u="sng"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 without </a:t>
            </a:r>
            <a:r>
              <a:rPr lang="en-US" sz="2400" u="sng" kern="1800" dirty="0" err="1">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ghunna</a:t>
            </a:r>
            <a:r>
              <a:rPr lang="en-US" sz="2400" u="sng" kern="1800" dirty="0">
                <a:ln>
                  <a:solidFill>
                    <a:schemeClr val="accent1">
                      <a:lumMod val="50000"/>
                    </a:schemeClr>
                  </a:solidFill>
                </a:ln>
                <a:solidFill>
                  <a:srgbClr val="00B050"/>
                </a:solidFill>
                <a:latin typeface="Calibri" panose="020F0502020204030204" pitchFamily="34" charset="0"/>
                <a:ea typeface="Calibri" panose="020F0502020204030204" pitchFamily="34" charset="0"/>
                <a:cs typeface="Calibri" panose="020F0502020204030204" pitchFamily="34" charset="0"/>
              </a:rPr>
              <a:t>: </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for the letters </a:t>
            </a:r>
            <a:r>
              <a:rPr lang="en-US" sz="2400" kern="18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raa</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ر</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and lam (</a:t>
            </a:r>
            <a:r>
              <a:rPr lang="ar-KW" sz="2400" kern="1800" dirty="0">
                <a:ln>
                  <a:solidFill>
                    <a:schemeClr val="accent1">
                      <a:lumMod val="50000"/>
                    </a:schemeClr>
                  </a:solidFill>
                </a:ln>
                <a:solidFill>
                  <a:srgbClr val="FF0000"/>
                </a:solidFill>
                <a:latin typeface="Calibri" panose="020F0502020204030204" pitchFamily="34" charset="0"/>
                <a:ea typeface="Calibri" panose="020F0502020204030204" pitchFamily="34" charset="0"/>
                <a:cs typeface="Calibri" panose="020F0502020204030204" pitchFamily="34" charset="0"/>
              </a:rPr>
              <a:t>ل</a:t>
            </a:r>
            <a:r>
              <a:rPr lang="en-US" sz="2400" kern="18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003997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692771"/>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كيفيته</a:t>
            </a:r>
          </a:p>
          <a:p>
            <a:pPr lvl="0" algn="ctr" rtl="0"/>
            <a:endParaRPr lang="ar-KW" sz="2800" b="1" dirty="0">
              <a:solidFill>
                <a:srgbClr val="003192"/>
              </a:solidFill>
            </a:endParaRPr>
          </a:p>
          <a:p>
            <a:pPr lvl="0" algn="ctr"/>
            <a:r>
              <a:rPr lang="en-US" sz="2400" b="1" dirty="0">
                <a:solidFill>
                  <a:srgbClr val="003192"/>
                </a:solidFill>
              </a:rPr>
              <a:t>Its Pronunciation </a:t>
            </a:r>
          </a:p>
        </p:txBody>
      </p:sp>
      <p:sp>
        <p:nvSpPr>
          <p:cNvPr id="15" name="TextBox 14"/>
          <p:cNvSpPr txBox="1"/>
          <p:nvPr/>
        </p:nvSpPr>
        <p:spPr>
          <a:xfrm>
            <a:off x="2966627" y="2230993"/>
            <a:ext cx="6840760" cy="131818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R="0" algn="r" rtl="1">
              <a:lnSpc>
                <a:spcPct val="150000"/>
              </a:lnSpc>
              <a:spcBef>
                <a:spcPts val="0"/>
              </a:spcBef>
              <a:spcAft>
                <a:spcPts val="0"/>
              </a:spcAft>
              <a:buClr>
                <a:srgbClr val="000000"/>
              </a:buClr>
              <a:buFont typeface="Arial"/>
            </a:pP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تقلب النون الساكنة أو التنوين حرفاً مماثلاً للحرف الذي يليها ثم تدغم فيه مع الاتيان بغنّة مع حروف</a:t>
            </a:r>
            <a:r>
              <a:rPr lang="ar-KW" sz="2800" dirty="0">
                <a:ln>
                  <a:solidFill>
                    <a:srgbClr val="C00000"/>
                  </a:solidFill>
                </a:ln>
                <a:solidFill>
                  <a:srgbClr val="C00000"/>
                </a:solidFill>
                <a:latin typeface="Calibri" panose="020F0502020204030204" pitchFamily="34" charset="0"/>
                <a:cs typeface="Calibri" panose="020F0502020204030204" pitchFamily="34" charset="0"/>
              </a:rPr>
              <a:t> ينمو</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196009" y="4369066"/>
            <a:ext cx="8487531"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Noon </a:t>
            </a:r>
            <a:r>
              <a:rPr lang="en-US" sz="24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sakina</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and </a:t>
            </a:r>
            <a:r>
              <a:rPr lang="en-US" sz="24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tanween</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are changed into a letter similar to the one that comes next, then merged into it with an added </a:t>
            </a:r>
            <a:r>
              <a:rPr lang="en-US" sz="24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ghunna</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pt-PT"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This applies to the</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letter</a:t>
            </a:r>
            <a:r>
              <a:rPr lang="pt-PT"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s</a:t>
            </a:r>
            <a:r>
              <a:rPr lang="pt-PT" sz="2400" b="1"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meem</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م</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noon (</a:t>
            </a:r>
            <a:r>
              <a:rPr lang="ar-KW"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ن</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waw</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و</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and </a:t>
            </a:r>
            <a:r>
              <a:rPr lang="en-US" sz="24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yaa</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KW"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ي</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pt-PT"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gathered in the </a:t>
            </a:r>
            <a:r>
              <a:rPr lang="nl-NL"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word </a:t>
            </a:r>
            <a:r>
              <a:rPr lang="ar-SA" sz="2400" b="1" dirty="0">
                <a:ln>
                  <a:solidFill>
                    <a:schemeClr val="accent1">
                      <a:lumMod val="50000"/>
                    </a:schemeClr>
                  </a:solidFill>
                </a:ln>
                <a:solidFill>
                  <a:srgbClr val="FF0000"/>
                </a:solidFill>
                <a:latin typeface="Calibri" panose="020F0502020204030204" pitchFamily="34" charset="0"/>
                <a:cs typeface="Calibri" panose="020F0502020204030204" pitchFamily="34" charset="0"/>
              </a:rPr>
              <a:t>ينمو</a:t>
            </a:r>
            <a:r>
              <a:rPr lang="en-US"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p>
        </p:txBody>
      </p:sp>
      <p:sp>
        <p:nvSpPr>
          <p:cNvPr id="11" name="TextBox 10"/>
          <p:cNvSpPr txBox="1"/>
          <p:nvPr/>
        </p:nvSpPr>
        <p:spPr>
          <a:xfrm>
            <a:off x="7137042" y="3682269"/>
            <a:ext cx="1943032" cy="584775"/>
          </a:xfrm>
          <a:prstGeom prst="rect">
            <a:avLst/>
          </a:prstGeom>
          <a:solidFill>
            <a:srgbClr val="FFFF00"/>
          </a:solidFill>
          <a:ln>
            <a:solidFill>
              <a:schemeClr val="tx1"/>
            </a:solidFill>
          </a:ln>
        </p:spPr>
        <p:txBody>
          <a:bodyPr wrap="square" rtlCol="0">
            <a:spAutoFit/>
          </a:bodyPr>
          <a:lstStyle/>
          <a:p>
            <a:pPr algn="ctr" rtl="1"/>
            <a:r>
              <a:rPr lang="ar-SA" sz="3200" b="1" dirty="0">
                <a:solidFill>
                  <a:schemeClr val="accent1">
                    <a:lumMod val="50000"/>
                  </a:schemeClr>
                </a:solidFill>
                <a:latin typeface="Arial Unicode MS" pitchFamily="34" charset="-128"/>
                <a:ea typeface="Arial Unicode MS" pitchFamily="34" charset="-128"/>
              </a:rPr>
              <a:t>وَمَ</a:t>
            </a:r>
            <a:r>
              <a:rPr lang="ar-SA" sz="3200" b="1" dirty="0">
                <a:solidFill>
                  <a:srgbClr val="FF0000"/>
                </a:solidFill>
                <a:latin typeface="Arial Unicode MS" pitchFamily="34" charset="-128"/>
                <a:ea typeface="Arial Unicode MS" pitchFamily="34" charset="-128"/>
              </a:rPr>
              <a:t>نْ </a:t>
            </a:r>
            <a:r>
              <a:rPr lang="ar-SA" sz="3200" b="1" dirty="0" smtClean="0">
                <a:solidFill>
                  <a:schemeClr val="accent6">
                    <a:lumMod val="75000"/>
                  </a:schemeClr>
                </a:solidFill>
                <a:latin typeface="Arial Unicode MS" pitchFamily="34" charset="-128"/>
                <a:ea typeface="Arial Unicode MS" pitchFamily="34" charset="-128"/>
              </a:rPr>
              <a:t>يَـ</a:t>
            </a:r>
            <a:r>
              <a:rPr lang="ar-SA" sz="3200" b="1" dirty="0" smtClean="0">
                <a:solidFill>
                  <a:schemeClr val="accent1">
                    <a:lumMod val="50000"/>
                  </a:schemeClr>
                </a:solidFill>
                <a:latin typeface="Arial Unicode MS" pitchFamily="34" charset="-128"/>
                <a:ea typeface="Arial Unicode MS" pitchFamily="34" charset="-128"/>
              </a:rPr>
              <a:t>كفر</a:t>
            </a:r>
            <a:endParaRPr lang="en-US" sz="3200" b="1" dirty="0"/>
          </a:p>
        </p:txBody>
      </p:sp>
      <p:sp>
        <p:nvSpPr>
          <p:cNvPr id="19" name="TextBox 18"/>
          <p:cNvSpPr txBox="1"/>
          <p:nvPr/>
        </p:nvSpPr>
        <p:spPr>
          <a:xfrm>
            <a:off x="4627727" y="3653275"/>
            <a:ext cx="1943032" cy="584775"/>
          </a:xfrm>
          <a:prstGeom prst="rect">
            <a:avLst/>
          </a:prstGeom>
          <a:solidFill>
            <a:srgbClr val="FFFF00"/>
          </a:solidFill>
          <a:ln>
            <a:solidFill>
              <a:schemeClr val="tx1"/>
            </a:solidFill>
          </a:ln>
        </p:spPr>
        <p:txBody>
          <a:bodyPr wrap="square" rtlCol="0">
            <a:spAutoFit/>
          </a:bodyPr>
          <a:lstStyle/>
          <a:p>
            <a:pPr algn="ctr" rtl="1"/>
            <a:r>
              <a:rPr lang="ar-SA" sz="3200" b="1" dirty="0" smtClean="0">
                <a:solidFill>
                  <a:schemeClr val="accent1">
                    <a:lumMod val="50000"/>
                  </a:schemeClr>
                </a:solidFill>
                <a:latin typeface="Arial Unicode MS" pitchFamily="34" charset="-128"/>
                <a:ea typeface="Arial Unicode MS" pitchFamily="34" charset="-128"/>
              </a:rPr>
              <a:t>وَمَ</a:t>
            </a:r>
            <a:r>
              <a:rPr lang="ar-SA" sz="3200" b="1" dirty="0" smtClean="0">
                <a:solidFill>
                  <a:srgbClr val="FF0000"/>
                </a:solidFill>
                <a:latin typeface="Arial Unicode MS" pitchFamily="34" charset="-128"/>
                <a:ea typeface="Arial Unicode MS" pitchFamily="34" charset="-128"/>
              </a:rPr>
              <a:t>يـْ </a:t>
            </a:r>
            <a:r>
              <a:rPr lang="ar-SA" sz="3200" b="1" dirty="0" smtClean="0">
                <a:solidFill>
                  <a:schemeClr val="accent6">
                    <a:lumMod val="75000"/>
                  </a:schemeClr>
                </a:solidFill>
                <a:latin typeface="Arial Unicode MS" pitchFamily="34" charset="-128"/>
                <a:ea typeface="Arial Unicode MS" pitchFamily="34" charset="-128"/>
              </a:rPr>
              <a:t>يَـ</a:t>
            </a:r>
            <a:r>
              <a:rPr lang="ar-SA" sz="3200" b="1" dirty="0" smtClean="0">
                <a:solidFill>
                  <a:schemeClr val="accent1">
                    <a:lumMod val="50000"/>
                  </a:schemeClr>
                </a:solidFill>
                <a:latin typeface="Arial Unicode MS" pitchFamily="34" charset="-128"/>
                <a:ea typeface="Arial Unicode MS" pitchFamily="34" charset="-128"/>
              </a:rPr>
              <a:t>كفر</a:t>
            </a:r>
            <a:endParaRPr lang="en-US" sz="3200" b="1" dirty="0"/>
          </a:p>
        </p:txBody>
      </p:sp>
      <p:sp>
        <p:nvSpPr>
          <p:cNvPr id="20" name="TextBox 19"/>
          <p:cNvSpPr txBox="1"/>
          <p:nvPr/>
        </p:nvSpPr>
        <p:spPr>
          <a:xfrm>
            <a:off x="2145405" y="3655433"/>
            <a:ext cx="1943032" cy="584775"/>
          </a:xfrm>
          <a:prstGeom prst="rect">
            <a:avLst/>
          </a:prstGeom>
          <a:solidFill>
            <a:srgbClr val="FFFF00"/>
          </a:solidFill>
          <a:ln>
            <a:solidFill>
              <a:schemeClr val="tx1"/>
            </a:solidFill>
          </a:ln>
        </p:spPr>
        <p:txBody>
          <a:bodyPr wrap="square" rtlCol="0">
            <a:spAutoFit/>
          </a:bodyPr>
          <a:lstStyle/>
          <a:p>
            <a:pPr algn="ctr" rtl="1"/>
            <a:r>
              <a:rPr lang="ar-SA" sz="3200" b="1" dirty="0" smtClean="0">
                <a:solidFill>
                  <a:schemeClr val="accent1">
                    <a:lumMod val="50000"/>
                  </a:schemeClr>
                </a:solidFill>
                <a:latin typeface="Arial Unicode MS" pitchFamily="34" charset="-128"/>
                <a:ea typeface="Arial Unicode MS" pitchFamily="34" charset="-128"/>
              </a:rPr>
              <a:t>وَمَ</a:t>
            </a:r>
            <a:r>
              <a:rPr lang="ar-SA" sz="3200" b="1" dirty="0" smtClean="0">
                <a:solidFill>
                  <a:srgbClr val="FF0000"/>
                </a:solidFill>
                <a:latin typeface="Arial Unicode MS" pitchFamily="34" charset="-128"/>
                <a:ea typeface="Arial Unicode MS" pitchFamily="34" charset="-128"/>
              </a:rPr>
              <a:t>يـَّ</a:t>
            </a:r>
            <a:r>
              <a:rPr lang="ar-SA" sz="3200" b="1" dirty="0" smtClean="0">
                <a:solidFill>
                  <a:schemeClr val="accent6">
                    <a:lumMod val="75000"/>
                  </a:schemeClr>
                </a:solidFill>
                <a:latin typeface="Arial Unicode MS" pitchFamily="34" charset="-128"/>
                <a:ea typeface="Arial Unicode MS" pitchFamily="34" charset="-128"/>
              </a:rPr>
              <a:t>ـ</a:t>
            </a:r>
            <a:r>
              <a:rPr lang="ar-SA" sz="3200" b="1" dirty="0" smtClean="0">
                <a:solidFill>
                  <a:schemeClr val="accent1">
                    <a:lumMod val="50000"/>
                  </a:schemeClr>
                </a:solidFill>
                <a:latin typeface="Arial Unicode MS" pitchFamily="34" charset="-128"/>
                <a:ea typeface="Arial Unicode MS" pitchFamily="34" charset="-128"/>
              </a:rPr>
              <a:t>كفر</a:t>
            </a:r>
            <a:endParaRPr lang="en-US" sz="3200" b="1" dirty="0"/>
          </a:p>
        </p:txBody>
      </p:sp>
      <p:sp>
        <p:nvSpPr>
          <p:cNvPr id="2" name="Left Arrow 1"/>
          <p:cNvSpPr/>
          <p:nvPr/>
        </p:nvSpPr>
        <p:spPr>
          <a:xfrm>
            <a:off x="6684135" y="3914536"/>
            <a:ext cx="347730" cy="13024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 Arrow 20"/>
          <p:cNvSpPr/>
          <p:nvPr/>
        </p:nvSpPr>
        <p:spPr>
          <a:xfrm>
            <a:off x="4159879" y="3914536"/>
            <a:ext cx="347730" cy="13024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2429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أمثلته</a:t>
            </a:r>
            <a:endParaRPr lang="ar-KW" sz="2800" b="1" dirty="0" smtClean="0">
              <a:solidFill>
                <a:srgbClr val="003192"/>
              </a:solidFill>
            </a:endParaRPr>
          </a:p>
          <a:p>
            <a:pPr lvl="0" algn="ctr" rtl="0"/>
            <a:endParaRPr lang="ar-KW" sz="2800" b="1" dirty="0">
              <a:solidFill>
                <a:srgbClr val="003192"/>
              </a:solidFill>
            </a:endParaRPr>
          </a:p>
          <a:p>
            <a:pPr lvl="0" algn="ctr"/>
            <a:r>
              <a:rPr lang="en-US" sz="2400" b="1" dirty="0" smtClean="0">
                <a:solidFill>
                  <a:srgbClr val="003192"/>
                </a:solidFill>
              </a:rPr>
              <a:t>Examples</a:t>
            </a:r>
            <a:endParaRPr lang="en-US" sz="2400" b="1" dirty="0">
              <a:solidFill>
                <a:srgbClr val="003192"/>
              </a:solidFill>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2932899" y="1963320"/>
            <a:ext cx="7049301" cy="483209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EG" sz="4600" b="1" dirty="0" smtClean="0">
                <a:solidFill>
                  <a:schemeClr val="tx1"/>
                </a:solidFill>
                <a:latin typeface="Sakkal Majalla" pitchFamily="2" charset="-78"/>
                <a:cs typeface="Sakkal Majalla" pitchFamily="2" charset="-78"/>
              </a:rPr>
              <a:t>و</a:t>
            </a:r>
            <a:r>
              <a:rPr lang="ar-SA" sz="4600" b="1" dirty="0" smtClean="0">
                <a:solidFill>
                  <a:schemeClr val="tx1"/>
                </a:solidFill>
                <a:latin typeface="Sakkal Majalla" pitchFamily="2" charset="-78"/>
                <a:cs typeface="Sakkal Majalla" pitchFamily="2" charset="-78"/>
              </a:rPr>
              <a:t>جو</a:t>
            </a:r>
            <a:r>
              <a:rPr lang="ar-SA" sz="4600" b="1" dirty="0" smtClean="0">
                <a:solidFill>
                  <a:srgbClr val="FF0000"/>
                </a:solidFill>
                <a:latin typeface="Sakkal Majalla" pitchFamily="2" charset="-78"/>
                <a:cs typeface="Sakkal Majalla" pitchFamily="2" charset="-78"/>
              </a:rPr>
              <a:t>هٌ </a:t>
            </a:r>
            <a:r>
              <a:rPr lang="ar-SA" sz="4600" b="1" dirty="0" smtClean="0">
                <a:solidFill>
                  <a:schemeClr val="accent6">
                    <a:lumMod val="75000"/>
                  </a:schemeClr>
                </a:solidFill>
                <a:latin typeface="Sakkal Majalla" pitchFamily="2" charset="-78"/>
                <a:cs typeface="Sakkal Majalla" pitchFamily="2" charset="-78"/>
              </a:rPr>
              <a:t>يَ</a:t>
            </a:r>
            <a:r>
              <a:rPr lang="ar-EG" sz="4600" b="1" dirty="0" smtClean="0">
                <a:solidFill>
                  <a:schemeClr val="tx1"/>
                </a:solidFill>
                <a:latin typeface="Sakkal Majalla" pitchFamily="2" charset="-78"/>
                <a:cs typeface="Sakkal Majalla" pitchFamily="2" charset="-78"/>
              </a:rPr>
              <a:t>و</a:t>
            </a:r>
            <a:r>
              <a:rPr lang="ar-SA" sz="4600" b="1" dirty="0" smtClean="0">
                <a:solidFill>
                  <a:schemeClr val="tx1"/>
                </a:solidFill>
                <a:latin typeface="Sakkal Majalla" pitchFamily="2" charset="-78"/>
                <a:cs typeface="Sakkal Majalla" pitchFamily="2" charset="-78"/>
              </a:rPr>
              <a:t>مئذ</a:t>
            </a:r>
            <a:r>
              <a:rPr lang="ar-KW" sz="4600" b="1" dirty="0" smtClean="0">
                <a:solidFill>
                  <a:schemeClr val="tx1"/>
                </a:solidFill>
                <a:latin typeface="Sakkal Majalla" pitchFamily="2" charset="-78"/>
                <a:cs typeface="Sakkal Majalla" pitchFamily="2" charset="-78"/>
              </a:rPr>
              <a:t> – </a:t>
            </a:r>
            <a:r>
              <a:rPr lang="ar-SA" sz="4600" b="1" dirty="0" smtClean="0">
                <a:solidFill>
                  <a:schemeClr val="tx1"/>
                </a:solidFill>
                <a:latin typeface="Sakkal Majalla" pitchFamily="2" charset="-78"/>
                <a:cs typeface="Sakkal Majalla" pitchFamily="2" charset="-78"/>
              </a:rPr>
              <a:t>و</a:t>
            </a:r>
            <a:r>
              <a:rPr lang="ar-KW" sz="4600" b="1" dirty="0" smtClean="0">
                <a:solidFill>
                  <a:schemeClr val="tx1"/>
                </a:solidFill>
                <a:latin typeface="Sakkal Majalla" pitchFamily="2" charset="-78"/>
                <a:cs typeface="Sakkal Majalla" pitchFamily="2" charset="-78"/>
              </a:rPr>
              <a:t>م</a:t>
            </a:r>
            <a:r>
              <a:rPr lang="ar-KW" sz="4600" b="1" dirty="0" smtClean="0">
                <a:solidFill>
                  <a:srgbClr val="FF0000"/>
                </a:solidFill>
                <a:latin typeface="Sakkal Majalla" pitchFamily="2" charset="-78"/>
                <a:cs typeface="Sakkal Majalla" pitchFamily="2" charset="-78"/>
              </a:rPr>
              <a:t>ن</a:t>
            </a:r>
            <a:r>
              <a:rPr lang="ar-SA" sz="4600" b="1" dirty="0" smtClean="0">
                <a:solidFill>
                  <a:srgbClr val="FF0000"/>
                </a:solidFill>
                <a:latin typeface="Sakkal Majalla" pitchFamily="2" charset="-78"/>
                <a:cs typeface="Sakkal Majalla" pitchFamily="2" charset="-78"/>
              </a:rPr>
              <a:t>ْ</a:t>
            </a:r>
            <a:r>
              <a:rPr lang="ar-KW"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يُ</a:t>
            </a:r>
            <a:r>
              <a:rPr lang="ar-SA" sz="4600" b="1" dirty="0" smtClean="0">
                <a:solidFill>
                  <a:schemeClr val="tx1"/>
                </a:solidFill>
                <a:latin typeface="Sakkal Majalla" pitchFamily="2" charset="-78"/>
                <a:cs typeface="Sakkal Majalla" pitchFamily="2" charset="-78"/>
              </a:rPr>
              <a:t>طع الله</a:t>
            </a:r>
            <a:endParaRPr lang="en-US" sz="4600" b="1" dirty="0" smtClean="0">
              <a:solidFill>
                <a:schemeClr val="tx1"/>
              </a:solidFill>
              <a:latin typeface="Sakkal Majalla" pitchFamily="2" charset="-78"/>
              <a:cs typeface="Sakkal Majalla" pitchFamily="2" charset="-78"/>
            </a:endParaRPr>
          </a:p>
          <a:p>
            <a:pPr algn="ctr" rtl="1"/>
            <a:r>
              <a:rPr lang="ar-SA" sz="4600" b="1" dirty="0" smtClean="0">
                <a:solidFill>
                  <a:schemeClr val="tx1"/>
                </a:solidFill>
                <a:latin typeface="Sakkal Majalla" pitchFamily="2" charset="-78"/>
                <a:cs typeface="Sakkal Majalla" pitchFamily="2" charset="-78"/>
              </a:rPr>
              <a:t>أمشا</a:t>
            </a:r>
            <a:r>
              <a:rPr lang="ar-SA" sz="4600" b="1" dirty="0" smtClean="0">
                <a:solidFill>
                  <a:srgbClr val="FF0000"/>
                </a:solidFill>
                <a:latin typeface="Sakkal Majalla" pitchFamily="2" charset="-78"/>
                <a:cs typeface="Sakkal Majalla" pitchFamily="2" charset="-78"/>
              </a:rPr>
              <a:t>جٍ </a:t>
            </a:r>
            <a:r>
              <a:rPr lang="ar-SA" sz="4600" b="1" dirty="0" smtClean="0">
                <a:solidFill>
                  <a:schemeClr val="accent6">
                    <a:lumMod val="75000"/>
                  </a:schemeClr>
                </a:solidFill>
                <a:latin typeface="Sakkal Majalla" pitchFamily="2" charset="-78"/>
                <a:cs typeface="Sakkal Majalla" pitchFamily="2" charset="-78"/>
              </a:rPr>
              <a:t>نَ</a:t>
            </a:r>
            <a:r>
              <a:rPr lang="ar-SA" sz="4600" b="1" dirty="0" smtClean="0">
                <a:solidFill>
                  <a:schemeClr val="tx1"/>
                </a:solidFill>
                <a:latin typeface="Sakkal Majalla" pitchFamily="2" charset="-78"/>
                <a:cs typeface="Sakkal Majalla" pitchFamily="2" charset="-78"/>
              </a:rPr>
              <a:t>بتليه</a:t>
            </a:r>
            <a:r>
              <a:rPr lang="ar-KW" sz="4600" b="1" dirty="0" smtClean="0">
                <a:solidFill>
                  <a:schemeClr val="tx1"/>
                </a:solidFill>
                <a:latin typeface="Sakkal Majalla" pitchFamily="2" charset="-78"/>
                <a:cs typeface="Sakkal Majalla" pitchFamily="2" charset="-78"/>
              </a:rPr>
              <a:t> – </a:t>
            </a:r>
            <a:r>
              <a:rPr lang="ar-SA" sz="4600" b="1" dirty="0" smtClean="0">
                <a:solidFill>
                  <a:schemeClr val="tx1"/>
                </a:solidFill>
                <a:latin typeface="Sakkal Majalla" pitchFamily="2" charset="-78"/>
                <a:cs typeface="Sakkal Majalla" pitchFamily="2" charset="-78"/>
              </a:rPr>
              <a:t>ل</a:t>
            </a:r>
            <a:r>
              <a:rPr lang="ar-KW" sz="4600" b="1" dirty="0" smtClean="0">
                <a:solidFill>
                  <a:srgbClr val="FF0000"/>
                </a:solidFill>
                <a:latin typeface="Sakkal Majalla" pitchFamily="2" charset="-78"/>
                <a:cs typeface="Sakkal Majalla" pitchFamily="2" charset="-78"/>
              </a:rPr>
              <a:t>ن</a:t>
            </a:r>
            <a:r>
              <a:rPr lang="ar-SA" sz="4600" b="1" dirty="0">
                <a:solidFill>
                  <a:srgbClr val="FF0000"/>
                </a:solidFill>
                <a:latin typeface="Sakkal Majalla" pitchFamily="2" charset="-78"/>
                <a:cs typeface="Sakkal Majalla" pitchFamily="2" charset="-78"/>
              </a:rPr>
              <a:t>ْ</a:t>
            </a:r>
            <a:r>
              <a:rPr lang="ar-KW"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نَ</a:t>
            </a:r>
            <a:r>
              <a:rPr lang="ar-SA" sz="4600" b="1" dirty="0" smtClean="0">
                <a:solidFill>
                  <a:schemeClr val="tx1"/>
                </a:solidFill>
                <a:latin typeface="Sakkal Majalla" pitchFamily="2" charset="-78"/>
                <a:cs typeface="Sakkal Majalla" pitchFamily="2" charset="-78"/>
              </a:rPr>
              <a:t>دخلها</a:t>
            </a:r>
            <a:endParaRPr lang="en-US" sz="4600" b="1" dirty="0" smtClean="0">
              <a:solidFill>
                <a:schemeClr val="tx1"/>
              </a:solidFill>
              <a:latin typeface="Sakkal Majalla" pitchFamily="2" charset="-78"/>
              <a:cs typeface="Sakkal Majalla" pitchFamily="2" charset="-78"/>
            </a:endParaRPr>
          </a:p>
          <a:p>
            <a:pPr algn="ctr" rtl="1"/>
            <a:r>
              <a:rPr lang="ar-SA" sz="4600" b="1" dirty="0" smtClean="0">
                <a:solidFill>
                  <a:schemeClr val="tx1"/>
                </a:solidFill>
                <a:latin typeface="Sakkal Majalla" pitchFamily="2" charset="-78"/>
                <a:cs typeface="Sakkal Majalla" pitchFamily="2" charset="-78"/>
              </a:rPr>
              <a:t>صحف</a:t>
            </a:r>
            <a:r>
              <a:rPr lang="ar-SA" sz="4600" b="1" dirty="0" smtClean="0">
                <a:solidFill>
                  <a:srgbClr val="FF0000"/>
                </a:solidFill>
                <a:latin typeface="Sakkal Majalla" pitchFamily="2" charset="-78"/>
                <a:cs typeface="Sakkal Majalla" pitchFamily="2" charset="-78"/>
              </a:rPr>
              <a:t>اً </a:t>
            </a:r>
            <a:r>
              <a:rPr lang="ar-SA" sz="4600" b="1" dirty="0" smtClean="0">
                <a:solidFill>
                  <a:schemeClr val="accent6">
                    <a:lumMod val="75000"/>
                  </a:schemeClr>
                </a:solidFill>
                <a:latin typeface="Sakkal Majalla" pitchFamily="2" charset="-78"/>
                <a:cs typeface="Sakkal Majalla" pitchFamily="2" charset="-78"/>
              </a:rPr>
              <a:t>مُ</a:t>
            </a:r>
            <a:r>
              <a:rPr lang="ar-SA" sz="4600" b="1" dirty="0" smtClean="0">
                <a:solidFill>
                  <a:schemeClr val="tx1"/>
                </a:solidFill>
                <a:latin typeface="Sakkal Majalla" pitchFamily="2" charset="-78"/>
                <a:cs typeface="Sakkal Majalla" pitchFamily="2" charset="-78"/>
              </a:rPr>
              <a:t>طهرة</a:t>
            </a:r>
            <a:r>
              <a:rPr lang="ar-KW" sz="4600" b="1" dirty="0" smtClean="0">
                <a:solidFill>
                  <a:schemeClr val="tx1"/>
                </a:solidFill>
                <a:latin typeface="Sakkal Majalla" pitchFamily="2" charset="-78"/>
                <a:cs typeface="Sakkal Majalla" pitchFamily="2" charset="-78"/>
              </a:rPr>
              <a:t> - </a:t>
            </a:r>
            <a:r>
              <a:rPr lang="ar-EG" sz="4600" b="1" dirty="0" smtClean="0">
                <a:solidFill>
                  <a:schemeClr val="tx1"/>
                </a:solidFill>
                <a:latin typeface="Sakkal Majalla" pitchFamily="2" charset="-78"/>
                <a:cs typeface="Sakkal Majalla" pitchFamily="2" charset="-78"/>
              </a:rPr>
              <a:t>م</a:t>
            </a:r>
            <a:r>
              <a:rPr lang="ar-SA" sz="4600" b="1" dirty="0" smtClean="0">
                <a:solidFill>
                  <a:schemeClr val="tx1"/>
                </a:solidFill>
                <a:latin typeface="Sakkal Majalla" pitchFamily="2" charset="-78"/>
                <a:cs typeface="Sakkal Majalla" pitchFamily="2" charset="-78"/>
              </a:rPr>
              <a:t>ِ</a:t>
            </a:r>
            <a:r>
              <a:rPr lang="ar-EG" sz="4600" b="1" dirty="0" smtClean="0">
                <a:solidFill>
                  <a:srgbClr val="FF0000"/>
                </a:solidFill>
                <a:latin typeface="Sakkal Majalla" pitchFamily="2" charset="-78"/>
                <a:cs typeface="Sakkal Majalla" pitchFamily="2" charset="-78"/>
              </a:rPr>
              <a:t>ن</a:t>
            </a:r>
            <a:r>
              <a:rPr lang="ar-SA" sz="4600" b="1" dirty="0" smtClean="0">
                <a:solidFill>
                  <a:srgbClr val="FF0000"/>
                </a:solidFill>
                <a:latin typeface="Sakkal Majalla" pitchFamily="2" charset="-78"/>
                <a:cs typeface="Sakkal Majalla" pitchFamily="2" charset="-78"/>
              </a:rPr>
              <a:t>ْ</a:t>
            </a:r>
            <a:r>
              <a:rPr lang="ar-EG"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مَ</a:t>
            </a:r>
            <a:r>
              <a:rPr lang="ar-SA" sz="4600" b="1" dirty="0" smtClean="0">
                <a:solidFill>
                  <a:schemeClr val="tx1"/>
                </a:solidFill>
                <a:latin typeface="Sakkal Majalla" pitchFamily="2" charset="-78"/>
                <a:cs typeface="Sakkal Majalla" pitchFamily="2" charset="-78"/>
              </a:rPr>
              <a:t>اء</a:t>
            </a:r>
            <a:endParaRPr lang="en-US" sz="4600" b="1" dirty="0" smtClean="0">
              <a:solidFill>
                <a:schemeClr val="tx1"/>
              </a:solidFill>
              <a:latin typeface="Sakkal Majalla" pitchFamily="2" charset="-78"/>
              <a:cs typeface="Sakkal Majalla" pitchFamily="2" charset="-78"/>
            </a:endParaRPr>
          </a:p>
          <a:p>
            <a:pPr algn="ctr" rtl="1"/>
            <a:r>
              <a:rPr lang="ar-SA" sz="4600" b="1" dirty="0" smtClean="0">
                <a:solidFill>
                  <a:schemeClr val="tx1"/>
                </a:solidFill>
                <a:latin typeface="Sakkal Majalla" pitchFamily="2" charset="-78"/>
                <a:cs typeface="Sakkal Majalla" pitchFamily="2" charset="-78"/>
              </a:rPr>
              <a:t>ووال</a:t>
            </a:r>
            <a:r>
              <a:rPr lang="ar-SA" sz="4600" b="1" dirty="0" smtClean="0">
                <a:solidFill>
                  <a:srgbClr val="FF0000"/>
                </a:solidFill>
                <a:latin typeface="Sakkal Majalla" pitchFamily="2" charset="-78"/>
                <a:cs typeface="Sakkal Majalla" pitchFamily="2" charset="-78"/>
              </a:rPr>
              <a:t>دٍ </a:t>
            </a:r>
            <a:r>
              <a:rPr lang="ar-SA" sz="4600" b="1" dirty="0" smtClean="0">
                <a:solidFill>
                  <a:schemeClr val="accent6">
                    <a:lumMod val="75000"/>
                  </a:schemeClr>
                </a:solidFill>
                <a:latin typeface="Sakkal Majalla" pitchFamily="2" charset="-78"/>
                <a:cs typeface="Sakkal Majalla" pitchFamily="2" charset="-78"/>
              </a:rPr>
              <a:t>وَ</a:t>
            </a:r>
            <a:r>
              <a:rPr lang="ar-SA" sz="4600" b="1" dirty="0" smtClean="0">
                <a:solidFill>
                  <a:schemeClr val="tx1"/>
                </a:solidFill>
                <a:latin typeface="Sakkal Majalla" pitchFamily="2" charset="-78"/>
                <a:cs typeface="Sakkal Majalla" pitchFamily="2" charset="-78"/>
              </a:rPr>
              <a:t>ما ولد</a:t>
            </a:r>
            <a:r>
              <a:rPr lang="ar-KW" sz="4600" b="1" dirty="0" smtClean="0">
                <a:solidFill>
                  <a:schemeClr val="tx1"/>
                </a:solidFill>
                <a:latin typeface="Sakkal Majalla" pitchFamily="2" charset="-78"/>
                <a:cs typeface="Sakkal Majalla" pitchFamily="2" charset="-78"/>
              </a:rPr>
              <a:t> - </a:t>
            </a:r>
            <a:r>
              <a:rPr lang="ar-EG" sz="4600" b="1" dirty="0" smtClean="0">
                <a:solidFill>
                  <a:schemeClr val="tx1"/>
                </a:solidFill>
                <a:latin typeface="Sakkal Majalla" pitchFamily="2" charset="-78"/>
                <a:cs typeface="Sakkal Majalla" pitchFamily="2" charset="-78"/>
              </a:rPr>
              <a:t>م</a:t>
            </a:r>
            <a:r>
              <a:rPr lang="ar-SA" sz="4600" b="1" dirty="0" smtClean="0">
                <a:solidFill>
                  <a:schemeClr val="tx1"/>
                </a:solidFill>
                <a:latin typeface="Sakkal Majalla" pitchFamily="2" charset="-78"/>
                <a:cs typeface="Sakkal Majalla" pitchFamily="2" charset="-78"/>
              </a:rPr>
              <a:t>ِ</a:t>
            </a:r>
            <a:r>
              <a:rPr lang="ar-EG" sz="4600" b="1" dirty="0" smtClean="0">
                <a:solidFill>
                  <a:srgbClr val="FF0000"/>
                </a:solidFill>
                <a:latin typeface="Sakkal Majalla" pitchFamily="2" charset="-78"/>
                <a:cs typeface="Sakkal Majalla" pitchFamily="2" charset="-78"/>
              </a:rPr>
              <a:t>ن</a:t>
            </a:r>
            <a:r>
              <a:rPr lang="ar-SA" sz="4600" b="1" dirty="0" smtClean="0">
                <a:solidFill>
                  <a:srgbClr val="FF0000"/>
                </a:solidFill>
                <a:latin typeface="Sakkal Majalla" pitchFamily="2" charset="-78"/>
                <a:cs typeface="Sakkal Majalla" pitchFamily="2" charset="-78"/>
              </a:rPr>
              <a:t>ْ</a:t>
            </a:r>
            <a:r>
              <a:rPr lang="ar-EG"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وَ</a:t>
            </a:r>
            <a:r>
              <a:rPr lang="ar-EG" sz="4600" b="1" dirty="0" smtClean="0">
                <a:solidFill>
                  <a:schemeClr val="tx1"/>
                </a:solidFill>
                <a:latin typeface="Sakkal Majalla" pitchFamily="2" charset="-78"/>
                <a:cs typeface="Sakkal Majalla" pitchFamily="2" charset="-78"/>
              </a:rPr>
              <a:t>ا</a:t>
            </a:r>
            <a:r>
              <a:rPr lang="ar-SA" sz="4600" b="1" dirty="0" smtClean="0">
                <a:solidFill>
                  <a:schemeClr val="tx1"/>
                </a:solidFill>
                <a:latin typeface="Sakkal Majalla" pitchFamily="2" charset="-78"/>
                <a:cs typeface="Sakkal Majalla" pitchFamily="2" charset="-78"/>
              </a:rPr>
              <a:t>ل</a:t>
            </a:r>
          </a:p>
          <a:p>
            <a:pPr algn="ctr" rtl="1"/>
            <a:endParaRPr lang="en-US" sz="2000" b="1" dirty="0" smtClean="0">
              <a:solidFill>
                <a:schemeClr val="tx1"/>
              </a:solidFill>
              <a:latin typeface="Sakkal Majalla" pitchFamily="2" charset="-78"/>
              <a:cs typeface="Sakkal Majalla" pitchFamily="2" charset="-78"/>
            </a:endParaRPr>
          </a:p>
          <a:p>
            <a:pPr algn="ctr" rtl="1"/>
            <a:r>
              <a:rPr lang="ar-SA" sz="4600" b="1" dirty="0" smtClean="0">
                <a:solidFill>
                  <a:schemeClr val="tx1"/>
                </a:solidFill>
                <a:latin typeface="Sakkal Majalla" pitchFamily="2" charset="-78"/>
                <a:cs typeface="Sakkal Majalla" pitchFamily="2" charset="-78"/>
              </a:rPr>
              <a:t>مالـ</a:t>
            </a:r>
            <a:r>
              <a:rPr lang="ar-SA" sz="4600" b="1" dirty="0" smtClean="0">
                <a:solidFill>
                  <a:srgbClr val="FF0000"/>
                </a:solidFill>
                <a:latin typeface="Sakkal Majalla" pitchFamily="2" charset="-78"/>
                <a:cs typeface="Sakkal Majalla" pitchFamily="2" charset="-78"/>
              </a:rPr>
              <a:t>اً</a:t>
            </a:r>
            <a:r>
              <a:rPr lang="ar-SA"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لُ</a:t>
            </a:r>
            <a:r>
              <a:rPr lang="ar-SA" sz="4600" b="1" dirty="0" smtClean="0">
                <a:solidFill>
                  <a:schemeClr val="tx1"/>
                </a:solidFill>
                <a:latin typeface="Sakkal Majalla" pitchFamily="2" charset="-78"/>
                <a:cs typeface="Sakkal Majalla" pitchFamily="2" charset="-78"/>
              </a:rPr>
              <a:t>بداً</a:t>
            </a:r>
            <a:r>
              <a:rPr lang="ar-KW" sz="4600" b="1" dirty="0" smtClean="0">
                <a:solidFill>
                  <a:schemeClr val="tx1"/>
                </a:solidFill>
                <a:latin typeface="Sakkal Majalla" pitchFamily="2" charset="-78"/>
                <a:cs typeface="Sakkal Majalla" pitchFamily="2" charset="-78"/>
              </a:rPr>
              <a:t> – </a:t>
            </a:r>
            <a:r>
              <a:rPr lang="ar-SA" sz="4600" b="1" dirty="0" smtClean="0">
                <a:solidFill>
                  <a:schemeClr val="tx1"/>
                </a:solidFill>
                <a:latin typeface="Sakkal Majalla" pitchFamily="2" charset="-78"/>
                <a:cs typeface="Sakkal Majalla" pitchFamily="2" charset="-78"/>
              </a:rPr>
              <a:t>أ</a:t>
            </a:r>
            <a:r>
              <a:rPr lang="ar-KW" sz="4600" b="1" dirty="0" smtClean="0">
                <a:solidFill>
                  <a:srgbClr val="FF0000"/>
                </a:solidFill>
                <a:latin typeface="Sakkal Majalla" pitchFamily="2" charset="-78"/>
                <a:cs typeface="Sakkal Majalla" pitchFamily="2" charset="-78"/>
              </a:rPr>
              <a:t>ن</a:t>
            </a:r>
            <a:r>
              <a:rPr lang="ar-SA" sz="4600" b="1" dirty="0" smtClean="0">
                <a:solidFill>
                  <a:srgbClr val="FF0000"/>
                </a:solidFill>
                <a:latin typeface="Sakkal Majalla" pitchFamily="2" charset="-78"/>
                <a:cs typeface="Sakkal Majalla" pitchFamily="2" charset="-78"/>
              </a:rPr>
              <a:t>ْ</a:t>
            </a:r>
            <a:r>
              <a:rPr lang="ar-KW"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لَ</a:t>
            </a:r>
            <a:r>
              <a:rPr lang="ar-SA" sz="4600" b="1" dirty="0" smtClean="0">
                <a:solidFill>
                  <a:schemeClr val="tx1"/>
                </a:solidFill>
                <a:latin typeface="Sakkal Majalla" pitchFamily="2" charset="-78"/>
                <a:cs typeface="Sakkal Majalla" pitchFamily="2" charset="-78"/>
              </a:rPr>
              <a:t>ن</a:t>
            </a:r>
            <a:endParaRPr lang="ar-EG" sz="4600" b="1" dirty="0">
              <a:solidFill>
                <a:schemeClr val="tx1"/>
              </a:solidFill>
              <a:latin typeface="Sakkal Majalla" pitchFamily="2" charset="-78"/>
              <a:cs typeface="Sakkal Majalla" pitchFamily="2" charset="-78"/>
            </a:endParaRPr>
          </a:p>
          <a:p>
            <a:pPr algn="ctr" rtl="1"/>
            <a:r>
              <a:rPr lang="ar-SA" sz="4600" b="1" dirty="0" smtClean="0">
                <a:solidFill>
                  <a:schemeClr val="tx1"/>
                </a:solidFill>
                <a:latin typeface="Sakkal Majalla" pitchFamily="2" charset="-78"/>
                <a:cs typeface="Sakkal Majalla" pitchFamily="2" charset="-78"/>
              </a:rPr>
              <a:t>عيش</a:t>
            </a:r>
            <a:r>
              <a:rPr lang="ar-SA" sz="4600" b="1" dirty="0" smtClean="0">
                <a:solidFill>
                  <a:srgbClr val="FF0000"/>
                </a:solidFill>
                <a:latin typeface="Sakkal Majalla" pitchFamily="2" charset="-78"/>
                <a:cs typeface="Sakkal Majalla" pitchFamily="2" charset="-78"/>
              </a:rPr>
              <a:t>ةٍ </a:t>
            </a:r>
            <a:r>
              <a:rPr lang="ar-SA" sz="4600" b="1" dirty="0" smtClean="0">
                <a:solidFill>
                  <a:schemeClr val="accent6">
                    <a:lumMod val="75000"/>
                  </a:schemeClr>
                </a:solidFill>
                <a:latin typeface="Sakkal Majalla" pitchFamily="2" charset="-78"/>
                <a:cs typeface="Sakkal Majalla" pitchFamily="2" charset="-78"/>
              </a:rPr>
              <a:t>رَ</a:t>
            </a:r>
            <a:r>
              <a:rPr lang="ar-SA" sz="4600" b="1" dirty="0" smtClean="0">
                <a:solidFill>
                  <a:schemeClr val="tx1"/>
                </a:solidFill>
                <a:latin typeface="Sakkal Majalla" pitchFamily="2" charset="-78"/>
                <a:cs typeface="Sakkal Majalla" pitchFamily="2" charset="-78"/>
              </a:rPr>
              <a:t>ضي</a:t>
            </a:r>
            <a:r>
              <a:rPr lang="ar-KW" sz="4600" b="1" dirty="0" smtClean="0">
                <a:solidFill>
                  <a:schemeClr val="tx1"/>
                </a:solidFill>
                <a:latin typeface="Sakkal Majalla" pitchFamily="2" charset="-78"/>
                <a:cs typeface="Sakkal Majalla" pitchFamily="2" charset="-78"/>
              </a:rPr>
              <a:t>ة - </a:t>
            </a:r>
            <a:r>
              <a:rPr lang="ar-EG" sz="4600" b="1" dirty="0" smtClean="0">
                <a:solidFill>
                  <a:schemeClr val="tx1"/>
                </a:solidFill>
                <a:latin typeface="Sakkal Majalla" pitchFamily="2" charset="-78"/>
                <a:cs typeface="Sakkal Majalla" pitchFamily="2" charset="-78"/>
              </a:rPr>
              <a:t>م</a:t>
            </a:r>
            <a:r>
              <a:rPr lang="ar-SA" sz="4600" b="1" dirty="0" smtClean="0">
                <a:solidFill>
                  <a:schemeClr val="tx1"/>
                </a:solidFill>
                <a:latin typeface="Sakkal Majalla" pitchFamily="2" charset="-78"/>
                <a:cs typeface="Sakkal Majalla" pitchFamily="2" charset="-78"/>
              </a:rPr>
              <a:t>ِ</a:t>
            </a:r>
            <a:r>
              <a:rPr lang="ar-EG" sz="4600" b="1" dirty="0" smtClean="0">
                <a:solidFill>
                  <a:srgbClr val="FF0000"/>
                </a:solidFill>
                <a:latin typeface="Sakkal Majalla" pitchFamily="2" charset="-78"/>
                <a:cs typeface="Sakkal Majalla" pitchFamily="2" charset="-78"/>
              </a:rPr>
              <a:t>ن</a:t>
            </a:r>
            <a:r>
              <a:rPr lang="ar-SA" sz="4600" b="1" dirty="0" smtClean="0">
                <a:solidFill>
                  <a:srgbClr val="FF0000"/>
                </a:solidFill>
                <a:latin typeface="Sakkal Majalla" pitchFamily="2" charset="-78"/>
                <a:cs typeface="Sakkal Majalla" pitchFamily="2" charset="-78"/>
              </a:rPr>
              <a:t>ْ</a:t>
            </a:r>
            <a:r>
              <a:rPr lang="ar-EG" sz="4600" b="1" dirty="0" smtClean="0">
                <a:solidFill>
                  <a:schemeClr val="tx1"/>
                </a:solidFill>
                <a:latin typeface="Sakkal Majalla" pitchFamily="2" charset="-78"/>
                <a:cs typeface="Sakkal Majalla" pitchFamily="2" charset="-78"/>
              </a:rPr>
              <a:t> </a:t>
            </a:r>
            <a:r>
              <a:rPr lang="ar-SA" sz="4600" b="1" dirty="0" smtClean="0">
                <a:solidFill>
                  <a:schemeClr val="accent6">
                    <a:lumMod val="75000"/>
                  </a:schemeClr>
                </a:solidFill>
                <a:latin typeface="Sakkal Majalla" pitchFamily="2" charset="-78"/>
                <a:cs typeface="Sakkal Majalla" pitchFamily="2" charset="-78"/>
              </a:rPr>
              <a:t>ر</a:t>
            </a:r>
            <a:r>
              <a:rPr lang="ar-SA" sz="4600" b="1" dirty="0" smtClean="0">
                <a:solidFill>
                  <a:schemeClr val="tx1"/>
                </a:solidFill>
                <a:latin typeface="Sakkal Majalla" pitchFamily="2" charset="-78"/>
                <a:cs typeface="Sakkal Majalla" pitchFamily="2" charset="-78"/>
              </a:rPr>
              <a:t>سول</a:t>
            </a:r>
            <a:endParaRPr lang="ar-EG" sz="46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924689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fade">
                                      <p:cBhvr>
                                        <p:cTn id="17" dur="5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fade">
                                      <p:cBhvr>
                                        <p:cTn id="22" dur="500"/>
                                        <p:tgtEl>
                                          <p:spTgt spid="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fade">
                                      <p:cBhvr>
                                        <p:cTn id="27" dur="5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xEl>
                                              <p:pRg st="6" end="6"/>
                                            </p:txEl>
                                          </p:spTgt>
                                        </p:tgtEl>
                                        <p:attrNameLst>
                                          <p:attrName>style.visibility</p:attrName>
                                        </p:attrNameLst>
                                      </p:cBhvr>
                                      <p:to>
                                        <p:strVal val="visible"/>
                                      </p:to>
                                    </p:set>
                                    <p:animEffect transition="in" filter="fade">
                                      <p:cBhvr>
                                        <p:cTn id="32"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شرطه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Condition</a:t>
            </a:r>
            <a:endParaRPr lang="en-US" sz="2400" b="1" dirty="0">
              <a:solidFill>
                <a:srgbClr val="003192"/>
              </a:solidFill>
            </a:endParaRPr>
          </a:p>
        </p:txBody>
      </p:sp>
      <p:sp>
        <p:nvSpPr>
          <p:cNvPr id="15" name="TextBox 14"/>
          <p:cNvSpPr txBox="1"/>
          <p:nvPr/>
        </p:nvSpPr>
        <p:spPr>
          <a:xfrm>
            <a:off x="1964369" y="2230993"/>
            <a:ext cx="7843018" cy="4816703"/>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R="0" algn="r" rtl="1">
              <a:lnSpc>
                <a:spcPct val="150000"/>
              </a:lnSpc>
              <a:spcBef>
                <a:spcPts val="0"/>
              </a:spcBef>
              <a:spcAft>
                <a:spcPts val="0"/>
              </a:spcAft>
              <a:buClr>
                <a:srgbClr val="000000"/>
              </a:buClr>
              <a:buFont typeface="Arial"/>
            </a:pP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أن يكون في </a:t>
            </a:r>
            <a:r>
              <a:rPr lang="ar-KW"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كلمتين</a:t>
            </a:r>
            <a:endParaRPr lang="en-US"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algn="r" rtl="1">
              <a:lnSpc>
                <a:spcPct val="150000"/>
              </a:lnSpc>
            </a:pPr>
            <a:r>
              <a:rPr lang="ar-KW"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إذا وقع حرف الإدغام بعد النون الساكنة في نفس الكلمة وجب الإظهار</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800" u="sng" dirty="0">
                <a:ln>
                  <a:solidFill>
                    <a:srgbClr val="002060"/>
                  </a:solidFill>
                </a:ln>
                <a:solidFill>
                  <a:srgbClr val="FF0000"/>
                </a:solidFill>
                <a:latin typeface="Calibri" panose="020F0502020204030204" pitchFamily="34" charset="0"/>
                <a:cs typeface="Calibri" panose="020F0502020204030204" pitchFamily="34" charset="0"/>
              </a:rPr>
              <a:t>إظهاراً مطلقاً</a:t>
            </a:r>
            <a:r>
              <a:rPr lang="ar-KW" sz="2800" dirty="0">
                <a:ln>
                  <a:solidFill>
                    <a:srgbClr val="002060"/>
                  </a:solidFill>
                </a:ln>
                <a:solidFill>
                  <a:srgbClr val="FF0000"/>
                </a:solidFill>
                <a:latin typeface="Calibri" panose="020F0502020204030204" pitchFamily="34" charset="0"/>
                <a:cs typeface="Calibri" panose="020F0502020204030204" pitchFamily="34" charset="0"/>
              </a:rPr>
              <a:t> </a:t>
            </a:r>
            <a:r>
              <a:rPr lang="ar-SA" dirty="0">
                <a:ln>
                  <a:solidFill>
                    <a:srgbClr val="002060"/>
                  </a:solidFill>
                </a:ln>
                <a:solidFill>
                  <a:schemeClr val="accent1">
                    <a:lumMod val="75000"/>
                  </a:schemeClr>
                </a:solidFill>
                <a:latin typeface="Calibri" panose="020F0502020204030204" pitchFamily="34" charset="0"/>
                <a:cs typeface="Calibri" panose="020F0502020204030204" pitchFamily="34" charset="0"/>
              </a:rPr>
              <a:t>في 4 </a:t>
            </a:r>
            <a:r>
              <a:rPr lang="ar-SA"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كلمات</a:t>
            </a:r>
          </a:p>
          <a:p>
            <a:endParaRPr lang="ar-SA" sz="2400" dirty="0" smtClean="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endParaRPr>
          </a:p>
          <a:p>
            <a:r>
              <a:rPr lang="en-US" sz="2400" dirty="0" smtClean="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Only </a:t>
            </a:r>
            <a:r>
              <a:rPr lang="en-US" sz="24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happens if the two letters are in two separate words</a:t>
            </a:r>
          </a:p>
          <a:p>
            <a:r>
              <a:rPr lang="en-US"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If the letters of </a:t>
            </a:r>
            <a:r>
              <a:rPr lang="en-US"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Idgham</a:t>
            </a:r>
            <a:r>
              <a:rPr lang="en-US"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come after a noon </a:t>
            </a:r>
            <a:r>
              <a:rPr lang="en-US"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sakina</a:t>
            </a:r>
            <a:r>
              <a:rPr lang="en-US"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in one word, the noon </a:t>
            </a:r>
            <a:r>
              <a:rPr lang="en-US" u="sng"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rule</a:t>
            </a:r>
            <a:r>
              <a:rPr lang="en-US"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would be </a:t>
            </a:r>
            <a:r>
              <a:rPr lang="en-US"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Izhar</a:t>
            </a:r>
            <a:r>
              <a:rPr lang="en-US"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This is called </a:t>
            </a:r>
            <a:r>
              <a:rPr lang="en-US" sz="2800" u="sng" dirty="0">
                <a:ln>
                  <a:solidFill>
                    <a:srgbClr val="002060"/>
                  </a:solidFill>
                </a:ln>
                <a:solidFill>
                  <a:srgbClr val="FF0000"/>
                </a:solidFill>
                <a:latin typeface="Calibri" panose="020F0502020204030204" pitchFamily="34" charset="0"/>
                <a:cs typeface="Calibri" panose="020F0502020204030204" pitchFamily="34" charset="0"/>
              </a:rPr>
              <a:t>Absolute </a:t>
            </a:r>
            <a:r>
              <a:rPr lang="en-US" sz="2800" u="sng" dirty="0" err="1" smtClean="0">
                <a:ln>
                  <a:solidFill>
                    <a:srgbClr val="002060"/>
                  </a:solidFill>
                </a:ln>
                <a:solidFill>
                  <a:srgbClr val="FF0000"/>
                </a:solidFill>
                <a:latin typeface="Calibri" panose="020F0502020204030204" pitchFamily="34" charset="0"/>
                <a:cs typeface="Calibri" panose="020F0502020204030204" pitchFamily="34" charset="0"/>
              </a:rPr>
              <a:t>Izhar</a:t>
            </a:r>
            <a:r>
              <a:rPr lang="en-US" sz="2800" u="sng" dirty="0" smtClean="0">
                <a:ln>
                  <a:solidFill>
                    <a:srgbClr val="002060"/>
                  </a:solidFill>
                </a:ln>
                <a:solidFill>
                  <a:srgbClr val="FF0000"/>
                </a:solidFill>
                <a:latin typeface="Calibri" panose="020F0502020204030204" pitchFamily="34" charset="0"/>
                <a:cs typeface="Calibri" panose="020F0502020204030204" pitchFamily="34" charset="0"/>
              </a:rPr>
              <a:t> (</a:t>
            </a:r>
            <a:r>
              <a:rPr lang="en-US" sz="2800" u="sng" dirty="0" err="1" smtClean="0">
                <a:ln>
                  <a:solidFill>
                    <a:srgbClr val="002060"/>
                  </a:solidFill>
                </a:ln>
                <a:solidFill>
                  <a:srgbClr val="FF0000"/>
                </a:solidFill>
                <a:latin typeface="Calibri" panose="020F0502020204030204" pitchFamily="34" charset="0"/>
                <a:cs typeface="Calibri" panose="020F0502020204030204" pitchFamily="34" charset="0"/>
              </a:rPr>
              <a:t>Motlaq</a:t>
            </a:r>
            <a:r>
              <a:rPr lang="en-US" sz="2800" u="sng" dirty="0" smtClean="0">
                <a:ln>
                  <a:solidFill>
                    <a:srgbClr val="002060"/>
                  </a:solidFill>
                </a:ln>
                <a:solidFill>
                  <a:srgbClr val="FF0000"/>
                </a:solidFill>
                <a:latin typeface="Calibri" panose="020F0502020204030204" pitchFamily="34" charset="0"/>
                <a:cs typeface="Calibri" panose="020F0502020204030204" pitchFamily="34" charset="0"/>
              </a:rPr>
              <a:t>)</a:t>
            </a:r>
          </a:p>
          <a:p>
            <a:r>
              <a:rPr lang="en-US" dirty="0" smtClean="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It </a:t>
            </a:r>
            <a:r>
              <a:rPr lang="en-US"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happens only in four words in the Quran</a:t>
            </a:r>
            <a:endParaRPr lang="ar-KW"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algn="ctr" rtl="1">
              <a:lnSpc>
                <a:spcPct val="150000"/>
              </a:lnSpc>
            </a:pPr>
            <a:r>
              <a:rPr lang="ar-KW" sz="1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endParaRPr lang="en-US"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algn="ctr" rtl="1">
              <a:lnSpc>
                <a:spcPct val="150000"/>
              </a:lnSpc>
            </a:pPr>
            <a:r>
              <a:rPr lang="ar" sz="2800" b="1" dirty="0" smtClean="0">
                <a:ln>
                  <a:solidFill>
                    <a:srgbClr val="C00000"/>
                  </a:solidFill>
                </a:ln>
                <a:solidFill>
                  <a:srgbClr val="C00000"/>
                </a:solidFill>
                <a:latin typeface="Calibri" panose="020F0502020204030204" pitchFamily="34" charset="0"/>
                <a:cs typeface="Calibri" panose="020F0502020204030204" pitchFamily="34" charset="0"/>
              </a:rPr>
              <a:t>الدُّنْيَا</a:t>
            </a:r>
            <a:r>
              <a:rPr lang="ar-SA" sz="2800" b="1" dirty="0" smtClean="0">
                <a:ln>
                  <a:solidFill>
                    <a:srgbClr val="C00000"/>
                  </a:solidFill>
                </a:ln>
                <a:solidFill>
                  <a:srgbClr val="C00000"/>
                </a:solidFill>
                <a:latin typeface="Calibri" panose="020F0502020204030204" pitchFamily="34" charset="0"/>
                <a:cs typeface="Calibri" panose="020F0502020204030204" pitchFamily="34" charset="0"/>
              </a:rPr>
              <a:t> </a:t>
            </a:r>
            <a:r>
              <a:rPr lang="ar-SA" sz="2800" b="1" dirty="0" smtClean="0">
                <a:ln>
                  <a:solidFill>
                    <a:srgbClr val="C00000"/>
                  </a:solidFill>
                </a:ln>
                <a:solidFill>
                  <a:schemeClr val="tx1"/>
                </a:solidFill>
                <a:latin typeface="Calibri" panose="020F0502020204030204" pitchFamily="34" charset="0"/>
                <a:cs typeface="Calibri" panose="020F0502020204030204" pitchFamily="34" charset="0"/>
              </a:rPr>
              <a:t>(</a:t>
            </a:r>
            <a:r>
              <a:rPr lang="ar" sz="2800" b="1" dirty="0" smtClean="0">
                <a:ln>
                  <a:solidFill>
                    <a:srgbClr val="C00000"/>
                  </a:solidFill>
                </a:ln>
                <a:solidFill>
                  <a:srgbClr val="C00000"/>
                </a:solidFill>
                <a:latin typeface="Calibri" panose="020F0502020204030204" pitchFamily="34" charset="0"/>
                <a:cs typeface="Calibri" panose="020F0502020204030204" pitchFamily="34" charset="0"/>
              </a:rPr>
              <a:t>دُّنْيَا</a:t>
            </a:r>
            <a:r>
              <a:rPr lang="ar-SA" sz="2800" b="1" dirty="0">
                <a:ln>
                  <a:solidFill>
                    <a:srgbClr val="C00000"/>
                  </a:solidFill>
                </a:ln>
                <a:solidFill>
                  <a:schemeClr val="tx1"/>
                </a:solidFill>
                <a:latin typeface="Calibri" panose="020F0502020204030204" pitchFamily="34" charset="0"/>
                <a:cs typeface="Calibri" panose="020F0502020204030204" pitchFamily="34" charset="0"/>
              </a:rPr>
              <a:t>) </a:t>
            </a:r>
            <a:r>
              <a:rPr lang="ar" sz="2800" b="1" dirty="0">
                <a:ln>
                  <a:solidFill>
                    <a:srgbClr val="C00000"/>
                  </a:solidFill>
                </a:ln>
                <a:solidFill>
                  <a:schemeClr val="tx1"/>
                </a:solidFill>
                <a:latin typeface="Calibri" panose="020F0502020204030204" pitchFamily="34" charset="0"/>
                <a:cs typeface="Calibri" panose="020F0502020204030204" pitchFamily="34" charset="0"/>
              </a:rPr>
              <a:t>، </a:t>
            </a:r>
            <a:r>
              <a:rPr lang="ar" sz="2800" b="1" dirty="0" smtClean="0">
                <a:ln>
                  <a:solidFill>
                    <a:srgbClr val="C00000"/>
                  </a:solidFill>
                </a:ln>
                <a:solidFill>
                  <a:srgbClr val="C00000"/>
                </a:solidFill>
                <a:latin typeface="Calibri" panose="020F0502020204030204" pitchFamily="34" charset="0"/>
                <a:cs typeface="Calibri" panose="020F0502020204030204" pitchFamily="34" charset="0"/>
              </a:rPr>
              <a:t>قِنْوَانٌ</a:t>
            </a:r>
            <a:r>
              <a:rPr lang="ar-SA" sz="2800" b="1" dirty="0" smtClean="0">
                <a:ln>
                  <a:solidFill>
                    <a:srgbClr val="C00000"/>
                  </a:solidFill>
                </a:ln>
                <a:solidFill>
                  <a:srgbClr val="C00000"/>
                </a:solidFill>
                <a:latin typeface="Calibri" panose="020F0502020204030204" pitchFamily="34" charset="0"/>
                <a:cs typeface="Calibri" panose="020F0502020204030204" pitchFamily="34" charset="0"/>
              </a:rPr>
              <a:t> </a:t>
            </a:r>
            <a:r>
              <a:rPr lang="ar" sz="2800" b="1" dirty="0" smtClean="0">
                <a:ln>
                  <a:solidFill>
                    <a:srgbClr val="C00000"/>
                  </a:solidFill>
                </a:ln>
                <a:solidFill>
                  <a:schemeClr val="tx1"/>
                </a:solidFill>
                <a:latin typeface="Calibri" panose="020F0502020204030204" pitchFamily="34" charset="0"/>
                <a:cs typeface="Calibri" panose="020F0502020204030204" pitchFamily="34" charset="0"/>
              </a:rPr>
              <a:t>،</a:t>
            </a:r>
            <a:r>
              <a:rPr lang="ar" sz="2800" b="1" dirty="0" smtClean="0">
                <a:ln>
                  <a:solidFill>
                    <a:srgbClr val="C00000"/>
                  </a:solidFill>
                </a:ln>
                <a:solidFill>
                  <a:srgbClr val="C00000"/>
                </a:solidFill>
                <a:latin typeface="Calibri" panose="020F0502020204030204" pitchFamily="34" charset="0"/>
                <a:cs typeface="Calibri" panose="020F0502020204030204" pitchFamily="34" charset="0"/>
              </a:rPr>
              <a:t> صِنْوَانٌ</a:t>
            </a:r>
            <a:r>
              <a:rPr lang="ar-SA" sz="2800" b="1" dirty="0" smtClean="0">
                <a:ln>
                  <a:solidFill>
                    <a:srgbClr val="C00000"/>
                  </a:solidFill>
                </a:ln>
                <a:solidFill>
                  <a:srgbClr val="C00000"/>
                </a:solidFill>
                <a:latin typeface="Calibri" panose="020F0502020204030204" pitchFamily="34" charset="0"/>
                <a:cs typeface="Calibri" panose="020F0502020204030204" pitchFamily="34" charset="0"/>
              </a:rPr>
              <a:t> </a:t>
            </a:r>
            <a:r>
              <a:rPr lang="ar" sz="2800" b="1" dirty="0" smtClean="0">
                <a:ln>
                  <a:solidFill>
                    <a:srgbClr val="C00000"/>
                  </a:solidFill>
                </a:ln>
                <a:solidFill>
                  <a:schemeClr val="tx1"/>
                </a:solidFill>
                <a:latin typeface="Calibri" panose="020F0502020204030204" pitchFamily="34" charset="0"/>
                <a:cs typeface="Calibri" panose="020F0502020204030204" pitchFamily="34" charset="0"/>
              </a:rPr>
              <a:t>،</a:t>
            </a:r>
            <a:r>
              <a:rPr lang="ar" sz="2800" b="1" dirty="0" smtClean="0">
                <a:ln>
                  <a:solidFill>
                    <a:srgbClr val="C00000"/>
                  </a:solidFill>
                </a:ln>
                <a:solidFill>
                  <a:srgbClr val="C00000"/>
                </a:solidFill>
                <a:latin typeface="Calibri" panose="020F0502020204030204" pitchFamily="34" charset="0"/>
                <a:cs typeface="Calibri" panose="020F0502020204030204" pitchFamily="34" charset="0"/>
              </a:rPr>
              <a:t> بُنيانٌ</a:t>
            </a:r>
            <a:endParaRPr lang="ar-KW" sz="2800" dirty="0">
              <a:ln>
                <a:solidFill>
                  <a:srgbClr val="C00000"/>
                </a:solidFill>
              </a:ln>
              <a:solidFill>
                <a:srgbClr val="C00000"/>
              </a:solidFill>
              <a:latin typeface="Calibri" panose="020F0502020204030204" pitchFamily="34" charset="0"/>
              <a:cs typeface="Calibri" panose="020F0502020204030204" pitchFamily="34" charset="0"/>
            </a:endParaRPr>
          </a:p>
          <a:p>
            <a:pPr marR="0" algn="r" rtl="1">
              <a:lnSpc>
                <a:spcPct val="150000"/>
              </a:lnSpc>
              <a:spcBef>
                <a:spcPts val="0"/>
              </a:spcBef>
              <a:spcAft>
                <a:spcPts val="0"/>
              </a:spcAft>
              <a:buClr>
                <a:srgbClr val="000000"/>
              </a:buClr>
              <a:buFont typeface="Arial"/>
            </a:pPr>
            <a:endPar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942515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13667</TotalTime>
  <Words>625</Words>
  <Application>Microsoft Office PowerPoint</Application>
  <PresentationFormat>Widescreen</PresentationFormat>
  <Paragraphs>138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Calibri Light</vt:lpstr>
      <vt:lpstr>Courier New</vt:lpstr>
      <vt:lpstr>Sakkal Majalla</vt:lpstr>
      <vt:lpstr>Office Theme</vt:lpstr>
      <vt:lpstr>أحكام  النون الساكنة والتنوين (الإدغام – 1)</vt:lpstr>
      <vt:lpstr>عناصر المحاضرة</vt:lpstr>
      <vt:lpstr>Introduction to the Noon Sakinah &amp; Tanween  مقدمة أحكام النون الساكنة والتنوين</vt:lpstr>
      <vt:lpstr>PowerPoint Presentation</vt:lpstr>
      <vt:lpstr>PowerPoint Presentation</vt:lpstr>
      <vt:lpstr>PowerPoint Presentation</vt:lpstr>
      <vt:lpstr>PowerPoint Presentation</vt:lpstr>
      <vt:lpstr>PowerPoint Presentation</vt:lpstr>
      <vt:lpstr>PowerPoint Presentation</vt:lpstr>
      <vt:lpstr>      (وما الحياة الدنيا إلا متاع الغرور ) آل عمران 185 ( كأنهم بنيان مرصوص ) الصف 4 ( ومن النخل من طلعها قنوان دانية ) الأنعام 99 ( ونخيل صنوان وغير صنوان ) الرعد 4  </vt:lpstr>
      <vt:lpstr>اللَّهُ الَّذِي سَخَّرَ لَكُمُ الْبَحْرَ لِتَجْرِيَ الْفُلْكُ فِيهِ بِأَمْرِهِ وَلِتَبْتَغُوا مِن فَضْلِهِ وَلَعَلَّكُمْ تَشْكُرُونَ  وَسَخَّرَ لَكُم مَّا فِي السَّمَاوَاتِ وَمَا فِي الأَرْضِ جَمِيعًا مِّنْهُ إِنَّ فِي ذَلِكَ لَآيَاتٍ لِّقَوْمٍ يَتَفَكَّرُونَ  قُل لِّلَّذِينَ آمَنُوا يَغْفِرُوا لِلَّذِينَ لا يَرْجُون أَيَّامَ اللَّهِ لِيَجْزِيَ قَوْمًا بِمَا كَانُوا يَكْسِبُونَ  مَنْ عَمِلَ صَالِحًا فَلِنَفْسِهِ وَمَنْ أَسَاء فَعَلَيْهَا ثُمَّ إِلَى رَبِّكُمْ تُرْجَعُونَ  وَلَقَدْ آتَيْنَا بَنِي إِسْرَائِيلَ الْكِتَابَ وَالْحُكْمَ وَالنُّبُوَّةَ وَرَزَقْنَاهُم مِّنَ الطَّيِّبَاتِ وَفَضَّلْنَاهُمْ عَلَى الْعَالَمِينَ  وَآتَيْنَاهُم بَيِّنَاتٍ مِّنَ الأَمْرِ فَمَا اخْتَلَفُوا إِلاَّ مِن بَعْدِ مَا جَاءَهُمْ الْعِلْمُ بَغْيًا بَيْنَهُمْ إِنَّ رَبَّكَ يَقْضِي بَيْنَهُمْ يَوْمَ الْقِيَامَةِ فِيمَا كَانُوا فِيهِ يَخْتَلِفُونَ  ثُمَّ جَعَلْنَاكَ عَلَى شَرِيعَةٍ مِّنَ الأَمْرِ فَاتَّبِعْهَا وَلا تَتَّبِعْ أَهْوَاء الَّذِينَ لا يَعْلَمُونَ  إِنَّهُمْ لَن يُغْنُوا عَنكَ مِنَ اللَّهِ شَيْئًا وَإِنَّ الظَّالِمِينَ بَعْضُهُمْ أَوْلِيَاء بَعْضٍ وَاللَّهُ وَلِيُّ الْمُتَّقِينَ  هَذَا بَصَائِرُ لِلنَّاسِ وَهُدًى وَرَحْمَةٌ لِّقَوْمِ يُوقِنُونَ  أَمْ حَسِبَ الَّذِينَ اجْتَرَحُوا السَّيِّئَاتِ أَّن نَّجْعَلَهُمْ كَالَّذِينَ آمَنُوا وَعَمِلُوا الصَّالِحَاتِ سَوَاء مَّحْيَاهُم وَمَمَاتُهُمْ سَاء مَا يَحْكُمُونَ  وَخَلَقَ اللَّهُ السَّمَاوَاتِ وَالأَرْضَ بِالْحَقِّ وَلِتُجْزَى كُلُّ نَفْسٍ بِمَا كَسَبَتْ وَهُمْ لا يُظْلَمُونَ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User</cp:lastModifiedBy>
  <cp:revision>87</cp:revision>
  <dcterms:created xsi:type="dcterms:W3CDTF">2020-09-13T17:12:40Z</dcterms:created>
  <dcterms:modified xsi:type="dcterms:W3CDTF">2020-10-30T16:21:01Z</dcterms:modified>
</cp:coreProperties>
</file>