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339" r:id="rId4"/>
    <p:sldId id="358" r:id="rId5"/>
    <p:sldId id="359" r:id="rId6"/>
    <p:sldId id="372" r:id="rId7"/>
    <p:sldId id="360" r:id="rId8"/>
    <p:sldId id="373" r:id="rId9"/>
    <p:sldId id="361" r:id="rId10"/>
    <p:sldId id="369" r:id="rId11"/>
    <p:sldId id="371"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51af6e0ec547da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4778"/>
  </p:normalViewPr>
  <p:slideViewPr>
    <p:cSldViewPr snapToGrid="0" snapToObjects="1">
      <p:cViewPr varScale="1">
        <p:scale>
          <a:sx n="74" d="100"/>
          <a:sy n="74" d="100"/>
        </p:scale>
        <p:origin x="2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2020-10-30</a:t>
            </a:fld>
            <a:endParaRPr lang="en-US"/>
          </a:p>
        </p:txBody>
      </p:sp>
      <p:sp>
        <p:nvSpPr>
          <p:cNvPr id="6" name="Slide Number Placeholder 5">
            <a:extLst>
              <a:ext uri="{FF2B5EF4-FFF2-40B4-BE49-F238E27FC236}">
                <a16:creationId xmlns=""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smtClean="0"/>
              <a:t>تجويد  181 </a:t>
            </a:r>
            <a:r>
              <a:rPr lang="ar-SA" sz="1800" b="1" dirty="0" smtClean="0"/>
              <a:t>– </a:t>
            </a:r>
            <a:r>
              <a:rPr lang="ar-SA" sz="1800" b="1" dirty="0"/>
              <a:t>مادة </a:t>
            </a:r>
            <a:r>
              <a:rPr lang="ar-KW" sz="1800" b="1" dirty="0" smtClean="0"/>
              <a:t>التجويد </a:t>
            </a:r>
            <a:r>
              <a:rPr lang="ar-SA" sz="1800" b="1" dirty="0" smtClean="0"/>
              <a:t>– </a:t>
            </a:r>
            <a:r>
              <a:rPr lang="ar-SA" sz="1800" b="1" dirty="0"/>
              <a:t>المحاضرة </a:t>
            </a:r>
            <a:r>
              <a:rPr lang="ar-SA" sz="1800" b="1" dirty="0" smtClean="0"/>
              <a:t>5</a:t>
            </a:r>
            <a:endParaRPr lang="en-US" sz="1600" dirty="0"/>
          </a:p>
        </p:txBody>
      </p:sp>
    </p:spTree>
    <p:extLst>
      <p:ext uri="{BB962C8B-B14F-4D97-AF65-F5344CB8AC3E}">
        <p14:creationId xmlns:p14="http://schemas.microsoft.com/office/powerpoint/2010/main" val="5173694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2020-10-30</a:t>
            </a:fld>
            <a:endParaRPr lang="en-US"/>
          </a:p>
        </p:txBody>
      </p:sp>
      <p:sp>
        <p:nvSpPr>
          <p:cNvPr id="6" name="Slide Number Placeholder 5">
            <a:extLst>
              <a:ext uri="{FF2B5EF4-FFF2-40B4-BE49-F238E27FC236}">
                <a16:creationId xmlns=""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2020-10-30</a:t>
            </a:fld>
            <a:endParaRPr lang="en-US"/>
          </a:p>
        </p:txBody>
      </p:sp>
      <p:sp>
        <p:nvSpPr>
          <p:cNvPr id="6" name="Slide Number Placeholder 5">
            <a:extLst>
              <a:ext uri="{FF2B5EF4-FFF2-40B4-BE49-F238E27FC236}">
                <a16:creationId xmlns=""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2020-10-30</a:t>
            </a:fld>
            <a:endParaRPr lang="en-US"/>
          </a:p>
        </p:txBody>
      </p:sp>
      <p:sp>
        <p:nvSpPr>
          <p:cNvPr id="6" name="Slide Number Placeholder 5">
            <a:extLst>
              <a:ext uri="{FF2B5EF4-FFF2-40B4-BE49-F238E27FC236}">
                <a16:creationId xmlns=""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2020-10-30</a:t>
            </a:fld>
            <a:endParaRPr lang="en-US"/>
          </a:p>
        </p:txBody>
      </p:sp>
      <p:sp>
        <p:nvSpPr>
          <p:cNvPr id="6" name="Slide Number Placeholder 5">
            <a:extLst>
              <a:ext uri="{FF2B5EF4-FFF2-40B4-BE49-F238E27FC236}">
                <a16:creationId xmlns=""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2020-10-30</a:t>
            </a:fld>
            <a:endParaRPr lang="en-US"/>
          </a:p>
        </p:txBody>
      </p:sp>
      <p:sp>
        <p:nvSpPr>
          <p:cNvPr id="7" name="Slide Number Placeholder 6">
            <a:extLst>
              <a:ext uri="{FF2B5EF4-FFF2-40B4-BE49-F238E27FC236}">
                <a16:creationId xmlns=""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2020-10-30</a:t>
            </a:fld>
            <a:endParaRPr lang="en-US"/>
          </a:p>
        </p:txBody>
      </p:sp>
      <p:sp>
        <p:nvSpPr>
          <p:cNvPr id="9" name="Slide Number Placeholder 8">
            <a:extLst>
              <a:ext uri="{FF2B5EF4-FFF2-40B4-BE49-F238E27FC236}">
                <a16:creationId xmlns=""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2020-10-30</a:t>
            </a:fld>
            <a:endParaRPr lang="en-US"/>
          </a:p>
        </p:txBody>
      </p:sp>
      <p:sp>
        <p:nvSpPr>
          <p:cNvPr id="5" name="Slide Number Placeholder 4">
            <a:extLst>
              <a:ext uri="{FF2B5EF4-FFF2-40B4-BE49-F238E27FC236}">
                <a16:creationId xmlns=""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2020-10-30</a:t>
            </a:fld>
            <a:endParaRPr lang="en-US"/>
          </a:p>
        </p:txBody>
      </p:sp>
      <p:sp>
        <p:nvSpPr>
          <p:cNvPr id="4" name="Slide Number Placeholder 3">
            <a:extLst>
              <a:ext uri="{FF2B5EF4-FFF2-40B4-BE49-F238E27FC236}">
                <a16:creationId xmlns=""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2020-10-30</a:t>
            </a:fld>
            <a:endParaRPr lang="en-US"/>
          </a:p>
        </p:txBody>
      </p:sp>
      <p:sp>
        <p:nvSpPr>
          <p:cNvPr id="7" name="Slide Number Placeholder 6">
            <a:extLst>
              <a:ext uri="{FF2B5EF4-FFF2-40B4-BE49-F238E27FC236}">
                <a16:creationId xmlns=""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2020-10-30</a:t>
            </a:fld>
            <a:endParaRPr lang="en-US"/>
          </a:p>
        </p:txBody>
      </p:sp>
      <p:sp>
        <p:nvSpPr>
          <p:cNvPr id="7" name="Slide Number Placeholder 6">
            <a:extLst>
              <a:ext uri="{FF2B5EF4-FFF2-40B4-BE49-F238E27FC236}">
                <a16:creationId xmlns=""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2020-10-30</a:t>
            </a:fld>
            <a:endParaRPr lang="en-US" dirty="0"/>
          </a:p>
        </p:txBody>
      </p:sp>
      <p:sp>
        <p:nvSpPr>
          <p:cNvPr id="6" name="Slide Number Placeholder 5">
            <a:extLst>
              <a:ext uri="{FF2B5EF4-FFF2-40B4-BE49-F238E27FC236}">
                <a16:creationId xmlns=""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8D5548-C89A-1F44-B046-3AC8385071C3}"/>
              </a:ext>
            </a:extLst>
          </p:cNvPr>
          <p:cNvSpPr>
            <a:spLocks noGrp="1"/>
          </p:cNvSpPr>
          <p:nvPr>
            <p:ph type="ctrTitle"/>
          </p:nvPr>
        </p:nvSpPr>
        <p:spPr>
          <a:xfrm>
            <a:off x="4671811" y="2947394"/>
            <a:ext cx="7156361" cy="1679005"/>
          </a:xfrm>
        </p:spPr>
        <p:txBody>
          <a:bodyPr>
            <a:normAutofit fontScale="90000"/>
          </a:bodyPr>
          <a:lstStyle/>
          <a:p>
            <a:r>
              <a:rPr lang="ar-KW" dirty="0" smtClean="0"/>
              <a:t>أحكام </a:t>
            </a:r>
            <a:br>
              <a:rPr lang="ar-KW" dirty="0" smtClean="0"/>
            </a:br>
            <a:r>
              <a:rPr lang="ar-KW" dirty="0" smtClean="0"/>
              <a:t>النون الساكنة والتنوين</a:t>
            </a:r>
            <a:r>
              <a:rPr lang="en-US" dirty="0" smtClean="0"/>
              <a:t/>
            </a:r>
            <a:br>
              <a:rPr lang="en-US" dirty="0" smtClean="0"/>
            </a:br>
            <a:r>
              <a:rPr lang="ar-SA" dirty="0" smtClean="0">
                <a:solidFill>
                  <a:srgbClr val="FF0000"/>
                </a:solidFill>
              </a:rPr>
              <a:t>(الإدغام – 1)</a:t>
            </a:r>
            <a:endParaRPr lang="en-US" dirty="0"/>
          </a:p>
        </p:txBody>
      </p:sp>
      <p:sp>
        <p:nvSpPr>
          <p:cNvPr id="3" name="Subtitle 2">
            <a:extLst>
              <a:ext uri="{FF2B5EF4-FFF2-40B4-BE49-F238E27FC236}">
                <a16:creationId xmlns="" xmlns:a16="http://schemas.microsoft.com/office/drawing/2014/main" id="{47BE6263-52BA-8E43-9969-41582C6388DB}"/>
              </a:ext>
            </a:extLst>
          </p:cNvPr>
          <p:cNvSpPr>
            <a:spLocks noGrp="1"/>
          </p:cNvSpPr>
          <p:nvPr>
            <p:ph type="subTitle" idx="1"/>
          </p:nvPr>
        </p:nvSpPr>
        <p:spPr>
          <a:xfrm>
            <a:off x="3288406" y="4827012"/>
            <a:ext cx="9144000" cy="1655762"/>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smtClean="0"/>
              <a:t>هاله رجب</a:t>
            </a:r>
            <a:endParaRPr lang="en-US" sz="3200" b="1" dirty="0"/>
          </a:p>
        </p:txBody>
      </p:sp>
      <p:sp>
        <p:nvSpPr>
          <p:cNvPr id="4" name="Date Placeholder 3">
            <a:extLst>
              <a:ext uri="{FF2B5EF4-FFF2-40B4-BE49-F238E27FC236}">
                <a16:creationId xmlns=""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2020-10-30</a:t>
            </a:fld>
            <a:endParaRPr lang="en-US"/>
          </a:p>
        </p:txBody>
      </p:sp>
      <p:sp>
        <p:nvSpPr>
          <p:cNvPr id="5" name="Slide Number Placeholder 4">
            <a:extLst>
              <a:ext uri="{FF2B5EF4-FFF2-40B4-BE49-F238E27FC236}">
                <a16:creationId xmlns=""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شرطه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Condition</a:t>
            </a:r>
            <a:endParaRPr lang="en-US" sz="2400" b="1" dirty="0">
              <a:solidFill>
                <a:srgbClr val="003192"/>
              </a:solidFill>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Title 1"/>
          <p:cNvSpPr>
            <a:spLocks noGrp="1"/>
          </p:cNvSpPr>
          <p:nvPr>
            <p:ph type="title"/>
          </p:nvPr>
        </p:nvSpPr>
        <p:spPr>
          <a:xfrm>
            <a:off x="2356834" y="2093949"/>
            <a:ext cx="7090513" cy="4243589"/>
          </a:xfrm>
        </p:spPr>
        <p:txBody>
          <a:bodyPr>
            <a:normAutofit fontScale="90000"/>
          </a:bodyPr>
          <a:lstStyle/>
          <a:p>
            <a:pPr algn="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2700" dirty="0">
                <a:latin typeface="Courier New" pitchFamily="49" charset="0"/>
                <a:cs typeface="Courier New" pitchFamily="49" charset="0"/>
              </a:rPr>
              <a:t>(</a:t>
            </a:r>
            <a:r>
              <a:rPr lang="ar-SA" sz="5100" dirty="0">
                <a:latin typeface="Sakkal Majalla" pitchFamily="2" charset="-78"/>
                <a:ea typeface="+mn-ea"/>
                <a:cs typeface="Sakkal Majalla" pitchFamily="2" charset="-78"/>
              </a:rPr>
              <a:t>وما الحياة </a:t>
            </a:r>
            <a:r>
              <a:rPr lang="ar-SA" sz="5100" dirty="0">
                <a:solidFill>
                  <a:srgbClr val="FF0000"/>
                </a:solidFill>
                <a:latin typeface="Sakkal Majalla" pitchFamily="2" charset="-78"/>
                <a:ea typeface="+mn-ea"/>
                <a:cs typeface="Sakkal Majalla" pitchFamily="2" charset="-78"/>
              </a:rPr>
              <a:t>الدنيا</a:t>
            </a:r>
            <a:r>
              <a:rPr lang="ar-SA" sz="5100" dirty="0">
                <a:latin typeface="Sakkal Majalla" pitchFamily="2" charset="-78"/>
                <a:ea typeface="+mn-ea"/>
                <a:cs typeface="Sakkal Majalla" pitchFamily="2" charset="-78"/>
              </a:rPr>
              <a:t> إلا متاع الغرور </a:t>
            </a:r>
            <a:r>
              <a:rPr lang="ar-SA" sz="2700" dirty="0">
                <a:latin typeface="Courier New" pitchFamily="49" charset="0"/>
                <a:cs typeface="Courier New" pitchFamily="49" charset="0"/>
              </a:rPr>
              <a:t>)</a:t>
            </a:r>
            <a:r>
              <a:rPr lang="ar-SA" sz="5100" dirty="0">
                <a:latin typeface="Sakkal Majalla" pitchFamily="2" charset="-78"/>
                <a:ea typeface="+mn-ea"/>
                <a:cs typeface="Sakkal Majalla" pitchFamily="2" charset="-78"/>
              </a:rPr>
              <a:t> </a:t>
            </a:r>
            <a:r>
              <a:rPr lang="ar-SA" sz="1100" dirty="0" smtClean="0">
                <a:solidFill>
                  <a:schemeClr val="tx1"/>
                </a:solidFill>
                <a:latin typeface="Courier New" pitchFamily="49" charset="0"/>
                <a:cs typeface="Courier New" pitchFamily="49" charset="0"/>
              </a:rPr>
              <a:t>آل عمران 185</a:t>
            </a:r>
            <a:r>
              <a:rPr lang="ar-SA" sz="2700" dirty="0" smtClean="0">
                <a:solidFill>
                  <a:schemeClr val="tx1"/>
                </a:solidFill>
                <a:latin typeface="Courier New" pitchFamily="49" charset="0"/>
                <a:cs typeface="Courier New" pitchFamily="49" charset="0"/>
              </a:rPr>
              <a:t/>
            </a:r>
            <a:br>
              <a:rPr lang="ar-SA" sz="2700" dirty="0" smtClean="0">
                <a:solidFill>
                  <a:schemeClr val="tx1"/>
                </a:solidFill>
                <a:latin typeface="Courier New" pitchFamily="49" charset="0"/>
                <a:cs typeface="Courier New" pitchFamily="49" charset="0"/>
              </a:rPr>
            </a:br>
            <a:r>
              <a:rPr lang="ar-SA" sz="2700" dirty="0" smtClean="0">
                <a:solidFill>
                  <a:schemeClr val="tx1"/>
                </a:solidFill>
                <a:latin typeface="Courier New" pitchFamily="49" charset="0"/>
                <a:cs typeface="Courier New" pitchFamily="49" charset="0"/>
              </a:rPr>
              <a:t>( </a:t>
            </a:r>
            <a:r>
              <a:rPr lang="ar-SA" sz="5100" dirty="0">
                <a:latin typeface="Sakkal Majalla" pitchFamily="2" charset="-78"/>
                <a:ea typeface="+mn-ea"/>
                <a:cs typeface="Sakkal Majalla" pitchFamily="2" charset="-78"/>
              </a:rPr>
              <a:t>كأنهم </a:t>
            </a:r>
            <a:r>
              <a:rPr lang="ar-SA" sz="5100" dirty="0">
                <a:solidFill>
                  <a:srgbClr val="FF0000"/>
                </a:solidFill>
                <a:latin typeface="Sakkal Majalla" pitchFamily="2" charset="-78"/>
                <a:ea typeface="+mn-ea"/>
                <a:cs typeface="Sakkal Majalla" pitchFamily="2" charset="-78"/>
              </a:rPr>
              <a:t>بنيان</a:t>
            </a:r>
            <a:r>
              <a:rPr lang="ar-SA" sz="5100" dirty="0">
                <a:latin typeface="Sakkal Majalla" pitchFamily="2" charset="-78"/>
                <a:ea typeface="+mn-ea"/>
                <a:cs typeface="Sakkal Majalla" pitchFamily="2" charset="-78"/>
              </a:rPr>
              <a:t> مرصوص </a:t>
            </a:r>
            <a:r>
              <a:rPr lang="ar-SA" sz="2700" dirty="0" smtClean="0">
                <a:solidFill>
                  <a:schemeClr val="tx1"/>
                </a:solidFill>
                <a:latin typeface="Courier New" pitchFamily="49" charset="0"/>
                <a:cs typeface="Courier New" pitchFamily="49" charset="0"/>
              </a:rPr>
              <a:t>) </a:t>
            </a:r>
            <a:r>
              <a:rPr lang="ar-SA" sz="1100" dirty="0">
                <a:latin typeface="Courier New" pitchFamily="49" charset="0"/>
                <a:cs typeface="Courier New" pitchFamily="49" charset="0"/>
              </a:rPr>
              <a:t>الصف 4</a:t>
            </a:r>
            <a:r>
              <a:rPr lang="ar-SA" sz="2700" dirty="0" smtClean="0">
                <a:solidFill>
                  <a:schemeClr val="tx1"/>
                </a:solidFill>
                <a:latin typeface="Courier New" pitchFamily="49" charset="0"/>
                <a:cs typeface="Courier New" pitchFamily="49" charset="0"/>
              </a:rPr>
              <a:t/>
            </a:r>
            <a:br>
              <a:rPr lang="ar-SA" sz="2700" dirty="0" smtClean="0">
                <a:solidFill>
                  <a:schemeClr val="tx1"/>
                </a:solidFill>
                <a:latin typeface="Courier New" pitchFamily="49" charset="0"/>
                <a:cs typeface="Courier New" pitchFamily="49" charset="0"/>
              </a:rPr>
            </a:br>
            <a:r>
              <a:rPr lang="ar-SA" sz="2700" dirty="0" smtClean="0">
                <a:solidFill>
                  <a:schemeClr val="tx1"/>
                </a:solidFill>
                <a:latin typeface="Courier New" pitchFamily="49" charset="0"/>
                <a:cs typeface="Courier New" pitchFamily="49" charset="0"/>
              </a:rPr>
              <a:t>( </a:t>
            </a:r>
            <a:r>
              <a:rPr lang="ar-SA" sz="5100" dirty="0">
                <a:latin typeface="Sakkal Majalla" pitchFamily="2" charset="-78"/>
                <a:ea typeface="+mn-ea"/>
                <a:cs typeface="Sakkal Majalla" pitchFamily="2" charset="-78"/>
              </a:rPr>
              <a:t>ومن النخل من طلعها </a:t>
            </a:r>
            <a:r>
              <a:rPr lang="ar-SA" sz="5100" dirty="0">
                <a:solidFill>
                  <a:srgbClr val="FF0000"/>
                </a:solidFill>
                <a:latin typeface="Sakkal Majalla" pitchFamily="2" charset="-78"/>
                <a:ea typeface="+mn-ea"/>
                <a:cs typeface="Sakkal Majalla" pitchFamily="2" charset="-78"/>
              </a:rPr>
              <a:t>قنوان</a:t>
            </a:r>
            <a:r>
              <a:rPr lang="ar-SA" sz="5100" dirty="0">
                <a:latin typeface="Sakkal Majalla" pitchFamily="2" charset="-78"/>
                <a:ea typeface="+mn-ea"/>
                <a:cs typeface="Sakkal Majalla" pitchFamily="2" charset="-78"/>
              </a:rPr>
              <a:t> دانية </a:t>
            </a:r>
            <a:r>
              <a:rPr lang="ar-SA" sz="2700" dirty="0" smtClean="0">
                <a:solidFill>
                  <a:schemeClr val="tx1"/>
                </a:solidFill>
                <a:latin typeface="Courier New" pitchFamily="49" charset="0"/>
                <a:cs typeface="Courier New" pitchFamily="49" charset="0"/>
              </a:rPr>
              <a:t>) </a:t>
            </a:r>
            <a:r>
              <a:rPr lang="ar-SA" sz="1100" dirty="0">
                <a:latin typeface="Courier New" pitchFamily="49" charset="0"/>
                <a:cs typeface="Courier New" pitchFamily="49" charset="0"/>
              </a:rPr>
              <a:t>الأنعام 99</a:t>
            </a:r>
            <a:r>
              <a:rPr lang="ar-SA" sz="2700" dirty="0" smtClean="0">
                <a:solidFill>
                  <a:schemeClr val="tx1"/>
                </a:solidFill>
                <a:latin typeface="Courier New" pitchFamily="49" charset="0"/>
                <a:cs typeface="Courier New" pitchFamily="49" charset="0"/>
              </a:rPr>
              <a:t/>
            </a:r>
            <a:br>
              <a:rPr lang="ar-SA" sz="2700" dirty="0" smtClean="0">
                <a:solidFill>
                  <a:schemeClr val="tx1"/>
                </a:solidFill>
                <a:latin typeface="Courier New" pitchFamily="49" charset="0"/>
                <a:cs typeface="Courier New" pitchFamily="49" charset="0"/>
              </a:rPr>
            </a:br>
            <a:r>
              <a:rPr lang="ar-SA" sz="2700" dirty="0" smtClean="0">
                <a:solidFill>
                  <a:schemeClr val="tx1"/>
                </a:solidFill>
                <a:latin typeface="Courier New" pitchFamily="49" charset="0"/>
                <a:cs typeface="Courier New" pitchFamily="49" charset="0"/>
              </a:rPr>
              <a:t>( </a:t>
            </a:r>
            <a:r>
              <a:rPr lang="ar-SA" sz="5100" dirty="0">
                <a:latin typeface="Sakkal Majalla" pitchFamily="2" charset="-78"/>
                <a:ea typeface="+mn-ea"/>
                <a:cs typeface="Sakkal Majalla" pitchFamily="2" charset="-78"/>
              </a:rPr>
              <a:t>ونخيل </a:t>
            </a:r>
            <a:r>
              <a:rPr lang="ar-SA" sz="5100" dirty="0">
                <a:solidFill>
                  <a:srgbClr val="FF0000"/>
                </a:solidFill>
                <a:latin typeface="Sakkal Majalla" pitchFamily="2" charset="-78"/>
                <a:ea typeface="+mn-ea"/>
                <a:cs typeface="Sakkal Majalla" pitchFamily="2" charset="-78"/>
              </a:rPr>
              <a:t>صنوان</a:t>
            </a:r>
            <a:r>
              <a:rPr lang="ar-SA" sz="5100" dirty="0">
                <a:latin typeface="Sakkal Majalla" pitchFamily="2" charset="-78"/>
                <a:ea typeface="+mn-ea"/>
                <a:cs typeface="Sakkal Majalla" pitchFamily="2" charset="-78"/>
              </a:rPr>
              <a:t> وغير </a:t>
            </a:r>
            <a:r>
              <a:rPr lang="ar-SA" sz="5100" dirty="0">
                <a:solidFill>
                  <a:srgbClr val="FF0000"/>
                </a:solidFill>
                <a:latin typeface="Sakkal Majalla" pitchFamily="2" charset="-78"/>
                <a:ea typeface="+mn-ea"/>
                <a:cs typeface="Sakkal Majalla" pitchFamily="2" charset="-78"/>
              </a:rPr>
              <a:t>صنوان</a:t>
            </a:r>
            <a:r>
              <a:rPr lang="ar-SA" sz="5100" dirty="0">
                <a:latin typeface="Sakkal Majalla" pitchFamily="2" charset="-78"/>
                <a:ea typeface="+mn-ea"/>
                <a:cs typeface="Sakkal Majalla" pitchFamily="2" charset="-78"/>
              </a:rPr>
              <a:t> </a:t>
            </a:r>
            <a:r>
              <a:rPr lang="ar-SA" sz="2700" dirty="0" smtClean="0">
                <a:solidFill>
                  <a:schemeClr val="tx1"/>
                </a:solidFill>
                <a:latin typeface="Courier New" pitchFamily="49" charset="0"/>
                <a:cs typeface="Courier New" pitchFamily="49" charset="0"/>
              </a:rPr>
              <a:t>) </a:t>
            </a:r>
            <a:r>
              <a:rPr lang="ar-SA" sz="1100" dirty="0">
                <a:latin typeface="Courier New" pitchFamily="49" charset="0"/>
                <a:cs typeface="Courier New" pitchFamily="49" charset="0"/>
              </a:rPr>
              <a:t>الرعد 4</a:t>
            </a:r>
            <a:r>
              <a:rPr lang="ar-SA" sz="2700" dirty="0" smtClean="0">
                <a:solidFill>
                  <a:schemeClr val="tx1"/>
                </a:solidFill>
                <a:latin typeface="Courier New" pitchFamily="49" charset="0"/>
                <a:cs typeface="Courier New" pitchFamily="49" charset="0"/>
              </a:rPr>
              <a:t/>
            </a:r>
            <a:br>
              <a:rPr lang="ar-SA" sz="2700" dirty="0" smtClean="0">
                <a:solidFill>
                  <a:schemeClr val="tx1"/>
                </a:solidFill>
                <a:latin typeface="Courier New" pitchFamily="49" charset="0"/>
                <a:cs typeface="Courier New" pitchFamily="49" charset="0"/>
              </a:rPr>
            </a:br>
            <a:r>
              <a:rPr lang="ar-SA" dirty="0" smtClean="0"/>
              <a:t/>
            </a:r>
            <a:br>
              <a:rPr lang="ar-SA" dirty="0" smtClean="0"/>
            </a:br>
            <a:endParaRPr lang="ar-SA" dirty="0"/>
          </a:p>
        </p:txBody>
      </p:sp>
    </p:spTree>
    <p:extLst>
      <p:ext uri="{BB962C8B-B14F-4D97-AF65-F5344CB8AC3E}">
        <p14:creationId xmlns:p14="http://schemas.microsoft.com/office/powerpoint/2010/main" val="3681770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تدريب</a:t>
            </a:r>
          </a:p>
          <a:p>
            <a:pPr lvl="0" algn="ctr" rtl="0"/>
            <a:endParaRPr lang="ar-KW" sz="2800" b="1" dirty="0">
              <a:solidFill>
                <a:srgbClr val="003192"/>
              </a:solidFill>
            </a:endParaRPr>
          </a:p>
          <a:p>
            <a:pPr lvl="0" algn="ctr" rtl="0"/>
            <a:r>
              <a:rPr lang="en-US" sz="2800" b="1" dirty="0" smtClean="0">
                <a:solidFill>
                  <a:srgbClr val="003192"/>
                </a:solidFill>
              </a:rPr>
              <a:t>Practice</a:t>
            </a:r>
            <a:endParaRPr lang="en-US" sz="2800" b="1" dirty="0">
              <a:solidFill>
                <a:schemeClr val="tx1"/>
              </a:solidFill>
            </a:endParaRP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10" name="TextBox 9"/>
          <p:cNvSpPr txBox="1"/>
          <p:nvPr/>
        </p:nvSpPr>
        <p:spPr>
          <a:xfrm>
            <a:off x="4952851" y="2333234"/>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جميع</a:t>
            </a:r>
            <a:r>
              <a:rPr lang="ar-SA" sz="3200" dirty="0" smtClean="0">
                <a:solidFill>
                  <a:srgbClr val="FF0000"/>
                </a:solidFill>
                <a:latin typeface="Arial Unicode MS" pitchFamily="34" charset="-128"/>
                <a:ea typeface="Arial Unicode MS" pitchFamily="34" charset="-128"/>
              </a:rPr>
              <a:t>ـا</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ِنهُ</a:t>
            </a:r>
            <a:endParaRPr lang="en-US" sz="3200" dirty="0"/>
          </a:p>
        </p:txBody>
      </p:sp>
      <p:sp>
        <p:nvSpPr>
          <p:cNvPr id="15" name="TextBox 14"/>
          <p:cNvSpPr txBox="1"/>
          <p:nvPr/>
        </p:nvSpPr>
        <p:spPr>
          <a:xfrm>
            <a:off x="3225378" y="2415419"/>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لآيا</a:t>
            </a:r>
            <a:r>
              <a:rPr lang="ar-SA" sz="3200" dirty="0" smtClean="0">
                <a:solidFill>
                  <a:srgbClr val="FF0000"/>
                </a:solidFill>
                <a:latin typeface="Arial Unicode MS" pitchFamily="34" charset="-128"/>
                <a:ea typeface="Arial Unicode MS" pitchFamily="34" charset="-128"/>
              </a:rPr>
              <a:t>تٍ</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لِ</a:t>
            </a:r>
            <a:r>
              <a:rPr lang="ar-SA" sz="3200" dirty="0" smtClean="0">
                <a:solidFill>
                  <a:schemeClr val="accent1">
                    <a:lumMod val="50000"/>
                  </a:schemeClr>
                </a:solidFill>
                <a:latin typeface="Arial Unicode MS" pitchFamily="34" charset="-128"/>
                <a:ea typeface="Arial Unicode MS" pitchFamily="34" charset="-128"/>
              </a:rPr>
              <a:t>قوم</a:t>
            </a:r>
            <a:endParaRPr lang="en-US" sz="3200" dirty="0"/>
          </a:p>
        </p:txBody>
      </p:sp>
      <p:sp>
        <p:nvSpPr>
          <p:cNvPr id="18" name="TextBox 17"/>
          <p:cNvSpPr txBox="1"/>
          <p:nvPr/>
        </p:nvSpPr>
        <p:spPr>
          <a:xfrm>
            <a:off x="1120671" y="2430776"/>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لقو</a:t>
            </a:r>
            <a:r>
              <a:rPr lang="ar-SA" sz="3200" dirty="0" smtClean="0">
                <a:solidFill>
                  <a:srgbClr val="FF0000"/>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يَ</a:t>
            </a:r>
            <a:r>
              <a:rPr lang="ar-SA" sz="3200" dirty="0" smtClean="0">
                <a:solidFill>
                  <a:schemeClr val="accent1">
                    <a:lumMod val="50000"/>
                  </a:schemeClr>
                </a:solidFill>
                <a:latin typeface="Arial Unicode MS" pitchFamily="34" charset="-128"/>
                <a:ea typeface="Arial Unicode MS" pitchFamily="34" charset="-128"/>
              </a:rPr>
              <a:t>تفكرون</a:t>
            </a:r>
            <a:endParaRPr lang="en-US" sz="3200" dirty="0"/>
          </a:p>
        </p:txBody>
      </p:sp>
      <p:sp>
        <p:nvSpPr>
          <p:cNvPr id="19" name="TextBox 18"/>
          <p:cNvSpPr txBox="1"/>
          <p:nvPr/>
        </p:nvSpPr>
        <p:spPr>
          <a:xfrm>
            <a:off x="6496170" y="3965167"/>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شريع</a:t>
            </a:r>
            <a:r>
              <a:rPr lang="ar-SA" sz="3200" dirty="0" smtClean="0">
                <a:solidFill>
                  <a:srgbClr val="FF0000"/>
                </a:solidFill>
                <a:latin typeface="Arial Unicode MS" pitchFamily="34" charset="-128"/>
                <a:ea typeface="Arial Unicode MS" pitchFamily="34" charset="-128"/>
              </a:rPr>
              <a:t>ةٍ</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ِنُ</a:t>
            </a:r>
            <a:endParaRPr lang="en-US" sz="3200" dirty="0"/>
          </a:p>
        </p:txBody>
      </p:sp>
      <p:sp>
        <p:nvSpPr>
          <p:cNvPr id="20" name="TextBox 19"/>
          <p:cNvSpPr txBox="1"/>
          <p:nvPr/>
        </p:nvSpPr>
        <p:spPr>
          <a:xfrm>
            <a:off x="9447347" y="4581437"/>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يُ</a:t>
            </a:r>
            <a:r>
              <a:rPr lang="ar-SA" sz="3200" dirty="0" smtClean="0">
                <a:solidFill>
                  <a:schemeClr val="accent1">
                    <a:lumMod val="50000"/>
                  </a:schemeClr>
                </a:solidFill>
                <a:latin typeface="Arial Unicode MS" pitchFamily="34" charset="-128"/>
                <a:ea typeface="Arial Unicode MS" pitchFamily="34" charset="-128"/>
              </a:rPr>
              <a:t>غنوا</a:t>
            </a:r>
            <a:endParaRPr lang="en-US" sz="3200" dirty="0"/>
          </a:p>
        </p:txBody>
      </p:sp>
      <p:sp>
        <p:nvSpPr>
          <p:cNvPr id="21" name="TextBox 20"/>
          <p:cNvSpPr txBox="1"/>
          <p:nvPr/>
        </p:nvSpPr>
        <p:spPr>
          <a:xfrm>
            <a:off x="7654772" y="4572044"/>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شيئ</a:t>
            </a:r>
            <a:r>
              <a:rPr lang="ar-SA" sz="3200" dirty="0" smtClean="0">
                <a:solidFill>
                  <a:srgbClr val="FF0000"/>
                </a:solidFill>
                <a:latin typeface="Arial Unicode MS" pitchFamily="34" charset="-128"/>
                <a:ea typeface="Arial Unicode MS" pitchFamily="34" charset="-128"/>
              </a:rPr>
              <a:t>ـا</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إنَّ</a:t>
            </a:r>
            <a:endParaRPr lang="en-US" sz="3200" dirty="0"/>
          </a:p>
        </p:txBody>
      </p:sp>
      <p:sp>
        <p:nvSpPr>
          <p:cNvPr id="22" name="TextBox 21"/>
          <p:cNvSpPr txBox="1"/>
          <p:nvPr/>
        </p:nvSpPr>
        <p:spPr>
          <a:xfrm>
            <a:off x="3416846" y="4322508"/>
            <a:ext cx="1679770"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بع</a:t>
            </a:r>
            <a:r>
              <a:rPr lang="ar-SA" sz="3200" dirty="0" smtClean="0">
                <a:solidFill>
                  <a:srgbClr val="FF0000"/>
                </a:solidFill>
                <a:latin typeface="Arial Unicode MS" pitchFamily="34" charset="-128"/>
                <a:ea typeface="Arial Unicode MS" pitchFamily="34" charset="-128"/>
              </a:rPr>
              <a:t>ضٍ</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اللهَّ</a:t>
            </a:r>
            <a:endParaRPr lang="en-US" sz="3200" dirty="0"/>
          </a:p>
        </p:txBody>
      </p:sp>
      <p:sp>
        <p:nvSpPr>
          <p:cNvPr id="23" name="TextBox 22"/>
          <p:cNvSpPr txBox="1"/>
          <p:nvPr/>
        </p:nvSpPr>
        <p:spPr>
          <a:xfrm>
            <a:off x="5467002" y="4614895"/>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وهد</a:t>
            </a:r>
            <a:r>
              <a:rPr lang="ar-SA" sz="3200" dirty="0" smtClean="0">
                <a:solidFill>
                  <a:srgbClr val="FF0000"/>
                </a:solidFill>
                <a:latin typeface="Arial Unicode MS" pitchFamily="34" charset="-128"/>
                <a:ea typeface="Arial Unicode MS" pitchFamily="34" charset="-128"/>
              </a:rPr>
              <a:t>ىً</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وَ</a:t>
            </a:r>
            <a:r>
              <a:rPr lang="ar-SA" sz="3200" dirty="0" smtClean="0">
                <a:solidFill>
                  <a:schemeClr val="accent1">
                    <a:lumMod val="50000"/>
                  </a:schemeClr>
                </a:solidFill>
                <a:latin typeface="Arial Unicode MS" pitchFamily="34" charset="-128"/>
                <a:ea typeface="Arial Unicode MS" pitchFamily="34" charset="-128"/>
              </a:rPr>
              <a:t>رحمة</a:t>
            </a:r>
            <a:endParaRPr lang="en-US" sz="3200" dirty="0"/>
          </a:p>
        </p:txBody>
      </p:sp>
      <p:sp>
        <p:nvSpPr>
          <p:cNvPr id="24" name="TextBox 23"/>
          <p:cNvSpPr txBox="1"/>
          <p:nvPr/>
        </p:nvSpPr>
        <p:spPr>
          <a:xfrm>
            <a:off x="1103066" y="4574158"/>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ورحم</a:t>
            </a:r>
            <a:r>
              <a:rPr lang="ar-SA" sz="3200" dirty="0" smtClean="0">
                <a:solidFill>
                  <a:srgbClr val="FF0000"/>
                </a:solidFill>
                <a:latin typeface="Arial Unicode MS" pitchFamily="34" charset="-128"/>
                <a:ea typeface="Arial Unicode MS" pitchFamily="34" charset="-128"/>
              </a:rPr>
              <a:t>ةً</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لِ</a:t>
            </a:r>
            <a:r>
              <a:rPr lang="ar-SA" sz="3200" dirty="0" smtClean="0">
                <a:solidFill>
                  <a:schemeClr val="accent1">
                    <a:lumMod val="50000"/>
                  </a:schemeClr>
                </a:solidFill>
                <a:latin typeface="Arial Unicode MS" pitchFamily="34" charset="-128"/>
                <a:ea typeface="Arial Unicode MS" pitchFamily="34" charset="-128"/>
              </a:rPr>
              <a:t>قوم</a:t>
            </a:r>
            <a:endParaRPr lang="en-US" sz="3200" dirty="0"/>
          </a:p>
        </p:txBody>
      </p:sp>
      <p:sp>
        <p:nvSpPr>
          <p:cNvPr id="25" name="TextBox 24"/>
          <p:cNvSpPr txBox="1"/>
          <p:nvPr/>
        </p:nvSpPr>
        <p:spPr>
          <a:xfrm>
            <a:off x="5467002" y="5318612"/>
            <a:ext cx="204797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أ</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جعلهم</a:t>
            </a:r>
            <a:endParaRPr lang="en-US" sz="3200" dirty="0"/>
          </a:p>
        </p:txBody>
      </p:sp>
      <p:sp>
        <p:nvSpPr>
          <p:cNvPr id="26" name="TextBox 25"/>
          <p:cNvSpPr txBox="1"/>
          <p:nvPr/>
        </p:nvSpPr>
        <p:spPr>
          <a:xfrm>
            <a:off x="1326906" y="5232388"/>
            <a:ext cx="2136901"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سوا</a:t>
            </a:r>
            <a:r>
              <a:rPr lang="ar-SA" sz="3200" dirty="0" smtClean="0">
                <a:solidFill>
                  <a:srgbClr val="FF0000"/>
                </a:solidFill>
                <a:latin typeface="Arial Unicode MS" pitchFamily="34" charset="-128"/>
                <a:ea typeface="Arial Unicode MS" pitchFamily="34" charset="-128"/>
              </a:rPr>
              <a:t>ءً</a:t>
            </a:r>
            <a:r>
              <a:rPr lang="ar-SA" sz="3200" dirty="0" smtClean="0">
                <a:solidFill>
                  <a:schemeClr val="accent1">
                    <a:lumMod val="50000"/>
                  </a:schemeClr>
                </a:solidFill>
                <a:latin typeface="Arial Unicode MS" pitchFamily="34" charset="-128"/>
                <a:ea typeface="Arial Unicode MS" pitchFamily="34" charset="-128"/>
              </a:rPr>
              <a:t> </a:t>
            </a:r>
            <a:r>
              <a:rPr lang="ar-SA" sz="3200" dirty="0" smtClean="0">
                <a:solidFill>
                  <a:schemeClr val="accent6">
                    <a:lumMod val="75000"/>
                  </a:schemeClr>
                </a:solidFill>
                <a:latin typeface="Arial Unicode MS" pitchFamily="34" charset="-128"/>
                <a:ea typeface="Arial Unicode MS" pitchFamily="34" charset="-128"/>
              </a:rPr>
              <a:t>مَ</a:t>
            </a:r>
            <a:r>
              <a:rPr lang="ar-SA" sz="3200" dirty="0" smtClean="0">
                <a:solidFill>
                  <a:schemeClr val="accent1">
                    <a:lumMod val="50000"/>
                  </a:schemeClr>
                </a:solidFill>
                <a:latin typeface="Arial Unicode MS" pitchFamily="34" charset="-128"/>
                <a:ea typeface="Arial Unicode MS" pitchFamily="34" charset="-128"/>
              </a:rPr>
              <a:t>حياهم</a:t>
            </a:r>
            <a:endParaRPr lang="en-US" sz="3200" dirty="0"/>
          </a:p>
        </p:txBody>
      </p:sp>
      <p:sp>
        <p:nvSpPr>
          <p:cNvPr id="27" name="TextBox 26"/>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sp>
        <p:nvSpPr>
          <p:cNvPr id="28" name="TextBox 27"/>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29" name="Rectangle 28"/>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11419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animBg="1"/>
      <p:bldP spid="15"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KW" dirty="0" smtClean="0"/>
              <a:t>عناصر المحاضرة</a:t>
            </a:r>
            <a:endParaRPr lang="en-US" dirty="0"/>
          </a:p>
        </p:txBody>
      </p:sp>
      <p:sp>
        <p:nvSpPr>
          <p:cNvPr id="3" name="Content Placeholder 2">
            <a:extLst>
              <a:ext uri="{FF2B5EF4-FFF2-40B4-BE49-F238E27FC236}">
                <a16:creationId xmlns="" xmlns:a16="http://schemas.microsoft.com/office/drawing/2014/main" id="{6EE6213F-BB81-D944-B8CE-65805947A897}"/>
              </a:ext>
            </a:extLst>
          </p:cNvPr>
          <p:cNvSpPr>
            <a:spLocks noGrp="1"/>
          </p:cNvSpPr>
          <p:nvPr>
            <p:ph idx="1"/>
          </p:nvPr>
        </p:nvSpPr>
        <p:spPr>
          <a:xfrm>
            <a:off x="5537916" y="1825625"/>
            <a:ext cx="5815884" cy="3982747"/>
          </a:xfrm>
        </p:spPr>
        <p:txBody>
          <a:bodyPr>
            <a:noAutofit/>
          </a:bodyPr>
          <a:lstStyle/>
          <a:p>
            <a:pPr marL="228600" indent="-228600" algn="r" defTabSz="914400" rtl="1" eaLnBrk="1" latinLnBrk="0" hangingPunct="1">
              <a:lnSpc>
                <a:spcPct val="100000"/>
              </a:lnSpc>
              <a:spcBef>
                <a:spcPts val="1000"/>
              </a:spcBef>
              <a:buFont typeface="Arial" panose="020B0604020202020204" pitchFamily="34" charset="0"/>
              <a:buChar char="•"/>
            </a:pPr>
            <a:r>
              <a:rPr lang="ar-SA" sz="3600" b="1" dirty="0" smtClean="0"/>
              <a:t>تعريف </a:t>
            </a:r>
            <a:r>
              <a:rPr lang="ar-KW" sz="3600" b="1" dirty="0" smtClean="0"/>
              <a:t>الإدغام</a:t>
            </a:r>
          </a:p>
          <a:p>
            <a:pPr>
              <a:lnSpc>
                <a:spcPct val="100000"/>
              </a:lnSpc>
            </a:pPr>
            <a:r>
              <a:rPr lang="ar-SA" sz="3600" b="1" dirty="0" smtClean="0"/>
              <a:t>حروف </a:t>
            </a:r>
            <a:r>
              <a:rPr lang="ar-KW" sz="3600" b="1" dirty="0"/>
              <a:t>الإدغام</a:t>
            </a:r>
            <a:endParaRPr lang="ar-SA" sz="3600" b="1" dirty="0" smtClean="0"/>
          </a:p>
          <a:p>
            <a:pPr>
              <a:lnSpc>
                <a:spcPct val="100000"/>
              </a:lnSpc>
            </a:pPr>
            <a:r>
              <a:rPr lang="ar-SA" sz="3600" b="1" dirty="0" smtClean="0"/>
              <a:t>وأنواع </a:t>
            </a:r>
            <a:r>
              <a:rPr lang="ar-KW" sz="3600" b="1" dirty="0"/>
              <a:t>الإدغام</a:t>
            </a:r>
            <a:endParaRPr lang="ar-SA" sz="3600" b="1" dirty="0" smtClean="0"/>
          </a:p>
          <a:p>
            <a:pPr>
              <a:lnSpc>
                <a:spcPct val="100000"/>
              </a:lnSpc>
            </a:pPr>
            <a:r>
              <a:rPr lang="ar-SA" sz="3600" b="1" dirty="0" smtClean="0"/>
              <a:t>كيفية </a:t>
            </a:r>
            <a:r>
              <a:rPr lang="ar-KW" sz="3600" b="1" dirty="0" smtClean="0"/>
              <a:t>الإدغام</a:t>
            </a:r>
            <a:endParaRPr lang="ar-SA" sz="3600" b="1" dirty="0" smtClean="0"/>
          </a:p>
          <a:p>
            <a:pPr>
              <a:lnSpc>
                <a:spcPct val="100000"/>
              </a:lnSpc>
            </a:pPr>
            <a:r>
              <a:rPr lang="ar-SA" sz="3600" b="1" dirty="0" smtClean="0"/>
              <a:t>شرط الإدغام</a:t>
            </a:r>
          </a:p>
          <a:p>
            <a:pPr>
              <a:lnSpc>
                <a:spcPct val="100000"/>
              </a:lnSpc>
            </a:pPr>
            <a:r>
              <a:rPr lang="ar-SA" sz="3600" b="1" dirty="0" smtClean="0"/>
              <a:t>أمثلة وتدريب</a:t>
            </a:r>
            <a:endParaRPr lang="en-US" sz="3600" b="1" dirty="0"/>
          </a:p>
        </p:txBody>
      </p:sp>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pic>
        <p:nvPicPr>
          <p:cNvPr id="9" name="Picture 8" descr="noon.jpg"/>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5000"/>
                    </a14:imgEffect>
                  </a14:imgLayer>
                </a14:imgProps>
              </a:ext>
            </a:extLst>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9" name="Title 1">
            <a:extLst>
              <a:ext uri="{FF2B5EF4-FFF2-40B4-BE49-F238E27FC236}">
                <a16:creationId xmlns="" xmlns:a16="http://schemas.microsoft.com/office/drawing/2014/main" id="{49F0BAED-E3B8-1049-B15B-55DBF8987E50}"/>
              </a:ext>
            </a:extLst>
          </p:cNvPr>
          <p:cNvSpPr>
            <a:spLocks noGrp="1"/>
          </p:cNvSpPr>
          <p:nvPr>
            <p:ph type="title"/>
          </p:nvPr>
        </p:nvSpPr>
        <p:spPr>
          <a:xfrm>
            <a:off x="2975020" y="615080"/>
            <a:ext cx="8825636" cy="742458"/>
          </a:xfrm>
          <a:solidFill>
            <a:schemeClr val="accent1">
              <a:lumMod val="50000"/>
            </a:schemeClr>
          </a:solidFill>
        </p:spPr>
        <p:txBody>
          <a:bodyPr>
            <a:normAutofit/>
          </a:bodyPr>
          <a:lstStyle/>
          <a:p>
            <a:pPr algn="ctr" rtl="0"/>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Introduction to </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Noon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Sakinah</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Tanween</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ar-KW"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مقدمة أحكام النون الساكنة والتنوين</a:t>
            </a:r>
            <a:endPar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0" name="TextBox 9"/>
          <p:cNvSpPr txBox="1"/>
          <p:nvPr/>
        </p:nvSpPr>
        <p:spPr>
          <a:xfrm>
            <a:off x="6389712" y="2307644"/>
            <a:ext cx="2376264" cy="37856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514350" indent="-514350" algn="r" rtl="1">
              <a:lnSpc>
                <a:spcPct val="150000"/>
              </a:lnSpc>
              <a:buFont typeface="+mj-lt"/>
              <a:buAutoNum type="arabicPeriod"/>
            </a:pPr>
            <a:r>
              <a:rPr lang="ar-KW" sz="4000" b="1" dirty="0">
                <a:solidFill>
                  <a:schemeClr val="accent6">
                    <a:lumMod val="75000"/>
                  </a:schemeClr>
                </a:solidFill>
              </a:rPr>
              <a:t>الإظهار</a:t>
            </a:r>
            <a:r>
              <a:rPr lang="ar-KW" sz="4000" b="1" dirty="0" smtClean="0">
                <a:solidFill>
                  <a:srgbClr val="003192"/>
                </a:solidFill>
              </a:rPr>
              <a:t>.</a:t>
            </a:r>
          </a:p>
          <a:p>
            <a:pPr marL="514350" indent="-514350" algn="r" rtl="1">
              <a:lnSpc>
                <a:spcPct val="150000"/>
              </a:lnSpc>
              <a:buFont typeface="+mj-lt"/>
              <a:buAutoNum type="arabicPeriod"/>
            </a:pPr>
            <a:r>
              <a:rPr lang="ar-KW" sz="4000" b="1" dirty="0" smtClean="0">
                <a:solidFill>
                  <a:srgbClr val="FF0000"/>
                </a:solidFill>
              </a:rPr>
              <a:t>الإدغام</a:t>
            </a:r>
            <a:r>
              <a:rPr lang="ar-KW" sz="4000" b="1" dirty="0" smtClean="0">
                <a:solidFill>
                  <a:srgbClr val="003192"/>
                </a:solidFill>
              </a:rPr>
              <a:t>.</a:t>
            </a:r>
          </a:p>
          <a:p>
            <a:pPr marL="514350" indent="-514350" algn="r" rtl="1">
              <a:lnSpc>
                <a:spcPct val="150000"/>
              </a:lnSpc>
              <a:buFont typeface="+mj-lt"/>
              <a:buAutoNum type="arabicPeriod"/>
            </a:pPr>
            <a:r>
              <a:rPr lang="ar-KW" sz="4000" b="1" dirty="0" smtClean="0">
                <a:solidFill>
                  <a:srgbClr val="003192"/>
                </a:solidFill>
              </a:rPr>
              <a:t>الإقلاب.</a:t>
            </a:r>
          </a:p>
          <a:p>
            <a:pPr marL="514350" indent="-514350" algn="r" rtl="1">
              <a:lnSpc>
                <a:spcPct val="150000"/>
              </a:lnSpc>
              <a:buFont typeface="+mj-lt"/>
              <a:buAutoNum type="arabicPeriod"/>
            </a:pPr>
            <a:r>
              <a:rPr lang="ar-KW" sz="4000" b="1" dirty="0" smtClean="0">
                <a:solidFill>
                  <a:srgbClr val="003192"/>
                </a:solidFill>
              </a:rPr>
              <a:t>الإخفاء</a:t>
            </a:r>
            <a:r>
              <a:rPr lang="ar-KW" sz="4000" b="1" dirty="0">
                <a:solidFill>
                  <a:srgbClr val="003192"/>
                </a:solidFill>
              </a:rPr>
              <a:t>.</a:t>
            </a:r>
            <a:endParaRPr lang="en-US" sz="4000" b="1" dirty="0">
              <a:solidFill>
                <a:srgbClr val="003192"/>
              </a:solidFill>
            </a:endParaRPr>
          </a:p>
        </p:txBody>
      </p:sp>
      <p:sp>
        <p:nvSpPr>
          <p:cNvPr id="11" name="TextBox 10"/>
          <p:cNvSpPr txBox="1"/>
          <p:nvPr/>
        </p:nvSpPr>
        <p:spPr>
          <a:xfrm>
            <a:off x="3581400" y="2257116"/>
            <a:ext cx="2808312" cy="415498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lnSpc>
                <a:spcPct val="150000"/>
              </a:lnSpc>
              <a:buClr>
                <a:srgbClr val="FF0000"/>
              </a:buClr>
            </a:pPr>
            <a:r>
              <a:rPr lang="en-US" sz="4400" b="1" dirty="0">
                <a:solidFill>
                  <a:srgbClr val="003192"/>
                </a:solidFill>
              </a:rPr>
              <a:t>1- </a:t>
            </a:r>
            <a:r>
              <a:rPr lang="en-US" sz="4400" b="1" dirty="0" err="1" smtClean="0">
                <a:solidFill>
                  <a:schemeClr val="accent6">
                    <a:lumMod val="75000"/>
                  </a:schemeClr>
                </a:solidFill>
              </a:rPr>
              <a:t>Izh-har</a:t>
            </a:r>
            <a:endParaRPr lang="en-US" sz="4400" b="1" dirty="0" smtClean="0">
              <a:solidFill>
                <a:schemeClr val="accent6">
                  <a:lumMod val="75000"/>
                </a:schemeClr>
              </a:solidFill>
            </a:endParaRPr>
          </a:p>
          <a:p>
            <a:pPr algn="l" rtl="0">
              <a:lnSpc>
                <a:spcPct val="150000"/>
              </a:lnSpc>
              <a:buClr>
                <a:srgbClr val="FF0000"/>
              </a:buClr>
            </a:pPr>
            <a:r>
              <a:rPr lang="en-US" sz="4400" b="1" dirty="0" smtClean="0">
                <a:solidFill>
                  <a:srgbClr val="003192"/>
                </a:solidFill>
              </a:rPr>
              <a:t>2- </a:t>
            </a:r>
            <a:r>
              <a:rPr lang="en-US" sz="4400" b="1" dirty="0" err="1" smtClean="0">
                <a:solidFill>
                  <a:srgbClr val="FF0000"/>
                </a:solidFill>
              </a:rPr>
              <a:t>Idgham</a:t>
            </a:r>
            <a:endParaRPr lang="en-US" sz="4400" b="1" dirty="0" smtClean="0">
              <a:solidFill>
                <a:srgbClr val="FF0000"/>
              </a:solidFill>
            </a:endParaRPr>
          </a:p>
          <a:p>
            <a:pPr algn="l" rtl="0">
              <a:lnSpc>
                <a:spcPct val="150000"/>
              </a:lnSpc>
              <a:buClr>
                <a:srgbClr val="FF0000"/>
              </a:buClr>
            </a:pPr>
            <a:r>
              <a:rPr lang="en-US" sz="4400" b="1" dirty="0" smtClean="0">
                <a:solidFill>
                  <a:srgbClr val="003192"/>
                </a:solidFill>
              </a:rPr>
              <a:t>3- </a:t>
            </a:r>
            <a:r>
              <a:rPr lang="en-US" sz="4400" b="1" dirty="0" err="1" smtClean="0">
                <a:solidFill>
                  <a:srgbClr val="003192"/>
                </a:solidFill>
              </a:rPr>
              <a:t>Iqlab</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4- </a:t>
            </a:r>
            <a:r>
              <a:rPr lang="en-US" sz="4400" b="1" dirty="0" err="1">
                <a:solidFill>
                  <a:srgbClr val="003192"/>
                </a:solidFill>
              </a:rPr>
              <a:t>Ikhfa</a:t>
            </a:r>
            <a:r>
              <a:rPr lang="en-US" sz="4400" b="1" dirty="0">
                <a:solidFill>
                  <a:srgbClr val="003192"/>
                </a:solidFill>
              </a:rPr>
              <a:t>'</a:t>
            </a:r>
            <a:r>
              <a:rPr lang="ar-SA" sz="4400" b="1" dirty="0">
                <a:solidFill>
                  <a:srgbClr val="003192"/>
                </a:solidFill>
              </a:rPr>
              <a:t> </a:t>
            </a:r>
            <a:endParaRPr lang="en-US" sz="4400" b="1" dirty="0">
              <a:solidFill>
                <a:srgbClr val="003192"/>
              </a:solidFill>
            </a:endParaRPr>
          </a:p>
        </p:txBody>
      </p:sp>
      <p:sp>
        <p:nvSpPr>
          <p:cNvPr id="12" name="TextBox 11"/>
          <p:cNvSpPr txBox="1"/>
          <p:nvPr/>
        </p:nvSpPr>
        <p:spPr>
          <a:xfrm>
            <a:off x="4748755" y="1533330"/>
            <a:ext cx="4356484" cy="830997"/>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ar-KW" sz="2800" b="1" dirty="0">
                <a:solidFill>
                  <a:srgbClr val="FF0000"/>
                </a:solidFill>
              </a:rPr>
              <a:t>أحكام النون الساكنة والتنوين</a:t>
            </a:r>
          </a:p>
          <a:p>
            <a:pPr algn="ctr" rtl="0"/>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Rules</a:t>
            </a: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Tree>
    <p:extLst>
      <p:ext uri="{BB962C8B-B14F-4D97-AF65-F5344CB8AC3E}">
        <p14:creationId xmlns:p14="http://schemas.microsoft.com/office/powerpoint/2010/main" val="2242318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003192"/>
                </a:solidFill>
              </a:rPr>
              <a:t>تَعْرِيفُهُ </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Definition</a:t>
            </a:r>
            <a:endParaRPr lang="en-US" sz="2800" b="1" dirty="0">
              <a:solidFill>
                <a:schemeClr val="tx1"/>
              </a:solidFill>
            </a:endParaRPr>
          </a:p>
        </p:txBody>
      </p:sp>
      <p:sp>
        <p:nvSpPr>
          <p:cNvPr id="15" name="TextBox 14"/>
          <p:cNvSpPr txBox="1"/>
          <p:nvPr/>
        </p:nvSpPr>
        <p:spPr>
          <a:xfrm>
            <a:off x="2966627" y="2230993"/>
            <a:ext cx="6840760" cy="224676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800" b="1" u="sng" dirty="0" smtClean="0">
                <a:solidFill>
                  <a:srgbClr val="003192"/>
                </a:solidFill>
              </a:rPr>
              <a:t>لغةً</a:t>
            </a:r>
            <a:r>
              <a:rPr lang="ar-KW" sz="2800" dirty="0">
                <a:solidFill>
                  <a:srgbClr val="003192"/>
                </a:solidFill>
              </a:rPr>
              <a:t>: </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إدخال الشئ في الشئ</a:t>
            </a:r>
            <a:endParaRPr lang="ar-KW" sz="2800" dirty="0" smtClean="0">
              <a:solidFill>
                <a:srgbClr val="003192"/>
              </a:solidFill>
            </a:endParaRPr>
          </a:p>
          <a:p>
            <a:pPr algn="r" rtl="1"/>
            <a:r>
              <a:rPr lang="ar-KW" sz="2800" b="1" u="sng" dirty="0" smtClean="0">
                <a:solidFill>
                  <a:srgbClr val="003192"/>
                </a:solidFill>
              </a:rPr>
              <a:t>اصطلاحًا</a:t>
            </a:r>
            <a:r>
              <a:rPr lang="ar-KW" sz="2800" dirty="0">
                <a:solidFill>
                  <a:srgbClr val="003192"/>
                </a:solidFill>
              </a:rPr>
              <a:t>: </a:t>
            </a:r>
            <a:endParaRPr lang="ar-KW" sz="2800" dirty="0" smtClean="0">
              <a:solidFill>
                <a:srgbClr val="003192"/>
              </a:solidFill>
            </a:endParaRPr>
          </a:p>
          <a:p>
            <a:pPr algn="ctr" rtl="1">
              <a:lnSpc>
                <a:spcPct val="150000"/>
              </a:lnSpc>
            </a:pP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إدخال حرف ساكن في حرف متحرك ليصيران حرفاً واحداً </a:t>
            </a:r>
            <a:r>
              <a:rPr lang="ar-KW"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مشدّداً</a:t>
            </a:r>
            <a:endParaRPr lang="en-US" sz="2000" dirty="0">
              <a:solidFill>
                <a:srgbClr val="003192"/>
              </a:solidFill>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964369" y="4365104"/>
            <a:ext cx="8733682"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r>
              <a:rPr lang="en-US" sz="2400" b="1" u="sng" dirty="0" smtClean="0">
                <a:solidFill>
                  <a:srgbClr val="003192"/>
                </a:solidFill>
              </a:rPr>
              <a:t>Lexically</a:t>
            </a:r>
            <a:r>
              <a:rPr lang="en-US" sz="2400" dirty="0">
                <a:solidFill>
                  <a:srgbClr val="003192"/>
                </a:solidFill>
              </a:rPr>
              <a:t>, </a:t>
            </a:r>
            <a:r>
              <a:rPr lang="en-US" sz="2400" dirty="0">
                <a:ln>
                  <a:solidFill>
                    <a:srgbClr val="002060"/>
                  </a:solidFill>
                </a:ln>
                <a:solidFill>
                  <a:schemeClr val="accent1">
                    <a:lumMod val="50000"/>
                  </a:schemeClr>
                </a:solidFill>
                <a:latin typeface="Calibri" panose="020F0502020204030204" pitchFamily="34" charset="0"/>
                <a:cs typeface="Calibri" panose="020F0502020204030204" pitchFamily="34" charset="0"/>
              </a:rPr>
              <a:t>assimilating or </a:t>
            </a:r>
            <a:r>
              <a:rPr lang="en-US" sz="2400" dirty="0" err="1">
                <a:ln>
                  <a:solidFill>
                    <a:srgbClr val="002060"/>
                  </a:solidFill>
                </a:ln>
                <a:solidFill>
                  <a:schemeClr val="accent1">
                    <a:lumMod val="50000"/>
                  </a:schemeClr>
                </a:solidFill>
                <a:latin typeface="Calibri" panose="020F0502020204030204" pitchFamily="34" charset="0"/>
                <a:cs typeface="Calibri" panose="020F0502020204030204" pitchFamily="34" charset="0"/>
              </a:rPr>
              <a:t>mergin</a:t>
            </a:r>
            <a:r>
              <a:rPr lang="en-US" sz="2400" dirty="0" smtClean="0">
                <a:solidFill>
                  <a:srgbClr val="003192"/>
                </a:solidFill>
              </a:rPr>
              <a:t>. </a:t>
            </a:r>
          </a:p>
          <a:p>
            <a:pPr algn="l" rtl="0"/>
            <a:r>
              <a:rPr lang="en-US" sz="2400" b="1" u="sng" dirty="0">
                <a:solidFill>
                  <a:srgbClr val="003192"/>
                </a:solidFill>
              </a:rPr>
              <a:t>Terminologically </a:t>
            </a:r>
            <a:r>
              <a:rPr lang="en-US" sz="2400" b="1" u="sng" dirty="0" smtClean="0">
                <a:solidFill>
                  <a:srgbClr val="003192"/>
                </a:solidFill>
              </a:rPr>
              <a:t>:</a:t>
            </a:r>
          </a:p>
          <a:p>
            <a:pPr algn="ctr"/>
            <a:r>
              <a:rPr lang="en-US" sz="2400" dirty="0">
                <a:ln>
                  <a:solidFill>
                    <a:srgbClr val="002060"/>
                  </a:solidFill>
                </a:ln>
                <a:solidFill>
                  <a:schemeClr val="accent1">
                    <a:lumMod val="50000"/>
                  </a:schemeClr>
                </a:solidFill>
                <a:latin typeface="Calibri" panose="020F0502020204030204" pitchFamily="34" charset="0"/>
                <a:cs typeface="Calibri" panose="020F0502020204030204" pitchFamily="34" charset="0"/>
              </a:rPr>
              <a:t>assimilating a </a:t>
            </a:r>
            <a:r>
              <a:rPr lang="en-US" sz="2400" dirty="0" err="1">
                <a:ln>
                  <a:solidFill>
                    <a:srgbClr val="002060"/>
                  </a:solidFill>
                </a:ln>
                <a:solidFill>
                  <a:schemeClr val="accent1">
                    <a:lumMod val="50000"/>
                  </a:schemeClr>
                </a:solidFill>
                <a:latin typeface="Calibri" panose="020F0502020204030204" pitchFamily="34" charset="0"/>
                <a:cs typeface="Calibri" panose="020F0502020204030204" pitchFamily="34" charset="0"/>
              </a:rPr>
              <a:t>sakin</a:t>
            </a:r>
            <a:r>
              <a:rPr lang="en-US" sz="2400" dirty="0">
                <a:ln>
                  <a:solidFill>
                    <a:srgbClr val="002060"/>
                  </a:solidFill>
                </a:ln>
                <a:solidFill>
                  <a:schemeClr val="accent1">
                    <a:lumMod val="50000"/>
                  </a:schemeClr>
                </a:solidFill>
                <a:latin typeface="Calibri" panose="020F0502020204030204" pitchFamily="34" charset="0"/>
                <a:cs typeface="Calibri" panose="020F0502020204030204" pitchFamily="34" charset="0"/>
              </a:rPr>
              <a:t> letter and a letter with a vowel, to be pronounced as one letter with </a:t>
            </a:r>
            <a:r>
              <a:rPr lang="en-US" sz="2400" dirty="0" err="1">
                <a:ln>
                  <a:solidFill>
                    <a:srgbClr val="002060"/>
                  </a:solidFill>
                </a:ln>
                <a:solidFill>
                  <a:schemeClr val="accent1">
                    <a:lumMod val="50000"/>
                  </a:schemeClr>
                </a:solidFill>
                <a:latin typeface="Calibri" panose="020F0502020204030204" pitchFamily="34" charset="0"/>
                <a:cs typeface="Calibri" panose="020F0502020204030204" pitchFamily="34" charset="0"/>
              </a:rPr>
              <a:t>shaddah</a:t>
            </a:r>
            <a:endParaRPr lang="en-US" sz="1400" dirty="0">
              <a:solidFill>
                <a:srgbClr val="003192"/>
              </a:solidFill>
            </a:endParaRPr>
          </a:p>
        </p:txBody>
      </p:sp>
    </p:spTree>
    <p:extLst>
      <p:ext uri="{BB962C8B-B14F-4D97-AF65-F5344CB8AC3E}">
        <p14:creationId xmlns:p14="http://schemas.microsoft.com/office/powerpoint/2010/main" val="636782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حروفه</a:t>
            </a:r>
          </a:p>
          <a:p>
            <a:pPr lvl="0" algn="ctr" rtl="0"/>
            <a:endParaRPr lang="ar-KW" sz="2800" b="1" dirty="0">
              <a:solidFill>
                <a:srgbClr val="003192"/>
              </a:solidFill>
            </a:endParaRPr>
          </a:p>
          <a:p>
            <a:pPr lvl="0" algn="ctr" rtl="0"/>
            <a:r>
              <a:rPr lang="en-US" sz="2800" b="1" dirty="0" smtClean="0">
                <a:solidFill>
                  <a:srgbClr val="003192"/>
                </a:solidFill>
              </a:rPr>
              <a:t>Its letters</a:t>
            </a:r>
            <a:endParaRPr lang="en-US" sz="2800" b="1" dirty="0">
              <a:solidFill>
                <a:schemeClr val="tx1"/>
              </a:solidFill>
            </a:endParaRPr>
          </a:p>
        </p:txBody>
      </p:sp>
      <p:sp>
        <p:nvSpPr>
          <p:cNvPr id="15" name="TextBox 14"/>
          <p:cNvSpPr txBox="1"/>
          <p:nvPr/>
        </p:nvSpPr>
        <p:spPr>
          <a:xfrm>
            <a:off x="2966627" y="2230993"/>
            <a:ext cx="6840760" cy="120032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ستة حروف مجموعة </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في كلمة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يرملون</a:t>
            </a:r>
          </a:p>
          <a:p>
            <a:pPr algn="r" rtl="1"/>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ر </a:t>
            </a:r>
            <a:r>
              <a:rPr lang="ar-KW" sz="3600" dirty="0" smtClean="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ل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م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ن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و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ي </a:t>
            </a:r>
            <a:endParaRPr lang="en-US" sz="3600" dirty="0">
              <a:solidFill>
                <a:schemeClr val="accent1">
                  <a:lumMod val="50000"/>
                </a:schemeClr>
              </a:solidFill>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959816" y="4331685"/>
            <a:ext cx="9389431"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nSpc>
                <a:spcPct val="150000"/>
              </a:lnSpc>
            </a:pP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Six letters: </a:t>
            </a:r>
            <a:r>
              <a:rPr lang="en-US" sz="2400" dirty="0" err="1">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raa</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ر</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lam (</a:t>
            </a:r>
            <a:r>
              <a:rPr lang="ar-KW" sz="3600" dirty="0">
                <a:ln>
                  <a:solidFill>
                    <a:srgbClr val="C00000"/>
                  </a:solidFill>
                </a:ln>
                <a:solidFill>
                  <a:srgbClr val="C00000"/>
                </a:solidFill>
                <a:latin typeface="Calibri" panose="020F0502020204030204" pitchFamily="34" charset="0"/>
                <a:cs typeface="Calibri" panose="020F0502020204030204" pitchFamily="34" charset="0"/>
              </a:rPr>
              <a:t>ل</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dirty="0" err="1">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meem</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م</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noon (</a:t>
            </a:r>
            <a:r>
              <a:rPr lang="ar-KW" sz="3600" dirty="0">
                <a:ln>
                  <a:solidFill>
                    <a:srgbClr val="C00000"/>
                  </a:solidFill>
                </a:ln>
                <a:solidFill>
                  <a:srgbClr val="C00000"/>
                </a:solidFill>
                <a:latin typeface="Calibri" panose="020F0502020204030204" pitchFamily="34" charset="0"/>
                <a:cs typeface="Calibri" panose="020F0502020204030204" pitchFamily="34" charset="0"/>
              </a:rPr>
              <a:t>ن</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dirty="0" err="1">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waw</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و</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and </a:t>
            </a:r>
            <a:r>
              <a:rPr lang="en-US" sz="2400" dirty="0" err="1">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yaa</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ي</a:t>
            </a:r>
            <a:r>
              <a:rPr lang="en-US" sz="2400"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They are combined in one word</a:t>
            </a:r>
            <a:r>
              <a:rPr lang="ar-SA" sz="3600" dirty="0">
                <a:ln>
                  <a:solidFill>
                    <a:srgbClr val="C00000"/>
                  </a:solidFill>
                </a:ln>
                <a:solidFill>
                  <a:srgbClr val="C00000"/>
                </a:solidFill>
                <a:latin typeface="Calibri" panose="020F0502020204030204" pitchFamily="34" charset="0"/>
                <a:cs typeface="Calibri" panose="020F0502020204030204" pitchFamily="34" charset="0"/>
              </a:rPr>
              <a:t>يرملون</a:t>
            </a:r>
            <a:r>
              <a:rPr lang="ar-SA" sz="2400" b="1"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b="1" dirty="0">
                <a:ln>
                  <a:solidFill>
                    <a:schemeClr val="accent1">
                      <a:lumMod val="50000"/>
                    </a:schemeClr>
                  </a:solidFill>
                </a:ln>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t>
            </a:r>
            <a:endParaRPr lang="en-US" sz="2400" dirty="0">
              <a:ln>
                <a:solidFill>
                  <a:schemeClr val="accent1">
                    <a:lumMod val="50000"/>
                  </a:schemeClr>
                </a:solidFill>
              </a:ln>
              <a:solidFill>
                <a:schemeClr val="bg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3663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أنواعه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Types</a:t>
            </a:r>
            <a:endParaRPr lang="en-US" sz="2400" b="1" dirty="0">
              <a:solidFill>
                <a:srgbClr val="003192"/>
              </a:solidFill>
            </a:endParaRPr>
          </a:p>
        </p:txBody>
      </p:sp>
      <p:sp>
        <p:nvSpPr>
          <p:cNvPr id="15" name="TextBox 14"/>
          <p:cNvSpPr txBox="1"/>
          <p:nvPr/>
        </p:nvSpPr>
        <p:spPr>
          <a:xfrm>
            <a:off x="2966627" y="2230993"/>
            <a:ext cx="6840760" cy="66902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R="0" algn="r" rtl="1">
              <a:lnSpc>
                <a:spcPct val="150000"/>
              </a:lnSpc>
              <a:spcBef>
                <a:spcPts val="0"/>
              </a:spcBef>
              <a:spcAft>
                <a:spcPts val="0"/>
              </a:spcAft>
              <a:buClr>
                <a:srgbClr val="000000"/>
              </a:buClr>
              <a:buFont typeface="Arial"/>
            </a:pP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إدغام بغنّة: </a:t>
            </a:r>
            <a:r>
              <a:rPr lang="ar-KW" sz="2800" dirty="0">
                <a:ln>
                  <a:solidFill>
                    <a:srgbClr val="C00000"/>
                  </a:solidFill>
                </a:ln>
                <a:solidFill>
                  <a:srgbClr val="C00000"/>
                </a:solidFill>
                <a:latin typeface="Calibri" panose="020F0502020204030204" pitchFamily="34" charset="0"/>
                <a:cs typeface="Calibri" panose="020F0502020204030204" pitchFamily="34" charset="0"/>
              </a:rPr>
              <a:t>ينمو</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إدغام بغير غنّة: </a:t>
            </a:r>
            <a:r>
              <a:rPr lang="ar-KW" sz="2800" dirty="0">
                <a:ln>
                  <a:solidFill>
                    <a:srgbClr val="C00000"/>
                  </a:solidFill>
                </a:ln>
                <a:solidFill>
                  <a:srgbClr val="C00000"/>
                </a:solidFill>
                <a:latin typeface="Calibri" panose="020F0502020204030204" pitchFamily="34" charset="0"/>
                <a:cs typeface="Calibri" panose="020F0502020204030204" pitchFamily="34" charset="0"/>
              </a:rPr>
              <a:t>ر ل</a:t>
            </a:r>
            <a:endPar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964369" y="3559752"/>
            <a:ext cx="7843018"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lvl="0" indent="-342900">
              <a:lnSpc>
                <a:spcPct val="150000"/>
              </a:lnSpc>
              <a:buFont typeface="+mj-lt"/>
              <a:buAutoNum type="arabicPeriod"/>
            </a:pPr>
            <a:r>
              <a:rPr lang="en-US" sz="2400" u="sng" kern="1800" dirty="0" err="1">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Idgham</a:t>
            </a:r>
            <a:r>
              <a:rPr lang="en-US" sz="2400" u="sng"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 with </a:t>
            </a:r>
            <a:r>
              <a:rPr lang="en-US" sz="2400" u="sng" kern="1800" dirty="0" err="1">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ghunna</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for the letters </a:t>
            </a:r>
            <a:r>
              <a:rPr lang="en-US" sz="2400" kern="18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meem</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2400"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م</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noon (</a:t>
            </a:r>
            <a:r>
              <a:rPr lang="ar-KW" sz="2400"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ن</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kern="18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waw</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2400"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و</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and </a:t>
            </a:r>
            <a:r>
              <a:rPr lang="en-US" sz="2400" kern="18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yaa</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2400"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ي</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w</a:t>
            </a:r>
            <a:r>
              <a:rPr lang="pt-PT"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hich are gathered in the </a:t>
            </a:r>
            <a:r>
              <a:rPr lang="nl-NL"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word </a:t>
            </a:r>
            <a:r>
              <a:rPr lang="ar-SA" sz="2400"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ينمو</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p>
          <a:p>
            <a:pPr marL="342900" lvl="0" indent="-342900">
              <a:lnSpc>
                <a:spcPct val="150000"/>
              </a:lnSpc>
              <a:buFont typeface="+mj-lt"/>
              <a:buAutoNum type="arabicPeriod"/>
            </a:pPr>
            <a:r>
              <a:rPr lang="en-US" sz="2400" u="sng" kern="1800" dirty="0" err="1">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Idgham</a:t>
            </a:r>
            <a:r>
              <a:rPr lang="en-US" sz="2400" u="sng"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 without </a:t>
            </a:r>
            <a:r>
              <a:rPr lang="en-US" sz="2400" u="sng" kern="1800" dirty="0" err="1">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ghunna</a:t>
            </a:r>
            <a:r>
              <a:rPr lang="en-US" sz="2400" u="sng" kern="1800" dirty="0">
                <a:ln>
                  <a:solidFill>
                    <a:schemeClr val="accent1">
                      <a:lumMod val="50000"/>
                    </a:schemeClr>
                  </a:solidFill>
                </a:ln>
                <a:solidFill>
                  <a:srgbClr val="00B050"/>
                </a:solidFill>
                <a:latin typeface="Calibri" panose="020F0502020204030204" pitchFamily="34" charset="0"/>
                <a:ea typeface="Calibri" panose="020F0502020204030204" pitchFamily="34" charset="0"/>
                <a:cs typeface="Calibri" panose="020F0502020204030204" pitchFamily="34" charset="0"/>
              </a:rPr>
              <a:t>: </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for the letters </a:t>
            </a:r>
            <a:r>
              <a:rPr lang="en-US" sz="2400" kern="18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raa</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2400"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ر</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and lam (</a:t>
            </a:r>
            <a:r>
              <a:rPr lang="ar-KW" sz="2400" kern="1800" dirty="0">
                <a:ln>
                  <a:solidFill>
                    <a:schemeClr val="accent1">
                      <a:lumMod val="50000"/>
                    </a:schemeClr>
                  </a:solidFill>
                </a:ln>
                <a:solidFill>
                  <a:srgbClr val="FF0000"/>
                </a:solidFill>
                <a:latin typeface="Calibri" panose="020F0502020204030204" pitchFamily="34" charset="0"/>
                <a:ea typeface="Calibri" panose="020F0502020204030204" pitchFamily="34" charset="0"/>
                <a:cs typeface="Calibri" panose="020F0502020204030204" pitchFamily="34" charset="0"/>
              </a:rPr>
              <a:t>ل</a:t>
            </a:r>
            <a:r>
              <a:rPr lang="en-US" sz="2400" kern="18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003997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692771"/>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كيفيته</a:t>
            </a:r>
          </a:p>
          <a:p>
            <a:pPr lvl="0" algn="ctr" rtl="0"/>
            <a:endParaRPr lang="ar-KW" sz="2800" b="1" dirty="0">
              <a:solidFill>
                <a:srgbClr val="003192"/>
              </a:solidFill>
            </a:endParaRPr>
          </a:p>
          <a:p>
            <a:pPr lvl="0" algn="ctr"/>
            <a:r>
              <a:rPr lang="en-US" sz="2400" b="1" dirty="0">
                <a:solidFill>
                  <a:srgbClr val="003192"/>
                </a:solidFill>
              </a:rPr>
              <a:t>Its Pronunciation </a:t>
            </a:r>
          </a:p>
        </p:txBody>
      </p:sp>
      <p:sp>
        <p:nvSpPr>
          <p:cNvPr id="15" name="TextBox 14"/>
          <p:cNvSpPr txBox="1"/>
          <p:nvPr/>
        </p:nvSpPr>
        <p:spPr>
          <a:xfrm>
            <a:off x="2966627" y="2230993"/>
            <a:ext cx="6840760" cy="131818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R="0" algn="r" rtl="1">
              <a:lnSpc>
                <a:spcPct val="150000"/>
              </a:lnSpc>
              <a:spcBef>
                <a:spcPts val="0"/>
              </a:spcBef>
              <a:spcAft>
                <a:spcPts val="0"/>
              </a:spcAft>
              <a:buClr>
                <a:srgbClr val="000000"/>
              </a:buClr>
              <a:buFont typeface="Arial"/>
            </a:pP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تقلب النون الساكنة أو التنوين حرفاً مماثلاً للحرف الذي يليها ثم تدغم فيه مع الاتيان بغنّة مع حروف</a:t>
            </a:r>
            <a:r>
              <a:rPr lang="ar-KW" sz="2800" dirty="0">
                <a:ln>
                  <a:solidFill>
                    <a:srgbClr val="C00000"/>
                  </a:solidFill>
                </a:ln>
                <a:solidFill>
                  <a:srgbClr val="C00000"/>
                </a:solidFill>
                <a:latin typeface="Calibri" panose="020F0502020204030204" pitchFamily="34" charset="0"/>
                <a:cs typeface="Calibri" panose="020F0502020204030204" pitchFamily="34" charset="0"/>
              </a:rPr>
              <a:t> ينمو</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196009" y="4369066"/>
            <a:ext cx="8487531"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Noon </a:t>
            </a:r>
            <a:r>
              <a:rPr lang="en-US" sz="24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sakina</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and </a:t>
            </a:r>
            <a:r>
              <a:rPr lang="en-US" sz="24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tanween</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are changed into a letter similar to the one that comes next, then merged into it with an added </a:t>
            </a:r>
            <a:r>
              <a:rPr lang="en-US" sz="24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ghunna</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pt-PT"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This applies to the</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letter</a:t>
            </a:r>
            <a:r>
              <a:rPr lang="pt-PT"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a:t>
            </a:r>
            <a:r>
              <a:rPr lang="pt-PT" sz="2400" b="1"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meem</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م</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noon (</a:t>
            </a:r>
            <a:r>
              <a:rPr lang="ar-KW"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ن</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waw</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و</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and </a:t>
            </a:r>
            <a:r>
              <a:rPr lang="en-US" sz="2400"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yaa</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ar-KW"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ي</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pt-PT"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gathered in the </a:t>
            </a:r>
            <a:r>
              <a:rPr lang="nl-NL"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word </a:t>
            </a:r>
            <a:r>
              <a:rPr lang="ar-SA" sz="2400" b="1" dirty="0">
                <a:ln>
                  <a:solidFill>
                    <a:schemeClr val="accent1">
                      <a:lumMod val="50000"/>
                    </a:schemeClr>
                  </a:solidFill>
                </a:ln>
                <a:solidFill>
                  <a:srgbClr val="FF0000"/>
                </a:solidFill>
                <a:latin typeface="Calibri" panose="020F0502020204030204" pitchFamily="34" charset="0"/>
                <a:cs typeface="Calibri" panose="020F0502020204030204" pitchFamily="34" charset="0"/>
              </a:rPr>
              <a:t>ينمو</a:t>
            </a:r>
            <a:r>
              <a:rPr lang="en-US"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t>
            </a:r>
          </a:p>
        </p:txBody>
      </p:sp>
      <p:sp>
        <p:nvSpPr>
          <p:cNvPr id="11" name="TextBox 10"/>
          <p:cNvSpPr txBox="1"/>
          <p:nvPr/>
        </p:nvSpPr>
        <p:spPr>
          <a:xfrm>
            <a:off x="7137042" y="3682269"/>
            <a:ext cx="1943032" cy="584775"/>
          </a:xfrm>
          <a:prstGeom prst="rect">
            <a:avLst/>
          </a:prstGeom>
          <a:solidFill>
            <a:srgbClr val="FFFF00"/>
          </a:solidFill>
          <a:ln>
            <a:solidFill>
              <a:schemeClr val="tx1"/>
            </a:solidFill>
          </a:ln>
        </p:spPr>
        <p:txBody>
          <a:bodyPr wrap="square" rtlCol="0">
            <a:spAutoFit/>
          </a:bodyPr>
          <a:lstStyle/>
          <a:p>
            <a:pPr algn="ctr" rtl="1"/>
            <a:r>
              <a:rPr lang="ar-SA" sz="3200" b="1" dirty="0">
                <a:solidFill>
                  <a:schemeClr val="accent1">
                    <a:lumMod val="50000"/>
                  </a:schemeClr>
                </a:solidFill>
                <a:latin typeface="Arial Unicode MS" pitchFamily="34" charset="-128"/>
                <a:ea typeface="Arial Unicode MS" pitchFamily="34" charset="-128"/>
              </a:rPr>
              <a:t>وَمَ</a:t>
            </a:r>
            <a:r>
              <a:rPr lang="ar-SA" sz="3200" b="1" dirty="0">
                <a:solidFill>
                  <a:srgbClr val="FF0000"/>
                </a:solidFill>
                <a:latin typeface="Arial Unicode MS" pitchFamily="34" charset="-128"/>
                <a:ea typeface="Arial Unicode MS" pitchFamily="34" charset="-128"/>
              </a:rPr>
              <a:t>نْ </a:t>
            </a:r>
            <a:r>
              <a:rPr lang="ar-SA" sz="3200" b="1" dirty="0" smtClean="0">
                <a:solidFill>
                  <a:schemeClr val="accent6">
                    <a:lumMod val="75000"/>
                  </a:schemeClr>
                </a:solidFill>
                <a:latin typeface="Arial Unicode MS" pitchFamily="34" charset="-128"/>
                <a:ea typeface="Arial Unicode MS" pitchFamily="34" charset="-128"/>
              </a:rPr>
              <a:t>يَـ</a:t>
            </a:r>
            <a:r>
              <a:rPr lang="ar-SA" sz="3200" b="1" dirty="0" smtClean="0">
                <a:solidFill>
                  <a:schemeClr val="accent1">
                    <a:lumMod val="50000"/>
                  </a:schemeClr>
                </a:solidFill>
                <a:latin typeface="Arial Unicode MS" pitchFamily="34" charset="-128"/>
                <a:ea typeface="Arial Unicode MS" pitchFamily="34" charset="-128"/>
              </a:rPr>
              <a:t>كفر</a:t>
            </a:r>
            <a:endParaRPr lang="en-US" sz="3200" b="1" dirty="0"/>
          </a:p>
        </p:txBody>
      </p:sp>
      <p:sp>
        <p:nvSpPr>
          <p:cNvPr id="19" name="TextBox 18"/>
          <p:cNvSpPr txBox="1"/>
          <p:nvPr/>
        </p:nvSpPr>
        <p:spPr>
          <a:xfrm>
            <a:off x="4627727" y="3653275"/>
            <a:ext cx="1943032"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وَمَ</a:t>
            </a:r>
            <a:r>
              <a:rPr lang="ar-SA" sz="3200" b="1" dirty="0" smtClean="0">
                <a:solidFill>
                  <a:srgbClr val="FF0000"/>
                </a:solidFill>
                <a:latin typeface="Arial Unicode MS" pitchFamily="34" charset="-128"/>
                <a:ea typeface="Arial Unicode MS" pitchFamily="34" charset="-128"/>
              </a:rPr>
              <a:t>يـْ </a:t>
            </a:r>
            <a:r>
              <a:rPr lang="ar-SA" sz="3200" b="1" dirty="0" smtClean="0">
                <a:solidFill>
                  <a:schemeClr val="accent6">
                    <a:lumMod val="75000"/>
                  </a:schemeClr>
                </a:solidFill>
                <a:latin typeface="Arial Unicode MS" pitchFamily="34" charset="-128"/>
                <a:ea typeface="Arial Unicode MS" pitchFamily="34" charset="-128"/>
              </a:rPr>
              <a:t>يَـ</a:t>
            </a:r>
            <a:r>
              <a:rPr lang="ar-SA" sz="3200" b="1" dirty="0" smtClean="0">
                <a:solidFill>
                  <a:schemeClr val="accent1">
                    <a:lumMod val="50000"/>
                  </a:schemeClr>
                </a:solidFill>
                <a:latin typeface="Arial Unicode MS" pitchFamily="34" charset="-128"/>
                <a:ea typeface="Arial Unicode MS" pitchFamily="34" charset="-128"/>
              </a:rPr>
              <a:t>كفر</a:t>
            </a:r>
            <a:endParaRPr lang="en-US" sz="3200" b="1" dirty="0"/>
          </a:p>
        </p:txBody>
      </p:sp>
      <p:sp>
        <p:nvSpPr>
          <p:cNvPr id="20" name="TextBox 19"/>
          <p:cNvSpPr txBox="1"/>
          <p:nvPr/>
        </p:nvSpPr>
        <p:spPr>
          <a:xfrm>
            <a:off x="2145405" y="3655433"/>
            <a:ext cx="1943032" cy="584775"/>
          </a:xfrm>
          <a:prstGeom prst="rect">
            <a:avLst/>
          </a:prstGeom>
          <a:solidFill>
            <a:srgbClr val="FFFF00"/>
          </a:solidFill>
          <a:ln>
            <a:solidFill>
              <a:schemeClr val="tx1"/>
            </a:solidFill>
          </a:ln>
        </p:spPr>
        <p:txBody>
          <a:bodyPr wrap="square" rtlCol="0">
            <a:spAutoFit/>
          </a:bodyPr>
          <a:lstStyle/>
          <a:p>
            <a:pPr algn="ctr" rtl="1"/>
            <a:r>
              <a:rPr lang="ar-SA" sz="3200" b="1" dirty="0" smtClean="0">
                <a:solidFill>
                  <a:schemeClr val="accent1">
                    <a:lumMod val="50000"/>
                  </a:schemeClr>
                </a:solidFill>
                <a:latin typeface="Arial Unicode MS" pitchFamily="34" charset="-128"/>
                <a:ea typeface="Arial Unicode MS" pitchFamily="34" charset="-128"/>
              </a:rPr>
              <a:t>وَمَ</a:t>
            </a:r>
            <a:r>
              <a:rPr lang="ar-SA" sz="3200" b="1" dirty="0" smtClean="0">
                <a:solidFill>
                  <a:srgbClr val="FF0000"/>
                </a:solidFill>
                <a:latin typeface="Arial Unicode MS" pitchFamily="34" charset="-128"/>
                <a:ea typeface="Arial Unicode MS" pitchFamily="34" charset="-128"/>
              </a:rPr>
              <a:t>يـَّ</a:t>
            </a:r>
            <a:r>
              <a:rPr lang="ar-SA" sz="3200" b="1" dirty="0" smtClean="0">
                <a:solidFill>
                  <a:schemeClr val="accent6">
                    <a:lumMod val="75000"/>
                  </a:schemeClr>
                </a:solidFill>
                <a:latin typeface="Arial Unicode MS" pitchFamily="34" charset="-128"/>
                <a:ea typeface="Arial Unicode MS" pitchFamily="34" charset="-128"/>
              </a:rPr>
              <a:t>ـ</a:t>
            </a:r>
            <a:r>
              <a:rPr lang="ar-SA" sz="3200" b="1" dirty="0" smtClean="0">
                <a:solidFill>
                  <a:schemeClr val="accent1">
                    <a:lumMod val="50000"/>
                  </a:schemeClr>
                </a:solidFill>
                <a:latin typeface="Arial Unicode MS" pitchFamily="34" charset="-128"/>
                <a:ea typeface="Arial Unicode MS" pitchFamily="34" charset="-128"/>
              </a:rPr>
              <a:t>كفر</a:t>
            </a:r>
            <a:endParaRPr lang="en-US" sz="3200" b="1" dirty="0"/>
          </a:p>
        </p:txBody>
      </p:sp>
      <p:sp>
        <p:nvSpPr>
          <p:cNvPr id="2" name="Left Arrow 1"/>
          <p:cNvSpPr/>
          <p:nvPr/>
        </p:nvSpPr>
        <p:spPr>
          <a:xfrm>
            <a:off x="6684135" y="3914536"/>
            <a:ext cx="347730" cy="1302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Arrow 20"/>
          <p:cNvSpPr/>
          <p:nvPr/>
        </p:nvSpPr>
        <p:spPr>
          <a:xfrm>
            <a:off x="4159879" y="3914536"/>
            <a:ext cx="347730" cy="1302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2429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أمثلته</a:t>
            </a:r>
            <a:endParaRPr lang="ar-KW" sz="2800" b="1" dirty="0" smtClean="0">
              <a:solidFill>
                <a:srgbClr val="003192"/>
              </a:solidFill>
            </a:endParaRPr>
          </a:p>
          <a:p>
            <a:pPr lvl="0" algn="ctr" rtl="0"/>
            <a:endParaRPr lang="ar-KW" sz="2800" b="1" dirty="0">
              <a:solidFill>
                <a:srgbClr val="003192"/>
              </a:solidFill>
            </a:endParaRPr>
          </a:p>
          <a:p>
            <a:pPr lvl="0" algn="ctr"/>
            <a:r>
              <a:rPr lang="en-US" sz="2400" b="1" dirty="0" smtClean="0">
                <a:solidFill>
                  <a:srgbClr val="003192"/>
                </a:solidFill>
              </a:rPr>
              <a:t>Examples</a:t>
            </a:r>
            <a:endParaRPr lang="en-US" sz="2400" b="1" dirty="0">
              <a:solidFill>
                <a:srgbClr val="003192"/>
              </a:solidFill>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2932899" y="1963320"/>
            <a:ext cx="7049301" cy="48320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EG" sz="4600" b="1" dirty="0" smtClean="0">
                <a:solidFill>
                  <a:schemeClr val="tx1"/>
                </a:solidFill>
                <a:latin typeface="Sakkal Majalla" pitchFamily="2" charset="-78"/>
                <a:cs typeface="Sakkal Majalla" pitchFamily="2" charset="-78"/>
              </a:rPr>
              <a:t>و</a:t>
            </a:r>
            <a:r>
              <a:rPr lang="ar-SA" sz="4600" b="1" dirty="0" smtClean="0">
                <a:solidFill>
                  <a:schemeClr val="tx1"/>
                </a:solidFill>
                <a:latin typeface="Sakkal Majalla" pitchFamily="2" charset="-78"/>
                <a:cs typeface="Sakkal Majalla" pitchFamily="2" charset="-78"/>
              </a:rPr>
              <a:t>جو</a:t>
            </a:r>
            <a:r>
              <a:rPr lang="ar-SA" sz="4600" b="1" dirty="0" smtClean="0">
                <a:solidFill>
                  <a:srgbClr val="FF0000"/>
                </a:solidFill>
                <a:latin typeface="Sakkal Majalla" pitchFamily="2" charset="-78"/>
                <a:cs typeface="Sakkal Majalla" pitchFamily="2" charset="-78"/>
              </a:rPr>
              <a:t>هٌ </a:t>
            </a:r>
            <a:r>
              <a:rPr lang="ar-SA" sz="4600" b="1" dirty="0" smtClean="0">
                <a:solidFill>
                  <a:schemeClr val="accent6">
                    <a:lumMod val="75000"/>
                  </a:schemeClr>
                </a:solidFill>
                <a:latin typeface="Sakkal Majalla" pitchFamily="2" charset="-78"/>
                <a:cs typeface="Sakkal Majalla" pitchFamily="2" charset="-78"/>
              </a:rPr>
              <a:t>يَ</a:t>
            </a:r>
            <a:r>
              <a:rPr lang="ar-EG" sz="4600" b="1" dirty="0" smtClean="0">
                <a:solidFill>
                  <a:schemeClr val="tx1"/>
                </a:solidFill>
                <a:latin typeface="Sakkal Majalla" pitchFamily="2" charset="-78"/>
                <a:cs typeface="Sakkal Majalla" pitchFamily="2" charset="-78"/>
              </a:rPr>
              <a:t>و</a:t>
            </a:r>
            <a:r>
              <a:rPr lang="ar-SA" sz="4600" b="1" dirty="0" smtClean="0">
                <a:solidFill>
                  <a:schemeClr val="tx1"/>
                </a:solidFill>
                <a:latin typeface="Sakkal Majalla" pitchFamily="2" charset="-78"/>
                <a:cs typeface="Sakkal Majalla" pitchFamily="2" charset="-78"/>
              </a:rPr>
              <a:t>مئذ</a:t>
            </a:r>
            <a:r>
              <a:rPr lang="ar-KW" sz="4600" b="1" dirty="0" smtClean="0">
                <a:solidFill>
                  <a:schemeClr val="tx1"/>
                </a:solidFill>
                <a:latin typeface="Sakkal Majalla" pitchFamily="2" charset="-78"/>
                <a:cs typeface="Sakkal Majalla" pitchFamily="2" charset="-78"/>
              </a:rPr>
              <a:t> – </a:t>
            </a:r>
            <a:r>
              <a:rPr lang="ar-SA" sz="4600" b="1" dirty="0" smtClean="0">
                <a:solidFill>
                  <a:schemeClr val="tx1"/>
                </a:solidFill>
                <a:latin typeface="Sakkal Majalla" pitchFamily="2" charset="-78"/>
                <a:cs typeface="Sakkal Majalla" pitchFamily="2" charset="-78"/>
              </a:rPr>
              <a:t>و</a:t>
            </a:r>
            <a:r>
              <a:rPr lang="ar-KW" sz="4600" b="1" dirty="0" smtClean="0">
                <a:solidFill>
                  <a:schemeClr val="tx1"/>
                </a:solidFill>
                <a:latin typeface="Sakkal Majalla" pitchFamily="2" charset="-78"/>
                <a:cs typeface="Sakkal Majalla" pitchFamily="2" charset="-78"/>
              </a:rPr>
              <a:t>م</a:t>
            </a:r>
            <a:r>
              <a:rPr lang="ar-KW" sz="4600" b="1" dirty="0" smtClean="0">
                <a:solidFill>
                  <a:srgbClr val="FF0000"/>
                </a:solidFill>
                <a:latin typeface="Sakkal Majalla" pitchFamily="2" charset="-78"/>
                <a:cs typeface="Sakkal Majalla" pitchFamily="2" charset="-78"/>
              </a:rPr>
              <a:t>ن</a:t>
            </a:r>
            <a:r>
              <a:rPr lang="ar-SA" sz="4600" b="1" dirty="0" smtClean="0">
                <a:solidFill>
                  <a:srgbClr val="FF0000"/>
                </a:solidFill>
                <a:latin typeface="Sakkal Majalla" pitchFamily="2" charset="-78"/>
                <a:cs typeface="Sakkal Majalla" pitchFamily="2" charset="-78"/>
              </a:rPr>
              <a:t>ْ</a:t>
            </a:r>
            <a:r>
              <a:rPr lang="ar-KW" sz="4600" b="1" dirty="0" smtClean="0">
                <a:solidFill>
                  <a:schemeClr val="tx1"/>
                </a:solidFill>
                <a:latin typeface="Sakkal Majalla" pitchFamily="2" charset="-78"/>
                <a:cs typeface="Sakkal Majalla" pitchFamily="2" charset="-78"/>
              </a:rPr>
              <a:t> </a:t>
            </a:r>
            <a:r>
              <a:rPr lang="ar-SA" sz="4600" b="1" dirty="0" smtClean="0">
                <a:solidFill>
                  <a:schemeClr val="accent6">
                    <a:lumMod val="75000"/>
                  </a:schemeClr>
                </a:solidFill>
                <a:latin typeface="Sakkal Majalla" pitchFamily="2" charset="-78"/>
                <a:cs typeface="Sakkal Majalla" pitchFamily="2" charset="-78"/>
              </a:rPr>
              <a:t>يُ</a:t>
            </a:r>
            <a:r>
              <a:rPr lang="ar-SA" sz="4600" b="1" dirty="0" smtClean="0">
                <a:solidFill>
                  <a:schemeClr val="tx1"/>
                </a:solidFill>
                <a:latin typeface="Sakkal Majalla" pitchFamily="2" charset="-78"/>
                <a:cs typeface="Sakkal Majalla" pitchFamily="2" charset="-78"/>
              </a:rPr>
              <a:t>طع الله</a:t>
            </a:r>
            <a:endParaRPr lang="en-US" sz="4600" b="1" dirty="0" smtClean="0">
              <a:solidFill>
                <a:schemeClr val="tx1"/>
              </a:solidFill>
              <a:latin typeface="Sakkal Majalla" pitchFamily="2" charset="-78"/>
              <a:cs typeface="Sakkal Majalla" pitchFamily="2" charset="-78"/>
            </a:endParaRPr>
          </a:p>
          <a:p>
            <a:pPr algn="ctr" rtl="1"/>
            <a:r>
              <a:rPr lang="ar-SA" sz="4600" b="1" dirty="0" smtClean="0">
                <a:solidFill>
                  <a:schemeClr val="tx1"/>
                </a:solidFill>
                <a:latin typeface="Sakkal Majalla" pitchFamily="2" charset="-78"/>
                <a:cs typeface="Sakkal Majalla" pitchFamily="2" charset="-78"/>
              </a:rPr>
              <a:t>أمشا</a:t>
            </a:r>
            <a:r>
              <a:rPr lang="ar-SA" sz="4600" b="1" dirty="0" smtClean="0">
                <a:solidFill>
                  <a:srgbClr val="FF0000"/>
                </a:solidFill>
                <a:latin typeface="Sakkal Majalla" pitchFamily="2" charset="-78"/>
                <a:cs typeface="Sakkal Majalla" pitchFamily="2" charset="-78"/>
              </a:rPr>
              <a:t>جٍ </a:t>
            </a:r>
            <a:r>
              <a:rPr lang="ar-SA" sz="4600" b="1" dirty="0" smtClean="0">
                <a:solidFill>
                  <a:schemeClr val="accent6">
                    <a:lumMod val="75000"/>
                  </a:schemeClr>
                </a:solidFill>
                <a:latin typeface="Sakkal Majalla" pitchFamily="2" charset="-78"/>
                <a:cs typeface="Sakkal Majalla" pitchFamily="2" charset="-78"/>
              </a:rPr>
              <a:t>نَ</a:t>
            </a:r>
            <a:r>
              <a:rPr lang="ar-SA" sz="4600" b="1" dirty="0" smtClean="0">
                <a:solidFill>
                  <a:schemeClr val="tx1"/>
                </a:solidFill>
                <a:latin typeface="Sakkal Majalla" pitchFamily="2" charset="-78"/>
                <a:cs typeface="Sakkal Majalla" pitchFamily="2" charset="-78"/>
              </a:rPr>
              <a:t>بتليه</a:t>
            </a:r>
            <a:r>
              <a:rPr lang="ar-KW" sz="4600" b="1" dirty="0" smtClean="0">
                <a:solidFill>
                  <a:schemeClr val="tx1"/>
                </a:solidFill>
                <a:latin typeface="Sakkal Majalla" pitchFamily="2" charset="-78"/>
                <a:cs typeface="Sakkal Majalla" pitchFamily="2" charset="-78"/>
              </a:rPr>
              <a:t> – </a:t>
            </a:r>
            <a:r>
              <a:rPr lang="ar-SA" sz="4600" b="1" dirty="0" smtClean="0">
                <a:solidFill>
                  <a:schemeClr val="tx1"/>
                </a:solidFill>
                <a:latin typeface="Sakkal Majalla" pitchFamily="2" charset="-78"/>
                <a:cs typeface="Sakkal Majalla" pitchFamily="2" charset="-78"/>
              </a:rPr>
              <a:t>ل</a:t>
            </a:r>
            <a:r>
              <a:rPr lang="ar-KW" sz="4600" b="1" dirty="0" smtClean="0">
                <a:solidFill>
                  <a:srgbClr val="FF0000"/>
                </a:solidFill>
                <a:latin typeface="Sakkal Majalla" pitchFamily="2" charset="-78"/>
                <a:cs typeface="Sakkal Majalla" pitchFamily="2" charset="-78"/>
              </a:rPr>
              <a:t>ن</a:t>
            </a:r>
            <a:r>
              <a:rPr lang="ar-SA" sz="4600" b="1" dirty="0">
                <a:solidFill>
                  <a:srgbClr val="FF0000"/>
                </a:solidFill>
                <a:latin typeface="Sakkal Majalla" pitchFamily="2" charset="-78"/>
                <a:cs typeface="Sakkal Majalla" pitchFamily="2" charset="-78"/>
              </a:rPr>
              <a:t>ْ</a:t>
            </a:r>
            <a:r>
              <a:rPr lang="ar-KW" sz="4600" b="1" dirty="0" smtClean="0">
                <a:solidFill>
                  <a:schemeClr val="tx1"/>
                </a:solidFill>
                <a:latin typeface="Sakkal Majalla" pitchFamily="2" charset="-78"/>
                <a:cs typeface="Sakkal Majalla" pitchFamily="2" charset="-78"/>
              </a:rPr>
              <a:t> </a:t>
            </a:r>
            <a:r>
              <a:rPr lang="ar-SA" sz="4600" b="1" dirty="0" smtClean="0">
                <a:solidFill>
                  <a:schemeClr val="accent6">
                    <a:lumMod val="75000"/>
                  </a:schemeClr>
                </a:solidFill>
                <a:latin typeface="Sakkal Majalla" pitchFamily="2" charset="-78"/>
                <a:cs typeface="Sakkal Majalla" pitchFamily="2" charset="-78"/>
              </a:rPr>
              <a:t>نَ</a:t>
            </a:r>
            <a:r>
              <a:rPr lang="ar-SA" sz="4600" b="1" dirty="0" smtClean="0">
                <a:solidFill>
                  <a:schemeClr val="tx1"/>
                </a:solidFill>
                <a:latin typeface="Sakkal Majalla" pitchFamily="2" charset="-78"/>
                <a:cs typeface="Sakkal Majalla" pitchFamily="2" charset="-78"/>
              </a:rPr>
              <a:t>دخلها</a:t>
            </a:r>
            <a:endParaRPr lang="en-US" sz="4600" b="1" dirty="0" smtClean="0">
              <a:solidFill>
                <a:schemeClr val="tx1"/>
              </a:solidFill>
              <a:latin typeface="Sakkal Majalla" pitchFamily="2" charset="-78"/>
              <a:cs typeface="Sakkal Majalla" pitchFamily="2" charset="-78"/>
            </a:endParaRPr>
          </a:p>
          <a:p>
            <a:pPr algn="ctr" rtl="1"/>
            <a:r>
              <a:rPr lang="ar-SA" sz="4600" b="1" dirty="0" smtClean="0">
                <a:solidFill>
                  <a:schemeClr val="tx1"/>
                </a:solidFill>
                <a:latin typeface="Sakkal Majalla" pitchFamily="2" charset="-78"/>
                <a:cs typeface="Sakkal Majalla" pitchFamily="2" charset="-78"/>
              </a:rPr>
              <a:t>صحف</a:t>
            </a:r>
            <a:r>
              <a:rPr lang="ar-SA" sz="4600" b="1" dirty="0" smtClean="0">
                <a:solidFill>
                  <a:srgbClr val="FF0000"/>
                </a:solidFill>
                <a:latin typeface="Sakkal Majalla" pitchFamily="2" charset="-78"/>
                <a:cs typeface="Sakkal Majalla" pitchFamily="2" charset="-78"/>
              </a:rPr>
              <a:t>اً </a:t>
            </a:r>
            <a:r>
              <a:rPr lang="ar-SA" sz="4600" b="1" dirty="0" smtClean="0">
                <a:solidFill>
                  <a:schemeClr val="accent6">
                    <a:lumMod val="75000"/>
                  </a:schemeClr>
                </a:solidFill>
                <a:latin typeface="Sakkal Majalla" pitchFamily="2" charset="-78"/>
                <a:cs typeface="Sakkal Majalla" pitchFamily="2" charset="-78"/>
              </a:rPr>
              <a:t>مُ</a:t>
            </a:r>
            <a:r>
              <a:rPr lang="ar-SA" sz="4600" b="1" dirty="0" smtClean="0">
                <a:solidFill>
                  <a:schemeClr val="tx1"/>
                </a:solidFill>
                <a:latin typeface="Sakkal Majalla" pitchFamily="2" charset="-78"/>
                <a:cs typeface="Sakkal Majalla" pitchFamily="2" charset="-78"/>
              </a:rPr>
              <a:t>طهرة</a:t>
            </a:r>
            <a:r>
              <a:rPr lang="ar-KW" sz="4600" b="1" dirty="0" smtClean="0">
                <a:solidFill>
                  <a:schemeClr val="tx1"/>
                </a:solidFill>
                <a:latin typeface="Sakkal Majalla" pitchFamily="2" charset="-78"/>
                <a:cs typeface="Sakkal Majalla" pitchFamily="2" charset="-78"/>
              </a:rPr>
              <a:t> - </a:t>
            </a:r>
            <a:r>
              <a:rPr lang="ar-EG" sz="4600" b="1" dirty="0" smtClean="0">
                <a:solidFill>
                  <a:schemeClr val="tx1"/>
                </a:solidFill>
                <a:latin typeface="Sakkal Majalla" pitchFamily="2" charset="-78"/>
                <a:cs typeface="Sakkal Majalla" pitchFamily="2" charset="-78"/>
              </a:rPr>
              <a:t>م</a:t>
            </a:r>
            <a:r>
              <a:rPr lang="ar-SA" sz="4600" b="1" dirty="0" smtClean="0">
                <a:solidFill>
                  <a:schemeClr val="tx1"/>
                </a:solidFill>
                <a:latin typeface="Sakkal Majalla" pitchFamily="2" charset="-78"/>
                <a:cs typeface="Sakkal Majalla" pitchFamily="2" charset="-78"/>
              </a:rPr>
              <a:t>ِ</a:t>
            </a:r>
            <a:r>
              <a:rPr lang="ar-EG" sz="4600" b="1" dirty="0" smtClean="0">
                <a:solidFill>
                  <a:srgbClr val="FF0000"/>
                </a:solidFill>
                <a:latin typeface="Sakkal Majalla" pitchFamily="2" charset="-78"/>
                <a:cs typeface="Sakkal Majalla" pitchFamily="2" charset="-78"/>
              </a:rPr>
              <a:t>ن</a:t>
            </a:r>
            <a:r>
              <a:rPr lang="ar-SA" sz="4600" b="1" dirty="0" smtClean="0">
                <a:solidFill>
                  <a:srgbClr val="FF0000"/>
                </a:solidFill>
                <a:latin typeface="Sakkal Majalla" pitchFamily="2" charset="-78"/>
                <a:cs typeface="Sakkal Majalla" pitchFamily="2" charset="-78"/>
              </a:rPr>
              <a:t>ْ</a:t>
            </a:r>
            <a:r>
              <a:rPr lang="ar-EG" sz="4600" b="1" dirty="0" smtClean="0">
                <a:solidFill>
                  <a:schemeClr val="tx1"/>
                </a:solidFill>
                <a:latin typeface="Sakkal Majalla" pitchFamily="2" charset="-78"/>
                <a:cs typeface="Sakkal Majalla" pitchFamily="2" charset="-78"/>
              </a:rPr>
              <a:t> </a:t>
            </a:r>
            <a:r>
              <a:rPr lang="ar-SA" sz="4600" b="1" dirty="0" smtClean="0">
                <a:solidFill>
                  <a:schemeClr val="accent6">
                    <a:lumMod val="75000"/>
                  </a:schemeClr>
                </a:solidFill>
                <a:latin typeface="Sakkal Majalla" pitchFamily="2" charset="-78"/>
                <a:cs typeface="Sakkal Majalla" pitchFamily="2" charset="-78"/>
              </a:rPr>
              <a:t>مَ</a:t>
            </a:r>
            <a:r>
              <a:rPr lang="ar-SA" sz="4600" b="1" dirty="0" smtClean="0">
                <a:solidFill>
                  <a:schemeClr val="tx1"/>
                </a:solidFill>
                <a:latin typeface="Sakkal Majalla" pitchFamily="2" charset="-78"/>
                <a:cs typeface="Sakkal Majalla" pitchFamily="2" charset="-78"/>
              </a:rPr>
              <a:t>اء</a:t>
            </a:r>
            <a:endParaRPr lang="en-US" sz="4600" b="1" dirty="0" smtClean="0">
              <a:solidFill>
                <a:schemeClr val="tx1"/>
              </a:solidFill>
              <a:latin typeface="Sakkal Majalla" pitchFamily="2" charset="-78"/>
              <a:cs typeface="Sakkal Majalla" pitchFamily="2" charset="-78"/>
            </a:endParaRPr>
          </a:p>
          <a:p>
            <a:pPr algn="ctr" rtl="1"/>
            <a:r>
              <a:rPr lang="ar-SA" sz="4600" b="1" dirty="0" smtClean="0">
                <a:solidFill>
                  <a:schemeClr val="tx1"/>
                </a:solidFill>
                <a:latin typeface="Sakkal Majalla" pitchFamily="2" charset="-78"/>
                <a:cs typeface="Sakkal Majalla" pitchFamily="2" charset="-78"/>
              </a:rPr>
              <a:t>ووال</a:t>
            </a:r>
            <a:r>
              <a:rPr lang="ar-SA" sz="4600" b="1" dirty="0" smtClean="0">
                <a:solidFill>
                  <a:srgbClr val="FF0000"/>
                </a:solidFill>
                <a:latin typeface="Sakkal Majalla" pitchFamily="2" charset="-78"/>
                <a:cs typeface="Sakkal Majalla" pitchFamily="2" charset="-78"/>
              </a:rPr>
              <a:t>دٍ </a:t>
            </a:r>
            <a:r>
              <a:rPr lang="ar-SA" sz="4600" b="1" dirty="0" smtClean="0">
                <a:solidFill>
                  <a:schemeClr val="accent6">
                    <a:lumMod val="75000"/>
                  </a:schemeClr>
                </a:solidFill>
                <a:latin typeface="Sakkal Majalla" pitchFamily="2" charset="-78"/>
                <a:cs typeface="Sakkal Majalla" pitchFamily="2" charset="-78"/>
              </a:rPr>
              <a:t>وَ</a:t>
            </a:r>
            <a:r>
              <a:rPr lang="ar-SA" sz="4600" b="1" dirty="0" smtClean="0">
                <a:solidFill>
                  <a:schemeClr val="tx1"/>
                </a:solidFill>
                <a:latin typeface="Sakkal Majalla" pitchFamily="2" charset="-78"/>
                <a:cs typeface="Sakkal Majalla" pitchFamily="2" charset="-78"/>
              </a:rPr>
              <a:t>ما ولد</a:t>
            </a:r>
            <a:r>
              <a:rPr lang="ar-KW" sz="4600" b="1" dirty="0" smtClean="0">
                <a:solidFill>
                  <a:schemeClr val="tx1"/>
                </a:solidFill>
                <a:latin typeface="Sakkal Majalla" pitchFamily="2" charset="-78"/>
                <a:cs typeface="Sakkal Majalla" pitchFamily="2" charset="-78"/>
              </a:rPr>
              <a:t> - </a:t>
            </a:r>
            <a:r>
              <a:rPr lang="ar-EG" sz="4600" b="1" dirty="0" smtClean="0">
                <a:solidFill>
                  <a:schemeClr val="tx1"/>
                </a:solidFill>
                <a:latin typeface="Sakkal Majalla" pitchFamily="2" charset="-78"/>
                <a:cs typeface="Sakkal Majalla" pitchFamily="2" charset="-78"/>
              </a:rPr>
              <a:t>م</a:t>
            </a:r>
            <a:r>
              <a:rPr lang="ar-SA" sz="4600" b="1" dirty="0" smtClean="0">
                <a:solidFill>
                  <a:schemeClr val="tx1"/>
                </a:solidFill>
                <a:latin typeface="Sakkal Majalla" pitchFamily="2" charset="-78"/>
                <a:cs typeface="Sakkal Majalla" pitchFamily="2" charset="-78"/>
              </a:rPr>
              <a:t>ِ</a:t>
            </a:r>
            <a:r>
              <a:rPr lang="ar-EG" sz="4600" b="1" dirty="0" smtClean="0">
                <a:solidFill>
                  <a:srgbClr val="FF0000"/>
                </a:solidFill>
                <a:latin typeface="Sakkal Majalla" pitchFamily="2" charset="-78"/>
                <a:cs typeface="Sakkal Majalla" pitchFamily="2" charset="-78"/>
              </a:rPr>
              <a:t>ن</a:t>
            </a:r>
            <a:r>
              <a:rPr lang="ar-SA" sz="4600" b="1" dirty="0" smtClean="0">
                <a:solidFill>
                  <a:srgbClr val="FF0000"/>
                </a:solidFill>
                <a:latin typeface="Sakkal Majalla" pitchFamily="2" charset="-78"/>
                <a:cs typeface="Sakkal Majalla" pitchFamily="2" charset="-78"/>
              </a:rPr>
              <a:t>ْ</a:t>
            </a:r>
            <a:r>
              <a:rPr lang="ar-EG" sz="4600" b="1" dirty="0" smtClean="0">
                <a:solidFill>
                  <a:schemeClr val="tx1"/>
                </a:solidFill>
                <a:latin typeface="Sakkal Majalla" pitchFamily="2" charset="-78"/>
                <a:cs typeface="Sakkal Majalla" pitchFamily="2" charset="-78"/>
              </a:rPr>
              <a:t> </a:t>
            </a:r>
            <a:r>
              <a:rPr lang="ar-SA" sz="4600" b="1" dirty="0" smtClean="0">
                <a:solidFill>
                  <a:schemeClr val="accent6">
                    <a:lumMod val="75000"/>
                  </a:schemeClr>
                </a:solidFill>
                <a:latin typeface="Sakkal Majalla" pitchFamily="2" charset="-78"/>
                <a:cs typeface="Sakkal Majalla" pitchFamily="2" charset="-78"/>
              </a:rPr>
              <a:t>وَ</a:t>
            </a:r>
            <a:r>
              <a:rPr lang="ar-EG" sz="4600" b="1" dirty="0" smtClean="0">
                <a:solidFill>
                  <a:schemeClr val="tx1"/>
                </a:solidFill>
                <a:latin typeface="Sakkal Majalla" pitchFamily="2" charset="-78"/>
                <a:cs typeface="Sakkal Majalla" pitchFamily="2" charset="-78"/>
              </a:rPr>
              <a:t>ا</a:t>
            </a:r>
            <a:r>
              <a:rPr lang="ar-SA" sz="4600" b="1" dirty="0" smtClean="0">
                <a:solidFill>
                  <a:schemeClr val="tx1"/>
                </a:solidFill>
                <a:latin typeface="Sakkal Majalla" pitchFamily="2" charset="-78"/>
                <a:cs typeface="Sakkal Majalla" pitchFamily="2" charset="-78"/>
              </a:rPr>
              <a:t>ل</a:t>
            </a:r>
          </a:p>
          <a:p>
            <a:pPr algn="ctr" rtl="1"/>
            <a:endParaRPr lang="en-US" sz="2000" b="1" dirty="0" smtClean="0">
              <a:solidFill>
                <a:schemeClr val="tx1"/>
              </a:solidFill>
              <a:latin typeface="Sakkal Majalla" pitchFamily="2" charset="-78"/>
              <a:cs typeface="Sakkal Majalla" pitchFamily="2" charset="-78"/>
            </a:endParaRPr>
          </a:p>
          <a:p>
            <a:pPr algn="ctr" rtl="1"/>
            <a:r>
              <a:rPr lang="ar-SA" sz="4600" b="1" dirty="0" smtClean="0">
                <a:solidFill>
                  <a:schemeClr val="tx1"/>
                </a:solidFill>
                <a:latin typeface="Sakkal Majalla" pitchFamily="2" charset="-78"/>
                <a:cs typeface="Sakkal Majalla" pitchFamily="2" charset="-78"/>
              </a:rPr>
              <a:t>مالـ</a:t>
            </a:r>
            <a:r>
              <a:rPr lang="ar-SA" sz="4600" b="1" dirty="0" smtClean="0">
                <a:solidFill>
                  <a:srgbClr val="FF0000"/>
                </a:solidFill>
                <a:latin typeface="Sakkal Majalla" pitchFamily="2" charset="-78"/>
                <a:cs typeface="Sakkal Majalla" pitchFamily="2" charset="-78"/>
              </a:rPr>
              <a:t>اً</a:t>
            </a:r>
            <a:r>
              <a:rPr lang="ar-SA" sz="4600" b="1" dirty="0" smtClean="0">
                <a:solidFill>
                  <a:schemeClr val="tx1"/>
                </a:solidFill>
                <a:latin typeface="Sakkal Majalla" pitchFamily="2" charset="-78"/>
                <a:cs typeface="Sakkal Majalla" pitchFamily="2" charset="-78"/>
              </a:rPr>
              <a:t> </a:t>
            </a:r>
            <a:r>
              <a:rPr lang="ar-SA" sz="4600" b="1" dirty="0" smtClean="0">
                <a:solidFill>
                  <a:schemeClr val="accent6">
                    <a:lumMod val="75000"/>
                  </a:schemeClr>
                </a:solidFill>
                <a:latin typeface="Sakkal Majalla" pitchFamily="2" charset="-78"/>
                <a:cs typeface="Sakkal Majalla" pitchFamily="2" charset="-78"/>
              </a:rPr>
              <a:t>لُ</a:t>
            </a:r>
            <a:r>
              <a:rPr lang="ar-SA" sz="4600" b="1" dirty="0" smtClean="0">
                <a:solidFill>
                  <a:schemeClr val="tx1"/>
                </a:solidFill>
                <a:latin typeface="Sakkal Majalla" pitchFamily="2" charset="-78"/>
                <a:cs typeface="Sakkal Majalla" pitchFamily="2" charset="-78"/>
              </a:rPr>
              <a:t>بداً</a:t>
            </a:r>
            <a:r>
              <a:rPr lang="ar-KW" sz="4600" b="1" dirty="0" smtClean="0">
                <a:solidFill>
                  <a:schemeClr val="tx1"/>
                </a:solidFill>
                <a:latin typeface="Sakkal Majalla" pitchFamily="2" charset="-78"/>
                <a:cs typeface="Sakkal Majalla" pitchFamily="2" charset="-78"/>
              </a:rPr>
              <a:t> – </a:t>
            </a:r>
            <a:r>
              <a:rPr lang="ar-SA" sz="4600" b="1" dirty="0" smtClean="0">
                <a:solidFill>
                  <a:schemeClr val="tx1"/>
                </a:solidFill>
                <a:latin typeface="Sakkal Majalla" pitchFamily="2" charset="-78"/>
                <a:cs typeface="Sakkal Majalla" pitchFamily="2" charset="-78"/>
              </a:rPr>
              <a:t>أ</a:t>
            </a:r>
            <a:r>
              <a:rPr lang="ar-KW" sz="4600" b="1" dirty="0" smtClean="0">
                <a:solidFill>
                  <a:srgbClr val="FF0000"/>
                </a:solidFill>
                <a:latin typeface="Sakkal Majalla" pitchFamily="2" charset="-78"/>
                <a:cs typeface="Sakkal Majalla" pitchFamily="2" charset="-78"/>
              </a:rPr>
              <a:t>ن</a:t>
            </a:r>
            <a:r>
              <a:rPr lang="ar-SA" sz="4600" b="1" dirty="0" smtClean="0">
                <a:solidFill>
                  <a:srgbClr val="FF0000"/>
                </a:solidFill>
                <a:latin typeface="Sakkal Majalla" pitchFamily="2" charset="-78"/>
                <a:cs typeface="Sakkal Majalla" pitchFamily="2" charset="-78"/>
              </a:rPr>
              <a:t>ْ</a:t>
            </a:r>
            <a:r>
              <a:rPr lang="ar-KW" sz="4600" b="1" dirty="0" smtClean="0">
                <a:solidFill>
                  <a:schemeClr val="tx1"/>
                </a:solidFill>
                <a:latin typeface="Sakkal Majalla" pitchFamily="2" charset="-78"/>
                <a:cs typeface="Sakkal Majalla" pitchFamily="2" charset="-78"/>
              </a:rPr>
              <a:t> </a:t>
            </a:r>
            <a:r>
              <a:rPr lang="ar-SA" sz="4600" b="1" dirty="0" smtClean="0">
                <a:solidFill>
                  <a:schemeClr val="accent6">
                    <a:lumMod val="75000"/>
                  </a:schemeClr>
                </a:solidFill>
                <a:latin typeface="Sakkal Majalla" pitchFamily="2" charset="-78"/>
                <a:cs typeface="Sakkal Majalla" pitchFamily="2" charset="-78"/>
              </a:rPr>
              <a:t>لَ</a:t>
            </a:r>
            <a:r>
              <a:rPr lang="ar-SA" sz="4600" b="1" dirty="0" smtClean="0">
                <a:solidFill>
                  <a:schemeClr val="tx1"/>
                </a:solidFill>
                <a:latin typeface="Sakkal Majalla" pitchFamily="2" charset="-78"/>
                <a:cs typeface="Sakkal Majalla" pitchFamily="2" charset="-78"/>
              </a:rPr>
              <a:t>ن</a:t>
            </a:r>
            <a:endParaRPr lang="ar-EG" sz="4600" b="1" dirty="0">
              <a:solidFill>
                <a:schemeClr val="tx1"/>
              </a:solidFill>
              <a:latin typeface="Sakkal Majalla" pitchFamily="2" charset="-78"/>
              <a:cs typeface="Sakkal Majalla" pitchFamily="2" charset="-78"/>
            </a:endParaRPr>
          </a:p>
          <a:p>
            <a:pPr algn="ctr" rtl="1"/>
            <a:r>
              <a:rPr lang="ar-SA" sz="4600" b="1" dirty="0" smtClean="0">
                <a:solidFill>
                  <a:schemeClr val="tx1"/>
                </a:solidFill>
                <a:latin typeface="Sakkal Majalla" pitchFamily="2" charset="-78"/>
                <a:cs typeface="Sakkal Majalla" pitchFamily="2" charset="-78"/>
              </a:rPr>
              <a:t>عيش</a:t>
            </a:r>
            <a:r>
              <a:rPr lang="ar-SA" sz="4600" b="1" dirty="0" smtClean="0">
                <a:solidFill>
                  <a:srgbClr val="FF0000"/>
                </a:solidFill>
                <a:latin typeface="Sakkal Majalla" pitchFamily="2" charset="-78"/>
                <a:cs typeface="Sakkal Majalla" pitchFamily="2" charset="-78"/>
              </a:rPr>
              <a:t>ةٍ </a:t>
            </a:r>
            <a:r>
              <a:rPr lang="ar-SA" sz="4600" b="1" dirty="0" smtClean="0">
                <a:solidFill>
                  <a:schemeClr val="accent6">
                    <a:lumMod val="75000"/>
                  </a:schemeClr>
                </a:solidFill>
                <a:latin typeface="Sakkal Majalla" pitchFamily="2" charset="-78"/>
                <a:cs typeface="Sakkal Majalla" pitchFamily="2" charset="-78"/>
              </a:rPr>
              <a:t>رَ</a:t>
            </a:r>
            <a:r>
              <a:rPr lang="ar-SA" sz="4600" b="1" dirty="0" smtClean="0">
                <a:solidFill>
                  <a:schemeClr val="tx1"/>
                </a:solidFill>
                <a:latin typeface="Sakkal Majalla" pitchFamily="2" charset="-78"/>
                <a:cs typeface="Sakkal Majalla" pitchFamily="2" charset="-78"/>
              </a:rPr>
              <a:t>ضي</a:t>
            </a:r>
            <a:r>
              <a:rPr lang="ar-KW" sz="4600" b="1" dirty="0" smtClean="0">
                <a:solidFill>
                  <a:schemeClr val="tx1"/>
                </a:solidFill>
                <a:latin typeface="Sakkal Majalla" pitchFamily="2" charset="-78"/>
                <a:cs typeface="Sakkal Majalla" pitchFamily="2" charset="-78"/>
              </a:rPr>
              <a:t>ة - </a:t>
            </a:r>
            <a:r>
              <a:rPr lang="ar-EG" sz="4600" b="1" dirty="0" smtClean="0">
                <a:solidFill>
                  <a:schemeClr val="tx1"/>
                </a:solidFill>
                <a:latin typeface="Sakkal Majalla" pitchFamily="2" charset="-78"/>
                <a:cs typeface="Sakkal Majalla" pitchFamily="2" charset="-78"/>
              </a:rPr>
              <a:t>م</a:t>
            </a:r>
            <a:r>
              <a:rPr lang="ar-SA" sz="4600" b="1" dirty="0" smtClean="0">
                <a:solidFill>
                  <a:schemeClr val="tx1"/>
                </a:solidFill>
                <a:latin typeface="Sakkal Majalla" pitchFamily="2" charset="-78"/>
                <a:cs typeface="Sakkal Majalla" pitchFamily="2" charset="-78"/>
              </a:rPr>
              <a:t>ِ</a:t>
            </a:r>
            <a:r>
              <a:rPr lang="ar-EG" sz="4600" b="1" dirty="0" smtClean="0">
                <a:solidFill>
                  <a:srgbClr val="FF0000"/>
                </a:solidFill>
                <a:latin typeface="Sakkal Majalla" pitchFamily="2" charset="-78"/>
                <a:cs typeface="Sakkal Majalla" pitchFamily="2" charset="-78"/>
              </a:rPr>
              <a:t>ن</a:t>
            </a:r>
            <a:r>
              <a:rPr lang="ar-SA" sz="4600" b="1" dirty="0" smtClean="0">
                <a:solidFill>
                  <a:srgbClr val="FF0000"/>
                </a:solidFill>
                <a:latin typeface="Sakkal Majalla" pitchFamily="2" charset="-78"/>
                <a:cs typeface="Sakkal Majalla" pitchFamily="2" charset="-78"/>
              </a:rPr>
              <a:t>ْ</a:t>
            </a:r>
            <a:r>
              <a:rPr lang="ar-EG" sz="4600" b="1" dirty="0" smtClean="0">
                <a:solidFill>
                  <a:schemeClr val="tx1"/>
                </a:solidFill>
                <a:latin typeface="Sakkal Majalla" pitchFamily="2" charset="-78"/>
                <a:cs typeface="Sakkal Majalla" pitchFamily="2" charset="-78"/>
              </a:rPr>
              <a:t> </a:t>
            </a:r>
            <a:r>
              <a:rPr lang="ar-SA" sz="4600" b="1" dirty="0" smtClean="0">
                <a:solidFill>
                  <a:schemeClr val="accent6">
                    <a:lumMod val="75000"/>
                  </a:schemeClr>
                </a:solidFill>
                <a:latin typeface="Sakkal Majalla" pitchFamily="2" charset="-78"/>
                <a:cs typeface="Sakkal Majalla" pitchFamily="2" charset="-78"/>
              </a:rPr>
              <a:t>ر</a:t>
            </a:r>
            <a:r>
              <a:rPr lang="ar-SA" sz="4600" b="1" dirty="0" smtClean="0">
                <a:solidFill>
                  <a:schemeClr val="tx1"/>
                </a:solidFill>
                <a:latin typeface="Sakkal Majalla" pitchFamily="2" charset="-78"/>
                <a:cs typeface="Sakkal Majalla" pitchFamily="2" charset="-78"/>
              </a:rPr>
              <a:t>سول</a:t>
            </a:r>
            <a:endParaRPr lang="ar-EG" sz="46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924689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fade">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fade">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fade">
                                      <p:cBhvr>
                                        <p:cTn id="27" dur="500"/>
                                        <p:tgtEl>
                                          <p:spTgt spid="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xEl>
                                              <p:pRg st="6" end="6"/>
                                            </p:txEl>
                                          </p:spTgt>
                                        </p:tgtEl>
                                        <p:attrNameLst>
                                          <p:attrName>style.visibility</p:attrName>
                                        </p:attrNameLst>
                                      </p:cBhvr>
                                      <p:to>
                                        <p:strVal val="visible"/>
                                      </p:to>
                                    </p:set>
                                    <p:animEffect transition="in" filter="fade">
                                      <p:cBhvr>
                                        <p:cTn id="32"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2020-10-30</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شرطه</a:t>
            </a:r>
          </a:p>
          <a:p>
            <a:pPr lvl="0" algn="ctr" rtl="0"/>
            <a:endParaRPr lang="ar-KW" sz="2800" b="1" dirty="0">
              <a:solidFill>
                <a:srgbClr val="003192"/>
              </a:solidFill>
            </a:endParaRPr>
          </a:p>
          <a:p>
            <a:pPr lvl="0" algn="ctr"/>
            <a:r>
              <a:rPr lang="en-US" sz="2400" b="1" dirty="0">
                <a:solidFill>
                  <a:srgbClr val="003192"/>
                </a:solidFill>
              </a:rPr>
              <a:t>Its </a:t>
            </a:r>
            <a:r>
              <a:rPr lang="en-US" sz="2400" b="1" dirty="0" smtClean="0">
                <a:solidFill>
                  <a:srgbClr val="003192"/>
                </a:solidFill>
              </a:rPr>
              <a:t>Condition</a:t>
            </a:r>
            <a:endParaRPr lang="en-US" sz="2400" b="1" dirty="0">
              <a:solidFill>
                <a:srgbClr val="003192"/>
              </a:solidFill>
            </a:endParaRPr>
          </a:p>
        </p:txBody>
      </p:sp>
      <p:sp>
        <p:nvSpPr>
          <p:cNvPr id="15" name="TextBox 14"/>
          <p:cNvSpPr txBox="1"/>
          <p:nvPr/>
        </p:nvSpPr>
        <p:spPr>
          <a:xfrm>
            <a:off x="1964369" y="2230993"/>
            <a:ext cx="7843018" cy="481670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R="0" algn="r" rtl="1">
              <a:lnSpc>
                <a:spcPct val="150000"/>
              </a:lnSpc>
              <a:spcBef>
                <a:spcPts val="0"/>
              </a:spcBef>
              <a:spcAft>
                <a:spcPts val="0"/>
              </a:spcAft>
              <a:buClr>
                <a:srgbClr val="000000"/>
              </a:buClr>
              <a:buFont typeface="Arial"/>
            </a:pP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أن يكون في </a:t>
            </a:r>
            <a:r>
              <a:rPr lang="ar-KW"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كلمتين</a:t>
            </a:r>
            <a:endParaRPr lang="en-US"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algn="r" rtl="1">
              <a:lnSpc>
                <a:spcPct val="150000"/>
              </a:lnSpc>
            </a:pPr>
            <a:r>
              <a:rPr lang="ar-KW" dirty="0">
                <a:ln>
                  <a:solidFill>
                    <a:srgbClr val="002060"/>
                  </a:solidFill>
                </a:ln>
                <a:solidFill>
                  <a:schemeClr val="accent1">
                    <a:lumMod val="75000"/>
                  </a:schemeClr>
                </a:solidFill>
                <a:latin typeface="Calibri" panose="020F0502020204030204" pitchFamily="34" charset="0"/>
                <a:cs typeface="Calibri" panose="020F0502020204030204" pitchFamily="34" charset="0"/>
              </a:rPr>
              <a:t>إذا وقع حرف الإدغام بعد النون الساكنة في نفس الكلمة وجب الإظهار</a:t>
            </a:r>
            <a:r>
              <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800" u="sng" dirty="0">
                <a:ln>
                  <a:solidFill>
                    <a:srgbClr val="002060"/>
                  </a:solidFill>
                </a:ln>
                <a:solidFill>
                  <a:srgbClr val="FF0000"/>
                </a:solidFill>
                <a:latin typeface="Calibri" panose="020F0502020204030204" pitchFamily="34" charset="0"/>
                <a:cs typeface="Calibri" panose="020F0502020204030204" pitchFamily="34" charset="0"/>
              </a:rPr>
              <a:t>إظهاراً مطلقاً</a:t>
            </a:r>
            <a:r>
              <a:rPr lang="ar-KW" sz="2800" dirty="0">
                <a:ln>
                  <a:solidFill>
                    <a:srgbClr val="002060"/>
                  </a:solidFill>
                </a:ln>
                <a:solidFill>
                  <a:srgbClr val="FF0000"/>
                </a:solidFill>
                <a:latin typeface="Calibri" panose="020F0502020204030204" pitchFamily="34" charset="0"/>
                <a:cs typeface="Calibri" panose="020F0502020204030204" pitchFamily="34" charset="0"/>
              </a:rPr>
              <a:t> </a:t>
            </a:r>
            <a:r>
              <a:rPr lang="ar-SA"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في 4 </a:t>
            </a:r>
            <a:r>
              <a:rPr lang="ar-SA"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كلمات</a:t>
            </a:r>
          </a:p>
          <a:p>
            <a:endParaRPr lang="ar-SA" sz="2400" dirty="0" smtClean="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endParaRPr>
          </a:p>
          <a:p>
            <a:r>
              <a:rPr lang="en-US" sz="2400" dirty="0" smtClean="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Only </a:t>
            </a:r>
            <a:r>
              <a:rPr lang="en-US" sz="2400" dirty="0">
                <a:ln>
                  <a:solidFill>
                    <a:schemeClr val="accent1">
                      <a:lumMod val="50000"/>
                    </a:schemeClr>
                  </a:solidFill>
                </a:ln>
                <a:solidFill>
                  <a:schemeClr val="accent1">
                    <a:lumMod val="50000"/>
                  </a:schemeClr>
                </a:solidFill>
                <a:latin typeface="Calibri" panose="020F0502020204030204" pitchFamily="34" charset="0"/>
                <a:cs typeface="Calibri" panose="020F0502020204030204" pitchFamily="34" charset="0"/>
              </a:rPr>
              <a:t>happens if the two letters are in two separate words</a:t>
            </a:r>
          </a:p>
          <a:p>
            <a:r>
              <a:rPr lang="en-US"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If the letters of </a:t>
            </a:r>
            <a:r>
              <a:rPr lang="en-US"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Idgham</a:t>
            </a:r>
            <a:r>
              <a:rPr lang="en-US"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come after a noon </a:t>
            </a:r>
            <a:r>
              <a:rPr lang="en-US"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sakina</a:t>
            </a:r>
            <a:r>
              <a:rPr lang="en-US"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in one word, the noon </a:t>
            </a:r>
            <a:r>
              <a:rPr lang="en-US" u="sng"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rule</a:t>
            </a:r>
            <a:r>
              <a:rPr lang="en-US"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would be </a:t>
            </a:r>
            <a:r>
              <a:rPr lang="en-US" dirty="0" err="1">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Izhar</a:t>
            </a:r>
            <a:r>
              <a:rPr lang="en-US"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This is called </a:t>
            </a:r>
            <a:r>
              <a:rPr lang="en-US" sz="2800" u="sng" dirty="0">
                <a:ln>
                  <a:solidFill>
                    <a:srgbClr val="002060"/>
                  </a:solidFill>
                </a:ln>
                <a:solidFill>
                  <a:srgbClr val="FF0000"/>
                </a:solidFill>
                <a:latin typeface="Calibri" panose="020F0502020204030204" pitchFamily="34" charset="0"/>
                <a:cs typeface="Calibri" panose="020F0502020204030204" pitchFamily="34" charset="0"/>
              </a:rPr>
              <a:t>Absolute </a:t>
            </a:r>
            <a:r>
              <a:rPr lang="en-US" sz="2800" u="sng" dirty="0" err="1" smtClean="0">
                <a:ln>
                  <a:solidFill>
                    <a:srgbClr val="002060"/>
                  </a:solidFill>
                </a:ln>
                <a:solidFill>
                  <a:srgbClr val="FF0000"/>
                </a:solidFill>
                <a:latin typeface="Calibri" panose="020F0502020204030204" pitchFamily="34" charset="0"/>
                <a:cs typeface="Calibri" panose="020F0502020204030204" pitchFamily="34" charset="0"/>
              </a:rPr>
              <a:t>Izhar</a:t>
            </a:r>
            <a:r>
              <a:rPr lang="en-US" sz="2800" u="sng" dirty="0" smtClean="0">
                <a:ln>
                  <a:solidFill>
                    <a:srgbClr val="002060"/>
                  </a:solidFill>
                </a:ln>
                <a:solidFill>
                  <a:srgbClr val="FF0000"/>
                </a:solidFill>
                <a:latin typeface="Calibri" panose="020F0502020204030204" pitchFamily="34" charset="0"/>
                <a:cs typeface="Calibri" panose="020F0502020204030204" pitchFamily="34" charset="0"/>
              </a:rPr>
              <a:t> (</a:t>
            </a:r>
            <a:r>
              <a:rPr lang="en-US" sz="2800" u="sng" dirty="0" err="1" smtClean="0">
                <a:ln>
                  <a:solidFill>
                    <a:srgbClr val="002060"/>
                  </a:solidFill>
                </a:ln>
                <a:solidFill>
                  <a:srgbClr val="FF0000"/>
                </a:solidFill>
                <a:latin typeface="Calibri" panose="020F0502020204030204" pitchFamily="34" charset="0"/>
                <a:cs typeface="Calibri" panose="020F0502020204030204" pitchFamily="34" charset="0"/>
              </a:rPr>
              <a:t>Motlaq</a:t>
            </a:r>
            <a:r>
              <a:rPr lang="en-US" sz="2800" u="sng" dirty="0" smtClean="0">
                <a:ln>
                  <a:solidFill>
                    <a:srgbClr val="002060"/>
                  </a:solidFill>
                </a:ln>
                <a:solidFill>
                  <a:srgbClr val="FF0000"/>
                </a:solidFill>
                <a:latin typeface="Calibri" panose="020F0502020204030204" pitchFamily="34" charset="0"/>
                <a:cs typeface="Calibri" panose="020F0502020204030204" pitchFamily="34" charset="0"/>
              </a:rPr>
              <a:t>)</a:t>
            </a:r>
          </a:p>
          <a:p>
            <a:r>
              <a:rPr lang="en-US" dirty="0" smtClean="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It </a:t>
            </a:r>
            <a:r>
              <a:rPr lang="en-US"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happens only in four words in the Quran</a:t>
            </a:r>
            <a:endParaRPr lang="ar-KW"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algn="ctr" rtl="1">
              <a:lnSpc>
                <a:spcPct val="150000"/>
              </a:lnSpc>
            </a:pPr>
            <a:r>
              <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endParaRPr lang="en-US" sz="28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algn="ctr" rtl="1">
              <a:lnSpc>
                <a:spcPct val="150000"/>
              </a:lnSpc>
            </a:pPr>
            <a:r>
              <a:rPr lang="ar" sz="2800" b="1" dirty="0" smtClean="0">
                <a:ln>
                  <a:solidFill>
                    <a:srgbClr val="C00000"/>
                  </a:solidFill>
                </a:ln>
                <a:solidFill>
                  <a:srgbClr val="C00000"/>
                </a:solidFill>
                <a:latin typeface="Calibri" panose="020F0502020204030204" pitchFamily="34" charset="0"/>
                <a:cs typeface="Calibri" panose="020F0502020204030204" pitchFamily="34" charset="0"/>
              </a:rPr>
              <a:t>الدُّنْيَا</a:t>
            </a:r>
            <a:r>
              <a:rPr lang="ar-SA" sz="2800" b="1" dirty="0" smtClean="0">
                <a:ln>
                  <a:solidFill>
                    <a:srgbClr val="C00000"/>
                  </a:solidFill>
                </a:ln>
                <a:solidFill>
                  <a:srgbClr val="C00000"/>
                </a:solidFill>
                <a:latin typeface="Calibri" panose="020F0502020204030204" pitchFamily="34" charset="0"/>
                <a:cs typeface="Calibri" panose="020F0502020204030204" pitchFamily="34" charset="0"/>
              </a:rPr>
              <a:t> </a:t>
            </a:r>
            <a:r>
              <a:rPr lang="ar-SA" sz="2800" b="1" dirty="0" smtClean="0">
                <a:ln>
                  <a:solidFill>
                    <a:srgbClr val="C00000"/>
                  </a:solidFill>
                </a:ln>
                <a:solidFill>
                  <a:schemeClr val="tx1"/>
                </a:solidFill>
                <a:latin typeface="Calibri" panose="020F0502020204030204" pitchFamily="34" charset="0"/>
                <a:cs typeface="Calibri" panose="020F0502020204030204" pitchFamily="34" charset="0"/>
              </a:rPr>
              <a:t>(</a:t>
            </a:r>
            <a:r>
              <a:rPr lang="ar" sz="2800" b="1" dirty="0" smtClean="0">
                <a:ln>
                  <a:solidFill>
                    <a:srgbClr val="C00000"/>
                  </a:solidFill>
                </a:ln>
                <a:solidFill>
                  <a:srgbClr val="C00000"/>
                </a:solidFill>
                <a:latin typeface="Calibri" panose="020F0502020204030204" pitchFamily="34" charset="0"/>
                <a:cs typeface="Calibri" panose="020F0502020204030204" pitchFamily="34" charset="0"/>
              </a:rPr>
              <a:t>دُّنْيَا</a:t>
            </a:r>
            <a:r>
              <a:rPr lang="ar-SA" sz="2800" b="1" dirty="0">
                <a:ln>
                  <a:solidFill>
                    <a:srgbClr val="C00000"/>
                  </a:solidFill>
                </a:ln>
                <a:solidFill>
                  <a:schemeClr val="tx1"/>
                </a:solidFill>
                <a:latin typeface="Calibri" panose="020F0502020204030204" pitchFamily="34" charset="0"/>
                <a:cs typeface="Calibri" panose="020F0502020204030204" pitchFamily="34" charset="0"/>
              </a:rPr>
              <a:t>) </a:t>
            </a:r>
            <a:r>
              <a:rPr lang="ar" sz="2800" b="1" dirty="0">
                <a:ln>
                  <a:solidFill>
                    <a:srgbClr val="C00000"/>
                  </a:solidFill>
                </a:ln>
                <a:solidFill>
                  <a:schemeClr val="tx1"/>
                </a:solidFill>
                <a:latin typeface="Calibri" panose="020F0502020204030204" pitchFamily="34" charset="0"/>
                <a:cs typeface="Calibri" panose="020F0502020204030204" pitchFamily="34" charset="0"/>
              </a:rPr>
              <a:t>، </a:t>
            </a:r>
            <a:r>
              <a:rPr lang="ar" sz="2800" b="1" dirty="0" smtClean="0">
                <a:ln>
                  <a:solidFill>
                    <a:srgbClr val="C00000"/>
                  </a:solidFill>
                </a:ln>
                <a:solidFill>
                  <a:srgbClr val="C00000"/>
                </a:solidFill>
                <a:latin typeface="Calibri" panose="020F0502020204030204" pitchFamily="34" charset="0"/>
                <a:cs typeface="Calibri" panose="020F0502020204030204" pitchFamily="34" charset="0"/>
              </a:rPr>
              <a:t>قِنْوَانٌ</a:t>
            </a:r>
            <a:r>
              <a:rPr lang="ar-SA" sz="2800" b="1" dirty="0" smtClean="0">
                <a:ln>
                  <a:solidFill>
                    <a:srgbClr val="C00000"/>
                  </a:solidFill>
                </a:ln>
                <a:solidFill>
                  <a:srgbClr val="C00000"/>
                </a:solidFill>
                <a:latin typeface="Calibri" panose="020F0502020204030204" pitchFamily="34" charset="0"/>
                <a:cs typeface="Calibri" panose="020F0502020204030204" pitchFamily="34" charset="0"/>
              </a:rPr>
              <a:t> </a:t>
            </a:r>
            <a:r>
              <a:rPr lang="ar" sz="2800" b="1" dirty="0" smtClean="0">
                <a:ln>
                  <a:solidFill>
                    <a:srgbClr val="C00000"/>
                  </a:solidFill>
                </a:ln>
                <a:solidFill>
                  <a:schemeClr val="tx1"/>
                </a:solidFill>
                <a:latin typeface="Calibri" panose="020F0502020204030204" pitchFamily="34" charset="0"/>
                <a:cs typeface="Calibri" panose="020F0502020204030204" pitchFamily="34" charset="0"/>
              </a:rPr>
              <a:t>،</a:t>
            </a:r>
            <a:r>
              <a:rPr lang="ar" sz="2800" b="1" dirty="0" smtClean="0">
                <a:ln>
                  <a:solidFill>
                    <a:srgbClr val="C00000"/>
                  </a:solidFill>
                </a:ln>
                <a:solidFill>
                  <a:srgbClr val="C00000"/>
                </a:solidFill>
                <a:latin typeface="Calibri" panose="020F0502020204030204" pitchFamily="34" charset="0"/>
                <a:cs typeface="Calibri" panose="020F0502020204030204" pitchFamily="34" charset="0"/>
              </a:rPr>
              <a:t> صِنْوَانٌ</a:t>
            </a:r>
            <a:r>
              <a:rPr lang="ar-SA" sz="2800" b="1" dirty="0" smtClean="0">
                <a:ln>
                  <a:solidFill>
                    <a:srgbClr val="C00000"/>
                  </a:solidFill>
                </a:ln>
                <a:solidFill>
                  <a:srgbClr val="C00000"/>
                </a:solidFill>
                <a:latin typeface="Calibri" panose="020F0502020204030204" pitchFamily="34" charset="0"/>
                <a:cs typeface="Calibri" panose="020F0502020204030204" pitchFamily="34" charset="0"/>
              </a:rPr>
              <a:t> </a:t>
            </a:r>
            <a:r>
              <a:rPr lang="ar" sz="2800" b="1" dirty="0" smtClean="0">
                <a:ln>
                  <a:solidFill>
                    <a:srgbClr val="C00000"/>
                  </a:solidFill>
                </a:ln>
                <a:solidFill>
                  <a:schemeClr val="tx1"/>
                </a:solidFill>
                <a:latin typeface="Calibri" panose="020F0502020204030204" pitchFamily="34" charset="0"/>
                <a:cs typeface="Calibri" panose="020F0502020204030204" pitchFamily="34" charset="0"/>
              </a:rPr>
              <a:t>،</a:t>
            </a:r>
            <a:r>
              <a:rPr lang="ar" sz="2800" b="1" dirty="0" smtClean="0">
                <a:ln>
                  <a:solidFill>
                    <a:srgbClr val="C00000"/>
                  </a:solidFill>
                </a:ln>
                <a:solidFill>
                  <a:srgbClr val="C00000"/>
                </a:solidFill>
                <a:latin typeface="Calibri" panose="020F0502020204030204" pitchFamily="34" charset="0"/>
                <a:cs typeface="Calibri" panose="020F0502020204030204" pitchFamily="34" charset="0"/>
              </a:rPr>
              <a:t> بُنيانٌ</a:t>
            </a:r>
            <a:endParaRPr lang="ar-KW" sz="2800" dirty="0">
              <a:ln>
                <a:solidFill>
                  <a:srgbClr val="C00000"/>
                </a:solidFill>
              </a:ln>
              <a:solidFill>
                <a:srgbClr val="C00000"/>
              </a:solidFill>
              <a:latin typeface="Calibri" panose="020F0502020204030204" pitchFamily="34" charset="0"/>
              <a:cs typeface="Calibri" panose="020F0502020204030204" pitchFamily="34" charset="0"/>
            </a:endParaRPr>
          </a:p>
          <a:p>
            <a:pPr marR="0" algn="r" rtl="1">
              <a:lnSpc>
                <a:spcPct val="150000"/>
              </a:lnSpc>
              <a:spcBef>
                <a:spcPts val="0"/>
              </a:spcBef>
              <a:spcAft>
                <a:spcPts val="0"/>
              </a:spcAft>
              <a:buClr>
                <a:srgbClr val="000000"/>
              </a:buClr>
              <a:buFont typeface="Arial"/>
            </a:pPr>
            <a:endParaRPr lang="ar-KW" sz="28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6" name="TextBox 15"/>
          <p:cNvSpPr txBox="1"/>
          <p:nvPr/>
        </p:nvSpPr>
        <p:spPr>
          <a:xfrm>
            <a:off x="5525037" y="1373120"/>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4">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42515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13667</TotalTime>
  <Words>625</Words>
  <Application>Microsoft Office PowerPoint</Application>
  <PresentationFormat>Widescreen</PresentationFormat>
  <Paragraphs>138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Arial</vt:lpstr>
      <vt:lpstr>Calibri</vt:lpstr>
      <vt:lpstr>Calibri Light</vt:lpstr>
      <vt:lpstr>Courier New</vt:lpstr>
      <vt:lpstr>Sakkal Majalla</vt:lpstr>
      <vt:lpstr>Office Theme</vt:lpstr>
      <vt:lpstr>أحكام  النون الساكنة والتنوين (الإدغام – 1)</vt:lpstr>
      <vt:lpstr>عناصر المحاضرة</vt:lpstr>
      <vt:lpstr>Introduction to the Noon Sakinah &amp; Tanween  مقدمة أحكام النون الساكنة والتنوين</vt:lpstr>
      <vt:lpstr>PowerPoint Presentation</vt:lpstr>
      <vt:lpstr>PowerPoint Presentation</vt:lpstr>
      <vt:lpstr>PowerPoint Presentation</vt:lpstr>
      <vt:lpstr>PowerPoint Presentation</vt:lpstr>
      <vt:lpstr>PowerPoint Presentation</vt:lpstr>
      <vt:lpstr>PowerPoint Presentation</vt:lpstr>
      <vt:lpstr>      (وما الحياة الدنيا إلا متاع الغرور ) آل عمران 185 ( كأنهم بنيان مرصوص ) الصف 4 ( ومن النخل من طلعها قنوان دانية ) الأنعام 99 ( ونخيل صنوان وغير صنوان ) الرعد 4  </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87</cp:revision>
  <dcterms:created xsi:type="dcterms:W3CDTF">2020-09-13T17:12:40Z</dcterms:created>
  <dcterms:modified xsi:type="dcterms:W3CDTF">2020-10-30T16:21:01Z</dcterms:modified>
</cp:coreProperties>
</file>