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339" r:id="rId4"/>
    <p:sldId id="348" r:id="rId5"/>
    <p:sldId id="347" r:id="rId6"/>
    <p:sldId id="349" r:id="rId7"/>
    <p:sldId id="350" r:id="rId8"/>
    <p:sldId id="351" r:id="rId9"/>
    <p:sldId id="356" r:id="rId10"/>
    <p:sldId id="354" r:id="rId11"/>
    <p:sldId id="352" r:id="rId12"/>
    <p:sldId id="355" r:id="rId13"/>
    <p:sldId id="353"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778"/>
  </p:normalViewPr>
  <p:slideViewPr>
    <p:cSldViewPr snapToGrid="0" snapToObjects="1">
      <p:cViewPr varScale="1">
        <p:scale>
          <a:sx n="74" d="100"/>
          <a:sy n="74" d="100"/>
        </p:scale>
        <p:origin x="21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10/24/2020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endParaRPr lang="en-US" dirty="0"/>
          </a:p>
        </p:txBody>
      </p:sp>
      <p:sp>
        <p:nvSpPr>
          <p:cNvPr id="3" name="Subtitle 2">
            <a:extLst>
              <a:ext uri="{FF2B5EF4-FFF2-40B4-BE49-F238E27FC236}">
                <a16:creationId xmlns=""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2020-10-24</a:t>
            </a:fld>
            <a:endParaRPr lang="en-US"/>
          </a:p>
        </p:txBody>
      </p:sp>
      <p:sp>
        <p:nvSpPr>
          <p:cNvPr id="6" name="Slide Number Placeholder 5">
            <a:extLst>
              <a:ext uri="{FF2B5EF4-FFF2-40B4-BE49-F238E27FC236}">
                <a16:creationId xmlns=""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KW" sz="1800" b="1" dirty="0" smtClean="0"/>
              <a:t>تجويد  181 </a:t>
            </a:r>
            <a:r>
              <a:rPr lang="ar-SA" sz="1800" b="1" dirty="0" smtClean="0"/>
              <a:t>– </a:t>
            </a:r>
            <a:r>
              <a:rPr lang="ar-SA" sz="1800" b="1" dirty="0"/>
              <a:t>مادة </a:t>
            </a:r>
            <a:r>
              <a:rPr lang="ar-KW" sz="1800" b="1" dirty="0" smtClean="0"/>
              <a:t>التجويد </a:t>
            </a:r>
            <a:r>
              <a:rPr lang="ar-SA" sz="1800" b="1" dirty="0" smtClean="0"/>
              <a:t>– </a:t>
            </a:r>
            <a:r>
              <a:rPr lang="ar-SA" sz="1800" b="1" dirty="0" smtClean="0"/>
              <a:t>المحاضرة </a:t>
            </a:r>
            <a:r>
              <a:rPr lang="ar-KW" sz="1800" b="1" dirty="0" smtClean="0"/>
              <a:t>4</a:t>
            </a:r>
            <a:r>
              <a:rPr lang="en-US" sz="1800" b="1" dirty="0" smtClean="0"/>
              <a:t> </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2020-10-24</a:t>
            </a:fld>
            <a:endParaRPr lang="en-US"/>
          </a:p>
        </p:txBody>
      </p:sp>
      <p:sp>
        <p:nvSpPr>
          <p:cNvPr id="6" name="Slide Number Placeholder 5">
            <a:extLst>
              <a:ext uri="{FF2B5EF4-FFF2-40B4-BE49-F238E27FC236}">
                <a16:creationId xmlns=""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2020-10-24</a:t>
            </a:fld>
            <a:endParaRPr lang="en-US"/>
          </a:p>
        </p:txBody>
      </p:sp>
      <p:sp>
        <p:nvSpPr>
          <p:cNvPr id="6" name="Slide Number Placeholder 5">
            <a:extLst>
              <a:ext uri="{FF2B5EF4-FFF2-40B4-BE49-F238E27FC236}">
                <a16:creationId xmlns=""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2020-10-24</a:t>
            </a:fld>
            <a:endParaRPr lang="en-US"/>
          </a:p>
        </p:txBody>
      </p:sp>
      <p:sp>
        <p:nvSpPr>
          <p:cNvPr id="6" name="Slide Number Placeholder 5">
            <a:extLst>
              <a:ext uri="{FF2B5EF4-FFF2-40B4-BE49-F238E27FC236}">
                <a16:creationId xmlns=""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2020-10-24</a:t>
            </a:fld>
            <a:endParaRPr lang="en-US"/>
          </a:p>
        </p:txBody>
      </p:sp>
      <p:sp>
        <p:nvSpPr>
          <p:cNvPr id="6" name="Slide Number Placeholder 5">
            <a:extLst>
              <a:ext uri="{FF2B5EF4-FFF2-40B4-BE49-F238E27FC236}">
                <a16:creationId xmlns=""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2020-10-24</a:t>
            </a:fld>
            <a:endParaRPr lang="en-US"/>
          </a:p>
        </p:txBody>
      </p:sp>
      <p:sp>
        <p:nvSpPr>
          <p:cNvPr id="7" name="Slide Number Placeholder 6">
            <a:extLst>
              <a:ext uri="{FF2B5EF4-FFF2-40B4-BE49-F238E27FC236}">
                <a16:creationId xmlns=""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2020-10-24</a:t>
            </a:fld>
            <a:endParaRPr lang="en-US"/>
          </a:p>
        </p:txBody>
      </p:sp>
      <p:sp>
        <p:nvSpPr>
          <p:cNvPr id="9" name="Slide Number Placeholder 8">
            <a:extLst>
              <a:ext uri="{FF2B5EF4-FFF2-40B4-BE49-F238E27FC236}">
                <a16:creationId xmlns=""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2020-10-24</a:t>
            </a:fld>
            <a:endParaRPr lang="en-US"/>
          </a:p>
        </p:txBody>
      </p:sp>
      <p:sp>
        <p:nvSpPr>
          <p:cNvPr id="5" name="Slide Number Placeholder 4">
            <a:extLst>
              <a:ext uri="{FF2B5EF4-FFF2-40B4-BE49-F238E27FC236}">
                <a16:creationId xmlns=""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2020-10-24</a:t>
            </a:fld>
            <a:endParaRPr lang="en-US"/>
          </a:p>
        </p:txBody>
      </p:sp>
      <p:sp>
        <p:nvSpPr>
          <p:cNvPr id="4" name="Slide Number Placeholder 3">
            <a:extLst>
              <a:ext uri="{FF2B5EF4-FFF2-40B4-BE49-F238E27FC236}">
                <a16:creationId xmlns=""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2020-10-24</a:t>
            </a:fld>
            <a:endParaRPr lang="en-US"/>
          </a:p>
        </p:txBody>
      </p:sp>
      <p:sp>
        <p:nvSpPr>
          <p:cNvPr id="7" name="Slide Number Placeholder 6">
            <a:extLst>
              <a:ext uri="{FF2B5EF4-FFF2-40B4-BE49-F238E27FC236}">
                <a16:creationId xmlns=""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2020-10-24</a:t>
            </a:fld>
            <a:endParaRPr lang="en-US"/>
          </a:p>
        </p:txBody>
      </p:sp>
      <p:sp>
        <p:nvSpPr>
          <p:cNvPr id="7" name="Slide Number Placeholder 6">
            <a:extLst>
              <a:ext uri="{FF2B5EF4-FFF2-40B4-BE49-F238E27FC236}">
                <a16:creationId xmlns=""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2020-10-24</a:t>
            </a:fld>
            <a:endParaRPr lang="en-US" dirty="0"/>
          </a:p>
        </p:txBody>
      </p:sp>
      <p:sp>
        <p:nvSpPr>
          <p:cNvPr id="6" name="Slide Number Placeholder 5">
            <a:extLst>
              <a:ext uri="{FF2B5EF4-FFF2-40B4-BE49-F238E27FC236}">
                <a16:creationId xmlns=""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47BE6263-52BA-8E43-9969-41582C6388DB}"/>
              </a:ext>
            </a:extLst>
          </p:cNvPr>
          <p:cNvSpPr>
            <a:spLocks noGrp="1"/>
          </p:cNvSpPr>
          <p:nvPr>
            <p:ph type="subTitle" idx="1"/>
          </p:nvPr>
        </p:nvSpPr>
        <p:spPr>
          <a:xfrm>
            <a:off x="3288406" y="4827012"/>
            <a:ext cx="9144000" cy="1655762"/>
          </a:xfrm>
        </p:spPr>
        <p:txBody>
          <a:bodyPr>
            <a:normAutofit/>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t>د. </a:t>
            </a:r>
            <a:r>
              <a:rPr lang="ar-KW" sz="3200" b="1" dirty="0" smtClean="0"/>
              <a:t>هاله رجب</a:t>
            </a:r>
            <a:endParaRPr lang="en-US" sz="3200" b="1" dirty="0"/>
          </a:p>
        </p:txBody>
      </p:sp>
      <p:sp>
        <p:nvSpPr>
          <p:cNvPr id="4" name="Date Placeholder 3">
            <a:extLst>
              <a:ext uri="{FF2B5EF4-FFF2-40B4-BE49-F238E27FC236}">
                <a16:creationId xmlns=""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2020-10-24</a:t>
            </a:fld>
            <a:endParaRPr lang="en-US"/>
          </a:p>
        </p:txBody>
      </p:sp>
      <p:sp>
        <p:nvSpPr>
          <p:cNvPr id="5" name="Slide Number Placeholder 4">
            <a:extLst>
              <a:ext uri="{FF2B5EF4-FFF2-40B4-BE49-F238E27FC236}">
                <a16:creationId xmlns=""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pic>
        <p:nvPicPr>
          <p:cNvPr id="6" name="Picture 5" descr="noon.jpg"/>
          <p:cNvPicPr>
            <a:picLocks noChangeAspect="1"/>
          </p:cNvPicPr>
          <p:nvPr/>
        </p:nvPicPr>
        <p:blipFill>
          <a:blip r:embed="rId2" cstate="print">
            <a:duotone>
              <a:schemeClr val="bg2">
                <a:shade val="45000"/>
                <a:satMod val="135000"/>
              </a:schemeClr>
              <a:prstClr val="white"/>
            </a:duotone>
          </a:blip>
          <a:stretch>
            <a:fillRect/>
          </a:stretch>
        </p:blipFill>
        <p:spPr>
          <a:xfrm>
            <a:off x="557011" y="2457544"/>
            <a:ext cx="4114800" cy="3824617"/>
          </a:xfrm>
          <a:prstGeom prst="rect">
            <a:avLst/>
          </a:prstGeom>
        </p:spPr>
      </p:pic>
      <p:sp>
        <p:nvSpPr>
          <p:cNvPr id="8" name="Title 1">
            <a:extLst>
              <a:ext uri="{FF2B5EF4-FFF2-40B4-BE49-F238E27FC236}">
                <a16:creationId xmlns="" xmlns:a16="http://schemas.microsoft.com/office/drawing/2014/main" id="{068D5548-C89A-1F44-B046-3AC8385071C3}"/>
              </a:ext>
            </a:extLst>
          </p:cNvPr>
          <p:cNvSpPr>
            <a:spLocks noGrp="1"/>
          </p:cNvSpPr>
          <p:nvPr>
            <p:ph type="ctrTitle"/>
          </p:nvPr>
        </p:nvSpPr>
        <p:spPr>
          <a:xfrm>
            <a:off x="4671811" y="2459025"/>
            <a:ext cx="7156361" cy="2136165"/>
          </a:xfrm>
        </p:spPr>
        <p:txBody>
          <a:bodyPr>
            <a:normAutofit fontScale="90000"/>
          </a:bodyPr>
          <a:lstStyle/>
          <a:p>
            <a:r>
              <a:rPr lang="ar-KW" dirty="0" smtClean="0"/>
              <a:t>أحكام </a:t>
            </a:r>
            <a:br>
              <a:rPr lang="ar-KW" dirty="0" smtClean="0"/>
            </a:br>
            <a:r>
              <a:rPr lang="ar-KW" dirty="0" smtClean="0"/>
              <a:t>النون الساكنة والتنوين</a:t>
            </a:r>
            <a:br>
              <a:rPr lang="ar-KW" dirty="0" smtClean="0"/>
            </a:br>
            <a:r>
              <a:rPr lang="ar-KW" sz="4400" dirty="0" smtClean="0">
                <a:solidFill>
                  <a:srgbClr val="FF0000"/>
                </a:solidFill>
              </a:rPr>
              <a:t>(الإظهار الحلقي)</a:t>
            </a:r>
            <a:endParaRPr lang="en-US" sz="4400" dirty="0">
              <a:solidFill>
                <a:srgbClr val="FF0000"/>
              </a:solidFill>
            </a:endParaRPr>
          </a:p>
        </p:txBody>
      </p:sp>
    </p:spTree>
    <p:extLst>
      <p:ext uri="{BB962C8B-B14F-4D97-AF65-F5344CB8AC3E}">
        <p14:creationId xmlns:p14="http://schemas.microsoft.com/office/powerpoint/2010/main" val="170120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10</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TextBox 12"/>
          <p:cNvSpPr txBox="1"/>
          <p:nvPr/>
        </p:nvSpPr>
        <p:spPr>
          <a:xfrm>
            <a:off x="10009652" y="3030071"/>
            <a:ext cx="1800200" cy="1631216"/>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4000" b="1" dirty="0" smtClean="0">
                <a:solidFill>
                  <a:srgbClr val="003192"/>
                </a:solidFill>
              </a:rPr>
              <a:t>مراتبه</a:t>
            </a:r>
            <a:endParaRPr lang="ar-KW" sz="2800" b="1" dirty="0" smtClean="0">
              <a:solidFill>
                <a:srgbClr val="003192"/>
              </a:solidFill>
            </a:endParaRPr>
          </a:p>
          <a:p>
            <a:pPr lvl="0" algn="ctr" rtl="0"/>
            <a:endParaRPr lang="ar-KW" sz="2800" b="1" dirty="0">
              <a:solidFill>
                <a:srgbClr val="003192"/>
              </a:solidFill>
            </a:endParaRPr>
          </a:p>
          <a:p>
            <a:pPr lvl="0" algn="ctr" rtl="0"/>
            <a:r>
              <a:rPr lang="en-US" sz="3200" b="1" dirty="0" smtClean="0">
                <a:solidFill>
                  <a:srgbClr val="003192"/>
                </a:solidFill>
              </a:rPr>
              <a:t>Levels</a:t>
            </a:r>
            <a:endParaRPr lang="en-US" sz="3200" b="1" dirty="0">
              <a:solidFill>
                <a:schemeClr val="tx1"/>
              </a:solidFill>
            </a:endParaRPr>
          </a:p>
        </p:txBody>
      </p:sp>
      <p:sp>
        <p:nvSpPr>
          <p:cNvPr id="15" name="TextBox 14"/>
          <p:cNvSpPr txBox="1"/>
          <p:nvPr/>
        </p:nvSpPr>
        <p:spPr>
          <a:xfrm>
            <a:off x="3096884" y="2337867"/>
            <a:ext cx="6840760" cy="156966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342900" indent="-342900" algn="r" rtl="1">
              <a:buFont typeface="Arial" panose="020B0604020202020204" pitchFamily="34" charset="0"/>
              <a:buChar char="•"/>
            </a:pP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عليا</a:t>
            </a:r>
            <a:r>
              <a:rPr lang="en-US"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400" dirty="0" smtClean="0">
                <a:ln>
                  <a:solidFill>
                    <a:srgbClr val="C00000"/>
                  </a:solidFill>
                </a:ln>
                <a:solidFill>
                  <a:srgbClr val="C00000"/>
                </a:solidFill>
                <a:latin typeface="Calibri" panose="020F0502020204030204" pitchFamily="34" charset="0"/>
                <a:cs typeface="Calibri" panose="020F0502020204030204" pitchFamily="34" charset="0"/>
              </a:rPr>
              <a:t>: </a:t>
            </a:r>
            <a:r>
              <a:rPr lang="ar-KW" sz="2400" dirty="0">
                <a:ln>
                  <a:solidFill>
                    <a:srgbClr val="C00000"/>
                  </a:solidFill>
                </a:ln>
                <a:solidFill>
                  <a:srgbClr val="C00000"/>
                </a:solidFill>
                <a:latin typeface="Calibri" panose="020F0502020204030204" pitchFamily="34" charset="0"/>
                <a:cs typeface="Calibri" panose="020F0502020204030204" pitchFamily="34" charset="0"/>
              </a:rPr>
              <a:t>ء، ه</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 من أقصي </a:t>
            </a: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الحلق</a:t>
            </a:r>
            <a:endParaRPr lang="en-US"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a:p>
            <a:pPr marL="342900" marR="0" indent="-342900" algn="r" rtl="1">
              <a:lnSpc>
                <a:spcPct val="150000"/>
              </a:lnSpc>
              <a:spcBef>
                <a:spcPts val="0"/>
              </a:spcBef>
              <a:spcAft>
                <a:spcPts val="0"/>
              </a:spcAft>
              <a:buClr>
                <a:srgbClr val="000000"/>
              </a:buClr>
              <a:buFont typeface="Arial" panose="020B0604020202020204" pitchFamily="34" charset="0"/>
              <a:buChar char="•"/>
            </a:pP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وسطي</a:t>
            </a:r>
            <a:r>
              <a:rPr lang="en-US"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400" dirty="0">
                <a:ln>
                  <a:solidFill>
                    <a:srgbClr val="C00000"/>
                  </a:solidFill>
                </a:ln>
                <a:solidFill>
                  <a:srgbClr val="C00000"/>
                </a:solidFill>
                <a:latin typeface="Calibri" panose="020F0502020204030204" pitchFamily="34" charset="0"/>
                <a:cs typeface="Calibri" panose="020F0502020204030204" pitchFamily="34" charset="0"/>
              </a:rPr>
              <a:t>ع،ح </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من وسط الحلق.</a:t>
            </a:r>
          </a:p>
          <a:p>
            <a:pPr marL="342900" marR="0" indent="-342900" algn="r" rtl="1">
              <a:lnSpc>
                <a:spcPct val="150000"/>
              </a:lnSpc>
              <a:spcBef>
                <a:spcPts val="0"/>
              </a:spcBef>
              <a:spcAft>
                <a:spcPts val="0"/>
              </a:spcAft>
              <a:buClr>
                <a:srgbClr val="000000"/>
              </a:buClr>
              <a:buFont typeface="Arial" panose="020B0604020202020204" pitchFamily="34" charset="0"/>
              <a:buChar char="•"/>
            </a:pP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دنيا</a:t>
            </a:r>
            <a:r>
              <a:rPr lang="en-US"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400" dirty="0">
                <a:ln>
                  <a:solidFill>
                    <a:srgbClr val="C00000"/>
                  </a:solidFill>
                </a:ln>
                <a:solidFill>
                  <a:srgbClr val="C00000"/>
                </a:solidFill>
                <a:latin typeface="Calibri" panose="020F0502020204030204" pitchFamily="34" charset="0"/>
                <a:cs typeface="Calibri" panose="020F0502020204030204" pitchFamily="34" charset="0"/>
              </a:rPr>
              <a:t>غ، خ</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 من أدني الحلق</a:t>
            </a:r>
            <a:endParaRPr lang="en-US" sz="2400" dirty="0">
              <a:solidFill>
                <a:srgbClr val="003192"/>
              </a:solidFill>
            </a:endParaRPr>
          </a:p>
        </p:txBody>
      </p:sp>
      <p:sp>
        <p:nvSpPr>
          <p:cNvPr id="18" name="TextBox 17"/>
          <p:cNvSpPr txBox="1"/>
          <p:nvPr/>
        </p:nvSpPr>
        <p:spPr>
          <a:xfrm>
            <a:off x="1964370" y="4365704"/>
            <a:ext cx="7482978" cy="1754326"/>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342900" indent="-342900">
              <a:lnSpc>
                <a:spcPct val="150000"/>
              </a:lnSpc>
              <a:buFont typeface="Arial" panose="020B0604020202020204" pitchFamily="34" charset="0"/>
              <a:buChar char="•"/>
            </a:pPr>
            <a:r>
              <a:rPr lang="en-US" sz="2400" u="sng" dirty="0">
                <a:ln>
                  <a:solidFill>
                    <a:srgbClr val="002060"/>
                  </a:solidFill>
                </a:ln>
                <a:solidFill>
                  <a:srgbClr val="C00000"/>
                </a:solidFill>
                <a:latin typeface="Calibri" panose="020F0502020204030204" pitchFamily="34" charset="0"/>
                <a:cs typeface="Calibri" panose="020F0502020204030204" pitchFamily="34" charset="0"/>
              </a:rPr>
              <a:t>Highest level: </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with letters </a:t>
            </a:r>
            <a:r>
              <a:rPr lang="en-US" sz="2400" dirty="0" err="1">
                <a:ln>
                  <a:solidFill>
                    <a:srgbClr val="002060"/>
                  </a:solidFill>
                </a:ln>
                <a:solidFill>
                  <a:srgbClr val="4472C4">
                    <a:lumMod val="75000"/>
                  </a:srgbClr>
                </a:solidFill>
                <a:latin typeface="Calibri" panose="020F0502020204030204" pitchFamily="34" charset="0"/>
                <a:cs typeface="Calibri" panose="020F0502020204030204" pitchFamily="34" charset="0"/>
              </a:rPr>
              <a:t>hamzah</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 and the </a:t>
            </a:r>
            <a:r>
              <a:rPr lang="en-US" sz="2400" dirty="0" err="1">
                <a:ln>
                  <a:solidFill>
                    <a:srgbClr val="002060"/>
                  </a:solidFill>
                </a:ln>
                <a:solidFill>
                  <a:srgbClr val="4472C4">
                    <a:lumMod val="75000"/>
                  </a:srgbClr>
                </a:solidFill>
                <a:latin typeface="Calibri" panose="020F0502020204030204" pitchFamily="34" charset="0"/>
                <a:cs typeface="Calibri" panose="020F0502020204030204" pitchFamily="34" charset="0"/>
              </a:rPr>
              <a:t>haa</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 </a:t>
            </a:r>
            <a:r>
              <a:rPr lang="ar-KW" sz="2400" dirty="0">
                <a:ln>
                  <a:solidFill>
                    <a:srgbClr val="C00000"/>
                  </a:solidFill>
                </a:ln>
                <a:solidFill>
                  <a:srgbClr val="C00000"/>
                </a:solidFill>
                <a:latin typeface="Calibri" panose="020F0502020204030204" pitchFamily="34" charset="0"/>
                <a:cs typeface="Calibri" panose="020F0502020204030204" pitchFamily="34" charset="0"/>
              </a:rPr>
              <a:t>ء، ه</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endParaRPr lang="ar-EG" sz="2400" dirty="0">
              <a:ln>
                <a:solidFill>
                  <a:srgbClr val="002060"/>
                </a:solidFill>
              </a:ln>
              <a:solidFill>
                <a:srgbClr val="4472C4">
                  <a:lumMod val="75000"/>
                </a:srgbClr>
              </a:solidFill>
              <a:latin typeface="Calibri" panose="020F0502020204030204" pitchFamily="34" charset="0"/>
              <a:cs typeface="Calibri" panose="020F0502020204030204" pitchFamily="34" charset="0"/>
            </a:endParaRPr>
          </a:p>
          <a:p>
            <a:pPr marL="342900" indent="-342900">
              <a:lnSpc>
                <a:spcPct val="150000"/>
              </a:lnSpc>
              <a:buFont typeface="Arial" panose="020B0604020202020204" pitchFamily="34" charset="0"/>
              <a:buChar char="•"/>
            </a:pPr>
            <a:r>
              <a:rPr lang="en-US" sz="2400" u="sng" dirty="0">
                <a:ln>
                  <a:solidFill>
                    <a:srgbClr val="002060"/>
                  </a:solidFill>
                </a:ln>
                <a:solidFill>
                  <a:srgbClr val="C00000"/>
                </a:solidFill>
                <a:latin typeface="Calibri" panose="020F0502020204030204" pitchFamily="34" charset="0"/>
                <a:cs typeface="Calibri" panose="020F0502020204030204" pitchFamily="34" charset="0"/>
              </a:rPr>
              <a:t>Middle level: </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with letters ‘</a:t>
            </a:r>
            <a:r>
              <a:rPr lang="en-US" sz="2400" dirty="0" err="1">
                <a:ln>
                  <a:solidFill>
                    <a:srgbClr val="002060"/>
                  </a:solidFill>
                </a:ln>
                <a:solidFill>
                  <a:srgbClr val="4472C4">
                    <a:lumMod val="75000"/>
                  </a:srgbClr>
                </a:solidFill>
                <a:latin typeface="Calibri" panose="020F0502020204030204" pitchFamily="34" charset="0"/>
                <a:cs typeface="Calibri" panose="020F0502020204030204" pitchFamily="34" charset="0"/>
              </a:rPr>
              <a:t>ain</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 and </a:t>
            </a:r>
            <a:r>
              <a:rPr lang="en-US" sz="2400" dirty="0" err="1">
                <a:ln>
                  <a:solidFill>
                    <a:srgbClr val="002060"/>
                  </a:solidFill>
                </a:ln>
                <a:solidFill>
                  <a:srgbClr val="4472C4">
                    <a:lumMod val="75000"/>
                  </a:srgbClr>
                </a:solidFill>
                <a:latin typeface="Calibri" panose="020F0502020204030204" pitchFamily="34" charset="0"/>
                <a:cs typeface="Calibri" panose="020F0502020204030204" pitchFamily="34" charset="0"/>
              </a:rPr>
              <a:t>haa</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 </a:t>
            </a:r>
            <a:r>
              <a:rPr lang="ar-KW" sz="2400" dirty="0">
                <a:ln>
                  <a:solidFill>
                    <a:srgbClr val="C00000"/>
                  </a:solidFill>
                </a:ln>
                <a:solidFill>
                  <a:srgbClr val="C00000"/>
                </a:solidFill>
                <a:latin typeface="Calibri" panose="020F0502020204030204" pitchFamily="34" charset="0"/>
                <a:cs typeface="Calibri" panose="020F0502020204030204" pitchFamily="34" charset="0"/>
              </a:rPr>
              <a:t>ع،ح</a:t>
            </a:r>
            <a:endParaRPr lang="ar-EG" sz="2400" dirty="0">
              <a:ln>
                <a:solidFill>
                  <a:srgbClr val="002060"/>
                </a:solidFill>
              </a:ln>
              <a:solidFill>
                <a:srgbClr val="4472C4">
                  <a:lumMod val="75000"/>
                </a:srgbClr>
              </a:solidFill>
              <a:latin typeface="Calibri" panose="020F0502020204030204" pitchFamily="34" charset="0"/>
              <a:cs typeface="Calibri" panose="020F0502020204030204" pitchFamily="34" charset="0"/>
            </a:endParaRPr>
          </a:p>
          <a:p>
            <a:pPr marL="342900" indent="-342900">
              <a:lnSpc>
                <a:spcPct val="150000"/>
              </a:lnSpc>
              <a:buFont typeface="Arial" panose="020B0604020202020204" pitchFamily="34" charset="0"/>
              <a:buChar char="•"/>
            </a:pPr>
            <a:r>
              <a:rPr lang="en-US" sz="2400" u="sng" dirty="0">
                <a:ln>
                  <a:solidFill>
                    <a:srgbClr val="002060"/>
                  </a:solidFill>
                </a:ln>
                <a:solidFill>
                  <a:srgbClr val="C00000"/>
                </a:solidFill>
                <a:latin typeface="Calibri" panose="020F0502020204030204" pitchFamily="34" charset="0"/>
                <a:cs typeface="Calibri" panose="020F0502020204030204" pitchFamily="34" charset="0"/>
              </a:rPr>
              <a:t>Lowest level: </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with letters </a:t>
            </a:r>
            <a:r>
              <a:rPr lang="en-US" sz="2400" dirty="0" err="1">
                <a:ln>
                  <a:solidFill>
                    <a:srgbClr val="002060"/>
                  </a:solidFill>
                </a:ln>
                <a:solidFill>
                  <a:srgbClr val="4472C4">
                    <a:lumMod val="75000"/>
                  </a:srgbClr>
                </a:solidFill>
                <a:latin typeface="Calibri" panose="020F0502020204030204" pitchFamily="34" charset="0"/>
                <a:cs typeface="Calibri" panose="020F0502020204030204" pitchFamily="34" charset="0"/>
              </a:rPr>
              <a:t>khaa</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 and </a:t>
            </a:r>
            <a:r>
              <a:rPr lang="en-US" sz="2400" dirty="0" err="1">
                <a:ln>
                  <a:solidFill>
                    <a:srgbClr val="002060"/>
                  </a:solidFill>
                </a:ln>
                <a:solidFill>
                  <a:srgbClr val="4472C4">
                    <a:lumMod val="75000"/>
                  </a:srgbClr>
                </a:solidFill>
                <a:latin typeface="Calibri" panose="020F0502020204030204" pitchFamily="34" charset="0"/>
                <a:cs typeface="Calibri" panose="020F0502020204030204" pitchFamily="34" charset="0"/>
              </a:rPr>
              <a:t>ghain</a:t>
            </a:r>
            <a:r>
              <a:rPr lang="en-US" sz="2400" dirty="0">
                <a:ln>
                  <a:solidFill>
                    <a:srgbClr val="002060"/>
                  </a:solidFill>
                </a:ln>
                <a:solidFill>
                  <a:srgbClr val="4472C4">
                    <a:lumMod val="75000"/>
                  </a:srgbClr>
                </a:solidFill>
                <a:latin typeface="Calibri" panose="020F0502020204030204" pitchFamily="34" charset="0"/>
                <a:cs typeface="Calibri" panose="020F0502020204030204" pitchFamily="34" charset="0"/>
              </a:rPr>
              <a:t>: </a:t>
            </a:r>
            <a:r>
              <a:rPr lang="ar-KW" sz="2400" dirty="0">
                <a:ln>
                  <a:solidFill>
                    <a:srgbClr val="C00000"/>
                  </a:solidFill>
                </a:ln>
                <a:solidFill>
                  <a:srgbClr val="C00000"/>
                </a:solidFill>
                <a:latin typeface="Calibri" panose="020F0502020204030204" pitchFamily="34" charset="0"/>
                <a:cs typeface="Calibri" panose="020F0502020204030204" pitchFamily="34" charset="0"/>
              </a:rPr>
              <a:t>غ، خ</a:t>
            </a:r>
            <a:endParaRPr lang="en-US" sz="2400" dirty="0">
              <a:ln>
                <a:solidFill>
                  <a:srgbClr val="C00000"/>
                </a:solidFill>
              </a:ln>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0080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11</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TextBox 12"/>
          <p:cNvSpPr txBox="1"/>
          <p:nvPr/>
        </p:nvSpPr>
        <p:spPr>
          <a:xfrm>
            <a:off x="10009652" y="3030071"/>
            <a:ext cx="1800200" cy="1631216"/>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4000" b="1" dirty="0">
                <a:solidFill>
                  <a:srgbClr val="003192"/>
                </a:solidFill>
              </a:rPr>
              <a:t>حَقِيقَتُهُ</a:t>
            </a:r>
            <a:endParaRPr lang="ar-KW" sz="2800" b="1" dirty="0" smtClean="0">
              <a:solidFill>
                <a:srgbClr val="003192"/>
              </a:solidFill>
            </a:endParaRPr>
          </a:p>
          <a:p>
            <a:pPr lvl="0" algn="ctr" rtl="0"/>
            <a:endParaRPr lang="ar-KW" sz="2800" b="1" dirty="0">
              <a:solidFill>
                <a:srgbClr val="003192"/>
              </a:solidFill>
            </a:endParaRPr>
          </a:p>
          <a:p>
            <a:pPr lvl="0" algn="ctr" rtl="0"/>
            <a:r>
              <a:rPr lang="en-US" sz="3200" b="1" dirty="0">
                <a:solidFill>
                  <a:srgbClr val="003192"/>
                </a:solidFill>
              </a:rPr>
              <a:t>Its Cause</a:t>
            </a:r>
            <a:endParaRPr lang="en-US" sz="3200" b="1" dirty="0">
              <a:solidFill>
                <a:schemeClr val="tx1"/>
              </a:solidFill>
            </a:endParaRPr>
          </a:p>
        </p:txBody>
      </p:sp>
      <p:sp>
        <p:nvSpPr>
          <p:cNvPr id="15" name="TextBox 14"/>
          <p:cNvSpPr txBox="1"/>
          <p:nvPr/>
        </p:nvSpPr>
        <p:spPr>
          <a:xfrm>
            <a:off x="3096884" y="2337867"/>
            <a:ext cx="6840760" cy="138499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2400" dirty="0" smtClean="0">
                <a:solidFill>
                  <a:srgbClr val="003192"/>
                </a:solidFill>
              </a:rPr>
              <a:t>أن </a:t>
            </a:r>
            <a:r>
              <a:rPr lang="ar-KW" sz="2400" dirty="0">
                <a:solidFill>
                  <a:srgbClr val="003192"/>
                </a:solidFill>
              </a:rPr>
              <a:t>تنطق النون الساكنة أو التنوين </a:t>
            </a:r>
            <a:r>
              <a:rPr lang="ar-KW" sz="2800" b="1" u="sng" dirty="0">
                <a:solidFill>
                  <a:srgbClr val="003192"/>
                </a:solidFill>
              </a:rPr>
              <a:t>نطقًا </a:t>
            </a:r>
            <a:r>
              <a:rPr lang="ar-KW" sz="2800" b="1" u="sng" dirty="0" smtClean="0">
                <a:solidFill>
                  <a:srgbClr val="003192"/>
                </a:solidFill>
              </a:rPr>
              <a:t>واضحًا</a:t>
            </a:r>
            <a:endParaRPr lang="ar-KW" sz="2400" b="1" u="sng" dirty="0" smtClean="0">
              <a:solidFill>
                <a:srgbClr val="003192"/>
              </a:solidFill>
            </a:endParaRPr>
          </a:p>
          <a:p>
            <a:pPr algn="ctr"/>
            <a:r>
              <a:rPr lang="ar-KW" sz="2800" b="1" u="sng" dirty="0" smtClean="0">
                <a:solidFill>
                  <a:srgbClr val="003192"/>
                </a:solidFill>
              </a:rPr>
              <a:t>من </a:t>
            </a:r>
            <a:r>
              <a:rPr lang="ar-KW" sz="2800" b="1" u="sng" dirty="0">
                <a:solidFill>
                  <a:srgbClr val="003192"/>
                </a:solidFill>
              </a:rPr>
              <a:t>غير غنة </a:t>
            </a:r>
            <a:r>
              <a:rPr lang="ar-KW" sz="2800" b="1" u="sng" dirty="0" smtClean="0">
                <a:solidFill>
                  <a:srgbClr val="003192"/>
                </a:solidFill>
              </a:rPr>
              <a:t>كاملة</a:t>
            </a:r>
          </a:p>
          <a:p>
            <a:pPr algn="ctr"/>
            <a:r>
              <a:rPr lang="ar-KW" sz="2400" dirty="0" smtClean="0">
                <a:solidFill>
                  <a:srgbClr val="003192"/>
                </a:solidFill>
              </a:rPr>
              <a:t>ثم </a:t>
            </a:r>
            <a:r>
              <a:rPr lang="ar-KW" sz="2800" b="1" u="sng" dirty="0">
                <a:solidFill>
                  <a:srgbClr val="003192"/>
                </a:solidFill>
              </a:rPr>
              <a:t>تنطق بحرف الإظهار من غير فصل ولا سَكْت</a:t>
            </a:r>
            <a:r>
              <a:rPr lang="ar-KW" sz="2400" dirty="0">
                <a:solidFill>
                  <a:srgbClr val="003192"/>
                </a:solidFill>
              </a:rPr>
              <a:t> بينهما.</a:t>
            </a:r>
            <a:endParaRPr lang="en-US" sz="2400" dirty="0">
              <a:solidFill>
                <a:srgbClr val="003192"/>
              </a:solidFill>
            </a:endParaRPr>
          </a:p>
        </p:txBody>
      </p:sp>
      <p:sp>
        <p:nvSpPr>
          <p:cNvPr id="18" name="TextBox 17"/>
          <p:cNvSpPr txBox="1"/>
          <p:nvPr/>
        </p:nvSpPr>
        <p:spPr>
          <a:xfrm>
            <a:off x="3024876" y="4365704"/>
            <a:ext cx="6912768" cy="2000548"/>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0"/>
            <a:r>
              <a:rPr lang="en-US" sz="3200" b="1" dirty="0" smtClean="0">
                <a:solidFill>
                  <a:srgbClr val="FF0000"/>
                </a:solidFill>
              </a:rPr>
              <a:t>The </a:t>
            </a:r>
            <a:r>
              <a:rPr lang="en-US" sz="3200" b="1" dirty="0">
                <a:solidFill>
                  <a:srgbClr val="FF0000"/>
                </a:solidFill>
              </a:rPr>
              <a:t>far distance between the two points of articulation</a:t>
            </a:r>
            <a:r>
              <a:rPr lang="en-US" sz="3200" b="1" dirty="0" smtClean="0">
                <a:solidFill>
                  <a:srgbClr val="FF0000"/>
                </a:solidFill>
              </a:rPr>
              <a:t>.</a:t>
            </a:r>
          </a:p>
          <a:p>
            <a:pPr algn="ctr" rtl="0"/>
            <a:r>
              <a:rPr lang="en-US" sz="2400" dirty="0" smtClean="0">
                <a:solidFill>
                  <a:srgbClr val="003192"/>
                </a:solidFill>
              </a:rPr>
              <a:t> </a:t>
            </a:r>
            <a:r>
              <a:rPr lang="en-US" sz="1200" dirty="0">
                <a:solidFill>
                  <a:srgbClr val="003192"/>
                </a:solidFill>
              </a:rPr>
              <a:t>The nun </a:t>
            </a:r>
            <a:r>
              <a:rPr lang="en-US" sz="1200" dirty="0" err="1">
                <a:solidFill>
                  <a:srgbClr val="003192"/>
                </a:solidFill>
              </a:rPr>
              <a:t>sakinah</a:t>
            </a:r>
            <a:r>
              <a:rPr lang="en-US" sz="1200" dirty="0">
                <a:solidFill>
                  <a:srgbClr val="003192"/>
                </a:solidFill>
              </a:rPr>
              <a:t> and </a:t>
            </a:r>
            <a:r>
              <a:rPr lang="en-US" sz="1200" dirty="0" err="1">
                <a:solidFill>
                  <a:srgbClr val="003192"/>
                </a:solidFill>
              </a:rPr>
              <a:t>tanween</a:t>
            </a:r>
            <a:r>
              <a:rPr lang="en-US" sz="1200" dirty="0">
                <a:solidFill>
                  <a:srgbClr val="003192"/>
                </a:solidFill>
              </a:rPr>
              <a:t> are pronounced at the tip of the tongue, whereas the six throat letters are pronounced from the throat. Thus, the point of articulation of the two are not close, and also the characteristics of the throat letters and nun </a:t>
            </a:r>
            <a:r>
              <a:rPr lang="en-US" sz="1200" dirty="0" err="1">
                <a:solidFill>
                  <a:srgbClr val="003192"/>
                </a:solidFill>
              </a:rPr>
              <a:t>sakinah</a:t>
            </a:r>
            <a:r>
              <a:rPr lang="en-US" sz="1200" dirty="0">
                <a:solidFill>
                  <a:srgbClr val="003192"/>
                </a:solidFill>
              </a:rPr>
              <a:t> or </a:t>
            </a:r>
            <a:r>
              <a:rPr lang="en-US" sz="1200" dirty="0" err="1">
                <a:solidFill>
                  <a:srgbClr val="003192"/>
                </a:solidFill>
              </a:rPr>
              <a:t>tanween</a:t>
            </a:r>
            <a:r>
              <a:rPr lang="en-US" sz="1200" dirty="0">
                <a:solidFill>
                  <a:srgbClr val="003192"/>
                </a:solidFill>
              </a:rPr>
              <a:t> are not similar to pronounce </a:t>
            </a:r>
            <a:r>
              <a:rPr lang="en-US" sz="1200" dirty="0" err="1">
                <a:solidFill>
                  <a:srgbClr val="003192"/>
                </a:solidFill>
              </a:rPr>
              <a:t>idgham</a:t>
            </a:r>
            <a:r>
              <a:rPr lang="en-US" sz="1200" dirty="0">
                <a:solidFill>
                  <a:srgbClr val="003192"/>
                </a:solidFill>
              </a:rPr>
              <a:t> (merging two sounds) or </a:t>
            </a:r>
            <a:r>
              <a:rPr lang="en-US" sz="1200" dirty="0" err="1">
                <a:solidFill>
                  <a:srgbClr val="003192"/>
                </a:solidFill>
              </a:rPr>
              <a:t>ikhfa</a:t>
            </a:r>
            <a:r>
              <a:rPr lang="en-US" sz="1200" dirty="0">
                <a:solidFill>
                  <a:srgbClr val="003192"/>
                </a:solidFill>
              </a:rPr>
              <a:t>' (hiding one sound in another</a:t>
            </a:r>
            <a:r>
              <a:rPr lang="en-US" sz="1200" dirty="0" smtClean="0">
                <a:solidFill>
                  <a:srgbClr val="003192"/>
                </a:solidFill>
              </a:rPr>
              <a:t>).</a:t>
            </a:r>
            <a:endParaRPr lang="en-US" sz="2400" dirty="0">
              <a:solidFill>
                <a:srgbClr val="003192"/>
              </a:solidFill>
            </a:endParaRPr>
          </a:p>
        </p:txBody>
      </p:sp>
    </p:spTree>
    <p:extLst>
      <p:ext uri="{BB962C8B-B14F-4D97-AF65-F5344CB8AC3E}">
        <p14:creationId xmlns:p14="http://schemas.microsoft.com/office/powerpoint/2010/main" val="627867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12</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TextBox 12"/>
          <p:cNvSpPr txBox="1"/>
          <p:nvPr/>
        </p:nvSpPr>
        <p:spPr>
          <a:xfrm>
            <a:off x="10009652" y="3030071"/>
            <a:ext cx="1800200" cy="150810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4000" b="1" dirty="0" smtClean="0">
                <a:solidFill>
                  <a:srgbClr val="003192"/>
                </a:solidFill>
              </a:rPr>
              <a:t>الرسم</a:t>
            </a:r>
            <a:endParaRPr lang="ar-KW" sz="2800" b="1" dirty="0" smtClean="0">
              <a:solidFill>
                <a:srgbClr val="003192"/>
              </a:solidFill>
            </a:endParaRPr>
          </a:p>
          <a:p>
            <a:pPr lvl="0" algn="ctr" rtl="0"/>
            <a:endParaRPr lang="ar-KW" sz="2800" b="1" dirty="0">
              <a:solidFill>
                <a:srgbClr val="003192"/>
              </a:solidFill>
            </a:endParaRPr>
          </a:p>
          <a:p>
            <a:pPr lvl="0" algn="ctr" rtl="0"/>
            <a:r>
              <a:rPr lang="en-US" sz="2400" b="1" dirty="0" smtClean="0">
                <a:solidFill>
                  <a:srgbClr val="003192"/>
                </a:solidFill>
              </a:rPr>
              <a:t>Orthography</a:t>
            </a:r>
            <a:endParaRPr lang="en-US" sz="2400" b="1" dirty="0">
              <a:solidFill>
                <a:schemeClr val="tx1"/>
              </a:solidFill>
            </a:endParaRPr>
          </a:p>
        </p:txBody>
      </p:sp>
      <p:sp>
        <p:nvSpPr>
          <p:cNvPr id="15" name="TextBox 14"/>
          <p:cNvSpPr txBox="1"/>
          <p:nvPr/>
        </p:nvSpPr>
        <p:spPr>
          <a:xfrm>
            <a:off x="3096884" y="2337867"/>
            <a:ext cx="6840760" cy="1754326"/>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R="0" algn="r" rtl="1">
              <a:lnSpc>
                <a:spcPct val="150000"/>
              </a:lnSpc>
              <a:spcBef>
                <a:spcPts val="0"/>
              </a:spcBef>
              <a:spcAft>
                <a:spcPts val="0"/>
              </a:spcAft>
              <a:buClr>
                <a:srgbClr val="000000"/>
              </a:buClr>
              <a:buFont typeface="Arial"/>
            </a:pP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للسكون: حاء صغيرة فوق النون </a:t>
            </a: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الساكنة</a:t>
            </a:r>
            <a:r>
              <a:rPr lang="en-US"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400" dirty="0">
                <a:ln>
                  <a:solidFill>
                    <a:schemeClr val="accent1">
                      <a:lumMod val="50000"/>
                    </a:schemeClr>
                  </a:solidFill>
                </a:ln>
                <a:solidFill>
                  <a:schemeClr val="accent1">
                    <a:lumMod val="75000"/>
                  </a:schemeClr>
                </a:solidFill>
                <a:latin typeface="Calibri" panose="020F0502020204030204" pitchFamily="34" charset="0"/>
                <a:cs typeface="Calibri" panose="020F0502020204030204" pitchFamily="34" charset="0"/>
              </a:rPr>
              <a:t>( </a:t>
            </a:r>
            <a:r>
              <a:rPr lang="ar-KW" sz="2400" dirty="0">
                <a:ln>
                  <a:solidFill>
                    <a:srgbClr val="C00000"/>
                  </a:solidFill>
                </a:ln>
                <a:solidFill>
                  <a:srgbClr val="C00000"/>
                </a:solidFill>
                <a:latin typeface="Calibri" panose="020F0502020204030204" pitchFamily="34" charset="0"/>
                <a:cs typeface="Calibri" panose="020F0502020204030204" pitchFamily="34" charset="0"/>
              </a:rPr>
              <a:t> </a:t>
            </a:r>
            <a:r>
              <a:rPr lang="ar-KW" sz="3600" dirty="0" smtClean="0">
                <a:ln>
                  <a:solidFill>
                    <a:srgbClr val="C00000"/>
                  </a:solidFill>
                </a:ln>
                <a:solidFill>
                  <a:srgbClr val="C00000"/>
                </a:solidFill>
                <a:latin typeface="Calibri" panose="020F0502020204030204" pitchFamily="34" charset="0"/>
                <a:cs typeface="Calibri" panose="020F0502020204030204" pitchFamily="34" charset="0"/>
              </a:rPr>
              <a:t>حـ </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a:p>
            <a:pPr marR="0" algn="r" rtl="1">
              <a:lnSpc>
                <a:spcPct val="150000"/>
              </a:lnSpc>
              <a:spcBef>
                <a:spcPts val="0"/>
              </a:spcBef>
              <a:spcAft>
                <a:spcPts val="0"/>
              </a:spcAft>
              <a:buClr>
                <a:srgbClr val="000000"/>
              </a:buClr>
              <a:buFont typeface="Arial"/>
            </a:pPr>
            <a:r>
              <a:rPr lang="ar-KW" sz="24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للتنوين</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2400" dirty="0">
                <a:ln>
                  <a:solidFill>
                    <a:schemeClr val="accent1">
                      <a:lumMod val="50000"/>
                    </a:schemeClr>
                  </a:solidFill>
                </a:ln>
                <a:solidFill>
                  <a:schemeClr val="accent1">
                    <a:lumMod val="75000"/>
                  </a:schemeClr>
                </a:solidFill>
                <a:latin typeface="Calibri" panose="020F0502020204030204" pitchFamily="34" charset="0"/>
                <a:cs typeface="Calibri" panose="020F0502020204030204" pitchFamily="34" charset="0"/>
              </a:rPr>
              <a:t>(</a:t>
            </a:r>
            <a:r>
              <a:rPr lang="ar-KW" sz="3600" dirty="0">
                <a:ln>
                  <a:solidFill>
                    <a:srgbClr val="C00000"/>
                  </a:solidFill>
                </a:ln>
                <a:solidFill>
                  <a:srgbClr val="C00000"/>
                </a:solidFill>
                <a:latin typeface="Calibri" panose="020F0502020204030204" pitchFamily="34" charset="0"/>
                <a:cs typeface="Calibri" panose="020F0502020204030204" pitchFamily="34" charset="0"/>
              </a:rPr>
              <a:t>  ٌ  </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 </a:t>
            </a:r>
            <a:r>
              <a:rPr lang="ar-KW" sz="2400" dirty="0">
                <a:ln>
                  <a:solidFill>
                    <a:srgbClr val="C00000"/>
                  </a:solidFill>
                </a:ln>
                <a:solidFill>
                  <a:srgbClr val="C00000"/>
                </a:solidFill>
                <a:latin typeface="Calibri" panose="020F0502020204030204" pitchFamily="34" charset="0"/>
                <a:cs typeface="Calibri" panose="020F0502020204030204" pitchFamily="34" charset="0"/>
              </a:rPr>
              <a:t> </a:t>
            </a:r>
            <a:r>
              <a:rPr lang="ar-KW" sz="3600" dirty="0">
                <a:ln>
                  <a:solidFill>
                    <a:srgbClr val="C00000"/>
                  </a:solidFill>
                </a:ln>
                <a:solidFill>
                  <a:srgbClr val="C00000"/>
                </a:solidFill>
                <a:latin typeface="Calibri" panose="020F0502020204030204" pitchFamily="34" charset="0"/>
                <a:cs typeface="Calibri" panose="020F0502020204030204" pitchFamily="34" charset="0"/>
              </a:rPr>
              <a:t>ً</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 ( </a:t>
            </a:r>
            <a:r>
              <a:rPr lang="ar-KW" sz="2400" dirty="0">
                <a:ln>
                  <a:solidFill>
                    <a:srgbClr val="C00000"/>
                  </a:solidFill>
                </a:ln>
                <a:solidFill>
                  <a:srgbClr val="C00000"/>
                </a:solidFill>
                <a:latin typeface="Calibri" panose="020F0502020204030204" pitchFamily="34" charset="0"/>
                <a:cs typeface="Calibri" panose="020F0502020204030204" pitchFamily="34" charset="0"/>
              </a:rPr>
              <a:t> </a:t>
            </a:r>
            <a:r>
              <a:rPr lang="ar-KW" sz="3600" dirty="0">
                <a:ln>
                  <a:solidFill>
                    <a:srgbClr val="C00000"/>
                  </a:solidFill>
                </a:ln>
                <a:solidFill>
                  <a:srgbClr val="C00000"/>
                </a:solidFill>
                <a:latin typeface="Calibri" panose="020F0502020204030204" pitchFamily="34" charset="0"/>
                <a:cs typeface="Calibri" panose="020F0502020204030204" pitchFamily="34" charset="0"/>
              </a:rPr>
              <a:t>ٍ </a:t>
            </a:r>
            <a:r>
              <a:rPr lang="ar-KW" sz="2400" dirty="0">
                <a:ln>
                  <a:solidFill>
                    <a:srgbClr val="C00000"/>
                  </a:solidFill>
                </a:ln>
                <a:solidFill>
                  <a:srgbClr val="C00000"/>
                </a:solidFill>
                <a:latin typeface="Calibri" panose="020F0502020204030204" pitchFamily="34" charset="0"/>
                <a:cs typeface="Calibri" panose="020F0502020204030204" pitchFamily="34" charset="0"/>
              </a:rPr>
              <a:t> </a:t>
            </a:r>
            <a:r>
              <a:rPr lang="ar-KW" sz="24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en-US" sz="2400" dirty="0">
              <a:solidFill>
                <a:srgbClr val="003192"/>
              </a:solidFill>
            </a:endParaRPr>
          </a:p>
        </p:txBody>
      </p:sp>
      <p:sp>
        <p:nvSpPr>
          <p:cNvPr id="18" name="TextBox 17"/>
          <p:cNvSpPr txBox="1"/>
          <p:nvPr/>
        </p:nvSpPr>
        <p:spPr>
          <a:xfrm>
            <a:off x="2770772" y="4188124"/>
            <a:ext cx="6912768" cy="2123658"/>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R="0" algn="l">
              <a:lnSpc>
                <a:spcPct val="150000"/>
              </a:lnSpc>
              <a:spcBef>
                <a:spcPts val="0"/>
              </a:spcBef>
              <a:spcAft>
                <a:spcPts val="0"/>
              </a:spcAft>
              <a:buClr>
                <a:srgbClr val="000000"/>
              </a:buClr>
              <a:buFont typeface="Arial"/>
            </a:pPr>
            <a:r>
              <a:rPr lang="en-US"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For </a:t>
            </a:r>
            <a:r>
              <a:rPr lang="en-US" sz="3200" dirty="0" err="1"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Sukoon</a:t>
            </a:r>
            <a:r>
              <a:rPr lang="en-US"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small </a:t>
            </a:r>
            <a:r>
              <a:rPr lang="ar-KW"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ح</a:t>
            </a:r>
            <a:r>
              <a:rPr lang="en-US"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 </a:t>
            </a:r>
            <a:r>
              <a:rPr lang="ar-KW" sz="3200" dirty="0">
                <a:ln>
                  <a:solidFill>
                    <a:schemeClr val="accent1">
                      <a:lumMod val="50000"/>
                    </a:schemeClr>
                  </a:solidFill>
                </a:ln>
                <a:solidFill>
                  <a:schemeClr val="accent1">
                    <a:lumMod val="75000"/>
                  </a:schemeClr>
                </a:solidFill>
                <a:latin typeface="Calibri" panose="020F0502020204030204" pitchFamily="34" charset="0"/>
                <a:cs typeface="Calibri" panose="020F0502020204030204" pitchFamily="34" charset="0"/>
              </a:rPr>
              <a:t>( </a:t>
            </a:r>
            <a:r>
              <a:rPr lang="ar-KW" sz="3200" dirty="0">
                <a:ln>
                  <a:solidFill>
                    <a:srgbClr val="C00000"/>
                  </a:solidFill>
                </a:ln>
                <a:solidFill>
                  <a:srgbClr val="C00000"/>
                </a:solidFill>
                <a:latin typeface="Calibri" panose="020F0502020204030204" pitchFamily="34" charset="0"/>
                <a:cs typeface="Calibri" panose="020F0502020204030204" pitchFamily="34" charset="0"/>
              </a:rPr>
              <a:t> </a:t>
            </a:r>
            <a:r>
              <a:rPr lang="ar-KW" sz="4400" dirty="0">
                <a:ln>
                  <a:solidFill>
                    <a:srgbClr val="C00000"/>
                  </a:solidFill>
                </a:ln>
                <a:solidFill>
                  <a:srgbClr val="C00000"/>
                </a:solidFill>
                <a:latin typeface="Calibri" panose="020F0502020204030204" pitchFamily="34" charset="0"/>
                <a:cs typeface="Calibri" panose="020F0502020204030204" pitchFamily="34" charset="0"/>
              </a:rPr>
              <a:t>حـ </a:t>
            </a:r>
            <a:r>
              <a:rPr lang="ar-KW" sz="3200" dirty="0" smtClean="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ar-KW" sz="3200" dirty="0">
              <a:ln>
                <a:solidFill>
                  <a:srgbClr val="002060"/>
                </a:solidFill>
              </a:ln>
              <a:solidFill>
                <a:schemeClr val="accent1">
                  <a:lumMod val="75000"/>
                </a:schemeClr>
              </a:solidFill>
              <a:latin typeface="Calibri" panose="020F0502020204030204" pitchFamily="34" charset="0"/>
              <a:cs typeface="Calibri" panose="020F0502020204030204" pitchFamily="34" charset="0"/>
            </a:endParaRPr>
          </a:p>
          <a:p>
            <a:pPr marR="0" algn="l">
              <a:lnSpc>
                <a:spcPct val="150000"/>
              </a:lnSpc>
              <a:spcBef>
                <a:spcPts val="0"/>
              </a:spcBef>
              <a:spcAft>
                <a:spcPts val="0"/>
              </a:spcAft>
              <a:buClr>
                <a:srgbClr val="000000"/>
              </a:buClr>
              <a:buFont typeface="Arial"/>
            </a:pPr>
            <a:r>
              <a:rPr lang="en-US" sz="3200" dirty="0" smtClean="0">
                <a:ln>
                  <a:solidFill>
                    <a:schemeClr val="accent1">
                      <a:lumMod val="50000"/>
                    </a:schemeClr>
                  </a:solidFill>
                </a:ln>
                <a:solidFill>
                  <a:schemeClr val="accent1">
                    <a:lumMod val="75000"/>
                  </a:schemeClr>
                </a:solidFill>
                <a:latin typeface="Calibri" panose="020F0502020204030204" pitchFamily="34" charset="0"/>
                <a:cs typeface="Calibri" panose="020F0502020204030204" pitchFamily="34" charset="0"/>
              </a:rPr>
              <a:t>For </a:t>
            </a:r>
            <a:r>
              <a:rPr lang="en-US" sz="3200" dirty="0" err="1" smtClean="0">
                <a:ln>
                  <a:solidFill>
                    <a:schemeClr val="accent1">
                      <a:lumMod val="50000"/>
                    </a:schemeClr>
                  </a:solidFill>
                </a:ln>
                <a:solidFill>
                  <a:schemeClr val="accent1">
                    <a:lumMod val="75000"/>
                  </a:schemeClr>
                </a:solidFill>
                <a:latin typeface="Calibri" panose="020F0502020204030204" pitchFamily="34" charset="0"/>
                <a:cs typeface="Calibri" panose="020F0502020204030204" pitchFamily="34" charset="0"/>
              </a:rPr>
              <a:t>Tanween</a:t>
            </a:r>
            <a:r>
              <a:rPr lang="en-US" sz="3200" dirty="0" smtClean="0">
                <a:ln>
                  <a:solidFill>
                    <a:schemeClr val="accent1">
                      <a:lumMod val="50000"/>
                    </a:schemeClr>
                  </a:solidFill>
                </a:ln>
                <a:solidFill>
                  <a:schemeClr val="accent1">
                    <a:lumMod val="75000"/>
                  </a:schemeClr>
                </a:solidFill>
                <a:latin typeface="Calibri" panose="020F0502020204030204" pitchFamily="34" charset="0"/>
                <a:cs typeface="Calibri" panose="020F0502020204030204" pitchFamily="34" charset="0"/>
              </a:rPr>
              <a:t>: </a:t>
            </a:r>
            <a:r>
              <a:rPr lang="ar-KW" sz="3200" dirty="0" smtClean="0">
                <a:ln>
                  <a:solidFill>
                    <a:schemeClr val="accent1">
                      <a:lumMod val="50000"/>
                    </a:schemeClr>
                  </a:solidFill>
                </a:ln>
                <a:solidFill>
                  <a:schemeClr val="accent1">
                    <a:lumMod val="75000"/>
                  </a:schemeClr>
                </a:solidFill>
                <a:latin typeface="Calibri" panose="020F0502020204030204" pitchFamily="34" charset="0"/>
                <a:cs typeface="Calibri" panose="020F0502020204030204" pitchFamily="34" charset="0"/>
              </a:rPr>
              <a:t>(</a:t>
            </a:r>
            <a:r>
              <a:rPr lang="ar-KW" sz="4400" dirty="0" smtClean="0">
                <a:ln>
                  <a:solidFill>
                    <a:srgbClr val="C00000"/>
                  </a:solidFill>
                </a:ln>
                <a:solidFill>
                  <a:srgbClr val="C00000"/>
                </a:solidFill>
                <a:latin typeface="Calibri" panose="020F0502020204030204" pitchFamily="34" charset="0"/>
                <a:cs typeface="Calibri" panose="020F0502020204030204" pitchFamily="34" charset="0"/>
              </a:rPr>
              <a:t>  </a:t>
            </a:r>
            <a:r>
              <a:rPr lang="ar-KW" sz="4400" dirty="0">
                <a:ln>
                  <a:solidFill>
                    <a:srgbClr val="C00000"/>
                  </a:solidFill>
                </a:ln>
                <a:solidFill>
                  <a:srgbClr val="C00000"/>
                </a:solidFill>
                <a:latin typeface="Calibri" panose="020F0502020204030204" pitchFamily="34" charset="0"/>
                <a:cs typeface="Calibri" panose="020F0502020204030204" pitchFamily="34" charset="0"/>
              </a:rPr>
              <a:t>ٌ  </a:t>
            </a:r>
            <a:r>
              <a:rPr lang="ar-KW" sz="3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 </a:t>
            </a:r>
            <a:r>
              <a:rPr lang="ar-KW" sz="3200" dirty="0">
                <a:ln>
                  <a:solidFill>
                    <a:srgbClr val="C00000"/>
                  </a:solidFill>
                </a:ln>
                <a:solidFill>
                  <a:srgbClr val="C00000"/>
                </a:solidFill>
                <a:latin typeface="Calibri" panose="020F0502020204030204" pitchFamily="34" charset="0"/>
                <a:cs typeface="Calibri" panose="020F0502020204030204" pitchFamily="34" charset="0"/>
              </a:rPr>
              <a:t> </a:t>
            </a:r>
            <a:r>
              <a:rPr lang="ar-KW" sz="4400" dirty="0">
                <a:ln>
                  <a:solidFill>
                    <a:srgbClr val="C00000"/>
                  </a:solidFill>
                </a:ln>
                <a:solidFill>
                  <a:srgbClr val="C00000"/>
                </a:solidFill>
                <a:latin typeface="Calibri" panose="020F0502020204030204" pitchFamily="34" charset="0"/>
                <a:cs typeface="Calibri" panose="020F0502020204030204" pitchFamily="34" charset="0"/>
              </a:rPr>
              <a:t>ً</a:t>
            </a:r>
            <a:r>
              <a:rPr lang="ar-KW" sz="3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  ) ( </a:t>
            </a:r>
            <a:r>
              <a:rPr lang="ar-KW" sz="3200" dirty="0">
                <a:ln>
                  <a:solidFill>
                    <a:srgbClr val="C00000"/>
                  </a:solidFill>
                </a:ln>
                <a:solidFill>
                  <a:srgbClr val="C00000"/>
                </a:solidFill>
                <a:latin typeface="Calibri" panose="020F0502020204030204" pitchFamily="34" charset="0"/>
                <a:cs typeface="Calibri" panose="020F0502020204030204" pitchFamily="34" charset="0"/>
              </a:rPr>
              <a:t> </a:t>
            </a:r>
            <a:r>
              <a:rPr lang="ar-KW" sz="4400" dirty="0">
                <a:ln>
                  <a:solidFill>
                    <a:srgbClr val="C00000"/>
                  </a:solidFill>
                </a:ln>
                <a:solidFill>
                  <a:srgbClr val="C00000"/>
                </a:solidFill>
                <a:latin typeface="Calibri" panose="020F0502020204030204" pitchFamily="34" charset="0"/>
                <a:cs typeface="Calibri" panose="020F0502020204030204" pitchFamily="34" charset="0"/>
              </a:rPr>
              <a:t>ٍ </a:t>
            </a:r>
            <a:r>
              <a:rPr lang="ar-KW" sz="3200" dirty="0">
                <a:ln>
                  <a:solidFill>
                    <a:srgbClr val="C00000"/>
                  </a:solidFill>
                </a:ln>
                <a:solidFill>
                  <a:srgbClr val="C00000"/>
                </a:solidFill>
                <a:latin typeface="Calibri" panose="020F0502020204030204" pitchFamily="34" charset="0"/>
                <a:cs typeface="Calibri" panose="020F0502020204030204" pitchFamily="34" charset="0"/>
              </a:rPr>
              <a:t> </a:t>
            </a:r>
            <a:r>
              <a:rPr lang="ar-KW" sz="3200" dirty="0">
                <a:ln>
                  <a:solidFill>
                    <a:srgbClr val="002060"/>
                  </a:solidFill>
                </a:ln>
                <a:solidFill>
                  <a:schemeClr val="accent1">
                    <a:lumMod val="75000"/>
                  </a:schemeClr>
                </a:solidFill>
                <a:latin typeface="Calibri" panose="020F0502020204030204" pitchFamily="34" charset="0"/>
                <a:cs typeface="Calibri" panose="020F0502020204030204" pitchFamily="34" charset="0"/>
              </a:rPr>
              <a:t>)</a:t>
            </a:r>
            <a:endParaRPr lang="en-US" sz="3200" dirty="0">
              <a:solidFill>
                <a:srgbClr val="003192"/>
              </a:solidFill>
            </a:endParaRPr>
          </a:p>
        </p:txBody>
      </p:sp>
    </p:spTree>
    <p:extLst>
      <p:ext uri="{BB962C8B-B14F-4D97-AF65-F5344CB8AC3E}">
        <p14:creationId xmlns:p14="http://schemas.microsoft.com/office/powerpoint/2010/main" val="2924898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13</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TextBox 12"/>
          <p:cNvSpPr txBox="1"/>
          <p:nvPr/>
        </p:nvSpPr>
        <p:spPr>
          <a:xfrm>
            <a:off x="10009652" y="3030071"/>
            <a:ext cx="1800200" cy="1631216"/>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4000" b="1" dirty="0" smtClean="0">
                <a:solidFill>
                  <a:srgbClr val="003192"/>
                </a:solidFill>
              </a:rPr>
              <a:t>أمثلة</a:t>
            </a:r>
            <a:endParaRPr lang="ar-KW" sz="2800" b="1" dirty="0" smtClean="0">
              <a:solidFill>
                <a:srgbClr val="003192"/>
              </a:solidFill>
            </a:endParaRPr>
          </a:p>
          <a:p>
            <a:pPr lvl="0" algn="ctr" rtl="0"/>
            <a:endParaRPr lang="ar-KW" sz="2800" b="1" dirty="0">
              <a:solidFill>
                <a:srgbClr val="003192"/>
              </a:solidFill>
            </a:endParaRPr>
          </a:p>
          <a:p>
            <a:pPr lvl="0" algn="ctr" rtl="0"/>
            <a:r>
              <a:rPr lang="en-US" sz="3200" b="1" dirty="0" smtClean="0">
                <a:solidFill>
                  <a:srgbClr val="003192"/>
                </a:solidFill>
              </a:rPr>
              <a:t>Examples</a:t>
            </a:r>
            <a:endParaRPr lang="en-US" sz="3200" b="1" dirty="0">
              <a:solidFill>
                <a:schemeClr val="tx1"/>
              </a:solidFill>
            </a:endParaRPr>
          </a:p>
        </p:txBody>
      </p:sp>
      <p:sp>
        <p:nvSpPr>
          <p:cNvPr id="15" name="TextBox 14"/>
          <p:cNvSpPr txBox="1"/>
          <p:nvPr/>
        </p:nvSpPr>
        <p:spPr>
          <a:xfrm>
            <a:off x="2634239" y="2019073"/>
            <a:ext cx="7049301" cy="433965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EG" sz="4600" b="1" dirty="0" smtClean="0">
                <a:solidFill>
                  <a:schemeClr val="tx1"/>
                </a:solidFill>
                <a:latin typeface="Sakkal Majalla" pitchFamily="2" charset="-78"/>
                <a:cs typeface="Sakkal Majalla" pitchFamily="2" charset="-78"/>
              </a:rPr>
              <a:t>وي</a:t>
            </a:r>
            <a:r>
              <a:rPr lang="ar-EG" sz="4600" b="1" dirty="0" smtClean="0">
                <a:solidFill>
                  <a:srgbClr val="FF0000"/>
                </a:solidFill>
                <a:latin typeface="Sakkal Majalla" pitchFamily="2" charset="-78"/>
                <a:cs typeface="Sakkal Majalla" pitchFamily="2" charset="-78"/>
              </a:rPr>
              <a:t>ن</a:t>
            </a:r>
            <a:r>
              <a:rPr lang="ar-EG" sz="4600" b="1" dirty="0" smtClean="0">
                <a:solidFill>
                  <a:schemeClr val="accent6">
                    <a:lumMod val="75000"/>
                  </a:schemeClr>
                </a:solidFill>
                <a:latin typeface="Sakkal Majalla" pitchFamily="2" charset="-78"/>
                <a:cs typeface="Sakkal Majalla" pitchFamily="2" charset="-78"/>
              </a:rPr>
              <a:t>ئ</a:t>
            </a:r>
            <a:r>
              <a:rPr lang="ar-EG" sz="4600" b="1" dirty="0" smtClean="0">
                <a:solidFill>
                  <a:schemeClr val="tx1"/>
                </a:solidFill>
                <a:latin typeface="Sakkal Majalla" pitchFamily="2" charset="-78"/>
                <a:cs typeface="Sakkal Majalla" pitchFamily="2" charset="-78"/>
              </a:rPr>
              <a:t>ون</a:t>
            </a:r>
            <a:r>
              <a:rPr lang="ar-KW" sz="4600" b="1" dirty="0" smtClean="0">
                <a:solidFill>
                  <a:schemeClr val="tx1"/>
                </a:solidFill>
                <a:latin typeface="Sakkal Majalla" pitchFamily="2" charset="-78"/>
                <a:cs typeface="Sakkal Majalla" pitchFamily="2" charset="-78"/>
              </a:rPr>
              <a:t> – م</a:t>
            </a:r>
            <a:r>
              <a:rPr lang="ar-KW" sz="4600" b="1" dirty="0" smtClean="0">
                <a:solidFill>
                  <a:srgbClr val="FF0000"/>
                </a:solidFill>
                <a:latin typeface="Sakkal Majalla" pitchFamily="2" charset="-78"/>
                <a:cs typeface="Sakkal Majalla" pitchFamily="2" charset="-78"/>
              </a:rPr>
              <a:t>ن</a:t>
            </a:r>
            <a:r>
              <a:rPr lang="ar-KW" sz="4600" b="1" dirty="0" smtClean="0">
                <a:solidFill>
                  <a:schemeClr val="tx1"/>
                </a:solidFill>
                <a:latin typeface="Sakkal Majalla" pitchFamily="2" charset="-78"/>
                <a:cs typeface="Sakkal Majalla" pitchFamily="2" charset="-78"/>
              </a:rPr>
              <a:t> </a:t>
            </a:r>
            <a:r>
              <a:rPr lang="ar-KW" sz="4600" b="1" dirty="0" smtClean="0">
                <a:solidFill>
                  <a:schemeClr val="accent6">
                    <a:lumMod val="75000"/>
                  </a:schemeClr>
                </a:solidFill>
                <a:latin typeface="Sakkal Majalla" pitchFamily="2" charset="-78"/>
                <a:cs typeface="Sakkal Majalla" pitchFamily="2" charset="-78"/>
              </a:rPr>
              <a:t>ء</a:t>
            </a:r>
            <a:r>
              <a:rPr lang="ar-KW" sz="4600" b="1" dirty="0" smtClean="0">
                <a:solidFill>
                  <a:schemeClr val="tx1"/>
                </a:solidFill>
                <a:latin typeface="Sakkal Majalla" pitchFamily="2" charset="-78"/>
                <a:cs typeface="Sakkal Majalla" pitchFamily="2" charset="-78"/>
              </a:rPr>
              <a:t>امن – ك</a:t>
            </a:r>
            <a:r>
              <a:rPr lang="ar-KW" sz="4600" b="1" dirty="0" smtClean="0">
                <a:solidFill>
                  <a:srgbClr val="FF0000"/>
                </a:solidFill>
                <a:latin typeface="Sakkal Majalla" pitchFamily="2" charset="-78"/>
                <a:cs typeface="Sakkal Majalla" pitchFamily="2" charset="-78"/>
              </a:rPr>
              <a:t>ل</a:t>
            </a:r>
            <a:r>
              <a:rPr lang="ar-KW" sz="4600" b="1" dirty="0">
                <a:solidFill>
                  <a:srgbClr val="FF0000"/>
                </a:solidFill>
                <a:latin typeface="Sakkal Majalla" pitchFamily="2" charset="-78"/>
                <a:cs typeface="Sakkal Majalla" pitchFamily="2" charset="-78"/>
              </a:rPr>
              <a:t>ٌ</a:t>
            </a:r>
            <a:r>
              <a:rPr lang="ar-KW" sz="4600" b="1" dirty="0" smtClean="0">
                <a:solidFill>
                  <a:srgbClr val="FF0000"/>
                </a:solidFill>
                <a:latin typeface="Sakkal Majalla" pitchFamily="2" charset="-78"/>
                <a:cs typeface="Sakkal Majalla" pitchFamily="2" charset="-78"/>
              </a:rPr>
              <a:t> </a:t>
            </a:r>
            <a:r>
              <a:rPr lang="ar-KW" sz="4600" b="1" dirty="0">
                <a:solidFill>
                  <a:schemeClr val="accent6">
                    <a:lumMod val="75000"/>
                  </a:schemeClr>
                </a:solidFill>
                <a:latin typeface="Sakkal Majalla" pitchFamily="2" charset="-78"/>
                <a:cs typeface="Sakkal Majalla" pitchFamily="2" charset="-78"/>
              </a:rPr>
              <a:t>ء</a:t>
            </a:r>
            <a:r>
              <a:rPr lang="ar-KW" sz="4600" b="1" dirty="0" smtClean="0">
                <a:solidFill>
                  <a:schemeClr val="tx1"/>
                </a:solidFill>
                <a:latin typeface="Sakkal Majalla" pitchFamily="2" charset="-78"/>
                <a:cs typeface="Sakkal Majalla" pitchFamily="2" charset="-78"/>
              </a:rPr>
              <a:t>امن</a:t>
            </a:r>
            <a:endParaRPr lang="en-US" sz="4600" b="1" dirty="0" smtClean="0">
              <a:solidFill>
                <a:schemeClr val="tx1"/>
              </a:solidFill>
              <a:latin typeface="Sakkal Majalla" pitchFamily="2" charset="-78"/>
              <a:cs typeface="Sakkal Majalla" pitchFamily="2" charset="-78"/>
            </a:endParaRPr>
          </a:p>
          <a:p>
            <a:pPr algn="ctr" rtl="1"/>
            <a:r>
              <a:rPr lang="ar-EG" sz="4600" b="1" dirty="0" smtClean="0">
                <a:solidFill>
                  <a:schemeClr val="tx1"/>
                </a:solidFill>
                <a:latin typeface="Sakkal Majalla" pitchFamily="2" charset="-78"/>
                <a:cs typeface="Sakkal Majalla" pitchFamily="2" charset="-78"/>
              </a:rPr>
              <a:t>ي</a:t>
            </a:r>
            <a:r>
              <a:rPr lang="ar-EG" sz="4600" b="1" dirty="0" smtClean="0">
                <a:solidFill>
                  <a:srgbClr val="FF0000"/>
                </a:solidFill>
                <a:latin typeface="Sakkal Majalla" pitchFamily="2" charset="-78"/>
                <a:cs typeface="Sakkal Majalla" pitchFamily="2" charset="-78"/>
              </a:rPr>
              <a:t>ن</a:t>
            </a:r>
            <a:r>
              <a:rPr lang="ar-EG" sz="4600" b="1" dirty="0">
                <a:solidFill>
                  <a:schemeClr val="accent6">
                    <a:lumMod val="75000"/>
                  </a:schemeClr>
                </a:solidFill>
                <a:latin typeface="Sakkal Majalla" pitchFamily="2" charset="-78"/>
                <a:cs typeface="Sakkal Majalla" pitchFamily="2" charset="-78"/>
              </a:rPr>
              <a:t>ه</a:t>
            </a:r>
            <a:r>
              <a:rPr lang="ar-EG" sz="4600" b="1" dirty="0" smtClean="0">
                <a:solidFill>
                  <a:schemeClr val="tx1"/>
                </a:solidFill>
                <a:latin typeface="Sakkal Majalla" pitchFamily="2" charset="-78"/>
                <a:cs typeface="Sakkal Majalla" pitchFamily="2" charset="-78"/>
              </a:rPr>
              <a:t>ون</a:t>
            </a:r>
            <a:r>
              <a:rPr lang="ar-KW" sz="4600" b="1" dirty="0" smtClean="0">
                <a:solidFill>
                  <a:schemeClr val="tx1"/>
                </a:solidFill>
                <a:latin typeface="Sakkal Majalla" pitchFamily="2" charset="-78"/>
                <a:cs typeface="Sakkal Majalla" pitchFamily="2" charset="-78"/>
              </a:rPr>
              <a:t> – م</a:t>
            </a:r>
            <a:r>
              <a:rPr lang="ar-KW" sz="4600" b="1" dirty="0" smtClean="0">
                <a:solidFill>
                  <a:srgbClr val="FF0000"/>
                </a:solidFill>
                <a:latin typeface="Sakkal Majalla" pitchFamily="2" charset="-78"/>
                <a:cs typeface="Sakkal Majalla" pitchFamily="2" charset="-78"/>
              </a:rPr>
              <a:t>ن</a:t>
            </a:r>
            <a:r>
              <a:rPr lang="ar-KW" sz="4600" b="1" dirty="0" smtClean="0">
                <a:solidFill>
                  <a:schemeClr val="tx1"/>
                </a:solidFill>
                <a:latin typeface="Sakkal Majalla" pitchFamily="2" charset="-78"/>
                <a:cs typeface="Sakkal Majalla" pitchFamily="2" charset="-78"/>
              </a:rPr>
              <a:t> </a:t>
            </a:r>
            <a:r>
              <a:rPr lang="ar-KW" sz="4600" b="1" dirty="0">
                <a:solidFill>
                  <a:schemeClr val="accent6">
                    <a:lumMod val="75000"/>
                  </a:schemeClr>
                </a:solidFill>
                <a:latin typeface="Sakkal Majalla" pitchFamily="2" charset="-78"/>
                <a:cs typeface="Sakkal Majalla" pitchFamily="2" charset="-78"/>
              </a:rPr>
              <a:t>ه</a:t>
            </a:r>
            <a:r>
              <a:rPr lang="ar-KW" sz="4600" b="1" dirty="0" smtClean="0">
                <a:solidFill>
                  <a:schemeClr val="tx1"/>
                </a:solidFill>
                <a:latin typeface="Sakkal Majalla" pitchFamily="2" charset="-78"/>
                <a:cs typeface="Sakkal Majalla" pitchFamily="2" charset="-78"/>
              </a:rPr>
              <a:t>اد – جر</a:t>
            </a:r>
            <a:r>
              <a:rPr lang="ar-KW" sz="4600" b="1" dirty="0" smtClean="0">
                <a:solidFill>
                  <a:srgbClr val="FF0000"/>
                </a:solidFill>
                <a:latin typeface="Sakkal Majalla" pitchFamily="2" charset="-78"/>
                <a:cs typeface="Sakkal Majalla" pitchFamily="2" charset="-78"/>
              </a:rPr>
              <a:t>فٍ </a:t>
            </a:r>
            <a:r>
              <a:rPr lang="ar-KW" sz="4600" b="1" dirty="0">
                <a:solidFill>
                  <a:schemeClr val="accent6">
                    <a:lumMod val="75000"/>
                  </a:schemeClr>
                </a:solidFill>
                <a:latin typeface="Sakkal Majalla" pitchFamily="2" charset="-78"/>
                <a:cs typeface="Sakkal Majalla" pitchFamily="2" charset="-78"/>
              </a:rPr>
              <a:t>ه</a:t>
            </a:r>
            <a:r>
              <a:rPr lang="ar-KW" sz="4600" b="1" dirty="0" smtClean="0">
                <a:solidFill>
                  <a:schemeClr val="tx1"/>
                </a:solidFill>
                <a:latin typeface="Sakkal Majalla" pitchFamily="2" charset="-78"/>
                <a:cs typeface="Sakkal Majalla" pitchFamily="2" charset="-78"/>
              </a:rPr>
              <a:t>ار</a:t>
            </a:r>
            <a:endParaRPr lang="en-US" sz="4600" b="1" dirty="0" smtClean="0">
              <a:solidFill>
                <a:schemeClr val="tx1"/>
              </a:solidFill>
              <a:latin typeface="Sakkal Majalla" pitchFamily="2" charset="-78"/>
              <a:cs typeface="Sakkal Majalla" pitchFamily="2" charset="-78"/>
            </a:endParaRPr>
          </a:p>
          <a:p>
            <a:pPr algn="ctr" rtl="1"/>
            <a:r>
              <a:rPr lang="ar-KW" sz="4600" b="1" dirty="0" smtClean="0">
                <a:solidFill>
                  <a:schemeClr val="tx1"/>
                </a:solidFill>
                <a:latin typeface="Sakkal Majalla" pitchFamily="2" charset="-78"/>
                <a:cs typeface="Sakkal Majalla" pitchFamily="2" charset="-78"/>
              </a:rPr>
              <a:t>أ</a:t>
            </a:r>
            <a:r>
              <a:rPr lang="ar-KW" sz="4600" b="1" dirty="0" smtClean="0">
                <a:solidFill>
                  <a:srgbClr val="FF0000"/>
                </a:solidFill>
                <a:latin typeface="Sakkal Majalla" pitchFamily="2" charset="-78"/>
                <a:cs typeface="Sakkal Majalla" pitchFamily="2" charset="-78"/>
              </a:rPr>
              <a:t>ن</a:t>
            </a:r>
            <a:r>
              <a:rPr lang="ar-KW" sz="4600" b="1" dirty="0">
                <a:solidFill>
                  <a:schemeClr val="accent6">
                    <a:lumMod val="75000"/>
                  </a:schemeClr>
                </a:solidFill>
                <a:latin typeface="Sakkal Majalla" pitchFamily="2" charset="-78"/>
                <a:cs typeface="Sakkal Majalla" pitchFamily="2" charset="-78"/>
              </a:rPr>
              <a:t>ع</a:t>
            </a:r>
            <a:r>
              <a:rPr lang="ar-KW" sz="4600" b="1" dirty="0" smtClean="0">
                <a:solidFill>
                  <a:schemeClr val="tx1"/>
                </a:solidFill>
                <a:latin typeface="Sakkal Majalla" pitchFamily="2" charset="-78"/>
                <a:cs typeface="Sakkal Majalla" pitchFamily="2" charset="-78"/>
              </a:rPr>
              <a:t>مت - </a:t>
            </a:r>
            <a:r>
              <a:rPr lang="ar-EG" sz="4600" b="1" dirty="0" smtClean="0">
                <a:solidFill>
                  <a:schemeClr val="tx1"/>
                </a:solidFill>
                <a:latin typeface="Sakkal Majalla" pitchFamily="2" charset="-78"/>
                <a:cs typeface="Sakkal Majalla" pitchFamily="2" charset="-78"/>
              </a:rPr>
              <a:t>م</a:t>
            </a:r>
            <a:r>
              <a:rPr lang="ar-EG" sz="4600" b="1" dirty="0" smtClean="0">
                <a:solidFill>
                  <a:srgbClr val="FF0000"/>
                </a:solidFill>
                <a:latin typeface="Sakkal Majalla" pitchFamily="2" charset="-78"/>
                <a:cs typeface="Sakkal Majalla" pitchFamily="2" charset="-78"/>
              </a:rPr>
              <a:t>ن</a:t>
            </a:r>
            <a:r>
              <a:rPr lang="ar-EG" sz="4600" b="1" dirty="0" smtClean="0">
                <a:solidFill>
                  <a:schemeClr val="tx1"/>
                </a:solidFill>
                <a:latin typeface="Sakkal Majalla" pitchFamily="2" charset="-78"/>
                <a:cs typeface="Sakkal Majalla" pitchFamily="2" charset="-78"/>
              </a:rPr>
              <a:t> </a:t>
            </a:r>
            <a:r>
              <a:rPr lang="ar-EG" sz="4600" b="1" dirty="0" smtClean="0">
                <a:solidFill>
                  <a:schemeClr val="accent6">
                    <a:lumMod val="75000"/>
                  </a:schemeClr>
                </a:solidFill>
                <a:latin typeface="Sakkal Majalla" pitchFamily="2" charset="-78"/>
                <a:cs typeface="Sakkal Majalla" pitchFamily="2" charset="-78"/>
              </a:rPr>
              <a:t>ع</a:t>
            </a:r>
            <a:r>
              <a:rPr lang="ar-EG" sz="4600" b="1" dirty="0" smtClean="0">
                <a:solidFill>
                  <a:schemeClr val="tx1"/>
                </a:solidFill>
                <a:latin typeface="Sakkal Majalla" pitchFamily="2" charset="-78"/>
                <a:cs typeface="Sakkal Majalla" pitchFamily="2" charset="-78"/>
              </a:rPr>
              <a:t>لق</a:t>
            </a:r>
            <a:r>
              <a:rPr lang="ar-KW" sz="4600" b="1" dirty="0" smtClean="0">
                <a:solidFill>
                  <a:schemeClr val="tx1"/>
                </a:solidFill>
                <a:latin typeface="Sakkal Majalla" pitchFamily="2" charset="-78"/>
                <a:cs typeface="Sakkal Majalla" pitchFamily="2" charset="-78"/>
              </a:rPr>
              <a:t> – حقي</a:t>
            </a:r>
            <a:r>
              <a:rPr lang="ar-KW" sz="4600" b="1" dirty="0" smtClean="0">
                <a:solidFill>
                  <a:srgbClr val="FF0000"/>
                </a:solidFill>
                <a:latin typeface="Sakkal Majalla" pitchFamily="2" charset="-78"/>
                <a:cs typeface="Sakkal Majalla" pitchFamily="2" charset="-78"/>
              </a:rPr>
              <a:t>قٌ</a:t>
            </a:r>
            <a:r>
              <a:rPr lang="ar-KW" sz="4600" b="1" dirty="0" smtClean="0">
                <a:solidFill>
                  <a:schemeClr val="tx1"/>
                </a:solidFill>
                <a:latin typeface="Sakkal Majalla" pitchFamily="2" charset="-78"/>
                <a:cs typeface="Sakkal Majalla" pitchFamily="2" charset="-78"/>
              </a:rPr>
              <a:t> </a:t>
            </a:r>
            <a:r>
              <a:rPr lang="ar-KW" sz="4600" b="1" dirty="0">
                <a:solidFill>
                  <a:schemeClr val="accent6">
                    <a:lumMod val="75000"/>
                  </a:schemeClr>
                </a:solidFill>
                <a:latin typeface="Sakkal Majalla" pitchFamily="2" charset="-78"/>
                <a:cs typeface="Sakkal Majalla" pitchFamily="2" charset="-78"/>
              </a:rPr>
              <a:t>ع</a:t>
            </a:r>
            <a:r>
              <a:rPr lang="ar-KW" sz="4600" b="1" dirty="0" smtClean="0">
                <a:solidFill>
                  <a:schemeClr val="tx1"/>
                </a:solidFill>
                <a:latin typeface="Sakkal Majalla" pitchFamily="2" charset="-78"/>
                <a:cs typeface="Sakkal Majalla" pitchFamily="2" charset="-78"/>
              </a:rPr>
              <a:t>لى</a:t>
            </a:r>
            <a:endParaRPr lang="en-US" sz="4600" b="1" dirty="0" smtClean="0">
              <a:solidFill>
                <a:schemeClr val="tx1"/>
              </a:solidFill>
              <a:latin typeface="Sakkal Majalla" pitchFamily="2" charset="-78"/>
              <a:cs typeface="Sakkal Majalla" pitchFamily="2" charset="-78"/>
            </a:endParaRPr>
          </a:p>
          <a:p>
            <a:pPr algn="ctr" rtl="1"/>
            <a:r>
              <a:rPr lang="ar-KW" sz="4600" b="1" dirty="0" smtClean="0">
                <a:solidFill>
                  <a:schemeClr val="tx1"/>
                </a:solidFill>
                <a:latin typeface="Sakkal Majalla" pitchFamily="2" charset="-78"/>
                <a:cs typeface="Sakkal Majalla" pitchFamily="2" charset="-78"/>
              </a:rPr>
              <a:t>ي</a:t>
            </a:r>
            <a:r>
              <a:rPr lang="ar-KW" sz="4600" b="1" dirty="0" smtClean="0">
                <a:solidFill>
                  <a:srgbClr val="FF0000"/>
                </a:solidFill>
                <a:latin typeface="Sakkal Majalla" pitchFamily="2" charset="-78"/>
                <a:cs typeface="Sakkal Majalla" pitchFamily="2" charset="-78"/>
              </a:rPr>
              <a:t>ن</a:t>
            </a:r>
            <a:r>
              <a:rPr lang="ar-KW" sz="4600" b="1" dirty="0">
                <a:solidFill>
                  <a:schemeClr val="accent6">
                    <a:lumMod val="75000"/>
                  </a:schemeClr>
                </a:solidFill>
                <a:latin typeface="Sakkal Majalla" pitchFamily="2" charset="-78"/>
                <a:cs typeface="Sakkal Majalla" pitchFamily="2" charset="-78"/>
              </a:rPr>
              <a:t>ح</a:t>
            </a:r>
            <a:r>
              <a:rPr lang="ar-KW" sz="4600" b="1" dirty="0" smtClean="0">
                <a:solidFill>
                  <a:schemeClr val="tx1"/>
                </a:solidFill>
                <a:latin typeface="Sakkal Majalla" pitchFamily="2" charset="-78"/>
                <a:cs typeface="Sakkal Majalla" pitchFamily="2" charset="-78"/>
              </a:rPr>
              <a:t>تون - </a:t>
            </a:r>
            <a:r>
              <a:rPr lang="ar-EG" sz="4600" b="1" dirty="0" smtClean="0">
                <a:solidFill>
                  <a:schemeClr val="tx1"/>
                </a:solidFill>
                <a:latin typeface="Sakkal Majalla" pitchFamily="2" charset="-78"/>
                <a:cs typeface="Sakkal Majalla" pitchFamily="2" charset="-78"/>
              </a:rPr>
              <a:t>م</a:t>
            </a:r>
            <a:r>
              <a:rPr lang="ar-EG" sz="4600" b="1" dirty="0" smtClean="0">
                <a:solidFill>
                  <a:srgbClr val="FF0000"/>
                </a:solidFill>
                <a:latin typeface="Sakkal Majalla" pitchFamily="2" charset="-78"/>
                <a:cs typeface="Sakkal Majalla" pitchFamily="2" charset="-78"/>
              </a:rPr>
              <a:t>ن</a:t>
            </a:r>
            <a:r>
              <a:rPr lang="ar-EG" sz="4600" b="1" dirty="0" smtClean="0">
                <a:solidFill>
                  <a:schemeClr val="tx1"/>
                </a:solidFill>
                <a:latin typeface="Sakkal Majalla" pitchFamily="2" charset="-78"/>
                <a:cs typeface="Sakkal Majalla" pitchFamily="2" charset="-78"/>
              </a:rPr>
              <a:t> </a:t>
            </a:r>
            <a:r>
              <a:rPr lang="ar-EG" sz="4600" b="1" dirty="0">
                <a:solidFill>
                  <a:schemeClr val="accent6">
                    <a:lumMod val="75000"/>
                  </a:schemeClr>
                </a:solidFill>
                <a:latin typeface="Sakkal Majalla" pitchFamily="2" charset="-78"/>
                <a:cs typeface="Sakkal Majalla" pitchFamily="2" charset="-78"/>
              </a:rPr>
              <a:t>ح</a:t>
            </a:r>
            <a:r>
              <a:rPr lang="ar-EG" sz="4600" b="1" dirty="0">
                <a:solidFill>
                  <a:schemeClr val="tx1"/>
                </a:solidFill>
                <a:latin typeface="Sakkal Majalla" pitchFamily="2" charset="-78"/>
                <a:cs typeface="Sakkal Majalla" pitchFamily="2" charset="-78"/>
              </a:rPr>
              <a:t>اد </a:t>
            </a:r>
            <a:r>
              <a:rPr lang="ar-EG" sz="4600" b="1" dirty="0" smtClean="0">
                <a:solidFill>
                  <a:schemeClr val="tx1"/>
                </a:solidFill>
                <a:latin typeface="Sakkal Majalla" pitchFamily="2" charset="-78"/>
                <a:cs typeface="Sakkal Majalla" pitchFamily="2" charset="-78"/>
              </a:rPr>
              <a:t>الله</a:t>
            </a:r>
            <a:r>
              <a:rPr lang="ar-KW" sz="4600" b="1" dirty="0" smtClean="0">
                <a:solidFill>
                  <a:schemeClr val="tx1"/>
                </a:solidFill>
                <a:latin typeface="Sakkal Majalla" pitchFamily="2" charset="-78"/>
                <a:cs typeface="Sakkal Majalla" pitchFamily="2" charset="-78"/>
              </a:rPr>
              <a:t> – عليم</a:t>
            </a:r>
            <a:r>
              <a:rPr lang="ar-KW" sz="4600" b="1" dirty="0" smtClean="0">
                <a:solidFill>
                  <a:srgbClr val="FF0000"/>
                </a:solidFill>
                <a:latin typeface="Sakkal Majalla" pitchFamily="2" charset="-78"/>
                <a:cs typeface="Sakkal Majalla" pitchFamily="2" charset="-78"/>
              </a:rPr>
              <a:t>اً</a:t>
            </a:r>
            <a:r>
              <a:rPr lang="ar-KW" sz="4600" b="1" dirty="0" smtClean="0">
                <a:solidFill>
                  <a:schemeClr val="tx1"/>
                </a:solidFill>
                <a:latin typeface="Sakkal Majalla" pitchFamily="2" charset="-78"/>
                <a:cs typeface="Sakkal Majalla" pitchFamily="2" charset="-78"/>
              </a:rPr>
              <a:t> </a:t>
            </a:r>
            <a:r>
              <a:rPr lang="ar-KW" sz="4600" b="1" dirty="0">
                <a:solidFill>
                  <a:schemeClr val="accent6">
                    <a:lumMod val="75000"/>
                  </a:schemeClr>
                </a:solidFill>
                <a:latin typeface="Sakkal Majalla" pitchFamily="2" charset="-78"/>
                <a:cs typeface="Sakkal Majalla" pitchFamily="2" charset="-78"/>
              </a:rPr>
              <a:t>ح</a:t>
            </a:r>
            <a:r>
              <a:rPr lang="ar-KW" sz="4600" b="1" dirty="0" smtClean="0">
                <a:solidFill>
                  <a:schemeClr val="tx1"/>
                </a:solidFill>
                <a:latin typeface="Sakkal Majalla" pitchFamily="2" charset="-78"/>
                <a:cs typeface="Sakkal Majalla" pitchFamily="2" charset="-78"/>
              </a:rPr>
              <a:t>كيماً</a:t>
            </a:r>
            <a:endParaRPr lang="en-US" sz="4600" b="1" dirty="0" smtClean="0">
              <a:solidFill>
                <a:schemeClr val="tx1"/>
              </a:solidFill>
              <a:latin typeface="Sakkal Majalla" pitchFamily="2" charset="-78"/>
              <a:cs typeface="Sakkal Majalla" pitchFamily="2" charset="-78"/>
            </a:endParaRPr>
          </a:p>
          <a:p>
            <a:pPr algn="ctr" rtl="1"/>
            <a:r>
              <a:rPr lang="ar-EG" sz="4600" b="1" dirty="0" smtClean="0">
                <a:solidFill>
                  <a:schemeClr val="tx1"/>
                </a:solidFill>
                <a:latin typeface="Sakkal Majalla" pitchFamily="2" charset="-78"/>
                <a:cs typeface="Sakkal Majalla" pitchFamily="2" charset="-78"/>
              </a:rPr>
              <a:t>فسي</a:t>
            </a:r>
            <a:r>
              <a:rPr lang="ar-EG" sz="4600" b="1" dirty="0" smtClean="0">
                <a:solidFill>
                  <a:srgbClr val="FF0000"/>
                </a:solidFill>
                <a:latin typeface="Sakkal Majalla" pitchFamily="2" charset="-78"/>
                <a:cs typeface="Sakkal Majalla" pitchFamily="2" charset="-78"/>
              </a:rPr>
              <a:t>ن</a:t>
            </a:r>
            <a:r>
              <a:rPr lang="ar-EG" sz="4600" b="1" dirty="0" smtClean="0">
                <a:solidFill>
                  <a:schemeClr val="accent6">
                    <a:lumMod val="75000"/>
                  </a:schemeClr>
                </a:solidFill>
                <a:latin typeface="Sakkal Majalla" pitchFamily="2" charset="-78"/>
                <a:cs typeface="Sakkal Majalla" pitchFamily="2" charset="-78"/>
              </a:rPr>
              <a:t>غ</a:t>
            </a:r>
            <a:r>
              <a:rPr lang="ar-EG" sz="4600" b="1" dirty="0" smtClean="0">
                <a:solidFill>
                  <a:schemeClr val="tx1"/>
                </a:solidFill>
                <a:latin typeface="Sakkal Majalla" pitchFamily="2" charset="-78"/>
                <a:cs typeface="Sakkal Majalla" pitchFamily="2" charset="-78"/>
              </a:rPr>
              <a:t>ضون</a:t>
            </a:r>
            <a:r>
              <a:rPr lang="ar-KW" sz="4600" b="1" dirty="0" smtClean="0">
                <a:solidFill>
                  <a:schemeClr val="tx1"/>
                </a:solidFill>
                <a:latin typeface="Sakkal Majalla" pitchFamily="2" charset="-78"/>
                <a:cs typeface="Sakkal Majalla" pitchFamily="2" charset="-78"/>
              </a:rPr>
              <a:t> – م</a:t>
            </a:r>
            <a:r>
              <a:rPr lang="ar-KW" sz="4600" b="1" dirty="0" smtClean="0">
                <a:solidFill>
                  <a:srgbClr val="FF0000"/>
                </a:solidFill>
                <a:latin typeface="Sakkal Majalla" pitchFamily="2" charset="-78"/>
                <a:cs typeface="Sakkal Majalla" pitchFamily="2" charset="-78"/>
              </a:rPr>
              <a:t>ن</a:t>
            </a:r>
            <a:r>
              <a:rPr lang="ar-KW" sz="4600" b="1" dirty="0" smtClean="0">
                <a:solidFill>
                  <a:schemeClr val="tx1"/>
                </a:solidFill>
                <a:latin typeface="Sakkal Majalla" pitchFamily="2" charset="-78"/>
                <a:cs typeface="Sakkal Majalla" pitchFamily="2" charset="-78"/>
              </a:rPr>
              <a:t> </a:t>
            </a:r>
            <a:r>
              <a:rPr lang="ar-KW" sz="4600" b="1" dirty="0" smtClean="0">
                <a:solidFill>
                  <a:schemeClr val="accent6">
                    <a:lumMod val="75000"/>
                  </a:schemeClr>
                </a:solidFill>
                <a:latin typeface="Sakkal Majalla" pitchFamily="2" charset="-78"/>
                <a:cs typeface="Sakkal Majalla" pitchFamily="2" charset="-78"/>
              </a:rPr>
              <a:t>غ</a:t>
            </a:r>
            <a:r>
              <a:rPr lang="ar-KW" sz="4600" b="1" dirty="0" smtClean="0">
                <a:solidFill>
                  <a:schemeClr val="tx1"/>
                </a:solidFill>
                <a:latin typeface="Sakkal Majalla" pitchFamily="2" charset="-78"/>
                <a:cs typeface="Sakkal Majalla" pitchFamily="2" charset="-78"/>
              </a:rPr>
              <a:t>ل – ور</a:t>
            </a:r>
            <a:r>
              <a:rPr lang="ar-KW" sz="4600" b="1" dirty="0" smtClean="0">
                <a:solidFill>
                  <a:srgbClr val="FF0000"/>
                </a:solidFill>
                <a:latin typeface="Sakkal Majalla" pitchFamily="2" charset="-78"/>
                <a:cs typeface="Sakkal Majalla" pitchFamily="2" charset="-78"/>
              </a:rPr>
              <a:t>بٌ</a:t>
            </a:r>
            <a:r>
              <a:rPr lang="ar-KW" sz="4600" b="1" dirty="0" smtClean="0">
                <a:solidFill>
                  <a:schemeClr val="tx1"/>
                </a:solidFill>
                <a:latin typeface="Sakkal Majalla" pitchFamily="2" charset="-78"/>
                <a:cs typeface="Sakkal Majalla" pitchFamily="2" charset="-78"/>
              </a:rPr>
              <a:t> </a:t>
            </a:r>
            <a:r>
              <a:rPr lang="ar-KW" sz="4600" b="1" dirty="0">
                <a:solidFill>
                  <a:schemeClr val="accent6">
                    <a:lumMod val="75000"/>
                  </a:schemeClr>
                </a:solidFill>
                <a:latin typeface="Sakkal Majalla" pitchFamily="2" charset="-78"/>
                <a:cs typeface="Sakkal Majalla" pitchFamily="2" charset="-78"/>
              </a:rPr>
              <a:t>غ</a:t>
            </a:r>
            <a:r>
              <a:rPr lang="ar-KW" sz="4600" b="1" dirty="0" smtClean="0">
                <a:solidFill>
                  <a:schemeClr val="tx1"/>
                </a:solidFill>
                <a:latin typeface="Sakkal Majalla" pitchFamily="2" charset="-78"/>
                <a:cs typeface="Sakkal Majalla" pitchFamily="2" charset="-78"/>
              </a:rPr>
              <a:t>فور</a:t>
            </a:r>
            <a:endParaRPr lang="ar-EG" sz="4600" b="1" dirty="0">
              <a:solidFill>
                <a:schemeClr val="tx1"/>
              </a:solidFill>
              <a:latin typeface="Sakkal Majalla" pitchFamily="2" charset="-78"/>
              <a:cs typeface="Sakkal Majalla" pitchFamily="2" charset="-78"/>
            </a:endParaRPr>
          </a:p>
          <a:p>
            <a:pPr algn="ctr" rtl="1"/>
            <a:r>
              <a:rPr lang="ar-KW" sz="4600" b="1" dirty="0" smtClean="0">
                <a:solidFill>
                  <a:schemeClr val="tx1"/>
                </a:solidFill>
                <a:latin typeface="Sakkal Majalla" pitchFamily="2" charset="-78"/>
                <a:cs typeface="Sakkal Majalla" pitchFamily="2" charset="-78"/>
              </a:rPr>
              <a:t>والم</a:t>
            </a:r>
            <a:r>
              <a:rPr lang="ar-KW" sz="4600" b="1" dirty="0" smtClean="0">
                <a:solidFill>
                  <a:srgbClr val="FF0000"/>
                </a:solidFill>
                <a:latin typeface="Sakkal Majalla" pitchFamily="2" charset="-78"/>
                <a:cs typeface="Sakkal Majalla" pitchFamily="2" charset="-78"/>
              </a:rPr>
              <a:t>ن</a:t>
            </a:r>
            <a:r>
              <a:rPr lang="ar-KW" sz="4600" b="1" dirty="0">
                <a:solidFill>
                  <a:schemeClr val="accent6">
                    <a:lumMod val="75000"/>
                  </a:schemeClr>
                </a:solidFill>
                <a:latin typeface="Sakkal Majalla" pitchFamily="2" charset="-78"/>
                <a:cs typeface="Sakkal Majalla" pitchFamily="2" charset="-78"/>
              </a:rPr>
              <a:t>خ</a:t>
            </a:r>
            <a:r>
              <a:rPr lang="ar-KW" sz="4600" b="1" dirty="0" smtClean="0">
                <a:solidFill>
                  <a:schemeClr val="tx1"/>
                </a:solidFill>
                <a:latin typeface="Sakkal Majalla" pitchFamily="2" charset="-78"/>
                <a:cs typeface="Sakkal Majalla" pitchFamily="2" charset="-78"/>
              </a:rPr>
              <a:t>نقة - </a:t>
            </a:r>
            <a:r>
              <a:rPr lang="ar-EG" sz="4600" b="1" dirty="0" smtClean="0">
                <a:solidFill>
                  <a:schemeClr val="tx1"/>
                </a:solidFill>
                <a:latin typeface="Sakkal Majalla" pitchFamily="2" charset="-78"/>
                <a:cs typeface="Sakkal Majalla" pitchFamily="2" charset="-78"/>
              </a:rPr>
              <a:t>م</a:t>
            </a:r>
            <a:r>
              <a:rPr lang="ar-EG" sz="4600" b="1" dirty="0" smtClean="0">
                <a:solidFill>
                  <a:srgbClr val="FF0000"/>
                </a:solidFill>
                <a:latin typeface="Sakkal Majalla" pitchFamily="2" charset="-78"/>
                <a:cs typeface="Sakkal Majalla" pitchFamily="2" charset="-78"/>
              </a:rPr>
              <a:t>ن</a:t>
            </a:r>
            <a:r>
              <a:rPr lang="ar-EG" sz="4600" b="1" dirty="0" smtClean="0">
                <a:solidFill>
                  <a:schemeClr val="tx1"/>
                </a:solidFill>
                <a:latin typeface="Sakkal Majalla" pitchFamily="2" charset="-78"/>
                <a:cs typeface="Sakkal Majalla" pitchFamily="2" charset="-78"/>
              </a:rPr>
              <a:t> </a:t>
            </a:r>
            <a:r>
              <a:rPr lang="ar-EG" sz="4600" b="1" dirty="0" smtClean="0">
                <a:solidFill>
                  <a:schemeClr val="accent6">
                    <a:lumMod val="75000"/>
                  </a:schemeClr>
                </a:solidFill>
                <a:latin typeface="Sakkal Majalla" pitchFamily="2" charset="-78"/>
                <a:cs typeface="Sakkal Majalla" pitchFamily="2" charset="-78"/>
              </a:rPr>
              <a:t>خ</a:t>
            </a:r>
            <a:r>
              <a:rPr lang="ar-EG" sz="4600" b="1" dirty="0" smtClean="0">
                <a:solidFill>
                  <a:schemeClr val="tx1"/>
                </a:solidFill>
                <a:latin typeface="Sakkal Majalla" pitchFamily="2" charset="-78"/>
                <a:cs typeface="Sakkal Majalla" pitchFamily="2" charset="-78"/>
              </a:rPr>
              <a:t>شي</a:t>
            </a:r>
            <a:r>
              <a:rPr lang="ar-KW" sz="4600" b="1" dirty="0" smtClean="0">
                <a:solidFill>
                  <a:schemeClr val="tx1"/>
                </a:solidFill>
                <a:latin typeface="Sakkal Majalla" pitchFamily="2" charset="-78"/>
                <a:cs typeface="Sakkal Majalla" pitchFamily="2" charset="-78"/>
              </a:rPr>
              <a:t> – لطي</a:t>
            </a:r>
            <a:r>
              <a:rPr lang="ar-KW" sz="4600" b="1" dirty="0" smtClean="0">
                <a:solidFill>
                  <a:srgbClr val="FF0000"/>
                </a:solidFill>
                <a:latin typeface="Sakkal Majalla" pitchFamily="2" charset="-78"/>
                <a:cs typeface="Sakkal Majalla" pitchFamily="2" charset="-78"/>
              </a:rPr>
              <a:t>فٌ</a:t>
            </a:r>
            <a:r>
              <a:rPr lang="ar-KW" sz="4600" b="1" dirty="0" smtClean="0">
                <a:solidFill>
                  <a:schemeClr val="tx1"/>
                </a:solidFill>
                <a:latin typeface="Sakkal Majalla" pitchFamily="2" charset="-78"/>
                <a:cs typeface="Sakkal Majalla" pitchFamily="2" charset="-78"/>
              </a:rPr>
              <a:t> </a:t>
            </a:r>
            <a:r>
              <a:rPr lang="ar-KW" sz="4600" b="1" dirty="0">
                <a:solidFill>
                  <a:schemeClr val="accent6">
                    <a:lumMod val="75000"/>
                  </a:schemeClr>
                </a:solidFill>
                <a:latin typeface="Sakkal Majalla" pitchFamily="2" charset="-78"/>
                <a:cs typeface="Sakkal Majalla" pitchFamily="2" charset="-78"/>
              </a:rPr>
              <a:t>خ</a:t>
            </a:r>
            <a:r>
              <a:rPr lang="ar-KW" sz="4600" b="1" dirty="0" smtClean="0">
                <a:solidFill>
                  <a:schemeClr val="tx1"/>
                </a:solidFill>
                <a:latin typeface="Sakkal Majalla" pitchFamily="2" charset="-78"/>
                <a:cs typeface="Sakkal Majalla" pitchFamily="2" charset="-78"/>
              </a:rPr>
              <a:t>بير</a:t>
            </a:r>
            <a:endParaRPr lang="ar-EG" sz="46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2446729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0" name="Picture 22" descr="http://daryon.ir/wp-content/uploads/20111109174415_quran.jpg"/>
          <p:cNvPicPr>
            <a:picLocks noChangeAspect="1" noChangeArrowheads="1"/>
          </p:cNvPicPr>
          <p:nvPr/>
        </p:nvPicPr>
        <p:blipFill>
          <a:blip r:embed="rId2" cstate="print"/>
          <a:srcRect/>
          <a:stretch>
            <a:fillRect/>
          </a:stretch>
        </p:blipFill>
        <p:spPr bwMode="auto">
          <a:xfrm>
            <a:off x="3169002" y="2373356"/>
            <a:ext cx="5943622" cy="3974760"/>
          </a:xfrm>
          <a:prstGeom prst="rect">
            <a:avLst/>
          </a:prstGeom>
          <a:noFill/>
        </p:spPr>
      </p:pic>
      <p:sp>
        <p:nvSpPr>
          <p:cNvPr id="2063" name="Rectangle 15"/>
          <p:cNvSpPr>
            <a:spLocks noChangeArrowheads="1"/>
          </p:cNvSpPr>
          <p:nvPr/>
        </p:nvSpPr>
        <p:spPr bwMode="auto">
          <a:xfrm>
            <a:off x="1524001" y="74712"/>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KW"/>
          </a:p>
        </p:txBody>
      </p:sp>
      <p:sp>
        <p:nvSpPr>
          <p:cNvPr id="2064" name="Rectangle 16"/>
          <p:cNvSpPr>
            <a:spLocks noChangeArrowheads="1"/>
          </p:cNvSpPr>
          <p:nvPr/>
        </p:nvSpPr>
        <p:spPr bwMode="auto">
          <a:xfrm>
            <a:off x="10483270" y="31078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buClrTx/>
            </a:pPr>
            <a:endParaRPr lang="ar-KW" sz="1800">
              <a:solidFill>
                <a:schemeClr val="tx1"/>
              </a:solidFill>
              <a:latin typeface="Arial" pitchFamily="34" charset="0"/>
              <a:cs typeface="Arial" pitchFamily="34" charset="0"/>
            </a:endParaRPr>
          </a:p>
        </p:txBody>
      </p:sp>
      <p:sp>
        <p:nvSpPr>
          <p:cNvPr id="27" name="TextBox 26"/>
          <p:cNvSpPr txBox="1"/>
          <p:nvPr/>
        </p:nvSpPr>
        <p:spPr>
          <a:xfrm>
            <a:off x="3169002" y="3462887"/>
            <a:ext cx="5926003" cy="1938992"/>
          </a:xfrm>
          <a:prstGeom prst="rect">
            <a:avLst/>
          </a:prstGeom>
          <a:noFill/>
        </p:spPr>
        <p:txBody>
          <a:bodyPr wrap="square" rtlCol="1">
            <a:spAutoFit/>
          </a:bodyPr>
          <a:lstStyle/>
          <a:p>
            <a:pPr algn="ctr"/>
            <a:r>
              <a:rPr lang="ar-KW" sz="4000" b="1" dirty="0">
                <a:solidFill>
                  <a:schemeClr val="bg1"/>
                </a:solidFill>
              </a:rPr>
              <a:t>والله من وراء القصد</a:t>
            </a:r>
          </a:p>
          <a:p>
            <a:pPr algn="ctr"/>
            <a:r>
              <a:rPr lang="ar-KW" sz="4000" b="1" dirty="0">
                <a:solidFill>
                  <a:schemeClr val="bg1"/>
                </a:solidFill>
              </a:rPr>
              <a:t>وهو يهدي </a:t>
            </a:r>
            <a:r>
              <a:rPr lang="ar-KW" sz="4000" b="1" dirty="0" smtClean="0">
                <a:solidFill>
                  <a:schemeClr val="bg1"/>
                </a:solidFill>
              </a:rPr>
              <a:t>السبيل</a:t>
            </a:r>
            <a:endParaRPr lang="en-US" sz="4000" b="1" dirty="0" smtClean="0">
              <a:solidFill>
                <a:schemeClr val="bg1"/>
              </a:solidFill>
            </a:endParaRPr>
          </a:p>
          <a:p>
            <a:pPr algn="ctr"/>
            <a:r>
              <a:rPr lang="en-US" sz="4000" b="1" dirty="0" err="1" smtClean="0">
                <a:solidFill>
                  <a:schemeClr val="bg1"/>
                </a:solidFill>
              </a:rPr>
              <a:t>Jazakom</a:t>
            </a:r>
            <a:r>
              <a:rPr lang="en-US" sz="4000" b="1" dirty="0" smtClean="0">
                <a:solidFill>
                  <a:schemeClr val="bg1"/>
                </a:solidFill>
              </a:rPr>
              <a:t> Allah </a:t>
            </a:r>
            <a:r>
              <a:rPr lang="en-US" sz="4000" b="1" dirty="0" err="1" smtClean="0">
                <a:solidFill>
                  <a:schemeClr val="bg1"/>
                </a:solidFill>
              </a:rPr>
              <a:t>Khairan</a:t>
            </a:r>
            <a:endParaRPr lang="ar-KW" sz="4000" b="1" dirty="0">
              <a:solidFill>
                <a:schemeClr val="bg1"/>
              </a:solidFill>
            </a:endParaRPr>
          </a:p>
        </p:txBody>
      </p:sp>
    </p:spTree>
    <p:extLst>
      <p:ext uri="{BB962C8B-B14F-4D97-AF65-F5344CB8AC3E}">
        <p14:creationId xmlns:p14="http://schemas.microsoft.com/office/powerpoint/2010/main" val="10895464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KW" dirty="0" smtClean="0"/>
              <a:t>عناصر المحاضرة</a:t>
            </a:r>
            <a:endParaRPr lang="en-US" dirty="0"/>
          </a:p>
        </p:txBody>
      </p:sp>
      <p:sp>
        <p:nvSpPr>
          <p:cNvPr id="3" name="Content Placeholder 2">
            <a:extLst>
              <a:ext uri="{FF2B5EF4-FFF2-40B4-BE49-F238E27FC236}">
                <a16:creationId xmlns="" xmlns:a16="http://schemas.microsoft.com/office/drawing/2014/main" id="{6EE6213F-BB81-D944-B8CE-65805947A897}"/>
              </a:ext>
            </a:extLst>
          </p:cNvPr>
          <p:cNvSpPr>
            <a:spLocks noGrp="1"/>
          </p:cNvSpPr>
          <p:nvPr>
            <p:ph idx="1"/>
          </p:nvPr>
        </p:nvSpPr>
        <p:spPr>
          <a:xfrm>
            <a:off x="5537916" y="1825625"/>
            <a:ext cx="5815884" cy="3982747"/>
          </a:xfrm>
        </p:spPr>
        <p:txBody>
          <a:bodyPr>
            <a:noAutofit/>
          </a:bodyPr>
          <a:lstStyle/>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t>المقدمة</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rgbClr val="FF0000"/>
                </a:solidFill>
              </a:rPr>
              <a:t>الإظهار الحلقي</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t>الإدغام</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t>الإقلاب</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t>الإخفاء الحقيقي</a:t>
            </a:r>
            <a:endParaRPr lang="en-US" sz="3600" b="1" dirty="0"/>
          </a:p>
        </p:txBody>
      </p:sp>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pic>
        <p:nvPicPr>
          <p:cNvPr id="9" name="Picture 8" descr="noon.jpg"/>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aturation sat="5000"/>
                    </a14:imgEffect>
                  </a14:imgLayer>
                </a14:imgProps>
              </a:ext>
            </a:extLst>
          </a:blip>
          <a:stretch>
            <a:fillRect/>
          </a:stretch>
        </p:blipFill>
        <p:spPr>
          <a:xfrm>
            <a:off x="557011" y="2457544"/>
            <a:ext cx="4114800" cy="3824617"/>
          </a:xfrm>
          <a:prstGeom prst="rect">
            <a:avLst/>
          </a:prstGeom>
        </p:spPr>
      </p:pic>
    </p:spTree>
    <p:extLst>
      <p:ext uri="{BB962C8B-B14F-4D97-AF65-F5344CB8AC3E}">
        <p14:creationId xmlns:p14="http://schemas.microsoft.com/office/powerpoint/2010/main" val="3090926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9" name="Title 1">
            <a:extLst>
              <a:ext uri="{FF2B5EF4-FFF2-40B4-BE49-F238E27FC236}">
                <a16:creationId xmlns="" xmlns:a16="http://schemas.microsoft.com/office/drawing/2014/main" id="{49F0BAED-E3B8-1049-B15B-55DBF8987E50}"/>
              </a:ext>
            </a:extLst>
          </p:cNvPr>
          <p:cNvSpPr>
            <a:spLocks noGrp="1"/>
          </p:cNvSpPr>
          <p:nvPr>
            <p:ph type="title"/>
          </p:nvPr>
        </p:nvSpPr>
        <p:spPr>
          <a:xfrm>
            <a:off x="2975020" y="615080"/>
            <a:ext cx="8825636" cy="742458"/>
          </a:xfrm>
          <a:solidFill>
            <a:schemeClr val="accent1">
              <a:lumMod val="50000"/>
            </a:schemeClr>
          </a:solidFill>
        </p:spPr>
        <p:txBody>
          <a:bodyPr>
            <a:normAutofit/>
          </a:bodyPr>
          <a:lstStyle/>
          <a:p>
            <a:pPr algn="ctr" rtl="0"/>
            <a:r>
              <a:rPr lang="en-US"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Introduction to </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the Noon </a:t>
            </a:r>
            <a:r>
              <a:rPr lang="en-US" sz="1800" dirty="0" err="1">
                <a:ln w="10160">
                  <a:solidFill>
                    <a:schemeClr val="accent5"/>
                  </a:solidFill>
                  <a:prstDash val="solid"/>
                </a:ln>
                <a:solidFill>
                  <a:srgbClr val="FFFF00"/>
                </a:solidFill>
                <a:effectLst>
                  <a:outerShdw blurRad="38100" dist="22860" dir="5400000" algn="tl" rotWithShape="0">
                    <a:srgbClr val="000000">
                      <a:alpha val="30000"/>
                    </a:srgbClr>
                  </a:outerShdw>
                </a:effectLst>
              </a:rPr>
              <a:t>Sakinah</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 &amp; </a:t>
            </a:r>
            <a:r>
              <a:rPr lang="en-US" sz="1800" dirty="0" err="1">
                <a:ln w="10160">
                  <a:solidFill>
                    <a:schemeClr val="accent5"/>
                  </a:solidFill>
                  <a:prstDash val="solid"/>
                </a:ln>
                <a:solidFill>
                  <a:srgbClr val="FFFF00"/>
                </a:solidFill>
                <a:effectLst>
                  <a:outerShdw blurRad="38100" dist="22860" dir="5400000" algn="tl" rotWithShape="0">
                    <a:srgbClr val="000000">
                      <a:alpha val="30000"/>
                    </a:srgbClr>
                  </a:outerShdw>
                </a:effectLst>
              </a:rPr>
              <a:t>Tanween</a:t>
            </a:r>
            <a:r>
              <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rPr>
              <a:t> </a:t>
            </a:r>
            <a:r>
              <a:rPr lang="en-US"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 </a:t>
            </a:r>
            <a:r>
              <a:rPr lang="ar-KW" sz="1800" dirty="0" smtClean="0">
                <a:ln w="10160">
                  <a:solidFill>
                    <a:schemeClr val="accent5"/>
                  </a:solidFill>
                  <a:prstDash val="solid"/>
                </a:ln>
                <a:solidFill>
                  <a:srgbClr val="FFFF00"/>
                </a:solidFill>
                <a:effectLst>
                  <a:outerShdw blurRad="38100" dist="22860" dir="5400000" algn="tl" rotWithShape="0">
                    <a:srgbClr val="000000">
                      <a:alpha val="30000"/>
                    </a:srgbClr>
                  </a:outerShdw>
                </a:effectLst>
              </a:rPr>
              <a:t>مقدمة أحكام النون الساكنة والتنوين</a:t>
            </a:r>
            <a:endParaRPr lang="en-US" sz="1800" dirty="0">
              <a:ln w="10160">
                <a:solidFill>
                  <a:schemeClr val="accent5"/>
                </a:solidFill>
                <a:prstDash val="solid"/>
              </a:ln>
              <a:solidFill>
                <a:srgbClr val="FFFF00"/>
              </a:solidFill>
              <a:effectLst>
                <a:outerShdw blurRad="38100" dist="22860" dir="5400000" algn="tl" rotWithShape="0">
                  <a:srgbClr val="000000">
                    <a:alpha val="30000"/>
                  </a:srgbClr>
                </a:outerShdw>
              </a:effectLst>
            </a:endParaRPr>
          </a:p>
        </p:txBody>
      </p:sp>
      <p:sp>
        <p:nvSpPr>
          <p:cNvPr id="10" name="TextBox 9"/>
          <p:cNvSpPr txBox="1"/>
          <p:nvPr/>
        </p:nvSpPr>
        <p:spPr>
          <a:xfrm>
            <a:off x="6389712" y="2307644"/>
            <a:ext cx="2376264" cy="378565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514350" indent="-514350">
              <a:lnSpc>
                <a:spcPct val="150000"/>
              </a:lnSpc>
              <a:buFont typeface="+mj-lt"/>
              <a:buAutoNum type="arabicPeriod"/>
            </a:pPr>
            <a:r>
              <a:rPr lang="ar-KW" sz="4000" b="1" dirty="0">
                <a:solidFill>
                  <a:srgbClr val="003192"/>
                </a:solidFill>
              </a:rPr>
              <a:t>الإظهار</a:t>
            </a:r>
            <a:r>
              <a:rPr lang="ar-KW" sz="4000" b="1" dirty="0" smtClean="0">
                <a:solidFill>
                  <a:srgbClr val="003192"/>
                </a:solidFill>
              </a:rPr>
              <a:t>.</a:t>
            </a:r>
          </a:p>
          <a:p>
            <a:pPr marL="514350" indent="-514350">
              <a:lnSpc>
                <a:spcPct val="150000"/>
              </a:lnSpc>
              <a:buFont typeface="+mj-lt"/>
              <a:buAutoNum type="arabicPeriod"/>
            </a:pPr>
            <a:r>
              <a:rPr lang="ar-KW" sz="4000" b="1" dirty="0" smtClean="0">
                <a:solidFill>
                  <a:srgbClr val="003192"/>
                </a:solidFill>
              </a:rPr>
              <a:t>الإدغام.</a:t>
            </a:r>
          </a:p>
          <a:p>
            <a:pPr marL="514350" indent="-514350">
              <a:lnSpc>
                <a:spcPct val="150000"/>
              </a:lnSpc>
              <a:buFont typeface="+mj-lt"/>
              <a:buAutoNum type="arabicPeriod"/>
            </a:pPr>
            <a:r>
              <a:rPr lang="ar-KW" sz="4000" b="1" dirty="0" smtClean="0">
                <a:solidFill>
                  <a:srgbClr val="003192"/>
                </a:solidFill>
              </a:rPr>
              <a:t>الإقلاب.</a:t>
            </a:r>
          </a:p>
          <a:p>
            <a:pPr marL="514350" indent="-514350">
              <a:lnSpc>
                <a:spcPct val="150000"/>
              </a:lnSpc>
              <a:buFont typeface="+mj-lt"/>
              <a:buAutoNum type="arabicPeriod"/>
            </a:pPr>
            <a:r>
              <a:rPr lang="ar-KW" sz="4000" b="1" dirty="0" smtClean="0">
                <a:solidFill>
                  <a:srgbClr val="003192"/>
                </a:solidFill>
              </a:rPr>
              <a:t>الإخفاء</a:t>
            </a:r>
            <a:r>
              <a:rPr lang="ar-KW" sz="4000" b="1" dirty="0">
                <a:solidFill>
                  <a:srgbClr val="003192"/>
                </a:solidFill>
              </a:rPr>
              <a:t>.</a:t>
            </a:r>
            <a:endParaRPr lang="en-US" sz="4000" b="1" dirty="0">
              <a:solidFill>
                <a:srgbClr val="003192"/>
              </a:solidFill>
            </a:endParaRPr>
          </a:p>
        </p:txBody>
      </p:sp>
      <p:sp>
        <p:nvSpPr>
          <p:cNvPr id="11" name="TextBox 10"/>
          <p:cNvSpPr txBox="1"/>
          <p:nvPr/>
        </p:nvSpPr>
        <p:spPr>
          <a:xfrm>
            <a:off x="3581400" y="2257116"/>
            <a:ext cx="2808312" cy="415498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l" rtl="0">
              <a:lnSpc>
                <a:spcPct val="150000"/>
              </a:lnSpc>
              <a:buClr>
                <a:srgbClr val="FF0000"/>
              </a:buClr>
            </a:pPr>
            <a:r>
              <a:rPr lang="en-US" sz="4400" b="1" dirty="0">
                <a:solidFill>
                  <a:srgbClr val="003192"/>
                </a:solidFill>
              </a:rPr>
              <a:t>1- </a:t>
            </a:r>
            <a:r>
              <a:rPr lang="en-US" sz="4400" b="1" dirty="0" err="1" smtClean="0">
                <a:solidFill>
                  <a:srgbClr val="003192"/>
                </a:solidFill>
              </a:rPr>
              <a:t>Izh-har</a:t>
            </a:r>
            <a:endParaRPr lang="en-US" sz="4400" b="1" dirty="0" smtClean="0">
              <a:solidFill>
                <a:srgbClr val="003192"/>
              </a:solidFill>
            </a:endParaRPr>
          </a:p>
          <a:p>
            <a:pPr algn="l" rtl="0">
              <a:lnSpc>
                <a:spcPct val="150000"/>
              </a:lnSpc>
              <a:buClr>
                <a:srgbClr val="FF0000"/>
              </a:buClr>
            </a:pPr>
            <a:r>
              <a:rPr lang="en-US" sz="4400" b="1" dirty="0" smtClean="0">
                <a:solidFill>
                  <a:srgbClr val="003192"/>
                </a:solidFill>
              </a:rPr>
              <a:t>2- </a:t>
            </a:r>
            <a:r>
              <a:rPr lang="en-US" sz="4400" b="1" dirty="0" err="1" smtClean="0">
                <a:solidFill>
                  <a:srgbClr val="003192"/>
                </a:solidFill>
              </a:rPr>
              <a:t>Idgham</a:t>
            </a:r>
            <a:endParaRPr lang="en-US" sz="4400" b="1" dirty="0" smtClean="0">
              <a:solidFill>
                <a:srgbClr val="003192"/>
              </a:solidFill>
            </a:endParaRPr>
          </a:p>
          <a:p>
            <a:pPr algn="l" rtl="0">
              <a:lnSpc>
                <a:spcPct val="150000"/>
              </a:lnSpc>
              <a:buClr>
                <a:srgbClr val="FF0000"/>
              </a:buClr>
            </a:pPr>
            <a:r>
              <a:rPr lang="en-US" sz="4400" b="1" dirty="0" smtClean="0">
                <a:solidFill>
                  <a:srgbClr val="003192"/>
                </a:solidFill>
              </a:rPr>
              <a:t>3- </a:t>
            </a:r>
            <a:r>
              <a:rPr lang="en-US" sz="4400" b="1" dirty="0" err="1" smtClean="0">
                <a:solidFill>
                  <a:srgbClr val="003192"/>
                </a:solidFill>
              </a:rPr>
              <a:t>Iqlab</a:t>
            </a:r>
            <a:endParaRPr lang="en-US" sz="4400" b="1" dirty="0" smtClean="0">
              <a:solidFill>
                <a:srgbClr val="003192"/>
              </a:solidFill>
            </a:endParaRPr>
          </a:p>
          <a:p>
            <a:pPr algn="l" rtl="0">
              <a:lnSpc>
                <a:spcPct val="150000"/>
              </a:lnSpc>
              <a:buClr>
                <a:srgbClr val="FF0000"/>
              </a:buClr>
            </a:pPr>
            <a:r>
              <a:rPr lang="en-US" sz="4400" b="1" dirty="0" smtClean="0">
                <a:solidFill>
                  <a:srgbClr val="003192"/>
                </a:solidFill>
              </a:rPr>
              <a:t>4- </a:t>
            </a:r>
            <a:r>
              <a:rPr lang="en-US" sz="4400" b="1" dirty="0" err="1">
                <a:solidFill>
                  <a:srgbClr val="003192"/>
                </a:solidFill>
              </a:rPr>
              <a:t>Ikhfa</a:t>
            </a:r>
            <a:r>
              <a:rPr lang="en-US" sz="4400" b="1" dirty="0">
                <a:solidFill>
                  <a:srgbClr val="003192"/>
                </a:solidFill>
              </a:rPr>
              <a:t>'</a:t>
            </a:r>
            <a:r>
              <a:rPr lang="ar-SA" sz="4400" b="1" dirty="0">
                <a:solidFill>
                  <a:srgbClr val="003192"/>
                </a:solidFill>
              </a:rPr>
              <a:t> </a:t>
            </a:r>
            <a:endParaRPr lang="en-US" sz="4400" b="1" dirty="0">
              <a:solidFill>
                <a:srgbClr val="003192"/>
              </a:solidFill>
            </a:endParaRPr>
          </a:p>
        </p:txBody>
      </p:sp>
      <p:sp>
        <p:nvSpPr>
          <p:cNvPr id="12" name="TextBox 11"/>
          <p:cNvSpPr txBox="1"/>
          <p:nvPr/>
        </p:nvSpPr>
        <p:spPr>
          <a:xfrm>
            <a:off x="4748755" y="1533330"/>
            <a:ext cx="4356484" cy="830997"/>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ar-KW" sz="2800" b="1" dirty="0">
                <a:solidFill>
                  <a:srgbClr val="FF0000"/>
                </a:solidFill>
              </a:rPr>
              <a:t>أحكام النون الساكنة والتنوين</a:t>
            </a:r>
          </a:p>
          <a:p>
            <a:pPr algn="ctr" rtl="0"/>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Rules</a:t>
            </a: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Tree>
    <p:extLst>
      <p:ext uri="{BB962C8B-B14F-4D97-AF65-F5344CB8AC3E}">
        <p14:creationId xmlns:p14="http://schemas.microsoft.com/office/powerpoint/2010/main" val="2242318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003192"/>
                </a:solidFill>
              </a:rPr>
              <a:t>تَعْرِيفُهُ </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Definition</a:t>
            </a:r>
            <a:endParaRPr lang="en-US" sz="2800" b="1" dirty="0">
              <a:solidFill>
                <a:schemeClr val="tx1"/>
              </a:solidFill>
            </a:endParaRPr>
          </a:p>
        </p:txBody>
      </p:sp>
      <p:sp>
        <p:nvSpPr>
          <p:cNvPr id="15" name="TextBox 14"/>
          <p:cNvSpPr txBox="1"/>
          <p:nvPr/>
        </p:nvSpPr>
        <p:spPr>
          <a:xfrm>
            <a:off x="2966627" y="2230993"/>
            <a:ext cx="6840760" cy="2062103"/>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ar-KW" sz="2800" b="1" u="sng" dirty="0" smtClean="0">
                <a:solidFill>
                  <a:srgbClr val="003192"/>
                </a:solidFill>
              </a:rPr>
              <a:t>لغةً</a:t>
            </a:r>
            <a:r>
              <a:rPr lang="ar-KW" sz="2800" dirty="0">
                <a:solidFill>
                  <a:srgbClr val="003192"/>
                </a:solidFill>
              </a:rPr>
              <a:t>: البيان والإيضاح </a:t>
            </a:r>
            <a:endParaRPr lang="ar-KW" sz="2800" dirty="0" smtClean="0">
              <a:solidFill>
                <a:srgbClr val="003192"/>
              </a:solidFill>
            </a:endParaRPr>
          </a:p>
          <a:p>
            <a:pPr algn="r" rtl="1"/>
            <a:r>
              <a:rPr lang="ar-KW" sz="2800" b="1" u="sng" dirty="0" smtClean="0">
                <a:solidFill>
                  <a:srgbClr val="003192"/>
                </a:solidFill>
              </a:rPr>
              <a:t>اصطلاحًا</a:t>
            </a:r>
            <a:r>
              <a:rPr lang="ar-KW" sz="2800" dirty="0">
                <a:solidFill>
                  <a:srgbClr val="003192"/>
                </a:solidFill>
              </a:rPr>
              <a:t>: </a:t>
            </a:r>
            <a:endParaRPr lang="ar-KW" sz="2800" dirty="0" smtClean="0">
              <a:solidFill>
                <a:srgbClr val="003192"/>
              </a:solidFill>
            </a:endParaRPr>
          </a:p>
          <a:p>
            <a:pPr algn="ctr" rtl="1">
              <a:lnSpc>
                <a:spcPct val="150000"/>
              </a:lnSpc>
            </a:pPr>
            <a:r>
              <a:rPr lang="ar-KW" sz="2800" b="1" dirty="0" smtClean="0">
                <a:solidFill>
                  <a:srgbClr val="003192"/>
                </a:solidFill>
              </a:rPr>
              <a:t>إخراج </a:t>
            </a:r>
            <a:r>
              <a:rPr lang="ar-KW" sz="2800" b="1" dirty="0">
                <a:solidFill>
                  <a:srgbClr val="003192"/>
                </a:solidFill>
              </a:rPr>
              <a:t>الحرف الْمُظْهَر من مخرجه من غير غنة </a:t>
            </a:r>
            <a:r>
              <a:rPr lang="ar-KW" sz="2800" b="1" dirty="0" smtClean="0">
                <a:solidFill>
                  <a:srgbClr val="003192"/>
                </a:solidFill>
              </a:rPr>
              <a:t>كاملة</a:t>
            </a:r>
          </a:p>
          <a:p>
            <a:pPr algn="ctr" rtl="1">
              <a:lnSpc>
                <a:spcPct val="150000"/>
              </a:lnSpc>
            </a:pPr>
            <a:r>
              <a:rPr lang="ar-KW" sz="2000" dirty="0" smtClean="0">
                <a:solidFill>
                  <a:srgbClr val="003192"/>
                </a:solidFill>
              </a:rPr>
              <a:t>والمراد </a:t>
            </a:r>
            <a:r>
              <a:rPr lang="ar-KW" sz="2000" dirty="0">
                <a:solidFill>
                  <a:srgbClr val="003192"/>
                </a:solidFill>
              </a:rPr>
              <a:t>بالحرف المظهر: النون الساكنة والتنوين الواقعتان قبل أحرف الإظهار.</a:t>
            </a:r>
            <a:endParaRPr lang="en-US" sz="2000" dirty="0">
              <a:solidFill>
                <a:srgbClr val="003192"/>
              </a:solidFill>
            </a:endParaRPr>
          </a:p>
        </p:txBody>
      </p:sp>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TextBox 17"/>
          <p:cNvSpPr txBox="1"/>
          <p:nvPr/>
        </p:nvSpPr>
        <p:spPr>
          <a:xfrm>
            <a:off x="1964369" y="4365104"/>
            <a:ext cx="8733682" cy="221599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l" rtl="0"/>
            <a:r>
              <a:rPr lang="en-US" sz="2400" b="1" u="sng" dirty="0" smtClean="0">
                <a:solidFill>
                  <a:srgbClr val="003192"/>
                </a:solidFill>
              </a:rPr>
              <a:t>Lexically</a:t>
            </a:r>
            <a:r>
              <a:rPr lang="en-US" sz="2400" dirty="0">
                <a:solidFill>
                  <a:srgbClr val="003192"/>
                </a:solidFill>
              </a:rPr>
              <a:t>, it means clarity and manifestation. </a:t>
            </a:r>
            <a:endParaRPr lang="en-US" sz="2400" dirty="0" smtClean="0">
              <a:solidFill>
                <a:srgbClr val="003192"/>
              </a:solidFill>
            </a:endParaRPr>
          </a:p>
          <a:p>
            <a:pPr algn="l" rtl="0"/>
            <a:r>
              <a:rPr lang="en-US" sz="2400" b="1" u="sng" dirty="0">
                <a:solidFill>
                  <a:srgbClr val="003192"/>
                </a:solidFill>
              </a:rPr>
              <a:t>Terminologically </a:t>
            </a:r>
            <a:r>
              <a:rPr lang="en-US" sz="2400" b="1" u="sng" dirty="0" smtClean="0">
                <a:solidFill>
                  <a:srgbClr val="003192"/>
                </a:solidFill>
              </a:rPr>
              <a:t>:</a:t>
            </a:r>
          </a:p>
          <a:p>
            <a:pPr algn="ctr" rtl="0"/>
            <a:r>
              <a:rPr lang="en-US" sz="2400" b="1" dirty="0" smtClean="0">
                <a:solidFill>
                  <a:srgbClr val="003192"/>
                </a:solidFill>
              </a:rPr>
              <a:t>Pronouncing  </a:t>
            </a:r>
            <a:r>
              <a:rPr lang="en-US" sz="2400" b="1" dirty="0">
                <a:solidFill>
                  <a:srgbClr val="003192"/>
                </a:solidFill>
              </a:rPr>
              <a:t>the letter clearly from its articulation point, without </a:t>
            </a:r>
            <a:r>
              <a:rPr lang="en-US" sz="2400" b="1" dirty="0" smtClean="0">
                <a:solidFill>
                  <a:srgbClr val="003192"/>
                </a:solidFill>
              </a:rPr>
              <a:t>a complete </a:t>
            </a:r>
            <a:r>
              <a:rPr lang="en-US" sz="2400" b="1" dirty="0" err="1" smtClean="0">
                <a:solidFill>
                  <a:srgbClr val="003192"/>
                </a:solidFill>
              </a:rPr>
              <a:t>ghunnah</a:t>
            </a:r>
            <a:r>
              <a:rPr lang="en-US" sz="2400" b="1" dirty="0" smtClean="0">
                <a:solidFill>
                  <a:srgbClr val="003192"/>
                </a:solidFill>
              </a:rPr>
              <a:t> </a:t>
            </a:r>
            <a:r>
              <a:rPr lang="en-US" sz="2400" b="1" dirty="0">
                <a:solidFill>
                  <a:srgbClr val="003192"/>
                </a:solidFill>
              </a:rPr>
              <a:t>(nasalization</a:t>
            </a:r>
            <a:r>
              <a:rPr lang="en-US" sz="2400" b="1" dirty="0" smtClean="0">
                <a:solidFill>
                  <a:srgbClr val="003192"/>
                </a:solidFill>
              </a:rPr>
              <a:t>)</a:t>
            </a:r>
            <a:r>
              <a:rPr lang="en-US" sz="2400" dirty="0" smtClean="0">
                <a:solidFill>
                  <a:srgbClr val="003192"/>
                </a:solidFill>
              </a:rPr>
              <a:t>.</a:t>
            </a:r>
          </a:p>
          <a:p>
            <a:pPr algn="ctr" rtl="0"/>
            <a:r>
              <a:rPr lang="en-US" sz="1400" dirty="0" smtClean="0">
                <a:solidFill>
                  <a:srgbClr val="003192"/>
                </a:solidFill>
              </a:rPr>
              <a:t> </a:t>
            </a:r>
            <a:r>
              <a:rPr lang="en-US" sz="1400" dirty="0">
                <a:solidFill>
                  <a:srgbClr val="003192"/>
                </a:solidFill>
              </a:rPr>
              <a:t>The clear letter (Al-</a:t>
            </a:r>
            <a:r>
              <a:rPr lang="en-US" sz="1400" dirty="0" err="1">
                <a:solidFill>
                  <a:srgbClr val="003192"/>
                </a:solidFill>
              </a:rPr>
              <a:t>Harf</a:t>
            </a:r>
            <a:r>
              <a:rPr lang="en-US" sz="1400" dirty="0">
                <a:solidFill>
                  <a:srgbClr val="003192"/>
                </a:solidFill>
              </a:rPr>
              <a:t> Al-</a:t>
            </a:r>
            <a:r>
              <a:rPr lang="en-US" sz="1400" dirty="0" err="1">
                <a:solidFill>
                  <a:srgbClr val="003192"/>
                </a:solidFill>
              </a:rPr>
              <a:t>Muzh</a:t>
            </a:r>
            <a:r>
              <a:rPr lang="en-US" sz="1400" dirty="0">
                <a:solidFill>
                  <a:srgbClr val="003192"/>
                </a:solidFill>
              </a:rPr>
              <a:t>-</a:t>
            </a:r>
            <a:r>
              <a:rPr lang="en-US" sz="1400" dirty="0" err="1">
                <a:solidFill>
                  <a:srgbClr val="003192"/>
                </a:solidFill>
              </a:rPr>
              <a:t>har</a:t>
            </a:r>
            <a:r>
              <a:rPr lang="en-US" sz="1400" dirty="0">
                <a:solidFill>
                  <a:srgbClr val="003192"/>
                </a:solidFill>
              </a:rPr>
              <a:t>) refers to the nun </a:t>
            </a:r>
            <a:r>
              <a:rPr lang="en-US" sz="1400" dirty="0" err="1">
                <a:solidFill>
                  <a:srgbClr val="003192"/>
                </a:solidFill>
              </a:rPr>
              <a:t>sakinah</a:t>
            </a:r>
            <a:r>
              <a:rPr lang="en-US" sz="1400" dirty="0">
                <a:solidFill>
                  <a:srgbClr val="003192"/>
                </a:solidFill>
              </a:rPr>
              <a:t> and the </a:t>
            </a:r>
            <a:r>
              <a:rPr lang="en-US" sz="1400" dirty="0" err="1">
                <a:solidFill>
                  <a:srgbClr val="003192"/>
                </a:solidFill>
              </a:rPr>
              <a:t>tanween</a:t>
            </a:r>
            <a:r>
              <a:rPr lang="en-US" sz="1400" dirty="0">
                <a:solidFill>
                  <a:srgbClr val="003192"/>
                </a:solidFill>
              </a:rPr>
              <a:t> when occurring immediately before the letters that are pronounced from the throat which makes the reciter pronounce the </a:t>
            </a:r>
            <a:r>
              <a:rPr lang="ar-SA" sz="1400" dirty="0">
                <a:solidFill>
                  <a:srgbClr val="003192"/>
                </a:solidFill>
              </a:rPr>
              <a:t>النون </a:t>
            </a:r>
            <a:r>
              <a:rPr lang="en-US" sz="1400" dirty="0">
                <a:solidFill>
                  <a:srgbClr val="003192"/>
                </a:solidFill>
              </a:rPr>
              <a:t>clearly, as the place of articulation of </a:t>
            </a:r>
            <a:r>
              <a:rPr lang="ar-SA" sz="1400" dirty="0">
                <a:solidFill>
                  <a:srgbClr val="003192"/>
                </a:solidFill>
              </a:rPr>
              <a:t>النون</a:t>
            </a:r>
            <a:r>
              <a:rPr lang="en-US" sz="1400" dirty="0">
                <a:solidFill>
                  <a:srgbClr val="003192"/>
                </a:solidFill>
              </a:rPr>
              <a:t> is very far from the throat’ meant. </a:t>
            </a:r>
          </a:p>
        </p:txBody>
      </p:sp>
    </p:spTree>
    <p:extLst>
      <p:ext uri="{BB962C8B-B14F-4D97-AF65-F5344CB8AC3E}">
        <p14:creationId xmlns:p14="http://schemas.microsoft.com/office/powerpoint/2010/main" val="4242656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TextBox 18"/>
          <p:cNvSpPr txBox="1"/>
          <p:nvPr/>
        </p:nvSpPr>
        <p:spPr>
          <a:xfrm>
            <a:off x="9813706" y="3182468"/>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حروفه</a:t>
            </a:r>
          </a:p>
          <a:p>
            <a:pPr lvl="0" algn="ctr" rtl="0"/>
            <a:endParaRPr lang="ar-KW" sz="2800" b="1" dirty="0">
              <a:solidFill>
                <a:srgbClr val="003192"/>
              </a:solidFill>
            </a:endParaRPr>
          </a:p>
          <a:p>
            <a:pPr lvl="0" algn="ctr" rtl="0"/>
            <a:r>
              <a:rPr lang="en-US" sz="2800" b="1" dirty="0" smtClean="0">
                <a:solidFill>
                  <a:srgbClr val="003192"/>
                </a:solidFill>
              </a:rPr>
              <a:t>Its Letters</a:t>
            </a:r>
            <a:endParaRPr lang="en-US" sz="2800" b="1" dirty="0">
              <a:solidFill>
                <a:schemeClr val="tx1"/>
              </a:solidFill>
            </a:endParaRPr>
          </a:p>
        </p:txBody>
      </p:sp>
      <p:sp>
        <p:nvSpPr>
          <p:cNvPr id="20" name="TextBox 19"/>
          <p:cNvSpPr txBox="1"/>
          <p:nvPr/>
        </p:nvSpPr>
        <p:spPr>
          <a:xfrm>
            <a:off x="2828930" y="2428709"/>
            <a:ext cx="6840760" cy="335476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2400" dirty="0" smtClean="0">
                <a:solidFill>
                  <a:srgbClr val="003192"/>
                </a:solidFill>
              </a:rPr>
              <a:t>ستة </a:t>
            </a:r>
            <a:r>
              <a:rPr lang="ar-KW" sz="2400" dirty="0">
                <a:solidFill>
                  <a:srgbClr val="003192"/>
                </a:solidFill>
              </a:rPr>
              <a:t>وهي</a:t>
            </a:r>
            <a:r>
              <a:rPr lang="ar-KW" sz="2400" dirty="0" smtClean="0">
                <a:solidFill>
                  <a:srgbClr val="003192"/>
                </a:solidFill>
              </a:rPr>
              <a:t>:     </a:t>
            </a:r>
            <a:r>
              <a:rPr lang="en-US" sz="2400" dirty="0">
                <a:solidFill>
                  <a:srgbClr val="003192"/>
                </a:solidFill>
              </a:rPr>
              <a:t>These are the six letters</a:t>
            </a:r>
            <a:r>
              <a:rPr lang="en-US" sz="2400" dirty="0" smtClean="0">
                <a:solidFill>
                  <a:srgbClr val="003192"/>
                </a:solidFill>
              </a:rPr>
              <a:t>:</a:t>
            </a:r>
            <a:endParaRPr lang="ar-KW" sz="2400" dirty="0" smtClean="0">
              <a:solidFill>
                <a:srgbClr val="003192"/>
              </a:solidFill>
            </a:endParaRPr>
          </a:p>
          <a:p>
            <a:pPr algn="ctr"/>
            <a:endParaRPr lang="en-US" sz="2400" dirty="0">
              <a:solidFill>
                <a:srgbClr val="003192"/>
              </a:solidFill>
            </a:endParaRPr>
          </a:p>
          <a:p>
            <a:pPr algn="ctr"/>
            <a:r>
              <a:rPr lang="ar-KW" sz="2400" b="1" dirty="0" smtClean="0">
                <a:solidFill>
                  <a:srgbClr val="003192"/>
                </a:solidFill>
              </a:rPr>
              <a:t> </a:t>
            </a:r>
            <a:r>
              <a:rPr lang="ar-KW" sz="2400" b="1" dirty="0">
                <a:solidFill>
                  <a:srgbClr val="003192"/>
                </a:solidFill>
              </a:rPr>
              <a:t>الهمزة </a:t>
            </a:r>
            <a:r>
              <a:rPr lang="ar-KW" sz="2400" b="1" dirty="0" smtClean="0">
                <a:solidFill>
                  <a:srgbClr val="003192"/>
                </a:solidFill>
              </a:rPr>
              <a:t>– الهاء – العين – الحاء – الغين - الخاء</a:t>
            </a:r>
            <a:r>
              <a:rPr lang="ar-KW" sz="2400" dirty="0" smtClean="0">
                <a:solidFill>
                  <a:srgbClr val="003192"/>
                </a:solidFill>
              </a:rPr>
              <a:t> </a:t>
            </a:r>
          </a:p>
          <a:p>
            <a:pPr algn="ctr"/>
            <a:r>
              <a:rPr lang="en-US" sz="2400" b="1" dirty="0">
                <a:solidFill>
                  <a:srgbClr val="003192"/>
                </a:solidFill>
              </a:rPr>
              <a:t>"</a:t>
            </a:r>
            <a:r>
              <a:rPr lang="ar-EG" sz="2400" b="1" dirty="0" smtClean="0">
                <a:solidFill>
                  <a:srgbClr val="003192"/>
                </a:solidFill>
              </a:rPr>
              <a:t>ء</a:t>
            </a:r>
            <a:r>
              <a:rPr lang="en-US" sz="2400" b="1" dirty="0" smtClean="0">
                <a:solidFill>
                  <a:srgbClr val="003192"/>
                </a:solidFill>
              </a:rPr>
              <a:t>" - </a:t>
            </a:r>
            <a:r>
              <a:rPr lang="en-US" sz="2400" b="1" dirty="0">
                <a:solidFill>
                  <a:srgbClr val="003192"/>
                </a:solidFill>
              </a:rPr>
              <a:t>"</a:t>
            </a:r>
            <a:r>
              <a:rPr lang="ar-EG" sz="2400" b="1" dirty="0" smtClean="0">
                <a:solidFill>
                  <a:srgbClr val="003192"/>
                </a:solidFill>
              </a:rPr>
              <a:t>هـ</a:t>
            </a:r>
            <a:r>
              <a:rPr lang="en-US" sz="2400" b="1" dirty="0" smtClean="0">
                <a:solidFill>
                  <a:srgbClr val="003192"/>
                </a:solidFill>
              </a:rPr>
              <a:t>" - "</a:t>
            </a:r>
            <a:r>
              <a:rPr lang="ar-EG" sz="2400" b="1" dirty="0" smtClean="0">
                <a:solidFill>
                  <a:srgbClr val="003192"/>
                </a:solidFill>
              </a:rPr>
              <a:t>ع</a:t>
            </a:r>
            <a:r>
              <a:rPr lang="en-US" sz="2400" b="1" dirty="0" smtClean="0">
                <a:solidFill>
                  <a:srgbClr val="003192"/>
                </a:solidFill>
              </a:rPr>
              <a:t>" - </a:t>
            </a:r>
            <a:r>
              <a:rPr lang="en-US" sz="2400" b="1" dirty="0">
                <a:solidFill>
                  <a:srgbClr val="003192"/>
                </a:solidFill>
              </a:rPr>
              <a:t>"</a:t>
            </a:r>
            <a:r>
              <a:rPr lang="ar-EG" sz="2400" b="1" dirty="0" smtClean="0">
                <a:solidFill>
                  <a:srgbClr val="003192"/>
                </a:solidFill>
              </a:rPr>
              <a:t>ح</a:t>
            </a:r>
            <a:r>
              <a:rPr lang="en-US" sz="2400" b="1" dirty="0" smtClean="0">
                <a:solidFill>
                  <a:srgbClr val="003192"/>
                </a:solidFill>
              </a:rPr>
              <a:t>" - </a:t>
            </a:r>
            <a:r>
              <a:rPr lang="en-US" sz="2400" b="1" dirty="0">
                <a:solidFill>
                  <a:srgbClr val="003192"/>
                </a:solidFill>
              </a:rPr>
              <a:t>"</a:t>
            </a:r>
            <a:r>
              <a:rPr lang="ar-EG" sz="2400" b="1" dirty="0">
                <a:solidFill>
                  <a:srgbClr val="003192"/>
                </a:solidFill>
              </a:rPr>
              <a:t>غ</a:t>
            </a:r>
            <a:r>
              <a:rPr lang="en-US" sz="2400" b="1" dirty="0">
                <a:solidFill>
                  <a:srgbClr val="003192"/>
                </a:solidFill>
              </a:rPr>
              <a:t>" </a:t>
            </a:r>
            <a:r>
              <a:rPr lang="en-US" sz="2400" b="1" dirty="0" smtClean="0">
                <a:solidFill>
                  <a:srgbClr val="003192"/>
                </a:solidFill>
              </a:rPr>
              <a:t>- "</a:t>
            </a:r>
            <a:r>
              <a:rPr lang="ar-EG" sz="2400" b="1" dirty="0">
                <a:solidFill>
                  <a:srgbClr val="003192"/>
                </a:solidFill>
              </a:rPr>
              <a:t>خ</a:t>
            </a:r>
            <a:r>
              <a:rPr lang="en-US" sz="2400" b="1" dirty="0">
                <a:solidFill>
                  <a:srgbClr val="003192"/>
                </a:solidFill>
              </a:rPr>
              <a:t>". </a:t>
            </a:r>
          </a:p>
          <a:p>
            <a:pPr algn="ctr"/>
            <a:endParaRPr lang="ar-KW" sz="2400" dirty="0" smtClean="0">
              <a:solidFill>
                <a:srgbClr val="003192"/>
              </a:solidFill>
            </a:endParaRPr>
          </a:p>
          <a:p>
            <a:pPr algn="ctr"/>
            <a:r>
              <a:rPr lang="ar-KW" sz="2400" dirty="0" smtClean="0">
                <a:solidFill>
                  <a:srgbClr val="003192"/>
                </a:solidFill>
              </a:rPr>
              <a:t>جمعت في:    </a:t>
            </a:r>
          </a:p>
          <a:p>
            <a:pPr algn="ctr" rtl="0"/>
            <a:r>
              <a:rPr lang="en-US" dirty="0">
                <a:solidFill>
                  <a:srgbClr val="003192"/>
                </a:solidFill>
              </a:rPr>
              <a:t>They are included in the following verse of Arabic poetry</a:t>
            </a:r>
            <a:r>
              <a:rPr lang="en-US" dirty="0" smtClean="0">
                <a:solidFill>
                  <a:srgbClr val="003192"/>
                </a:solidFill>
              </a:rPr>
              <a:t>:</a:t>
            </a:r>
          </a:p>
          <a:p>
            <a:pPr algn="ctr" rtl="0"/>
            <a:endParaRPr lang="en-US" dirty="0">
              <a:solidFill>
                <a:srgbClr val="003192"/>
              </a:solidFill>
            </a:endParaRPr>
          </a:p>
          <a:p>
            <a:pPr algn="ctr" rtl="0"/>
            <a:r>
              <a:rPr lang="ar-KW" sz="3200" b="1" dirty="0" smtClean="0">
                <a:solidFill>
                  <a:srgbClr val="FF0000"/>
                </a:solidFill>
              </a:rPr>
              <a:t>هَمْزٌ </a:t>
            </a:r>
            <a:r>
              <a:rPr lang="ar-KW" sz="3200" b="1" dirty="0">
                <a:solidFill>
                  <a:srgbClr val="FF0000"/>
                </a:solidFill>
              </a:rPr>
              <a:t>فهاءٌ ثمَّ عينٌ حاءُ ... مُهْمَلَتانِ ثم غينٌ </a:t>
            </a:r>
            <a:r>
              <a:rPr lang="ar-KW" sz="3200" b="1" dirty="0" smtClean="0">
                <a:solidFill>
                  <a:srgbClr val="FF0000"/>
                </a:solidFill>
              </a:rPr>
              <a:t>خاءُ</a:t>
            </a:r>
            <a:endParaRPr lang="en-US" sz="3200" dirty="0">
              <a:solidFill>
                <a:srgbClr val="FF0000"/>
              </a:solidFill>
            </a:endParaRPr>
          </a:p>
        </p:txBody>
      </p:sp>
    </p:spTree>
    <p:extLst>
      <p:ext uri="{BB962C8B-B14F-4D97-AF65-F5344CB8AC3E}">
        <p14:creationId xmlns:p14="http://schemas.microsoft.com/office/powerpoint/2010/main" val="2183441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6</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TextBox 18"/>
          <p:cNvSpPr txBox="1"/>
          <p:nvPr/>
        </p:nvSpPr>
        <p:spPr>
          <a:xfrm>
            <a:off x="9813706" y="3182468"/>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حروفه</a:t>
            </a:r>
          </a:p>
          <a:p>
            <a:pPr lvl="0" algn="ctr" rtl="0"/>
            <a:endParaRPr lang="ar-KW" sz="2800" b="1" dirty="0">
              <a:solidFill>
                <a:srgbClr val="003192"/>
              </a:solidFill>
            </a:endParaRPr>
          </a:p>
          <a:p>
            <a:pPr lvl="0" algn="ctr" rtl="0"/>
            <a:r>
              <a:rPr lang="en-US" sz="2800" b="1" dirty="0" smtClean="0">
                <a:solidFill>
                  <a:srgbClr val="003192"/>
                </a:solidFill>
              </a:rPr>
              <a:t>Its Letters</a:t>
            </a:r>
            <a:endParaRPr lang="en-US" sz="2800" b="1" dirty="0">
              <a:solidFill>
                <a:schemeClr val="tx1"/>
              </a:solidFill>
            </a:endParaRPr>
          </a:p>
        </p:txBody>
      </p:sp>
      <p:sp>
        <p:nvSpPr>
          <p:cNvPr id="10" name="TextBox 9"/>
          <p:cNvSpPr txBox="1"/>
          <p:nvPr/>
        </p:nvSpPr>
        <p:spPr>
          <a:xfrm>
            <a:off x="2458814" y="1988840"/>
            <a:ext cx="6840760" cy="249299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lnSpc>
                <a:spcPct val="150000"/>
              </a:lnSpc>
            </a:pPr>
            <a:r>
              <a:rPr lang="ar-KW" sz="2400" dirty="0" smtClean="0">
                <a:solidFill>
                  <a:srgbClr val="003192"/>
                </a:solidFill>
              </a:rPr>
              <a:t>فإذا </a:t>
            </a:r>
            <a:r>
              <a:rPr lang="ar-KW" sz="2400" dirty="0">
                <a:solidFill>
                  <a:srgbClr val="003192"/>
                </a:solidFill>
              </a:rPr>
              <a:t>وقع حرف من هذه الأحرف الستة </a:t>
            </a:r>
            <a:r>
              <a:rPr lang="ar-KW" sz="2400" dirty="0" smtClean="0">
                <a:solidFill>
                  <a:srgbClr val="003192"/>
                </a:solidFill>
              </a:rPr>
              <a:t>بعد</a:t>
            </a:r>
          </a:p>
          <a:p>
            <a:pPr marL="342900" indent="-342900" algn="r" rtl="1">
              <a:lnSpc>
                <a:spcPct val="150000"/>
              </a:lnSpc>
              <a:buFont typeface="Wingdings" panose="05000000000000000000" pitchFamily="2" charset="2"/>
              <a:buChar char="§"/>
            </a:pPr>
            <a:r>
              <a:rPr lang="ar-KW" sz="2400" b="1" dirty="0" smtClean="0">
                <a:solidFill>
                  <a:srgbClr val="003192"/>
                </a:solidFill>
              </a:rPr>
              <a:t>النون الساكنة</a:t>
            </a:r>
            <a:r>
              <a:rPr lang="ar-KW" sz="2400" dirty="0" smtClean="0">
                <a:solidFill>
                  <a:srgbClr val="003192"/>
                </a:solidFill>
              </a:rPr>
              <a:t>: سواء </a:t>
            </a:r>
            <a:r>
              <a:rPr lang="ar-KW" sz="2400" dirty="0">
                <a:solidFill>
                  <a:srgbClr val="003192"/>
                </a:solidFill>
              </a:rPr>
              <a:t>في كلمة أو في </a:t>
            </a:r>
            <a:r>
              <a:rPr lang="ar-KW" sz="2400" dirty="0" smtClean="0">
                <a:solidFill>
                  <a:srgbClr val="003192"/>
                </a:solidFill>
              </a:rPr>
              <a:t>كلمتين</a:t>
            </a:r>
          </a:p>
          <a:p>
            <a:pPr marL="342900" indent="-342900" algn="r" rtl="1">
              <a:lnSpc>
                <a:spcPct val="150000"/>
              </a:lnSpc>
              <a:buFont typeface="Wingdings" panose="05000000000000000000" pitchFamily="2" charset="2"/>
              <a:buChar char="§"/>
            </a:pPr>
            <a:r>
              <a:rPr lang="ar-KW" sz="2400" b="1" dirty="0" smtClean="0">
                <a:solidFill>
                  <a:srgbClr val="003192"/>
                </a:solidFill>
              </a:rPr>
              <a:t>التنوين</a:t>
            </a:r>
            <a:r>
              <a:rPr lang="ar-KW" sz="2400" dirty="0" smtClean="0">
                <a:solidFill>
                  <a:srgbClr val="003192"/>
                </a:solidFill>
              </a:rPr>
              <a:t>: ولا </a:t>
            </a:r>
            <a:r>
              <a:rPr lang="ar-KW" sz="2400" dirty="0">
                <a:solidFill>
                  <a:srgbClr val="003192"/>
                </a:solidFill>
              </a:rPr>
              <a:t>يكون إلا من </a:t>
            </a:r>
            <a:r>
              <a:rPr lang="ar-KW" sz="2400" dirty="0" smtClean="0">
                <a:solidFill>
                  <a:srgbClr val="003192"/>
                </a:solidFill>
              </a:rPr>
              <a:t>كلمتين</a:t>
            </a:r>
          </a:p>
          <a:p>
            <a:pPr algn="ctr" rtl="1">
              <a:lnSpc>
                <a:spcPct val="150000"/>
              </a:lnSpc>
            </a:pPr>
            <a:r>
              <a:rPr lang="ar-KW" sz="3200" b="1" dirty="0" smtClean="0">
                <a:solidFill>
                  <a:srgbClr val="FF0000"/>
                </a:solidFill>
              </a:rPr>
              <a:t>وجب الإظهار</a:t>
            </a:r>
            <a:r>
              <a:rPr lang="ar-KW" sz="2400" dirty="0" smtClean="0">
                <a:solidFill>
                  <a:srgbClr val="003192"/>
                </a:solidFill>
              </a:rPr>
              <a:t>.</a:t>
            </a:r>
            <a:endParaRPr lang="en-US" sz="2400" dirty="0">
              <a:solidFill>
                <a:srgbClr val="003192"/>
              </a:solidFill>
            </a:endParaRPr>
          </a:p>
        </p:txBody>
      </p:sp>
      <p:sp>
        <p:nvSpPr>
          <p:cNvPr id="11" name="TextBox 10"/>
          <p:cNvSpPr txBox="1"/>
          <p:nvPr/>
        </p:nvSpPr>
        <p:spPr>
          <a:xfrm>
            <a:off x="2458814" y="4688557"/>
            <a:ext cx="7344816" cy="169277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0"/>
            <a:r>
              <a:rPr lang="en-US" sz="2400" dirty="0" smtClean="0">
                <a:solidFill>
                  <a:srgbClr val="003192"/>
                </a:solidFill>
              </a:rPr>
              <a:t>If </a:t>
            </a:r>
            <a:r>
              <a:rPr lang="en-US" sz="2400" dirty="0">
                <a:solidFill>
                  <a:srgbClr val="003192"/>
                </a:solidFill>
              </a:rPr>
              <a:t>one of these six </a:t>
            </a:r>
            <a:r>
              <a:rPr lang="en-US" sz="2400" dirty="0" smtClean="0">
                <a:solidFill>
                  <a:srgbClr val="003192"/>
                </a:solidFill>
              </a:rPr>
              <a:t>letters follows:</a:t>
            </a:r>
          </a:p>
          <a:p>
            <a:pPr marL="342900" indent="-342900" algn="l" rtl="0">
              <a:buFont typeface="Wingdings" panose="05000000000000000000" pitchFamily="2" charset="2"/>
              <a:buChar char="§"/>
            </a:pPr>
            <a:r>
              <a:rPr lang="en-US" sz="2400" b="1" dirty="0" smtClean="0">
                <a:solidFill>
                  <a:srgbClr val="003192"/>
                </a:solidFill>
              </a:rPr>
              <a:t>A </a:t>
            </a:r>
            <a:r>
              <a:rPr lang="en-US" sz="2400" b="1" dirty="0">
                <a:solidFill>
                  <a:srgbClr val="003192"/>
                </a:solidFill>
              </a:rPr>
              <a:t>nun </a:t>
            </a:r>
            <a:r>
              <a:rPr lang="en-US" sz="2400" b="1" dirty="0" err="1" smtClean="0">
                <a:solidFill>
                  <a:srgbClr val="003192"/>
                </a:solidFill>
              </a:rPr>
              <a:t>sakinah</a:t>
            </a:r>
            <a:r>
              <a:rPr lang="en-US" sz="2400" dirty="0" smtClean="0">
                <a:solidFill>
                  <a:srgbClr val="003192"/>
                </a:solidFill>
              </a:rPr>
              <a:t>: whether in </a:t>
            </a:r>
            <a:r>
              <a:rPr lang="en-US" sz="2400" dirty="0">
                <a:solidFill>
                  <a:srgbClr val="003192"/>
                </a:solidFill>
              </a:rPr>
              <a:t>the same word or </a:t>
            </a:r>
            <a:r>
              <a:rPr lang="en-US" sz="2400" dirty="0" smtClean="0">
                <a:solidFill>
                  <a:srgbClr val="003192"/>
                </a:solidFill>
              </a:rPr>
              <a:t>2 words.</a:t>
            </a:r>
          </a:p>
          <a:p>
            <a:pPr marL="342900" indent="-342900" algn="l" rtl="0">
              <a:buFont typeface="Wingdings" panose="05000000000000000000" pitchFamily="2" charset="2"/>
              <a:buChar char="§"/>
            </a:pPr>
            <a:r>
              <a:rPr lang="en-US" sz="2400" b="1" dirty="0" smtClean="0">
                <a:solidFill>
                  <a:srgbClr val="003192"/>
                </a:solidFill>
              </a:rPr>
              <a:t>A </a:t>
            </a:r>
            <a:r>
              <a:rPr lang="en-US" sz="2400" b="1" dirty="0" err="1" smtClean="0">
                <a:solidFill>
                  <a:srgbClr val="003192"/>
                </a:solidFill>
              </a:rPr>
              <a:t>tanween</a:t>
            </a:r>
            <a:r>
              <a:rPr lang="en-US" sz="2400" dirty="0" smtClean="0">
                <a:solidFill>
                  <a:srgbClr val="003192"/>
                </a:solidFill>
              </a:rPr>
              <a:t>: that </a:t>
            </a:r>
            <a:r>
              <a:rPr lang="en-US" sz="2400" dirty="0">
                <a:solidFill>
                  <a:srgbClr val="003192"/>
                </a:solidFill>
              </a:rPr>
              <a:t>only occurs </a:t>
            </a:r>
            <a:r>
              <a:rPr lang="en-US" sz="2400" dirty="0" smtClean="0">
                <a:solidFill>
                  <a:srgbClr val="003192"/>
                </a:solidFill>
              </a:rPr>
              <a:t>in 2 words.</a:t>
            </a:r>
          </a:p>
          <a:p>
            <a:pPr algn="ctr" rtl="0"/>
            <a:r>
              <a:rPr lang="en-US" sz="3200" b="1" dirty="0" err="1" smtClean="0">
                <a:solidFill>
                  <a:srgbClr val="FF0000"/>
                </a:solidFill>
              </a:rPr>
              <a:t>Izh-har</a:t>
            </a:r>
            <a:r>
              <a:rPr lang="en-US" sz="3200" b="1" dirty="0" smtClean="0">
                <a:solidFill>
                  <a:srgbClr val="FF0000"/>
                </a:solidFill>
              </a:rPr>
              <a:t> is a must</a:t>
            </a:r>
            <a:endParaRPr lang="en-US" sz="3200" b="1" dirty="0">
              <a:solidFill>
                <a:srgbClr val="FF0000"/>
              </a:solidFill>
            </a:endParaRPr>
          </a:p>
        </p:txBody>
      </p:sp>
    </p:spTree>
    <p:extLst>
      <p:ext uri="{BB962C8B-B14F-4D97-AF65-F5344CB8AC3E}">
        <p14:creationId xmlns:p14="http://schemas.microsoft.com/office/powerpoint/2010/main" val="2127925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7</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TextBox 12"/>
          <p:cNvSpPr txBox="1"/>
          <p:nvPr/>
        </p:nvSpPr>
        <p:spPr>
          <a:xfrm>
            <a:off x="9835474" y="3117155"/>
            <a:ext cx="1800200" cy="1815882"/>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وجه تسميته</a:t>
            </a:r>
          </a:p>
          <a:p>
            <a:pPr lvl="0" algn="ctr" rtl="0"/>
            <a:endParaRPr lang="ar-KW" sz="2800" b="1" dirty="0">
              <a:solidFill>
                <a:srgbClr val="003192"/>
              </a:solidFill>
            </a:endParaRPr>
          </a:p>
          <a:p>
            <a:pPr lvl="0" algn="ctr" rtl="0"/>
            <a:r>
              <a:rPr lang="en-US" sz="2800" b="1" dirty="0" smtClean="0">
                <a:solidFill>
                  <a:srgbClr val="003192"/>
                </a:solidFill>
              </a:rPr>
              <a:t>Why it’s Named</a:t>
            </a:r>
            <a:endParaRPr lang="en-US" sz="2800" b="1" dirty="0">
              <a:solidFill>
                <a:schemeClr val="tx1"/>
              </a:solidFill>
            </a:endParaRPr>
          </a:p>
        </p:txBody>
      </p:sp>
      <p:sp>
        <p:nvSpPr>
          <p:cNvPr id="15" name="TextBox 14"/>
          <p:cNvSpPr txBox="1"/>
          <p:nvPr/>
        </p:nvSpPr>
        <p:spPr>
          <a:xfrm>
            <a:off x="2922706" y="2300679"/>
            <a:ext cx="6840760" cy="138499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r>
              <a:rPr lang="ar-KW" sz="2800" dirty="0" smtClean="0">
                <a:solidFill>
                  <a:srgbClr val="003192"/>
                </a:solidFill>
              </a:rPr>
              <a:t>أما </a:t>
            </a:r>
            <a:r>
              <a:rPr lang="ar-KW" sz="2800" dirty="0">
                <a:solidFill>
                  <a:srgbClr val="003192"/>
                </a:solidFill>
              </a:rPr>
              <a:t>تسميته </a:t>
            </a:r>
            <a:r>
              <a:rPr lang="ar-KW" sz="2800" b="1" u="sng" dirty="0">
                <a:solidFill>
                  <a:srgbClr val="003192"/>
                </a:solidFill>
              </a:rPr>
              <a:t>إظهارًا</a:t>
            </a:r>
            <a:r>
              <a:rPr lang="ar-KW" sz="2800" dirty="0">
                <a:solidFill>
                  <a:srgbClr val="003192"/>
                </a:solidFill>
              </a:rPr>
              <a:t> فلظهور النون الساكنة </a:t>
            </a:r>
            <a:r>
              <a:rPr lang="ar-KW" sz="2800" dirty="0" smtClean="0">
                <a:solidFill>
                  <a:srgbClr val="003192"/>
                </a:solidFill>
              </a:rPr>
              <a:t>والتنوين</a:t>
            </a:r>
          </a:p>
          <a:p>
            <a:pPr algn="ctr"/>
            <a:endParaRPr lang="ar-KW" sz="2800" dirty="0" smtClean="0">
              <a:solidFill>
                <a:srgbClr val="003192"/>
              </a:solidFill>
            </a:endParaRPr>
          </a:p>
          <a:p>
            <a:pPr algn="ctr"/>
            <a:r>
              <a:rPr lang="ar-KW" sz="2800" dirty="0" smtClean="0">
                <a:solidFill>
                  <a:srgbClr val="003192"/>
                </a:solidFill>
              </a:rPr>
              <a:t>وأما </a:t>
            </a:r>
            <a:r>
              <a:rPr lang="ar-KW" sz="2800" dirty="0">
                <a:solidFill>
                  <a:srgbClr val="003192"/>
                </a:solidFill>
              </a:rPr>
              <a:t>تسميته </a:t>
            </a:r>
            <a:r>
              <a:rPr lang="ar-KW" sz="2800" b="1" u="sng" dirty="0">
                <a:solidFill>
                  <a:srgbClr val="003192"/>
                </a:solidFill>
              </a:rPr>
              <a:t>حلقيًّا</a:t>
            </a:r>
            <a:r>
              <a:rPr lang="ar-KW" sz="2800" dirty="0">
                <a:solidFill>
                  <a:srgbClr val="003192"/>
                </a:solidFill>
              </a:rPr>
              <a:t> فلأن حروفه الستة تخرج من الحلق.</a:t>
            </a:r>
            <a:endParaRPr lang="en-US" sz="2800" dirty="0">
              <a:solidFill>
                <a:srgbClr val="003192"/>
              </a:solidFill>
            </a:endParaRPr>
          </a:p>
        </p:txBody>
      </p:sp>
      <p:sp>
        <p:nvSpPr>
          <p:cNvPr id="18" name="TextBox 17"/>
          <p:cNvSpPr txBox="1"/>
          <p:nvPr/>
        </p:nvSpPr>
        <p:spPr>
          <a:xfrm>
            <a:off x="2850698" y="4149080"/>
            <a:ext cx="6912768" cy="2308324"/>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0">
              <a:lnSpc>
                <a:spcPct val="150000"/>
              </a:lnSpc>
            </a:pPr>
            <a:r>
              <a:rPr lang="en-US" sz="2400" dirty="0" smtClean="0">
                <a:solidFill>
                  <a:srgbClr val="003192"/>
                </a:solidFill>
              </a:rPr>
              <a:t>It </a:t>
            </a:r>
            <a:r>
              <a:rPr lang="en-US" sz="2400" dirty="0">
                <a:solidFill>
                  <a:srgbClr val="003192"/>
                </a:solidFill>
              </a:rPr>
              <a:t>is called </a:t>
            </a:r>
            <a:r>
              <a:rPr lang="en-US" sz="2400" b="1" u="sng" dirty="0" err="1">
                <a:solidFill>
                  <a:srgbClr val="003192"/>
                </a:solidFill>
              </a:rPr>
              <a:t>Izh-har</a:t>
            </a:r>
            <a:r>
              <a:rPr lang="en-US" sz="2400" b="1" u="sng" dirty="0">
                <a:solidFill>
                  <a:srgbClr val="003192"/>
                </a:solidFill>
              </a:rPr>
              <a:t> (clarity) </a:t>
            </a:r>
            <a:r>
              <a:rPr lang="en-US" sz="2400" dirty="0">
                <a:solidFill>
                  <a:srgbClr val="003192"/>
                </a:solidFill>
              </a:rPr>
              <a:t>since the nun </a:t>
            </a:r>
            <a:r>
              <a:rPr lang="en-US" sz="2400" dirty="0" err="1">
                <a:solidFill>
                  <a:srgbClr val="003192"/>
                </a:solidFill>
              </a:rPr>
              <a:t>sakinah</a:t>
            </a:r>
            <a:r>
              <a:rPr lang="en-US" sz="2400" dirty="0">
                <a:solidFill>
                  <a:srgbClr val="003192"/>
                </a:solidFill>
              </a:rPr>
              <a:t> and the </a:t>
            </a:r>
            <a:r>
              <a:rPr lang="en-US" sz="2400" dirty="0" err="1">
                <a:solidFill>
                  <a:srgbClr val="003192"/>
                </a:solidFill>
              </a:rPr>
              <a:t>tanween</a:t>
            </a:r>
            <a:r>
              <a:rPr lang="en-US" sz="2400" dirty="0">
                <a:solidFill>
                  <a:srgbClr val="003192"/>
                </a:solidFill>
              </a:rPr>
              <a:t> should be pronounced clearly </a:t>
            </a:r>
            <a:endParaRPr lang="en-US" sz="2400" dirty="0" smtClean="0">
              <a:solidFill>
                <a:srgbClr val="003192"/>
              </a:solidFill>
            </a:endParaRPr>
          </a:p>
          <a:p>
            <a:pPr algn="ctr" rtl="0">
              <a:lnSpc>
                <a:spcPct val="150000"/>
              </a:lnSpc>
            </a:pPr>
            <a:r>
              <a:rPr lang="en-US" sz="2400" dirty="0" smtClean="0">
                <a:solidFill>
                  <a:srgbClr val="003192"/>
                </a:solidFill>
              </a:rPr>
              <a:t>It </a:t>
            </a:r>
            <a:r>
              <a:rPr lang="en-US" sz="2400" dirty="0">
                <a:solidFill>
                  <a:srgbClr val="003192"/>
                </a:solidFill>
              </a:rPr>
              <a:t>is called </a:t>
            </a:r>
            <a:r>
              <a:rPr lang="en-US" sz="2400" b="1" u="sng" dirty="0" err="1">
                <a:solidFill>
                  <a:srgbClr val="003192"/>
                </a:solidFill>
              </a:rPr>
              <a:t>Halqi</a:t>
            </a:r>
            <a:r>
              <a:rPr lang="en-US" sz="2400" b="1" u="sng" dirty="0">
                <a:solidFill>
                  <a:srgbClr val="003192"/>
                </a:solidFill>
              </a:rPr>
              <a:t> (throat) </a:t>
            </a:r>
            <a:r>
              <a:rPr lang="en-US" sz="2400" dirty="0">
                <a:solidFill>
                  <a:srgbClr val="003192"/>
                </a:solidFill>
              </a:rPr>
              <a:t>since all its six letters are emitted or pronounced from the throat. </a:t>
            </a:r>
          </a:p>
        </p:txBody>
      </p:sp>
    </p:spTree>
    <p:extLst>
      <p:ext uri="{BB962C8B-B14F-4D97-AF65-F5344CB8AC3E}">
        <p14:creationId xmlns:p14="http://schemas.microsoft.com/office/powerpoint/2010/main" val="995446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8</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10140277" y="3051842"/>
            <a:ext cx="1800200" cy="1631216"/>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4000" b="1" dirty="0">
                <a:solidFill>
                  <a:srgbClr val="003192"/>
                </a:solidFill>
              </a:rPr>
              <a:t>سَبَبُهُ</a:t>
            </a:r>
            <a:endParaRPr lang="ar-KW" sz="2800" b="1" dirty="0" smtClean="0">
              <a:solidFill>
                <a:srgbClr val="003192"/>
              </a:solidFill>
            </a:endParaRPr>
          </a:p>
          <a:p>
            <a:pPr lvl="0" algn="ctr" rtl="0"/>
            <a:endParaRPr lang="ar-KW" sz="2800" b="1" dirty="0">
              <a:solidFill>
                <a:srgbClr val="003192"/>
              </a:solidFill>
            </a:endParaRPr>
          </a:p>
          <a:p>
            <a:pPr lvl="0" algn="ctr" rtl="0"/>
            <a:r>
              <a:rPr lang="en-US" sz="3200" b="1" dirty="0">
                <a:solidFill>
                  <a:srgbClr val="003192"/>
                </a:solidFill>
              </a:rPr>
              <a:t>Its Cause</a:t>
            </a:r>
            <a:endParaRPr lang="en-US" sz="3200" b="1" dirty="0">
              <a:solidFill>
                <a:schemeClr val="tx1"/>
              </a:solidFill>
            </a:endParaRPr>
          </a:p>
        </p:txBody>
      </p:sp>
      <p:sp>
        <p:nvSpPr>
          <p:cNvPr id="19" name="TextBox 18"/>
          <p:cNvSpPr txBox="1"/>
          <p:nvPr/>
        </p:nvSpPr>
        <p:spPr>
          <a:xfrm>
            <a:off x="3227509" y="2359638"/>
            <a:ext cx="6840760" cy="150810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a:spcAft>
                <a:spcPts val="2400"/>
              </a:spcAft>
            </a:pPr>
            <a:r>
              <a:rPr lang="ar-KW" sz="3600" b="1" dirty="0" smtClean="0">
                <a:solidFill>
                  <a:srgbClr val="FF0000"/>
                </a:solidFill>
              </a:rPr>
              <a:t>بُعْدُ الْمَخْرَجَين</a:t>
            </a:r>
          </a:p>
          <a:p>
            <a:pPr algn="ctr"/>
            <a:r>
              <a:rPr lang="ar-KW" dirty="0" smtClean="0">
                <a:solidFill>
                  <a:srgbClr val="003192"/>
                </a:solidFill>
              </a:rPr>
              <a:t>لأن </a:t>
            </a:r>
            <a:r>
              <a:rPr lang="ar-KW" dirty="0">
                <a:solidFill>
                  <a:srgbClr val="003192"/>
                </a:solidFill>
              </a:rPr>
              <a:t>النون والتنوين يخرجان من طرف اللسان، والحروف الستة تخرج من الحلق، وليس بينهما تقارب أو تجانس يستوجب الإدغام أو </a:t>
            </a:r>
            <a:r>
              <a:rPr lang="ar-KW" dirty="0" smtClean="0">
                <a:solidFill>
                  <a:srgbClr val="003192"/>
                </a:solidFill>
              </a:rPr>
              <a:t>الإخفاء</a:t>
            </a:r>
            <a:endParaRPr lang="en-US" sz="2800" dirty="0">
              <a:solidFill>
                <a:srgbClr val="003192"/>
              </a:solidFill>
            </a:endParaRPr>
          </a:p>
        </p:txBody>
      </p:sp>
      <p:sp>
        <p:nvSpPr>
          <p:cNvPr id="20" name="TextBox 19"/>
          <p:cNvSpPr txBox="1"/>
          <p:nvPr/>
        </p:nvSpPr>
        <p:spPr>
          <a:xfrm>
            <a:off x="3155501" y="4387475"/>
            <a:ext cx="6912768" cy="2000548"/>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0"/>
            <a:r>
              <a:rPr lang="en-US" sz="3200" b="1" dirty="0" smtClean="0">
                <a:solidFill>
                  <a:srgbClr val="FF0000"/>
                </a:solidFill>
              </a:rPr>
              <a:t>The </a:t>
            </a:r>
            <a:r>
              <a:rPr lang="en-US" sz="3200" b="1" dirty="0">
                <a:solidFill>
                  <a:srgbClr val="FF0000"/>
                </a:solidFill>
              </a:rPr>
              <a:t>far distance between the two points of articulation</a:t>
            </a:r>
            <a:r>
              <a:rPr lang="en-US" sz="3200" b="1" dirty="0" smtClean="0">
                <a:solidFill>
                  <a:srgbClr val="FF0000"/>
                </a:solidFill>
              </a:rPr>
              <a:t>.</a:t>
            </a:r>
          </a:p>
          <a:p>
            <a:pPr algn="ctr" rtl="0"/>
            <a:r>
              <a:rPr lang="en-US" sz="2400" dirty="0" smtClean="0">
                <a:solidFill>
                  <a:srgbClr val="003192"/>
                </a:solidFill>
              </a:rPr>
              <a:t> </a:t>
            </a:r>
            <a:r>
              <a:rPr lang="en-US" sz="1200" dirty="0">
                <a:solidFill>
                  <a:srgbClr val="003192"/>
                </a:solidFill>
              </a:rPr>
              <a:t>The nun </a:t>
            </a:r>
            <a:r>
              <a:rPr lang="en-US" sz="1200" dirty="0" err="1">
                <a:solidFill>
                  <a:srgbClr val="003192"/>
                </a:solidFill>
              </a:rPr>
              <a:t>sakinah</a:t>
            </a:r>
            <a:r>
              <a:rPr lang="en-US" sz="1200" dirty="0">
                <a:solidFill>
                  <a:srgbClr val="003192"/>
                </a:solidFill>
              </a:rPr>
              <a:t> and </a:t>
            </a:r>
            <a:r>
              <a:rPr lang="en-US" sz="1200" dirty="0" err="1">
                <a:solidFill>
                  <a:srgbClr val="003192"/>
                </a:solidFill>
              </a:rPr>
              <a:t>tanween</a:t>
            </a:r>
            <a:r>
              <a:rPr lang="en-US" sz="1200" dirty="0">
                <a:solidFill>
                  <a:srgbClr val="003192"/>
                </a:solidFill>
              </a:rPr>
              <a:t> are pronounced at the tip of the tongue, whereas the six throat letters are pronounced from the throat. Thus, the point of articulation of the two are not close, and also the characteristics of the throat letters and nun </a:t>
            </a:r>
            <a:r>
              <a:rPr lang="en-US" sz="1200" dirty="0" err="1">
                <a:solidFill>
                  <a:srgbClr val="003192"/>
                </a:solidFill>
              </a:rPr>
              <a:t>sakinah</a:t>
            </a:r>
            <a:r>
              <a:rPr lang="en-US" sz="1200" dirty="0">
                <a:solidFill>
                  <a:srgbClr val="003192"/>
                </a:solidFill>
              </a:rPr>
              <a:t> or </a:t>
            </a:r>
            <a:r>
              <a:rPr lang="en-US" sz="1200" dirty="0" err="1">
                <a:solidFill>
                  <a:srgbClr val="003192"/>
                </a:solidFill>
              </a:rPr>
              <a:t>tanween</a:t>
            </a:r>
            <a:r>
              <a:rPr lang="en-US" sz="1200" dirty="0">
                <a:solidFill>
                  <a:srgbClr val="003192"/>
                </a:solidFill>
              </a:rPr>
              <a:t> are not similar to pronounce </a:t>
            </a:r>
            <a:r>
              <a:rPr lang="en-US" sz="1200" dirty="0" err="1">
                <a:solidFill>
                  <a:srgbClr val="003192"/>
                </a:solidFill>
              </a:rPr>
              <a:t>idgham</a:t>
            </a:r>
            <a:r>
              <a:rPr lang="en-US" sz="1200" dirty="0">
                <a:solidFill>
                  <a:srgbClr val="003192"/>
                </a:solidFill>
              </a:rPr>
              <a:t> (merging two sounds) or </a:t>
            </a:r>
            <a:r>
              <a:rPr lang="en-US" sz="1200" dirty="0" err="1">
                <a:solidFill>
                  <a:srgbClr val="003192"/>
                </a:solidFill>
              </a:rPr>
              <a:t>ikhfa</a:t>
            </a:r>
            <a:r>
              <a:rPr lang="en-US" sz="1200" dirty="0">
                <a:solidFill>
                  <a:srgbClr val="003192"/>
                </a:solidFill>
              </a:rPr>
              <a:t>' (hiding one sound in another</a:t>
            </a:r>
            <a:r>
              <a:rPr lang="en-US" sz="1200" dirty="0" smtClean="0">
                <a:solidFill>
                  <a:srgbClr val="003192"/>
                </a:solidFill>
              </a:rPr>
              <a:t>).</a:t>
            </a:r>
            <a:endParaRPr lang="en-US" sz="2400" dirty="0">
              <a:solidFill>
                <a:srgbClr val="003192"/>
              </a:solidFill>
            </a:endParaRPr>
          </a:p>
        </p:txBody>
      </p:sp>
    </p:spTree>
    <p:extLst>
      <p:ext uri="{BB962C8B-B14F-4D97-AF65-F5344CB8AC3E}">
        <p14:creationId xmlns:p14="http://schemas.microsoft.com/office/powerpoint/2010/main" val="3206392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2020-10-24</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9</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4694819" y="1373120"/>
            <a:ext cx="4752528" cy="523220"/>
          </a:xfrm>
          <a:prstGeom prst="rect">
            <a:avLst/>
          </a:prstGeom>
          <a:solidFill>
            <a:schemeClr val="accent1">
              <a:lumMod val="20000"/>
              <a:lumOff val="8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KW" sz="2800" b="1" dirty="0" smtClean="0">
                <a:solidFill>
                  <a:srgbClr val="003192"/>
                </a:solidFill>
              </a:rPr>
              <a:t>الإظهار «الحلقي»      </a:t>
            </a:r>
            <a:r>
              <a:rPr lang="en-US" sz="2800" b="1" dirty="0" err="1">
                <a:solidFill>
                  <a:srgbClr val="003192"/>
                </a:solidFill>
              </a:rPr>
              <a:t>Izh-har</a:t>
            </a:r>
            <a:r>
              <a:rPr lang="en-US" sz="2800" b="1" dirty="0">
                <a:solidFill>
                  <a:srgbClr val="003192"/>
                </a:solidFill>
              </a:rPr>
              <a:t> </a:t>
            </a:r>
            <a:r>
              <a:rPr lang="en-US" sz="2800" b="1" dirty="0" err="1">
                <a:solidFill>
                  <a:srgbClr val="003192"/>
                </a:solidFill>
              </a:rPr>
              <a:t>Halqi</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1">
              <a:lumMod val="20000"/>
              <a:lumOff val="8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TextBox 12"/>
          <p:cNvSpPr txBox="1"/>
          <p:nvPr/>
        </p:nvSpPr>
        <p:spPr>
          <a:xfrm>
            <a:off x="10009652" y="3030071"/>
            <a:ext cx="1800200" cy="1631216"/>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4000" b="1" dirty="0" smtClean="0">
                <a:solidFill>
                  <a:srgbClr val="003192"/>
                </a:solidFill>
              </a:rPr>
              <a:t>مراتبه</a:t>
            </a:r>
            <a:endParaRPr lang="ar-KW" sz="2800" b="1" dirty="0" smtClean="0">
              <a:solidFill>
                <a:srgbClr val="003192"/>
              </a:solidFill>
            </a:endParaRPr>
          </a:p>
          <a:p>
            <a:pPr lvl="0" algn="ctr" rtl="0"/>
            <a:endParaRPr lang="ar-KW" sz="2800" b="1" dirty="0">
              <a:solidFill>
                <a:srgbClr val="003192"/>
              </a:solidFill>
            </a:endParaRPr>
          </a:p>
          <a:p>
            <a:pPr lvl="0" algn="ctr" rtl="0"/>
            <a:r>
              <a:rPr lang="en-US" sz="3200" b="1" dirty="0" smtClean="0">
                <a:solidFill>
                  <a:srgbClr val="003192"/>
                </a:solidFill>
              </a:rPr>
              <a:t>Levels</a:t>
            </a:r>
            <a:endParaRPr lang="en-US" sz="3200" b="1" dirty="0">
              <a:solidFill>
                <a:schemeClr val="tx1"/>
              </a:solidFill>
            </a:endParaRPr>
          </a:p>
        </p:txBody>
      </p:sp>
      <p:grpSp>
        <p:nvGrpSpPr>
          <p:cNvPr id="11" name="Group"/>
          <p:cNvGrpSpPr/>
          <p:nvPr/>
        </p:nvGrpSpPr>
        <p:grpSpPr>
          <a:xfrm>
            <a:off x="236120" y="1896340"/>
            <a:ext cx="4899076" cy="4331854"/>
            <a:chOff x="0" y="0"/>
            <a:chExt cx="3801227" cy="3657105"/>
          </a:xfrm>
        </p:grpSpPr>
        <p:grpSp>
          <p:nvGrpSpPr>
            <p:cNvPr id="19" name="Group"/>
            <p:cNvGrpSpPr/>
            <p:nvPr/>
          </p:nvGrpSpPr>
          <p:grpSpPr>
            <a:xfrm>
              <a:off x="-1" y="0"/>
              <a:ext cx="3801229" cy="3657106"/>
              <a:chOff x="0" y="0"/>
              <a:chExt cx="3801227" cy="3657105"/>
            </a:xfrm>
          </p:grpSpPr>
          <p:grpSp>
            <p:nvGrpSpPr>
              <p:cNvPr id="24" name="Group"/>
              <p:cNvGrpSpPr/>
              <p:nvPr/>
            </p:nvGrpSpPr>
            <p:grpSpPr>
              <a:xfrm>
                <a:off x="-1" y="0"/>
                <a:ext cx="3801229" cy="3657106"/>
                <a:chOff x="0" y="0"/>
                <a:chExt cx="3801227" cy="3657105"/>
              </a:xfrm>
            </p:grpSpPr>
            <p:grpSp>
              <p:nvGrpSpPr>
                <p:cNvPr id="26" name="Group"/>
                <p:cNvGrpSpPr/>
                <p:nvPr/>
              </p:nvGrpSpPr>
              <p:grpSpPr>
                <a:xfrm>
                  <a:off x="-1" y="0"/>
                  <a:ext cx="3801229" cy="3657106"/>
                  <a:chOff x="0" y="0"/>
                  <a:chExt cx="3801227" cy="3657105"/>
                </a:xfrm>
              </p:grpSpPr>
              <p:grpSp>
                <p:nvGrpSpPr>
                  <p:cNvPr id="28" name="Group"/>
                  <p:cNvGrpSpPr/>
                  <p:nvPr/>
                </p:nvGrpSpPr>
                <p:grpSpPr>
                  <a:xfrm>
                    <a:off x="-1" y="0"/>
                    <a:ext cx="3801229" cy="3657106"/>
                    <a:chOff x="0" y="0"/>
                    <a:chExt cx="3801227" cy="3657105"/>
                  </a:xfrm>
                </p:grpSpPr>
                <p:pic>
                  <p:nvPicPr>
                    <p:cNvPr id="30" name="4B567D18-14BA-41EE-8C54-4A9FBDC7CB80-L0-001.jpeg" descr="4B567D18-14BA-41EE-8C54-4A9FBDC7CB80-L0-001.jpeg"/>
                    <p:cNvPicPr>
                      <a:picLocks noChangeAspect="1"/>
                    </p:cNvPicPr>
                    <p:nvPr/>
                  </p:nvPicPr>
                  <p:blipFill>
                    <a:blip r:embed="rId3">
                      <a:extLst/>
                    </a:blip>
                    <a:srcRect l="51439"/>
                    <a:stretch>
                      <a:fillRect/>
                    </a:stretch>
                  </p:blipFill>
                  <p:spPr>
                    <a:xfrm>
                      <a:off x="0" y="0"/>
                      <a:ext cx="3425543" cy="3657106"/>
                    </a:xfrm>
                    <a:prstGeom prst="rect">
                      <a:avLst/>
                    </a:prstGeom>
                    <a:ln w="12700" cap="flat">
                      <a:noFill/>
                      <a:miter lim="400000"/>
                    </a:ln>
                    <a:effectLst/>
                  </p:spPr>
                </p:pic>
                <p:sp>
                  <p:nvSpPr>
                    <p:cNvPr id="31" name="Line"/>
                    <p:cNvSpPr/>
                    <p:nvPr/>
                  </p:nvSpPr>
                  <p:spPr>
                    <a:xfrm flipV="1">
                      <a:off x="3025756" y="1729562"/>
                      <a:ext cx="775472" cy="1102388"/>
                    </a:xfrm>
                    <a:prstGeom prst="line">
                      <a:avLst/>
                    </a:prstGeom>
                    <a:noFill/>
                    <a:ln w="25400" cap="flat">
                      <a:solidFill>
                        <a:schemeClr val="accent1"/>
                      </a:solidFill>
                      <a:prstDash val="solid"/>
                      <a:round/>
                      <a:tailEnd type="triangle" w="med" len="med"/>
                    </a:ln>
                    <a:effectLst>
                      <a:outerShdw blurRad="38100" dist="20000" dir="5400000" rotWithShape="0">
                        <a:srgbClr val="000000">
                          <a:alpha val="38000"/>
                        </a:srgbClr>
                      </a:outerShdw>
                    </a:effectLst>
                  </p:spPr>
                  <p:txBody>
                    <a:bodyPr wrap="square" lIns="45719" tIns="45719" rIns="45719" bIns="45719" numCol="1" anchor="t">
                      <a:noAutofit/>
                    </a:bodyPr>
                    <a:lstStyle/>
                    <a:p>
                      <a:endParaRPr/>
                    </a:p>
                  </p:txBody>
                </p:sp>
              </p:grpSp>
              <p:sp>
                <p:nvSpPr>
                  <p:cNvPr id="29" name="Noon articulation"/>
                  <p:cNvSpPr txBox="1"/>
                  <p:nvPr/>
                </p:nvSpPr>
                <p:spPr>
                  <a:xfrm>
                    <a:off x="358487" y="2988882"/>
                    <a:ext cx="1487821" cy="2888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p>
                    <a:r>
                      <a:t>Noon articulation </a:t>
                    </a:r>
                  </a:p>
                </p:txBody>
              </p:sp>
            </p:grpSp>
            <p:sp>
              <p:nvSpPr>
                <p:cNvPr id="27" name="Ghunna"/>
                <p:cNvSpPr txBox="1"/>
                <p:nvPr/>
              </p:nvSpPr>
              <p:spPr>
                <a:xfrm>
                  <a:off x="478947" y="317892"/>
                  <a:ext cx="919843" cy="3401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a:defRPr sz="2000">
                      <a:ln w="9525" cap="flat">
                        <a:solidFill>
                          <a:srgbClr val="203864"/>
                        </a:solidFill>
                        <a:prstDash val="solid"/>
                        <a:round/>
                      </a:ln>
                      <a:solidFill>
                        <a:srgbClr val="203864"/>
                      </a:solidFill>
                      <a:latin typeface="Calibri"/>
                      <a:ea typeface="Calibri"/>
                      <a:cs typeface="Calibri"/>
                      <a:sym typeface="Calibri"/>
                    </a:defRPr>
                  </a:lvl1pPr>
                </a:lstStyle>
                <a:p>
                  <a:r>
                    <a:t>Ghunna</a:t>
                  </a:r>
                </a:p>
              </p:txBody>
            </p:sp>
          </p:grpSp>
          <p:sp>
            <p:nvSpPr>
              <p:cNvPr id="25" name="Line"/>
              <p:cNvSpPr/>
              <p:nvPr/>
            </p:nvSpPr>
            <p:spPr>
              <a:xfrm>
                <a:off x="2726660" y="1653610"/>
                <a:ext cx="1003415" cy="182109"/>
              </a:xfrm>
              <a:prstGeom prst="line">
                <a:avLst/>
              </a:prstGeom>
              <a:noFill/>
              <a:ln w="25400" cap="flat">
                <a:solidFill>
                  <a:schemeClr val="accent1"/>
                </a:solidFill>
                <a:prstDash val="solid"/>
                <a:round/>
              </a:ln>
              <a:effectLst>
                <a:outerShdw blurRad="38100" dist="20000" dir="5400000" rotWithShape="0">
                  <a:srgbClr val="000000">
                    <a:alpha val="38000"/>
                  </a:srgbClr>
                </a:outerShdw>
              </a:effectLst>
            </p:spPr>
            <p:txBody>
              <a:bodyPr wrap="square" lIns="45719" tIns="45719" rIns="45719" bIns="45719" numCol="1" anchor="t">
                <a:noAutofit/>
              </a:bodyPr>
              <a:lstStyle/>
              <a:p>
                <a:endParaRPr/>
              </a:p>
            </p:txBody>
          </p:sp>
        </p:grpSp>
        <p:grpSp>
          <p:nvGrpSpPr>
            <p:cNvPr id="20" name="Drawing"/>
            <p:cNvGrpSpPr/>
            <p:nvPr/>
          </p:nvGrpSpPr>
          <p:grpSpPr>
            <a:xfrm>
              <a:off x="153484" y="987080"/>
              <a:ext cx="404208" cy="419776"/>
              <a:chOff x="-12700" y="-12700"/>
              <a:chExt cx="404207" cy="419774"/>
            </a:xfrm>
          </p:grpSpPr>
          <p:pic>
            <p:nvPicPr>
              <p:cNvPr id="21" name="Line Shape" descr="Line Shape"/>
              <p:cNvPicPr>
                <a:picLocks/>
              </p:cNvPicPr>
              <p:nvPr/>
            </p:nvPicPr>
            <p:blipFill>
              <a:blip r:embed="rId4">
                <a:extLst/>
              </a:blip>
              <a:stretch>
                <a:fillRect/>
              </a:stretch>
            </p:blipFill>
            <p:spPr>
              <a:xfrm>
                <a:off x="215622" y="-12700"/>
                <a:ext cx="175886" cy="138748"/>
              </a:xfrm>
              <a:prstGeom prst="rect">
                <a:avLst/>
              </a:prstGeom>
              <a:effectLst/>
            </p:spPr>
          </p:pic>
          <p:pic>
            <p:nvPicPr>
              <p:cNvPr id="22" name="Line Shape" descr="Line Shape"/>
              <p:cNvPicPr>
                <a:picLocks/>
              </p:cNvPicPr>
              <p:nvPr/>
            </p:nvPicPr>
            <p:blipFill>
              <a:blip r:embed="rId5">
                <a:extLst/>
              </a:blip>
              <a:stretch>
                <a:fillRect/>
              </a:stretch>
            </p:blipFill>
            <p:spPr>
              <a:xfrm>
                <a:off x="122217" y="65137"/>
                <a:ext cx="232967" cy="207021"/>
              </a:xfrm>
              <a:prstGeom prst="rect">
                <a:avLst/>
              </a:prstGeom>
              <a:effectLst/>
            </p:spPr>
          </p:pic>
          <p:pic>
            <p:nvPicPr>
              <p:cNvPr id="23" name="Line Shape" descr="Line Shape"/>
              <p:cNvPicPr>
                <a:picLocks/>
              </p:cNvPicPr>
              <p:nvPr/>
            </p:nvPicPr>
            <p:blipFill>
              <a:blip r:embed="rId6">
                <a:extLst/>
              </a:blip>
              <a:stretch>
                <a:fillRect/>
              </a:stretch>
            </p:blipFill>
            <p:spPr>
              <a:xfrm>
                <a:off x="-12700" y="106650"/>
                <a:ext cx="248534" cy="300425"/>
              </a:xfrm>
              <a:prstGeom prst="rect">
                <a:avLst/>
              </a:prstGeom>
              <a:effectLst/>
            </p:spPr>
          </p:pic>
        </p:grpSp>
      </p:grpSp>
      <p:grpSp>
        <p:nvGrpSpPr>
          <p:cNvPr id="32" name="Group"/>
          <p:cNvGrpSpPr/>
          <p:nvPr/>
        </p:nvGrpSpPr>
        <p:grpSpPr>
          <a:xfrm>
            <a:off x="5221586" y="2250824"/>
            <a:ext cx="4680387" cy="3230749"/>
            <a:chOff x="0" y="0"/>
            <a:chExt cx="6783988" cy="2285284"/>
          </a:xfrm>
        </p:grpSpPr>
        <p:grpSp>
          <p:nvGrpSpPr>
            <p:cNvPr id="33" name="Group"/>
            <p:cNvGrpSpPr/>
            <p:nvPr/>
          </p:nvGrpSpPr>
          <p:grpSpPr>
            <a:xfrm>
              <a:off x="0" y="0"/>
              <a:ext cx="6783989" cy="2285285"/>
              <a:chOff x="0" y="0"/>
              <a:chExt cx="6783988" cy="2285284"/>
            </a:xfrm>
          </p:grpSpPr>
          <p:grpSp>
            <p:nvGrpSpPr>
              <p:cNvPr id="35" name="Group"/>
              <p:cNvGrpSpPr/>
              <p:nvPr/>
            </p:nvGrpSpPr>
            <p:grpSpPr>
              <a:xfrm>
                <a:off x="0" y="0"/>
                <a:ext cx="6783989" cy="2285285"/>
                <a:chOff x="0" y="0"/>
                <a:chExt cx="6783988" cy="2285284"/>
              </a:xfrm>
            </p:grpSpPr>
            <p:grpSp>
              <p:nvGrpSpPr>
                <p:cNvPr id="37" name="Group"/>
                <p:cNvGrpSpPr/>
                <p:nvPr/>
              </p:nvGrpSpPr>
              <p:grpSpPr>
                <a:xfrm>
                  <a:off x="0" y="0"/>
                  <a:ext cx="6783989" cy="2285285"/>
                  <a:chOff x="0" y="0"/>
                  <a:chExt cx="6783988" cy="2285284"/>
                </a:xfrm>
              </p:grpSpPr>
              <p:grpSp>
                <p:nvGrpSpPr>
                  <p:cNvPr id="39" name="Group"/>
                  <p:cNvGrpSpPr/>
                  <p:nvPr/>
                </p:nvGrpSpPr>
                <p:grpSpPr>
                  <a:xfrm>
                    <a:off x="0" y="0"/>
                    <a:ext cx="6783989" cy="2285285"/>
                    <a:chOff x="0" y="0"/>
                    <a:chExt cx="6783988" cy="2285284"/>
                  </a:xfrm>
                </p:grpSpPr>
                <p:pic>
                  <p:nvPicPr>
                    <p:cNvPr id="41" name="741931F6-4871-47A7-80D4-114C95F85B65-L0-001.jpeg" descr="741931F6-4871-47A7-80D4-114C95F85B65-L0-001.jpeg"/>
                    <p:cNvPicPr>
                      <a:picLocks noChangeAspect="1"/>
                    </p:cNvPicPr>
                    <p:nvPr/>
                  </p:nvPicPr>
                  <p:blipFill>
                    <a:blip r:embed="rId7">
                      <a:extLst/>
                    </a:blip>
                    <a:srcRect/>
                    <a:stretch>
                      <a:fillRect/>
                    </a:stretch>
                  </p:blipFill>
                  <p:spPr>
                    <a:xfrm>
                      <a:off x="0" y="0"/>
                      <a:ext cx="6783989" cy="2285285"/>
                    </a:xfrm>
                    <a:prstGeom prst="rect">
                      <a:avLst/>
                    </a:prstGeom>
                    <a:ln w="12700" cap="flat">
                      <a:noFill/>
                      <a:miter lim="400000"/>
                    </a:ln>
                    <a:effectLst/>
                  </p:spPr>
                </p:pic>
                <p:sp>
                  <p:nvSpPr>
                    <p:cNvPr id="42" name="ها…"/>
                    <p:cNvSpPr txBox="1"/>
                    <p:nvPr/>
                  </p:nvSpPr>
                  <p:spPr>
                    <a:xfrm>
                      <a:off x="5400589" y="796984"/>
                      <a:ext cx="278555" cy="49202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p>
                      <a:pPr rtl="1">
                        <a:defRPr/>
                      </a:pPr>
                      <a:r>
                        <a:rPr b="1"/>
                        <a:t>ها</a:t>
                      </a:r>
                      <a:r>
                        <a:t> </a:t>
                      </a:r>
                    </a:p>
                    <a:p>
                      <a:pPr rtl="1">
                        <a:defRPr b="1"/>
                      </a:pPr>
                      <a:r>
                        <a:t>ء</a:t>
                      </a:r>
                    </a:p>
                  </p:txBody>
                </p:sp>
              </p:grpSp>
              <p:sp>
                <p:nvSpPr>
                  <p:cNvPr id="40" name="ح"/>
                  <p:cNvSpPr txBox="1"/>
                  <p:nvPr/>
                </p:nvSpPr>
                <p:spPr>
                  <a:xfrm>
                    <a:off x="2743682" y="998191"/>
                    <a:ext cx="206758" cy="2888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lvl1pPr rtl="1">
                      <a:defRPr b="1"/>
                    </a:lvl1pPr>
                  </a:lstStyle>
                  <a:p>
                    <a:r>
                      <a:t>ح</a:t>
                    </a:r>
                  </a:p>
                </p:txBody>
              </p:sp>
            </p:grpSp>
            <p:sp>
              <p:nvSpPr>
                <p:cNvPr id="38" name="ع"/>
                <p:cNvSpPr txBox="1"/>
                <p:nvPr/>
              </p:nvSpPr>
              <p:spPr>
                <a:xfrm>
                  <a:off x="4126344" y="998191"/>
                  <a:ext cx="243543" cy="2888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lvl1pPr algn="r" rtl="1">
                    <a:defRPr b="1"/>
                  </a:lvl1pPr>
                </a:lstStyle>
                <a:p>
                  <a:r>
                    <a:t>ع</a:t>
                  </a:r>
                </a:p>
              </p:txBody>
            </p:sp>
          </p:grpSp>
          <p:sp>
            <p:nvSpPr>
              <p:cNvPr id="36" name="غ"/>
              <p:cNvSpPr txBox="1"/>
              <p:nvPr/>
            </p:nvSpPr>
            <p:spPr>
              <a:xfrm>
                <a:off x="1476561" y="998191"/>
                <a:ext cx="200333" cy="2888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noAutofit/>
              </a:bodyPr>
              <a:lstStyle>
                <a:lvl1pPr rtl="1">
                  <a:defRPr b="1"/>
                </a:lvl1pPr>
              </a:lstStyle>
              <a:p>
                <a:r>
                  <a:t>غ</a:t>
                </a:r>
              </a:p>
            </p:txBody>
          </p:sp>
        </p:grpSp>
        <p:sp>
          <p:nvSpPr>
            <p:cNvPr id="34" name="خ"/>
            <p:cNvSpPr txBox="1"/>
            <p:nvPr/>
          </p:nvSpPr>
          <p:spPr>
            <a:xfrm>
              <a:off x="250438" y="998230"/>
              <a:ext cx="206758" cy="2888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rtl="1">
                <a:defRPr b="1"/>
              </a:lvl1pPr>
            </a:lstStyle>
            <a:p>
              <a:r>
                <a:t>خ</a:t>
              </a:r>
            </a:p>
          </p:txBody>
        </p:sp>
      </p:grpSp>
    </p:spTree>
    <p:extLst>
      <p:ext uri="{BB962C8B-B14F-4D97-AF65-F5344CB8AC3E}">
        <p14:creationId xmlns:p14="http://schemas.microsoft.com/office/powerpoint/2010/main" val="390750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dvAuto="0"/>
      <p:bldP spid="32" grpId="0" animBg="1" advAuto="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6432</TotalTime>
  <Words>949</Words>
  <Application>Microsoft Office PowerPoint</Application>
  <PresentationFormat>Widescreen</PresentationFormat>
  <Paragraphs>171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Sakkal Majalla</vt:lpstr>
      <vt:lpstr>Wingdings</vt:lpstr>
      <vt:lpstr>Office Theme</vt:lpstr>
      <vt:lpstr>أحكام  النون الساكنة والتنوين (الإظهار الحلقي)</vt:lpstr>
      <vt:lpstr>عناصر المحاضرة</vt:lpstr>
      <vt:lpstr>Introduction to the Noon Sakinah &amp; Tanween  مقدمة أحكام النون الساكنة والتنوين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User</cp:lastModifiedBy>
  <cp:revision>60</cp:revision>
  <dcterms:created xsi:type="dcterms:W3CDTF">2020-09-13T17:12:40Z</dcterms:created>
  <dcterms:modified xsi:type="dcterms:W3CDTF">2020-10-24T19:47:52Z</dcterms:modified>
</cp:coreProperties>
</file>