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379" r:id="rId4"/>
    <p:sldId id="378" r:id="rId5"/>
    <p:sldId id="380" r:id="rId6"/>
    <p:sldId id="381" r:id="rId7"/>
    <p:sldId id="382" r:id="rId8"/>
    <p:sldId id="385" r:id="rId9"/>
    <p:sldId id="383" r:id="rId10"/>
    <p:sldId id="384" r:id="rId11"/>
    <p:sldId id="386" r:id="rId12"/>
    <p:sldId id="387"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51af6e0ec547da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778"/>
  </p:normalViewPr>
  <p:slideViewPr>
    <p:cSldViewPr snapToGrid="0" snapToObjects="1">
      <p:cViewPr varScale="1">
        <p:scale>
          <a:sx n="74" d="100"/>
          <a:sy n="74" d="100"/>
        </p:scale>
        <p:origin x="216" y="54"/>
      </p:cViewPr>
      <p:guideLst/>
    </p:cSldViewPr>
  </p:slideViewPr>
  <p:notesTextViewPr>
    <p:cViewPr>
      <p:scale>
        <a:sx n="1" d="1"/>
        <a:sy n="1" d="1"/>
      </p:scale>
      <p:origin x="0" y="0"/>
    </p:cViewPr>
  </p:notesTextViewPr>
  <p:notesViewPr>
    <p:cSldViewPr snapToGrid="0" snapToObject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2020-12-05</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a:t>المحاضرة </a:t>
            </a:r>
            <a:r>
              <a:rPr lang="ar-SA" sz="1800" b="1" dirty="0" smtClean="0"/>
              <a:t>7</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2020-12-05</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2020-12-05</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2020-12-05</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2020-12-05</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2020-12-05</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2020-12-05</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2020-12-05</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2020-12-05</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2020-12-05</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2020-12-05</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2020-12-05</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540512"/>
            <a:ext cx="7156361" cy="1679005"/>
          </a:xfrm>
        </p:spPr>
        <p:txBody>
          <a:bodyPr>
            <a:normAutofit fontScale="90000"/>
          </a:bodyPr>
          <a:lstStyle/>
          <a:p>
            <a:r>
              <a:rPr lang="ar-KW" dirty="0" smtClean="0"/>
              <a:t>أحكام </a:t>
            </a:r>
            <a:br>
              <a:rPr lang="ar-KW" dirty="0" smtClean="0"/>
            </a:br>
            <a:r>
              <a:rPr lang="ar-KW" dirty="0" smtClean="0"/>
              <a:t>النون الساكنة والتنوين</a:t>
            </a:r>
            <a:endParaRPr lang="en-US" dirty="0"/>
          </a:p>
        </p:txBody>
      </p:sp>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482701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2020-12-05</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ar-SA" dirty="0" smtClean="0"/>
              <a:t>أمثلته</a:t>
            </a:r>
            <a:endParaRPr lang="en-US" dirty="0"/>
          </a:p>
          <a:p>
            <a:endParaRPr lang="en-US" dirty="0"/>
          </a:p>
          <a:p>
            <a:r>
              <a:rPr lang="en-US" dirty="0" smtClean="0"/>
              <a:t>Examples</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40166"/>
              </p:ext>
            </p:extLst>
          </p:nvPr>
        </p:nvGraphicFramePr>
        <p:xfrm>
          <a:off x="2986086" y="3185988"/>
          <a:ext cx="5943600" cy="2209800"/>
        </p:xfrm>
        <a:graphic>
          <a:graphicData uri="http://schemas.openxmlformats.org/drawingml/2006/table">
            <a:tbl>
              <a:tblPr firstRow="1" bandRow="1">
                <a:tableStyleId>{5C22544A-7EE6-4342-B048-85BDC9FD1C3A}</a:tableStyleId>
              </a:tblPr>
              <a:tblGrid>
                <a:gridCol w="1600200"/>
                <a:gridCol w="1752600"/>
                <a:gridCol w="2590800"/>
              </a:tblGrid>
              <a:tr h="477548">
                <a:tc gridSpan="2">
                  <a:txBody>
                    <a:bodyPr/>
                    <a:lstStyle/>
                    <a:p>
                      <a:pPr marL="413385" marR="0" indent="-413385" algn="ctr" rtl="1">
                        <a:lnSpc>
                          <a:spcPct val="110000"/>
                        </a:lnSpc>
                        <a:spcBef>
                          <a:spcPts val="0"/>
                        </a:spcBef>
                        <a:spcAft>
                          <a:spcPts val="0"/>
                        </a:spcAft>
                      </a:pPr>
                      <a:r>
                        <a:rPr lang="ar-SA" sz="1800" b="1" dirty="0" smtClean="0">
                          <a:solidFill>
                            <a:schemeClr val="bg1"/>
                          </a:solidFill>
                          <a:latin typeface="Verdana"/>
                          <a:ea typeface="Times New Roman"/>
                          <a:cs typeface="Arial"/>
                        </a:rPr>
                        <a:t>مع النون الساكنة  </a:t>
                      </a:r>
                      <a:r>
                        <a:rPr lang="en-US" sz="1400" b="1" dirty="0" smtClean="0">
                          <a:solidFill>
                            <a:schemeClr val="bg1"/>
                          </a:solidFill>
                          <a:latin typeface="Verdana"/>
                          <a:ea typeface="Times New Roman"/>
                          <a:cs typeface="Arial"/>
                        </a:rPr>
                        <a:t>With </a:t>
                      </a:r>
                      <a:r>
                        <a:rPr lang="en-US" sz="1400" b="1" dirty="0">
                          <a:solidFill>
                            <a:schemeClr val="bg1"/>
                          </a:solidFill>
                          <a:latin typeface="Verdana"/>
                          <a:ea typeface="Times New Roman"/>
                          <a:cs typeface="Arial"/>
                        </a:rPr>
                        <a:t>Nun </a:t>
                      </a:r>
                      <a:r>
                        <a:rPr lang="en-US" sz="1400" b="1" dirty="0" err="1">
                          <a:solidFill>
                            <a:schemeClr val="bg1"/>
                          </a:solidFill>
                          <a:latin typeface="Verdana"/>
                          <a:ea typeface="Times New Roman"/>
                          <a:cs typeface="Arial"/>
                        </a:rPr>
                        <a:t>Sakinah</a:t>
                      </a:r>
                      <a:endParaRPr lang="en-US" sz="1400" dirty="0">
                        <a:solidFill>
                          <a:schemeClr val="bg1"/>
                        </a:solidFill>
                        <a:latin typeface="Calibri"/>
                        <a:ea typeface="Times New Roman"/>
                        <a:cs typeface="Arial"/>
                      </a:endParaRPr>
                    </a:p>
                  </a:txBody>
                  <a:tcPr marL="68580" marR="68580" marT="0" marB="0" anchor="ctr"/>
                </a:tc>
                <a:tc hMerge="1">
                  <a:txBody>
                    <a:bodyPr/>
                    <a:lstStyle/>
                    <a:p>
                      <a:endParaRPr lang="en-US"/>
                    </a:p>
                  </a:txBody>
                  <a:tcPr/>
                </a:tc>
                <a:tc rowSpan="2">
                  <a:txBody>
                    <a:bodyPr/>
                    <a:lstStyle/>
                    <a:p>
                      <a:pPr marL="413385" marR="0" indent="-413385" algn="ctr" rtl="1">
                        <a:lnSpc>
                          <a:spcPct val="110000"/>
                        </a:lnSpc>
                        <a:spcBef>
                          <a:spcPts val="0"/>
                        </a:spcBef>
                        <a:spcAft>
                          <a:spcPts val="0"/>
                        </a:spcAft>
                      </a:pPr>
                      <a:r>
                        <a:rPr lang="ar-SA" sz="1800" b="1" dirty="0" smtClean="0">
                          <a:solidFill>
                            <a:schemeClr val="bg1"/>
                          </a:solidFill>
                          <a:latin typeface="Verdana"/>
                          <a:ea typeface="Times New Roman"/>
                          <a:cs typeface="Arial"/>
                        </a:rPr>
                        <a:t>مع التنوين</a:t>
                      </a:r>
                    </a:p>
                    <a:p>
                      <a:pPr marL="413385" marR="0" indent="-413385" algn="ctr" rtl="1">
                        <a:lnSpc>
                          <a:spcPct val="110000"/>
                        </a:lnSpc>
                        <a:spcBef>
                          <a:spcPts val="0"/>
                        </a:spcBef>
                        <a:spcAft>
                          <a:spcPts val="0"/>
                        </a:spcAft>
                      </a:pPr>
                      <a:r>
                        <a:rPr lang="ar-SA" sz="1400" b="1" dirty="0" smtClean="0">
                          <a:solidFill>
                            <a:schemeClr val="bg1"/>
                          </a:solidFill>
                          <a:latin typeface="Verdana"/>
                          <a:ea typeface="Times New Roman"/>
                          <a:cs typeface="Arial"/>
                        </a:rPr>
                        <a:t>(فقط في كلمتين)</a:t>
                      </a:r>
                    </a:p>
                    <a:p>
                      <a:pPr marL="413385" marR="0" indent="-413385" algn="ctr" rtl="1">
                        <a:lnSpc>
                          <a:spcPct val="110000"/>
                        </a:lnSpc>
                        <a:spcBef>
                          <a:spcPts val="0"/>
                        </a:spcBef>
                        <a:spcAft>
                          <a:spcPts val="0"/>
                        </a:spcAft>
                      </a:pPr>
                      <a:r>
                        <a:rPr lang="en-US" sz="1400" b="1" dirty="0" smtClean="0">
                          <a:solidFill>
                            <a:schemeClr val="bg1"/>
                          </a:solidFill>
                          <a:latin typeface="Verdana"/>
                          <a:ea typeface="Times New Roman"/>
                          <a:cs typeface="Arial"/>
                        </a:rPr>
                        <a:t>With </a:t>
                      </a:r>
                      <a:r>
                        <a:rPr lang="en-US" sz="1400" b="1" dirty="0" err="1">
                          <a:solidFill>
                            <a:schemeClr val="bg1"/>
                          </a:solidFill>
                          <a:latin typeface="Verdana"/>
                          <a:ea typeface="Times New Roman"/>
                          <a:cs typeface="Arial"/>
                        </a:rPr>
                        <a:t>Tanween</a:t>
                      </a:r>
                      <a:endParaRPr lang="en-US" sz="1400" dirty="0">
                        <a:solidFill>
                          <a:schemeClr val="bg1"/>
                        </a:solidFill>
                        <a:latin typeface="Calibri"/>
                        <a:ea typeface="Times New Roman"/>
                        <a:cs typeface="Arial"/>
                      </a:endParaRPr>
                    </a:p>
                    <a:p>
                      <a:pPr marL="413385" marR="0" indent="-413385" algn="ctr" rtl="1">
                        <a:lnSpc>
                          <a:spcPct val="110000"/>
                        </a:lnSpc>
                        <a:spcBef>
                          <a:spcPts val="0"/>
                        </a:spcBef>
                        <a:spcAft>
                          <a:spcPts val="0"/>
                        </a:spcAft>
                      </a:pPr>
                      <a:r>
                        <a:rPr lang="en-US" sz="1200" b="1" dirty="0">
                          <a:solidFill>
                            <a:schemeClr val="bg1"/>
                          </a:solidFill>
                          <a:latin typeface="Verdana"/>
                          <a:ea typeface="Times New Roman"/>
                          <a:cs typeface="Arial"/>
                        </a:rPr>
                        <a:t>(only in two word)</a:t>
                      </a:r>
                      <a:endParaRPr lang="en-US" sz="1200" dirty="0">
                        <a:solidFill>
                          <a:schemeClr val="bg1"/>
                        </a:solidFill>
                        <a:latin typeface="Calibri"/>
                        <a:ea typeface="Times New Roman"/>
                        <a:cs typeface="Arial"/>
                      </a:endParaRPr>
                    </a:p>
                  </a:txBody>
                  <a:tcPr marL="68580" marR="68580" marT="0" marB="0" anchor="ctr"/>
                </a:tc>
              </a:tr>
              <a:tr h="777158">
                <a:tc>
                  <a:txBody>
                    <a:bodyPr/>
                    <a:lstStyle/>
                    <a:p>
                      <a:pPr marL="413385" marR="0" indent="-413385" algn="ctr" rtl="1">
                        <a:lnSpc>
                          <a:spcPct val="110000"/>
                        </a:lnSpc>
                        <a:spcBef>
                          <a:spcPts val="0"/>
                        </a:spcBef>
                        <a:spcAft>
                          <a:spcPts val="0"/>
                        </a:spcAft>
                      </a:pPr>
                      <a:r>
                        <a:rPr lang="en-US" sz="1400" b="1">
                          <a:solidFill>
                            <a:schemeClr val="tx1"/>
                          </a:solidFill>
                          <a:latin typeface="Verdana"/>
                          <a:ea typeface="Times New Roman"/>
                          <a:cs typeface="Arial"/>
                        </a:rPr>
                        <a:t>Within one word</a:t>
                      </a:r>
                      <a:endParaRPr lang="en-US" sz="1400">
                        <a:solidFill>
                          <a:schemeClr val="tx1"/>
                        </a:solidFill>
                        <a:latin typeface="Calibri"/>
                        <a:ea typeface="Times New Roman"/>
                        <a:cs typeface="Arial"/>
                      </a:endParaRPr>
                    </a:p>
                  </a:txBody>
                  <a:tcPr marL="68580" marR="68580" marT="0" marB="0" anchor="ctr"/>
                </a:tc>
                <a:tc>
                  <a:txBody>
                    <a:bodyPr/>
                    <a:lstStyle/>
                    <a:p>
                      <a:pPr marL="413385" marR="0" indent="-413385" algn="ctr" rtl="1">
                        <a:lnSpc>
                          <a:spcPct val="110000"/>
                        </a:lnSpc>
                        <a:spcBef>
                          <a:spcPts val="0"/>
                        </a:spcBef>
                        <a:spcAft>
                          <a:spcPts val="0"/>
                        </a:spcAft>
                      </a:pPr>
                      <a:r>
                        <a:rPr lang="en-US" sz="1400" b="1" dirty="0">
                          <a:solidFill>
                            <a:schemeClr val="tx1"/>
                          </a:solidFill>
                          <a:latin typeface="Verdana"/>
                          <a:ea typeface="Times New Roman"/>
                          <a:cs typeface="Arial"/>
                        </a:rPr>
                        <a:t>in two words</a:t>
                      </a:r>
                      <a:endParaRPr lang="en-US" sz="1400" dirty="0">
                        <a:solidFill>
                          <a:schemeClr val="tx1"/>
                        </a:solidFill>
                        <a:latin typeface="Calibri"/>
                        <a:ea typeface="Times New Roman"/>
                        <a:cs typeface="Arial"/>
                      </a:endParaRPr>
                    </a:p>
                  </a:txBody>
                  <a:tcPr marL="68580" marR="68580" marT="0" marB="0" anchor="ctr"/>
                </a:tc>
                <a:tc vMerge="1">
                  <a:txBody>
                    <a:bodyPr/>
                    <a:lstStyle/>
                    <a:p>
                      <a:endParaRPr lang="en-US"/>
                    </a:p>
                  </a:txBody>
                  <a:tcPr/>
                </a:tc>
              </a:tr>
              <a:tr h="955094">
                <a:tc>
                  <a:txBody>
                    <a:bodyPr/>
                    <a:lstStyle/>
                    <a:p>
                      <a:pPr marL="413385" marR="0" indent="-413385" algn="ctr" rtl="1">
                        <a:lnSpc>
                          <a:spcPct val="110000"/>
                        </a:lnSpc>
                        <a:spcBef>
                          <a:spcPts val="0"/>
                        </a:spcBef>
                        <a:spcAft>
                          <a:spcPts val="0"/>
                        </a:spcAft>
                      </a:pPr>
                      <a:r>
                        <a:rPr lang="ar-KW" sz="3200" b="1" i="0" kern="1200" dirty="0" smtClean="0">
                          <a:solidFill>
                            <a:schemeClr val="dk1"/>
                          </a:solidFill>
                          <a:latin typeface="+mn-lt"/>
                          <a:ea typeface="+mn-ea"/>
                          <a:cs typeface="+mn-cs"/>
                        </a:rPr>
                        <a:t> أَ</a:t>
                      </a:r>
                      <a:r>
                        <a:rPr lang="ar-KW" sz="3200" b="1" i="0" u="sng" kern="1200" dirty="0" smtClean="0">
                          <a:solidFill>
                            <a:srgbClr val="FF0000"/>
                          </a:solidFill>
                          <a:latin typeface="+mn-lt"/>
                          <a:ea typeface="+mn-ea"/>
                          <a:cs typeface="+mn-cs"/>
                        </a:rPr>
                        <a:t>نْب</a:t>
                      </a:r>
                      <a:r>
                        <a:rPr lang="ar-KW" sz="3200" b="1" i="0" u="sng" kern="1200" dirty="0" smtClean="0">
                          <a:solidFill>
                            <a:schemeClr val="dk1"/>
                          </a:solidFill>
                          <a:latin typeface="+mn-lt"/>
                          <a:ea typeface="+mn-ea"/>
                          <a:cs typeface="+mn-cs"/>
                        </a:rPr>
                        <a:t>ِ</a:t>
                      </a:r>
                      <a:r>
                        <a:rPr lang="ar-KW" sz="3200" b="1" i="0" kern="1200" dirty="0" smtClean="0">
                          <a:solidFill>
                            <a:schemeClr val="dk1"/>
                          </a:solidFill>
                          <a:latin typeface="+mn-lt"/>
                          <a:ea typeface="+mn-ea"/>
                          <a:cs typeface="+mn-cs"/>
                        </a:rPr>
                        <a:t>ئُونِي</a:t>
                      </a:r>
                      <a:endParaRPr lang="ar-KW" sz="3200" b="1" dirty="0">
                        <a:latin typeface="Verdana"/>
                        <a:ea typeface="Times New Roman"/>
                        <a:cs typeface="Arial"/>
                      </a:endParaRPr>
                    </a:p>
                  </a:txBody>
                  <a:tcPr marL="68580" marR="68580" marT="0" marB="0" anchor="ctr"/>
                </a:tc>
                <a:tc>
                  <a:txBody>
                    <a:bodyPr/>
                    <a:lstStyle/>
                    <a:p>
                      <a:pPr marL="413385" marR="0" indent="-413385" algn="ctr" rtl="0">
                        <a:lnSpc>
                          <a:spcPct val="110000"/>
                        </a:lnSpc>
                        <a:spcBef>
                          <a:spcPts val="0"/>
                        </a:spcBef>
                        <a:spcAft>
                          <a:spcPts val="0"/>
                        </a:spcAft>
                      </a:pPr>
                      <a:r>
                        <a:rPr lang="ar-KW" sz="2800" b="1" i="0" kern="1200" dirty="0" smtClean="0">
                          <a:solidFill>
                            <a:schemeClr val="dk1"/>
                          </a:solidFill>
                          <a:latin typeface="+mn-lt"/>
                          <a:ea typeface="+mn-ea"/>
                          <a:cs typeface="+mn-cs"/>
                        </a:rPr>
                        <a:t>وَأَمَّا </a:t>
                      </a:r>
                      <a:r>
                        <a:rPr lang="ar-KW" sz="2800" b="1" i="0" u="sng" kern="1200" dirty="0" smtClean="0">
                          <a:solidFill>
                            <a:schemeClr val="dk1"/>
                          </a:solidFill>
                          <a:latin typeface="+mn-lt"/>
                          <a:ea typeface="+mn-ea"/>
                          <a:cs typeface="+mn-cs"/>
                        </a:rPr>
                        <a:t>مَ</a:t>
                      </a:r>
                      <a:r>
                        <a:rPr lang="ar-KW" sz="2800" b="1" i="0" u="sng" kern="1200" dirty="0" smtClean="0">
                          <a:solidFill>
                            <a:srgbClr val="FF0000"/>
                          </a:solidFill>
                          <a:latin typeface="+mn-lt"/>
                          <a:ea typeface="+mn-ea"/>
                          <a:cs typeface="+mn-cs"/>
                        </a:rPr>
                        <a:t>نْ بَ</a:t>
                      </a:r>
                      <a:r>
                        <a:rPr lang="ar-KW" sz="2800" b="1" i="0" kern="1200" dirty="0" smtClean="0">
                          <a:solidFill>
                            <a:srgbClr val="FF0000"/>
                          </a:solidFill>
                          <a:latin typeface="+mn-lt"/>
                          <a:ea typeface="+mn-ea"/>
                          <a:cs typeface="+mn-cs"/>
                        </a:rPr>
                        <a:t>خ</a:t>
                      </a:r>
                      <a:r>
                        <a:rPr lang="ar-KW" sz="2800" b="1" i="0" kern="1200" dirty="0" smtClean="0">
                          <a:solidFill>
                            <a:schemeClr val="dk1"/>
                          </a:solidFill>
                          <a:latin typeface="+mn-lt"/>
                          <a:ea typeface="+mn-ea"/>
                          <a:cs typeface="+mn-cs"/>
                        </a:rPr>
                        <a:t>ِلَ</a:t>
                      </a:r>
                      <a:endParaRPr lang="en-US" sz="2800" b="1" dirty="0">
                        <a:latin typeface="Verdana"/>
                        <a:ea typeface="Times New Roman"/>
                        <a:cs typeface="Arial"/>
                      </a:endParaRPr>
                    </a:p>
                  </a:txBody>
                  <a:tcPr marL="68580" marR="68580" marT="0" marB="0" anchor="ctr"/>
                </a:tc>
                <a:tc>
                  <a:txBody>
                    <a:bodyPr/>
                    <a:lstStyle/>
                    <a:p>
                      <a:pPr marL="413385" marR="0" indent="-413385" algn="ctr" rtl="1">
                        <a:lnSpc>
                          <a:spcPct val="110000"/>
                        </a:lnSpc>
                        <a:spcBef>
                          <a:spcPts val="0"/>
                        </a:spcBef>
                        <a:spcAft>
                          <a:spcPts val="0"/>
                        </a:spcAft>
                      </a:pPr>
                      <a:r>
                        <a:rPr lang="ar-KW" sz="3200" b="1" i="0" kern="1200" dirty="0" smtClean="0">
                          <a:solidFill>
                            <a:schemeClr val="dk1"/>
                          </a:solidFill>
                          <a:latin typeface="+mn-lt"/>
                          <a:ea typeface="+mn-ea"/>
                          <a:cs typeface="+mn-cs"/>
                        </a:rPr>
                        <a:t>سَمِي</a:t>
                      </a:r>
                      <a:r>
                        <a:rPr lang="ar-KW" sz="3200" b="1" i="0" u="sng" kern="1200" dirty="0" smtClean="0">
                          <a:solidFill>
                            <a:srgbClr val="FF0000"/>
                          </a:solidFill>
                          <a:latin typeface="+mn-lt"/>
                          <a:ea typeface="+mn-ea"/>
                          <a:cs typeface="+mn-cs"/>
                        </a:rPr>
                        <a:t>عٌ ب</a:t>
                      </a:r>
                      <a:r>
                        <a:rPr lang="ar-KW" sz="3200" b="1" i="0" u="sng" kern="1200" dirty="0" smtClean="0">
                          <a:solidFill>
                            <a:schemeClr val="dk1"/>
                          </a:solidFill>
                          <a:latin typeface="+mn-lt"/>
                          <a:ea typeface="+mn-ea"/>
                          <a:cs typeface="+mn-cs"/>
                        </a:rPr>
                        <a:t>َ</a:t>
                      </a:r>
                      <a:r>
                        <a:rPr lang="ar-KW" sz="3200" b="1" i="0" kern="1200" dirty="0" smtClean="0">
                          <a:solidFill>
                            <a:schemeClr val="dk1"/>
                          </a:solidFill>
                          <a:latin typeface="+mn-lt"/>
                          <a:ea typeface="+mn-ea"/>
                          <a:cs typeface="+mn-cs"/>
                        </a:rPr>
                        <a:t>صِيرٌ</a:t>
                      </a:r>
                      <a:endParaRPr lang="ar-KW" sz="3200" b="1" dirty="0">
                        <a:latin typeface="Verdana"/>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val="967043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ar-SA" dirty="0" smtClean="0"/>
              <a:t>أمثلته</a:t>
            </a:r>
            <a:endParaRPr lang="en-US" dirty="0"/>
          </a:p>
          <a:p>
            <a:endParaRPr lang="en-US" dirty="0"/>
          </a:p>
          <a:p>
            <a:r>
              <a:rPr lang="en-US" dirty="0" smtClean="0"/>
              <a:t>Examples</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 name="1134F3D9-8B33-4E8B-9735-C9C69F324987-L0-001.jpeg" descr="1134F3D9-8B33-4E8B-9735-C9C69F324987-L0-001.jpeg"/>
          <p:cNvPicPr>
            <a:picLocks noChangeAspect="1"/>
          </p:cNvPicPr>
          <p:nvPr/>
        </p:nvPicPr>
        <p:blipFill>
          <a:blip r:embed="rId3">
            <a:extLst/>
          </a:blip>
          <a:stretch>
            <a:fillRect/>
          </a:stretch>
        </p:blipFill>
        <p:spPr>
          <a:xfrm>
            <a:off x="2759136" y="3133582"/>
            <a:ext cx="6397499" cy="1822396"/>
          </a:xfrm>
          <a:prstGeom prst="rect">
            <a:avLst/>
          </a:prstGeom>
          <a:ln w="12700">
            <a:miter lim="400000"/>
          </a:ln>
        </p:spPr>
      </p:pic>
    </p:spTree>
    <p:extLst>
      <p:ext uri="{BB962C8B-B14F-4D97-AF65-F5344CB8AC3E}">
        <p14:creationId xmlns:p14="http://schemas.microsoft.com/office/powerpoint/2010/main" val="2982708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تدريب</a:t>
            </a:r>
          </a:p>
          <a:p>
            <a:pPr lvl="0" algn="ctr" rtl="0"/>
            <a:endParaRPr lang="ar-KW" sz="2800" b="1" dirty="0">
              <a:solidFill>
                <a:srgbClr val="003192"/>
              </a:solidFill>
            </a:endParaRPr>
          </a:p>
          <a:p>
            <a:pPr lvl="0" algn="ctr" rtl="0"/>
            <a:r>
              <a:rPr lang="en-US" sz="2800" b="1" dirty="0" smtClean="0">
                <a:solidFill>
                  <a:srgbClr val="003192"/>
                </a:solidFill>
              </a:rPr>
              <a:t>Practice</a:t>
            </a:r>
            <a:endParaRPr lang="en-US" sz="2800" b="1" dirty="0">
              <a:solidFill>
                <a:schemeClr val="tx1"/>
              </a:solidFill>
            </a:endParaRP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2" name="TextBox 1"/>
          <p:cNvSpPr txBox="1"/>
          <p:nvPr/>
        </p:nvSpPr>
        <p:spPr>
          <a:xfrm>
            <a:off x="3304505" y="2669223"/>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مّقوم</a:t>
            </a:r>
            <a:r>
              <a:rPr lang="ar-SA" sz="3200" dirty="0" smtClean="0">
                <a:solidFill>
                  <a:srgbClr val="FF0000"/>
                </a:solidFill>
                <a:latin typeface="Arial Unicode MS" pitchFamily="34" charset="-128"/>
                <a:ea typeface="Arial Unicode MS" pitchFamily="34" charset="-128"/>
              </a:rPr>
              <a:t>اً </a:t>
            </a:r>
            <a:r>
              <a:rPr lang="ar-SA" sz="3200" dirty="0" smtClean="0">
                <a:solidFill>
                  <a:schemeClr val="accent6">
                    <a:lumMod val="75000"/>
                  </a:schemeClr>
                </a:solidFill>
                <a:latin typeface="Arial Unicode MS" pitchFamily="34" charset="-128"/>
                <a:ea typeface="Arial Unicode MS" pitchFamily="34" charset="-128"/>
              </a:rPr>
              <a:t>بـ</a:t>
            </a:r>
            <a:r>
              <a:rPr lang="ar-SA" sz="3200" dirty="0">
                <a:solidFill>
                  <a:schemeClr val="accent1">
                    <a:lumMod val="50000"/>
                  </a:schemeClr>
                </a:solidFill>
                <a:latin typeface="Arial Unicode MS" pitchFamily="34" charset="-128"/>
                <a:ea typeface="Arial Unicode MS" pitchFamily="34" charset="-128"/>
              </a:rPr>
              <a:t>ما</a:t>
            </a:r>
            <a:endParaRPr lang="en-US" sz="3200" dirty="0">
              <a:solidFill>
                <a:schemeClr val="accent1">
                  <a:lumMod val="50000"/>
                </a:schemeClr>
              </a:solidFill>
              <a:latin typeface="Arial Unicode MS" pitchFamily="34" charset="-128"/>
              <a:ea typeface="Arial Unicode MS" pitchFamily="34" charset="-128"/>
            </a:endParaRPr>
          </a:p>
        </p:txBody>
      </p:sp>
      <p:sp>
        <p:nvSpPr>
          <p:cNvPr id="15" name="TextBox 14"/>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8" name="Rectangle 17"/>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TextBox 19"/>
          <p:cNvSpPr txBox="1"/>
          <p:nvPr/>
        </p:nvSpPr>
        <p:spPr>
          <a:xfrm>
            <a:off x="5149403" y="358927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a:t>
            </a:r>
            <a:r>
              <a:rPr lang="ar-SA" sz="3200" dirty="0" smtClean="0">
                <a:solidFill>
                  <a:srgbClr val="FF0000"/>
                </a:solidFill>
                <a:latin typeface="Arial Unicode MS" pitchFamily="34" charset="-128"/>
                <a:ea typeface="Arial Unicode MS" pitchFamily="34" charset="-128"/>
              </a:rPr>
              <a:t>ن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عد</a:t>
            </a:r>
            <a:endParaRPr lang="en-US" sz="3200" dirty="0">
              <a:solidFill>
                <a:schemeClr val="accent1">
                  <a:lumMod val="50000"/>
                </a:schemeClr>
              </a:solidFill>
              <a:latin typeface="Arial Unicode MS" pitchFamily="34" charset="-128"/>
              <a:ea typeface="Arial Unicode MS" pitchFamily="34" charset="-128"/>
            </a:endParaRPr>
          </a:p>
        </p:txBody>
      </p:sp>
      <p:sp>
        <p:nvSpPr>
          <p:cNvPr id="21" name="TextBox 20"/>
          <p:cNvSpPr txBox="1"/>
          <p:nvPr/>
        </p:nvSpPr>
        <p:spPr>
          <a:xfrm>
            <a:off x="2737099" y="358319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بغي</a:t>
            </a:r>
            <a:r>
              <a:rPr lang="ar-SA" sz="3200" dirty="0" smtClean="0">
                <a:solidFill>
                  <a:srgbClr val="FF0000"/>
                </a:solidFill>
                <a:latin typeface="Arial Unicode MS" pitchFamily="34" charset="-128"/>
                <a:ea typeface="Arial Unicode MS" pitchFamily="34" charset="-128"/>
              </a:rPr>
              <a:t>اً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ينهم</a:t>
            </a:r>
            <a:endParaRPr lang="en-US" sz="3200" dirty="0">
              <a:solidFill>
                <a:schemeClr val="accent1">
                  <a:lumMod val="50000"/>
                </a:schemeClr>
              </a:solidFill>
              <a:latin typeface="Arial Unicode MS" pitchFamily="34" charset="-128"/>
              <a:ea typeface="Arial Unicode MS" pitchFamily="34" charset="-128"/>
            </a:endParaRPr>
          </a:p>
        </p:txBody>
      </p:sp>
      <p:sp>
        <p:nvSpPr>
          <p:cNvPr id="22" name="TextBox 21"/>
          <p:cNvSpPr txBox="1"/>
          <p:nvPr/>
        </p:nvSpPr>
        <p:spPr>
          <a:xfrm>
            <a:off x="3975279" y="553655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نف</a:t>
            </a:r>
            <a:r>
              <a:rPr lang="ar-SA" sz="3200" dirty="0" smtClean="0">
                <a:solidFill>
                  <a:srgbClr val="FF0000"/>
                </a:solidFill>
                <a:latin typeface="Arial Unicode MS" pitchFamily="34" charset="-128"/>
                <a:ea typeface="Arial Unicode MS" pitchFamily="34" charset="-128"/>
              </a:rPr>
              <a:t>سٍ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ما</a:t>
            </a:r>
            <a:endParaRPr lang="en-US" sz="3200" dirty="0">
              <a:solidFill>
                <a:schemeClr val="accent1">
                  <a:lumMod val="50000"/>
                </a:schemeClr>
              </a:solidFill>
              <a:latin typeface="Arial Unicode MS" pitchFamily="34" charset="-128"/>
              <a:ea typeface="Arial Unicode MS" pitchFamily="34" charset="-128"/>
            </a:endParaRPr>
          </a:p>
        </p:txBody>
      </p:sp>
    </p:spTree>
    <p:extLst>
      <p:ext uri="{BB962C8B-B14F-4D97-AF65-F5344CB8AC3E}">
        <p14:creationId xmlns:p14="http://schemas.microsoft.com/office/powerpoint/2010/main" val="160518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50000"/>
                  </a:schemeClr>
                </a:solidFill>
              </a:rPr>
              <a:t>المقدمة</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50000"/>
                  </a:schemeClr>
                </a:solidFill>
              </a:rPr>
              <a:t>الإظهار الحلقي</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chemeClr val="bg1">
                    <a:lumMod val="50000"/>
                  </a:schemeClr>
                </a:solidFill>
              </a:rPr>
              <a:t>الإدغام</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rgbClr val="FF0000"/>
                </a:solidFill>
              </a:rPr>
              <a:t>الإقلاب</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الإخفاء الحقيقي</a:t>
            </a:r>
            <a:endParaRPr lang="en-US" sz="3600" b="1" dirty="0"/>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003192"/>
                </a:solidFill>
              </a:rPr>
              <a:t>تَعْرِيفُهُ </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Definition</a:t>
            </a:r>
            <a:endParaRPr lang="en-US" sz="2800" b="1" dirty="0">
              <a:solidFill>
                <a:schemeClr val="tx1"/>
              </a:solidFill>
            </a:endParaRPr>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176665" y="2130385"/>
            <a:ext cx="7007688" cy="147732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400" b="1" dirty="0" err="1" smtClean="0">
                <a:solidFill>
                  <a:srgbClr val="FF0000"/>
                </a:solidFill>
              </a:rPr>
              <a:t>تَعْرِيفُهُ</a:t>
            </a:r>
            <a:r>
              <a:rPr lang="en-US" sz="2800" b="1" dirty="0" smtClean="0">
                <a:solidFill>
                  <a:srgbClr val="002060"/>
                </a:solidFill>
              </a:rPr>
              <a:t>: </a:t>
            </a:r>
            <a:r>
              <a:rPr lang="ar-KW" sz="2800" b="1" dirty="0" smtClean="0">
                <a:solidFill>
                  <a:srgbClr val="002060"/>
                </a:solidFill>
              </a:rPr>
              <a:t> </a:t>
            </a:r>
            <a:r>
              <a:rPr lang="en-US" sz="2800" b="1" u="sng" dirty="0" err="1" smtClean="0">
                <a:solidFill>
                  <a:srgbClr val="0070C0"/>
                </a:solidFill>
              </a:rPr>
              <a:t>لغةً</a:t>
            </a:r>
            <a:r>
              <a:rPr lang="en-US" sz="2800" b="1" dirty="0" smtClean="0">
                <a:solidFill>
                  <a:srgbClr val="002060"/>
                </a:solidFill>
              </a:rPr>
              <a:t>: </a:t>
            </a:r>
            <a:r>
              <a:rPr lang="en-US" sz="2800" b="1" u="sng" dirty="0" err="1" smtClean="0">
                <a:solidFill>
                  <a:srgbClr val="002060"/>
                </a:solidFill>
              </a:rPr>
              <a:t>تحويلُ</a:t>
            </a:r>
            <a:r>
              <a:rPr lang="en-US" sz="2800" b="1" u="sng" dirty="0" smtClean="0">
                <a:solidFill>
                  <a:srgbClr val="002060"/>
                </a:solidFill>
              </a:rPr>
              <a:t> </a:t>
            </a:r>
            <a:r>
              <a:rPr lang="en-US" sz="2800" b="1" u="sng" dirty="0" err="1" smtClean="0">
                <a:solidFill>
                  <a:srgbClr val="002060"/>
                </a:solidFill>
              </a:rPr>
              <a:t>الشيء</a:t>
            </a:r>
            <a:r>
              <a:rPr lang="en-US" sz="2800" b="1" u="sng" dirty="0" smtClean="0">
                <a:solidFill>
                  <a:srgbClr val="002060"/>
                </a:solidFill>
              </a:rPr>
              <a:t> </a:t>
            </a:r>
            <a:r>
              <a:rPr lang="en-US" sz="2800" b="1" u="sng" dirty="0" err="1" smtClean="0">
                <a:solidFill>
                  <a:srgbClr val="002060"/>
                </a:solidFill>
              </a:rPr>
              <a:t>عن</a:t>
            </a:r>
            <a:r>
              <a:rPr lang="en-US" sz="2800" b="1" u="sng" dirty="0" smtClean="0">
                <a:solidFill>
                  <a:srgbClr val="002060"/>
                </a:solidFill>
              </a:rPr>
              <a:t> </a:t>
            </a:r>
            <a:r>
              <a:rPr lang="en-US" sz="2800" b="1" u="sng" dirty="0" err="1" smtClean="0">
                <a:solidFill>
                  <a:srgbClr val="002060"/>
                </a:solidFill>
              </a:rPr>
              <a:t>وجهه</a:t>
            </a:r>
            <a:r>
              <a:rPr lang="en-US" sz="2800" b="1" dirty="0" smtClean="0">
                <a:solidFill>
                  <a:srgbClr val="002060"/>
                </a:solidFill>
              </a:rPr>
              <a:t>، </a:t>
            </a:r>
            <a:r>
              <a:rPr lang="en-US" b="1" dirty="0" err="1" smtClean="0">
                <a:solidFill>
                  <a:srgbClr val="002060"/>
                </a:solidFill>
              </a:rPr>
              <a:t>تقول</a:t>
            </a:r>
            <a:r>
              <a:rPr lang="en-US" b="1" dirty="0" smtClean="0">
                <a:solidFill>
                  <a:srgbClr val="002060"/>
                </a:solidFill>
              </a:rPr>
              <a:t>: </a:t>
            </a:r>
            <a:r>
              <a:rPr lang="en-US" b="1" dirty="0" err="1" smtClean="0">
                <a:solidFill>
                  <a:srgbClr val="002060"/>
                </a:solidFill>
              </a:rPr>
              <a:t>قلبت</a:t>
            </a:r>
            <a:r>
              <a:rPr lang="en-US" b="1" dirty="0" smtClean="0">
                <a:solidFill>
                  <a:srgbClr val="002060"/>
                </a:solidFill>
              </a:rPr>
              <a:t> </a:t>
            </a:r>
            <a:r>
              <a:rPr lang="en-US" b="1" dirty="0" err="1" smtClean="0">
                <a:solidFill>
                  <a:srgbClr val="002060"/>
                </a:solidFill>
              </a:rPr>
              <a:t>الشيء</a:t>
            </a:r>
            <a:r>
              <a:rPr lang="en-US" b="1" dirty="0" smtClean="0">
                <a:solidFill>
                  <a:srgbClr val="002060"/>
                </a:solidFill>
              </a:rPr>
              <a:t> </a:t>
            </a:r>
            <a:r>
              <a:rPr lang="en-US" b="1" dirty="0" err="1" smtClean="0">
                <a:solidFill>
                  <a:srgbClr val="002060"/>
                </a:solidFill>
              </a:rPr>
              <a:t>أي</a:t>
            </a:r>
            <a:r>
              <a:rPr lang="en-US" b="1" dirty="0" smtClean="0">
                <a:solidFill>
                  <a:srgbClr val="002060"/>
                </a:solidFill>
              </a:rPr>
              <a:t> </a:t>
            </a:r>
            <a:r>
              <a:rPr lang="en-US" b="1" dirty="0" err="1" smtClean="0">
                <a:solidFill>
                  <a:srgbClr val="002060"/>
                </a:solidFill>
              </a:rPr>
              <a:t>حوَّلْتَهُ</a:t>
            </a:r>
            <a:r>
              <a:rPr lang="en-US" b="1" dirty="0" smtClean="0">
                <a:solidFill>
                  <a:srgbClr val="002060"/>
                </a:solidFill>
              </a:rPr>
              <a:t> </a:t>
            </a:r>
            <a:r>
              <a:rPr lang="en-US" b="1" dirty="0" err="1" smtClean="0">
                <a:solidFill>
                  <a:srgbClr val="002060"/>
                </a:solidFill>
              </a:rPr>
              <a:t>عن</a:t>
            </a:r>
            <a:r>
              <a:rPr lang="en-US" b="1" dirty="0" smtClean="0">
                <a:solidFill>
                  <a:srgbClr val="002060"/>
                </a:solidFill>
              </a:rPr>
              <a:t> </a:t>
            </a:r>
            <a:r>
              <a:rPr lang="en-US" b="1" dirty="0" err="1" smtClean="0">
                <a:solidFill>
                  <a:srgbClr val="002060"/>
                </a:solidFill>
              </a:rPr>
              <a:t>وجهه</a:t>
            </a:r>
            <a:r>
              <a:rPr lang="en-US" b="1" dirty="0" smtClean="0">
                <a:solidFill>
                  <a:srgbClr val="002060"/>
                </a:solidFill>
              </a:rPr>
              <a:t> </a:t>
            </a:r>
          </a:p>
          <a:p>
            <a:pPr algn="ctr" rtl="1"/>
            <a:r>
              <a:rPr lang="en-US" sz="2800" b="1" dirty="0" smtClean="0">
                <a:solidFill>
                  <a:srgbClr val="002060"/>
                </a:solidFill>
              </a:rPr>
              <a:t> </a:t>
            </a:r>
            <a:r>
              <a:rPr lang="en-US" sz="2800" b="1" u="sng" dirty="0" err="1" smtClean="0">
                <a:solidFill>
                  <a:srgbClr val="0070C0"/>
                </a:solidFill>
              </a:rPr>
              <a:t>واصطلاحًا</a:t>
            </a:r>
            <a:r>
              <a:rPr lang="en-US" sz="2800" b="1" dirty="0" smtClean="0">
                <a:solidFill>
                  <a:srgbClr val="002060"/>
                </a:solidFill>
              </a:rPr>
              <a:t>:</a:t>
            </a:r>
            <a:r>
              <a:rPr lang="en-US" sz="1600" dirty="0" smtClean="0"/>
              <a:t> </a:t>
            </a:r>
            <a:r>
              <a:rPr lang="en-US" sz="2800" b="1" u="sng" dirty="0" err="1" smtClean="0">
                <a:solidFill>
                  <a:srgbClr val="002060"/>
                </a:solidFill>
              </a:rPr>
              <a:t>قلب</a:t>
            </a:r>
            <a:r>
              <a:rPr lang="en-US" sz="2800" b="1" dirty="0" smtClean="0">
                <a:solidFill>
                  <a:srgbClr val="002060"/>
                </a:solidFill>
              </a:rPr>
              <a:t> </a:t>
            </a:r>
            <a:r>
              <a:rPr lang="en-US" sz="2800" b="1" dirty="0" err="1" smtClean="0">
                <a:solidFill>
                  <a:srgbClr val="002060"/>
                </a:solidFill>
              </a:rPr>
              <a:t>النون</a:t>
            </a:r>
            <a:r>
              <a:rPr lang="en-US" sz="2800" b="1" dirty="0" smtClean="0">
                <a:solidFill>
                  <a:srgbClr val="002060"/>
                </a:solidFill>
              </a:rPr>
              <a:t> </a:t>
            </a:r>
            <a:r>
              <a:rPr lang="en-US" sz="2800" b="1" dirty="0" err="1" smtClean="0">
                <a:solidFill>
                  <a:srgbClr val="002060"/>
                </a:solidFill>
              </a:rPr>
              <a:t>الساكنة</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التنوين</a:t>
            </a:r>
            <a:r>
              <a:rPr lang="en-US" sz="2800" b="1" dirty="0" smtClean="0">
                <a:solidFill>
                  <a:srgbClr val="002060"/>
                </a:solidFill>
              </a:rPr>
              <a:t> </a:t>
            </a:r>
            <a:r>
              <a:rPr lang="en-US" sz="2800" b="1" u="sng" dirty="0" err="1" smtClean="0">
                <a:solidFill>
                  <a:srgbClr val="002060"/>
                </a:solidFill>
              </a:rPr>
              <a:t>ميمًا</a:t>
            </a:r>
            <a:r>
              <a:rPr lang="en-US" sz="2800" b="1" u="sng" dirty="0" smtClean="0">
                <a:solidFill>
                  <a:srgbClr val="002060"/>
                </a:solidFill>
              </a:rPr>
              <a:t> </a:t>
            </a:r>
            <a:r>
              <a:rPr lang="en-US" sz="2800" b="1" u="sng" dirty="0" err="1" smtClean="0">
                <a:solidFill>
                  <a:srgbClr val="002060"/>
                </a:solidFill>
              </a:rPr>
              <a:t>مخفاة</a:t>
            </a:r>
            <a:r>
              <a:rPr lang="en-US" sz="2800" b="1" u="sng" dirty="0" smtClean="0">
                <a:solidFill>
                  <a:srgbClr val="002060"/>
                </a:solidFill>
              </a:rPr>
              <a:t> </a:t>
            </a:r>
            <a:r>
              <a:rPr lang="en-US" sz="2800" b="1" u="sng" dirty="0" err="1" smtClean="0">
                <a:solidFill>
                  <a:srgbClr val="002060"/>
                </a:solidFill>
              </a:rPr>
              <a:t>بغنة</a:t>
            </a:r>
            <a:r>
              <a:rPr lang="en-US" sz="2800" b="1" u="sng" dirty="0" smtClean="0">
                <a:solidFill>
                  <a:srgbClr val="002060"/>
                </a:solidFill>
              </a:rPr>
              <a:t>.</a:t>
            </a:r>
          </a:p>
          <a:p>
            <a:pPr algn="ctr" rtl="1"/>
            <a:endParaRPr lang="en-US" sz="1600" b="1" u="sng" dirty="0">
              <a:solidFill>
                <a:srgbClr val="002060"/>
              </a:solidFill>
            </a:endParaRPr>
          </a:p>
        </p:txBody>
      </p:sp>
      <p:sp>
        <p:nvSpPr>
          <p:cNvPr id="19" name="TextBox 18"/>
          <p:cNvSpPr txBox="1"/>
          <p:nvPr/>
        </p:nvSpPr>
        <p:spPr>
          <a:xfrm>
            <a:off x="1663188" y="3881660"/>
            <a:ext cx="7904690" cy="21698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1436688" indent="-1436688" algn="l" rtl="0">
              <a:spcAft>
                <a:spcPts val="1800"/>
              </a:spcAft>
            </a:pPr>
            <a:r>
              <a:rPr lang="en-US" sz="2400" b="1" dirty="0" smtClean="0">
                <a:solidFill>
                  <a:srgbClr val="FF0000"/>
                </a:solidFill>
              </a:rPr>
              <a:t>Its definition: </a:t>
            </a:r>
            <a:r>
              <a:rPr lang="en-US" sz="2400" b="1" dirty="0" smtClean="0">
                <a:solidFill>
                  <a:srgbClr val="0070C0"/>
                </a:solidFill>
              </a:rPr>
              <a:t>Lexically</a:t>
            </a:r>
            <a:r>
              <a:rPr lang="en-US" sz="2000" dirty="0" smtClean="0"/>
              <a:t> </a:t>
            </a:r>
            <a:r>
              <a:rPr lang="en-US" sz="2000" b="1" dirty="0" smtClean="0">
                <a:solidFill>
                  <a:srgbClr val="002060"/>
                </a:solidFill>
              </a:rPr>
              <a:t>it means to change the nature of something. </a:t>
            </a:r>
            <a:endParaRPr lang="ar-KW" sz="2000" b="1" dirty="0" smtClean="0">
              <a:solidFill>
                <a:srgbClr val="002060"/>
              </a:solidFill>
            </a:endParaRPr>
          </a:p>
          <a:p>
            <a:pPr marL="1436688" indent="-1436688" algn="l" rtl="0">
              <a:spcAft>
                <a:spcPts val="1800"/>
              </a:spcAft>
            </a:pPr>
            <a:r>
              <a:rPr lang="en-US" sz="2400" b="1" dirty="0" smtClean="0">
                <a:solidFill>
                  <a:srgbClr val="0070C0"/>
                </a:solidFill>
              </a:rPr>
              <a:t>terminologically , </a:t>
            </a:r>
            <a:r>
              <a:rPr lang="en-US" sz="2400" b="1" dirty="0" smtClean="0">
                <a:solidFill>
                  <a:srgbClr val="002060"/>
                </a:solidFill>
              </a:rPr>
              <a:t>it refers to the changing of the nun </a:t>
            </a:r>
            <a:r>
              <a:rPr lang="en-US" sz="2400" b="1" dirty="0" err="1" smtClean="0">
                <a:solidFill>
                  <a:srgbClr val="002060"/>
                </a:solidFill>
              </a:rPr>
              <a:t>sakinah</a:t>
            </a:r>
            <a:r>
              <a:rPr lang="en-US" sz="2400" b="1" dirty="0" smtClean="0">
                <a:solidFill>
                  <a:srgbClr val="002060"/>
                </a:solidFill>
              </a:rPr>
              <a:t> or </a:t>
            </a:r>
            <a:r>
              <a:rPr lang="en-US" sz="2400" b="1" dirty="0" err="1" smtClean="0">
                <a:solidFill>
                  <a:srgbClr val="002060"/>
                </a:solidFill>
              </a:rPr>
              <a:t>tanween</a:t>
            </a:r>
            <a:r>
              <a:rPr lang="en-US" sz="2400" b="1" dirty="0" smtClean="0">
                <a:solidFill>
                  <a:srgbClr val="002060"/>
                </a:solidFill>
              </a:rPr>
              <a:t> (</a:t>
            </a:r>
            <a:r>
              <a:rPr lang="en-US" sz="2400" b="1" dirty="0" err="1" smtClean="0">
                <a:solidFill>
                  <a:srgbClr val="002060"/>
                </a:solidFill>
              </a:rPr>
              <a:t>nunation</a:t>
            </a:r>
            <a:r>
              <a:rPr lang="en-US" sz="2400" b="1" dirty="0" smtClean="0">
                <a:solidFill>
                  <a:srgbClr val="002060"/>
                </a:solidFill>
              </a:rPr>
              <a:t>)into the letter </a:t>
            </a:r>
            <a:r>
              <a:rPr lang="en-US" sz="2400" b="1" dirty="0" err="1" smtClean="0">
                <a:solidFill>
                  <a:srgbClr val="002060"/>
                </a:solidFill>
              </a:rPr>
              <a:t>mim,which</a:t>
            </a:r>
            <a:r>
              <a:rPr lang="en-US" sz="2400" b="1" dirty="0" smtClean="0">
                <a:solidFill>
                  <a:srgbClr val="002060"/>
                </a:solidFill>
              </a:rPr>
              <a:t> should be pronounced muffled –and only its characteristic of</a:t>
            </a:r>
            <a:r>
              <a:rPr lang="ar-KW" sz="2400" b="1" dirty="0" smtClean="0">
                <a:solidFill>
                  <a:srgbClr val="002060"/>
                </a:solidFill>
              </a:rPr>
              <a:t> </a:t>
            </a:r>
            <a:r>
              <a:rPr lang="en-US" sz="2400" b="1" dirty="0" err="1" smtClean="0">
                <a:solidFill>
                  <a:srgbClr val="002060"/>
                </a:solidFill>
              </a:rPr>
              <a:t>ghunnah</a:t>
            </a:r>
            <a:r>
              <a:rPr lang="en-US" sz="2400" b="1" dirty="0" smtClean="0">
                <a:solidFill>
                  <a:srgbClr val="002060"/>
                </a:solidFill>
              </a:rPr>
              <a:t> should be pronounced</a:t>
            </a:r>
            <a:r>
              <a:rPr lang="ar-KW" sz="2400" b="1" dirty="0" smtClean="0">
                <a:solidFill>
                  <a:srgbClr val="002060"/>
                </a:solidFill>
              </a:rPr>
              <a:t> .</a:t>
            </a:r>
            <a:endParaRPr lang="en-US" sz="2400" b="1" dirty="0">
              <a:solidFill>
                <a:srgbClr val="002060"/>
              </a:solidFill>
            </a:endParaRPr>
          </a:p>
        </p:txBody>
      </p:sp>
    </p:spTree>
    <p:extLst>
      <p:ext uri="{BB962C8B-B14F-4D97-AF65-F5344CB8AC3E}">
        <p14:creationId xmlns:p14="http://schemas.microsoft.com/office/powerpoint/2010/main" val="3024986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حروفه</a:t>
            </a:r>
          </a:p>
          <a:p>
            <a:endParaRPr lang="ar-KW" dirty="0"/>
          </a:p>
          <a:p>
            <a:r>
              <a:rPr lang="en-US" dirty="0"/>
              <a:t>Its letters </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 name="TextBox 22"/>
          <p:cNvSpPr txBox="1"/>
          <p:nvPr/>
        </p:nvSpPr>
        <p:spPr>
          <a:xfrm>
            <a:off x="2438937" y="2696613"/>
            <a:ext cx="6172200"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3600" b="1" dirty="0" err="1" smtClean="0">
                <a:solidFill>
                  <a:srgbClr val="002060"/>
                </a:solidFill>
              </a:rPr>
              <a:t>الإقلاب</a:t>
            </a:r>
            <a:r>
              <a:rPr lang="en-US" sz="3600" b="1" dirty="0" smtClean="0">
                <a:solidFill>
                  <a:srgbClr val="002060"/>
                </a:solidFill>
              </a:rPr>
              <a:t> </a:t>
            </a:r>
            <a:r>
              <a:rPr lang="en-US" sz="3600" b="1" dirty="0" err="1" smtClean="0">
                <a:solidFill>
                  <a:srgbClr val="002060"/>
                </a:solidFill>
              </a:rPr>
              <a:t>له</a:t>
            </a:r>
            <a:r>
              <a:rPr lang="en-US" sz="3600" b="1" dirty="0" smtClean="0">
                <a:solidFill>
                  <a:srgbClr val="002060"/>
                </a:solidFill>
              </a:rPr>
              <a:t> </a:t>
            </a:r>
            <a:r>
              <a:rPr lang="en-US" sz="3600" b="1" u="sng" dirty="0" err="1" smtClean="0">
                <a:solidFill>
                  <a:srgbClr val="002060"/>
                </a:solidFill>
              </a:rPr>
              <a:t>حرف</a:t>
            </a:r>
            <a:r>
              <a:rPr lang="en-US" sz="3600" b="1" u="sng" dirty="0" smtClean="0">
                <a:solidFill>
                  <a:srgbClr val="002060"/>
                </a:solidFill>
              </a:rPr>
              <a:t> </a:t>
            </a:r>
            <a:r>
              <a:rPr lang="en-US" sz="3600" b="1" u="sng" dirty="0" err="1" smtClean="0">
                <a:solidFill>
                  <a:srgbClr val="002060"/>
                </a:solidFill>
              </a:rPr>
              <a:t>واحد</a:t>
            </a:r>
            <a:r>
              <a:rPr lang="en-US" sz="3600" b="1" u="sng" dirty="0" smtClean="0">
                <a:solidFill>
                  <a:srgbClr val="002060"/>
                </a:solidFill>
              </a:rPr>
              <a:t> </a:t>
            </a:r>
            <a:r>
              <a:rPr lang="en-US" sz="3600" b="1" dirty="0" err="1" smtClean="0">
                <a:solidFill>
                  <a:srgbClr val="002060"/>
                </a:solidFill>
              </a:rPr>
              <a:t>وهو</a:t>
            </a:r>
            <a:r>
              <a:rPr lang="en-US" sz="3600" b="1" dirty="0" smtClean="0">
                <a:solidFill>
                  <a:srgbClr val="002060"/>
                </a:solidFill>
              </a:rPr>
              <a:t>: </a:t>
            </a:r>
            <a:r>
              <a:rPr lang="en-US" sz="3600" b="1" dirty="0" err="1" smtClean="0">
                <a:solidFill>
                  <a:srgbClr val="FF0000"/>
                </a:solidFill>
              </a:rPr>
              <a:t>الباء</a:t>
            </a:r>
            <a:r>
              <a:rPr lang="ar-SA" sz="3600" b="1" dirty="0" smtClean="0">
                <a:solidFill>
                  <a:srgbClr val="002060"/>
                </a:solidFill>
              </a:rPr>
              <a:t> (</a:t>
            </a:r>
            <a:r>
              <a:rPr lang="ar-SA" sz="3600" b="1" dirty="0" smtClean="0">
                <a:solidFill>
                  <a:srgbClr val="FF0000"/>
                </a:solidFill>
              </a:rPr>
              <a:t>ب</a:t>
            </a:r>
            <a:r>
              <a:rPr lang="ar-SA" sz="3600" b="1" dirty="0" smtClean="0">
                <a:solidFill>
                  <a:srgbClr val="002060"/>
                </a:solidFill>
              </a:rPr>
              <a:t>)</a:t>
            </a:r>
            <a:endParaRPr lang="en-US" sz="3600" b="1" dirty="0">
              <a:solidFill>
                <a:srgbClr val="002060"/>
              </a:solidFill>
            </a:endParaRPr>
          </a:p>
        </p:txBody>
      </p:sp>
      <p:sp>
        <p:nvSpPr>
          <p:cNvPr id="24" name="Rectangle 1"/>
          <p:cNvSpPr>
            <a:spLocks noChangeArrowheads="1"/>
          </p:cNvSpPr>
          <p:nvPr/>
        </p:nvSpPr>
        <p:spPr bwMode="auto">
          <a:xfrm>
            <a:off x="2596940" y="4164244"/>
            <a:ext cx="7086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0" fontAlgn="base">
              <a:spcBef>
                <a:spcPct val="0"/>
              </a:spcBef>
              <a:spcAft>
                <a:spcPct val="0"/>
              </a:spcAft>
            </a:pPr>
            <a:r>
              <a:rPr lang="en-US" sz="3600" b="1" dirty="0" err="1" smtClean="0">
                <a:solidFill>
                  <a:srgbClr val="002060"/>
                </a:solidFill>
              </a:rPr>
              <a:t>Iqlab</a:t>
            </a:r>
            <a:r>
              <a:rPr lang="en-US" sz="3600" b="1" dirty="0" smtClean="0">
                <a:solidFill>
                  <a:srgbClr val="002060"/>
                </a:solidFill>
              </a:rPr>
              <a:t> has </a:t>
            </a:r>
            <a:r>
              <a:rPr lang="en-US" sz="3600" b="1" u="sng" dirty="0" smtClean="0">
                <a:solidFill>
                  <a:srgbClr val="002060"/>
                </a:solidFill>
              </a:rPr>
              <a:t>only one letter</a:t>
            </a:r>
            <a:endParaRPr lang="ar-KW" sz="3600" b="1" u="sng" dirty="0" smtClean="0">
              <a:solidFill>
                <a:srgbClr val="002060"/>
              </a:solidFill>
            </a:endParaRPr>
          </a:p>
          <a:p>
            <a:pPr lvl="0" algn="ctr" rtl="0" fontAlgn="base">
              <a:spcBef>
                <a:spcPct val="0"/>
              </a:spcBef>
              <a:spcAft>
                <a:spcPct val="0"/>
              </a:spcAft>
            </a:pPr>
            <a:r>
              <a:rPr lang="en-US" sz="3600" b="1" dirty="0" smtClean="0">
                <a:solidFill>
                  <a:srgbClr val="002060"/>
                </a:solidFill>
              </a:rPr>
              <a:t>, namely</a:t>
            </a:r>
            <a:r>
              <a:rPr lang="ar-SA" sz="3600" b="1" dirty="0" smtClean="0">
                <a:solidFill>
                  <a:srgbClr val="002060"/>
                </a:solidFill>
              </a:rPr>
              <a:t> </a:t>
            </a:r>
            <a:r>
              <a:rPr lang="en-US" sz="3600" b="1" dirty="0" err="1" smtClean="0">
                <a:solidFill>
                  <a:srgbClr val="002060"/>
                </a:solidFill>
              </a:rPr>
              <a:t>Ba’a</a:t>
            </a:r>
            <a:r>
              <a:rPr lang="en-US" sz="3600" b="1" dirty="0" smtClean="0">
                <a:solidFill>
                  <a:srgbClr val="002060"/>
                </a:solidFill>
              </a:rPr>
              <a:t> (</a:t>
            </a:r>
            <a:r>
              <a:rPr lang="ar-SA" sz="3600" b="1" dirty="0" smtClean="0">
                <a:solidFill>
                  <a:srgbClr val="FF0000"/>
                </a:solidFill>
              </a:rPr>
              <a:t>ب</a:t>
            </a:r>
            <a:r>
              <a:rPr lang="en-US" sz="3600" b="1" dirty="0" smtClean="0">
                <a:solidFill>
                  <a:srgbClr val="002060"/>
                </a:solidFill>
              </a:rPr>
              <a:t>)</a:t>
            </a:r>
          </a:p>
        </p:txBody>
      </p:sp>
    </p:spTree>
    <p:extLst>
      <p:ext uri="{BB962C8B-B14F-4D97-AF65-F5344CB8AC3E}">
        <p14:creationId xmlns:p14="http://schemas.microsoft.com/office/powerpoint/2010/main" val="162706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حكمه </a:t>
            </a:r>
            <a:endParaRPr lang="en-US" dirty="0"/>
          </a:p>
          <a:p>
            <a:endParaRPr lang="en-US" dirty="0"/>
          </a:p>
          <a:p>
            <a:r>
              <a:rPr lang="en-US" dirty="0"/>
              <a:t>Its Rule</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609514" y="2203329"/>
            <a:ext cx="6696744" cy="224676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800" b="1" dirty="0" err="1" smtClean="0">
                <a:solidFill>
                  <a:srgbClr val="002060"/>
                </a:solidFill>
              </a:rPr>
              <a:t>إذا</a:t>
            </a:r>
            <a:r>
              <a:rPr lang="en-US" sz="2800" b="1" dirty="0" smtClean="0">
                <a:solidFill>
                  <a:srgbClr val="002060"/>
                </a:solidFill>
              </a:rPr>
              <a:t> </a:t>
            </a:r>
            <a:r>
              <a:rPr lang="en-US" sz="2800" b="1" dirty="0" err="1" smtClean="0">
                <a:solidFill>
                  <a:srgbClr val="002060"/>
                </a:solidFill>
              </a:rPr>
              <a:t>وقعت</a:t>
            </a:r>
            <a:r>
              <a:rPr lang="en-US" sz="2800" b="1" dirty="0" smtClean="0">
                <a:solidFill>
                  <a:srgbClr val="002060"/>
                </a:solidFill>
              </a:rPr>
              <a:t> </a:t>
            </a:r>
            <a:r>
              <a:rPr lang="en-US" sz="2800" b="1" dirty="0" err="1" smtClean="0">
                <a:solidFill>
                  <a:srgbClr val="002060"/>
                </a:solidFill>
              </a:rPr>
              <a:t>الباء</a:t>
            </a:r>
            <a:r>
              <a:rPr lang="en-US" sz="2800" b="1" dirty="0" smtClean="0">
                <a:solidFill>
                  <a:srgbClr val="002060"/>
                </a:solidFill>
              </a:rPr>
              <a:t> </a:t>
            </a:r>
            <a:r>
              <a:rPr lang="en-US" sz="2800" b="1" dirty="0" err="1" smtClean="0">
                <a:solidFill>
                  <a:srgbClr val="002060"/>
                </a:solidFill>
              </a:rPr>
              <a:t>بعد</a:t>
            </a:r>
            <a:r>
              <a:rPr lang="en-US" sz="2800" b="1" dirty="0" smtClean="0">
                <a:solidFill>
                  <a:srgbClr val="002060"/>
                </a:solidFill>
              </a:rPr>
              <a:t> </a:t>
            </a:r>
            <a:r>
              <a:rPr lang="en-US" sz="2800" b="1" dirty="0" err="1" smtClean="0">
                <a:solidFill>
                  <a:srgbClr val="002060"/>
                </a:solidFill>
              </a:rPr>
              <a:t>النون</a:t>
            </a:r>
            <a:r>
              <a:rPr lang="en-US" sz="2800" b="1" dirty="0" smtClean="0">
                <a:solidFill>
                  <a:srgbClr val="002060"/>
                </a:solidFill>
              </a:rPr>
              <a:t> </a:t>
            </a:r>
            <a:r>
              <a:rPr lang="en-US" sz="2800" b="1" dirty="0" err="1" smtClean="0">
                <a:solidFill>
                  <a:srgbClr val="002060"/>
                </a:solidFill>
              </a:rPr>
              <a:t>الساكنة</a:t>
            </a:r>
            <a:r>
              <a:rPr lang="en-US" sz="2800" b="1" dirty="0" smtClean="0">
                <a:solidFill>
                  <a:srgbClr val="002060"/>
                </a:solidFill>
              </a:rPr>
              <a:t> </a:t>
            </a:r>
            <a:r>
              <a:rPr lang="en-US" sz="2800" b="1" dirty="0" err="1" smtClean="0">
                <a:solidFill>
                  <a:srgbClr val="002060"/>
                </a:solidFill>
              </a:rPr>
              <a:t>سواء</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كلمة</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كلمتين</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بعد</a:t>
            </a:r>
            <a:r>
              <a:rPr lang="en-US" sz="2800" b="1" dirty="0" smtClean="0">
                <a:solidFill>
                  <a:srgbClr val="002060"/>
                </a:solidFill>
              </a:rPr>
              <a:t> </a:t>
            </a:r>
            <a:r>
              <a:rPr lang="en-US" sz="2800" b="1" dirty="0" err="1" smtClean="0">
                <a:solidFill>
                  <a:srgbClr val="002060"/>
                </a:solidFill>
              </a:rPr>
              <a:t>التنوين</a:t>
            </a:r>
            <a:r>
              <a:rPr lang="en-US" sz="2800" b="1" dirty="0" smtClean="0">
                <a:solidFill>
                  <a:srgbClr val="002060"/>
                </a:solidFill>
              </a:rPr>
              <a:t> -</a:t>
            </a:r>
            <a:r>
              <a:rPr lang="en-US" sz="2800" b="1" dirty="0" err="1" smtClean="0">
                <a:solidFill>
                  <a:srgbClr val="002060"/>
                </a:solidFill>
              </a:rPr>
              <a:t>ولا</a:t>
            </a:r>
            <a:r>
              <a:rPr lang="en-US" sz="2800" b="1" dirty="0" smtClean="0">
                <a:solidFill>
                  <a:srgbClr val="002060"/>
                </a:solidFill>
              </a:rPr>
              <a:t> </a:t>
            </a:r>
            <a:r>
              <a:rPr lang="en-US" sz="2800" b="1" dirty="0" err="1" smtClean="0">
                <a:solidFill>
                  <a:srgbClr val="002060"/>
                </a:solidFill>
              </a:rPr>
              <a:t>يكون</a:t>
            </a:r>
            <a:r>
              <a:rPr lang="en-US" sz="2800" b="1" dirty="0" smtClean="0">
                <a:solidFill>
                  <a:srgbClr val="002060"/>
                </a:solidFill>
              </a:rPr>
              <a:t> </a:t>
            </a:r>
            <a:r>
              <a:rPr lang="en-US" sz="2800" b="1" dirty="0" err="1" smtClean="0">
                <a:solidFill>
                  <a:srgbClr val="002060"/>
                </a:solidFill>
              </a:rPr>
              <a:t>إلا</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كلمتين</a:t>
            </a:r>
            <a:r>
              <a:rPr lang="ar-KW" sz="2800" b="1" dirty="0" smtClean="0">
                <a:solidFill>
                  <a:srgbClr val="002060"/>
                </a:solidFill>
              </a:rPr>
              <a:t> </a:t>
            </a:r>
            <a:r>
              <a:rPr lang="en-US" sz="2800" b="1" dirty="0" err="1" smtClean="0">
                <a:solidFill>
                  <a:srgbClr val="002060"/>
                </a:solidFill>
              </a:rPr>
              <a:t>وَجَبَ</a:t>
            </a:r>
            <a:r>
              <a:rPr lang="en-US" sz="2800" b="1" dirty="0" smtClean="0">
                <a:solidFill>
                  <a:srgbClr val="002060"/>
                </a:solidFill>
              </a:rPr>
              <a:t> </a:t>
            </a:r>
            <a:r>
              <a:rPr lang="en-US" sz="2800" b="1" dirty="0" err="1" smtClean="0">
                <a:solidFill>
                  <a:srgbClr val="002060"/>
                </a:solidFill>
              </a:rPr>
              <a:t>الإقلاب</a:t>
            </a:r>
            <a:r>
              <a:rPr lang="en-US" sz="2800" b="1" dirty="0" smtClean="0">
                <a:solidFill>
                  <a:srgbClr val="002060"/>
                </a:solidFill>
              </a:rPr>
              <a:t>، </a:t>
            </a:r>
            <a:r>
              <a:rPr lang="en-US" sz="2800" b="1" dirty="0" err="1" smtClean="0">
                <a:solidFill>
                  <a:srgbClr val="002060"/>
                </a:solidFill>
              </a:rPr>
              <a:t>أي</a:t>
            </a:r>
            <a:r>
              <a:rPr lang="en-US" sz="2800" b="1" dirty="0" smtClean="0">
                <a:solidFill>
                  <a:srgbClr val="002060"/>
                </a:solidFill>
              </a:rPr>
              <a:t>: </a:t>
            </a:r>
            <a:r>
              <a:rPr lang="en-US" sz="2800" b="1" u="sng" dirty="0" err="1" smtClean="0">
                <a:solidFill>
                  <a:srgbClr val="002060"/>
                </a:solidFill>
              </a:rPr>
              <a:t>قلب</a:t>
            </a:r>
            <a:r>
              <a:rPr lang="en-US" sz="2800" b="1" u="sng" dirty="0" smtClean="0">
                <a:solidFill>
                  <a:srgbClr val="002060"/>
                </a:solidFill>
              </a:rPr>
              <a:t> </a:t>
            </a:r>
            <a:r>
              <a:rPr lang="en-US" sz="2800" b="1" u="sng" dirty="0" err="1" smtClean="0">
                <a:solidFill>
                  <a:srgbClr val="002060"/>
                </a:solidFill>
              </a:rPr>
              <a:t>النون</a:t>
            </a:r>
            <a:r>
              <a:rPr lang="en-US" sz="2800" b="1" u="sng" dirty="0" smtClean="0">
                <a:solidFill>
                  <a:srgbClr val="002060"/>
                </a:solidFill>
              </a:rPr>
              <a:t> </a:t>
            </a:r>
            <a:r>
              <a:rPr lang="en-US" sz="2800" b="1" u="sng" dirty="0" err="1" smtClean="0">
                <a:solidFill>
                  <a:srgbClr val="002060"/>
                </a:solidFill>
              </a:rPr>
              <a:t>الساكنة</a:t>
            </a:r>
            <a:r>
              <a:rPr lang="en-US" sz="2800" b="1" u="sng" dirty="0" smtClean="0">
                <a:solidFill>
                  <a:srgbClr val="002060"/>
                </a:solidFill>
              </a:rPr>
              <a:t> </a:t>
            </a:r>
            <a:r>
              <a:rPr lang="en-US" sz="2800" b="1" u="sng" dirty="0" err="1" smtClean="0">
                <a:solidFill>
                  <a:srgbClr val="002060"/>
                </a:solidFill>
              </a:rPr>
              <a:t>أو</a:t>
            </a:r>
            <a:r>
              <a:rPr lang="en-US" sz="2800" b="1" u="sng" dirty="0" smtClean="0">
                <a:solidFill>
                  <a:srgbClr val="002060"/>
                </a:solidFill>
              </a:rPr>
              <a:t> </a:t>
            </a:r>
            <a:r>
              <a:rPr lang="en-US" sz="2800" b="1" u="sng" dirty="0" err="1" smtClean="0">
                <a:solidFill>
                  <a:srgbClr val="002060"/>
                </a:solidFill>
              </a:rPr>
              <a:t>التنوين</a:t>
            </a:r>
            <a:r>
              <a:rPr lang="en-US" sz="2800" b="1" u="sng" dirty="0" smtClean="0">
                <a:solidFill>
                  <a:srgbClr val="002060"/>
                </a:solidFill>
              </a:rPr>
              <a:t> </a:t>
            </a:r>
            <a:r>
              <a:rPr lang="en-US" sz="2800" b="1" u="sng" dirty="0" err="1" smtClean="0">
                <a:solidFill>
                  <a:srgbClr val="002060"/>
                </a:solidFill>
              </a:rPr>
              <a:t>ميمًا</a:t>
            </a:r>
            <a:r>
              <a:rPr lang="en-US" sz="2800" b="1" u="sng" dirty="0" smtClean="0">
                <a:solidFill>
                  <a:srgbClr val="002060"/>
                </a:solidFill>
              </a:rPr>
              <a:t> </a:t>
            </a:r>
            <a:r>
              <a:rPr lang="en-US" sz="2800" b="1" u="sng" dirty="0" err="1" smtClean="0">
                <a:solidFill>
                  <a:srgbClr val="002060"/>
                </a:solidFill>
              </a:rPr>
              <a:t>ثم</a:t>
            </a:r>
            <a:r>
              <a:rPr lang="en-US" sz="2800" b="1" u="sng" dirty="0" smtClean="0">
                <a:solidFill>
                  <a:srgbClr val="002060"/>
                </a:solidFill>
              </a:rPr>
              <a:t> </a:t>
            </a:r>
            <a:r>
              <a:rPr lang="en-US" sz="2800" b="1" u="sng" dirty="0" err="1" smtClean="0">
                <a:solidFill>
                  <a:srgbClr val="002060"/>
                </a:solidFill>
              </a:rPr>
              <a:t>إخفاء</a:t>
            </a:r>
            <a:r>
              <a:rPr lang="en-US" sz="2800" b="1" u="sng" dirty="0" smtClean="0">
                <a:solidFill>
                  <a:srgbClr val="002060"/>
                </a:solidFill>
              </a:rPr>
              <a:t> </a:t>
            </a:r>
            <a:r>
              <a:rPr lang="en-US" sz="2800" b="1" u="sng" dirty="0" err="1" smtClean="0">
                <a:solidFill>
                  <a:srgbClr val="002060"/>
                </a:solidFill>
              </a:rPr>
              <a:t>هذه</a:t>
            </a:r>
            <a:r>
              <a:rPr lang="en-US" sz="2800" b="1" u="sng" dirty="0" smtClean="0">
                <a:solidFill>
                  <a:srgbClr val="002060"/>
                </a:solidFill>
              </a:rPr>
              <a:t> </a:t>
            </a:r>
            <a:r>
              <a:rPr lang="en-US" sz="2800" b="1" u="sng" dirty="0" err="1" smtClean="0">
                <a:solidFill>
                  <a:srgbClr val="002060"/>
                </a:solidFill>
              </a:rPr>
              <a:t>الميم</a:t>
            </a:r>
            <a:r>
              <a:rPr lang="en-US" sz="2800" b="1" u="sng" dirty="0" smtClean="0">
                <a:solidFill>
                  <a:srgbClr val="002060"/>
                </a:solidFill>
              </a:rPr>
              <a:t> </a:t>
            </a:r>
            <a:r>
              <a:rPr lang="en-US" sz="2800" b="1" u="sng" dirty="0" err="1" smtClean="0">
                <a:solidFill>
                  <a:srgbClr val="002060"/>
                </a:solidFill>
              </a:rPr>
              <a:t>مع</a:t>
            </a:r>
            <a:r>
              <a:rPr lang="en-US" sz="2800" b="1" u="sng" dirty="0" smtClean="0">
                <a:solidFill>
                  <a:srgbClr val="002060"/>
                </a:solidFill>
              </a:rPr>
              <a:t> </a:t>
            </a:r>
            <a:r>
              <a:rPr lang="en-US" sz="2800" b="1" u="sng" dirty="0" err="1" smtClean="0">
                <a:solidFill>
                  <a:srgbClr val="002060"/>
                </a:solidFill>
              </a:rPr>
              <a:t>الغنة</a:t>
            </a:r>
            <a:r>
              <a:rPr lang="en-US" sz="2800" b="1" u="sng" dirty="0" smtClean="0">
                <a:solidFill>
                  <a:srgbClr val="002060"/>
                </a:solidFill>
              </a:rPr>
              <a:t>.</a:t>
            </a:r>
          </a:p>
          <a:p>
            <a:pPr algn="ctr" rtl="1"/>
            <a:r>
              <a:rPr lang="ar-KW" sz="2800" b="1" dirty="0" smtClean="0">
                <a:solidFill>
                  <a:srgbClr val="002060"/>
                </a:solidFill>
              </a:rPr>
              <a:t> </a:t>
            </a:r>
            <a:endParaRPr lang="en-US" sz="2800" b="1" dirty="0">
              <a:solidFill>
                <a:srgbClr val="002060"/>
              </a:solidFill>
            </a:endParaRPr>
          </a:p>
        </p:txBody>
      </p:sp>
      <p:sp>
        <p:nvSpPr>
          <p:cNvPr id="18" name="TextBox 17"/>
          <p:cNvSpPr txBox="1"/>
          <p:nvPr/>
        </p:nvSpPr>
        <p:spPr>
          <a:xfrm>
            <a:off x="1881883" y="4190886"/>
            <a:ext cx="8152006" cy="2308324"/>
          </a:xfrm>
          <a:prstGeom prst="rect">
            <a:avLst/>
          </a:prstGeom>
          <a:noFill/>
        </p:spPr>
        <p:txBody>
          <a:bodyPr wrap="square" rtlCol="0">
            <a:spAutoFit/>
          </a:bodyPr>
          <a:lstStyle/>
          <a:p>
            <a:pPr algn="l" rtl="0"/>
            <a:r>
              <a:rPr lang="en-US" sz="2400" b="1" dirty="0" smtClean="0">
                <a:solidFill>
                  <a:srgbClr val="002060"/>
                </a:solidFill>
              </a:rPr>
              <a:t>If the </a:t>
            </a:r>
            <a:r>
              <a:rPr lang="en-US" sz="2400" b="1" dirty="0" err="1" smtClean="0">
                <a:solidFill>
                  <a:srgbClr val="002060"/>
                </a:solidFill>
              </a:rPr>
              <a:t>ba</a:t>
            </a:r>
            <a:r>
              <a:rPr lang="en-US" sz="2400" b="1" dirty="0" smtClean="0">
                <a:solidFill>
                  <a:srgbClr val="002060"/>
                </a:solidFill>
              </a:rPr>
              <a:t>’ occurs after the nun </a:t>
            </a:r>
            <a:r>
              <a:rPr lang="en-US" sz="2400" b="1" dirty="0" err="1" smtClean="0">
                <a:solidFill>
                  <a:srgbClr val="002060"/>
                </a:solidFill>
              </a:rPr>
              <a:t>sakinah</a:t>
            </a:r>
            <a:r>
              <a:rPr lang="en-US" sz="2400" b="1" dirty="0" smtClean="0">
                <a:solidFill>
                  <a:srgbClr val="002060"/>
                </a:solidFill>
              </a:rPr>
              <a:t>, whether within the same word or in two successive words, or after the </a:t>
            </a:r>
            <a:r>
              <a:rPr lang="en-US" sz="2400" b="1" dirty="0" err="1" smtClean="0">
                <a:solidFill>
                  <a:srgbClr val="002060"/>
                </a:solidFill>
              </a:rPr>
              <a:t>Tanween</a:t>
            </a:r>
            <a:r>
              <a:rPr lang="en-US" sz="2400" b="1" dirty="0" smtClean="0">
                <a:solidFill>
                  <a:srgbClr val="002060"/>
                </a:solidFill>
              </a:rPr>
              <a:t>, which happens only within two words, or after a </a:t>
            </a:r>
            <a:r>
              <a:rPr lang="en-US" sz="2400" b="1" dirty="0" err="1" smtClean="0">
                <a:solidFill>
                  <a:srgbClr val="002060"/>
                </a:solidFill>
              </a:rPr>
              <a:t>tanween</a:t>
            </a:r>
            <a:r>
              <a:rPr lang="en-US" sz="2400" b="1" dirty="0" smtClean="0">
                <a:solidFill>
                  <a:srgbClr val="002060"/>
                </a:solidFill>
              </a:rPr>
              <a:t>-cum-nun </a:t>
            </a:r>
            <a:r>
              <a:rPr lang="en-US" sz="2400" b="1" dirty="0" err="1" smtClean="0">
                <a:solidFill>
                  <a:srgbClr val="002060"/>
                </a:solidFill>
              </a:rPr>
              <a:t>sakinah,which</a:t>
            </a:r>
            <a:r>
              <a:rPr lang="en-US" sz="2400" b="1" dirty="0" smtClean="0">
                <a:solidFill>
                  <a:srgbClr val="002060"/>
                </a:solidFill>
              </a:rPr>
              <a:t> only exists in  “</a:t>
            </a:r>
            <a:r>
              <a:rPr lang="ar-KW" sz="2400" b="1" dirty="0" smtClean="0">
                <a:solidFill>
                  <a:srgbClr val="002060"/>
                </a:solidFill>
              </a:rPr>
              <a:t>لنسفعا بالناصية </a:t>
            </a:r>
            <a:r>
              <a:rPr lang="en-US" sz="2400" b="1" dirty="0" smtClean="0">
                <a:solidFill>
                  <a:srgbClr val="002060"/>
                </a:solidFill>
              </a:rPr>
              <a:t>“, there should be an </a:t>
            </a:r>
            <a:r>
              <a:rPr lang="en-US" sz="2400" b="1" dirty="0" err="1" smtClean="0">
                <a:solidFill>
                  <a:srgbClr val="002060"/>
                </a:solidFill>
              </a:rPr>
              <a:t>Iqlab</a:t>
            </a:r>
            <a:r>
              <a:rPr lang="en-US" sz="2400" b="1" dirty="0" smtClean="0">
                <a:solidFill>
                  <a:srgbClr val="002060"/>
                </a:solidFill>
              </a:rPr>
              <a:t>, i.e., the nun </a:t>
            </a:r>
            <a:r>
              <a:rPr lang="en-US" sz="2400" b="1" dirty="0" err="1" smtClean="0">
                <a:solidFill>
                  <a:srgbClr val="002060"/>
                </a:solidFill>
              </a:rPr>
              <a:t>sakinah</a:t>
            </a:r>
            <a:r>
              <a:rPr lang="en-US" sz="2400" b="1" dirty="0" smtClean="0">
                <a:solidFill>
                  <a:srgbClr val="002060"/>
                </a:solidFill>
              </a:rPr>
              <a:t> or </a:t>
            </a:r>
            <a:r>
              <a:rPr lang="en-US" sz="2400" b="1" dirty="0" err="1" smtClean="0">
                <a:solidFill>
                  <a:srgbClr val="002060"/>
                </a:solidFill>
              </a:rPr>
              <a:t>tanween</a:t>
            </a:r>
            <a:r>
              <a:rPr lang="en-US" sz="2400" b="1" dirty="0" smtClean="0">
                <a:solidFill>
                  <a:srgbClr val="002060"/>
                </a:solidFill>
              </a:rPr>
              <a:t> should be changed into muffled </a:t>
            </a:r>
            <a:r>
              <a:rPr lang="en-US" sz="2400" b="1" dirty="0" err="1" smtClean="0">
                <a:solidFill>
                  <a:srgbClr val="002060"/>
                </a:solidFill>
              </a:rPr>
              <a:t>mim</a:t>
            </a:r>
            <a:r>
              <a:rPr lang="en-US" sz="2400" b="1" dirty="0" smtClean="0">
                <a:solidFill>
                  <a:srgbClr val="002060"/>
                </a:solidFill>
              </a:rPr>
              <a:t> with </a:t>
            </a:r>
            <a:r>
              <a:rPr lang="en-US" sz="2400" b="1" dirty="0" err="1" smtClean="0">
                <a:solidFill>
                  <a:srgbClr val="002060"/>
                </a:solidFill>
              </a:rPr>
              <a:t>ghunnah</a:t>
            </a:r>
            <a:r>
              <a:rPr lang="en-US" sz="2400" b="1" dirty="0" smtClean="0">
                <a:solidFill>
                  <a:srgbClr val="002060"/>
                </a:solidFill>
              </a:rPr>
              <a:t> . </a:t>
            </a:r>
            <a:endParaRPr lang="en-US" sz="2400" b="1" dirty="0">
              <a:solidFill>
                <a:srgbClr val="002060"/>
              </a:solidFill>
            </a:endParaRPr>
          </a:p>
        </p:txBody>
      </p:sp>
    </p:spTree>
    <p:extLst>
      <p:ext uri="{BB962C8B-B14F-4D97-AF65-F5344CB8AC3E}">
        <p14:creationId xmlns:p14="http://schemas.microsoft.com/office/powerpoint/2010/main" val="80506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حكمه </a:t>
            </a:r>
            <a:endParaRPr lang="en-US" dirty="0"/>
          </a:p>
          <a:p>
            <a:endParaRPr lang="en-US" dirty="0"/>
          </a:p>
          <a:p>
            <a:r>
              <a:rPr lang="en-US" dirty="0"/>
              <a:t>Its Rule</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1489104" y="4034816"/>
            <a:ext cx="8405004" cy="249299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1600" b="1" dirty="0" smtClean="0">
                <a:solidFill>
                  <a:srgbClr val="002060"/>
                </a:solidFill>
              </a:rPr>
              <a:t>In order for the </a:t>
            </a:r>
            <a:r>
              <a:rPr lang="en-US" sz="1600" b="1" dirty="0" err="1" smtClean="0">
                <a:solidFill>
                  <a:srgbClr val="002060"/>
                </a:solidFill>
              </a:rPr>
              <a:t>Iqlab</a:t>
            </a:r>
            <a:r>
              <a:rPr lang="en-US" sz="1600" b="1" dirty="0" smtClean="0">
                <a:solidFill>
                  <a:srgbClr val="002060"/>
                </a:solidFill>
              </a:rPr>
              <a:t> to be performed properly, three matters should be followed: </a:t>
            </a:r>
          </a:p>
          <a:p>
            <a:pPr lvl="0" algn="l" rtl="0"/>
            <a:r>
              <a:rPr lang="en-US" sz="2000" b="1" dirty="0" smtClean="0">
                <a:solidFill>
                  <a:srgbClr val="002060"/>
                </a:solidFill>
              </a:rPr>
              <a:t>First: </a:t>
            </a:r>
            <a:r>
              <a:rPr lang="en-US" sz="2000" b="1" u="sng" dirty="0" smtClean="0">
                <a:solidFill>
                  <a:srgbClr val="002060"/>
                </a:solidFill>
              </a:rPr>
              <a:t>The nun </a:t>
            </a:r>
            <a:r>
              <a:rPr lang="en-US" sz="2000" b="1" u="sng" dirty="0" err="1" smtClean="0">
                <a:solidFill>
                  <a:srgbClr val="002060"/>
                </a:solidFill>
              </a:rPr>
              <a:t>sakinah</a:t>
            </a:r>
            <a:r>
              <a:rPr lang="en-US" sz="2000" b="1" u="sng" dirty="0" smtClean="0">
                <a:solidFill>
                  <a:srgbClr val="002060"/>
                </a:solidFill>
              </a:rPr>
              <a:t> or </a:t>
            </a:r>
            <a:r>
              <a:rPr lang="en-US" sz="2000" b="1" u="sng" dirty="0" err="1" smtClean="0">
                <a:solidFill>
                  <a:srgbClr val="002060"/>
                </a:solidFill>
              </a:rPr>
              <a:t>tanween</a:t>
            </a:r>
            <a:r>
              <a:rPr lang="en-US" sz="2000" b="1" u="sng" dirty="0" smtClean="0">
                <a:solidFill>
                  <a:srgbClr val="002060"/>
                </a:solidFill>
              </a:rPr>
              <a:t> should be pronounced as a pure </a:t>
            </a:r>
            <a:r>
              <a:rPr lang="en-US" sz="2000" b="1" u="sng" dirty="0" err="1" smtClean="0">
                <a:solidFill>
                  <a:srgbClr val="002060"/>
                </a:solidFill>
              </a:rPr>
              <a:t>mim</a:t>
            </a:r>
            <a:r>
              <a:rPr lang="en-US" sz="2000" b="1" u="sng" dirty="0" smtClean="0">
                <a:solidFill>
                  <a:srgbClr val="002060"/>
                </a:solidFill>
              </a:rPr>
              <a:t> </a:t>
            </a:r>
            <a:r>
              <a:rPr lang="en-US" sz="2000" b="1" dirty="0" smtClean="0">
                <a:solidFill>
                  <a:srgbClr val="002060"/>
                </a:solidFill>
              </a:rPr>
              <a:t>(having the same </a:t>
            </a:r>
            <a:r>
              <a:rPr lang="en-US" sz="2000" b="1" dirty="0" err="1" smtClean="0">
                <a:solidFill>
                  <a:srgbClr val="002060"/>
                </a:solidFill>
              </a:rPr>
              <a:t>makhraj</a:t>
            </a:r>
            <a:r>
              <a:rPr lang="en-US" sz="2000" b="1" dirty="0" smtClean="0">
                <a:solidFill>
                  <a:srgbClr val="002060"/>
                </a:solidFill>
              </a:rPr>
              <a:t> and </a:t>
            </a:r>
            <a:r>
              <a:rPr lang="en-US" sz="2000" b="1" dirty="0" err="1" smtClean="0">
                <a:solidFill>
                  <a:srgbClr val="002060"/>
                </a:solidFill>
              </a:rPr>
              <a:t>charcteristics</a:t>
            </a:r>
            <a:r>
              <a:rPr lang="en-US" sz="2000" b="1" dirty="0" smtClean="0">
                <a:solidFill>
                  <a:srgbClr val="002060"/>
                </a:solidFill>
              </a:rPr>
              <a:t> of </a:t>
            </a:r>
            <a:r>
              <a:rPr lang="en-US" sz="2000" b="1" dirty="0" err="1" smtClean="0">
                <a:solidFill>
                  <a:srgbClr val="002060"/>
                </a:solidFill>
              </a:rPr>
              <a:t>mim</a:t>
            </a:r>
            <a:r>
              <a:rPr lang="en-US" sz="2000" b="1" dirty="0" smtClean="0">
                <a:solidFill>
                  <a:srgbClr val="002060"/>
                </a:solidFill>
              </a:rPr>
              <a:t>), but it should still be written as a nun.</a:t>
            </a:r>
          </a:p>
          <a:p>
            <a:pPr lvl="0" algn="l" rtl="0"/>
            <a:r>
              <a:rPr lang="en-US" sz="2000" b="1" dirty="0" smtClean="0">
                <a:solidFill>
                  <a:srgbClr val="002060"/>
                </a:solidFill>
              </a:rPr>
              <a:t>Second: This </a:t>
            </a:r>
            <a:r>
              <a:rPr lang="en-US" sz="2000" b="1" u="sng" dirty="0" err="1" smtClean="0">
                <a:solidFill>
                  <a:srgbClr val="002060"/>
                </a:solidFill>
              </a:rPr>
              <a:t>mim</a:t>
            </a:r>
            <a:r>
              <a:rPr lang="en-US" sz="2000" b="1" u="sng" dirty="0" smtClean="0">
                <a:solidFill>
                  <a:srgbClr val="002060"/>
                </a:solidFill>
              </a:rPr>
              <a:t> should be muffled </a:t>
            </a:r>
            <a:r>
              <a:rPr lang="en-US" sz="2000" b="1" dirty="0" smtClean="0">
                <a:solidFill>
                  <a:srgbClr val="002060"/>
                </a:solidFill>
              </a:rPr>
              <a:t>when preceded by a </a:t>
            </a:r>
            <a:r>
              <a:rPr lang="en-US" sz="2000" b="1" dirty="0" err="1" smtClean="0">
                <a:solidFill>
                  <a:srgbClr val="002060"/>
                </a:solidFill>
              </a:rPr>
              <a:t>ba</a:t>
            </a:r>
            <a:r>
              <a:rPr lang="en-US" sz="2000" b="1" dirty="0" smtClean="0">
                <a:solidFill>
                  <a:srgbClr val="002060"/>
                </a:solidFill>
              </a:rPr>
              <a:t>’.</a:t>
            </a:r>
          </a:p>
          <a:p>
            <a:pPr lvl="0" algn="l" rtl="0"/>
            <a:r>
              <a:rPr lang="en-US" sz="2000" b="1" dirty="0" smtClean="0">
                <a:solidFill>
                  <a:srgbClr val="002060"/>
                </a:solidFill>
              </a:rPr>
              <a:t>Third: </a:t>
            </a:r>
            <a:r>
              <a:rPr lang="en-US" sz="2000" b="1" u="sng" dirty="0" err="1" smtClean="0">
                <a:solidFill>
                  <a:srgbClr val="002060"/>
                </a:solidFill>
              </a:rPr>
              <a:t>Ghunnah</a:t>
            </a:r>
            <a:r>
              <a:rPr lang="en-US" sz="2000" b="1" u="sng" dirty="0" smtClean="0">
                <a:solidFill>
                  <a:srgbClr val="002060"/>
                </a:solidFill>
              </a:rPr>
              <a:t> should be pronounced clearly</a:t>
            </a:r>
            <a:r>
              <a:rPr lang="en-US" sz="2000" b="1" dirty="0" smtClean="0">
                <a:solidFill>
                  <a:srgbClr val="002060"/>
                </a:solidFill>
              </a:rPr>
              <a:t>, however the </a:t>
            </a:r>
            <a:r>
              <a:rPr lang="en-US" sz="2000" b="1" dirty="0" err="1" smtClean="0">
                <a:solidFill>
                  <a:srgbClr val="002060"/>
                </a:solidFill>
              </a:rPr>
              <a:t>mim</a:t>
            </a:r>
            <a:r>
              <a:rPr lang="en-US" sz="2000" b="1" dirty="0" smtClean="0">
                <a:solidFill>
                  <a:srgbClr val="002060"/>
                </a:solidFill>
              </a:rPr>
              <a:t> is not clearly pronounced from its </a:t>
            </a:r>
            <a:r>
              <a:rPr lang="en-US" sz="2000" b="1" dirty="0" err="1" smtClean="0">
                <a:solidFill>
                  <a:srgbClr val="002060"/>
                </a:solidFill>
              </a:rPr>
              <a:t>makhraj</a:t>
            </a:r>
            <a:r>
              <a:rPr lang="en-US" sz="2000" b="1" dirty="0" smtClean="0">
                <a:solidFill>
                  <a:srgbClr val="002060"/>
                </a:solidFill>
              </a:rPr>
              <a:t>. The </a:t>
            </a:r>
            <a:r>
              <a:rPr lang="en-US" sz="2000" b="1" dirty="0" err="1" smtClean="0">
                <a:solidFill>
                  <a:srgbClr val="002060"/>
                </a:solidFill>
              </a:rPr>
              <a:t>ghunnah</a:t>
            </a:r>
            <a:r>
              <a:rPr lang="en-US" sz="2000" b="1" dirty="0" smtClean="0">
                <a:solidFill>
                  <a:srgbClr val="002060"/>
                </a:solidFill>
              </a:rPr>
              <a:t> is a characteristic of the muffled </a:t>
            </a:r>
            <a:r>
              <a:rPr lang="en-US" sz="2000" b="1" dirty="0" err="1" smtClean="0">
                <a:solidFill>
                  <a:srgbClr val="002060"/>
                </a:solidFill>
              </a:rPr>
              <a:t>mim</a:t>
            </a:r>
            <a:r>
              <a:rPr lang="en-US" sz="2000" b="1" dirty="0" smtClean="0">
                <a:solidFill>
                  <a:srgbClr val="002060"/>
                </a:solidFill>
              </a:rPr>
              <a:t>, and not the nun </a:t>
            </a:r>
            <a:r>
              <a:rPr lang="en-US" sz="2000" b="1" dirty="0" err="1" smtClean="0">
                <a:solidFill>
                  <a:srgbClr val="002060"/>
                </a:solidFill>
              </a:rPr>
              <a:t>sakinah</a:t>
            </a:r>
            <a:r>
              <a:rPr lang="en-US" sz="2000" b="1" dirty="0" smtClean="0">
                <a:solidFill>
                  <a:srgbClr val="002060"/>
                </a:solidFill>
              </a:rPr>
              <a:t> or the </a:t>
            </a:r>
            <a:r>
              <a:rPr lang="en-US" sz="2000" b="1" dirty="0" err="1" smtClean="0">
                <a:solidFill>
                  <a:srgbClr val="002060"/>
                </a:solidFill>
              </a:rPr>
              <a:t>tanween</a:t>
            </a:r>
            <a:r>
              <a:rPr lang="en-US" sz="2000" b="1" dirty="0" smtClean="0">
                <a:solidFill>
                  <a:srgbClr val="002060"/>
                </a:solidFill>
              </a:rPr>
              <a:t>.</a:t>
            </a:r>
            <a:endParaRPr lang="en-US" sz="2000" b="1" dirty="0">
              <a:solidFill>
                <a:srgbClr val="002060"/>
              </a:solidFill>
            </a:endParaRPr>
          </a:p>
        </p:txBody>
      </p:sp>
      <p:sp>
        <p:nvSpPr>
          <p:cNvPr id="19" name="TextBox 18"/>
          <p:cNvSpPr txBox="1"/>
          <p:nvPr/>
        </p:nvSpPr>
        <p:spPr>
          <a:xfrm>
            <a:off x="1964369" y="2427686"/>
            <a:ext cx="7482978" cy="144655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200" b="1" dirty="0" err="1" smtClean="0">
                <a:solidFill>
                  <a:srgbClr val="002060"/>
                </a:solidFill>
              </a:rPr>
              <a:t>لكي</a:t>
            </a:r>
            <a:r>
              <a:rPr lang="en-US" sz="2200" b="1" dirty="0" smtClean="0">
                <a:solidFill>
                  <a:srgbClr val="002060"/>
                </a:solidFill>
              </a:rPr>
              <a:t> </a:t>
            </a:r>
            <a:r>
              <a:rPr lang="en-US" sz="2200" b="1" dirty="0" err="1" smtClean="0">
                <a:solidFill>
                  <a:srgbClr val="002060"/>
                </a:solidFill>
              </a:rPr>
              <a:t>يتحقق</a:t>
            </a:r>
            <a:r>
              <a:rPr lang="en-US" sz="2200" b="1" dirty="0" smtClean="0">
                <a:solidFill>
                  <a:srgbClr val="002060"/>
                </a:solidFill>
              </a:rPr>
              <a:t> </a:t>
            </a:r>
            <a:r>
              <a:rPr lang="en-US" sz="2200" b="1" dirty="0" err="1" smtClean="0">
                <a:solidFill>
                  <a:srgbClr val="002060"/>
                </a:solidFill>
              </a:rPr>
              <a:t>الإقلاب</a:t>
            </a:r>
            <a:r>
              <a:rPr lang="en-US" sz="2200" b="1" dirty="0" smtClean="0">
                <a:solidFill>
                  <a:srgbClr val="002060"/>
                </a:solidFill>
              </a:rPr>
              <a:t> </a:t>
            </a:r>
            <a:r>
              <a:rPr lang="en-US" sz="2200" b="1" dirty="0" err="1" smtClean="0">
                <a:solidFill>
                  <a:srgbClr val="002060"/>
                </a:solidFill>
              </a:rPr>
              <a:t>فلا</a:t>
            </a:r>
            <a:r>
              <a:rPr lang="en-US" sz="2200" b="1" dirty="0" smtClean="0">
                <a:solidFill>
                  <a:srgbClr val="002060"/>
                </a:solidFill>
              </a:rPr>
              <a:t> </a:t>
            </a:r>
            <a:r>
              <a:rPr lang="en-US" sz="2200" b="1" dirty="0" err="1" smtClean="0">
                <a:solidFill>
                  <a:srgbClr val="002060"/>
                </a:solidFill>
              </a:rPr>
              <a:t>بد</a:t>
            </a:r>
            <a:r>
              <a:rPr lang="en-US" sz="2200" b="1" dirty="0" smtClean="0">
                <a:solidFill>
                  <a:srgbClr val="002060"/>
                </a:solidFill>
              </a:rPr>
              <a:t> </a:t>
            </a:r>
            <a:r>
              <a:rPr lang="en-US" sz="2200" b="1" dirty="0" err="1" smtClean="0">
                <a:solidFill>
                  <a:srgbClr val="002060"/>
                </a:solidFill>
              </a:rPr>
              <a:t>من</a:t>
            </a:r>
            <a:r>
              <a:rPr lang="en-US" sz="2200" b="1" dirty="0" smtClean="0">
                <a:solidFill>
                  <a:srgbClr val="002060"/>
                </a:solidFill>
              </a:rPr>
              <a:t> </a:t>
            </a:r>
            <a:r>
              <a:rPr lang="en-US" sz="2200" b="1" dirty="0" err="1" smtClean="0">
                <a:solidFill>
                  <a:srgbClr val="002060"/>
                </a:solidFill>
              </a:rPr>
              <a:t>ثلاثة</a:t>
            </a:r>
            <a:r>
              <a:rPr lang="en-US" sz="2200" b="1" dirty="0" smtClean="0">
                <a:solidFill>
                  <a:srgbClr val="002060"/>
                </a:solidFill>
              </a:rPr>
              <a:t> </a:t>
            </a:r>
            <a:r>
              <a:rPr lang="en-US" sz="2200" b="1" dirty="0" err="1" smtClean="0">
                <a:solidFill>
                  <a:srgbClr val="002060"/>
                </a:solidFill>
              </a:rPr>
              <a:t>أمور</a:t>
            </a:r>
            <a:r>
              <a:rPr lang="en-US" sz="2200" b="1" dirty="0" smtClean="0">
                <a:solidFill>
                  <a:srgbClr val="002060"/>
                </a:solidFill>
              </a:rPr>
              <a:t>:</a:t>
            </a:r>
          </a:p>
          <a:p>
            <a:pPr algn="r" rtl="1"/>
            <a:r>
              <a:rPr lang="en-US" sz="2200" b="1" dirty="0" err="1" smtClean="0">
                <a:solidFill>
                  <a:srgbClr val="002060"/>
                </a:solidFill>
              </a:rPr>
              <a:t>الأول</a:t>
            </a:r>
            <a:r>
              <a:rPr lang="en-US" sz="2200" b="1" dirty="0" smtClean="0">
                <a:solidFill>
                  <a:srgbClr val="002060"/>
                </a:solidFill>
              </a:rPr>
              <a:t>: </a:t>
            </a:r>
            <a:r>
              <a:rPr lang="en-US" sz="2200" b="1" u="sng" dirty="0" err="1" smtClean="0">
                <a:solidFill>
                  <a:srgbClr val="002060"/>
                </a:solidFill>
              </a:rPr>
              <a:t>قلب</a:t>
            </a:r>
            <a:r>
              <a:rPr lang="en-US" sz="2200" b="1" u="sng" dirty="0" smtClean="0">
                <a:solidFill>
                  <a:srgbClr val="002060"/>
                </a:solidFill>
              </a:rPr>
              <a:t> </a:t>
            </a:r>
            <a:r>
              <a:rPr lang="en-US" sz="2200" b="1" u="sng" dirty="0" err="1" smtClean="0">
                <a:solidFill>
                  <a:srgbClr val="002060"/>
                </a:solidFill>
              </a:rPr>
              <a:t>النون</a:t>
            </a:r>
            <a:r>
              <a:rPr lang="en-US" sz="2200" b="1" u="sng" dirty="0" smtClean="0">
                <a:solidFill>
                  <a:srgbClr val="002060"/>
                </a:solidFill>
              </a:rPr>
              <a:t> </a:t>
            </a:r>
            <a:r>
              <a:rPr lang="en-US" sz="2200" b="1" u="sng" dirty="0" err="1" smtClean="0">
                <a:solidFill>
                  <a:srgbClr val="002060"/>
                </a:solidFill>
              </a:rPr>
              <a:t>الساكنة</a:t>
            </a:r>
            <a:r>
              <a:rPr lang="en-US" sz="2200" b="1" u="sng" dirty="0" smtClean="0">
                <a:solidFill>
                  <a:srgbClr val="002060"/>
                </a:solidFill>
              </a:rPr>
              <a:t> </a:t>
            </a:r>
            <a:r>
              <a:rPr lang="en-US" sz="2200" b="1" u="sng" dirty="0" err="1" smtClean="0">
                <a:solidFill>
                  <a:srgbClr val="002060"/>
                </a:solidFill>
              </a:rPr>
              <a:t>أو</a:t>
            </a:r>
            <a:r>
              <a:rPr lang="en-US" sz="2200" b="1" u="sng" dirty="0" smtClean="0">
                <a:solidFill>
                  <a:srgbClr val="002060"/>
                </a:solidFill>
              </a:rPr>
              <a:t> </a:t>
            </a:r>
            <a:r>
              <a:rPr lang="en-US" sz="2200" b="1" u="sng" dirty="0" err="1" smtClean="0">
                <a:solidFill>
                  <a:srgbClr val="002060"/>
                </a:solidFill>
              </a:rPr>
              <a:t>التنوين</a:t>
            </a:r>
            <a:r>
              <a:rPr lang="en-US" sz="2200" b="1" u="sng" dirty="0" smtClean="0">
                <a:solidFill>
                  <a:srgbClr val="002060"/>
                </a:solidFill>
              </a:rPr>
              <a:t> </a:t>
            </a:r>
            <a:r>
              <a:rPr lang="en-US" sz="2200" b="1" u="sng" dirty="0" err="1" smtClean="0">
                <a:solidFill>
                  <a:srgbClr val="002060"/>
                </a:solidFill>
              </a:rPr>
              <a:t>ميمًا</a:t>
            </a:r>
            <a:r>
              <a:rPr lang="en-US" sz="2200" b="1" u="sng" dirty="0" smtClean="0">
                <a:solidFill>
                  <a:srgbClr val="002060"/>
                </a:solidFill>
              </a:rPr>
              <a:t> </a:t>
            </a:r>
            <a:r>
              <a:rPr lang="en-US" sz="2200" b="1" u="sng" dirty="0" err="1" smtClean="0">
                <a:solidFill>
                  <a:srgbClr val="002060"/>
                </a:solidFill>
              </a:rPr>
              <a:t>خالصة</a:t>
            </a:r>
            <a:r>
              <a:rPr lang="en-US" sz="2200" b="1" u="sng" dirty="0" smtClean="0">
                <a:solidFill>
                  <a:srgbClr val="002060"/>
                </a:solidFill>
              </a:rPr>
              <a:t> </a:t>
            </a:r>
            <a:r>
              <a:rPr lang="en-US" sz="2200" b="1" dirty="0" err="1" smtClean="0">
                <a:solidFill>
                  <a:srgbClr val="002060"/>
                </a:solidFill>
              </a:rPr>
              <a:t>لفظًا</a:t>
            </a:r>
            <a:r>
              <a:rPr lang="en-US" sz="2200" b="1" dirty="0" smtClean="0">
                <a:solidFill>
                  <a:srgbClr val="002060"/>
                </a:solidFill>
              </a:rPr>
              <a:t> </a:t>
            </a:r>
            <a:r>
              <a:rPr lang="en-US" sz="2200" b="1" dirty="0" err="1" smtClean="0">
                <a:solidFill>
                  <a:srgbClr val="002060"/>
                </a:solidFill>
              </a:rPr>
              <a:t>لا</a:t>
            </a:r>
            <a:r>
              <a:rPr lang="en-US" sz="2200" b="1" dirty="0" smtClean="0">
                <a:solidFill>
                  <a:srgbClr val="002060"/>
                </a:solidFill>
              </a:rPr>
              <a:t> </a:t>
            </a:r>
            <a:r>
              <a:rPr lang="en-US" sz="2200" b="1" dirty="0" err="1" smtClean="0">
                <a:solidFill>
                  <a:srgbClr val="002060"/>
                </a:solidFill>
              </a:rPr>
              <a:t>خطًّا</a:t>
            </a:r>
            <a:r>
              <a:rPr lang="en-US" sz="2200" b="1" dirty="0" smtClean="0">
                <a:solidFill>
                  <a:srgbClr val="002060"/>
                </a:solidFill>
              </a:rPr>
              <a:t>.</a:t>
            </a:r>
          </a:p>
          <a:p>
            <a:pPr algn="r" rtl="1"/>
            <a:r>
              <a:rPr lang="en-US" sz="2200" b="1" dirty="0" err="1" smtClean="0">
                <a:solidFill>
                  <a:srgbClr val="002060"/>
                </a:solidFill>
              </a:rPr>
              <a:t>الثاني</a:t>
            </a:r>
            <a:r>
              <a:rPr lang="en-US" sz="2200" b="1" dirty="0" smtClean="0">
                <a:solidFill>
                  <a:srgbClr val="002060"/>
                </a:solidFill>
              </a:rPr>
              <a:t>: </a:t>
            </a:r>
            <a:r>
              <a:rPr lang="en-US" sz="2200" b="1" u="sng" dirty="0" err="1" smtClean="0">
                <a:solidFill>
                  <a:srgbClr val="002060"/>
                </a:solidFill>
              </a:rPr>
              <a:t>إخفاء</a:t>
            </a:r>
            <a:r>
              <a:rPr lang="en-US" sz="2200" b="1" u="sng" dirty="0" smtClean="0">
                <a:solidFill>
                  <a:srgbClr val="002060"/>
                </a:solidFill>
              </a:rPr>
              <a:t> </a:t>
            </a:r>
            <a:r>
              <a:rPr lang="en-US" sz="2200" b="1" u="sng" dirty="0" err="1" smtClean="0">
                <a:solidFill>
                  <a:srgbClr val="002060"/>
                </a:solidFill>
              </a:rPr>
              <a:t>هذه</a:t>
            </a:r>
            <a:r>
              <a:rPr lang="en-US" sz="2200" b="1" u="sng" dirty="0" smtClean="0">
                <a:solidFill>
                  <a:srgbClr val="002060"/>
                </a:solidFill>
              </a:rPr>
              <a:t> </a:t>
            </a:r>
            <a:r>
              <a:rPr lang="en-US" sz="2200" b="1" u="sng" dirty="0" err="1" smtClean="0">
                <a:solidFill>
                  <a:srgbClr val="002060"/>
                </a:solidFill>
              </a:rPr>
              <a:t>الميم</a:t>
            </a:r>
            <a:r>
              <a:rPr lang="en-US" sz="2200" b="1" u="sng" dirty="0" smtClean="0">
                <a:solidFill>
                  <a:srgbClr val="002060"/>
                </a:solidFill>
              </a:rPr>
              <a:t> </a:t>
            </a:r>
            <a:r>
              <a:rPr lang="en-US" sz="2200" b="1" dirty="0" err="1" smtClean="0">
                <a:solidFill>
                  <a:srgbClr val="002060"/>
                </a:solidFill>
              </a:rPr>
              <a:t>عند</a:t>
            </a:r>
            <a:r>
              <a:rPr lang="en-US" sz="2200" b="1" dirty="0" smtClean="0">
                <a:solidFill>
                  <a:srgbClr val="002060"/>
                </a:solidFill>
              </a:rPr>
              <a:t> </a:t>
            </a:r>
            <a:r>
              <a:rPr lang="en-US" sz="2200" b="1" dirty="0" err="1" smtClean="0">
                <a:solidFill>
                  <a:srgbClr val="002060"/>
                </a:solidFill>
              </a:rPr>
              <a:t>الباء</a:t>
            </a:r>
            <a:r>
              <a:rPr lang="en-US" sz="2200" b="1" dirty="0" smtClean="0">
                <a:solidFill>
                  <a:srgbClr val="002060"/>
                </a:solidFill>
              </a:rPr>
              <a:t>.</a:t>
            </a:r>
          </a:p>
          <a:p>
            <a:pPr algn="r" rtl="1"/>
            <a:r>
              <a:rPr lang="en-US" sz="2200" b="1" dirty="0" err="1" smtClean="0">
                <a:solidFill>
                  <a:srgbClr val="002060"/>
                </a:solidFill>
              </a:rPr>
              <a:t>الثالث</a:t>
            </a:r>
            <a:r>
              <a:rPr lang="en-US" sz="2200" b="1" dirty="0" smtClean="0">
                <a:solidFill>
                  <a:srgbClr val="002060"/>
                </a:solidFill>
              </a:rPr>
              <a:t>: </a:t>
            </a:r>
            <a:r>
              <a:rPr lang="en-US" sz="2200" b="1" u="sng" dirty="0" err="1" smtClean="0">
                <a:solidFill>
                  <a:srgbClr val="002060"/>
                </a:solidFill>
              </a:rPr>
              <a:t>إظهار</a:t>
            </a:r>
            <a:r>
              <a:rPr lang="en-US" sz="2200" b="1" u="sng" dirty="0" smtClean="0">
                <a:solidFill>
                  <a:srgbClr val="002060"/>
                </a:solidFill>
              </a:rPr>
              <a:t> </a:t>
            </a:r>
            <a:r>
              <a:rPr lang="en-US" sz="2200" b="1" u="sng" dirty="0" err="1" smtClean="0">
                <a:solidFill>
                  <a:srgbClr val="002060"/>
                </a:solidFill>
              </a:rPr>
              <a:t>الغنة</a:t>
            </a:r>
            <a:r>
              <a:rPr lang="en-US" sz="2200" b="1" u="sng" dirty="0" smtClean="0">
                <a:solidFill>
                  <a:srgbClr val="002060"/>
                </a:solidFill>
              </a:rPr>
              <a:t> </a:t>
            </a:r>
            <a:r>
              <a:rPr lang="en-US" sz="2200" b="1" u="sng" dirty="0" err="1" smtClean="0">
                <a:solidFill>
                  <a:srgbClr val="002060"/>
                </a:solidFill>
              </a:rPr>
              <a:t>مع</a:t>
            </a:r>
            <a:r>
              <a:rPr lang="en-US" sz="2200" b="1" u="sng" dirty="0" smtClean="0">
                <a:solidFill>
                  <a:srgbClr val="002060"/>
                </a:solidFill>
              </a:rPr>
              <a:t> </a:t>
            </a:r>
            <a:r>
              <a:rPr lang="en-US" sz="2200" b="1" u="sng" dirty="0" err="1" smtClean="0">
                <a:solidFill>
                  <a:srgbClr val="002060"/>
                </a:solidFill>
              </a:rPr>
              <a:t>الإخفاء</a:t>
            </a:r>
            <a:r>
              <a:rPr lang="en-US" sz="2200" b="1" dirty="0" smtClean="0">
                <a:solidFill>
                  <a:srgbClr val="002060"/>
                </a:solidFill>
              </a:rPr>
              <a:t>، </a:t>
            </a:r>
            <a:r>
              <a:rPr lang="en-US" sz="2200" b="1" dirty="0" err="1" smtClean="0">
                <a:solidFill>
                  <a:srgbClr val="002060"/>
                </a:solidFill>
              </a:rPr>
              <a:t>وهي</a:t>
            </a:r>
            <a:r>
              <a:rPr lang="en-US" sz="2200" b="1" dirty="0" smtClean="0">
                <a:solidFill>
                  <a:srgbClr val="002060"/>
                </a:solidFill>
              </a:rPr>
              <a:t> </a:t>
            </a:r>
            <a:r>
              <a:rPr lang="en-US" sz="2200" b="1" dirty="0" err="1" smtClean="0">
                <a:solidFill>
                  <a:srgbClr val="002060"/>
                </a:solidFill>
              </a:rPr>
              <a:t>صفة</a:t>
            </a:r>
            <a:r>
              <a:rPr lang="en-US" sz="2200" b="1" dirty="0" smtClean="0">
                <a:solidFill>
                  <a:srgbClr val="002060"/>
                </a:solidFill>
              </a:rPr>
              <a:t> </a:t>
            </a:r>
            <a:r>
              <a:rPr lang="en-US" sz="2200" b="1" dirty="0" err="1" smtClean="0">
                <a:solidFill>
                  <a:srgbClr val="002060"/>
                </a:solidFill>
              </a:rPr>
              <a:t>الميم</a:t>
            </a:r>
            <a:r>
              <a:rPr lang="en-US" sz="2200" b="1" dirty="0" smtClean="0">
                <a:solidFill>
                  <a:srgbClr val="002060"/>
                </a:solidFill>
              </a:rPr>
              <a:t> </a:t>
            </a:r>
            <a:r>
              <a:rPr lang="en-US" sz="2200" b="1" dirty="0" err="1" smtClean="0">
                <a:solidFill>
                  <a:srgbClr val="002060"/>
                </a:solidFill>
              </a:rPr>
              <a:t>المقلوبة</a:t>
            </a:r>
            <a:r>
              <a:rPr lang="en-US" sz="2200" b="1" dirty="0" smtClean="0">
                <a:solidFill>
                  <a:srgbClr val="002060"/>
                </a:solidFill>
              </a:rPr>
              <a:t> </a:t>
            </a:r>
            <a:r>
              <a:rPr lang="en-US" sz="2200" b="1" dirty="0" err="1" smtClean="0">
                <a:solidFill>
                  <a:srgbClr val="002060"/>
                </a:solidFill>
              </a:rPr>
              <a:t>لا</a:t>
            </a:r>
            <a:r>
              <a:rPr lang="en-US" sz="2200" b="1" dirty="0" smtClean="0">
                <a:solidFill>
                  <a:srgbClr val="002060"/>
                </a:solidFill>
              </a:rPr>
              <a:t> </a:t>
            </a:r>
            <a:r>
              <a:rPr lang="en-US" sz="2200" b="1" dirty="0" err="1" smtClean="0">
                <a:solidFill>
                  <a:srgbClr val="002060"/>
                </a:solidFill>
              </a:rPr>
              <a:t>صفة</a:t>
            </a:r>
            <a:r>
              <a:rPr lang="en-US" sz="2200" b="1" dirty="0" smtClean="0">
                <a:solidFill>
                  <a:srgbClr val="002060"/>
                </a:solidFill>
              </a:rPr>
              <a:t> </a:t>
            </a:r>
            <a:r>
              <a:rPr lang="en-US" sz="2200" b="1" dirty="0" err="1" smtClean="0">
                <a:solidFill>
                  <a:srgbClr val="002060"/>
                </a:solidFill>
              </a:rPr>
              <a:t>النون</a:t>
            </a:r>
            <a:r>
              <a:rPr lang="en-US" sz="2200" b="1" dirty="0" smtClean="0">
                <a:solidFill>
                  <a:srgbClr val="002060"/>
                </a:solidFill>
              </a:rPr>
              <a:t> </a:t>
            </a:r>
            <a:r>
              <a:rPr lang="en-US" sz="2200" b="1" dirty="0" err="1" smtClean="0">
                <a:solidFill>
                  <a:srgbClr val="002060"/>
                </a:solidFill>
              </a:rPr>
              <a:t>والتنوين</a:t>
            </a:r>
            <a:r>
              <a:rPr lang="en-US" sz="2200" b="1" dirty="0" smtClean="0">
                <a:solidFill>
                  <a:srgbClr val="002060"/>
                </a:solidFill>
              </a:rPr>
              <a:t>.</a:t>
            </a:r>
            <a:endParaRPr lang="en-US" sz="2200" b="1" dirty="0">
              <a:solidFill>
                <a:srgbClr val="002060"/>
              </a:solidFill>
            </a:endParaRPr>
          </a:p>
        </p:txBody>
      </p:sp>
    </p:spTree>
    <p:extLst>
      <p:ext uri="{BB962C8B-B14F-4D97-AF65-F5344CB8AC3E}">
        <p14:creationId xmlns:p14="http://schemas.microsoft.com/office/powerpoint/2010/main" val="3054718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حكمه </a:t>
            </a:r>
            <a:endParaRPr lang="en-US" dirty="0"/>
          </a:p>
          <a:p>
            <a:endParaRPr lang="en-US" dirty="0"/>
          </a:p>
          <a:p>
            <a:r>
              <a:rPr lang="en-US" dirty="0"/>
              <a:t>Its Rule</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279561" y="2496665"/>
            <a:ext cx="6836332" cy="95410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800" b="1" dirty="0" err="1" smtClean="0">
                <a:solidFill>
                  <a:srgbClr val="002060"/>
                </a:solidFill>
              </a:rPr>
              <a:t>ولْيُحْتَرَزْ</a:t>
            </a:r>
            <a:r>
              <a:rPr lang="en-US" sz="2800" b="1" dirty="0" smtClean="0">
                <a:solidFill>
                  <a:srgbClr val="002060"/>
                </a:solidFill>
              </a:rPr>
              <a:t> </a:t>
            </a:r>
            <a:r>
              <a:rPr lang="en-US" sz="2800" b="1" dirty="0" err="1" smtClean="0">
                <a:solidFill>
                  <a:srgbClr val="002060"/>
                </a:solidFill>
              </a:rPr>
              <a:t>عند</a:t>
            </a:r>
            <a:r>
              <a:rPr lang="en-US" sz="2800" b="1" dirty="0" smtClean="0">
                <a:solidFill>
                  <a:srgbClr val="002060"/>
                </a:solidFill>
              </a:rPr>
              <a:t> </a:t>
            </a:r>
            <a:r>
              <a:rPr lang="en-US" sz="2800" b="1" dirty="0" err="1" smtClean="0">
                <a:solidFill>
                  <a:srgbClr val="002060"/>
                </a:solidFill>
              </a:rPr>
              <a:t>التَّلفُّظ</a:t>
            </a:r>
            <a:r>
              <a:rPr lang="en-US" sz="2800" b="1" dirty="0" smtClean="0">
                <a:solidFill>
                  <a:srgbClr val="002060"/>
                </a:solidFill>
              </a:rPr>
              <a:t> </a:t>
            </a:r>
            <a:r>
              <a:rPr lang="en-US" sz="2800" b="1" dirty="0" err="1" smtClean="0">
                <a:solidFill>
                  <a:srgbClr val="002060"/>
                </a:solidFill>
              </a:rPr>
              <a:t>بالإقلاب</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كَزِّ</a:t>
            </a:r>
            <a:r>
              <a:rPr lang="en-US" sz="2800" b="1" dirty="0" smtClean="0">
                <a:solidFill>
                  <a:srgbClr val="002060"/>
                </a:solidFill>
              </a:rPr>
              <a:t> </a:t>
            </a:r>
            <a:r>
              <a:rPr lang="en-US" sz="2800" b="1" dirty="0" err="1" smtClean="0">
                <a:solidFill>
                  <a:srgbClr val="002060"/>
                </a:solidFill>
              </a:rPr>
              <a:t>الشفتين</a:t>
            </a:r>
            <a:r>
              <a:rPr lang="en-US" sz="2800" b="1" dirty="0" smtClean="0">
                <a:solidFill>
                  <a:srgbClr val="002060"/>
                </a:solidFill>
              </a:rPr>
              <a:t> </a:t>
            </a:r>
            <a:r>
              <a:rPr lang="en-US" sz="2800" b="1" dirty="0" err="1" smtClean="0">
                <a:solidFill>
                  <a:srgbClr val="002060"/>
                </a:solidFill>
              </a:rPr>
              <a:t>على</a:t>
            </a:r>
            <a:r>
              <a:rPr lang="en-US" sz="2800" b="1" dirty="0" smtClean="0">
                <a:solidFill>
                  <a:srgbClr val="002060"/>
                </a:solidFill>
              </a:rPr>
              <a:t> </a:t>
            </a:r>
            <a:r>
              <a:rPr lang="en-US" sz="2800" b="1" dirty="0" err="1" smtClean="0">
                <a:solidFill>
                  <a:srgbClr val="002060"/>
                </a:solidFill>
              </a:rPr>
              <a:t>الميم</a:t>
            </a:r>
            <a:r>
              <a:rPr lang="en-US" sz="2800" b="1" dirty="0" smtClean="0">
                <a:solidFill>
                  <a:srgbClr val="002060"/>
                </a:solidFill>
              </a:rPr>
              <a:t> </a:t>
            </a:r>
            <a:r>
              <a:rPr lang="en-US" sz="2800" b="1" dirty="0" err="1" smtClean="0">
                <a:solidFill>
                  <a:srgbClr val="002060"/>
                </a:solidFill>
              </a:rPr>
              <a:t>المقلوبة</a:t>
            </a:r>
            <a:r>
              <a:rPr lang="en-US" sz="2800" b="1" dirty="0" smtClean="0">
                <a:solidFill>
                  <a:srgbClr val="002060"/>
                </a:solidFill>
              </a:rPr>
              <a:t> </a:t>
            </a:r>
            <a:r>
              <a:rPr lang="en-US" sz="2800" b="1" dirty="0" err="1" smtClean="0">
                <a:solidFill>
                  <a:srgbClr val="002060"/>
                </a:solidFill>
              </a:rPr>
              <a:t>بل</a:t>
            </a:r>
            <a:r>
              <a:rPr lang="en-US" sz="2800" b="1" dirty="0" smtClean="0">
                <a:solidFill>
                  <a:srgbClr val="002060"/>
                </a:solidFill>
              </a:rPr>
              <a:t> </a:t>
            </a:r>
            <a:r>
              <a:rPr lang="en-US" sz="2800" b="1" u="sng" dirty="0" err="1" smtClean="0">
                <a:solidFill>
                  <a:srgbClr val="FF0000"/>
                </a:solidFill>
              </a:rPr>
              <a:t>يلزم</a:t>
            </a:r>
            <a:r>
              <a:rPr lang="en-US" sz="2800" b="1" u="sng" dirty="0" smtClean="0">
                <a:solidFill>
                  <a:srgbClr val="FF0000"/>
                </a:solidFill>
              </a:rPr>
              <a:t> </a:t>
            </a:r>
            <a:r>
              <a:rPr lang="en-US" sz="2800" b="1" u="sng" dirty="0" err="1" smtClean="0">
                <a:solidFill>
                  <a:srgbClr val="FF0000"/>
                </a:solidFill>
              </a:rPr>
              <a:t>تسكينها</a:t>
            </a:r>
            <a:r>
              <a:rPr lang="en-US" sz="2800" b="1" u="sng" dirty="0" smtClean="0">
                <a:solidFill>
                  <a:srgbClr val="FF0000"/>
                </a:solidFill>
              </a:rPr>
              <a:t> </a:t>
            </a:r>
            <a:r>
              <a:rPr lang="en-US" sz="2800" b="1" u="sng" dirty="0" err="1" smtClean="0">
                <a:solidFill>
                  <a:srgbClr val="FF0000"/>
                </a:solidFill>
              </a:rPr>
              <a:t>بتلطف</a:t>
            </a:r>
            <a:r>
              <a:rPr lang="en-US" sz="2800" b="1" u="sng" dirty="0" smtClean="0">
                <a:solidFill>
                  <a:srgbClr val="FF0000"/>
                </a:solidFill>
              </a:rPr>
              <a:t> </a:t>
            </a:r>
            <a:r>
              <a:rPr lang="en-US" sz="2800" b="1" u="sng" dirty="0" err="1" smtClean="0">
                <a:solidFill>
                  <a:srgbClr val="FF0000"/>
                </a:solidFill>
              </a:rPr>
              <a:t>من</a:t>
            </a:r>
            <a:r>
              <a:rPr lang="en-US" sz="2800" b="1" u="sng" dirty="0" smtClean="0">
                <a:solidFill>
                  <a:srgbClr val="FF0000"/>
                </a:solidFill>
              </a:rPr>
              <a:t> </a:t>
            </a:r>
            <a:r>
              <a:rPr lang="en-US" sz="2800" b="1" u="sng" dirty="0" err="1" smtClean="0">
                <a:solidFill>
                  <a:srgbClr val="FF0000"/>
                </a:solidFill>
              </a:rPr>
              <a:t>غير</a:t>
            </a:r>
            <a:r>
              <a:rPr lang="en-US" sz="2800" b="1" u="sng" dirty="0" smtClean="0">
                <a:solidFill>
                  <a:srgbClr val="FF0000"/>
                </a:solidFill>
              </a:rPr>
              <a:t> </a:t>
            </a:r>
            <a:r>
              <a:rPr lang="en-US" sz="2800" b="1" u="sng" dirty="0" err="1" smtClean="0">
                <a:solidFill>
                  <a:srgbClr val="FF0000"/>
                </a:solidFill>
              </a:rPr>
              <a:t>ثقل</a:t>
            </a:r>
            <a:r>
              <a:rPr lang="en-US" sz="2800" b="1" u="sng" dirty="0" smtClean="0">
                <a:solidFill>
                  <a:srgbClr val="FF0000"/>
                </a:solidFill>
              </a:rPr>
              <a:t> </a:t>
            </a:r>
            <a:r>
              <a:rPr lang="en-US" sz="2800" b="1" dirty="0" err="1" smtClean="0">
                <a:solidFill>
                  <a:srgbClr val="FF0000"/>
                </a:solidFill>
              </a:rPr>
              <a:t>ولا</a:t>
            </a:r>
            <a:r>
              <a:rPr lang="en-US" sz="2800" b="1" dirty="0" smtClean="0">
                <a:solidFill>
                  <a:srgbClr val="FF0000"/>
                </a:solidFill>
              </a:rPr>
              <a:t> </a:t>
            </a:r>
            <a:r>
              <a:rPr lang="en-US" sz="2800" b="1" dirty="0" err="1" smtClean="0">
                <a:solidFill>
                  <a:srgbClr val="FF0000"/>
                </a:solidFill>
              </a:rPr>
              <a:t>تعسُّف</a:t>
            </a:r>
            <a:r>
              <a:rPr lang="en-US" sz="2800" b="1" dirty="0" smtClean="0">
                <a:solidFill>
                  <a:srgbClr val="FF0000"/>
                </a:solidFill>
              </a:rPr>
              <a:t>.</a:t>
            </a:r>
            <a:endParaRPr lang="en-US" sz="2800" b="1" dirty="0">
              <a:solidFill>
                <a:srgbClr val="FF0000"/>
              </a:solidFill>
            </a:endParaRPr>
          </a:p>
        </p:txBody>
      </p:sp>
      <p:sp>
        <p:nvSpPr>
          <p:cNvPr id="18" name="Rectangle 1"/>
          <p:cNvSpPr>
            <a:spLocks noChangeArrowheads="1"/>
          </p:cNvSpPr>
          <p:nvPr/>
        </p:nvSpPr>
        <p:spPr bwMode="auto">
          <a:xfrm>
            <a:off x="2410293" y="4096865"/>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pPr>
            <a:r>
              <a:rPr lang="en-US" sz="2400" b="1" dirty="0" smtClean="0">
                <a:solidFill>
                  <a:srgbClr val="002060"/>
                </a:solidFill>
              </a:rPr>
              <a:t>During </a:t>
            </a:r>
            <a:r>
              <a:rPr lang="en-US" sz="2400" b="1" dirty="0" err="1" smtClean="0">
                <a:solidFill>
                  <a:srgbClr val="002060"/>
                </a:solidFill>
              </a:rPr>
              <a:t>Iqlab</a:t>
            </a:r>
            <a:r>
              <a:rPr lang="en-US" sz="2400" b="1" dirty="0" smtClean="0">
                <a:solidFill>
                  <a:srgbClr val="002060"/>
                </a:solidFill>
              </a:rPr>
              <a:t>, one should not close the lips tightly when pronouncing the new </a:t>
            </a:r>
            <a:r>
              <a:rPr lang="en-US" sz="2400" b="1" dirty="0" err="1" smtClean="0">
                <a:solidFill>
                  <a:srgbClr val="002060"/>
                </a:solidFill>
              </a:rPr>
              <a:t>mim</a:t>
            </a:r>
            <a:r>
              <a:rPr lang="en-US" sz="2400" b="1" dirty="0" smtClean="0">
                <a:solidFill>
                  <a:srgbClr val="002060"/>
                </a:solidFill>
              </a:rPr>
              <a:t>. Rather, it should be </a:t>
            </a:r>
            <a:r>
              <a:rPr lang="en-US" sz="2400" b="1" u="sng" dirty="0" smtClean="0">
                <a:solidFill>
                  <a:srgbClr val="FF0000"/>
                </a:solidFill>
              </a:rPr>
              <a:t>pronounced as though it is </a:t>
            </a:r>
            <a:r>
              <a:rPr lang="en-US" sz="2400" b="1" u="sng" dirty="0" err="1" smtClean="0">
                <a:solidFill>
                  <a:srgbClr val="FF0000"/>
                </a:solidFill>
              </a:rPr>
              <a:t>sakinah</a:t>
            </a:r>
            <a:r>
              <a:rPr lang="en-US" sz="2400" b="1" u="sng" dirty="0" smtClean="0">
                <a:solidFill>
                  <a:srgbClr val="FF0000"/>
                </a:solidFill>
              </a:rPr>
              <a:t>, and neither be strong in itself nor be pronounced strongly and clearly </a:t>
            </a:r>
            <a:r>
              <a:rPr lang="en-US" sz="2400" b="1" dirty="0" smtClean="0">
                <a:solidFill>
                  <a:srgbClr val="FF0000"/>
                </a:solidFill>
              </a:rPr>
              <a:t>by the reciter</a:t>
            </a:r>
            <a:r>
              <a:rPr lang="en-US" sz="2400" b="1" dirty="0" smtClean="0">
                <a:solidFill>
                  <a:srgbClr val="002060"/>
                </a:solidFill>
              </a:rPr>
              <a:t>.</a:t>
            </a:r>
          </a:p>
          <a:p>
            <a:pPr lvl="0" algn="ctr" rtl="0" fontAlgn="base">
              <a:spcBef>
                <a:spcPct val="0"/>
              </a:spcBef>
              <a:spcAft>
                <a:spcPct val="0"/>
              </a:spcAft>
            </a:pPr>
            <a:endParaRPr lang="en-US" sz="2400" b="1" dirty="0" smtClean="0">
              <a:solidFill>
                <a:srgbClr val="002060"/>
              </a:solidFill>
            </a:endParaRPr>
          </a:p>
        </p:txBody>
      </p:sp>
    </p:spTree>
    <p:extLst>
      <p:ext uri="{BB962C8B-B14F-4D97-AF65-F5344CB8AC3E}">
        <p14:creationId xmlns:p14="http://schemas.microsoft.com/office/powerpoint/2010/main" val="3816995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ar-SA" dirty="0" smtClean="0"/>
              <a:t>سببه</a:t>
            </a:r>
            <a:endParaRPr lang="en-US" dirty="0"/>
          </a:p>
          <a:p>
            <a:endParaRPr lang="en-US" dirty="0"/>
          </a:p>
          <a:p>
            <a:r>
              <a:rPr lang="en-US" dirty="0"/>
              <a:t>Its </a:t>
            </a:r>
            <a:r>
              <a:rPr lang="en-US" dirty="0" smtClean="0"/>
              <a:t>reason</a:t>
            </a:r>
            <a:endParaRPr lang="ar-KW" dirty="0"/>
          </a:p>
        </p:txBody>
      </p:sp>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279561" y="2496665"/>
            <a:ext cx="6836332"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KW" sz="2800" b="1" dirty="0" smtClean="0">
                <a:solidFill>
                  <a:srgbClr val="FF0000"/>
                </a:solidFill>
              </a:rPr>
              <a:t>تعذّر </a:t>
            </a:r>
            <a:r>
              <a:rPr lang="ar-KW" sz="2800" b="1" dirty="0">
                <a:solidFill>
                  <a:srgbClr val="FF0000"/>
                </a:solidFill>
              </a:rPr>
              <a:t>إظهار أو إخفاء أو ادغام النون عند الباء</a:t>
            </a:r>
            <a:r>
              <a:rPr lang="ar-KW" sz="2800" b="1" dirty="0">
                <a:solidFill>
                  <a:srgbClr val="002060"/>
                </a:solidFill>
              </a:rPr>
              <a:t> </a:t>
            </a:r>
            <a:endParaRPr lang="en-US" sz="2800" b="1" dirty="0" smtClean="0">
              <a:solidFill>
                <a:srgbClr val="002060"/>
              </a:solidFill>
            </a:endParaRPr>
          </a:p>
          <a:p>
            <a:pPr algn="ctr" rtl="1"/>
            <a:r>
              <a:rPr lang="ar-KW" sz="2800" b="1" dirty="0" smtClean="0">
                <a:solidFill>
                  <a:srgbClr val="002060"/>
                </a:solidFill>
              </a:rPr>
              <a:t>لثقل </a:t>
            </a:r>
            <a:r>
              <a:rPr lang="ar-KW" sz="2800" b="1" dirty="0">
                <a:solidFill>
                  <a:srgbClr val="002060"/>
                </a:solidFill>
              </a:rPr>
              <a:t>في النّطق فتوصل إلي إقلاب النون الساكنة أو التنوين إلي ميم ليسهل الإخفاء.</a:t>
            </a:r>
          </a:p>
        </p:txBody>
      </p:sp>
      <p:sp>
        <p:nvSpPr>
          <p:cNvPr id="18" name="Rectangle 1"/>
          <p:cNvSpPr>
            <a:spLocks noChangeArrowheads="1"/>
          </p:cNvSpPr>
          <p:nvPr/>
        </p:nvSpPr>
        <p:spPr bwMode="auto">
          <a:xfrm>
            <a:off x="2410293" y="4076283"/>
            <a:ext cx="7086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kern="1800" dirty="0" smtClean="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The </a:t>
            </a:r>
            <a:r>
              <a:rPr lang="pt-PT" sz="2400"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difficulty of the pronunciation of the noon </a:t>
            </a:r>
            <a:r>
              <a:rPr lang="ar-SA" sz="2400" b="1"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(ن)</a:t>
            </a:r>
            <a:r>
              <a:rPr lang="pt-PT" sz="2400"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in state of Izhar, Idgham, or Ikhfa’ (concealing) </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when it is followed by the letter baa</a:t>
            </a:r>
            <a:r>
              <a:rPr lang="pt-PT" sz="2400"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SA" sz="2400"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ب</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endParaRPr lang="en-US"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algn="ct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Thus, the noon and tanween are pronounced as meem</a:t>
            </a:r>
            <a:r>
              <a:rPr lang="ar-SA"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(م) </a:t>
            </a: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so that Ikhfa’ would be easy.</a:t>
            </a:r>
          </a:p>
        </p:txBody>
      </p:sp>
    </p:spTree>
    <p:extLst>
      <p:ext uri="{BB962C8B-B14F-4D97-AF65-F5344CB8AC3E}">
        <p14:creationId xmlns:p14="http://schemas.microsoft.com/office/powerpoint/2010/main" val="1451958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5525037" y="1373120"/>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9285668" y="2649597"/>
            <a:ext cx="2348559" cy="2246769"/>
          </a:xfrm>
          <a:prstGeom prst="rect">
            <a:avLst/>
          </a:prstGeom>
          <a:solidFill>
            <a:srgbClr val="003192"/>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FFFF00"/>
                </a:solidFill>
              </a:rPr>
              <a:t>علامته في المصحف </a:t>
            </a:r>
          </a:p>
          <a:p>
            <a:pPr lvl="0" algn="ctr" rtl="0"/>
            <a:endParaRPr lang="ar-KW" sz="2800" b="1" dirty="0" smtClean="0">
              <a:solidFill>
                <a:srgbClr val="FFFF00"/>
              </a:solidFill>
            </a:endParaRPr>
          </a:p>
          <a:p>
            <a:pPr lvl="0" algn="ctr" rtl="0"/>
            <a:r>
              <a:rPr lang="en-US" sz="2800" b="1" dirty="0" smtClean="0">
                <a:solidFill>
                  <a:srgbClr val="FFFF00"/>
                </a:solidFill>
              </a:rPr>
              <a:t>Sign of </a:t>
            </a:r>
            <a:r>
              <a:rPr lang="en-US" sz="2800" b="1" dirty="0" err="1" smtClean="0">
                <a:solidFill>
                  <a:srgbClr val="FFFF00"/>
                </a:solidFill>
              </a:rPr>
              <a:t>Iqlab</a:t>
            </a:r>
            <a:r>
              <a:rPr lang="en-US" sz="2800" b="1" dirty="0" smtClean="0">
                <a:solidFill>
                  <a:srgbClr val="FFFF00"/>
                </a:solidFill>
              </a:rPr>
              <a:t> in the Mus-</a:t>
            </a:r>
            <a:r>
              <a:rPr lang="en-US" sz="2800" b="1" dirty="0" err="1" smtClean="0">
                <a:solidFill>
                  <a:srgbClr val="FFFF00"/>
                </a:solidFill>
              </a:rPr>
              <a:t>haf</a:t>
            </a:r>
            <a:endParaRPr lang="ar-KW" sz="2800" b="1" dirty="0">
              <a:solidFill>
                <a:srgbClr val="FFFF00"/>
              </a:solidFill>
            </a:endParaRPr>
          </a:p>
        </p:txBody>
      </p:sp>
      <p:sp>
        <p:nvSpPr>
          <p:cNvPr id="19" name="TextBox 18"/>
          <p:cNvSpPr txBox="1"/>
          <p:nvPr/>
        </p:nvSpPr>
        <p:spPr>
          <a:xfrm>
            <a:off x="3451538" y="2443655"/>
            <a:ext cx="5377984" cy="132343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3200" b="1" dirty="0" err="1" smtClean="0">
                <a:solidFill>
                  <a:srgbClr val="002060"/>
                </a:solidFill>
              </a:rPr>
              <a:t>وضع</a:t>
            </a:r>
            <a:r>
              <a:rPr lang="en-US" sz="3200" b="1" dirty="0" smtClean="0">
                <a:solidFill>
                  <a:srgbClr val="002060"/>
                </a:solidFill>
              </a:rPr>
              <a:t> </a:t>
            </a:r>
            <a:r>
              <a:rPr lang="en-US" sz="3200" b="1" dirty="0" err="1" smtClean="0">
                <a:solidFill>
                  <a:srgbClr val="002060"/>
                </a:solidFill>
              </a:rPr>
              <a:t>ميم</a:t>
            </a:r>
            <a:r>
              <a:rPr lang="en-US" sz="3200" b="1" dirty="0" smtClean="0">
                <a:solidFill>
                  <a:srgbClr val="002060"/>
                </a:solidFill>
              </a:rPr>
              <a:t> </a:t>
            </a:r>
            <a:r>
              <a:rPr lang="en-US" sz="3200" b="1" dirty="0" err="1" smtClean="0">
                <a:solidFill>
                  <a:srgbClr val="002060"/>
                </a:solidFill>
              </a:rPr>
              <a:t>قائمة</a:t>
            </a:r>
            <a:r>
              <a:rPr lang="en-US" sz="3200" b="1" dirty="0" smtClean="0">
                <a:solidFill>
                  <a:srgbClr val="002060"/>
                </a:solidFill>
              </a:rPr>
              <a:t> </a:t>
            </a:r>
            <a:r>
              <a:rPr lang="en-US" sz="3200" b="1" dirty="0" err="1" smtClean="0">
                <a:solidFill>
                  <a:srgbClr val="002060"/>
                </a:solidFill>
              </a:rPr>
              <a:t>هكذا</a:t>
            </a:r>
            <a:r>
              <a:rPr lang="ar-SA" sz="3200" b="1" dirty="0" smtClean="0">
                <a:solidFill>
                  <a:srgbClr val="002060"/>
                </a:solidFill>
              </a:rPr>
              <a:t> ( </a:t>
            </a:r>
            <a:r>
              <a:rPr lang="ar-SA" sz="4800" b="1" dirty="0" smtClean="0">
                <a:solidFill>
                  <a:srgbClr val="FF0000"/>
                </a:solidFill>
              </a:rPr>
              <a:t>م</a:t>
            </a:r>
            <a:r>
              <a:rPr lang="ar-SA" sz="3200" b="1" dirty="0" smtClean="0">
                <a:solidFill>
                  <a:srgbClr val="002060"/>
                </a:solidFill>
              </a:rPr>
              <a:t> )</a:t>
            </a:r>
            <a:r>
              <a:rPr lang="en-US" sz="3200" b="1" dirty="0" smtClean="0">
                <a:solidFill>
                  <a:srgbClr val="002060"/>
                </a:solidFill>
              </a:rPr>
              <a:t> </a:t>
            </a:r>
            <a:r>
              <a:rPr lang="en-US" sz="3200" b="1" dirty="0" err="1" smtClean="0">
                <a:solidFill>
                  <a:srgbClr val="002060"/>
                </a:solidFill>
              </a:rPr>
              <a:t>فوق</a:t>
            </a:r>
            <a:r>
              <a:rPr lang="en-US" sz="3200" b="1" dirty="0" smtClean="0">
                <a:solidFill>
                  <a:srgbClr val="002060"/>
                </a:solidFill>
              </a:rPr>
              <a:t> </a:t>
            </a:r>
            <a:r>
              <a:rPr lang="en-US" sz="3200" b="1" dirty="0" err="1" smtClean="0">
                <a:solidFill>
                  <a:srgbClr val="002060"/>
                </a:solidFill>
              </a:rPr>
              <a:t>النون</a:t>
            </a:r>
            <a:r>
              <a:rPr lang="en-US" sz="3200" b="1" dirty="0" smtClean="0">
                <a:solidFill>
                  <a:srgbClr val="002060"/>
                </a:solidFill>
              </a:rPr>
              <a:t> </a:t>
            </a:r>
            <a:r>
              <a:rPr lang="en-US" sz="3200" b="1" dirty="0" err="1" smtClean="0">
                <a:solidFill>
                  <a:srgbClr val="002060"/>
                </a:solidFill>
              </a:rPr>
              <a:t>أو</a:t>
            </a:r>
            <a:r>
              <a:rPr lang="en-US" sz="3200" b="1" dirty="0" smtClean="0">
                <a:solidFill>
                  <a:srgbClr val="002060"/>
                </a:solidFill>
              </a:rPr>
              <a:t> </a:t>
            </a:r>
            <a:r>
              <a:rPr lang="en-US" sz="3200" b="1" dirty="0" err="1" smtClean="0">
                <a:solidFill>
                  <a:srgbClr val="002060"/>
                </a:solidFill>
              </a:rPr>
              <a:t>التنوين</a:t>
            </a:r>
            <a:r>
              <a:rPr lang="en-US" sz="3200" b="1" dirty="0" smtClean="0">
                <a:solidFill>
                  <a:srgbClr val="002060"/>
                </a:solidFill>
              </a:rPr>
              <a:t> </a:t>
            </a:r>
            <a:r>
              <a:rPr lang="en-US" sz="3200" b="1" dirty="0" err="1" smtClean="0">
                <a:solidFill>
                  <a:srgbClr val="002060"/>
                </a:solidFill>
              </a:rPr>
              <a:t>للدِّلالة</a:t>
            </a:r>
            <a:r>
              <a:rPr lang="en-US" sz="3200" b="1" dirty="0" smtClean="0">
                <a:solidFill>
                  <a:srgbClr val="002060"/>
                </a:solidFill>
              </a:rPr>
              <a:t> </a:t>
            </a:r>
            <a:r>
              <a:rPr lang="en-US" sz="3200" b="1" dirty="0" err="1" smtClean="0">
                <a:solidFill>
                  <a:srgbClr val="002060"/>
                </a:solidFill>
              </a:rPr>
              <a:t>عليه</a:t>
            </a:r>
            <a:r>
              <a:rPr lang="en-US" sz="3200" b="1" dirty="0" smtClean="0">
                <a:solidFill>
                  <a:srgbClr val="002060"/>
                </a:solidFill>
              </a:rPr>
              <a:t>.</a:t>
            </a:r>
            <a:r>
              <a:rPr lang="ar-SA" sz="3200" b="1" dirty="0" smtClean="0">
                <a:solidFill>
                  <a:srgbClr val="002060"/>
                </a:solidFill>
              </a:rPr>
              <a:t> ن</a:t>
            </a:r>
            <a:r>
              <a:rPr lang="ar-SA" sz="3200" b="1" baseline="30000" dirty="0" smtClean="0">
                <a:solidFill>
                  <a:srgbClr val="FF0000"/>
                </a:solidFill>
              </a:rPr>
              <a:t>م    </a:t>
            </a:r>
            <a:r>
              <a:rPr lang="ar-SA" sz="3200" b="1" dirty="0" smtClean="0">
                <a:solidFill>
                  <a:srgbClr val="002060"/>
                </a:solidFill>
              </a:rPr>
              <a:t>ــ</a:t>
            </a:r>
            <a:r>
              <a:rPr lang="ar-SA" sz="2800" b="1" baseline="30000" dirty="0" smtClean="0">
                <a:solidFill>
                  <a:srgbClr val="FF0000"/>
                </a:solidFill>
              </a:rPr>
              <a:t>و</a:t>
            </a:r>
            <a:r>
              <a:rPr lang="ar-SA" sz="3200" b="1" baseline="30000" dirty="0" smtClean="0">
                <a:solidFill>
                  <a:srgbClr val="FF0000"/>
                </a:solidFill>
              </a:rPr>
              <a:t>م  </a:t>
            </a:r>
            <a:r>
              <a:rPr lang="ar-SA" sz="3200" b="1" dirty="0" smtClean="0">
                <a:solidFill>
                  <a:srgbClr val="002060"/>
                </a:solidFill>
              </a:rPr>
              <a:t>ــ</a:t>
            </a:r>
            <a:r>
              <a:rPr lang="ar-SA" sz="2800" baseline="30000" dirty="0">
                <a:solidFill>
                  <a:srgbClr val="FF0000"/>
                </a:solidFill>
              </a:rPr>
              <a:t>َ</a:t>
            </a:r>
            <a:r>
              <a:rPr lang="ar-SA" sz="3200" b="1" baseline="30000" dirty="0" smtClean="0">
                <a:solidFill>
                  <a:srgbClr val="FF0000"/>
                </a:solidFill>
              </a:rPr>
              <a:t>م</a:t>
            </a:r>
            <a:endParaRPr lang="en-US" sz="3200" b="1" baseline="30000" dirty="0">
              <a:solidFill>
                <a:srgbClr val="FF0000"/>
              </a:solidFill>
            </a:endParaRPr>
          </a:p>
        </p:txBody>
      </p:sp>
      <p:sp>
        <p:nvSpPr>
          <p:cNvPr id="20" name="TextBox 19"/>
          <p:cNvSpPr txBox="1"/>
          <p:nvPr/>
        </p:nvSpPr>
        <p:spPr>
          <a:xfrm>
            <a:off x="2286537" y="4301064"/>
            <a:ext cx="6477000" cy="1631216"/>
          </a:xfrm>
          <a:prstGeom prst="rect">
            <a:avLst/>
          </a:prstGeom>
          <a:noFill/>
        </p:spPr>
        <p:txBody>
          <a:bodyPr wrap="square" rtlCol="0">
            <a:spAutoFit/>
          </a:bodyPr>
          <a:lstStyle/>
          <a:p>
            <a:pPr algn="ctr"/>
            <a:r>
              <a:rPr lang="en-US" sz="2800" b="1" dirty="0" smtClean="0">
                <a:solidFill>
                  <a:srgbClr val="002060"/>
                </a:solidFill>
              </a:rPr>
              <a:t>A standing </a:t>
            </a:r>
            <a:r>
              <a:rPr lang="en-US" sz="2800" b="1" dirty="0" err="1" smtClean="0">
                <a:solidFill>
                  <a:srgbClr val="002060"/>
                </a:solidFill>
              </a:rPr>
              <a:t>mim</a:t>
            </a:r>
            <a:r>
              <a:rPr lang="en-US" sz="2800" b="1" dirty="0" smtClean="0">
                <a:solidFill>
                  <a:srgbClr val="002060"/>
                </a:solidFill>
              </a:rPr>
              <a:t> </a:t>
            </a:r>
            <a:r>
              <a:rPr lang="ar-SA" sz="2800" b="1" dirty="0">
                <a:solidFill>
                  <a:srgbClr val="002060"/>
                </a:solidFill>
              </a:rPr>
              <a:t>( </a:t>
            </a:r>
            <a:r>
              <a:rPr lang="ar-SA" sz="4400" b="1" dirty="0">
                <a:solidFill>
                  <a:srgbClr val="FF0000"/>
                </a:solidFill>
              </a:rPr>
              <a:t>م</a:t>
            </a:r>
            <a:r>
              <a:rPr lang="ar-SA" sz="2800" b="1" dirty="0">
                <a:solidFill>
                  <a:srgbClr val="002060"/>
                </a:solidFill>
              </a:rPr>
              <a:t> )</a:t>
            </a:r>
            <a:r>
              <a:rPr lang="en-US" sz="2800" b="1" dirty="0" smtClean="0">
                <a:solidFill>
                  <a:srgbClr val="002060"/>
                </a:solidFill>
              </a:rPr>
              <a:t>  is written above the nun or </a:t>
            </a:r>
            <a:r>
              <a:rPr lang="en-US" sz="2800" b="1" dirty="0" err="1" smtClean="0">
                <a:solidFill>
                  <a:srgbClr val="002060"/>
                </a:solidFill>
              </a:rPr>
              <a:t>tanween</a:t>
            </a:r>
            <a:r>
              <a:rPr lang="en-US" sz="2800" b="1" dirty="0" smtClean="0">
                <a:solidFill>
                  <a:srgbClr val="002060"/>
                </a:solidFill>
              </a:rPr>
              <a:t> to mark the proper pronunciation.</a:t>
            </a:r>
            <a:r>
              <a:rPr lang="ar-SA" sz="2800" b="1" dirty="0" smtClean="0">
                <a:solidFill>
                  <a:srgbClr val="002060"/>
                </a:solidFill>
              </a:rPr>
              <a:t>   </a:t>
            </a:r>
            <a:r>
              <a:rPr lang="ar-SA" sz="2800" b="1" dirty="0">
                <a:solidFill>
                  <a:srgbClr val="002060"/>
                </a:solidFill>
              </a:rPr>
              <a:t>ن</a:t>
            </a:r>
            <a:r>
              <a:rPr lang="ar-SA" sz="2800" b="1" baseline="30000" dirty="0">
                <a:solidFill>
                  <a:srgbClr val="FF0000"/>
                </a:solidFill>
              </a:rPr>
              <a:t>م    </a:t>
            </a:r>
            <a:r>
              <a:rPr lang="ar-SA" sz="2800" b="1" dirty="0">
                <a:solidFill>
                  <a:srgbClr val="002060"/>
                </a:solidFill>
              </a:rPr>
              <a:t>ــ</a:t>
            </a:r>
            <a:r>
              <a:rPr lang="ar-SA" sz="2400" b="1" baseline="30000" dirty="0">
                <a:solidFill>
                  <a:srgbClr val="FF0000"/>
                </a:solidFill>
              </a:rPr>
              <a:t>و</a:t>
            </a:r>
            <a:r>
              <a:rPr lang="ar-SA" sz="2800" b="1" baseline="30000" dirty="0">
                <a:solidFill>
                  <a:srgbClr val="FF0000"/>
                </a:solidFill>
              </a:rPr>
              <a:t>م  </a:t>
            </a:r>
            <a:r>
              <a:rPr lang="ar-SA" sz="2800" b="1" dirty="0" smtClean="0">
                <a:solidFill>
                  <a:srgbClr val="002060"/>
                </a:solidFill>
              </a:rPr>
              <a:t>ــ</a:t>
            </a:r>
            <a:r>
              <a:rPr lang="ar-SA" sz="2400" baseline="30000" dirty="0" smtClean="0">
                <a:solidFill>
                  <a:srgbClr val="FF0000"/>
                </a:solidFill>
              </a:rPr>
              <a:t>َ</a:t>
            </a:r>
            <a:r>
              <a:rPr lang="ar-SA" sz="2800" b="1" baseline="30000" dirty="0" smtClean="0">
                <a:solidFill>
                  <a:srgbClr val="FF0000"/>
                </a:solidFill>
              </a:rPr>
              <a:t>م</a:t>
            </a:r>
            <a:endParaRPr lang="en-US" sz="2800" b="1" baseline="30000" dirty="0">
              <a:solidFill>
                <a:srgbClr val="FF0000"/>
              </a:solidFill>
            </a:endParaRPr>
          </a:p>
        </p:txBody>
      </p:sp>
    </p:spTree>
    <p:extLst>
      <p:ext uri="{BB962C8B-B14F-4D97-AF65-F5344CB8AC3E}">
        <p14:creationId xmlns:p14="http://schemas.microsoft.com/office/powerpoint/2010/main" val="941350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16371</TotalTime>
  <Words>804</Words>
  <Application>Microsoft Office PowerPoint</Application>
  <PresentationFormat>Widescreen</PresentationFormat>
  <Paragraphs>136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Arial</vt:lpstr>
      <vt:lpstr>Calibri</vt:lpstr>
      <vt:lpstr>Calibri Light</vt:lpstr>
      <vt:lpstr>Times New Roman</vt:lpstr>
      <vt:lpstr>Verdana</vt:lpstr>
      <vt:lpstr>Office Theme</vt:lpstr>
      <vt:lpstr>أحكام  النون الساكنة والتنوين</vt:lpstr>
      <vt:lpstr>عناصر المحاضرة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95</cp:revision>
  <dcterms:created xsi:type="dcterms:W3CDTF">2020-09-13T17:12:40Z</dcterms:created>
  <dcterms:modified xsi:type="dcterms:W3CDTF">2020-12-05T16:03:28Z</dcterms:modified>
</cp:coreProperties>
</file>