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379" r:id="rId4"/>
    <p:sldId id="378" r:id="rId5"/>
    <p:sldId id="380" r:id="rId6"/>
    <p:sldId id="381" r:id="rId7"/>
    <p:sldId id="382" r:id="rId8"/>
    <p:sldId id="385" r:id="rId9"/>
    <p:sldId id="383" r:id="rId10"/>
    <p:sldId id="384" r:id="rId11"/>
    <p:sldId id="386" r:id="rId12"/>
    <p:sldId id="387" r:id="rId13"/>
    <p:sldId id="28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51af6e0ec547da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778"/>
  </p:normalViewPr>
  <p:slideViewPr>
    <p:cSldViewPr snapToGrid="0" snapToObjects="1">
      <p:cViewPr varScale="1">
        <p:scale>
          <a:sx n="74" d="100"/>
          <a:sy n="74" d="100"/>
        </p:scale>
        <p:origin x="216" y="54"/>
      </p:cViewPr>
      <p:guideLst/>
    </p:cSldViewPr>
  </p:slideViewPr>
  <p:notesTextViewPr>
    <p:cViewPr>
      <p:scale>
        <a:sx n="1" d="1"/>
        <a:sy n="1" d="1"/>
      </p:scale>
      <p:origin x="0" y="0"/>
    </p:cViewPr>
  </p:notesTextViewPr>
  <p:notesViewPr>
    <p:cSldViewPr snapToGrid="0" snapToObjects="1">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endParaRPr lang="en-US" dirty="0"/>
          </a:p>
        </p:txBody>
      </p:sp>
      <p:sp>
        <p:nvSpPr>
          <p:cNvPr id="3" name="Subtitle 2">
            <a:extLst>
              <a:ext uri="{FF2B5EF4-FFF2-40B4-BE49-F238E27FC236}">
                <a16:creationId xmlns=""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2020-12-05</a:t>
            </a:fld>
            <a:endParaRPr lang="en-US"/>
          </a:p>
        </p:txBody>
      </p:sp>
      <p:sp>
        <p:nvSpPr>
          <p:cNvPr id="6" name="Slide Number Placeholder 5">
            <a:extLst>
              <a:ext uri="{FF2B5EF4-FFF2-40B4-BE49-F238E27FC236}">
                <a16:creationId xmlns=""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KW" sz="1800" b="1" dirty="0" smtClean="0"/>
              <a:t>تجويد  181 </a:t>
            </a:r>
            <a:r>
              <a:rPr lang="ar-SA" sz="1800" b="1" dirty="0" smtClean="0"/>
              <a:t>– </a:t>
            </a:r>
            <a:r>
              <a:rPr lang="ar-SA" sz="1800" b="1" dirty="0"/>
              <a:t>مادة </a:t>
            </a:r>
            <a:r>
              <a:rPr lang="ar-KW" sz="1800" b="1" dirty="0" smtClean="0"/>
              <a:t>التجويد </a:t>
            </a:r>
            <a:r>
              <a:rPr lang="ar-SA" sz="1800" b="1" dirty="0" smtClean="0"/>
              <a:t>– </a:t>
            </a:r>
            <a:r>
              <a:rPr lang="ar-SA" sz="1800" b="1" dirty="0"/>
              <a:t>المحاضرة </a:t>
            </a:r>
            <a:r>
              <a:rPr lang="ar-SA" sz="1800" b="1" dirty="0" smtClean="0"/>
              <a:t>7</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2020-12-05</a:t>
            </a:fld>
            <a:endParaRPr lang="en-US"/>
          </a:p>
        </p:txBody>
      </p:sp>
      <p:sp>
        <p:nvSpPr>
          <p:cNvPr id="6" name="Slide Number Placeholder 5">
            <a:extLst>
              <a:ext uri="{FF2B5EF4-FFF2-40B4-BE49-F238E27FC236}">
                <a16:creationId xmlns=""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2020-12-05</a:t>
            </a:fld>
            <a:endParaRPr lang="en-US"/>
          </a:p>
        </p:txBody>
      </p:sp>
      <p:sp>
        <p:nvSpPr>
          <p:cNvPr id="6" name="Slide Number Placeholder 5">
            <a:extLst>
              <a:ext uri="{FF2B5EF4-FFF2-40B4-BE49-F238E27FC236}">
                <a16:creationId xmlns=""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2020-12-05</a:t>
            </a:fld>
            <a:endParaRPr lang="en-US"/>
          </a:p>
        </p:txBody>
      </p:sp>
      <p:sp>
        <p:nvSpPr>
          <p:cNvPr id="6" name="Slide Number Placeholder 5">
            <a:extLst>
              <a:ext uri="{FF2B5EF4-FFF2-40B4-BE49-F238E27FC236}">
                <a16:creationId xmlns=""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2020-12-05</a:t>
            </a:fld>
            <a:endParaRPr lang="en-US"/>
          </a:p>
        </p:txBody>
      </p:sp>
      <p:sp>
        <p:nvSpPr>
          <p:cNvPr id="6" name="Slide Number Placeholder 5">
            <a:extLst>
              <a:ext uri="{FF2B5EF4-FFF2-40B4-BE49-F238E27FC236}">
                <a16:creationId xmlns=""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2020-12-05</a:t>
            </a:fld>
            <a:endParaRPr lang="en-US"/>
          </a:p>
        </p:txBody>
      </p:sp>
      <p:sp>
        <p:nvSpPr>
          <p:cNvPr id="7" name="Slide Number Placeholder 6">
            <a:extLst>
              <a:ext uri="{FF2B5EF4-FFF2-40B4-BE49-F238E27FC236}">
                <a16:creationId xmlns=""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2020-12-05</a:t>
            </a:fld>
            <a:endParaRPr lang="en-US"/>
          </a:p>
        </p:txBody>
      </p:sp>
      <p:sp>
        <p:nvSpPr>
          <p:cNvPr id="9" name="Slide Number Placeholder 8">
            <a:extLst>
              <a:ext uri="{FF2B5EF4-FFF2-40B4-BE49-F238E27FC236}">
                <a16:creationId xmlns=""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2020-12-05</a:t>
            </a:fld>
            <a:endParaRPr lang="en-US"/>
          </a:p>
        </p:txBody>
      </p:sp>
      <p:sp>
        <p:nvSpPr>
          <p:cNvPr id="5" name="Slide Number Placeholder 4">
            <a:extLst>
              <a:ext uri="{FF2B5EF4-FFF2-40B4-BE49-F238E27FC236}">
                <a16:creationId xmlns=""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2020-12-05</a:t>
            </a:fld>
            <a:endParaRPr lang="en-US"/>
          </a:p>
        </p:txBody>
      </p:sp>
      <p:sp>
        <p:nvSpPr>
          <p:cNvPr id="4" name="Slide Number Placeholder 3">
            <a:extLst>
              <a:ext uri="{FF2B5EF4-FFF2-40B4-BE49-F238E27FC236}">
                <a16:creationId xmlns=""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2020-12-05</a:t>
            </a:fld>
            <a:endParaRPr lang="en-US"/>
          </a:p>
        </p:txBody>
      </p:sp>
      <p:sp>
        <p:nvSpPr>
          <p:cNvPr id="7" name="Slide Number Placeholder 6">
            <a:extLst>
              <a:ext uri="{FF2B5EF4-FFF2-40B4-BE49-F238E27FC236}">
                <a16:creationId xmlns=""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2020-12-05</a:t>
            </a:fld>
            <a:endParaRPr lang="en-US"/>
          </a:p>
        </p:txBody>
      </p:sp>
      <p:sp>
        <p:nvSpPr>
          <p:cNvPr id="7" name="Slide Number Placeholder 6">
            <a:extLst>
              <a:ext uri="{FF2B5EF4-FFF2-40B4-BE49-F238E27FC236}">
                <a16:creationId xmlns=""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2020-12-05</a:t>
            </a:fld>
            <a:endParaRPr lang="en-US" dirty="0"/>
          </a:p>
        </p:txBody>
      </p:sp>
      <p:sp>
        <p:nvSpPr>
          <p:cNvPr id="6" name="Slide Number Placeholder 5">
            <a:extLst>
              <a:ext uri="{FF2B5EF4-FFF2-40B4-BE49-F238E27FC236}">
                <a16:creationId xmlns=""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8D5548-C89A-1F44-B046-3AC8385071C3}"/>
              </a:ext>
            </a:extLst>
          </p:cNvPr>
          <p:cNvSpPr>
            <a:spLocks noGrp="1"/>
          </p:cNvSpPr>
          <p:nvPr>
            <p:ph type="ctrTitle"/>
          </p:nvPr>
        </p:nvSpPr>
        <p:spPr>
          <a:xfrm>
            <a:off x="4671811" y="2540512"/>
            <a:ext cx="7156361" cy="1679005"/>
          </a:xfrm>
        </p:spPr>
        <p:txBody>
          <a:bodyPr>
            <a:normAutofit fontScale="90000"/>
          </a:bodyPr>
          <a:lstStyle/>
          <a:p>
            <a:r>
              <a:rPr lang="ar-KW" dirty="0" smtClean="0"/>
              <a:t>أحكام </a:t>
            </a:r>
            <a:br>
              <a:rPr lang="ar-KW" dirty="0" smtClean="0"/>
            </a:br>
            <a:r>
              <a:rPr lang="ar-KW" dirty="0" smtClean="0"/>
              <a:t>النون الساكنة والتنوين</a:t>
            </a:r>
            <a:endParaRPr lang="en-US" dirty="0"/>
          </a:p>
        </p:txBody>
      </p:sp>
      <p:sp>
        <p:nvSpPr>
          <p:cNvPr id="3" name="Subtitle 2">
            <a:extLst>
              <a:ext uri="{FF2B5EF4-FFF2-40B4-BE49-F238E27FC236}">
                <a16:creationId xmlns="" xmlns:a16="http://schemas.microsoft.com/office/drawing/2014/main" id="{47BE6263-52BA-8E43-9969-41582C6388DB}"/>
              </a:ext>
            </a:extLst>
          </p:cNvPr>
          <p:cNvSpPr>
            <a:spLocks noGrp="1"/>
          </p:cNvSpPr>
          <p:nvPr>
            <p:ph type="subTitle" idx="1"/>
          </p:nvPr>
        </p:nvSpPr>
        <p:spPr>
          <a:xfrm>
            <a:off x="3288406" y="4827012"/>
            <a:ext cx="9144000" cy="1655762"/>
          </a:xfrm>
        </p:spPr>
        <p:txBody>
          <a:bodyPr>
            <a:normAutofit/>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t>د. </a:t>
            </a:r>
            <a:r>
              <a:rPr lang="ar-KW" sz="3200" b="1" dirty="0" smtClean="0"/>
              <a:t>هاله رجب</a:t>
            </a:r>
            <a:endParaRPr lang="en-US" sz="3200" b="1" dirty="0"/>
          </a:p>
        </p:txBody>
      </p:sp>
      <p:sp>
        <p:nvSpPr>
          <p:cNvPr id="4" name="Date Placeholder 3">
            <a:extLst>
              <a:ext uri="{FF2B5EF4-FFF2-40B4-BE49-F238E27FC236}">
                <a16:creationId xmlns=""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2020-12-05</a:t>
            </a:fld>
            <a:endParaRPr lang="en-US"/>
          </a:p>
        </p:txBody>
      </p:sp>
      <p:sp>
        <p:nvSpPr>
          <p:cNvPr id="5" name="Slide Number Placeholder 4">
            <a:extLst>
              <a:ext uri="{FF2B5EF4-FFF2-40B4-BE49-F238E27FC236}">
                <a16:creationId xmlns=""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pic>
        <p:nvPicPr>
          <p:cNvPr id="6" name="Picture 5" descr="noon.jpg"/>
          <p:cNvPicPr>
            <a:picLocks noChangeAspect="1"/>
          </p:cNvPicPr>
          <p:nvPr/>
        </p:nvPicPr>
        <p:blipFill>
          <a:blip r:embed="rId2" cstate="print">
            <a:duotone>
              <a:schemeClr val="bg2">
                <a:shade val="45000"/>
                <a:satMod val="135000"/>
              </a:schemeClr>
              <a:prstClr val="white"/>
            </a:duotone>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defPPr>
              <a:defRPr lang="en-US"/>
            </a:defPPr>
            <a:lvl1pPr lvl="0" algn="ctr">
              <a:defRPr sz="2800" b="1">
                <a:solidFill>
                  <a:srgbClr val="003192"/>
                </a:solidFill>
              </a:defRPr>
            </a:lvl1pPr>
          </a:lstStyle>
          <a:p>
            <a:r>
              <a:rPr lang="ar-KW" dirty="0"/>
              <a:t> </a:t>
            </a:r>
            <a:r>
              <a:rPr lang="ar-SA" dirty="0" smtClean="0"/>
              <a:t>أمثلته</a:t>
            </a:r>
            <a:endParaRPr lang="en-US" dirty="0"/>
          </a:p>
          <a:p>
            <a:endParaRPr lang="en-US" dirty="0"/>
          </a:p>
          <a:p>
            <a:r>
              <a:rPr lang="en-US" dirty="0" smtClean="0"/>
              <a:t>Examples</a:t>
            </a:r>
            <a:endParaRPr lang="ar-KW" dirty="0"/>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40166"/>
              </p:ext>
            </p:extLst>
          </p:nvPr>
        </p:nvGraphicFramePr>
        <p:xfrm>
          <a:off x="2986086" y="3185988"/>
          <a:ext cx="5943600" cy="2209800"/>
        </p:xfrm>
        <a:graphic>
          <a:graphicData uri="http://schemas.openxmlformats.org/drawingml/2006/table">
            <a:tbl>
              <a:tblPr firstRow="1" bandRow="1">
                <a:tableStyleId>{5C22544A-7EE6-4342-B048-85BDC9FD1C3A}</a:tableStyleId>
              </a:tblPr>
              <a:tblGrid>
                <a:gridCol w="1600200"/>
                <a:gridCol w="1752600"/>
                <a:gridCol w="2590800"/>
              </a:tblGrid>
              <a:tr h="477548">
                <a:tc gridSpan="2">
                  <a:txBody>
                    <a:bodyPr/>
                    <a:lstStyle/>
                    <a:p>
                      <a:pPr marL="413385" marR="0" indent="-413385" algn="ctr" rtl="1">
                        <a:lnSpc>
                          <a:spcPct val="110000"/>
                        </a:lnSpc>
                        <a:spcBef>
                          <a:spcPts val="0"/>
                        </a:spcBef>
                        <a:spcAft>
                          <a:spcPts val="0"/>
                        </a:spcAft>
                      </a:pPr>
                      <a:r>
                        <a:rPr lang="ar-SA" sz="1800" b="1" dirty="0" smtClean="0">
                          <a:solidFill>
                            <a:schemeClr val="bg1"/>
                          </a:solidFill>
                          <a:latin typeface="Verdana"/>
                          <a:ea typeface="Times New Roman"/>
                          <a:cs typeface="Arial"/>
                        </a:rPr>
                        <a:t>مع النون الساكنة  </a:t>
                      </a:r>
                      <a:r>
                        <a:rPr lang="en-US" sz="1400" b="1" dirty="0" smtClean="0">
                          <a:solidFill>
                            <a:schemeClr val="bg1"/>
                          </a:solidFill>
                          <a:latin typeface="Verdana"/>
                          <a:ea typeface="Times New Roman"/>
                          <a:cs typeface="Arial"/>
                        </a:rPr>
                        <a:t>With </a:t>
                      </a:r>
                      <a:r>
                        <a:rPr lang="en-US" sz="1400" b="1" dirty="0">
                          <a:solidFill>
                            <a:schemeClr val="bg1"/>
                          </a:solidFill>
                          <a:latin typeface="Verdana"/>
                          <a:ea typeface="Times New Roman"/>
                          <a:cs typeface="Arial"/>
                        </a:rPr>
                        <a:t>Nun </a:t>
                      </a:r>
                      <a:r>
                        <a:rPr lang="en-US" sz="1400" b="1" dirty="0" err="1">
                          <a:solidFill>
                            <a:schemeClr val="bg1"/>
                          </a:solidFill>
                          <a:latin typeface="Verdana"/>
                          <a:ea typeface="Times New Roman"/>
                          <a:cs typeface="Arial"/>
                        </a:rPr>
                        <a:t>Sakinah</a:t>
                      </a:r>
                      <a:endParaRPr lang="en-US" sz="1400" dirty="0">
                        <a:solidFill>
                          <a:schemeClr val="bg1"/>
                        </a:solidFill>
                        <a:latin typeface="Calibri"/>
                        <a:ea typeface="Times New Roman"/>
                        <a:cs typeface="Arial"/>
                      </a:endParaRPr>
                    </a:p>
                  </a:txBody>
                  <a:tcPr marL="68580" marR="68580" marT="0" marB="0" anchor="ctr"/>
                </a:tc>
                <a:tc hMerge="1">
                  <a:txBody>
                    <a:bodyPr/>
                    <a:lstStyle/>
                    <a:p>
                      <a:endParaRPr lang="en-US"/>
                    </a:p>
                  </a:txBody>
                  <a:tcPr/>
                </a:tc>
                <a:tc rowSpan="2">
                  <a:txBody>
                    <a:bodyPr/>
                    <a:lstStyle/>
                    <a:p>
                      <a:pPr marL="413385" marR="0" indent="-413385" algn="ctr" rtl="1">
                        <a:lnSpc>
                          <a:spcPct val="110000"/>
                        </a:lnSpc>
                        <a:spcBef>
                          <a:spcPts val="0"/>
                        </a:spcBef>
                        <a:spcAft>
                          <a:spcPts val="0"/>
                        </a:spcAft>
                      </a:pPr>
                      <a:r>
                        <a:rPr lang="ar-SA" sz="1800" b="1" dirty="0" smtClean="0">
                          <a:solidFill>
                            <a:schemeClr val="bg1"/>
                          </a:solidFill>
                          <a:latin typeface="Verdana"/>
                          <a:ea typeface="Times New Roman"/>
                          <a:cs typeface="Arial"/>
                        </a:rPr>
                        <a:t>مع التنوين</a:t>
                      </a:r>
                    </a:p>
                    <a:p>
                      <a:pPr marL="413385" marR="0" indent="-413385" algn="ctr" rtl="1">
                        <a:lnSpc>
                          <a:spcPct val="110000"/>
                        </a:lnSpc>
                        <a:spcBef>
                          <a:spcPts val="0"/>
                        </a:spcBef>
                        <a:spcAft>
                          <a:spcPts val="0"/>
                        </a:spcAft>
                      </a:pPr>
                      <a:r>
                        <a:rPr lang="ar-SA" sz="1400" b="1" dirty="0" smtClean="0">
                          <a:solidFill>
                            <a:schemeClr val="bg1"/>
                          </a:solidFill>
                          <a:latin typeface="Verdana"/>
                          <a:ea typeface="Times New Roman"/>
                          <a:cs typeface="Arial"/>
                        </a:rPr>
                        <a:t>(فقط في كلمتين)</a:t>
                      </a:r>
                    </a:p>
                    <a:p>
                      <a:pPr marL="413385" marR="0" indent="-413385" algn="ctr" rtl="1">
                        <a:lnSpc>
                          <a:spcPct val="110000"/>
                        </a:lnSpc>
                        <a:spcBef>
                          <a:spcPts val="0"/>
                        </a:spcBef>
                        <a:spcAft>
                          <a:spcPts val="0"/>
                        </a:spcAft>
                      </a:pPr>
                      <a:r>
                        <a:rPr lang="en-US" sz="1400" b="1" dirty="0" smtClean="0">
                          <a:solidFill>
                            <a:schemeClr val="bg1"/>
                          </a:solidFill>
                          <a:latin typeface="Verdana"/>
                          <a:ea typeface="Times New Roman"/>
                          <a:cs typeface="Arial"/>
                        </a:rPr>
                        <a:t>With </a:t>
                      </a:r>
                      <a:r>
                        <a:rPr lang="en-US" sz="1400" b="1" dirty="0" err="1">
                          <a:solidFill>
                            <a:schemeClr val="bg1"/>
                          </a:solidFill>
                          <a:latin typeface="Verdana"/>
                          <a:ea typeface="Times New Roman"/>
                          <a:cs typeface="Arial"/>
                        </a:rPr>
                        <a:t>Tanween</a:t>
                      </a:r>
                      <a:endParaRPr lang="en-US" sz="1400" dirty="0">
                        <a:solidFill>
                          <a:schemeClr val="bg1"/>
                        </a:solidFill>
                        <a:latin typeface="Calibri"/>
                        <a:ea typeface="Times New Roman"/>
                        <a:cs typeface="Arial"/>
                      </a:endParaRPr>
                    </a:p>
                    <a:p>
                      <a:pPr marL="413385" marR="0" indent="-413385" algn="ctr" rtl="1">
                        <a:lnSpc>
                          <a:spcPct val="110000"/>
                        </a:lnSpc>
                        <a:spcBef>
                          <a:spcPts val="0"/>
                        </a:spcBef>
                        <a:spcAft>
                          <a:spcPts val="0"/>
                        </a:spcAft>
                      </a:pPr>
                      <a:r>
                        <a:rPr lang="en-US" sz="1200" b="1" dirty="0">
                          <a:solidFill>
                            <a:schemeClr val="bg1"/>
                          </a:solidFill>
                          <a:latin typeface="Verdana"/>
                          <a:ea typeface="Times New Roman"/>
                          <a:cs typeface="Arial"/>
                        </a:rPr>
                        <a:t>(only in two word)</a:t>
                      </a:r>
                      <a:endParaRPr lang="en-US" sz="1200" dirty="0">
                        <a:solidFill>
                          <a:schemeClr val="bg1"/>
                        </a:solidFill>
                        <a:latin typeface="Calibri"/>
                        <a:ea typeface="Times New Roman"/>
                        <a:cs typeface="Arial"/>
                      </a:endParaRPr>
                    </a:p>
                  </a:txBody>
                  <a:tcPr marL="68580" marR="68580" marT="0" marB="0" anchor="ctr"/>
                </a:tc>
              </a:tr>
              <a:tr h="777158">
                <a:tc>
                  <a:txBody>
                    <a:bodyPr/>
                    <a:lstStyle/>
                    <a:p>
                      <a:pPr marL="413385" marR="0" indent="-413385" algn="ctr" rtl="1">
                        <a:lnSpc>
                          <a:spcPct val="110000"/>
                        </a:lnSpc>
                        <a:spcBef>
                          <a:spcPts val="0"/>
                        </a:spcBef>
                        <a:spcAft>
                          <a:spcPts val="0"/>
                        </a:spcAft>
                      </a:pPr>
                      <a:r>
                        <a:rPr lang="en-US" sz="1400" b="1">
                          <a:solidFill>
                            <a:schemeClr val="tx1"/>
                          </a:solidFill>
                          <a:latin typeface="Verdana"/>
                          <a:ea typeface="Times New Roman"/>
                          <a:cs typeface="Arial"/>
                        </a:rPr>
                        <a:t>Within one word</a:t>
                      </a:r>
                      <a:endParaRPr lang="en-US" sz="1400">
                        <a:solidFill>
                          <a:schemeClr val="tx1"/>
                        </a:solidFill>
                        <a:latin typeface="Calibri"/>
                        <a:ea typeface="Times New Roman"/>
                        <a:cs typeface="Arial"/>
                      </a:endParaRPr>
                    </a:p>
                  </a:txBody>
                  <a:tcPr marL="68580" marR="68580" marT="0" marB="0" anchor="ctr"/>
                </a:tc>
                <a:tc>
                  <a:txBody>
                    <a:bodyPr/>
                    <a:lstStyle/>
                    <a:p>
                      <a:pPr marL="413385" marR="0" indent="-413385" algn="ctr" rtl="1">
                        <a:lnSpc>
                          <a:spcPct val="110000"/>
                        </a:lnSpc>
                        <a:spcBef>
                          <a:spcPts val="0"/>
                        </a:spcBef>
                        <a:spcAft>
                          <a:spcPts val="0"/>
                        </a:spcAft>
                      </a:pPr>
                      <a:r>
                        <a:rPr lang="en-US" sz="1400" b="1" dirty="0">
                          <a:solidFill>
                            <a:schemeClr val="tx1"/>
                          </a:solidFill>
                          <a:latin typeface="Verdana"/>
                          <a:ea typeface="Times New Roman"/>
                          <a:cs typeface="Arial"/>
                        </a:rPr>
                        <a:t>in two words</a:t>
                      </a:r>
                      <a:endParaRPr lang="en-US" sz="1400" dirty="0">
                        <a:solidFill>
                          <a:schemeClr val="tx1"/>
                        </a:solidFill>
                        <a:latin typeface="Calibri"/>
                        <a:ea typeface="Times New Roman"/>
                        <a:cs typeface="Arial"/>
                      </a:endParaRPr>
                    </a:p>
                  </a:txBody>
                  <a:tcPr marL="68580" marR="68580" marT="0" marB="0" anchor="ctr"/>
                </a:tc>
                <a:tc vMerge="1">
                  <a:txBody>
                    <a:bodyPr/>
                    <a:lstStyle/>
                    <a:p>
                      <a:endParaRPr lang="en-US"/>
                    </a:p>
                  </a:txBody>
                  <a:tcPr/>
                </a:tc>
              </a:tr>
              <a:tr h="955094">
                <a:tc>
                  <a:txBody>
                    <a:bodyPr/>
                    <a:lstStyle/>
                    <a:p>
                      <a:pPr marL="413385" marR="0" indent="-413385" algn="ctr" rtl="1">
                        <a:lnSpc>
                          <a:spcPct val="110000"/>
                        </a:lnSpc>
                        <a:spcBef>
                          <a:spcPts val="0"/>
                        </a:spcBef>
                        <a:spcAft>
                          <a:spcPts val="0"/>
                        </a:spcAft>
                      </a:pPr>
                      <a:r>
                        <a:rPr lang="ar-KW" sz="3200" b="1" i="0" kern="1200" dirty="0" smtClean="0">
                          <a:solidFill>
                            <a:schemeClr val="dk1"/>
                          </a:solidFill>
                          <a:latin typeface="+mn-lt"/>
                          <a:ea typeface="+mn-ea"/>
                          <a:cs typeface="+mn-cs"/>
                        </a:rPr>
                        <a:t> أَ</a:t>
                      </a:r>
                      <a:r>
                        <a:rPr lang="ar-KW" sz="3200" b="1" i="0" u="sng" kern="1200" dirty="0" smtClean="0">
                          <a:solidFill>
                            <a:srgbClr val="FF0000"/>
                          </a:solidFill>
                          <a:latin typeface="+mn-lt"/>
                          <a:ea typeface="+mn-ea"/>
                          <a:cs typeface="+mn-cs"/>
                        </a:rPr>
                        <a:t>نْب</a:t>
                      </a:r>
                      <a:r>
                        <a:rPr lang="ar-KW" sz="3200" b="1" i="0" u="sng" kern="1200" dirty="0" smtClean="0">
                          <a:solidFill>
                            <a:schemeClr val="dk1"/>
                          </a:solidFill>
                          <a:latin typeface="+mn-lt"/>
                          <a:ea typeface="+mn-ea"/>
                          <a:cs typeface="+mn-cs"/>
                        </a:rPr>
                        <a:t>ِ</a:t>
                      </a:r>
                      <a:r>
                        <a:rPr lang="ar-KW" sz="3200" b="1" i="0" kern="1200" dirty="0" smtClean="0">
                          <a:solidFill>
                            <a:schemeClr val="dk1"/>
                          </a:solidFill>
                          <a:latin typeface="+mn-lt"/>
                          <a:ea typeface="+mn-ea"/>
                          <a:cs typeface="+mn-cs"/>
                        </a:rPr>
                        <a:t>ئُونِي</a:t>
                      </a:r>
                      <a:endParaRPr lang="ar-KW" sz="3200" b="1" dirty="0">
                        <a:latin typeface="Verdana"/>
                        <a:ea typeface="Times New Roman"/>
                        <a:cs typeface="Arial"/>
                      </a:endParaRPr>
                    </a:p>
                  </a:txBody>
                  <a:tcPr marL="68580" marR="68580" marT="0" marB="0" anchor="ctr"/>
                </a:tc>
                <a:tc>
                  <a:txBody>
                    <a:bodyPr/>
                    <a:lstStyle/>
                    <a:p>
                      <a:pPr marL="413385" marR="0" indent="-413385" algn="ctr" rtl="0">
                        <a:lnSpc>
                          <a:spcPct val="110000"/>
                        </a:lnSpc>
                        <a:spcBef>
                          <a:spcPts val="0"/>
                        </a:spcBef>
                        <a:spcAft>
                          <a:spcPts val="0"/>
                        </a:spcAft>
                      </a:pPr>
                      <a:r>
                        <a:rPr lang="ar-KW" sz="2800" b="1" i="0" kern="1200" dirty="0" smtClean="0">
                          <a:solidFill>
                            <a:schemeClr val="dk1"/>
                          </a:solidFill>
                          <a:latin typeface="+mn-lt"/>
                          <a:ea typeface="+mn-ea"/>
                          <a:cs typeface="+mn-cs"/>
                        </a:rPr>
                        <a:t>وَأَمَّا </a:t>
                      </a:r>
                      <a:r>
                        <a:rPr lang="ar-KW" sz="2800" b="1" i="0" u="sng" kern="1200" dirty="0" smtClean="0">
                          <a:solidFill>
                            <a:schemeClr val="dk1"/>
                          </a:solidFill>
                          <a:latin typeface="+mn-lt"/>
                          <a:ea typeface="+mn-ea"/>
                          <a:cs typeface="+mn-cs"/>
                        </a:rPr>
                        <a:t>مَ</a:t>
                      </a:r>
                      <a:r>
                        <a:rPr lang="ar-KW" sz="2800" b="1" i="0" u="sng" kern="1200" dirty="0" smtClean="0">
                          <a:solidFill>
                            <a:srgbClr val="FF0000"/>
                          </a:solidFill>
                          <a:latin typeface="+mn-lt"/>
                          <a:ea typeface="+mn-ea"/>
                          <a:cs typeface="+mn-cs"/>
                        </a:rPr>
                        <a:t>نْ بَ</a:t>
                      </a:r>
                      <a:r>
                        <a:rPr lang="ar-KW" sz="2800" b="1" i="0" kern="1200" dirty="0" smtClean="0">
                          <a:solidFill>
                            <a:srgbClr val="FF0000"/>
                          </a:solidFill>
                          <a:latin typeface="+mn-lt"/>
                          <a:ea typeface="+mn-ea"/>
                          <a:cs typeface="+mn-cs"/>
                        </a:rPr>
                        <a:t>خ</a:t>
                      </a:r>
                      <a:r>
                        <a:rPr lang="ar-KW" sz="2800" b="1" i="0" kern="1200" dirty="0" smtClean="0">
                          <a:solidFill>
                            <a:schemeClr val="dk1"/>
                          </a:solidFill>
                          <a:latin typeface="+mn-lt"/>
                          <a:ea typeface="+mn-ea"/>
                          <a:cs typeface="+mn-cs"/>
                        </a:rPr>
                        <a:t>ِلَ</a:t>
                      </a:r>
                      <a:endParaRPr lang="en-US" sz="2800" b="1" dirty="0">
                        <a:latin typeface="Verdana"/>
                        <a:ea typeface="Times New Roman"/>
                        <a:cs typeface="Arial"/>
                      </a:endParaRPr>
                    </a:p>
                  </a:txBody>
                  <a:tcPr marL="68580" marR="68580" marT="0" marB="0" anchor="ctr"/>
                </a:tc>
                <a:tc>
                  <a:txBody>
                    <a:bodyPr/>
                    <a:lstStyle/>
                    <a:p>
                      <a:pPr marL="413385" marR="0" indent="-413385" algn="ctr" rtl="1">
                        <a:lnSpc>
                          <a:spcPct val="110000"/>
                        </a:lnSpc>
                        <a:spcBef>
                          <a:spcPts val="0"/>
                        </a:spcBef>
                        <a:spcAft>
                          <a:spcPts val="0"/>
                        </a:spcAft>
                      </a:pPr>
                      <a:r>
                        <a:rPr lang="ar-KW" sz="3200" b="1" i="0" kern="1200" dirty="0" smtClean="0">
                          <a:solidFill>
                            <a:schemeClr val="dk1"/>
                          </a:solidFill>
                          <a:latin typeface="+mn-lt"/>
                          <a:ea typeface="+mn-ea"/>
                          <a:cs typeface="+mn-cs"/>
                        </a:rPr>
                        <a:t>سَمِي</a:t>
                      </a:r>
                      <a:r>
                        <a:rPr lang="ar-KW" sz="3200" b="1" i="0" u="sng" kern="1200" dirty="0" smtClean="0">
                          <a:solidFill>
                            <a:srgbClr val="FF0000"/>
                          </a:solidFill>
                          <a:latin typeface="+mn-lt"/>
                          <a:ea typeface="+mn-ea"/>
                          <a:cs typeface="+mn-cs"/>
                        </a:rPr>
                        <a:t>عٌ ب</a:t>
                      </a:r>
                      <a:r>
                        <a:rPr lang="ar-KW" sz="3200" b="1" i="0" u="sng" kern="1200" dirty="0" smtClean="0">
                          <a:solidFill>
                            <a:schemeClr val="dk1"/>
                          </a:solidFill>
                          <a:latin typeface="+mn-lt"/>
                          <a:ea typeface="+mn-ea"/>
                          <a:cs typeface="+mn-cs"/>
                        </a:rPr>
                        <a:t>َ</a:t>
                      </a:r>
                      <a:r>
                        <a:rPr lang="ar-KW" sz="3200" b="1" i="0" kern="1200" dirty="0" smtClean="0">
                          <a:solidFill>
                            <a:schemeClr val="dk1"/>
                          </a:solidFill>
                          <a:latin typeface="+mn-lt"/>
                          <a:ea typeface="+mn-ea"/>
                          <a:cs typeface="+mn-cs"/>
                        </a:rPr>
                        <a:t>صِيرٌ</a:t>
                      </a:r>
                      <a:endParaRPr lang="ar-KW" sz="3200" b="1" dirty="0">
                        <a:latin typeface="Verdana"/>
                        <a:ea typeface="Times New Roman"/>
                        <a:cs typeface="Arial"/>
                      </a:endParaRPr>
                    </a:p>
                  </a:txBody>
                  <a:tcPr marL="68580" marR="68580" marT="0" marB="0" anchor="ctr"/>
                </a:tc>
              </a:tr>
            </a:tbl>
          </a:graphicData>
        </a:graphic>
      </p:graphicFrame>
    </p:spTree>
    <p:extLst>
      <p:ext uri="{BB962C8B-B14F-4D97-AF65-F5344CB8AC3E}">
        <p14:creationId xmlns:p14="http://schemas.microsoft.com/office/powerpoint/2010/main" val="967043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defPPr>
              <a:defRPr lang="en-US"/>
            </a:defPPr>
            <a:lvl1pPr lvl="0" algn="ctr">
              <a:defRPr sz="2800" b="1">
                <a:solidFill>
                  <a:srgbClr val="003192"/>
                </a:solidFill>
              </a:defRPr>
            </a:lvl1pPr>
          </a:lstStyle>
          <a:p>
            <a:r>
              <a:rPr lang="ar-KW" dirty="0"/>
              <a:t> </a:t>
            </a:r>
            <a:r>
              <a:rPr lang="ar-SA" dirty="0" smtClean="0"/>
              <a:t>أمثلته</a:t>
            </a:r>
            <a:endParaRPr lang="en-US" dirty="0"/>
          </a:p>
          <a:p>
            <a:endParaRPr lang="en-US" dirty="0"/>
          </a:p>
          <a:p>
            <a:r>
              <a:rPr lang="en-US" dirty="0" smtClean="0"/>
              <a:t>Examples</a:t>
            </a:r>
            <a:endParaRPr lang="ar-KW" dirty="0"/>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 name="1134F3D9-8B33-4E8B-9735-C9C69F324987-L0-001.jpeg" descr="1134F3D9-8B33-4E8B-9735-C9C69F324987-L0-001.jpeg"/>
          <p:cNvPicPr>
            <a:picLocks noChangeAspect="1"/>
          </p:cNvPicPr>
          <p:nvPr/>
        </p:nvPicPr>
        <p:blipFill>
          <a:blip r:embed="rId3">
            <a:extLst/>
          </a:blip>
          <a:stretch>
            <a:fillRect/>
          </a:stretch>
        </p:blipFill>
        <p:spPr>
          <a:xfrm>
            <a:off x="2759136" y="3133582"/>
            <a:ext cx="6397499" cy="1822396"/>
          </a:xfrm>
          <a:prstGeom prst="rect">
            <a:avLst/>
          </a:prstGeom>
          <a:ln w="12700">
            <a:miter lim="400000"/>
          </a:ln>
        </p:spPr>
      </p:pic>
    </p:spTree>
    <p:extLst>
      <p:ext uri="{BB962C8B-B14F-4D97-AF65-F5344CB8AC3E}">
        <p14:creationId xmlns:p14="http://schemas.microsoft.com/office/powerpoint/2010/main" val="2982708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12</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003192"/>
                </a:solidFill>
              </a:rPr>
              <a:t>تدريب</a:t>
            </a:r>
          </a:p>
          <a:p>
            <a:pPr lvl="0" algn="ctr" rtl="0"/>
            <a:endParaRPr lang="ar-KW" sz="2800" b="1" dirty="0">
              <a:solidFill>
                <a:srgbClr val="003192"/>
              </a:solidFill>
            </a:endParaRPr>
          </a:p>
          <a:p>
            <a:pPr lvl="0" algn="ctr" rtl="0"/>
            <a:r>
              <a:rPr lang="en-US" sz="2800" b="1" dirty="0" smtClean="0">
                <a:solidFill>
                  <a:srgbClr val="003192"/>
                </a:solidFill>
              </a:rPr>
              <a:t>Practice</a:t>
            </a:r>
            <a:endParaRPr lang="en-US" sz="2800" b="1" dirty="0">
              <a:solidFill>
                <a:schemeClr val="tx1"/>
              </a:solidFill>
            </a:endParaRPr>
          </a:p>
        </p:txBody>
      </p:sp>
      <p:sp>
        <p:nvSpPr>
          <p:cNvPr id="11" name="Title 1"/>
          <p:cNvSpPr>
            <a:spLocks noGrp="1"/>
          </p:cNvSpPr>
          <p:nvPr>
            <p:ph type="title"/>
          </p:nvPr>
        </p:nvSpPr>
        <p:spPr>
          <a:xfrm>
            <a:off x="2017292" y="2203329"/>
            <a:ext cx="7625699" cy="4108453"/>
          </a:xfrm>
        </p:spPr>
        <p:txBody>
          <a:bodyPr>
            <a:noAutofit/>
          </a:bodyPr>
          <a:lstStyle/>
          <a:p>
            <a:pPr lvl="0" algn="ctr"/>
            <a:r>
              <a:rPr lang="ar-SA" sz="2000" dirty="0" smtClean="0">
                <a:solidFill>
                  <a:schemeClr val="accent1">
                    <a:lumMod val="50000"/>
                  </a:schemeClr>
                </a:solidFill>
                <a:latin typeface="Arial Unicode MS" pitchFamily="34" charset="-128"/>
                <a:ea typeface="Arial Unicode MS" pitchFamily="34" charset="-128"/>
                <a:cs typeface="+mn-cs"/>
              </a:rPr>
              <a:t>اللَّهُ الَّذِي سَخَّرَ لَكُمُ الْبَحْرَ لِتَجْرِيَ الْفُلْكُ فِيهِ بِأَمْرِهِ وَلِتَبْتَغُوا مِن فَضْلِهِ وَلَعَلَّكُمْ تَشْكُرُونَ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وَسَخَّرَ لَكُم مَّا فِي السَّمَاوَاتِ وَمَا فِي الأَرْضِ جَمِيعًا مِّنْهُ إِنَّ فِي ذَلِكَ لَآيَاتٍ لِّقَوْمٍ يَتَفَكَّرُونَ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قُل لِّلَّذِينَ آمَنُوا يَغْفِرُوا لِلَّذِينَ لا يَرْجُون أَيَّامَ اللَّهِ لِيَجْزِيَ قَوْمًا بِمَا كَانُوا يَكْسِبُونَ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مَنْ عَمِلَ صَالِحًا فَلِنَفْسِهِ وَمَنْ أَسَاء فَعَلَيْهَا ثُمَّ إِلَى رَبِّكُمْ تُرْجَعُونَ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وَلَقَدْ آتَيْنَا بَنِي إِسْرَائِيلَ الْكِتَابَ وَالْحُكْمَ وَالنُّبُوَّةَ وَرَزَقْنَاهُم مِّنَ الطَّيِّبَاتِ وَفَضَّلْنَاهُمْ عَلَى الْعَالَمِينَ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وَآتَيْنَاهُم بَيِّنَاتٍ مِّنَ الأَمْرِ فَمَا اخْتَلَفُوا إِلاَّ مِن بَعْدِ مَا جَاءَهُمْ الْعِلْمُ بَغْيًا بَيْنَهُمْ إِنَّ رَبَّكَ يَقْضِي بَيْنَهُمْ يَوْمَ الْقِيَامَةِ فِيمَا كَانُوا فِيهِ يَخْتَلِفُونَ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ثُمَّ جَعَلْنَاكَ عَلَى شَرِيعَةٍ مِّنَ الأَمْرِ فَاتَّبِعْهَا وَلا تَتَّبِعْ أَهْوَاء الَّذِينَ لا يَعْلَمُونَ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إِنَّهُمْ لَن يُغْنُوا عَنكَ مِنَ اللَّهِ شَيْئًا وَإِنَّ الظَّالِمِينَ بَعْضُهُمْ أَوْلِيَاء بَعْضٍ وَاللَّهُ وَلِيُّ الْمُتَّقِينَ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هَذَا بَصَائِرُ لِلنَّاسِ وَهُدًى وَرَحْمَةٌ لِّقَوْمِ يُوقِنُونَ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أَمْ حَسِبَ الَّذِينَ اجْتَرَحُوا السَّيِّئَاتِ أَّن نَّجْعَلَهُمْ كَالَّذِينَ آمَنُوا وَعَمِلُوا الصَّالِحَاتِ سَوَاء مَّحْيَاهُم وَمَمَاتُهُمْ سَاء مَا يَحْكُمُونَ </a:t>
            </a:r>
            <a:r>
              <a:rPr lang="en-US" sz="2000" dirty="0" smtClean="0">
                <a:solidFill>
                  <a:schemeClr val="accent1">
                    <a:lumMod val="50000"/>
                  </a:schemeClr>
                </a:solidFill>
                <a:latin typeface="Arial Unicode MS" pitchFamily="34" charset="-128"/>
                <a:ea typeface="Arial Unicode MS" pitchFamily="34" charset="-128"/>
                <a:cs typeface="+mn-cs"/>
              </a:rPr>
              <a:t/>
            </a:r>
            <a:br>
              <a:rPr lang="en-US" sz="2000" dirty="0" smtClean="0">
                <a:solidFill>
                  <a:schemeClr val="accent1">
                    <a:lumMod val="50000"/>
                  </a:schemeClr>
                </a:solidFill>
                <a:latin typeface="Arial Unicode MS" pitchFamily="34" charset="-128"/>
                <a:ea typeface="Arial Unicode MS" pitchFamily="34" charset="-128"/>
                <a:cs typeface="+mn-cs"/>
              </a:rPr>
            </a:br>
            <a:r>
              <a:rPr lang="ar-SA" sz="2000" dirty="0" smtClean="0">
                <a:solidFill>
                  <a:schemeClr val="accent1">
                    <a:lumMod val="50000"/>
                  </a:schemeClr>
                </a:solidFill>
                <a:latin typeface="Arial Unicode MS" pitchFamily="34" charset="-128"/>
                <a:ea typeface="Arial Unicode MS" pitchFamily="34" charset="-128"/>
                <a:cs typeface="+mn-cs"/>
              </a:rPr>
              <a:t>وَخَلَقَ اللَّهُ السَّمَاوَاتِ وَالأَرْضَ بِالْحَقِّ وَلِتُجْزَى كُلُّ نَفْسٍ بِمَا كَسَبَتْ وَهُمْ لا يُظْلَمُونَ </a:t>
            </a:r>
            <a:endParaRPr lang="ar-SA" sz="2000" dirty="0">
              <a:solidFill>
                <a:schemeClr val="accent1">
                  <a:lumMod val="50000"/>
                </a:schemeClr>
              </a:solidFill>
              <a:latin typeface="Arial Unicode MS" pitchFamily="34" charset="-128"/>
              <a:ea typeface="Arial Unicode MS" pitchFamily="34" charset="-128"/>
              <a:cs typeface="+mn-cs"/>
            </a:endParaRPr>
          </a:p>
        </p:txBody>
      </p:sp>
      <p:sp>
        <p:nvSpPr>
          <p:cNvPr id="2" name="TextBox 1"/>
          <p:cNvSpPr txBox="1"/>
          <p:nvPr/>
        </p:nvSpPr>
        <p:spPr>
          <a:xfrm>
            <a:off x="3304505" y="2669223"/>
            <a:ext cx="1692498"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مّقوم</a:t>
            </a:r>
            <a:r>
              <a:rPr lang="ar-SA" sz="3200" dirty="0" smtClean="0">
                <a:solidFill>
                  <a:srgbClr val="FF0000"/>
                </a:solidFill>
                <a:latin typeface="Arial Unicode MS" pitchFamily="34" charset="-128"/>
                <a:ea typeface="Arial Unicode MS" pitchFamily="34" charset="-128"/>
              </a:rPr>
              <a:t>اً </a:t>
            </a:r>
            <a:r>
              <a:rPr lang="ar-SA" sz="3200" dirty="0" smtClean="0">
                <a:solidFill>
                  <a:schemeClr val="accent6">
                    <a:lumMod val="75000"/>
                  </a:schemeClr>
                </a:solidFill>
                <a:latin typeface="Arial Unicode MS" pitchFamily="34" charset="-128"/>
                <a:ea typeface="Arial Unicode MS" pitchFamily="34" charset="-128"/>
              </a:rPr>
              <a:t>بـ</a:t>
            </a:r>
            <a:r>
              <a:rPr lang="ar-SA" sz="3200" dirty="0">
                <a:solidFill>
                  <a:schemeClr val="accent1">
                    <a:lumMod val="50000"/>
                  </a:schemeClr>
                </a:solidFill>
                <a:latin typeface="Arial Unicode MS" pitchFamily="34" charset="-128"/>
                <a:ea typeface="Arial Unicode MS" pitchFamily="34" charset="-128"/>
              </a:rPr>
              <a:t>ما</a:t>
            </a:r>
            <a:endParaRPr lang="en-US" sz="3200" dirty="0">
              <a:solidFill>
                <a:schemeClr val="accent1">
                  <a:lumMod val="50000"/>
                </a:schemeClr>
              </a:solidFill>
              <a:latin typeface="Arial Unicode MS" pitchFamily="34" charset="-128"/>
              <a:ea typeface="Arial Unicode MS" pitchFamily="34" charset="-128"/>
            </a:endParaRPr>
          </a:p>
        </p:txBody>
      </p:sp>
      <p:sp>
        <p:nvSpPr>
          <p:cNvPr id="15" name="TextBox 14"/>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8" name="Rectangle 17"/>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0" name="TextBox 19"/>
          <p:cNvSpPr txBox="1"/>
          <p:nvPr/>
        </p:nvSpPr>
        <p:spPr>
          <a:xfrm>
            <a:off x="5149403" y="3589272"/>
            <a:ext cx="1692498"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م</a:t>
            </a:r>
            <a:r>
              <a:rPr lang="ar-SA" sz="3200" dirty="0" smtClean="0">
                <a:solidFill>
                  <a:srgbClr val="FF0000"/>
                </a:solidFill>
                <a:latin typeface="Arial Unicode MS" pitchFamily="34" charset="-128"/>
                <a:ea typeface="Arial Unicode MS" pitchFamily="34" charset="-128"/>
              </a:rPr>
              <a:t>ن </a:t>
            </a:r>
            <a:r>
              <a:rPr lang="ar-SA" sz="3200" dirty="0" smtClean="0">
                <a:solidFill>
                  <a:schemeClr val="accent6">
                    <a:lumMod val="75000"/>
                  </a:schemeClr>
                </a:solidFill>
                <a:latin typeface="Arial Unicode MS" pitchFamily="34" charset="-128"/>
                <a:ea typeface="Arial Unicode MS" pitchFamily="34" charset="-128"/>
              </a:rPr>
              <a:t>بـ</a:t>
            </a:r>
            <a:r>
              <a:rPr lang="ar-SA" sz="3200" dirty="0" smtClean="0">
                <a:solidFill>
                  <a:schemeClr val="accent1">
                    <a:lumMod val="50000"/>
                  </a:schemeClr>
                </a:solidFill>
                <a:latin typeface="Arial Unicode MS" pitchFamily="34" charset="-128"/>
                <a:ea typeface="Arial Unicode MS" pitchFamily="34" charset="-128"/>
              </a:rPr>
              <a:t>عد</a:t>
            </a:r>
            <a:endParaRPr lang="en-US" sz="3200" dirty="0">
              <a:solidFill>
                <a:schemeClr val="accent1">
                  <a:lumMod val="50000"/>
                </a:schemeClr>
              </a:solidFill>
              <a:latin typeface="Arial Unicode MS" pitchFamily="34" charset="-128"/>
              <a:ea typeface="Arial Unicode MS" pitchFamily="34" charset="-128"/>
            </a:endParaRPr>
          </a:p>
        </p:txBody>
      </p:sp>
      <p:sp>
        <p:nvSpPr>
          <p:cNvPr id="21" name="TextBox 20"/>
          <p:cNvSpPr txBox="1"/>
          <p:nvPr/>
        </p:nvSpPr>
        <p:spPr>
          <a:xfrm>
            <a:off x="2737099" y="3583192"/>
            <a:ext cx="1692498"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بغي</a:t>
            </a:r>
            <a:r>
              <a:rPr lang="ar-SA" sz="3200" dirty="0" smtClean="0">
                <a:solidFill>
                  <a:srgbClr val="FF0000"/>
                </a:solidFill>
                <a:latin typeface="Arial Unicode MS" pitchFamily="34" charset="-128"/>
                <a:ea typeface="Arial Unicode MS" pitchFamily="34" charset="-128"/>
              </a:rPr>
              <a:t>اً </a:t>
            </a:r>
            <a:r>
              <a:rPr lang="ar-SA" sz="3200" dirty="0" smtClean="0">
                <a:solidFill>
                  <a:schemeClr val="accent6">
                    <a:lumMod val="75000"/>
                  </a:schemeClr>
                </a:solidFill>
                <a:latin typeface="Arial Unicode MS" pitchFamily="34" charset="-128"/>
                <a:ea typeface="Arial Unicode MS" pitchFamily="34" charset="-128"/>
              </a:rPr>
              <a:t>بـ</a:t>
            </a:r>
            <a:r>
              <a:rPr lang="ar-SA" sz="3200" dirty="0" smtClean="0">
                <a:solidFill>
                  <a:schemeClr val="accent1">
                    <a:lumMod val="50000"/>
                  </a:schemeClr>
                </a:solidFill>
                <a:latin typeface="Arial Unicode MS" pitchFamily="34" charset="-128"/>
                <a:ea typeface="Arial Unicode MS" pitchFamily="34" charset="-128"/>
              </a:rPr>
              <a:t>ينهم</a:t>
            </a:r>
            <a:endParaRPr lang="en-US" sz="3200" dirty="0">
              <a:solidFill>
                <a:schemeClr val="accent1">
                  <a:lumMod val="50000"/>
                </a:schemeClr>
              </a:solidFill>
              <a:latin typeface="Arial Unicode MS" pitchFamily="34" charset="-128"/>
              <a:ea typeface="Arial Unicode MS" pitchFamily="34" charset="-128"/>
            </a:endParaRPr>
          </a:p>
        </p:txBody>
      </p:sp>
      <p:sp>
        <p:nvSpPr>
          <p:cNvPr id="22" name="TextBox 21"/>
          <p:cNvSpPr txBox="1"/>
          <p:nvPr/>
        </p:nvSpPr>
        <p:spPr>
          <a:xfrm>
            <a:off x="3975279" y="5536552"/>
            <a:ext cx="1692498" cy="584775"/>
          </a:xfrm>
          <a:prstGeom prst="rect">
            <a:avLst/>
          </a:prstGeom>
          <a:solidFill>
            <a:srgbClr val="FFFF00"/>
          </a:solidFill>
          <a:ln>
            <a:solidFill>
              <a:schemeClr val="tx1"/>
            </a:solidFill>
          </a:ln>
        </p:spPr>
        <p:txBody>
          <a:bodyPr wrap="square" rtlCol="0">
            <a:spAutoFit/>
          </a:bodyPr>
          <a:lstStyle/>
          <a:p>
            <a:pPr algn="ctr" rtl="1"/>
            <a:r>
              <a:rPr lang="ar-SA" sz="3200" dirty="0" smtClean="0">
                <a:solidFill>
                  <a:schemeClr val="accent1">
                    <a:lumMod val="50000"/>
                  </a:schemeClr>
                </a:solidFill>
                <a:latin typeface="Arial Unicode MS" pitchFamily="34" charset="-128"/>
                <a:ea typeface="Arial Unicode MS" pitchFamily="34" charset="-128"/>
              </a:rPr>
              <a:t>نف</a:t>
            </a:r>
            <a:r>
              <a:rPr lang="ar-SA" sz="3200" dirty="0" smtClean="0">
                <a:solidFill>
                  <a:srgbClr val="FF0000"/>
                </a:solidFill>
                <a:latin typeface="Arial Unicode MS" pitchFamily="34" charset="-128"/>
                <a:ea typeface="Arial Unicode MS" pitchFamily="34" charset="-128"/>
              </a:rPr>
              <a:t>سٍ </a:t>
            </a:r>
            <a:r>
              <a:rPr lang="ar-SA" sz="3200" dirty="0" smtClean="0">
                <a:solidFill>
                  <a:schemeClr val="accent6">
                    <a:lumMod val="75000"/>
                  </a:schemeClr>
                </a:solidFill>
                <a:latin typeface="Arial Unicode MS" pitchFamily="34" charset="-128"/>
                <a:ea typeface="Arial Unicode MS" pitchFamily="34" charset="-128"/>
              </a:rPr>
              <a:t>بـ</a:t>
            </a:r>
            <a:r>
              <a:rPr lang="ar-SA" sz="3200" dirty="0" smtClean="0">
                <a:solidFill>
                  <a:schemeClr val="accent1">
                    <a:lumMod val="50000"/>
                  </a:schemeClr>
                </a:solidFill>
                <a:latin typeface="Arial Unicode MS" pitchFamily="34" charset="-128"/>
                <a:ea typeface="Arial Unicode MS" pitchFamily="34" charset="-128"/>
              </a:rPr>
              <a:t>ما</a:t>
            </a:r>
            <a:endParaRPr lang="en-US" sz="3200" dirty="0">
              <a:solidFill>
                <a:schemeClr val="accent1">
                  <a:lumMod val="50000"/>
                </a:schemeClr>
              </a:solidFill>
              <a:latin typeface="Arial Unicode MS" pitchFamily="34" charset="-128"/>
              <a:ea typeface="Arial Unicode MS" pitchFamily="34" charset="-128"/>
            </a:endParaRPr>
          </a:p>
        </p:txBody>
      </p:sp>
    </p:spTree>
    <p:extLst>
      <p:ext uri="{BB962C8B-B14F-4D97-AF65-F5344CB8AC3E}">
        <p14:creationId xmlns:p14="http://schemas.microsoft.com/office/powerpoint/2010/main" val="1605180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770" decel="100000"/>
                                        <p:tgtEl>
                                          <p:spTgt spid="11"/>
                                        </p:tgtEl>
                                      </p:cBhvr>
                                    </p:animEffect>
                                    <p:animScale>
                                      <p:cBhvr>
                                        <p:cTn id="8" dur="770" decel="100000"/>
                                        <p:tgtEl>
                                          <p:spTgt spid="11"/>
                                        </p:tgtEl>
                                      </p:cBhvr>
                                      <p:from x="10000" y="10000"/>
                                      <p:to x="200000" y="450000"/>
                                    </p:animScale>
                                    <p:animScale>
                                      <p:cBhvr>
                                        <p:cTn id="9" dur="1230" accel="100000" fill="hold">
                                          <p:stCondLst>
                                            <p:cond delay="770"/>
                                          </p:stCondLst>
                                        </p:cTn>
                                        <p:tgtEl>
                                          <p:spTgt spid="11"/>
                                        </p:tgtEl>
                                      </p:cBhvr>
                                      <p:from x="200000" y="450000"/>
                                      <p:to x="100000" y="100000"/>
                                    </p:animScale>
                                    <p:set>
                                      <p:cBhvr>
                                        <p:cTn id="10" dur="770" fill="hold"/>
                                        <p:tgtEl>
                                          <p:spTgt spid="11"/>
                                        </p:tgtEl>
                                        <p:attrNameLst>
                                          <p:attrName>ppt_x</p:attrName>
                                        </p:attrNameLst>
                                      </p:cBhvr>
                                      <p:to>
                                        <p:strVal val="(0.5)"/>
                                      </p:to>
                                    </p:set>
                                    <p:anim from="(0.5)" to="(#ppt_x)" calcmode="lin" valueType="num">
                                      <p:cBhvr>
                                        <p:cTn id="11" dur="1230" accel="100000" fill="hold">
                                          <p:stCondLst>
                                            <p:cond delay="770"/>
                                          </p:stCondLst>
                                        </p:cTn>
                                        <p:tgtEl>
                                          <p:spTgt spid="11"/>
                                        </p:tgtEl>
                                        <p:attrNameLst>
                                          <p:attrName>ppt_x</p:attrName>
                                        </p:attrNameLst>
                                      </p:cBhvr>
                                    </p:anim>
                                    <p:set>
                                      <p:cBhvr>
                                        <p:cTn id="12" dur="770" fill="hold"/>
                                        <p:tgtEl>
                                          <p:spTgt spid="11"/>
                                        </p:tgtEl>
                                        <p:attrNameLst>
                                          <p:attrName>ppt_y</p:attrName>
                                        </p:attrNameLst>
                                      </p:cBhvr>
                                      <p:to>
                                        <p:strVal val="(#ppt_y+0.4)"/>
                                      </p:to>
                                    </p:set>
                                    <p:anim from="(#ppt_y+0.4)" to="(#ppt_y)" calcmode="lin" valueType="num">
                                      <p:cBhvr>
                                        <p:cTn id="13" dur="1230" accel="100000" fill="hold">
                                          <p:stCondLst>
                                            <p:cond delay="770"/>
                                          </p:stCondLst>
                                        </p:cTn>
                                        <p:tgtEl>
                                          <p:spTgt spid="11"/>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20" grpId="0" animBg="1"/>
      <p:bldP spid="21" grpId="0" animBg="1"/>
      <p:bldP spid="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http://daryon.ir/wp-content/uploads/20111109174415_quran.jpg"/>
          <p:cNvPicPr>
            <a:picLocks noChangeAspect="1" noChangeArrowheads="1"/>
          </p:cNvPicPr>
          <p:nvPr/>
        </p:nvPicPr>
        <p:blipFill>
          <a:blip r:embed="rId2" cstate="print"/>
          <a:srcRect/>
          <a:stretch>
            <a:fillRect/>
          </a:stretch>
        </p:blipFill>
        <p:spPr bwMode="auto">
          <a:xfrm>
            <a:off x="3169002" y="2373356"/>
            <a:ext cx="5943622" cy="3974760"/>
          </a:xfrm>
          <a:prstGeom prst="rect">
            <a:avLst/>
          </a:prstGeom>
          <a:noFill/>
        </p:spPr>
      </p:pic>
      <p:sp>
        <p:nvSpPr>
          <p:cNvPr id="2063" name="Rectangle 15"/>
          <p:cNvSpPr>
            <a:spLocks noChangeArrowheads="1"/>
          </p:cNvSpPr>
          <p:nvPr/>
        </p:nvSpPr>
        <p:spPr bwMode="auto">
          <a:xfrm>
            <a:off x="1524001" y="74712"/>
            <a:ext cx="18473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KW"/>
          </a:p>
        </p:txBody>
      </p:sp>
      <p:sp>
        <p:nvSpPr>
          <p:cNvPr id="2064" name="Rectangle 16"/>
          <p:cNvSpPr>
            <a:spLocks noChangeArrowheads="1"/>
          </p:cNvSpPr>
          <p:nvPr/>
        </p:nvSpPr>
        <p:spPr bwMode="auto">
          <a:xfrm>
            <a:off x="10483270" y="3107809"/>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rtl="1" fontAlgn="base">
              <a:spcBef>
                <a:spcPct val="0"/>
              </a:spcBef>
              <a:spcAft>
                <a:spcPct val="0"/>
              </a:spcAft>
              <a:buClrTx/>
            </a:pPr>
            <a:endParaRPr lang="ar-KW" sz="1800">
              <a:solidFill>
                <a:schemeClr val="tx1"/>
              </a:solidFill>
              <a:latin typeface="Arial" pitchFamily="34" charset="0"/>
              <a:cs typeface="Arial" pitchFamily="34" charset="0"/>
            </a:endParaRPr>
          </a:p>
        </p:txBody>
      </p:sp>
      <p:sp>
        <p:nvSpPr>
          <p:cNvPr id="27" name="TextBox 26"/>
          <p:cNvSpPr txBox="1"/>
          <p:nvPr/>
        </p:nvSpPr>
        <p:spPr>
          <a:xfrm>
            <a:off x="3169002" y="3462887"/>
            <a:ext cx="5926003" cy="1938992"/>
          </a:xfrm>
          <a:prstGeom prst="rect">
            <a:avLst/>
          </a:prstGeom>
          <a:noFill/>
        </p:spPr>
        <p:txBody>
          <a:bodyPr wrap="square" rtlCol="1">
            <a:spAutoFit/>
          </a:bodyPr>
          <a:lstStyle/>
          <a:p>
            <a:pPr algn="ctr"/>
            <a:r>
              <a:rPr lang="ar-KW" sz="4000" b="1" dirty="0">
                <a:solidFill>
                  <a:schemeClr val="bg1"/>
                </a:solidFill>
              </a:rPr>
              <a:t>والله من وراء القصد</a:t>
            </a:r>
          </a:p>
          <a:p>
            <a:pPr algn="ctr"/>
            <a:r>
              <a:rPr lang="ar-KW" sz="4000" b="1" dirty="0">
                <a:solidFill>
                  <a:schemeClr val="bg1"/>
                </a:solidFill>
              </a:rPr>
              <a:t>وهو يهدي </a:t>
            </a:r>
            <a:r>
              <a:rPr lang="ar-KW" sz="4000" b="1" dirty="0" smtClean="0">
                <a:solidFill>
                  <a:schemeClr val="bg1"/>
                </a:solidFill>
              </a:rPr>
              <a:t>السبيل</a:t>
            </a:r>
            <a:endParaRPr lang="en-US" sz="4000" b="1" dirty="0" smtClean="0">
              <a:solidFill>
                <a:schemeClr val="bg1"/>
              </a:solidFill>
            </a:endParaRPr>
          </a:p>
          <a:p>
            <a:pPr algn="ctr"/>
            <a:r>
              <a:rPr lang="en-US" sz="4000" b="1" dirty="0" err="1" smtClean="0">
                <a:solidFill>
                  <a:schemeClr val="bg1"/>
                </a:solidFill>
              </a:rPr>
              <a:t>Jazakom</a:t>
            </a:r>
            <a:r>
              <a:rPr lang="en-US" sz="4000" b="1" dirty="0" smtClean="0">
                <a:solidFill>
                  <a:schemeClr val="bg1"/>
                </a:solidFill>
              </a:rPr>
              <a:t> Allah </a:t>
            </a:r>
            <a:r>
              <a:rPr lang="en-US" sz="4000" b="1" dirty="0" err="1" smtClean="0">
                <a:solidFill>
                  <a:schemeClr val="bg1"/>
                </a:solidFill>
              </a:rPr>
              <a:t>Khairan</a:t>
            </a:r>
            <a:endParaRPr lang="ar-KW" sz="4000" b="1" dirty="0">
              <a:solidFill>
                <a:schemeClr val="bg1"/>
              </a:solidFill>
            </a:endParaRPr>
          </a:p>
        </p:txBody>
      </p:sp>
    </p:spTree>
    <p:extLst>
      <p:ext uri="{BB962C8B-B14F-4D97-AF65-F5344CB8AC3E}">
        <p14:creationId xmlns:p14="http://schemas.microsoft.com/office/powerpoint/2010/main" val="10895464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KW" dirty="0" smtClean="0"/>
              <a:t>عناصر المحاضرة</a:t>
            </a:r>
            <a:endParaRPr lang="en-US" dirty="0"/>
          </a:p>
        </p:txBody>
      </p:sp>
      <p:sp>
        <p:nvSpPr>
          <p:cNvPr id="3" name="Content Placeholder 2">
            <a:extLst>
              <a:ext uri="{FF2B5EF4-FFF2-40B4-BE49-F238E27FC236}">
                <a16:creationId xmlns="" xmlns:a16="http://schemas.microsoft.com/office/drawing/2014/main" id="{6EE6213F-BB81-D944-B8CE-65805947A897}"/>
              </a:ext>
            </a:extLst>
          </p:cNvPr>
          <p:cNvSpPr>
            <a:spLocks noGrp="1"/>
          </p:cNvSpPr>
          <p:nvPr>
            <p:ph idx="1"/>
          </p:nvPr>
        </p:nvSpPr>
        <p:spPr>
          <a:xfrm>
            <a:off x="5537916" y="1825625"/>
            <a:ext cx="5815884" cy="3982747"/>
          </a:xfrm>
        </p:spPr>
        <p:txBody>
          <a:bodyPr>
            <a:noAutofit/>
          </a:bodyPr>
          <a:lstStyle/>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chemeClr val="bg1">
                    <a:lumMod val="50000"/>
                  </a:schemeClr>
                </a:solidFill>
              </a:rPr>
              <a:t>المقدمة</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chemeClr val="bg1">
                    <a:lumMod val="50000"/>
                  </a:schemeClr>
                </a:solidFill>
              </a:rPr>
              <a:t>الإظهار الحلقي</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chemeClr val="bg1">
                    <a:lumMod val="50000"/>
                  </a:schemeClr>
                </a:solidFill>
              </a:rPr>
              <a:t>الإدغام</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solidFill>
                  <a:srgbClr val="FF0000"/>
                </a:solidFill>
              </a:rPr>
              <a:t>الإقلاب</a:t>
            </a:r>
          </a:p>
          <a:p>
            <a:pPr marL="228600" indent="-228600" algn="r" defTabSz="914400" rtl="1" eaLnBrk="1" latinLnBrk="0" hangingPunct="1">
              <a:lnSpc>
                <a:spcPct val="100000"/>
              </a:lnSpc>
              <a:spcBef>
                <a:spcPts val="1000"/>
              </a:spcBef>
              <a:buFont typeface="Arial" panose="020B0604020202020204" pitchFamily="34" charset="0"/>
              <a:buChar char="•"/>
            </a:pPr>
            <a:r>
              <a:rPr lang="ar-KW" sz="3600" b="1" dirty="0" smtClean="0"/>
              <a:t>الإخفاء الحقيقي</a:t>
            </a:r>
            <a:endParaRPr lang="en-US" sz="3600" b="1" dirty="0"/>
          </a:p>
        </p:txBody>
      </p:sp>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pic>
        <p:nvPicPr>
          <p:cNvPr id="9" name="Picture 8" descr="noon.jpg"/>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saturation sat="5000"/>
                    </a14:imgEffect>
                  </a14:imgLayer>
                </a14:imgProps>
              </a:ext>
            </a:extLst>
          </a:blip>
          <a:stretch>
            <a:fillRect/>
          </a:stretch>
        </p:blipFill>
        <p:spPr>
          <a:xfrm>
            <a:off x="557011" y="2457544"/>
            <a:ext cx="4114800" cy="3824617"/>
          </a:xfrm>
          <a:prstGeom prst="rect">
            <a:avLst/>
          </a:prstGeom>
        </p:spPr>
      </p:pic>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a:solidFill>
                  <a:srgbClr val="003192"/>
                </a:solidFill>
              </a:rPr>
              <a:t>تَعْرِيفُهُ </a:t>
            </a:r>
            <a:endParaRPr lang="ar-KW" sz="2800" b="1" dirty="0" smtClean="0">
              <a:solidFill>
                <a:srgbClr val="003192"/>
              </a:solidFill>
            </a:endParaRPr>
          </a:p>
          <a:p>
            <a:pPr lvl="0" algn="ctr" rtl="0"/>
            <a:endParaRPr lang="ar-KW" sz="2800" b="1" dirty="0">
              <a:solidFill>
                <a:srgbClr val="003192"/>
              </a:solidFill>
            </a:endParaRPr>
          </a:p>
          <a:p>
            <a:pPr lvl="0" algn="ctr" rtl="0"/>
            <a:r>
              <a:rPr lang="en-US" sz="2800" b="1" dirty="0" smtClean="0">
                <a:solidFill>
                  <a:srgbClr val="003192"/>
                </a:solidFill>
              </a:rPr>
              <a:t>Definition</a:t>
            </a:r>
            <a:endParaRPr lang="en-US" sz="2800" b="1" dirty="0">
              <a:solidFill>
                <a:schemeClr val="tx1"/>
              </a:solidFill>
            </a:endParaRPr>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2176665" y="2130385"/>
            <a:ext cx="7007688" cy="1477328"/>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en-US" sz="2400" b="1" dirty="0" err="1" smtClean="0">
                <a:solidFill>
                  <a:srgbClr val="FF0000"/>
                </a:solidFill>
              </a:rPr>
              <a:t>تَعْرِيفُهُ</a:t>
            </a:r>
            <a:r>
              <a:rPr lang="en-US" sz="2800" b="1" dirty="0" smtClean="0">
                <a:solidFill>
                  <a:srgbClr val="002060"/>
                </a:solidFill>
              </a:rPr>
              <a:t>: </a:t>
            </a:r>
            <a:r>
              <a:rPr lang="ar-KW" sz="2800" b="1" dirty="0" smtClean="0">
                <a:solidFill>
                  <a:srgbClr val="002060"/>
                </a:solidFill>
              </a:rPr>
              <a:t> </a:t>
            </a:r>
            <a:r>
              <a:rPr lang="en-US" sz="2800" b="1" u="sng" dirty="0" err="1" smtClean="0">
                <a:solidFill>
                  <a:srgbClr val="0070C0"/>
                </a:solidFill>
              </a:rPr>
              <a:t>لغةً</a:t>
            </a:r>
            <a:r>
              <a:rPr lang="en-US" sz="2800" b="1" dirty="0" smtClean="0">
                <a:solidFill>
                  <a:srgbClr val="002060"/>
                </a:solidFill>
              </a:rPr>
              <a:t>: </a:t>
            </a:r>
            <a:r>
              <a:rPr lang="en-US" sz="2800" b="1" u="sng" dirty="0" err="1" smtClean="0">
                <a:solidFill>
                  <a:srgbClr val="002060"/>
                </a:solidFill>
              </a:rPr>
              <a:t>تحويلُ</a:t>
            </a:r>
            <a:r>
              <a:rPr lang="en-US" sz="2800" b="1" u="sng" dirty="0" smtClean="0">
                <a:solidFill>
                  <a:srgbClr val="002060"/>
                </a:solidFill>
              </a:rPr>
              <a:t> </a:t>
            </a:r>
            <a:r>
              <a:rPr lang="en-US" sz="2800" b="1" u="sng" dirty="0" err="1" smtClean="0">
                <a:solidFill>
                  <a:srgbClr val="002060"/>
                </a:solidFill>
              </a:rPr>
              <a:t>الشيء</a:t>
            </a:r>
            <a:r>
              <a:rPr lang="en-US" sz="2800" b="1" u="sng" dirty="0" smtClean="0">
                <a:solidFill>
                  <a:srgbClr val="002060"/>
                </a:solidFill>
              </a:rPr>
              <a:t> </a:t>
            </a:r>
            <a:r>
              <a:rPr lang="en-US" sz="2800" b="1" u="sng" dirty="0" err="1" smtClean="0">
                <a:solidFill>
                  <a:srgbClr val="002060"/>
                </a:solidFill>
              </a:rPr>
              <a:t>عن</a:t>
            </a:r>
            <a:r>
              <a:rPr lang="en-US" sz="2800" b="1" u="sng" dirty="0" smtClean="0">
                <a:solidFill>
                  <a:srgbClr val="002060"/>
                </a:solidFill>
              </a:rPr>
              <a:t> </a:t>
            </a:r>
            <a:r>
              <a:rPr lang="en-US" sz="2800" b="1" u="sng" dirty="0" err="1" smtClean="0">
                <a:solidFill>
                  <a:srgbClr val="002060"/>
                </a:solidFill>
              </a:rPr>
              <a:t>وجهه</a:t>
            </a:r>
            <a:r>
              <a:rPr lang="en-US" sz="2800" b="1" dirty="0" smtClean="0">
                <a:solidFill>
                  <a:srgbClr val="002060"/>
                </a:solidFill>
              </a:rPr>
              <a:t>، </a:t>
            </a:r>
            <a:r>
              <a:rPr lang="en-US" b="1" dirty="0" err="1" smtClean="0">
                <a:solidFill>
                  <a:srgbClr val="002060"/>
                </a:solidFill>
              </a:rPr>
              <a:t>تقول</a:t>
            </a:r>
            <a:r>
              <a:rPr lang="en-US" b="1" dirty="0" smtClean="0">
                <a:solidFill>
                  <a:srgbClr val="002060"/>
                </a:solidFill>
              </a:rPr>
              <a:t>: </a:t>
            </a:r>
            <a:r>
              <a:rPr lang="en-US" b="1" dirty="0" err="1" smtClean="0">
                <a:solidFill>
                  <a:srgbClr val="002060"/>
                </a:solidFill>
              </a:rPr>
              <a:t>قلبت</a:t>
            </a:r>
            <a:r>
              <a:rPr lang="en-US" b="1" dirty="0" smtClean="0">
                <a:solidFill>
                  <a:srgbClr val="002060"/>
                </a:solidFill>
              </a:rPr>
              <a:t> </a:t>
            </a:r>
            <a:r>
              <a:rPr lang="en-US" b="1" dirty="0" err="1" smtClean="0">
                <a:solidFill>
                  <a:srgbClr val="002060"/>
                </a:solidFill>
              </a:rPr>
              <a:t>الشيء</a:t>
            </a:r>
            <a:r>
              <a:rPr lang="en-US" b="1" dirty="0" smtClean="0">
                <a:solidFill>
                  <a:srgbClr val="002060"/>
                </a:solidFill>
              </a:rPr>
              <a:t> </a:t>
            </a:r>
            <a:r>
              <a:rPr lang="en-US" b="1" dirty="0" err="1" smtClean="0">
                <a:solidFill>
                  <a:srgbClr val="002060"/>
                </a:solidFill>
              </a:rPr>
              <a:t>أي</a:t>
            </a:r>
            <a:r>
              <a:rPr lang="en-US" b="1" dirty="0" smtClean="0">
                <a:solidFill>
                  <a:srgbClr val="002060"/>
                </a:solidFill>
              </a:rPr>
              <a:t> </a:t>
            </a:r>
            <a:r>
              <a:rPr lang="en-US" b="1" dirty="0" err="1" smtClean="0">
                <a:solidFill>
                  <a:srgbClr val="002060"/>
                </a:solidFill>
              </a:rPr>
              <a:t>حوَّلْتَهُ</a:t>
            </a:r>
            <a:r>
              <a:rPr lang="en-US" b="1" dirty="0" smtClean="0">
                <a:solidFill>
                  <a:srgbClr val="002060"/>
                </a:solidFill>
              </a:rPr>
              <a:t> </a:t>
            </a:r>
            <a:r>
              <a:rPr lang="en-US" b="1" dirty="0" err="1" smtClean="0">
                <a:solidFill>
                  <a:srgbClr val="002060"/>
                </a:solidFill>
              </a:rPr>
              <a:t>عن</a:t>
            </a:r>
            <a:r>
              <a:rPr lang="en-US" b="1" dirty="0" smtClean="0">
                <a:solidFill>
                  <a:srgbClr val="002060"/>
                </a:solidFill>
              </a:rPr>
              <a:t> </a:t>
            </a:r>
            <a:r>
              <a:rPr lang="en-US" b="1" dirty="0" err="1" smtClean="0">
                <a:solidFill>
                  <a:srgbClr val="002060"/>
                </a:solidFill>
              </a:rPr>
              <a:t>وجهه</a:t>
            </a:r>
            <a:r>
              <a:rPr lang="en-US" b="1" dirty="0" smtClean="0">
                <a:solidFill>
                  <a:srgbClr val="002060"/>
                </a:solidFill>
              </a:rPr>
              <a:t> </a:t>
            </a:r>
          </a:p>
          <a:p>
            <a:pPr algn="ctr" rtl="1"/>
            <a:r>
              <a:rPr lang="en-US" sz="2800" b="1" dirty="0" smtClean="0">
                <a:solidFill>
                  <a:srgbClr val="002060"/>
                </a:solidFill>
              </a:rPr>
              <a:t> </a:t>
            </a:r>
            <a:r>
              <a:rPr lang="en-US" sz="2800" b="1" u="sng" dirty="0" err="1" smtClean="0">
                <a:solidFill>
                  <a:srgbClr val="0070C0"/>
                </a:solidFill>
              </a:rPr>
              <a:t>واصطلاحًا</a:t>
            </a:r>
            <a:r>
              <a:rPr lang="en-US" sz="2800" b="1" dirty="0" smtClean="0">
                <a:solidFill>
                  <a:srgbClr val="002060"/>
                </a:solidFill>
              </a:rPr>
              <a:t>:</a:t>
            </a:r>
            <a:r>
              <a:rPr lang="en-US" sz="1600" dirty="0" smtClean="0"/>
              <a:t> </a:t>
            </a:r>
            <a:r>
              <a:rPr lang="en-US" sz="2800" b="1" u="sng" dirty="0" err="1" smtClean="0">
                <a:solidFill>
                  <a:srgbClr val="002060"/>
                </a:solidFill>
              </a:rPr>
              <a:t>قلب</a:t>
            </a:r>
            <a:r>
              <a:rPr lang="en-US" sz="2800" b="1" dirty="0" smtClean="0">
                <a:solidFill>
                  <a:srgbClr val="002060"/>
                </a:solidFill>
              </a:rPr>
              <a:t> </a:t>
            </a:r>
            <a:r>
              <a:rPr lang="en-US" sz="2800" b="1" dirty="0" err="1" smtClean="0">
                <a:solidFill>
                  <a:srgbClr val="002060"/>
                </a:solidFill>
              </a:rPr>
              <a:t>النون</a:t>
            </a:r>
            <a:r>
              <a:rPr lang="en-US" sz="2800" b="1" dirty="0" smtClean="0">
                <a:solidFill>
                  <a:srgbClr val="002060"/>
                </a:solidFill>
              </a:rPr>
              <a:t> </a:t>
            </a:r>
            <a:r>
              <a:rPr lang="en-US" sz="2800" b="1" dirty="0" err="1" smtClean="0">
                <a:solidFill>
                  <a:srgbClr val="002060"/>
                </a:solidFill>
              </a:rPr>
              <a:t>الساكنة</a:t>
            </a:r>
            <a:r>
              <a:rPr lang="en-US" sz="2800" b="1" dirty="0" smtClean="0">
                <a:solidFill>
                  <a:srgbClr val="002060"/>
                </a:solidFill>
              </a:rPr>
              <a:t> </a:t>
            </a:r>
            <a:r>
              <a:rPr lang="en-US" sz="2800" b="1" dirty="0" err="1" smtClean="0">
                <a:solidFill>
                  <a:srgbClr val="002060"/>
                </a:solidFill>
              </a:rPr>
              <a:t>أو</a:t>
            </a:r>
            <a:r>
              <a:rPr lang="en-US" sz="2800" b="1" dirty="0" smtClean="0">
                <a:solidFill>
                  <a:srgbClr val="002060"/>
                </a:solidFill>
              </a:rPr>
              <a:t> </a:t>
            </a:r>
            <a:r>
              <a:rPr lang="en-US" sz="2800" b="1" dirty="0" err="1" smtClean="0">
                <a:solidFill>
                  <a:srgbClr val="002060"/>
                </a:solidFill>
              </a:rPr>
              <a:t>التنوين</a:t>
            </a:r>
            <a:r>
              <a:rPr lang="en-US" sz="2800" b="1" dirty="0" smtClean="0">
                <a:solidFill>
                  <a:srgbClr val="002060"/>
                </a:solidFill>
              </a:rPr>
              <a:t> </a:t>
            </a:r>
            <a:r>
              <a:rPr lang="en-US" sz="2800" b="1" u="sng" dirty="0" err="1" smtClean="0">
                <a:solidFill>
                  <a:srgbClr val="002060"/>
                </a:solidFill>
              </a:rPr>
              <a:t>ميمًا</a:t>
            </a:r>
            <a:r>
              <a:rPr lang="en-US" sz="2800" b="1" u="sng" dirty="0" smtClean="0">
                <a:solidFill>
                  <a:srgbClr val="002060"/>
                </a:solidFill>
              </a:rPr>
              <a:t> </a:t>
            </a:r>
            <a:r>
              <a:rPr lang="en-US" sz="2800" b="1" u="sng" dirty="0" err="1" smtClean="0">
                <a:solidFill>
                  <a:srgbClr val="002060"/>
                </a:solidFill>
              </a:rPr>
              <a:t>مخفاة</a:t>
            </a:r>
            <a:r>
              <a:rPr lang="en-US" sz="2800" b="1" u="sng" dirty="0" smtClean="0">
                <a:solidFill>
                  <a:srgbClr val="002060"/>
                </a:solidFill>
              </a:rPr>
              <a:t> </a:t>
            </a:r>
            <a:r>
              <a:rPr lang="en-US" sz="2800" b="1" u="sng" dirty="0" err="1" smtClean="0">
                <a:solidFill>
                  <a:srgbClr val="002060"/>
                </a:solidFill>
              </a:rPr>
              <a:t>بغنة</a:t>
            </a:r>
            <a:r>
              <a:rPr lang="en-US" sz="2800" b="1" u="sng" dirty="0" smtClean="0">
                <a:solidFill>
                  <a:srgbClr val="002060"/>
                </a:solidFill>
              </a:rPr>
              <a:t>.</a:t>
            </a:r>
          </a:p>
          <a:p>
            <a:pPr algn="ctr" rtl="1"/>
            <a:endParaRPr lang="en-US" sz="1600" b="1" u="sng" dirty="0">
              <a:solidFill>
                <a:srgbClr val="002060"/>
              </a:solidFill>
            </a:endParaRPr>
          </a:p>
        </p:txBody>
      </p:sp>
      <p:sp>
        <p:nvSpPr>
          <p:cNvPr id="19" name="TextBox 18"/>
          <p:cNvSpPr txBox="1"/>
          <p:nvPr/>
        </p:nvSpPr>
        <p:spPr>
          <a:xfrm>
            <a:off x="1663188" y="3881660"/>
            <a:ext cx="7904690" cy="216982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marL="1436688" indent="-1436688" algn="l" rtl="0">
              <a:spcAft>
                <a:spcPts val="1800"/>
              </a:spcAft>
            </a:pPr>
            <a:r>
              <a:rPr lang="en-US" sz="2400" b="1" dirty="0" smtClean="0">
                <a:solidFill>
                  <a:srgbClr val="FF0000"/>
                </a:solidFill>
              </a:rPr>
              <a:t>Its definition: </a:t>
            </a:r>
            <a:r>
              <a:rPr lang="en-US" sz="2400" b="1" dirty="0" smtClean="0">
                <a:solidFill>
                  <a:srgbClr val="0070C0"/>
                </a:solidFill>
              </a:rPr>
              <a:t>Lexically</a:t>
            </a:r>
            <a:r>
              <a:rPr lang="en-US" sz="2000" dirty="0" smtClean="0"/>
              <a:t> </a:t>
            </a:r>
            <a:r>
              <a:rPr lang="en-US" sz="2000" b="1" dirty="0" smtClean="0">
                <a:solidFill>
                  <a:srgbClr val="002060"/>
                </a:solidFill>
              </a:rPr>
              <a:t>it means to change the nature of something. </a:t>
            </a:r>
            <a:endParaRPr lang="ar-KW" sz="2000" b="1" dirty="0" smtClean="0">
              <a:solidFill>
                <a:srgbClr val="002060"/>
              </a:solidFill>
            </a:endParaRPr>
          </a:p>
          <a:p>
            <a:pPr marL="1436688" indent="-1436688" algn="l" rtl="0">
              <a:spcAft>
                <a:spcPts val="1800"/>
              </a:spcAft>
            </a:pPr>
            <a:r>
              <a:rPr lang="en-US" sz="2400" b="1" dirty="0" smtClean="0">
                <a:solidFill>
                  <a:srgbClr val="0070C0"/>
                </a:solidFill>
              </a:rPr>
              <a:t>terminologically , </a:t>
            </a:r>
            <a:r>
              <a:rPr lang="en-US" sz="2400" b="1" dirty="0" smtClean="0">
                <a:solidFill>
                  <a:srgbClr val="002060"/>
                </a:solidFill>
              </a:rPr>
              <a:t>it refers to the changing of the nun </a:t>
            </a:r>
            <a:r>
              <a:rPr lang="en-US" sz="2400" b="1" dirty="0" err="1" smtClean="0">
                <a:solidFill>
                  <a:srgbClr val="002060"/>
                </a:solidFill>
              </a:rPr>
              <a:t>sakinah</a:t>
            </a:r>
            <a:r>
              <a:rPr lang="en-US" sz="2400" b="1" dirty="0" smtClean="0">
                <a:solidFill>
                  <a:srgbClr val="002060"/>
                </a:solidFill>
              </a:rPr>
              <a:t> or </a:t>
            </a:r>
            <a:r>
              <a:rPr lang="en-US" sz="2400" b="1" dirty="0" err="1" smtClean="0">
                <a:solidFill>
                  <a:srgbClr val="002060"/>
                </a:solidFill>
              </a:rPr>
              <a:t>tanween</a:t>
            </a:r>
            <a:r>
              <a:rPr lang="en-US" sz="2400" b="1" dirty="0" smtClean="0">
                <a:solidFill>
                  <a:srgbClr val="002060"/>
                </a:solidFill>
              </a:rPr>
              <a:t> (</a:t>
            </a:r>
            <a:r>
              <a:rPr lang="en-US" sz="2400" b="1" dirty="0" err="1" smtClean="0">
                <a:solidFill>
                  <a:srgbClr val="002060"/>
                </a:solidFill>
              </a:rPr>
              <a:t>nunation</a:t>
            </a:r>
            <a:r>
              <a:rPr lang="en-US" sz="2400" b="1" dirty="0" smtClean="0">
                <a:solidFill>
                  <a:srgbClr val="002060"/>
                </a:solidFill>
              </a:rPr>
              <a:t>)into the letter </a:t>
            </a:r>
            <a:r>
              <a:rPr lang="en-US" sz="2400" b="1" dirty="0" err="1" smtClean="0">
                <a:solidFill>
                  <a:srgbClr val="002060"/>
                </a:solidFill>
              </a:rPr>
              <a:t>mim,which</a:t>
            </a:r>
            <a:r>
              <a:rPr lang="en-US" sz="2400" b="1" dirty="0" smtClean="0">
                <a:solidFill>
                  <a:srgbClr val="002060"/>
                </a:solidFill>
              </a:rPr>
              <a:t> should be pronounced muffled –and only its characteristic of</a:t>
            </a:r>
            <a:r>
              <a:rPr lang="ar-KW" sz="2400" b="1" dirty="0" smtClean="0">
                <a:solidFill>
                  <a:srgbClr val="002060"/>
                </a:solidFill>
              </a:rPr>
              <a:t> </a:t>
            </a:r>
            <a:r>
              <a:rPr lang="en-US" sz="2400" b="1" dirty="0" err="1" smtClean="0">
                <a:solidFill>
                  <a:srgbClr val="002060"/>
                </a:solidFill>
              </a:rPr>
              <a:t>ghunnah</a:t>
            </a:r>
            <a:r>
              <a:rPr lang="en-US" sz="2400" b="1" dirty="0" smtClean="0">
                <a:solidFill>
                  <a:srgbClr val="002060"/>
                </a:solidFill>
              </a:rPr>
              <a:t> should be pronounced</a:t>
            </a:r>
            <a:r>
              <a:rPr lang="ar-KW" sz="2400" b="1" dirty="0" smtClean="0">
                <a:solidFill>
                  <a:srgbClr val="002060"/>
                </a:solidFill>
              </a:rPr>
              <a:t> .</a:t>
            </a:r>
            <a:endParaRPr lang="en-US" sz="2400" b="1" dirty="0">
              <a:solidFill>
                <a:srgbClr val="002060"/>
              </a:solidFill>
            </a:endParaRPr>
          </a:p>
        </p:txBody>
      </p:sp>
    </p:spTree>
    <p:extLst>
      <p:ext uri="{BB962C8B-B14F-4D97-AF65-F5344CB8AC3E}">
        <p14:creationId xmlns:p14="http://schemas.microsoft.com/office/powerpoint/2010/main" val="3024986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defPPr>
              <a:defRPr lang="en-US"/>
            </a:defPPr>
            <a:lvl1pPr lvl="0" algn="ctr">
              <a:defRPr sz="2800" b="1">
                <a:solidFill>
                  <a:srgbClr val="003192"/>
                </a:solidFill>
              </a:defRPr>
            </a:lvl1pPr>
          </a:lstStyle>
          <a:p>
            <a:r>
              <a:rPr lang="ar-KW" dirty="0"/>
              <a:t>حروفه</a:t>
            </a:r>
          </a:p>
          <a:p>
            <a:endParaRPr lang="ar-KW" dirty="0"/>
          </a:p>
          <a:p>
            <a:r>
              <a:rPr lang="en-US" dirty="0"/>
              <a:t>Its letters </a:t>
            </a:r>
            <a:endParaRPr lang="ar-KW" dirty="0"/>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 name="TextBox 22"/>
          <p:cNvSpPr txBox="1"/>
          <p:nvPr/>
        </p:nvSpPr>
        <p:spPr>
          <a:xfrm>
            <a:off x="2438937" y="2696613"/>
            <a:ext cx="6172200" cy="646331"/>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3600" b="1" dirty="0" err="1" smtClean="0">
                <a:solidFill>
                  <a:srgbClr val="002060"/>
                </a:solidFill>
              </a:rPr>
              <a:t>الإقلاب</a:t>
            </a:r>
            <a:r>
              <a:rPr lang="en-US" sz="3600" b="1" dirty="0" smtClean="0">
                <a:solidFill>
                  <a:srgbClr val="002060"/>
                </a:solidFill>
              </a:rPr>
              <a:t> </a:t>
            </a:r>
            <a:r>
              <a:rPr lang="en-US" sz="3600" b="1" dirty="0" err="1" smtClean="0">
                <a:solidFill>
                  <a:srgbClr val="002060"/>
                </a:solidFill>
              </a:rPr>
              <a:t>له</a:t>
            </a:r>
            <a:r>
              <a:rPr lang="en-US" sz="3600" b="1" dirty="0" smtClean="0">
                <a:solidFill>
                  <a:srgbClr val="002060"/>
                </a:solidFill>
              </a:rPr>
              <a:t> </a:t>
            </a:r>
            <a:r>
              <a:rPr lang="en-US" sz="3600" b="1" u="sng" dirty="0" err="1" smtClean="0">
                <a:solidFill>
                  <a:srgbClr val="002060"/>
                </a:solidFill>
              </a:rPr>
              <a:t>حرف</a:t>
            </a:r>
            <a:r>
              <a:rPr lang="en-US" sz="3600" b="1" u="sng" dirty="0" smtClean="0">
                <a:solidFill>
                  <a:srgbClr val="002060"/>
                </a:solidFill>
              </a:rPr>
              <a:t> </a:t>
            </a:r>
            <a:r>
              <a:rPr lang="en-US" sz="3600" b="1" u="sng" dirty="0" err="1" smtClean="0">
                <a:solidFill>
                  <a:srgbClr val="002060"/>
                </a:solidFill>
              </a:rPr>
              <a:t>واحد</a:t>
            </a:r>
            <a:r>
              <a:rPr lang="en-US" sz="3600" b="1" u="sng" dirty="0" smtClean="0">
                <a:solidFill>
                  <a:srgbClr val="002060"/>
                </a:solidFill>
              </a:rPr>
              <a:t> </a:t>
            </a:r>
            <a:r>
              <a:rPr lang="en-US" sz="3600" b="1" dirty="0" err="1" smtClean="0">
                <a:solidFill>
                  <a:srgbClr val="002060"/>
                </a:solidFill>
              </a:rPr>
              <a:t>وهو</a:t>
            </a:r>
            <a:r>
              <a:rPr lang="en-US" sz="3600" b="1" dirty="0" smtClean="0">
                <a:solidFill>
                  <a:srgbClr val="002060"/>
                </a:solidFill>
              </a:rPr>
              <a:t>: </a:t>
            </a:r>
            <a:r>
              <a:rPr lang="en-US" sz="3600" b="1" dirty="0" err="1" smtClean="0">
                <a:solidFill>
                  <a:srgbClr val="FF0000"/>
                </a:solidFill>
              </a:rPr>
              <a:t>الباء</a:t>
            </a:r>
            <a:r>
              <a:rPr lang="ar-SA" sz="3600" b="1" dirty="0" smtClean="0">
                <a:solidFill>
                  <a:srgbClr val="002060"/>
                </a:solidFill>
              </a:rPr>
              <a:t> (</a:t>
            </a:r>
            <a:r>
              <a:rPr lang="ar-SA" sz="3600" b="1" dirty="0" smtClean="0">
                <a:solidFill>
                  <a:srgbClr val="FF0000"/>
                </a:solidFill>
              </a:rPr>
              <a:t>ب</a:t>
            </a:r>
            <a:r>
              <a:rPr lang="ar-SA" sz="3600" b="1" dirty="0" smtClean="0">
                <a:solidFill>
                  <a:srgbClr val="002060"/>
                </a:solidFill>
              </a:rPr>
              <a:t>)</a:t>
            </a:r>
            <a:endParaRPr lang="en-US" sz="3600" b="1" dirty="0">
              <a:solidFill>
                <a:srgbClr val="002060"/>
              </a:solidFill>
            </a:endParaRPr>
          </a:p>
        </p:txBody>
      </p:sp>
      <p:sp>
        <p:nvSpPr>
          <p:cNvPr id="24" name="Rectangle 1"/>
          <p:cNvSpPr>
            <a:spLocks noChangeArrowheads="1"/>
          </p:cNvSpPr>
          <p:nvPr/>
        </p:nvSpPr>
        <p:spPr bwMode="auto">
          <a:xfrm>
            <a:off x="2596940" y="4164244"/>
            <a:ext cx="7086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0" fontAlgn="base">
              <a:spcBef>
                <a:spcPct val="0"/>
              </a:spcBef>
              <a:spcAft>
                <a:spcPct val="0"/>
              </a:spcAft>
            </a:pPr>
            <a:r>
              <a:rPr lang="en-US" sz="3600" b="1" dirty="0" err="1" smtClean="0">
                <a:solidFill>
                  <a:srgbClr val="002060"/>
                </a:solidFill>
              </a:rPr>
              <a:t>Iqlab</a:t>
            </a:r>
            <a:r>
              <a:rPr lang="en-US" sz="3600" b="1" dirty="0" smtClean="0">
                <a:solidFill>
                  <a:srgbClr val="002060"/>
                </a:solidFill>
              </a:rPr>
              <a:t> has </a:t>
            </a:r>
            <a:r>
              <a:rPr lang="en-US" sz="3600" b="1" u="sng" dirty="0" smtClean="0">
                <a:solidFill>
                  <a:srgbClr val="002060"/>
                </a:solidFill>
              </a:rPr>
              <a:t>only one letter</a:t>
            </a:r>
            <a:endParaRPr lang="ar-KW" sz="3600" b="1" u="sng" dirty="0" smtClean="0">
              <a:solidFill>
                <a:srgbClr val="002060"/>
              </a:solidFill>
            </a:endParaRPr>
          </a:p>
          <a:p>
            <a:pPr lvl="0" algn="ctr" rtl="0" fontAlgn="base">
              <a:spcBef>
                <a:spcPct val="0"/>
              </a:spcBef>
              <a:spcAft>
                <a:spcPct val="0"/>
              </a:spcAft>
            </a:pPr>
            <a:r>
              <a:rPr lang="en-US" sz="3600" b="1" dirty="0" smtClean="0">
                <a:solidFill>
                  <a:srgbClr val="002060"/>
                </a:solidFill>
              </a:rPr>
              <a:t>, namely</a:t>
            </a:r>
            <a:r>
              <a:rPr lang="ar-SA" sz="3600" b="1" dirty="0" smtClean="0">
                <a:solidFill>
                  <a:srgbClr val="002060"/>
                </a:solidFill>
              </a:rPr>
              <a:t> </a:t>
            </a:r>
            <a:r>
              <a:rPr lang="en-US" sz="3600" b="1" dirty="0" err="1" smtClean="0">
                <a:solidFill>
                  <a:srgbClr val="002060"/>
                </a:solidFill>
              </a:rPr>
              <a:t>Ba’a</a:t>
            </a:r>
            <a:r>
              <a:rPr lang="en-US" sz="3600" b="1" dirty="0" smtClean="0">
                <a:solidFill>
                  <a:srgbClr val="002060"/>
                </a:solidFill>
              </a:rPr>
              <a:t> (</a:t>
            </a:r>
            <a:r>
              <a:rPr lang="ar-SA" sz="3600" b="1" dirty="0" smtClean="0">
                <a:solidFill>
                  <a:srgbClr val="FF0000"/>
                </a:solidFill>
              </a:rPr>
              <a:t>ب</a:t>
            </a:r>
            <a:r>
              <a:rPr lang="en-US" sz="3600" b="1" dirty="0" smtClean="0">
                <a:solidFill>
                  <a:srgbClr val="002060"/>
                </a:solidFill>
              </a:rPr>
              <a:t>)</a:t>
            </a:r>
          </a:p>
        </p:txBody>
      </p:sp>
    </p:spTree>
    <p:extLst>
      <p:ext uri="{BB962C8B-B14F-4D97-AF65-F5344CB8AC3E}">
        <p14:creationId xmlns:p14="http://schemas.microsoft.com/office/powerpoint/2010/main" val="1627068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defPPr>
              <a:defRPr lang="en-US"/>
            </a:defPPr>
            <a:lvl1pPr lvl="0" algn="ctr">
              <a:defRPr sz="2800" b="1">
                <a:solidFill>
                  <a:srgbClr val="003192"/>
                </a:solidFill>
              </a:defRPr>
            </a:lvl1pPr>
          </a:lstStyle>
          <a:p>
            <a:r>
              <a:rPr lang="ar-KW" dirty="0"/>
              <a:t> حكمه </a:t>
            </a:r>
            <a:endParaRPr lang="en-US" dirty="0"/>
          </a:p>
          <a:p>
            <a:endParaRPr lang="en-US" dirty="0"/>
          </a:p>
          <a:p>
            <a:r>
              <a:rPr lang="en-US" dirty="0"/>
              <a:t>Its Rule</a:t>
            </a:r>
            <a:endParaRPr lang="ar-KW" dirty="0"/>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2609514" y="2203329"/>
            <a:ext cx="6696744" cy="224676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en-US" sz="2800" b="1" dirty="0" err="1" smtClean="0">
                <a:solidFill>
                  <a:srgbClr val="002060"/>
                </a:solidFill>
              </a:rPr>
              <a:t>إذا</a:t>
            </a:r>
            <a:r>
              <a:rPr lang="en-US" sz="2800" b="1" dirty="0" smtClean="0">
                <a:solidFill>
                  <a:srgbClr val="002060"/>
                </a:solidFill>
              </a:rPr>
              <a:t> </a:t>
            </a:r>
            <a:r>
              <a:rPr lang="en-US" sz="2800" b="1" dirty="0" err="1" smtClean="0">
                <a:solidFill>
                  <a:srgbClr val="002060"/>
                </a:solidFill>
              </a:rPr>
              <a:t>وقعت</a:t>
            </a:r>
            <a:r>
              <a:rPr lang="en-US" sz="2800" b="1" dirty="0" smtClean="0">
                <a:solidFill>
                  <a:srgbClr val="002060"/>
                </a:solidFill>
              </a:rPr>
              <a:t> </a:t>
            </a:r>
            <a:r>
              <a:rPr lang="en-US" sz="2800" b="1" dirty="0" err="1" smtClean="0">
                <a:solidFill>
                  <a:srgbClr val="002060"/>
                </a:solidFill>
              </a:rPr>
              <a:t>الباء</a:t>
            </a:r>
            <a:r>
              <a:rPr lang="en-US" sz="2800" b="1" dirty="0" smtClean="0">
                <a:solidFill>
                  <a:srgbClr val="002060"/>
                </a:solidFill>
              </a:rPr>
              <a:t> </a:t>
            </a:r>
            <a:r>
              <a:rPr lang="en-US" sz="2800" b="1" dirty="0" err="1" smtClean="0">
                <a:solidFill>
                  <a:srgbClr val="002060"/>
                </a:solidFill>
              </a:rPr>
              <a:t>بعد</a:t>
            </a:r>
            <a:r>
              <a:rPr lang="en-US" sz="2800" b="1" dirty="0" smtClean="0">
                <a:solidFill>
                  <a:srgbClr val="002060"/>
                </a:solidFill>
              </a:rPr>
              <a:t> </a:t>
            </a:r>
            <a:r>
              <a:rPr lang="en-US" sz="2800" b="1" dirty="0" err="1" smtClean="0">
                <a:solidFill>
                  <a:srgbClr val="002060"/>
                </a:solidFill>
              </a:rPr>
              <a:t>النون</a:t>
            </a:r>
            <a:r>
              <a:rPr lang="en-US" sz="2800" b="1" dirty="0" smtClean="0">
                <a:solidFill>
                  <a:srgbClr val="002060"/>
                </a:solidFill>
              </a:rPr>
              <a:t> </a:t>
            </a:r>
            <a:r>
              <a:rPr lang="en-US" sz="2800" b="1" dirty="0" err="1" smtClean="0">
                <a:solidFill>
                  <a:srgbClr val="002060"/>
                </a:solidFill>
              </a:rPr>
              <a:t>الساكنة</a:t>
            </a:r>
            <a:r>
              <a:rPr lang="en-US" sz="2800" b="1" dirty="0" smtClean="0">
                <a:solidFill>
                  <a:srgbClr val="002060"/>
                </a:solidFill>
              </a:rPr>
              <a:t> </a:t>
            </a:r>
            <a:r>
              <a:rPr lang="en-US" sz="2800" b="1" dirty="0" err="1" smtClean="0">
                <a:solidFill>
                  <a:srgbClr val="002060"/>
                </a:solidFill>
              </a:rPr>
              <a:t>سواء</a:t>
            </a:r>
            <a:r>
              <a:rPr lang="en-US" sz="2800" b="1" dirty="0" smtClean="0">
                <a:solidFill>
                  <a:srgbClr val="002060"/>
                </a:solidFill>
              </a:rPr>
              <a:t> </a:t>
            </a:r>
            <a:r>
              <a:rPr lang="en-US" sz="2800" b="1" dirty="0" err="1" smtClean="0">
                <a:solidFill>
                  <a:srgbClr val="002060"/>
                </a:solidFill>
              </a:rPr>
              <a:t>من</a:t>
            </a:r>
            <a:r>
              <a:rPr lang="en-US" sz="2800" b="1" dirty="0" smtClean="0">
                <a:solidFill>
                  <a:srgbClr val="002060"/>
                </a:solidFill>
              </a:rPr>
              <a:t> </a:t>
            </a:r>
            <a:r>
              <a:rPr lang="en-US" sz="2800" b="1" dirty="0" err="1" smtClean="0">
                <a:solidFill>
                  <a:srgbClr val="002060"/>
                </a:solidFill>
              </a:rPr>
              <a:t>كلمة</a:t>
            </a:r>
            <a:r>
              <a:rPr lang="en-US" sz="2800" b="1" dirty="0" smtClean="0">
                <a:solidFill>
                  <a:srgbClr val="002060"/>
                </a:solidFill>
              </a:rPr>
              <a:t> </a:t>
            </a:r>
            <a:r>
              <a:rPr lang="en-US" sz="2800" b="1" dirty="0" err="1" smtClean="0">
                <a:solidFill>
                  <a:srgbClr val="002060"/>
                </a:solidFill>
              </a:rPr>
              <a:t>أو</a:t>
            </a:r>
            <a:r>
              <a:rPr lang="en-US" sz="2800" b="1" dirty="0" smtClean="0">
                <a:solidFill>
                  <a:srgbClr val="002060"/>
                </a:solidFill>
              </a:rPr>
              <a:t> </a:t>
            </a:r>
            <a:r>
              <a:rPr lang="en-US" sz="2800" b="1" dirty="0" err="1" smtClean="0">
                <a:solidFill>
                  <a:srgbClr val="002060"/>
                </a:solidFill>
              </a:rPr>
              <a:t>من</a:t>
            </a:r>
            <a:r>
              <a:rPr lang="en-US" sz="2800" b="1" dirty="0" smtClean="0">
                <a:solidFill>
                  <a:srgbClr val="002060"/>
                </a:solidFill>
              </a:rPr>
              <a:t> </a:t>
            </a:r>
            <a:r>
              <a:rPr lang="en-US" sz="2800" b="1" dirty="0" err="1" smtClean="0">
                <a:solidFill>
                  <a:srgbClr val="002060"/>
                </a:solidFill>
              </a:rPr>
              <a:t>كلمتين</a:t>
            </a:r>
            <a:r>
              <a:rPr lang="en-US" sz="2800" b="1" dirty="0" smtClean="0">
                <a:solidFill>
                  <a:srgbClr val="002060"/>
                </a:solidFill>
              </a:rPr>
              <a:t>، </a:t>
            </a:r>
            <a:r>
              <a:rPr lang="en-US" sz="2800" b="1" dirty="0" err="1" smtClean="0">
                <a:solidFill>
                  <a:srgbClr val="002060"/>
                </a:solidFill>
              </a:rPr>
              <a:t>أو</a:t>
            </a:r>
            <a:r>
              <a:rPr lang="en-US" sz="2800" b="1" dirty="0" smtClean="0">
                <a:solidFill>
                  <a:srgbClr val="002060"/>
                </a:solidFill>
              </a:rPr>
              <a:t> </a:t>
            </a:r>
            <a:r>
              <a:rPr lang="en-US" sz="2800" b="1" dirty="0" err="1" smtClean="0">
                <a:solidFill>
                  <a:srgbClr val="002060"/>
                </a:solidFill>
              </a:rPr>
              <a:t>بعد</a:t>
            </a:r>
            <a:r>
              <a:rPr lang="en-US" sz="2800" b="1" dirty="0" smtClean="0">
                <a:solidFill>
                  <a:srgbClr val="002060"/>
                </a:solidFill>
              </a:rPr>
              <a:t> </a:t>
            </a:r>
            <a:r>
              <a:rPr lang="en-US" sz="2800" b="1" dirty="0" err="1" smtClean="0">
                <a:solidFill>
                  <a:srgbClr val="002060"/>
                </a:solidFill>
              </a:rPr>
              <a:t>التنوين</a:t>
            </a:r>
            <a:r>
              <a:rPr lang="en-US" sz="2800" b="1" dirty="0" smtClean="0">
                <a:solidFill>
                  <a:srgbClr val="002060"/>
                </a:solidFill>
              </a:rPr>
              <a:t> -</a:t>
            </a:r>
            <a:r>
              <a:rPr lang="en-US" sz="2800" b="1" dirty="0" err="1" smtClean="0">
                <a:solidFill>
                  <a:srgbClr val="002060"/>
                </a:solidFill>
              </a:rPr>
              <a:t>ولا</a:t>
            </a:r>
            <a:r>
              <a:rPr lang="en-US" sz="2800" b="1" dirty="0" smtClean="0">
                <a:solidFill>
                  <a:srgbClr val="002060"/>
                </a:solidFill>
              </a:rPr>
              <a:t> </a:t>
            </a:r>
            <a:r>
              <a:rPr lang="en-US" sz="2800" b="1" dirty="0" err="1" smtClean="0">
                <a:solidFill>
                  <a:srgbClr val="002060"/>
                </a:solidFill>
              </a:rPr>
              <a:t>يكون</a:t>
            </a:r>
            <a:r>
              <a:rPr lang="en-US" sz="2800" b="1" dirty="0" smtClean="0">
                <a:solidFill>
                  <a:srgbClr val="002060"/>
                </a:solidFill>
              </a:rPr>
              <a:t> </a:t>
            </a:r>
            <a:r>
              <a:rPr lang="en-US" sz="2800" b="1" dirty="0" err="1" smtClean="0">
                <a:solidFill>
                  <a:srgbClr val="002060"/>
                </a:solidFill>
              </a:rPr>
              <a:t>إلا</a:t>
            </a:r>
            <a:r>
              <a:rPr lang="en-US" sz="2800" b="1" dirty="0" smtClean="0">
                <a:solidFill>
                  <a:srgbClr val="002060"/>
                </a:solidFill>
              </a:rPr>
              <a:t> </a:t>
            </a:r>
            <a:r>
              <a:rPr lang="en-US" sz="2800" b="1" dirty="0" err="1" smtClean="0">
                <a:solidFill>
                  <a:srgbClr val="002060"/>
                </a:solidFill>
              </a:rPr>
              <a:t>من</a:t>
            </a:r>
            <a:r>
              <a:rPr lang="en-US" sz="2800" b="1" dirty="0" smtClean="0">
                <a:solidFill>
                  <a:srgbClr val="002060"/>
                </a:solidFill>
              </a:rPr>
              <a:t> </a:t>
            </a:r>
            <a:r>
              <a:rPr lang="en-US" sz="2800" b="1" dirty="0" err="1" smtClean="0">
                <a:solidFill>
                  <a:srgbClr val="002060"/>
                </a:solidFill>
              </a:rPr>
              <a:t>كلمتين</a:t>
            </a:r>
            <a:r>
              <a:rPr lang="ar-KW" sz="2800" b="1" dirty="0" smtClean="0">
                <a:solidFill>
                  <a:srgbClr val="002060"/>
                </a:solidFill>
              </a:rPr>
              <a:t> </a:t>
            </a:r>
            <a:r>
              <a:rPr lang="en-US" sz="2800" b="1" dirty="0" err="1" smtClean="0">
                <a:solidFill>
                  <a:srgbClr val="002060"/>
                </a:solidFill>
              </a:rPr>
              <a:t>وَجَبَ</a:t>
            </a:r>
            <a:r>
              <a:rPr lang="en-US" sz="2800" b="1" dirty="0" smtClean="0">
                <a:solidFill>
                  <a:srgbClr val="002060"/>
                </a:solidFill>
              </a:rPr>
              <a:t> </a:t>
            </a:r>
            <a:r>
              <a:rPr lang="en-US" sz="2800" b="1" dirty="0" err="1" smtClean="0">
                <a:solidFill>
                  <a:srgbClr val="002060"/>
                </a:solidFill>
              </a:rPr>
              <a:t>الإقلاب</a:t>
            </a:r>
            <a:r>
              <a:rPr lang="en-US" sz="2800" b="1" dirty="0" smtClean="0">
                <a:solidFill>
                  <a:srgbClr val="002060"/>
                </a:solidFill>
              </a:rPr>
              <a:t>، </a:t>
            </a:r>
            <a:r>
              <a:rPr lang="en-US" sz="2800" b="1" dirty="0" err="1" smtClean="0">
                <a:solidFill>
                  <a:srgbClr val="002060"/>
                </a:solidFill>
              </a:rPr>
              <a:t>أي</a:t>
            </a:r>
            <a:r>
              <a:rPr lang="en-US" sz="2800" b="1" dirty="0" smtClean="0">
                <a:solidFill>
                  <a:srgbClr val="002060"/>
                </a:solidFill>
              </a:rPr>
              <a:t>: </a:t>
            </a:r>
            <a:r>
              <a:rPr lang="en-US" sz="2800" b="1" u="sng" dirty="0" err="1" smtClean="0">
                <a:solidFill>
                  <a:srgbClr val="002060"/>
                </a:solidFill>
              </a:rPr>
              <a:t>قلب</a:t>
            </a:r>
            <a:r>
              <a:rPr lang="en-US" sz="2800" b="1" u="sng" dirty="0" smtClean="0">
                <a:solidFill>
                  <a:srgbClr val="002060"/>
                </a:solidFill>
              </a:rPr>
              <a:t> </a:t>
            </a:r>
            <a:r>
              <a:rPr lang="en-US" sz="2800" b="1" u="sng" dirty="0" err="1" smtClean="0">
                <a:solidFill>
                  <a:srgbClr val="002060"/>
                </a:solidFill>
              </a:rPr>
              <a:t>النون</a:t>
            </a:r>
            <a:r>
              <a:rPr lang="en-US" sz="2800" b="1" u="sng" dirty="0" smtClean="0">
                <a:solidFill>
                  <a:srgbClr val="002060"/>
                </a:solidFill>
              </a:rPr>
              <a:t> </a:t>
            </a:r>
            <a:r>
              <a:rPr lang="en-US" sz="2800" b="1" u="sng" dirty="0" err="1" smtClean="0">
                <a:solidFill>
                  <a:srgbClr val="002060"/>
                </a:solidFill>
              </a:rPr>
              <a:t>الساكنة</a:t>
            </a:r>
            <a:r>
              <a:rPr lang="en-US" sz="2800" b="1" u="sng" dirty="0" smtClean="0">
                <a:solidFill>
                  <a:srgbClr val="002060"/>
                </a:solidFill>
              </a:rPr>
              <a:t> </a:t>
            </a:r>
            <a:r>
              <a:rPr lang="en-US" sz="2800" b="1" u="sng" dirty="0" err="1" smtClean="0">
                <a:solidFill>
                  <a:srgbClr val="002060"/>
                </a:solidFill>
              </a:rPr>
              <a:t>أو</a:t>
            </a:r>
            <a:r>
              <a:rPr lang="en-US" sz="2800" b="1" u="sng" dirty="0" smtClean="0">
                <a:solidFill>
                  <a:srgbClr val="002060"/>
                </a:solidFill>
              </a:rPr>
              <a:t> </a:t>
            </a:r>
            <a:r>
              <a:rPr lang="en-US" sz="2800" b="1" u="sng" dirty="0" err="1" smtClean="0">
                <a:solidFill>
                  <a:srgbClr val="002060"/>
                </a:solidFill>
              </a:rPr>
              <a:t>التنوين</a:t>
            </a:r>
            <a:r>
              <a:rPr lang="en-US" sz="2800" b="1" u="sng" dirty="0" smtClean="0">
                <a:solidFill>
                  <a:srgbClr val="002060"/>
                </a:solidFill>
              </a:rPr>
              <a:t> </a:t>
            </a:r>
            <a:r>
              <a:rPr lang="en-US" sz="2800" b="1" u="sng" dirty="0" err="1" smtClean="0">
                <a:solidFill>
                  <a:srgbClr val="002060"/>
                </a:solidFill>
              </a:rPr>
              <a:t>ميمًا</a:t>
            </a:r>
            <a:r>
              <a:rPr lang="en-US" sz="2800" b="1" u="sng" dirty="0" smtClean="0">
                <a:solidFill>
                  <a:srgbClr val="002060"/>
                </a:solidFill>
              </a:rPr>
              <a:t> </a:t>
            </a:r>
            <a:r>
              <a:rPr lang="en-US" sz="2800" b="1" u="sng" dirty="0" err="1" smtClean="0">
                <a:solidFill>
                  <a:srgbClr val="002060"/>
                </a:solidFill>
              </a:rPr>
              <a:t>ثم</a:t>
            </a:r>
            <a:r>
              <a:rPr lang="en-US" sz="2800" b="1" u="sng" dirty="0" smtClean="0">
                <a:solidFill>
                  <a:srgbClr val="002060"/>
                </a:solidFill>
              </a:rPr>
              <a:t> </a:t>
            </a:r>
            <a:r>
              <a:rPr lang="en-US" sz="2800" b="1" u="sng" dirty="0" err="1" smtClean="0">
                <a:solidFill>
                  <a:srgbClr val="002060"/>
                </a:solidFill>
              </a:rPr>
              <a:t>إخفاء</a:t>
            </a:r>
            <a:r>
              <a:rPr lang="en-US" sz="2800" b="1" u="sng" dirty="0" smtClean="0">
                <a:solidFill>
                  <a:srgbClr val="002060"/>
                </a:solidFill>
              </a:rPr>
              <a:t> </a:t>
            </a:r>
            <a:r>
              <a:rPr lang="en-US" sz="2800" b="1" u="sng" dirty="0" err="1" smtClean="0">
                <a:solidFill>
                  <a:srgbClr val="002060"/>
                </a:solidFill>
              </a:rPr>
              <a:t>هذه</a:t>
            </a:r>
            <a:r>
              <a:rPr lang="en-US" sz="2800" b="1" u="sng" dirty="0" smtClean="0">
                <a:solidFill>
                  <a:srgbClr val="002060"/>
                </a:solidFill>
              </a:rPr>
              <a:t> </a:t>
            </a:r>
            <a:r>
              <a:rPr lang="en-US" sz="2800" b="1" u="sng" dirty="0" err="1" smtClean="0">
                <a:solidFill>
                  <a:srgbClr val="002060"/>
                </a:solidFill>
              </a:rPr>
              <a:t>الميم</a:t>
            </a:r>
            <a:r>
              <a:rPr lang="en-US" sz="2800" b="1" u="sng" dirty="0" smtClean="0">
                <a:solidFill>
                  <a:srgbClr val="002060"/>
                </a:solidFill>
              </a:rPr>
              <a:t> </a:t>
            </a:r>
            <a:r>
              <a:rPr lang="en-US" sz="2800" b="1" u="sng" dirty="0" err="1" smtClean="0">
                <a:solidFill>
                  <a:srgbClr val="002060"/>
                </a:solidFill>
              </a:rPr>
              <a:t>مع</a:t>
            </a:r>
            <a:r>
              <a:rPr lang="en-US" sz="2800" b="1" u="sng" dirty="0" smtClean="0">
                <a:solidFill>
                  <a:srgbClr val="002060"/>
                </a:solidFill>
              </a:rPr>
              <a:t> </a:t>
            </a:r>
            <a:r>
              <a:rPr lang="en-US" sz="2800" b="1" u="sng" dirty="0" err="1" smtClean="0">
                <a:solidFill>
                  <a:srgbClr val="002060"/>
                </a:solidFill>
              </a:rPr>
              <a:t>الغنة</a:t>
            </a:r>
            <a:r>
              <a:rPr lang="en-US" sz="2800" b="1" u="sng" dirty="0" smtClean="0">
                <a:solidFill>
                  <a:srgbClr val="002060"/>
                </a:solidFill>
              </a:rPr>
              <a:t>.</a:t>
            </a:r>
          </a:p>
          <a:p>
            <a:pPr algn="ctr" rtl="1"/>
            <a:r>
              <a:rPr lang="ar-KW" sz="2800" b="1" dirty="0" smtClean="0">
                <a:solidFill>
                  <a:srgbClr val="002060"/>
                </a:solidFill>
              </a:rPr>
              <a:t> </a:t>
            </a:r>
            <a:endParaRPr lang="en-US" sz="2800" b="1" dirty="0">
              <a:solidFill>
                <a:srgbClr val="002060"/>
              </a:solidFill>
            </a:endParaRPr>
          </a:p>
        </p:txBody>
      </p:sp>
      <p:sp>
        <p:nvSpPr>
          <p:cNvPr id="18" name="TextBox 17"/>
          <p:cNvSpPr txBox="1"/>
          <p:nvPr/>
        </p:nvSpPr>
        <p:spPr>
          <a:xfrm>
            <a:off x="1881883" y="4190886"/>
            <a:ext cx="8152006" cy="2308324"/>
          </a:xfrm>
          <a:prstGeom prst="rect">
            <a:avLst/>
          </a:prstGeom>
          <a:noFill/>
        </p:spPr>
        <p:txBody>
          <a:bodyPr wrap="square" rtlCol="0">
            <a:spAutoFit/>
          </a:bodyPr>
          <a:lstStyle/>
          <a:p>
            <a:pPr algn="l" rtl="0"/>
            <a:r>
              <a:rPr lang="en-US" sz="2400" b="1" dirty="0" smtClean="0">
                <a:solidFill>
                  <a:srgbClr val="002060"/>
                </a:solidFill>
              </a:rPr>
              <a:t>If the </a:t>
            </a:r>
            <a:r>
              <a:rPr lang="en-US" sz="2400" b="1" dirty="0" err="1" smtClean="0">
                <a:solidFill>
                  <a:srgbClr val="002060"/>
                </a:solidFill>
              </a:rPr>
              <a:t>ba</a:t>
            </a:r>
            <a:r>
              <a:rPr lang="en-US" sz="2400" b="1" dirty="0" smtClean="0">
                <a:solidFill>
                  <a:srgbClr val="002060"/>
                </a:solidFill>
              </a:rPr>
              <a:t>’ occurs after the nun </a:t>
            </a:r>
            <a:r>
              <a:rPr lang="en-US" sz="2400" b="1" dirty="0" err="1" smtClean="0">
                <a:solidFill>
                  <a:srgbClr val="002060"/>
                </a:solidFill>
              </a:rPr>
              <a:t>sakinah</a:t>
            </a:r>
            <a:r>
              <a:rPr lang="en-US" sz="2400" b="1" dirty="0" smtClean="0">
                <a:solidFill>
                  <a:srgbClr val="002060"/>
                </a:solidFill>
              </a:rPr>
              <a:t>, whether within the same word or in two successive words, or after the </a:t>
            </a:r>
            <a:r>
              <a:rPr lang="en-US" sz="2400" b="1" dirty="0" err="1" smtClean="0">
                <a:solidFill>
                  <a:srgbClr val="002060"/>
                </a:solidFill>
              </a:rPr>
              <a:t>Tanween</a:t>
            </a:r>
            <a:r>
              <a:rPr lang="en-US" sz="2400" b="1" dirty="0" smtClean="0">
                <a:solidFill>
                  <a:srgbClr val="002060"/>
                </a:solidFill>
              </a:rPr>
              <a:t>, which happens only within two words, or after a </a:t>
            </a:r>
            <a:r>
              <a:rPr lang="en-US" sz="2400" b="1" dirty="0" err="1" smtClean="0">
                <a:solidFill>
                  <a:srgbClr val="002060"/>
                </a:solidFill>
              </a:rPr>
              <a:t>tanween</a:t>
            </a:r>
            <a:r>
              <a:rPr lang="en-US" sz="2400" b="1" dirty="0" smtClean="0">
                <a:solidFill>
                  <a:srgbClr val="002060"/>
                </a:solidFill>
              </a:rPr>
              <a:t>-cum-nun </a:t>
            </a:r>
            <a:r>
              <a:rPr lang="en-US" sz="2400" b="1" dirty="0" err="1" smtClean="0">
                <a:solidFill>
                  <a:srgbClr val="002060"/>
                </a:solidFill>
              </a:rPr>
              <a:t>sakinah,which</a:t>
            </a:r>
            <a:r>
              <a:rPr lang="en-US" sz="2400" b="1" dirty="0" smtClean="0">
                <a:solidFill>
                  <a:srgbClr val="002060"/>
                </a:solidFill>
              </a:rPr>
              <a:t> only exists in  “</a:t>
            </a:r>
            <a:r>
              <a:rPr lang="ar-KW" sz="2400" b="1" dirty="0" smtClean="0">
                <a:solidFill>
                  <a:srgbClr val="002060"/>
                </a:solidFill>
              </a:rPr>
              <a:t>لنسفعا بالناصية </a:t>
            </a:r>
            <a:r>
              <a:rPr lang="en-US" sz="2400" b="1" dirty="0" smtClean="0">
                <a:solidFill>
                  <a:srgbClr val="002060"/>
                </a:solidFill>
              </a:rPr>
              <a:t>“, there should be an </a:t>
            </a:r>
            <a:r>
              <a:rPr lang="en-US" sz="2400" b="1" dirty="0" err="1" smtClean="0">
                <a:solidFill>
                  <a:srgbClr val="002060"/>
                </a:solidFill>
              </a:rPr>
              <a:t>Iqlab</a:t>
            </a:r>
            <a:r>
              <a:rPr lang="en-US" sz="2400" b="1" dirty="0" smtClean="0">
                <a:solidFill>
                  <a:srgbClr val="002060"/>
                </a:solidFill>
              </a:rPr>
              <a:t>, i.e., the nun </a:t>
            </a:r>
            <a:r>
              <a:rPr lang="en-US" sz="2400" b="1" dirty="0" err="1" smtClean="0">
                <a:solidFill>
                  <a:srgbClr val="002060"/>
                </a:solidFill>
              </a:rPr>
              <a:t>sakinah</a:t>
            </a:r>
            <a:r>
              <a:rPr lang="en-US" sz="2400" b="1" dirty="0" smtClean="0">
                <a:solidFill>
                  <a:srgbClr val="002060"/>
                </a:solidFill>
              </a:rPr>
              <a:t> or </a:t>
            </a:r>
            <a:r>
              <a:rPr lang="en-US" sz="2400" b="1" dirty="0" err="1" smtClean="0">
                <a:solidFill>
                  <a:srgbClr val="002060"/>
                </a:solidFill>
              </a:rPr>
              <a:t>tanween</a:t>
            </a:r>
            <a:r>
              <a:rPr lang="en-US" sz="2400" b="1" dirty="0" smtClean="0">
                <a:solidFill>
                  <a:srgbClr val="002060"/>
                </a:solidFill>
              </a:rPr>
              <a:t> should be changed into muffled </a:t>
            </a:r>
            <a:r>
              <a:rPr lang="en-US" sz="2400" b="1" dirty="0" err="1" smtClean="0">
                <a:solidFill>
                  <a:srgbClr val="002060"/>
                </a:solidFill>
              </a:rPr>
              <a:t>mim</a:t>
            </a:r>
            <a:r>
              <a:rPr lang="en-US" sz="2400" b="1" dirty="0" smtClean="0">
                <a:solidFill>
                  <a:srgbClr val="002060"/>
                </a:solidFill>
              </a:rPr>
              <a:t> with </a:t>
            </a:r>
            <a:r>
              <a:rPr lang="en-US" sz="2400" b="1" dirty="0" err="1" smtClean="0">
                <a:solidFill>
                  <a:srgbClr val="002060"/>
                </a:solidFill>
              </a:rPr>
              <a:t>ghunnah</a:t>
            </a:r>
            <a:r>
              <a:rPr lang="en-US" sz="2400" b="1" dirty="0" smtClean="0">
                <a:solidFill>
                  <a:srgbClr val="002060"/>
                </a:solidFill>
              </a:rPr>
              <a:t> . </a:t>
            </a:r>
            <a:endParaRPr lang="en-US" sz="2400" b="1" dirty="0">
              <a:solidFill>
                <a:srgbClr val="002060"/>
              </a:solidFill>
            </a:endParaRPr>
          </a:p>
        </p:txBody>
      </p:sp>
    </p:spTree>
    <p:extLst>
      <p:ext uri="{BB962C8B-B14F-4D97-AF65-F5344CB8AC3E}">
        <p14:creationId xmlns:p14="http://schemas.microsoft.com/office/powerpoint/2010/main" val="805069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defPPr>
              <a:defRPr lang="en-US"/>
            </a:defPPr>
            <a:lvl1pPr lvl="0" algn="ctr">
              <a:defRPr sz="2800" b="1">
                <a:solidFill>
                  <a:srgbClr val="003192"/>
                </a:solidFill>
              </a:defRPr>
            </a:lvl1pPr>
          </a:lstStyle>
          <a:p>
            <a:r>
              <a:rPr lang="ar-KW" dirty="0"/>
              <a:t> حكمه </a:t>
            </a:r>
            <a:endParaRPr lang="en-US" dirty="0"/>
          </a:p>
          <a:p>
            <a:endParaRPr lang="en-US" dirty="0"/>
          </a:p>
          <a:p>
            <a:r>
              <a:rPr lang="en-US" dirty="0"/>
              <a:t>Its Rule</a:t>
            </a:r>
            <a:endParaRPr lang="ar-KW" dirty="0"/>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1489104" y="4034816"/>
            <a:ext cx="8405004" cy="249299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l" rtl="0"/>
            <a:r>
              <a:rPr lang="en-US" sz="1600" b="1" dirty="0" smtClean="0">
                <a:solidFill>
                  <a:srgbClr val="002060"/>
                </a:solidFill>
              </a:rPr>
              <a:t>In order for the </a:t>
            </a:r>
            <a:r>
              <a:rPr lang="en-US" sz="1600" b="1" dirty="0" err="1" smtClean="0">
                <a:solidFill>
                  <a:srgbClr val="002060"/>
                </a:solidFill>
              </a:rPr>
              <a:t>Iqlab</a:t>
            </a:r>
            <a:r>
              <a:rPr lang="en-US" sz="1600" b="1" dirty="0" smtClean="0">
                <a:solidFill>
                  <a:srgbClr val="002060"/>
                </a:solidFill>
              </a:rPr>
              <a:t> to be performed properly, three matters should be followed: </a:t>
            </a:r>
          </a:p>
          <a:p>
            <a:pPr lvl="0" algn="l" rtl="0"/>
            <a:r>
              <a:rPr lang="en-US" sz="2000" b="1" dirty="0" smtClean="0">
                <a:solidFill>
                  <a:srgbClr val="002060"/>
                </a:solidFill>
              </a:rPr>
              <a:t>First: </a:t>
            </a:r>
            <a:r>
              <a:rPr lang="en-US" sz="2000" b="1" u="sng" dirty="0" smtClean="0">
                <a:solidFill>
                  <a:srgbClr val="002060"/>
                </a:solidFill>
              </a:rPr>
              <a:t>The nun </a:t>
            </a:r>
            <a:r>
              <a:rPr lang="en-US" sz="2000" b="1" u="sng" dirty="0" err="1" smtClean="0">
                <a:solidFill>
                  <a:srgbClr val="002060"/>
                </a:solidFill>
              </a:rPr>
              <a:t>sakinah</a:t>
            </a:r>
            <a:r>
              <a:rPr lang="en-US" sz="2000" b="1" u="sng" dirty="0" smtClean="0">
                <a:solidFill>
                  <a:srgbClr val="002060"/>
                </a:solidFill>
              </a:rPr>
              <a:t> or </a:t>
            </a:r>
            <a:r>
              <a:rPr lang="en-US" sz="2000" b="1" u="sng" dirty="0" err="1" smtClean="0">
                <a:solidFill>
                  <a:srgbClr val="002060"/>
                </a:solidFill>
              </a:rPr>
              <a:t>tanween</a:t>
            </a:r>
            <a:r>
              <a:rPr lang="en-US" sz="2000" b="1" u="sng" dirty="0" smtClean="0">
                <a:solidFill>
                  <a:srgbClr val="002060"/>
                </a:solidFill>
              </a:rPr>
              <a:t> should be pronounced as a pure </a:t>
            </a:r>
            <a:r>
              <a:rPr lang="en-US" sz="2000" b="1" u="sng" dirty="0" err="1" smtClean="0">
                <a:solidFill>
                  <a:srgbClr val="002060"/>
                </a:solidFill>
              </a:rPr>
              <a:t>mim</a:t>
            </a:r>
            <a:r>
              <a:rPr lang="en-US" sz="2000" b="1" u="sng" dirty="0" smtClean="0">
                <a:solidFill>
                  <a:srgbClr val="002060"/>
                </a:solidFill>
              </a:rPr>
              <a:t> </a:t>
            </a:r>
            <a:r>
              <a:rPr lang="en-US" sz="2000" b="1" dirty="0" smtClean="0">
                <a:solidFill>
                  <a:srgbClr val="002060"/>
                </a:solidFill>
              </a:rPr>
              <a:t>(having the same </a:t>
            </a:r>
            <a:r>
              <a:rPr lang="en-US" sz="2000" b="1" dirty="0" err="1" smtClean="0">
                <a:solidFill>
                  <a:srgbClr val="002060"/>
                </a:solidFill>
              </a:rPr>
              <a:t>makhraj</a:t>
            </a:r>
            <a:r>
              <a:rPr lang="en-US" sz="2000" b="1" dirty="0" smtClean="0">
                <a:solidFill>
                  <a:srgbClr val="002060"/>
                </a:solidFill>
              </a:rPr>
              <a:t> and </a:t>
            </a:r>
            <a:r>
              <a:rPr lang="en-US" sz="2000" b="1" dirty="0" err="1" smtClean="0">
                <a:solidFill>
                  <a:srgbClr val="002060"/>
                </a:solidFill>
              </a:rPr>
              <a:t>charcteristics</a:t>
            </a:r>
            <a:r>
              <a:rPr lang="en-US" sz="2000" b="1" dirty="0" smtClean="0">
                <a:solidFill>
                  <a:srgbClr val="002060"/>
                </a:solidFill>
              </a:rPr>
              <a:t> of </a:t>
            </a:r>
            <a:r>
              <a:rPr lang="en-US" sz="2000" b="1" dirty="0" err="1" smtClean="0">
                <a:solidFill>
                  <a:srgbClr val="002060"/>
                </a:solidFill>
              </a:rPr>
              <a:t>mim</a:t>
            </a:r>
            <a:r>
              <a:rPr lang="en-US" sz="2000" b="1" dirty="0" smtClean="0">
                <a:solidFill>
                  <a:srgbClr val="002060"/>
                </a:solidFill>
              </a:rPr>
              <a:t>), but it should still be written as a nun.</a:t>
            </a:r>
          </a:p>
          <a:p>
            <a:pPr lvl="0" algn="l" rtl="0"/>
            <a:r>
              <a:rPr lang="en-US" sz="2000" b="1" dirty="0" smtClean="0">
                <a:solidFill>
                  <a:srgbClr val="002060"/>
                </a:solidFill>
              </a:rPr>
              <a:t>Second: This </a:t>
            </a:r>
            <a:r>
              <a:rPr lang="en-US" sz="2000" b="1" u="sng" dirty="0" err="1" smtClean="0">
                <a:solidFill>
                  <a:srgbClr val="002060"/>
                </a:solidFill>
              </a:rPr>
              <a:t>mim</a:t>
            </a:r>
            <a:r>
              <a:rPr lang="en-US" sz="2000" b="1" u="sng" dirty="0" smtClean="0">
                <a:solidFill>
                  <a:srgbClr val="002060"/>
                </a:solidFill>
              </a:rPr>
              <a:t> should be muffled </a:t>
            </a:r>
            <a:r>
              <a:rPr lang="en-US" sz="2000" b="1" dirty="0" smtClean="0">
                <a:solidFill>
                  <a:srgbClr val="002060"/>
                </a:solidFill>
              </a:rPr>
              <a:t>when preceded by a </a:t>
            </a:r>
            <a:r>
              <a:rPr lang="en-US" sz="2000" b="1" dirty="0" err="1" smtClean="0">
                <a:solidFill>
                  <a:srgbClr val="002060"/>
                </a:solidFill>
              </a:rPr>
              <a:t>ba</a:t>
            </a:r>
            <a:r>
              <a:rPr lang="en-US" sz="2000" b="1" dirty="0" smtClean="0">
                <a:solidFill>
                  <a:srgbClr val="002060"/>
                </a:solidFill>
              </a:rPr>
              <a:t>’.</a:t>
            </a:r>
          </a:p>
          <a:p>
            <a:pPr lvl="0" algn="l" rtl="0"/>
            <a:r>
              <a:rPr lang="en-US" sz="2000" b="1" dirty="0" smtClean="0">
                <a:solidFill>
                  <a:srgbClr val="002060"/>
                </a:solidFill>
              </a:rPr>
              <a:t>Third: </a:t>
            </a:r>
            <a:r>
              <a:rPr lang="en-US" sz="2000" b="1" u="sng" dirty="0" err="1" smtClean="0">
                <a:solidFill>
                  <a:srgbClr val="002060"/>
                </a:solidFill>
              </a:rPr>
              <a:t>Ghunnah</a:t>
            </a:r>
            <a:r>
              <a:rPr lang="en-US" sz="2000" b="1" u="sng" dirty="0" smtClean="0">
                <a:solidFill>
                  <a:srgbClr val="002060"/>
                </a:solidFill>
              </a:rPr>
              <a:t> should be pronounced clearly</a:t>
            </a:r>
            <a:r>
              <a:rPr lang="en-US" sz="2000" b="1" dirty="0" smtClean="0">
                <a:solidFill>
                  <a:srgbClr val="002060"/>
                </a:solidFill>
              </a:rPr>
              <a:t>, however the </a:t>
            </a:r>
            <a:r>
              <a:rPr lang="en-US" sz="2000" b="1" dirty="0" err="1" smtClean="0">
                <a:solidFill>
                  <a:srgbClr val="002060"/>
                </a:solidFill>
              </a:rPr>
              <a:t>mim</a:t>
            </a:r>
            <a:r>
              <a:rPr lang="en-US" sz="2000" b="1" dirty="0" smtClean="0">
                <a:solidFill>
                  <a:srgbClr val="002060"/>
                </a:solidFill>
              </a:rPr>
              <a:t> is not clearly pronounced from its </a:t>
            </a:r>
            <a:r>
              <a:rPr lang="en-US" sz="2000" b="1" dirty="0" err="1" smtClean="0">
                <a:solidFill>
                  <a:srgbClr val="002060"/>
                </a:solidFill>
              </a:rPr>
              <a:t>makhraj</a:t>
            </a:r>
            <a:r>
              <a:rPr lang="en-US" sz="2000" b="1" dirty="0" smtClean="0">
                <a:solidFill>
                  <a:srgbClr val="002060"/>
                </a:solidFill>
              </a:rPr>
              <a:t>. The </a:t>
            </a:r>
            <a:r>
              <a:rPr lang="en-US" sz="2000" b="1" dirty="0" err="1" smtClean="0">
                <a:solidFill>
                  <a:srgbClr val="002060"/>
                </a:solidFill>
              </a:rPr>
              <a:t>ghunnah</a:t>
            </a:r>
            <a:r>
              <a:rPr lang="en-US" sz="2000" b="1" dirty="0" smtClean="0">
                <a:solidFill>
                  <a:srgbClr val="002060"/>
                </a:solidFill>
              </a:rPr>
              <a:t> is a characteristic of the muffled </a:t>
            </a:r>
            <a:r>
              <a:rPr lang="en-US" sz="2000" b="1" dirty="0" err="1" smtClean="0">
                <a:solidFill>
                  <a:srgbClr val="002060"/>
                </a:solidFill>
              </a:rPr>
              <a:t>mim</a:t>
            </a:r>
            <a:r>
              <a:rPr lang="en-US" sz="2000" b="1" dirty="0" smtClean="0">
                <a:solidFill>
                  <a:srgbClr val="002060"/>
                </a:solidFill>
              </a:rPr>
              <a:t>, and not the nun </a:t>
            </a:r>
            <a:r>
              <a:rPr lang="en-US" sz="2000" b="1" dirty="0" err="1" smtClean="0">
                <a:solidFill>
                  <a:srgbClr val="002060"/>
                </a:solidFill>
              </a:rPr>
              <a:t>sakinah</a:t>
            </a:r>
            <a:r>
              <a:rPr lang="en-US" sz="2000" b="1" dirty="0" smtClean="0">
                <a:solidFill>
                  <a:srgbClr val="002060"/>
                </a:solidFill>
              </a:rPr>
              <a:t> or the </a:t>
            </a:r>
            <a:r>
              <a:rPr lang="en-US" sz="2000" b="1" dirty="0" err="1" smtClean="0">
                <a:solidFill>
                  <a:srgbClr val="002060"/>
                </a:solidFill>
              </a:rPr>
              <a:t>tanween</a:t>
            </a:r>
            <a:r>
              <a:rPr lang="en-US" sz="2000" b="1" dirty="0" smtClean="0">
                <a:solidFill>
                  <a:srgbClr val="002060"/>
                </a:solidFill>
              </a:rPr>
              <a:t>.</a:t>
            </a:r>
            <a:endParaRPr lang="en-US" sz="2000" b="1" dirty="0">
              <a:solidFill>
                <a:srgbClr val="002060"/>
              </a:solidFill>
            </a:endParaRPr>
          </a:p>
        </p:txBody>
      </p:sp>
      <p:sp>
        <p:nvSpPr>
          <p:cNvPr id="19" name="TextBox 18"/>
          <p:cNvSpPr txBox="1"/>
          <p:nvPr/>
        </p:nvSpPr>
        <p:spPr>
          <a:xfrm>
            <a:off x="1964369" y="2427686"/>
            <a:ext cx="7482978" cy="1446550"/>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r" rtl="1"/>
            <a:r>
              <a:rPr lang="en-US" sz="2200" b="1" dirty="0" err="1" smtClean="0">
                <a:solidFill>
                  <a:srgbClr val="002060"/>
                </a:solidFill>
              </a:rPr>
              <a:t>لكي</a:t>
            </a:r>
            <a:r>
              <a:rPr lang="en-US" sz="2200" b="1" dirty="0" smtClean="0">
                <a:solidFill>
                  <a:srgbClr val="002060"/>
                </a:solidFill>
              </a:rPr>
              <a:t> </a:t>
            </a:r>
            <a:r>
              <a:rPr lang="en-US" sz="2200" b="1" dirty="0" err="1" smtClean="0">
                <a:solidFill>
                  <a:srgbClr val="002060"/>
                </a:solidFill>
              </a:rPr>
              <a:t>يتحقق</a:t>
            </a:r>
            <a:r>
              <a:rPr lang="en-US" sz="2200" b="1" dirty="0" smtClean="0">
                <a:solidFill>
                  <a:srgbClr val="002060"/>
                </a:solidFill>
              </a:rPr>
              <a:t> </a:t>
            </a:r>
            <a:r>
              <a:rPr lang="en-US" sz="2200" b="1" dirty="0" err="1" smtClean="0">
                <a:solidFill>
                  <a:srgbClr val="002060"/>
                </a:solidFill>
              </a:rPr>
              <a:t>الإقلاب</a:t>
            </a:r>
            <a:r>
              <a:rPr lang="en-US" sz="2200" b="1" dirty="0" smtClean="0">
                <a:solidFill>
                  <a:srgbClr val="002060"/>
                </a:solidFill>
              </a:rPr>
              <a:t> </a:t>
            </a:r>
            <a:r>
              <a:rPr lang="en-US" sz="2200" b="1" dirty="0" err="1" smtClean="0">
                <a:solidFill>
                  <a:srgbClr val="002060"/>
                </a:solidFill>
              </a:rPr>
              <a:t>فلا</a:t>
            </a:r>
            <a:r>
              <a:rPr lang="en-US" sz="2200" b="1" dirty="0" smtClean="0">
                <a:solidFill>
                  <a:srgbClr val="002060"/>
                </a:solidFill>
              </a:rPr>
              <a:t> </a:t>
            </a:r>
            <a:r>
              <a:rPr lang="en-US" sz="2200" b="1" dirty="0" err="1" smtClean="0">
                <a:solidFill>
                  <a:srgbClr val="002060"/>
                </a:solidFill>
              </a:rPr>
              <a:t>بد</a:t>
            </a:r>
            <a:r>
              <a:rPr lang="en-US" sz="2200" b="1" dirty="0" smtClean="0">
                <a:solidFill>
                  <a:srgbClr val="002060"/>
                </a:solidFill>
              </a:rPr>
              <a:t> </a:t>
            </a:r>
            <a:r>
              <a:rPr lang="en-US" sz="2200" b="1" dirty="0" err="1" smtClean="0">
                <a:solidFill>
                  <a:srgbClr val="002060"/>
                </a:solidFill>
              </a:rPr>
              <a:t>من</a:t>
            </a:r>
            <a:r>
              <a:rPr lang="en-US" sz="2200" b="1" dirty="0" smtClean="0">
                <a:solidFill>
                  <a:srgbClr val="002060"/>
                </a:solidFill>
              </a:rPr>
              <a:t> </a:t>
            </a:r>
            <a:r>
              <a:rPr lang="en-US" sz="2200" b="1" dirty="0" err="1" smtClean="0">
                <a:solidFill>
                  <a:srgbClr val="002060"/>
                </a:solidFill>
              </a:rPr>
              <a:t>ثلاثة</a:t>
            </a:r>
            <a:r>
              <a:rPr lang="en-US" sz="2200" b="1" dirty="0" smtClean="0">
                <a:solidFill>
                  <a:srgbClr val="002060"/>
                </a:solidFill>
              </a:rPr>
              <a:t> </a:t>
            </a:r>
            <a:r>
              <a:rPr lang="en-US" sz="2200" b="1" dirty="0" err="1" smtClean="0">
                <a:solidFill>
                  <a:srgbClr val="002060"/>
                </a:solidFill>
              </a:rPr>
              <a:t>أمور</a:t>
            </a:r>
            <a:r>
              <a:rPr lang="en-US" sz="2200" b="1" dirty="0" smtClean="0">
                <a:solidFill>
                  <a:srgbClr val="002060"/>
                </a:solidFill>
              </a:rPr>
              <a:t>:</a:t>
            </a:r>
          </a:p>
          <a:p>
            <a:pPr algn="r" rtl="1"/>
            <a:r>
              <a:rPr lang="en-US" sz="2200" b="1" dirty="0" err="1" smtClean="0">
                <a:solidFill>
                  <a:srgbClr val="002060"/>
                </a:solidFill>
              </a:rPr>
              <a:t>الأول</a:t>
            </a:r>
            <a:r>
              <a:rPr lang="en-US" sz="2200" b="1" dirty="0" smtClean="0">
                <a:solidFill>
                  <a:srgbClr val="002060"/>
                </a:solidFill>
              </a:rPr>
              <a:t>: </a:t>
            </a:r>
            <a:r>
              <a:rPr lang="en-US" sz="2200" b="1" u="sng" dirty="0" err="1" smtClean="0">
                <a:solidFill>
                  <a:srgbClr val="002060"/>
                </a:solidFill>
              </a:rPr>
              <a:t>قلب</a:t>
            </a:r>
            <a:r>
              <a:rPr lang="en-US" sz="2200" b="1" u="sng" dirty="0" smtClean="0">
                <a:solidFill>
                  <a:srgbClr val="002060"/>
                </a:solidFill>
              </a:rPr>
              <a:t> </a:t>
            </a:r>
            <a:r>
              <a:rPr lang="en-US" sz="2200" b="1" u="sng" dirty="0" err="1" smtClean="0">
                <a:solidFill>
                  <a:srgbClr val="002060"/>
                </a:solidFill>
              </a:rPr>
              <a:t>النون</a:t>
            </a:r>
            <a:r>
              <a:rPr lang="en-US" sz="2200" b="1" u="sng" dirty="0" smtClean="0">
                <a:solidFill>
                  <a:srgbClr val="002060"/>
                </a:solidFill>
              </a:rPr>
              <a:t> </a:t>
            </a:r>
            <a:r>
              <a:rPr lang="en-US" sz="2200" b="1" u="sng" dirty="0" err="1" smtClean="0">
                <a:solidFill>
                  <a:srgbClr val="002060"/>
                </a:solidFill>
              </a:rPr>
              <a:t>الساكنة</a:t>
            </a:r>
            <a:r>
              <a:rPr lang="en-US" sz="2200" b="1" u="sng" dirty="0" smtClean="0">
                <a:solidFill>
                  <a:srgbClr val="002060"/>
                </a:solidFill>
              </a:rPr>
              <a:t> </a:t>
            </a:r>
            <a:r>
              <a:rPr lang="en-US" sz="2200" b="1" u="sng" dirty="0" err="1" smtClean="0">
                <a:solidFill>
                  <a:srgbClr val="002060"/>
                </a:solidFill>
              </a:rPr>
              <a:t>أو</a:t>
            </a:r>
            <a:r>
              <a:rPr lang="en-US" sz="2200" b="1" u="sng" dirty="0" smtClean="0">
                <a:solidFill>
                  <a:srgbClr val="002060"/>
                </a:solidFill>
              </a:rPr>
              <a:t> </a:t>
            </a:r>
            <a:r>
              <a:rPr lang="en-US" sz="2200" b="1" u="sng" dirty="0" err="1" smtClean="0">
                <a:solidFill>
                  <a:srgbClr val="002060"/>
                </a:solidFill>
              </a:rPr>
              <a:t>التنوين</a:t>
            </a:r>
            <a:r>
              <a:rPr lang="en-US" sz="2200" b="1" u="sng" dirty="0" smtClean="0">
                <a:solidFill>
                  <a:srgbClr val="002060"/>
                </a:solidFill>
              </a:rPr>
              <a:t> </a:t>
            </a:r>
            <a:r>
              <a:rPr lang="en-US" sz="2200" b="1" u="sng" dirty="0" err="1" smtClean="0">
                <a:solidFill>
                  <a:srgbClr val="002060"/>
                </a:solidFill>
              </a:rPr>
              <a:t>ميمًا</a:t>
            </a:r>
            <a:r>
              <a:rPr lang="en-US" sz="2200" b="1" u="sng" dirty="0" smtClean="0">
                <a:solidFill>
                  <a:srgbClr val="002060"/>
                </a:solidFill>
              </a:rPr>
              <a:t> </a:t>
            </a:r>
            <a:r>
              <a:rPr lang="en-US" sz="2200" b="1" u="sng" dirty="0" err="1" smtClean="0">
                <a:solidFill>
                  <a:srgbClr val="002060"/>
                </a:solidFill>
              </a:rPr>
              <a:t>خالصة</a:t>
            </a:r>
            <a:r>
              <a:rPr lang="en-US" sz="2200" b="1" u="sng" dirty="0" smtClean="0">
                <a:solidFill>
                  <a:srgbClr val="002060"/>
                </a:solidFill>
              </a:rPr>
              <a:t> </a:t>
            </a:r>
            <a:r>
              <a:rPr lang="en-US" sz="2200" b="1" dirty="0" err="1" smtClean="0">
                <a:solidFill>
                  <a:srgbClr val="002060"/>
                </a:solidFill>
              </a:rPr>
              <a:t>لفظًا</a:t>
            </a:r>
            <a:r>
              <a:rPr lang="en-US" sz="2200" b="1" dirty="0" smtClean="0">
                <a:solidFill>
                  <a:srgbClr val="002060"/>
                </a:solidFill>
              </a:rPr>
              <a:t> </a:t>
            </a:r>
            <a:r>
              <a:rPr lang="en-US" sz="2200" b="1" dirty="0" err="1" smtClean="0">
                <a:solidFill>
                  <a:srgbClr val="002060"/>
                </a:solidFill>
              </a:rPr>
              <a:t>لا</a:t>
            </a:r>
            <a:r>
              <a:rPr lang="en-US" sz="2200" b="1" dirty="0" smtClean="0">
                <a:solidFill>
                  <a:srgbClr val="002060"/>
                </a:solidFill>
              </a:rPr>
              <a:t> </a:t>
            </a:r>
            <a:r>
              <a:rPr lang="en-US" sz="2200" b="1" dirty="0" err="1" smtClean="0">
                <a:solidFill>
                  <a:srgbClr val="002060"/>
                </a:solidFill>
              </a:rPr>
              <a:t>خطًّا</a:t>
            </a:r>
            <a:r>
              <a:rPr lang="en-US" sz="2200" b="1" dirty="0" smtClean="0">
                <a:solidFill>
                  <a:srgbClr val="002060"/>
                </a:solidFill>
              </a:rPr>
              <a:t>.</a:t>
            </a:r>
          </a:p>
          <a:p>
            <a:pPr algn="r" rtl="1"/>
            <a:r>
              <a:rPr lang="en-US" sz="2200" b="1" dirty="0" err="1" smtClean="0">
                <a:solidFill>
                  <a:srgbClr val="002060"/>
                </a:solidFill>
              </a:rPr>
              <a:t>الثاني</a:t>
            </a:r>
            <a:r>
              <a:rPr lang="en-US" sz="2200" b="1" dirty="0" smtClean="0">
                <a:solidFill>
                  <a:srgbClr val="002060"/>
                </a:solidFill>
              </a:rPr>
              <a:t>: </a:t>
            </a:r>
            <a:r>
              <a:rPr lang="en-US" sz="2200" b="1" u="sng" dirty="0" err="1" smtClean="0">
                <a:solidFill>
                  <a:srgbClr val="002060"/>
                </a:solidFill>
              </a:rPr>
              <a:t>إخفاء</a:t>
            </a:r>
            <a:r>
              <a:rPr lang="en-US" sz="2200" b="1" u="sng" dirty="0" smtClean="0">
                <a:solidFill>
                  <a:srgbClr val="002060"/>
                </a:solidFill>
              </a:rPr>
              <a:t> </a:t>
            </a:r>
            <a:r>
              <a:rPr lang="en-US" sz="2200" b="1" u="sng" dirty="0" err="1" smtClean="0">
                <a:solidFill>
                  <a:srgbClr val="002060"/>
                </a:solidFill>
              </a:rPr>
              <a:t>هذه</a:t>
            </a:r>
            <a:r>
              <a:rPr lang="en-US" sz="2200" b="1" u="sng" dirty="0" smtClean="0">
                <a:solidFill>
                  <a:srgbClr val="002060"/>
                </a:solidFill>
              </a:rPr>
              <a:t> </a:t>
            </a:r>
            <a:r>
              <a:rPr lang="en-US" sz="2200" b="1" u="sng" dirty="0" err="1" smtClean="0">
                <a:solidFill>
                  <a:srgbClr val="002060"/>
                </a:solidFill>
              </a:rPr>
              <a:t>الميم</a:t>
            </a:r>
            <a:r>
              <a:rPr lang="en-US" sz="2200" b="1" u="sng" dirty="0" smtClean="0">
                <a:solidFill>
                  <a:srgbClr val="002060"/>
                </a:solidFill>
              </a:rPr>
              <a:t> </a:t>
            </a:r>
            <a:r>
              <a:rPr lang="en-US" sz="2200" b="1" dirty="0" err="1" smtClean="0">
                <a:solidFill>
                  <a:srgbClr val="002060"/>
                </a:solidFill>
              </a:rPr>
              <a:t>عند</a:t>
            </a:r>
            <a:r>
              <a:rPr lang="en-US" sz="2200" b="1" dirty="0" smtClean="0">
                <a:solidFill>
                  <a:srgbClr val="002060"/>
                </a:solidFill>
              </a:rPr>
              <a:t> </a:t>
            </a:r>
            <a:r>
              <a:rPr lang="en-US" sz="2200" b="1" dirty="0" err="1" smtClean="0">
                <a:solidFill>
                  <a:srgbClr val="002060"/>
                </a:solidFill>
              </a:rPr>
              <a:t>الباء</a:t>
            </a:r>
            <a:r>
              <a:rPr lang="en-US" sz="2200" b="1" dirty="0" smtClean="0">
                <a:solidFill>
                  <a:srgbClr val="002060"/>
                </a:solidFill>
              </a:rPr>
              <a:t>.</a:t>
            </a:r>
          </a:p>
          <a:p>
            <a:pPr algn="r" rtl="1"/>
            <a:r>
              <a:rPr lang="en-US" sz="2200" b="1" dirty="0" err="1" smtClean="0">
                <a:solidFill>
                  <a:srgbClr val="002060"/>
                </a:solidFill>
              </a:rPr>
              <a:t>الثالث</a:t>
            </a:r>
            <a:r>
              <a:rPr lang="en-US" sz="2200" b="1" dirty="0" smtClean="0">
                <a:solidFill>
                  <a:srgbClr val="002060"/>
                </a:solidFill>
              </a:rPr>
              <a:t>: </a:t>
            </a:r>
            <a:r>
              <a:rPr lang="en-US" sz="2200" b="1" u="sng" dirty="0" err="1" smtClean="0">
                <a:solidFill>
                  <a:srgbClr val="002060"/>
                </a:solidFill>
              </a:rPr>
              <a:t>إظهار</a:t>
            </a:r>
            <a:r>
              <a:rPr lang="en-US" sz="2200" b="1" u="sng" dirty="0" smtClean="0">
                <a:solidFill>
                  <a:srgbClr val="002060"/>
                </a:solidFill>
              </a:rPr>
              <a:t> </a:t>
            </a:r>
            <a:r>
              <a:rPr lang="en-US" sz="2200" b="1" u="sng" dirty="0" err="1" smtClean="0">
                <a:solidFill>
                  <a:srgbClr val="002060"/>
                </a:solidFill>
              </a:rPr>
              <a:t>الغنة</a:t>
            </a:r>
            <a:r>
              <a:rPr lang="en-US" sz="2200" b="1" u="sng" dirty="0" smtClean="0">
                <a:solidFill>
                  <a:srgbClr val="002060"/>
                </a:solidFill>
              </a:rPr>
              <a:t> </a:t>
            </a:r>
            <a:r>
              <a:rPr lang="en-US" sz="2200" b="1" u="sng" dirty="0" err="1" smtClean="0">
                <a:solidFill>
                  <a:srgbClr val="002060"/>
                </a:solidFill>
              </a:rPr>
              <a:t>مع</a:t>
            </a:r>
            <a:r>
              <a:rPr lang="en-US" sz="2200" b="1" u="sng" dirty="0" smtClean="0">
                <a:solidFill>
                  <a:srgbClr val="002060"/>
                </a:solidFill>
              </a:rPr>
              <a:t> </a:t>
            </a:r>
            <a:r>
              <a:rPr lang="en-US" sz="2200" b="1" u="sng" dirty="0" err="1" smtClean="0">
                <a:solidFill>
                  <a:srgbClr val="002060"/>
                </a:solidFill>
              </a:rPr>
              <a:t>الإخفاء</a:t>
            </a:r>
            <a:r>
              <a:rPr lang="en-US" sz="2200" b="1" dirty="0" smtClean="0">
                <a:solidFill>
                  <a:srgbClr val="002060"/>
                </a:solidFill>
              </a:rPr>
              <a:t>، </a:t>
            </a:r>
            <a:r>
              <a:rPr lang="en-US" sz="2200" b="1" dirty="0" err="1" smtClean="0">
                <a:solidFill>
                  <a:srgbClr val="002060"/>
                </a:solidFill>
              </a:rPr>
              <a:t>وهي</a:t>
            </a:r>
            <a:r>
              <a:rPr lang="en-US" sz="2200" b="1" dirty="0" smtClean="0">
                <a:solidFill>
                  <a:srgbClr val="002060"/>
                </a:solidFill>
              </a:rPr>
              <a:t> </a:t>
            </a:r>
            <a:r>
              <a:rPr lang="en-US" sz="2200" b="1" dirty="0" err="1" smtClean="0">
                <a:solidFill>
                  <a:srgbClr val="002060"/>
                </a:solidFill>
              </a:rPr>
              <a:t>صفة</a:t>
            </a:r>
            <a:r>
              <a:rPr lang="en-US" sz="2200" b="1" dirty="0" smtClean="0">
                <a:solidFill>
                  <a:srgbClr val="002060"/>
                </a:solidFill>
              </a:rPr>
              <a:t> </a:t>
            </a:r>
            <a:r>
              <a:rPr lang="en-US" sz="2200" b="1" dirty="0" err="1" smtClean="0">
                <a:solidFill>
                  <a:srgbClr val="002060"/>
                </a:solidFill>
              </a:rPr>
              <a:t>الميم</a:t>
            </a:r>
            <a:r>
              <a:rPr lang="en-US" sz="2200" b="1" dirty="0" smtClean="0">
                <a:solidFill>
                  <a:srgbClr val="002060"/>
                </a:solidFill>
              </a:rPr>
              <a:t> </a:t>
            </a:r>
            <a:r>
              <a:rPr lang="en-US" sz="2200" b="1" dirty="0" err="1" smtClean="0">
                <a:solidFill>
                  <a:srgbClr val="002060"/>
                </a:solidFill>
              </a:rPr>
              <a:t>المقلوبة</a:t>
            </a:r>
            <a:r>
              <a:rPr lang="en-US" sz="2200" b="1" dirty="0" smtClean="0">
                <a:solidFill>
                  <a:srgbClr val="002060"/>
                </a:solidFill>
              </a:rPr>
              <a:t> </a:t>
            </a:r>
            <a:r>
              <a:rPr lang="en-US" sz="2200" b="1" dirty="0" err="1" smtClean="0">
                <a:solidFill>
                  <a:srgbClr val="002060"/>
                </a:solidFill>
              </a:rPr>
              <a:t>لا</a:t>
            </a:r>
            <a:r>
              <a:rPr lang="en-US" sz="2200" b="1" dirty="0" smtClean="0">
                <a:solidFill>
                  <a:srgbClr val="002060"/>
                </a:solidFill>
              </a:rPr>
              <a:t> </a:t>
            </a:r>
            <a:r>
              <a:rPr lang="en-US" sz="2200" b="1" dirty="0" err="1" smtClean="0">
                <a:solidFill>
                  <a:srgbClr val="002060"/>
                </a:solidFill>
              </a:rPr>
              <a:t>صفة</a:t>
            </a:r>
            <a:r>
              <a:rPr lang="en-US" sz="2200" b="1" dirty="0" smtClean="0">
                <a:solidFill>
                  <a:srgbClr val="002060"/>
                </a:solidFill>
              </a:rPr>
              <a:t> </a:t>
            </a:r>
            <a:r>
              <a:rPr lang="en-US" sz="2200" b="1" dirty="0" err="1" smtClean="0">
                <a:solidFill>
                  <a:srgbClr val="002060"/>
                </a:solidFill>
              </a:rPr>
              <a:t>النون</a:t>
            </a:r>
            <a:r>
              <a:rPr lang="en-US" sz="2200" b="1" dirty="0" smtClean="0">
                <a:solidFill>
                  <a:srgbClr val="002060"/>
                </a:solidFill>
              </a:rPr>
              <a:t> </a:t>
            </a:r>
            <a:r>
              <a:rPr lang="en-US" sz="2200" b="1" dirty="0" err="1" smtClean="0">
                <a:solidFill>
                  <a:srgbClr val="002060"/>
                </a:solidFill>
              </a:rPr>
              <a:t>والتنوين</a:t>
            </a:r>
            <a:r>
              <a:rPr lang="en-US" sz="2200" b="1" dirty="0" smtClean="0">
                <a:solidFill>
                  <a:srgbClr val="002060"/>
                </a:solidFill>
              </a:rPr>
              <a:t>.</a:t>
            </a:r>
            <a:endParaRPr lang="en-US" sz="2200" b="1" dirty="0">
              <a:solidFill>
                <a:srgbClr val="002060"/>
              </a:solidFill>
            </a:endParaRPr>
          </a:p>
        </p:txBody>
      </p:sp>
    </p:spTree>
    <p:extLst>
      <p:ext uri="{BB962C8B-B14F-4D97-AF65-F5344CB8AC3E}">
        <p14:creationId xmlns:p14="http://schemas.microsoft.com/office/powerpoint/2010/main" val="3054718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defPPr>
              <a:defRPr lang="en-US"/>
            </a:defPPr>
            <a:lvl1pPr lvl="0" algn="ctr">
              <a:defRPr sz="2800" b="1">
                <a:solidFill>
                  <a:srgbClr val="003192"/>
                </a:solidFill>
              </a:defRPr>
            </a:lvl1pPr>
          </a:lstStyle>
          <a:p>
            <a:r>
              <a:rPr lang="ar-KW" dirty="0"/>
              <a:t> حكمه </a:t>
            </a:r>
            <a:endParaRPr lang="en-US" dirty="0"/>
          </a:p>
          <a:p>
            <a:endParaRPr lang="en-US" dirty="0"/>
          </a:p>
          <a:p>
            <a:r>
              <a:rPr lang="en-US" dirty="0"/>
              <a:t>Its Rule</a:t>
            </a:r>
            <a:endParaRPr lang="ar-KW" dirty="0"/>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2279561" y="2496665"/>
            <a:ext cx="6836332" cy="954107"/>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en-US" sz="2800" b="1" dirty="0" err="1" smtClean="0">
                <a:solidFill>
                  <a:srgbClr val="002060"/>
                </a:solidFill>
              </a:rPr>
              <a:t>ولْيُحْتَرَزْ</a:t>
            </a:r>
            <a:r>
              <a:rPr lang="en-US" sz="2800" b="1" dirty="0" smtClean="0">
                <a:solidFill>
                  <a:srgbClr val="002060"/>
                </a:solidFill>
              </a:rPr>
              <a:t> </a:t>
            </a:r>
            <a:r>
              <a:rPr lang="en-US" sz="2800" b="1" dirty="0" err="1" smtClean="0">
                <a:solidFill>
                  <a:srgbClr val="002060"/>
                </a:solidFill>
              </a:rPr>
              <a:t>عند</a:t>
            </a:r>
            <a:r>
              <a:rPr lang="en-US" sz="2800" b="1" dirty="0" smtClean="0">
                <a:solidFill>
                  <a:srgbClr val="002060"/>
                </a:solidFill>
              </a:rPr>
              <a:t> </a:t>
            </a:r>
            <a:r>
              <a:rPr lang="en-US" sz="2800" b="1" dirty="0" err="1" smtClean="0">
                <a:solidFill>
                  <a:srgbClr val="002060"/>
                </a:solidFill>
              </a:rPr>
              <a:t>التَّلفُّظ</a:t>
            </a:r>
            <a:r>
              <a:rPr lang="en-US" sz="2800" b="1" dirty="0" smtClean="0">
                <a:solidFill>
                  <a:srgbClr val="002060"/>
                </a:solidFill>
              </a:rPr>
              <a:t> </a:t>
            </a:r>
            <a:r>
              <a:rPr lang="en-US" sz="2800" b="1" dirty="0" err="1" smtClean="0">
                <a:solidFill>
                  <a:srgbClr val="002060"/>
                </a:solidFill>
              </a:rPr>
              <a:t>بالإقلاب</a:t>
            </a:r>
            <a:r>
              <a:rPr lang="en-US" sz="2800" b="1" dirty="0" smtClean="0">
                <a:solidFill>
                  <a:srgbClr val="002060"/>
                </a:solidFill>
              </a:rPr>
              <a:t> </a:t>
            </a:r>
            <a:r>
              <a:rPr lang="en-US" sz="2800" b="1" dirty="0" err="1" smtClean="0">
                <a:solidFill>
                  <a:srgbClr val="002060"/>
                </a:solidFill>
              </a:rPr>
              <a:t>من</a:t>
            </a:r>
            <a:r>
              <a:rPr lang="en-US" sz="2800" b="1" dirty="0" smtClean="0">
                <a:solidFill>
                  <a:srgbClr val="002060"/>
                </a:solidFill>
              </a:rPr>
              <a:t> </a:t>
            </a:r>
            <a:r>
              <a:rPr lang="en-US" sz="2800" b="1" dirty="0" err="1" smtClean="0">
                <a:solidFill>
                  <a:srgbClr val="002060"/>
                </a:solidFill>
              </a:rPr>
              <a:t>كَزِّ</a:t>
            </a:r>
            <a:r>
              <a:rPr lang="en-US" sz="2800" b="1" dirty="0" smtClean="0">
                <a:solidFill>
                  <a:srgbClr val="002060"/>
                </a:solidFill>
              </a:rPr>
              <a:t> </a:t>
            </a:r>
            <a:r>
              <a:rPr lang="en-US" sz="2800" b="1" dirty="0" err="1" smtClean="0">
                <a:solidFill>
                  <a:srgbClr val="002060"/>
                </a:solidFill>
              </a:rPr>
              <a:t>الشفتين</a:t>
            </a:r>
            <a:r>
              <a:rPr lang="en-US" sz="2800" b="1" dirty="0" smtClean="0">
                <a:solidFill>
                  <a:srgbClr val="002060"/>
                </a:solidFill>
              </a:rPr>
              <a:t> </a:t>
            </a:r>
            <a:r>
              <a:rPr lang="en-US" sz="2800" b="1" dirty="0" err="1" smtClean="0">
                <a:solidFill>
                  <a:srgbClr val="002060"/>
                </a:solidFill>
              </a:rPr>
              <a:t>على</a:t>
            </a:r>
            <a:r>
              <a:rPr lang="en-US" sz="2800" b="1" dirty="0" smtClean="0">
                <a:solidFill>
                  <a:srgbClr val="002060"/>
                </a:solidFill>
              </a:rPr>
              <a:t> </a:t>
            </a:r>
            <a:r>
              <a:rPr lang="en-US" sz="2800" b="1" dirty="0" err="1" smtClean="0">
                <a:solidFill>
                  <a:srgbClr val="002060"/>
                </a:solidFill>
              </a:rPr>
              <a:t>الميم</a:t>
            </a:r>
            <a:r>
              <a:rPr lang="en-US" sz="2800" b="1" dirty="0" smtClean="0">
                <a:solidFill>
                  <a:srgbClr val="002060"/>
                </a:solidFill>
              </a:rPr>
              <a:t> </a:t>
            </a:r>
            <a:r>
              <a:rPr lang="en-US" sz="2800" b="1" dirty="0" err="1" smtClean="0">
                <a:solidFill>
                  <a:srgbClr val="002060"/>
                </a:solidFill>
              </a:rPr>
              <a:t>المقلوبة</a:t>
            </a:r>
            <a:r>
              <a:rPr lang="en-US" sz="2800" b="1" dirty="0" smtClean="0">
                <a:solidFill>
                  <a:srgbClr val="002060"/>
                </a:solidFill>
              </a:rPr>
              <a:t> </a:t>
            </a:r>
            <a:r>
              <a:rPr lang="en-US" sz="2800" b="1" dirty="0" err="1" smtClean="0">
                <a:solidFill>
                  <a:srgbClr val="002060"/>
                </a:solidFill>
              </a:rPr>
              <a:t>بل</a:t>
            </a:r>
            <a:r>
              <a:rPr lang="en-US" sz="2800" b="1" dirty="0" smtClean="0">
                <a:solidFill>
                  <a:srgbClr val="002060"/>
                </a:solidFill>
              </a:rPr>
              <a:t> </a:t>
            </a:r>
            <a:r>
              <a:rPr lang="en-US" sz="2800" b="1" u="sng" dirty="0" err="1" smtClean="0">
                <a:solidFill>
                  <a:srgbClr val="FF0000"/>
                </a:solidFill>
              </a:rPr>
              <a:t>يلزم</a:t>
            </a:r>
            <a:r>
              <a:rPr lang="en-US" sz="2800" b="1" u="sng" dirty="0" smtClean="0">
                <a:solidFill>
                  <a:srgbClr val="FF0000"/>
                </a:solidFill>
              </a:rPr>
              <a:t> </a:t>
            </a:r>
            <a:r>
              <a:rPr lang="en-US" sz="2800" b="1" u="sng" dirty="0" err="1" smtClean="0">
                <a:solidFill>
                  <a:srgbClr val="FF0000"/>
                </a:solidFill>
              </a:rPr>
              <a:t>تسكينها</a:t>
            </a:r>
            <a:r>
              <a:rPr lang="en-US" sz="2800" b="1" u="sng" dirty="0" smtClean="0">
                <a:solidFill>
                  <a:srgbClr val="FF0000"/>
                </a:solidFill>
              </a:rPr>
              <a:t> </a:t>
            </a:r>
            <a:r>
              <a:rPr lang="en-US" sz="2800" b="1" u="sng" dirty="0" err="1" smtClean="0">
                <a:solidFill>
                  <a:srgbClr val="FF0000"/>
                </a:solidFill>
              </a:rPr>
              <a:t>بتلطف</a:t>
            </a:r>
            <a:r>
              <a:rPr lang="en-US" sz="2800" b="1" u="sng" dirty="0" smtClean="0">
                <a:solidFill>
                  <a:srgbClr val="FF0000"/>
                </a:solidFill>
              </a:rPr>
              <a:t> </a:t>
            </a:r>
            <a:r>
              <a:rPr lang="en-US" sz="2800" b="1" u="sng" dirty="0" err="1" smtClean="0">
                <a:solidFill>
                  <a:srgbClr val="FF0000"/>
                </a:solidFill>
              </a:rPr>
              <a:t>من</a:t>
            </a:r>
            <a:r>
              <a:rPr lang="en-US" sz="2800" b="1" u="sng" dirty="0" smtClean="0">
                <a:solidFill>
                  <a:srgbClr val="FF0000"/>
                </a:solidFill>
              </a:rPr>
              <a:t> </a:t>
            </a:r>
            <a:r>
              <a:rPr lang="en-US" sz="2800" b="1" u="sng" dirty="0" err="1" smtClean="0">
                <a:solidFill>
                  <a:srgbClr val="FF0000"/>
                </a:solidFill>
              </a:rPr>
              <a:t>غير</a:t>
            </a:r>
            <a:r>
              <a:rPr lang="en-US" sz="2800" b="1" u="sng" dirty="0" smtClean="0">
                <a:solidFill>
                  <a:srgbClr val="FF0000"/>
                </a:solidFill>
              </a:rPr>
              <a:t> </a:t>
            </a:r>
            <a:r>
              <a:rPr lang="en-US" sz="2800" b="1" u="sng" dirty="0" err="1" smtClean="0">
                <a:solidFill>
                  <a:srgbClr val="FF0000"/>
                </a:solidFill>
              </a:rPr>
              <a:t>ثقل</a:t>
            </a:r>
            <a:r>
              <a:rPr lang="en-US" sz="2800" b="1" u="sng" dirty="0" smtClean="0">
                <a:solidFill>
                  <a:srgbClr val="FF0000"/>
                </a:solidFill>
              </a:rPr>
              <a:t> </a:t>
            </a:r>
            <a:r>
              <a:rPr lang="en-US" sz="2800" b="1" dirty="0" err="1" smtClean="0">
                <a:solidFill>
                  <a:srgbClr val="FF0000"/>
                </a:solidFill>
              </a:rPr>
              <a:t>ولا</a:t>
            </a:r>
            <a:r>
              <a:rPr lang="en-US" sz="2800" b="1" dirty="0" smtClean="0">
                <a:solidFill>
                  <a:srgbClr val="FF0000"/>
                </a:solidFill>
              </a:rPr>
              <a:t> </a:t>
            </a:r>
            <a:r>
              <a:rPr lang="en-US" sz="2800" b="1" dirty="0" err="1" smtClean="0">
                <a:solidFill>
                  <a:srgbClr val="FF0000"/>
                </a:solidFill>
              </a:rPr>
              <a:t>تعسُّف</a:t>
            </a:r>
            <a:r>
              <a:rPr lang="en-US" sz="2800" b="1" dirty="0" smtClean="0">
                <a:solidFill>
                  <a:srgbClr val="FF0000"/>
                </a:solidFill>
              </a:rPr>
              <a:t>.</a:t>
            </a:r>
            <a:endParaRPr lang="en-US" sz="2800" b="1" dirty="0">
              <a:solidFill>
                <a:srgbClr val="FF0000"/>
              </a:solidFill>
            </a:endParaRPr>
          </a:p>
        </p:txBody>
      </p:sp>
      <p:sp>
        <p:nvSpPr>
          <p:cNvPr id="18" name="Rectangle 1"/>
          <p:cNvSpPr>
            <a:spLocks noChangeArrowheads="1"/>
          </p:cNvSpPr>
          <p:nvPr/>
        </p:nvSpPr>
        <p:spPr bwMode="auto">
          <a:xfrm>
            <a:off x="2410293" y="4096865"/>
            <a:ext cx="7086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0" fontAlgn="base">
              <a:spcBef>
                <a:spcPct val="0"/>
              </a:spcBef>
              <a:spcAft>
                <a:spcPct val="0"/>
              </a:spcAft>
            </a:pPr>
            <a:r>
              <a:rPr lang="en-US" sz="2400" b="1" dirty="0" smtClean="0">
                <a:solidFill>
                  <a:srgbClr val="002060"/>
                </a:solidFill>
              </a:rPr>
              <a:t>During </a:t>
            </a:r>
            <a:r>
              <a:rPr lang="en-US" sz="2400" b="1" dirty="0" err="1" smtClean="0">
                <a:solidFill>
                  <a:srgbClr val="002060"/>
                </a:solidFill>
              </a:rPr>
              <a:t>Iqlab</a:t>
            </a:r>
            <a:r>
              <a:rPr lang="en-US" sz="2400" b="1" dirty="0" smtClean="0">
                <a:solidFill>
                  <a:srgbClr val="002060"/>
                </a:solidFill>
              </a:rPr>
              <a:t>, one should not close the lips tightly when pronouncing the new </a:t>
            </a:r>
            <a:r>
              <a:rPr lang="en-US" sz="2400" b="1" dirty="0" err="1" smtClean="0">
                <a:solidFill>
                  <a:srgbClr val="002060"/>
                </a:solidFill>
              </a:rPr>
              <a:t>mim</a:t>
            </a:r>
            <a:r>
              <a:rPr lang="en-US" sz="2400" b="1" dirty="0" smtClean="0">
                <a:solidFill>
                  <a:srgbClr val="002060"/>
                </a:solidFill>
              </a:rPr>
              <a:t>. Rather, it should be </a:t>
            </a:r>
            <a:r>
              <a:rPr lang="en-US" sz="2400" b="1" u="sng" dirty="0" smtClean="0">
                <a:solidFill>
                  <a:srgbClr val="FF0000"/>
                </a:solidFill>
              </a:rPr>
              <a:t>pronounced as though it is </a:t>
            </a:r>
            <a:r>
              <a:rPr lang="en-US" sz="2400" b="1" u="sng" dirty="0" err="1" smtClean="0">
                <a:solidFill>
                  <a:srgbClr val="FF0000"/>
                </a:solidFill>
              </a:rPr>
              <a:t>sakinah</a:t>
            </a:r>
            <a:r>
              <a:rPr lang="en-US" sz="2400" b="1" u="sng" dirty="0" smtClean="0">
                <a:solidFill>
                  <a:srgbClr val="FF0000"/>
                </a:solidFill>
              </a:rPr>
              <a:t>, and neither be strong in itself nor be pronounced strongly and clearly </a:t>
            </a:r>
            <a:r>
              <a:rPr lang="en-US" sz="2400" b="1" dirty="0" smtClean="0">
                <a:solidFill>
                  <a:srgbClr val="FF0000"/>
                </a:solidFill>
              </a:rPr>
              <a:t>by the reciter</a:t>
            </a:r>
            <a:r>
              <a:rPr lang="en-US" sz="2400" b="1" dirty="0" smtClean="0">
                <a:solidFill>
                  <a:srgbClr val="002060"/>
                </a:solidFill>
              </a:rPr>
              <a:t>.</a:t>
            </a:r>
          </a:p>
          <a:p>
            <a:pPr lvl="0" algn="ctr" rtl="0" fontAlgn="base">
              <a:spcBef>
                <a:spcPct val="0"/>
              </a:spcBef>
              <a:spcAft>
                <a:spcPct val="0"/>
              </a:spcAft>
            </a:pPr>
            <a:endParaRPr lang="en-US" sz="2400" b="1" dirty="0" smtClean="0">
              <a:solidFill>
                <a:srgbClr val="002060"/>
              </a:solidFill>
            </a:endParaRPr>
          </a:p>
        </p:txBody>
      </p:sp>
    </p:spTree>
    <p:extLst>
      <p:ext uri="{BB962C8B-B14F-4D97-AF65-F5344CB8AC3E}">
        <p14:creationId xmlns:p14="http://schemas.microsoft.com/office/powerpoint/2010/main" val="3816995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3" name="TextBox 12"/>
          <p:cNvSpPr txBox="1"/>
          <p:nvPr/>
        </p:nvSpPr>
        <p:spPr>
          <a:xfrm>
            <a:off x="9951403" y="3189163"/>
            <a:ext cx="1800200" cy="1384995"/>
          </a:xfrm>
          <a:prstGeom prst="rect">
            <a:avLst/>
          </a:prstGeom>
          <a:solidFill>
            <a:srgbClr val="FFFF99"/>
          </a:solidFill>
        </p:spPr>
        <p:style>
          <a:lnRef idx="2">
            <a:schemeClr val="accent3"/>
          </a:lnRef>
          <a:fillRef idx="1">
            <a:schemeClr val="lt1"/>
          </a:fillRef>
          <a:effectRef idx="0">
            <a:schemeClr val="accent3"/>
          </a:effectRef>
          <a:fontRef idx="minor">
            <a:schemeClr val="dk1"/>
          </a:fontRef>
        </p:style>
        <p:txBody>
          <a:bodyPr wrap="square" rtlCol="1">
            <a:spAutoFit/>
          </a:bodyPr>
          <a:lstStyle>
            <a:defPPr>
              <a:defRPr lang="en-US"/>
            </a:defPPr>
            <a:lvl1pPr lvl="0" algn="ctr">
              <a:defRPr sz="2800" b="1">
                <a:solidFill>
                  <a:srgbClr val="003192"/>
                </a:solidFill>
              </a:defRPr>
            </a:lvl1pPr>
          </a:lstStyle>
          <a:p>
            <a:r>
              <a:rPr lang="ar-KW" dirty="0"/>
              <a:t> </a:t>
            </a:r>
            <a:r>
              <a:rPr lang="ar-SA" dirty="0" smtClean="0"/>
              <a:t>سببه</a:t>
            </a:r>
            <a:endParaRPr lang="en-US" dirty="0"/>
          </a:p>
          <a:p>
            <a:endParaRPr lang="en-US" dirty="0"/>
          </a:p>
          <a:p>
            <a:r>
              <a:rPr lang="en-US" dirty="0"/>
              <a:t>Its </a:t>
            </a:r>
            <a:r>
              <a:rPr lang="en-US" dirty="0" smtClean="0"/>
              <a:t>reason</a:t>
            </a:r>
            <a:endParaRPr lang="ar-KW" dirty="0"/>
          </a:p>
        </p:txBody>
      </p:sp>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TextBox 10"/>
          <p:cNvSpPr txBox="1"/>
          <p:nvPr/>
        </p:nvSpPr>
        <p:spPr>
          <a:xfrm>
            <a:off x="2279561" y="2496665"/>
            <a:ext cx="6836332" cy="138499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ar-KW" sz="2800" b="1" dirty="0" smtClean="0">
                <a:solidFill>
                  <a:srgbClr val="FF0000"/>
                </a:solidFill>
              </a:rPr>
              <a:t>تعذّر </a:t>
            </a:r>
            <a:r>
              <a:rPr lang="ar-KW" sz="2800" b="1" dirty="0">
                <a:solidFill>
                  <a:srgbClr val="FF0000"/>
                </a:solidFill>
              </a:rPr>
              <a:t>إظهار أو إخفاء أو ادغام النون عند الباء</a:t>
            </a:r>
            <a:r>
              <a:rPr lang="ar-KW" sz="2800" b="1" dirty="0">
                <a:solidFill>
                  <a:srgbClr val="002060"/>
                </a:solidFill>
              </a:rPr>
              <a:t> </a:t>
            </a:r>
            <a:endParaRPr lang="en-US" sz="2800" b="1" dirty="0" smtClean="0">
              <a:solidFill>
                <a:srgbClr val="002060"/>
              </a:solidFill>
            </a:endParaRPr>
          </a:p>
          <a:p>
            <a:pPr algn="ctr" rtl="1"/>
            <a:r>
              <a:rPr lang="ar-KW" sz="2800" b="1" dirty="0" smtClean="0">
                <a:solidFill>
                  <a:srgbClr val="002060"/>
                </a:solidFill>
              </a:rPr>
              <a:t>لثقل </a:t>
            </a:r>
            <a:r>
              <a:rPr lang="ar-KW" sz="2800" b="1" dirty="0">
                <a:solidFill>
                  <a:srgbClr val="002060"/>
                </a:solidFill>
              </a:rPr>
              <a:t>في النّطق فتوصل إلي إقلاب النون الساكنة أو التنوين إلي ميم ليسهل الإخفاء.</a:t>
            </a:r>
          </a:p>
        </p:txBody>
      </p:sp>
      <p:sp>
        <p:nvSpPr>
          <p:cNvPr id="18" name="Rectangle 1"/>
          <p:cNvSpPr>
            <a:spLocks noChangeArrowheads="1"/>
          </p:cNvSpPr>
          <p:nvPr/>
        </p:nvSpPr>
        <p:spPr bwMode="auto">
          <a:xfrm>
            <a:off x="2410293" y="4076283"/>
            <a:ext cx="70866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pt-PT" sz="2400" kern="1800" dirty="0" smtClean="0">
                <a:ln>
                  <a:solidFill>
                    <a:schemeClr val="accent1">
                      <a:lumMod val="50000"/>
                    </a:schemeClr>
                  </a:solidFill>
                </a:ln>
                <a:solidFill>
                  <a:srgbClr val="FF0000"/>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The </a:t>
            </a:r>
            <a:r>
              <a:rPr lang="pt-PT" sz="2400" kern="1800" dirty="0">
                <a:ln>
                  <a:solidFill>
                    <a:schemeClr val="accent1">
                      <a:lumMod val="50000"/>
                    </a:schemeClr>
                  </a:solidFill>
                </a:ln>
                <a:solidFill>
                  <a:srgbClr val="FF0000"/>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difficulty of the pronunciation of the noon </a:t>
            </a:r>
            <a:r>
              <a:rPr lang="ar-SA" sz="2400" b="1" kern="1800" dirty="0">
                <a:ln>
                  <a:solidFill>
                    <a:schemeClr val="accent1">
                      <a:lumMod val="50000"/>
                    </a:schemeClr>
                  </a:solidFill>
                </a:ln>
                <a:solidFill>
                  <a:srgbClr val="FF0000"/>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(ن)</a:t>
            </a:r>
            <a:r>
              <a:rPr lang="pt-PT" sz="2400" kern="1800" dirty="0">
                <a:ln>
                  <a:solidFill>
                    <a:schemeClr val="accent1">
                      <a:lumMod val="50000"/>
                    </a:schemeClr>
                  </a:solidFill>
                </a:ln>
                <a:solidFill>
                  <a:srgbClr val="FF0000"/>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in state of Izhar, Idgham, or Ikhfa’ (concealing) </a:t>
            </a:r>
            <a:r>
              <a:rPr lang="pt-PT" sz="2400"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when it is followed by the letter baa</a:t>
            </a:r>
            <a:r>
              <a:rPr lang="pt-PT" sz="2400" b="1"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 </a:t>
            </a:r>
            <a:r>
              <a:rPr lang="pt-PT" sz="2400"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r>
              <a:rPr lang="ar-SA" sz="2400" b="1"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ب</a:t>
            </a:r>
            <a:r>
              <a:rPr lang="pt-PT" sz="2400"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rPr>
              <a:t>).</a:t>
            </a:r>
            <a:endParaRPr lang="en-US" sz="2400" kern="1800" dirty="0">
              <a:ln>
                <a:solidFill>
                  <a:schemeClr val="accent1">
                    <a:lumMod val="50000"/>
                  </a:schemeClr>
                </a:solidFill>
              </a:ln>
              <a:solidFill>
                <a:schemeClr val="accent1">
                  <a:lumMod val="50000"/>
                </a:schemeClr>
              </a:solidFill>
              <a:uFill>
                <a:solidFill>
                  <a:srgbClr val="000000"/>
                </a:solidFill>
              </a:uFill>
              <a:latin typeface="Calibri" panose="020F0502020204030204" pitchFamily="34" charset="0"/>
              <a:ea typeface="Arial Unicode MS" panose="020B0604020202020204" pitchFamily="34" charset="-128"/>
              <a:cs typeface="Calibri" panose="020F0502020204030204" pitchFamily="34" charset="0"/>
            </a:endParaRPr>
          </a:p>
          <a:p>
            <a:pPr algn="ctr"/>
            <a:r>
              <a:rPr lang="pt-PT"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Thus, the noon and tanween are pronounced as meem</a:t>
            </a:r>
            <a:r>
              <a:rPr lang="ar-SA"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(م) </a:t>
            </a:r>
            <a:r>
              <a:rPr lang="pt-PT" sz="2400" dirty="0">
                <a:ln>
                  <a:solidFill>
                    <a:schemeClr val="accent1">
                      <a:lumMod val="50000"/>
                    </a:schemeClr>
                  </a:solidFill>
                </a:ln>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so that Ikhfa’ would be easy.</a:t>
            </a:r>
          </a:p>
        </p:txBody>
      </p:sp>
    </p:spTree>
    <p:extLst>
      <p:ext uri="{BB962C8B-B14F-4D97-AF65-F5344CB8AC3E}">
        <p14:creationId xmlns:p14="http://schemas.microsoft.com/office/powerpoint/2010/main" val="1451958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2020-12-05</a:t>
            </a:fld>
            <a:endParaRPr lang="en-US"/>
          </a:p>
        </p:txBody>
      </p:sp>
      <p:sp>
        <p:nvSpPr>
          <p:cNvPr id="5" name="Slide Number Placeholder 4">
            <a:extLst>
              <a:ext uri="{FF2B5EF4-FFF2-40B4-BE49-F238E27FC236}">
                <a16:creationId xmlns=""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
        <p:nvSpPr>
          <p:cNvPr id="12" name="TextBox 11"/>
          <p:cNvSpPr txBox="1"/>
          <p:nvPr/>
        </p:nvSpPr>
        <p:spPr>
          <a:xfrm>
            <a:off x="3576034" y="666021"/>
            <a:ext cx="7122017" cy="400110"/>
          </a:xfrm>
          <a:prstGeom prst="rect">
            <a:avLst/>
          </a:prstGeom>
          <a:solidFill>
            <a:srgbClr val="FFFF00"/>
          </a:solidFill>
          <a:ln w="28575">
            <a:solidFill>
              <a:srgbClr val="FF0000"/>
            </a:solidFill>
          </a:ln>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a:r>
              <a:rPr lang="en-US" sz="2000" b="1" dirty="0">
                <a:solidFill>
                  <a:srgbClr val="FF0000"/>
                </a:solidFill>
              </a:rPr>
              <a:t>The Nun </a:t>
            </a:r>
            <a:r>
              <a:rPr lang="en-US" sz="2000" b="1" dirty="0" err="1">
                <a:solidFill>
                  <a:srgbClr val="FF0000"/>
                </a:solidFill>
              </a:rPr>
              <a:t>Sakinah</a:t>
            </a:r>
            <a:r>
              <a:rPr lang="en-US" sz="2000" b="1" dirty="0">
                <a:solidFill>
                  <a:srgbClr val="FF0000"/>
                </a:solidFill>
              </a:rPr>
              <a:t> and </a:t>
            </a:r>
            <a:r>
              <a:rPr lang="en-US" sz="2000" b="1" dirty="0" err="1">
                <a:solidFill>
                  <a:srgbClr val="FF0000"/>
                </a:solidFill>
              </a:rPr>
              <a:t>Tanween</a:t>
            </a:r>
            <a:r>
              <a:rPr lang="en-US" sz="2000" b="1" dirty="0">
                <a:solidFill>
                  <a:srgbClr val="FF0000"/>
                </a:solidFill>
              </a:rPr>
              <a:t> </a:t>
            </a:r>
            <a:r>
              <a:rPr lang="en-US" sz="2000" b="1" dirty="0" smtClean="0">
                <a:solidFill>
                  <a:srgbClr val="FF0000"/>
                </a:solidFill>
              </a:rPr>
              <a:t>Rules</a:t>
            </a:r>
            <a:r>
              <a:rPr lang="ar-KW" sz="2000" b="1" dirty="0" smtClean="0">
                <a:solidFill>
                  <a:srgbClr val="FF0000"/>
                </a:solidFill>
              </a:rPr>
              <a:t>أحكام </a:t>
            </a:r>
            <a:r>
              <a:rPr lang="ar-KW" sz="2000" b="1" dirty="0">
                <a:solidFill>
                  <a:srgbClr val="FF0000"/>
                </a:solidFill>
              </a:rPr>
              <a:t>النون الساكنة </a:t>
            </a:r>
            <a:r>
              <a:rPr lang="ar-KW" sz="2000" b="1" dirty="0" smtClean="0">
                <a:solidFill>
                  <a:srgbClr val="FF0000"/>
                </a:solidFill>
              </a:rPr>
              <a:t>والتنوين</a:t>
            </a:r>
            <a:endParaRPr lang="ar-KW" sz="2000" b="1" dirty="0">
              <a:solidFill>
                <a:srgbClr val="FF0000"/>
              </a:solidFill>
            </a:endParaRPr>
          </a:p>
        </p:txBody>
      </p:sp>
      <p:pic>
        <p:nvPicPr>
          <p:cNvPr id="14" name="Picture 13" descr="noon.jpg"/>
          <p:cNvPicPr>
            <a:picLocks noChangeAspect="1"/>
          </p:cNvPicPr>
          <p:nvPr/>
        </p:nvPicPr>
        <p:blipFill>
          <a:blip r:embed="rId2" cstate="print">
            <a:duotone>
              <a:schemeClr val="bg2">
                <a:shade val="45000"/>
                <a:satMod val="135000"/>
              </a:schemeClr>
              <a:prstClr val="white"/>
            </a:duotone>
          </a:blip>
          <a:stretch>
            <a:fillRect/>
          </a:stretch>
        </p:blipFill>
        <p:spPr>
          <a:xfrm>
            <a:off x="241763" y="2443655"/>
            <a:ext cx="1722606" cy="1601125"/>
          </a:xfrm>
          <a:prstGeom prst="rect">
            <a:avLst/>
          </a:prstGeom>
        </p:spPr>
      </p:pic>
      <p:sp>
        <p:nvSpPr>
          <p:cNvPr id="16" name="TextBox 15"/>
          <p:cNvSpPr txBox="1"/>
          <p:nvPr/>
        </p:nvSpPr>
        <p:spPr>
          <a:xfrm>
            <a:off x="5525037" y="1373120"/>
            <a:ext cx="3922310" cy="523220"/>
          </a:xfrm>
          <a:prstGeom prst="rect">
            <a:avLst/>
          </a:prstGeom>
          <a:solidFill>
            <a:schemeClr val="accent6">
              <a:lumMod val="40000"/>
              <a:lumOff val="60000"/>
            </a:schemeClr>
          </a:solid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p:spPr>
        <p:style>
          <a:lnRef idx="1">
            <a:schemeClr val="accent5"/>
          </a:lnRef>
          <a:fillRef idx="3">
            <a:schemeClr val="accent5"/>
          </a:fillRef>
          <a:effectRef idx="2">
            <a:schemeClr val="accent5"/>
          </a:effectRef>
          <a:fontRef idx="minor">
            <a:schemeClr val="lt1"/>
          </a:fontRef>
        </p:style>
        <p:txBody>
          <a:bodyPr wrap="square" rtlCol="1">
            <a:spAutoFit/>
          </a:bodyPr>
          <a:lstStyle/>
          <a:p>
            <a:pPr algn="ctr" rtl="1"/>
            <a:r>
              <a:rPr lang="ar-SA" sz="2800" b="1" dirty="0" smtClean="0">
                <a:solidFill>
                  <a:srgbClr val="003192"/>
                </a:solidFill>
              </a:rPr>
              <a:t>الإقلاب</a:t>
            </a:r>
            <a:r>
              <a:rPr lang="ar-KW" sz="2800" b="1" dirty="0" smtClean="0">
                <a:solidFill>
                  <a:srgbClr val="003192"/>
                </a:solidFill>
              </a:rPr>
              <a:t>      </a:t>
            </a:r>
            <a:r>
              <a:rPr lang="en-US" sz="2800" b="1" dirty="0" err="1" smtClean="0">
                <a:solidFill>
                  <a:srgbClr val="003192"/>
                </a:solidFill>
              </a:rPr>
              <a:t>Iqlab</a:t>
            </a:r>
            <a:endParaRPr lang="en-US" sz="2800" b="1" dirty="0">
              <a:solidFill>
                <a:srgbClr val="003192"/>
              </a:solidFill>
            </a:endParaRPr>
          </a:p>
        </p:txBody>
      </p:sp>
      <p:sp>
        <p:nvSpPr>
          <p:cNvPr id="17" name="Rectangle 16"/>
          <p:cNvSpPr/>
          <p:nvPr/>
        </p:nvSpPr>
        <p:spPr>
          <a:xfrm>
            <a:off x="9683540" y="1189034"/>
            <a:ext cx="535724" cy="923330"/>
          </a:xfrm>
          <a:prstGeom prst="rect">
            <a:avLst/>
          </a:prstGeom>
          <a:solidFill>
            <a:schemeClr val="accent6">
              <a:lumMod val="40000"/>
              <a:lumOff val="60000"/>
            </a:schemeClr>
          </a:solidFill>
          <a:ln w="38100">
            <a:solidFill>
              <a:srgbClr val="FFC000"/>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9285668" y="2649597"/>
            <a:ext cx="2348559" cy="2246769"/>
          </a:xfrm>
          <a:prstGeom prst="rect">
            <a:avLst/>
          </a:prstGeom>
          <a:solidFill>
            <a:srgbClr val="003192"/>
          </a:solidFill>
        </p:spPr>
        <p:style>
          <a:lnRef idx="2">
            <a:schemeClr val="accent3"/>
          </a:lnRef>
          <a:fillRef idx="1">
            <a:schemeClr val="lt1"/>
          </a:fillRef>
          <a:effectRef idx="0">
            <a:schemeClr val="accent3"/>
          </a:effectRef>
          <a:fontRef idx="minor">
            <a:schemeClr val="dk1"/>
          </a:fontRef>
        </p:style>
        <p:txBody>
          <a:bodyPr wrap="square" rtlCol="1">
            <a:spAutoFit/>
          </a:bodyPr>
          <a:lstStyle/>
          <a:p>
            <a:pPr lvl="0" algn="ctr" rtl="0"/>
            <a:r>
              <a:rPr lang="ar-KW" sz="2800" b="1" dirty="0" smtClean="0">
                <a:solidFill>
                  <a:srgbClr val="FFFF00"/>
                </a:solidFill>
              </a:rPr>
              <a:t>علامته في المصحف </a:t>
            </a:r>
          </a:p>
          <a:p>
            <a:pPr lvl="0" algn="ctr" rtl="0"/>
            <a:endParaRPr lang="ar-KW" sz="2800" b="1" dirty="0" smtClean="0">
              <a:solidFill>
                <a:srgbClr val="FFFF00"/>
              </a:solidFill>
            </a:endParaRPr>
          </a:p>
          <a:p>
            <a:pPr lvl="0" algn="ctr" rtl="0"/>
            <a:r>
              <a:rPr lang="en-US" sz="2800" b="1" dirty="0" smtClean="0">
                <a:solidFill>
                  <a:srgbClr val="FFFF00"/>
                </a:solidFill>
              </a:rPr>
              <a:t>Sign of </a:t>
            </a:r>
            <a:r>
              <a:rPr lang="en-US" sz="2800" b="1" dirty="0" err="1" smtClean="0">
                <a:solidFill>
                  <a:srgbClr val="FFFF00"/>
                </a:solidFill>
              </a:rPr>
              <a:t>Iqlab</a:t>
            </a:r>
            <a:r>
              <a:rPr lang="en-US" sz="2800" b="1" dirty="0" smtClean="0">
                <a:solidFill>
                  <a:srgbClr val="FFFF00"/>
                </a:solidFill>
              </a:rPr>
              <a:t> in the Mus-</a:t>
            </a:r>
            <a:r>
              <a:rPr lang="en-US" sz="2800" b="1" dirty="0" err="1" smtClean="0">
                <a:solidFill>
                  <a:srgbClr val="FFFF00"/>
                </a:solidFill>
              </a:rPr>
              <a:t>haf</a:t>
            </a:r>
            <a:endParaRPr lang="ar-KW" sz="2800" b="1" dirty="0">
              <a:solidFill>
                <a:srgbClr val="FFFF00"/>
              </a:solidFill>
            </a:endParaRPr>
          </a:p>
        </p:txBody>
      </p:sp>
      <p:sp>
        <p:nvSpPr>
          <p:cNvPr id="19" name="TextBox 18"/>
          <p:cNvSpPr txBox="1"/>
          <p:nvPr/>
        </p:nvSpPr>
        <p:spPr>
          <a:xfrm>
            <a:off x="3451538" y="2443655"/>
            <a:ext cx="5377984" cy="1323439"/>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square" rtlCol="1">
            <a:spAutoFit/>
          </a:bodyPr>
          <a:lstStyle/>
          <a:p>
            <a:pPr algn="ctr" rtl="1"/>
            <a:r>
              <a:rPr lang="en-US" sz="3200" b="1" dirty="0" err="1" smtClean="0">
                <a:solidFill>
                  <a:srgbClr val="002060"/>
                </a:solidFill>
              </a:rPr>
              <a:t>وضع</a:t>
            </a:r>
            <a:r>
              <a:rPr lang="en-US" sz="3200" b="1" dirty="0" smtClean="0">
                <a:solidFill>
                  <a:srgbClr val="002060"/>
                </a:solidFill>
              </a:rPr>
              <a:t> </a:t>
            </a:r>
            <a:r>
              <a:rPr lang="en-US" sz="3200" b="1" dirty="0" err="1" smtClean="0">
                <a:solidFill>
                  <a:srgbClr val="002060"/>
                </a:solidFill>
              </a:rPr>
              <a:t>ميم</a:t>
            </a:r>
            <a:r>
              <a:rPr lang="en-US" sz="3200" b="1" dirty="0" smtClean="0">
                <a:solidFill>
                  <a:srgbClr val="002060"/>
                </a:solidFill>
              </a:rPr>
              <a:t> </a:t>
            </a:r>
            <a:r>
              <a:rPr lang="en-US" sz="3200" b="1" dirty="0" err="1" smtClean="0">
                <a:solidFill>
                  <a:srgbClr val="002060"/>
                </a:solidFill>
              </a:rPr>
              <a:t>قائمة</a:t>
            </a:r>
            <a:r>
              <a:rPr lang="en-US" sz="3200" b="1" dirty="0" smtClean="0">
                <a:solidFill>
                  <a:srgbClr val="002060"/>
                </a:solidFill>
              </a:rPr>
              <a:t> </a:t>
            </a:r>
            <a:r>
              <a:rPr lang="en-US" sz="3200" b="1" dirty="0" err="1" smtClean="0">
                <a:solidFill>
                  <a:srgbClr val="002060"/>
                </a:solidFill>
              </a:rPr>
              <a:t>هكذا</a:t>
            </a:r>
            <a:r>
              <a:rPr lang="ar-SA" sz="3200" b="1" dirty="0" smtClean="0">
                <a:solidFill>
                  <a:srgbClr val="002060"/>
                </a:solidFill>
              </a:rPr>
              <a:t> ( </a:t>
            </a:r>
            <a:r>
              <a:rPr lang="ar-SA" sz="4800" b="1" dirty="0" smtClean="0">
                <a:solidFill>
                  <a:srgbClr val="FF0000"/>
                </a:solidFill>
              </a:rPr>
              <a:t>م</a:t>
            </a:r>
            <a:r>
              <a:rPr lang="ar-SA" sz="3200" b="1" dirty="0" smtClean="0">
                <a:solidFill>
                  <a:srgbClr val="002060"/>
                </a:solidFill>
              </a:rPr>
              <a:t> )</a:t>
            </a:r>
            <a:r>
              <a:rPr lang="en-US" sz="3200" b="1" dirty="0" smtClean="0">
                <a:solidFill>
                  <a:srgbClr val="002060"/>
                </a:solidFill>
              </a:rPr>
              <a:t> </a:t>
            </a:r>
            <a:r>
              <a:rPr lang="en-US" sz="3200" b="1" dirty="0" err="1" smtClean="0">
                <a:solidFill>
                  <a:srgbClr val="002060"/>
                </a:solidFill>
              </a:rPr>
              <a:t>فوق</a:t>
            </a:r>
            <a:r>
              <a:rPr lang="en-US" sz="3200" b="1" dirty="0" smtClean="0">
                <a:solidFill>
                  <a:srgbClr val="002060"/>
                </a:solidFill>
              </a:rPr>
              <a:t> </a:t>
            </a:r>
            <a:r>
              <a:rPr lang="en-US" sz="3200" b="1" dirty="0" err="1" smtClean="0">
                <a:solidFill>
                  <a:srgbClr val="002060"/>
                </a:solidFill>
              </a:rPr>
              <a:t>النون</a:t>
            </a:r>
            <a:r>
              <a:rPr lang="en-US" sz="3200" b="1" dirty="0" smtClean="0">
                <a:solidFill>
                  <a:srgbClr val="002060"/>
                </a:solidFill>
              </a:rPr>
              <a:t> </a:t>
            </a:r>
            <a:r>
              <a:rPr lang="en-US" sz="3200" b="1" dirty="0" err="1" smtClean="0">
                <a:solidFill>
                  <a:srgbClr val="002060"/>
                </a:solidFill>
              </a:rPr>
              <a:t>أو</a:t>
            </a:r>
            <a:r>
              <a:rPr lang="en-US" sz="3200" b="1" dirty="0" smtClean="0">
                <a:solidFill>
                  <a:srgbClr val="002060"/>
                </a:solidFill>
              </a:rPr>
              <a:t> </a:t>
            </a:r>
            <a:r>
              <a:rPr lang="en-US" sz="3200" b="1" dirty="0" err="1" smtClean="0">
                <a:solidFill>
                  <a:srgbClr val="002060"/>
                </a:solidFill>
              </a:rPr>
              <a:t>التنوين</a:t>
            </a:r>
            <a:r>
              <a:rPr lang="en-US" sz="3200" b="1" dirty="0" smtClean="0">
                <a:solidFill>
                  <a:srgbClr val="002060"/>
                </a:solidFill>
              </a:rPr>
              <a:t> </a:t>
            </a:r>
            <a:r>
              <a:rPr lang="en-US" sz="3200" b="1" dirty="0" err="1" smtClean="0">
                <a:solidFill>
                  <a:srgbClr val="002060"/>
                </a:solidFill>
              </a:rPr>
              <a:t>للدِّلالة</a:t>
            </a:r>
            <a:r>
              <a:rPr lang="en-US" sz="3200" b="1" dirty="0" smtClean="0">
                <a:solidFill>
                  <a:srgbClr val="002060"/>
                </a:solidFill>
              </a:rPr>
              <a:t> </a:t>
            </a:r>
            <a:r>
              <a:rPr lang="en-US" sz="3200" b="1" dirty="0" err="1" smtClean="0">
                <a:solidFill>
                  <a:srgbClr val="002060"/>
                </a:solidFill>
              </a:rPr>
              <a:t>عليه</a:t>
            </a:r>
            <a:r>
              <a:rPr lang="en-US" sz="3200" b="1" dirty="0" smtClean="0">
                <a:solidFill>
                  <a:srgbClr val="002060"/>
                </a:solidFill>
              </a:rPr>
              <a:t>.</a:t>
            </a:r>
            <a:r>
              <a:rPr lang="ar-SA" sz="3200" b="1" dirty="0" smtClean="0">
                <a:solidFill>
                  <a:srgbClr val="002060"/>
                </a:solidFill>
              </a:rPr>
              <a:t> ن</a:t>
            </a:r>
            <a:r>
              <a:rPr lang="ar-SA" sz="3200" b="1" baseline="30000" dirty="0" smtClean="0">
                <a:solidFill>
                  <a:srgbClr val="FF0000"/>
                </a:solidFill>
              </a:rPr>
              <a:t>م    </a:t>
            </a:r>
            <a:r>
              <a:rPr lang="ar-SA" sz="3200" b="1" dirty="0" smtClean="0">
                <a:solidFill>
                  <a:srgbClr val="002060"/>
                </a:solidFill>
              </a:rPr>
              <a:t>ــ</a:t>
            </a:r>
            <a:r>
              <a:rPr lang="ar-SA" sz="2800" b="1" baseline="30000" dirty="0" smtClean="0">
                <a:solidFill>
                  <a:srgbClr val="FF0000"/>
                </a:solidFill>
              </a:rPr>
              <a:t>و</a:t>
            </a:r>
            <a:r>
              <a:rPr lang="ar-SA" sz="3200" b="1" baseline="30000" dirty="0" smtClean="0">
                <a:solidFill>
                  <a:srgbClr val="FF0000"/>
                </a:solidFill>
              </a:rPr>
              <a:t>م  </a:t>
            </a:r>
            <a:r>
              <a:rPr lang="ar-SA" sz="3200" b="1" dirty="0" smtClean="0">
                <a:solidFill>
                  <a:srgbClr val="002060"/>
                </a:solidFill>
              </a:rPr>
              <a:t>ــ</a:t>
            </a:r>
            <a:r>
              <a:rPr lang="ar-SA" sz="2800" baseline="30000" dirty="0">
                <a:solidFill>
                  <a:srgbClr val="FF0000"/>
                </a:solidFill>
              </a:rPr>
              <a:t>َ</a:t>
            </a:r>
            <a:r>
              <a:rPr lang="ar-SA" sz="3200" b="1" baseline="30000" dirty="0" smtClean="0">
                <a:solidFill>
                  <a:srgbClr val="FF0000"/>
                </a:solidFill>
              </a:rPr>
              <a:t>م</a:t>
            </a:r>
            <a:endParaRPr lang="en-US" sz="3200" b="1" baseline="30000" dirty="0">
              <a:solidFill>
                <a:srgbClr val="FF0000"/>
              </a:solidFill>
            </a:endParaRPr>
          </a:p>
        </p:txBody>
      </p:sp>
      <p:sp>
        <p:nvSpPr>
          <p:cNvPr id="20" name="TextBox 19"/>
          <p:cNvSpPr txBox="1"/>
          <p:nvPr/>
        </p:nvSpPr>
        <p:spPr>
          <a:xfrm>
            <a:off x="2286537" y="4301064"/>
            <a:ext cx="6477000" cy="1631216"/>
          </a:xfrm>
          <a:prstGeom prst="rect">
            <a:avLst/>
          </a:prstGeom>
          <a:noFill/>
        </p:spPr>
        <p:txBody>
          <a:bodyPr wrap="square" rtlCol="0">
            <a:spAutoFit/>
          </a:bodyPr>
          <a:lstStyle/>
          <a:p>
            <a:pPr algn="ctr"/>
            <a:r>
              <a:rPr lang="en-US" sz="2800" b="1" dirty="0" smtClean="0">
                <a:solidFill>
                  <a:srgbClr val="002060"/>
                </a:solidFill>
              </a:rPr>
              <a:t>A standing </a:t>
            </a:r>
            <a:r>
              <a:rPr lang="en-US" sz="2800" b="1" dirty="0" err="1" smtClean="0">
                <a:solidFill>
                  <a:srgbClr val="002060"/>
                </a:solidFill>
              </a:rPr>
              <a:t>mim</a:t>
            </a:r>
            <a:r>
              <a:rPr lang="en-US" sz="2800" b="1" dirty="0" smtClean="0">
                <a:solidFill>
                  <a:srgbClr val="002060"/>
                </a:solidFill>
              </a:rPr>
              <a:t> </a:t>
            </a:r>
            <a:r>
              <a:rPr lang="ar-SA" sz="2800" b="1" dirty="0">
                <a:solidFill>
                  <a:srgbClr val="002060"/>
                </a:solidFill>
              </a:rPr>
              <a:t>( </a:t>
            </a:r>
            <a:r>
              <a:rPr lang="ar-SA" sz="4400" b="1" dirty="0">
                <a:solidFill>
                  <a:srgbClr val="FF0000"/>
                </a:solidFill>
              </a:rPr>
              <a:t>م</a:t>
            </a:r>
            <a:r>
              <a:rPr lang="ar-SA" sz="2800" b="1" dirty="0">
                <a:solidFill>
                  <a:srgbClr val="002060"/>
                </a:solidFill>
              </a:rPr>
              <a:t> )</a:t>
            </a:r>
            <a:r>
              <a:rPr lang="en-US" sz="2800" b="1" dirty="0" smtClean="0">
                <a:solidFill>
                  <a:srgbClr val="002060"/>
                </a:solidFill>
              </a:rPr>
              <a:t>  is written above the nun or </a:t>
            </a:r>
            <a:r>
              <a:rPr lang="en-US" sz="2800" b="1" dirty="0" err="1" smtClean="0">
                <a:solidFill>
                  <a:srgbClr val="002060"/>
                </a:solidFill>
              </a:rPr>
              <a:t>tanween</a:t>
            </a:r>
            <a:r>
              <a:rPr lang="en-US" sz="2800" b="1" dirty="0" smtClean="0">
                <a:solidFill>
                  <a:srgbClr val="002060"/>
                </a:solidFill>
              </a:rPr>
              <a:t> to mark the proper pronunciation.</a:t>
            </a:r>
            <a:r>
              <a:rPr lang="ar-SA" sz="2800" b="1" dirty="0" smtClean="0">
                <a:solidFill>
                  <a:srgbClr val="002060"/>
                </a:solidFill>
              </a:rPr>
              <a:t>   </a:t>
            </a:r>
            <a:r>
              <a:rPr lang="ar-SA" sz="2800" b="1" dirty="0">
                <a:solidFill>
                  <a:srgbClr val="002060"/>
                </a:solidFill>
              </a:rPr>
              <a:t>ن</a:t>
            </a:r>
            <a:r>
              <a:rPr lang="ar-SA" sz="2800" b="1" baseline="30000" dirty="0">
                <a:solidFill>
                  <a:srgbClr val="FF0000"/>
                </a:solidFill>
              </a:rPr>
              <a:t>م    </a:t>
            </a:r>
            <a:r>
              <a:rPr lang="ar-SA" sz="2800" b="1" dirty="0">
                <a:solidFill>
                  <a:srgbClr val="002060"/>
                </a:solidFill>
              </a:rPr>
              <a:t>ــ</a:t>
            </a:r>
            <a:r>
              <a:rPr lang="ar-SA" sz="2400" b="1" baseline="30000" dirty="0">
                <a:solidFill>
                  <a:srgbClr val="FF0000"/>
                </a:solidFill>
              </a:rPr>
              <a:t>و</a:t>
            </a:r>
            <a:r>
              <a:rPr lang="ar-SA" sz="2800" b="1" baseline="30000" dirty="0">
                <a:solidFill>
                  <a:srgbClr val="FF0000"/>
                </a:solidFill>
              </a:rPr>
              <a:t>م  </a:t>
            </a:r>
            <a:r>
              <a:rPr lang="ar-SA" sz="2800" b="1" dirty="0" smtClean="0">
                <a:solidFill>
                  <a:srgbClr val="002060"/>
                </a:solidFill>
              </a:rPr>
              <a:t>ــ</a:t>
            </a:r>
            <a:r>
              <a:rPr lang="ar-SA" sz="2400" baseline="30000" dirty="0" smtClean="0">
                <a:solidFill>
                  <a:srgbClr val="FF0000"/>
                </a:solidFill>
              </a:rPr>
              <a:t>َ</a:t>
            </a:r>
            <a:r>
              <a:rPr lang="ar-SA" sz="2800" b="1" baseline="30000" dirty="0" smtClean="0">
                <a:solidFill>
                  <a:srgbClr val="FF0000"/>
                </a:solidFill>
              </a:rPr>
              <a:t>م</a:t>
            </a:r>
            <a:endParaRPr lang="en-US" sz="2800" b="1" baseline="30000" dirty="0">
              <a:solidFill>
                <a:srgbClr val="FF0000"/>
              </a:solidFill>
            </a:endParaRPr>
          </a:p>
        </p:txBody>
      </p:sp>
    </p:spTree>
    <p:extLst>
      <p:ext uri="{BB962C8B-B14F-4D97-AF65-F5344CB8AC3E}">
        <p14:creationId xmlns:p14="http://schemas.microsoft.com/office/powerpoint/2010/main" val="941350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16371</TotalTime>
  <Words>804</Words>
  <Application>Microsoft Office PowerPoint</Application>
  <PresentationFormat>Widescreen</PresentationFormat>
  <Paragraphs>136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Arial</vt:lpstr>
      <vt:lpstr>Calibri</vt:lpstr>
      <vt:lpstr>Calibri Light</vt:lpstr>
      <vt:lpstr>Times New Roman</vt:lpstr>
      <vt:lpstr>Verdana</vt:lpstr>
      <vt:lpstr>Office Theme</vt:lpstr>
      <vt:lpstr>أحكام  النون الساكنة والتنوين</vt:lpstr>
      <vt:lpstr>عناصر المحاضرة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اللَّهُ الَّذِي سَخَّرَ لَكُمُ الْبَحْرَ لِتَجْرِيَ الْفُلْكُ فِيهِ بِأَمْرِهِ وَلِتَبْتَغُوا مِن فَضْلِهِ وَلَعَلَّكُمْ تَشْكُرُونَ  وَسَخَّرَ لَكُم مَّا فِي السَّمَاوَاتِ وَمَا فِي الأَرْضِ جَمِيعًا مِّنْهُ إِنَّ فِي ذَلِكَ لَآيَاتٍ لِّقَوْمٍ يَتَفَكَّرُونَ  قُل لِّلَّذِينَ آمَنُوا يَغْفِرُوا لِلَّذِينَ لا يَرْجُون أَيَّامَ اللَّهِ لِيَجْزِيَ قَوْمًا بِمَا كَانُوا يَكْسِبُونَ  مَنْ عَمِلَ صَالِحًا فَلِنَفْسِهِ وَمَنْ أَسَاء فَعَلَيْهَا ثُمَّ إِلَى رَبِّكُمْ تُرْجَعُونَ  وَلَقَدْ آتَيْنَا بَنِي إِسْرَائِيلَ الْكِتَابَ وَالْحُكْمَ وَالنُّبُوَّةَ وَرَزَقْنَاهُم مِّنَ الطَّيِّبَاتِ وَفَضَّلْنَاهُمْ عَلَى الْعَالَمِينَ  وَآتَيْنَاهُم بَيِّنَاتٍ مِّنَ الأَمْرِ فَمَا اخْتَلَفُوا إِلاَّ مِن بَعْدِ مَا جَاءَهُمْ الْعِلْمُ بَغْيًا بَيْنَهُمْ إِنَّ رَبَّكَ يَقْضِي بَيْنَهُمْ يَوْمَ الْقِيَامَةِ فِيمَا كَانُوا فِيهِ يَخْتَلِفُونَ  ثُمَّ جَعَلْنَاكَ عَلَى شَرِيعَةٍ مِّنَ الأَمْرِ فَاتَّبِعْهَا وَلا تَتَّبِعْ أَهْوَاء الَّذِينَ لا يَعْلَمُونَ  إِنَّهُمْ لَن يُغْنُوا عَنكَ مِنَ اللَّهِ شَيْئًا وَإِنَّ الظَّالِمِينَ بَعْضُهُمْ أَوْلِيَاء بَعْضٍ وَاللَّهُ وَلِيُّ الْمُتَّقِينَ  هَذَا بَصَائِرُ لِلنَّاسِ وَهُدًى وَرَحْمَةٌ لِّقَوْمِ يُوقِنُونَ  أَمْ حَسِبَ الَّذِينَ اجْتَرَحُوا السَّيِّئَاتِ أَّن نَّجْعَلَهُمْ كَالَّذِينَ آمَنُوا وَعَمِلُوا الصَّالِحَاتِ سَوَاء مَّحْيَاهُم وَمَمَاتُهُمْ سَاء مَا يَحْكُمُونَ  وَخَلَقَ اللَّهُ السَّمَاوَاتِ وَالأَرْضَ بِالْحَقِّ وَلِتُجْزَى كُلُّ نَفْسٍ بِمَا كَسَبَتْ وَهُمْ لا يُظْلَمُونَ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User</cp:lastModifiedBy>
  <cp:revision>95</cp:revision>
  <dcterms:created xsi:type="dcterms:W3CDTF">2020-09-13T17:12:40Z</dcterms:created>
  <dcterms:modified xsi:type="dcterms:W3CDTF">2020-12-05T16:03:28Z</dcterms:modified>
</cp:coreProperties>
</file>