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7" r:id="rId3"/>
    <p:sldId id="339" r:id="rId4"/>
    <p:sldId id="367" r:id="rId5"/>
    <p:sldId id="363" r:id="rId6"/>
    <p:sldId id="374" r:id="rId7"/>
    <p:sldId id="375" r:id="rId8"/>
    <p:sldId id="376" r:id="rId9"/>
    <p:sldId id="364" r:id="rId10"/>
    <p:sldId id="365" r:id="rId11"/>
    <p:sldId id="366" r:id="rId12"/>
    <p:sldId id="377" r:id="rId13"/>
    <p:sldId id="371" r:id="rId14"/>
    <p:sldId id="28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51af6e0ec547da5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824" autoAdjust="0"/>
    <p:restoredTop sz="94778"/>
  </p:normalViewPr>
  <p:slideViewPr>
    <p:cSldViewPr snapToGrid="0" snapToObjects="1">
      <p:cViewPr varScale="1">
        <p:scale>
          <a:sx n="74" d="100"/>
          <a:sy n="74" d="100"/>
        </p:scale>
        <p:origin x="21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17F8B-DB8A-DC4E-988E-81C7D81C99EA}" type="datetimeFigureOut">
              <a:rPr lang="en-US" smtClean="0"/>
              <a:t>10/30/2020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20C3C-6D29-994C-AADA-104CE5129A5D}" type="slidenum">
              <a:rPr lang="en-US" smtClean="0"/>
              <a:t>‹#›</a:t>
            </a:fld>
            <a:endParaRPr lang="en-US"/>
          </a:p>
        </p:txBody>
      </p:sp>
    </p:spTree>
    <p:extLst>
      <p:ext uri="{BB962C8B-B14F-4D97-AF65-F5344CB8AC3E}">
        <p14:creationId xmlns:p14="http://schemas.microsoft.com/office/powerpoint/2010/main" val="1190558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9450F81-ECB8-4B42-BA7E-06CE3946D067}"/>
              </a:ext>
            </a:extLst>
          </p:cNvPr>
          <p:cNvSpPr>
            <a:spLocks noGrp="1"/>
          </p:cNvSpPr>
          <p:nvPr>
            <p:ph type="ctrTitle"/>
          </p:nvPr>
        </p:nvSpPr>
        <p:spPr>
          <a:xfrm>
            <a:off x="1524000" y="2179649"/>
            <a:ext cx="9144000" cy="2387600"/>
          </a:xfrm>
        </p:spPr>
        <p:txBody>
          <a:bodyPr anchor="b"/>
          <a:lstStyle>
            <a:lvl1pPr algn="ctr">
              <a:defRPr sz="6000" b="1">
                <a:latin typeface="Arial" panose="020B0604020202020204" pitchFamily="34" charset="0"/>
                <a:cs typeface="Arial" panose="020B0604020202020204" pitchFamily="34" charset="0"/>
              </a:defRPr>
            </a:lvl1pPr>
          </a:lstStyle>
          <a:p>
            <a:endParaRPr lang="en-US" dirty="0"/>
          </a:p>
        </p:txBody>
      </p:sp>
      <p:sp>
        <p:nvSpPr>
          <p:cNvPr id="3" name="Subtitle 2">
            <a:extLst>
              <a:ext uri="{FF2B5EF4-FFF2-40B4-BE49-F238E27FC236}">
                <a16:creationId xmlns="" xmlns:a16="http://schemas.microsoft.com/office/drawing/2014/main" id="{6ED65E05-0B75-294F-8B10-1A6C0FD51B8D}"/>
              </a:ext>
            </a:extLst>
          </p:cNvPr>
          <p:cNvSpPr>
            <a:spLocks noGrp="1"/>
          </p:cNvSpPr>
          <p:nvPr>
            <p:ph type="subTitle" idx="1"/>
          </p:nvPr>
        </p:nvSpPr>
        <p:spPr>
          <a:xfrm>
            <a:off x="1524000" y="4659324"/>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 xmlns:a16="http://schemas.microsoft.com/office/drawing/2014/main" id="{BF5A6B99-0490-3748-AFEE-F8153E666B33}"/>
              </a:ext>
            </a:extLst>
          </p:cNvPr>
          <p:cNvSpPr>
            <a:spLocks noGrp="1"/>
          </p:cNvSpPr>
          <p:nvPr>
            <p:ph type="dt" sz="half" idx="10"/>
          </p:nvPr>
        </p:nvSpPr>
        <p:spPr/>
        <p:txBody>
          <a:bodyPr/>
          <a:lstStyle/>
          <a:p>
            <a:fld id="{14E4F147-0FC4-C742-801D-18B7262A641E}" type="datetime1">
              <a:rPr lang="en-CA" smtClean="0"/>
              <a:t>2020-10-30</a:t>
            </a:fld>
            <a:endParaRPr lang="en-US"/>
          </a:p>
        </p:txBody>
      </p:sp>
      <p:sp>
        <p:nvSpPr>
          <p:cNvPr id="6" name="Slide Number Placeholder 5">
            <a:extLst>
              <a:ext uri="{FF2B5EF4-FFF2-40B4-BE49-F238E27FC236}">
                <a16:creationId xmlns="" xmlns:a16="http://schemas.microsoft.com/office/drawing/2014/main" id="{5B6114DC-41CB-A642-9007-2EEE6F3AC5A5}"/>
              </a:ext>
            </a:extLst>
          </p:cNvPr>
          <p:cNvSpPr>
            <a:spLocks noGrp="1"/>
          </p:cNvSpPr>
          <p:nvPr>
            <p:ph type="sldNum" sz="quarter" idx="12"/>
          </p:nvPr>
        </p:nvSpPr>
        <p:spPr/>
        <p:txBody>
          <a:bodyPr/>
          <a:lstStyle/>
          <a:p>
            <a:fld id="{81817943-45D5-5949-BC48-405C5101A313}" type="slidenum">
              <a:rPr lang="en-US" smtClean="0"/>
              <a:t>‹#›</a:t>
            </a:fld>
            <a:endParaRPr lang="en-US"/>
          </a:p>
        </p:txBody>
      </p:sp>
      <p:sp>
        <p:nvSpPr>
          <p:cNvPr id="7" name="Rectangle 6">
            <a:extLst>
              <a:ext uri="{FF2B5EF4-FFF2-40B4-BE49-F238E27FC236}">
                <a16:creationId xmlns="" xmlns:a16="http://schemas.microsoft.com/office/drawing/2014/main" id="{B9FB2F30-F991-3E46-9F45-9EB242E0563F}"/>
              </a:ext>
            </a:extLst>
          </p:cNvPr>
          <p:cNvSpPr/>
          <p:nvPr userDrawn="1"/>
        </p:nvSpPr>
        <p:spPr>
          <a:xfrm>
            <a:off x="0" y="0"/>
            <a:ext cx="2414588" cy="1743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 xmlns:a16="http://schemas.microsoft.com/office/drawing/2014/main" id="{D87E672B-A631-7141-A87D-735F3811B1A7}"/>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9" name="Rectangle 8">
            <a:extLst>
              <a:ext uri="{FF2B5EF4-FFF2-40B4-BE49-F238E27FC236}">
                <a16:creationId xmlns="" xmlns:a16="http://schemas.microsoft.com/office/drawing/2014/main" id="{0E15276A-1DF6-5146-B9E4-A70F82CA52F8}"/>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0" name="TextBox 9">
            <a:extLst>
              <a:ext uri="{FF2B5EF4-FFF2-40B4-BE49-F238E27FC236}">
                <a16:creationId xmlns="" xmlns:a16="http://schemas.microsoft.com/office/drawing/2014/main" id="{4284228C-CBC9-294A-8A19-4479F85C2695}"/>
              </a:ext>
            </a:extLst>
          </p:cNvPr>
          <p:cNvSpPr txBox="1"/>
          <p:nvPr userDrawn="1"/>
        </p:nvSpPr>
        <p:spPr>
          <a:xfrm>
            <a:off x="0" y="1791401"/>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r>
              <a:rPr lang="ar-KW" sz="1800" b="1" dirty="0" smtClean="0"/>
              <a:t>تجويد  181 </a:t>
            </a:r>
            <a:r>
              <a:rPr lang="ar-SA" sz="1800" b="1" dirty="0" smtClean="0"/>
              <a:t>– </a:t>
            </a:r>
            <a:r>
              <a:rPr lang="ar-SA" sz="1800" b="1" dirty="0"/>
              <a:t>مادة </a:t>
            </a:r>
            <a:r>
              <a:rPr lang="ar-KW" sz="1800" b="1" dirty="0" smtClean="0"/>
              <a:t>التجويد </a:t>
            </a:r>
            <a:r>
              <a:rPr lang="ar-SA" sz="1800" b="1" dirty="0" smtClean="0"/>
              <a:t>– </a:t>
            </a:r>
            <a:r>
              <a:rPr lang="ar-SA" sz="1800" b="1" dirty="0"/>
              <a:t>المحاضرة </a:t>
            </a:r>
            <a:r>
              <a:rPr lang="ar-SA" sz="1800" b="1" dirty="0" smtClean="0"/>
              <a:t>6</a:t>
            </a:r>
            <a:endParaRPr lang="en-US" sz="1600" dirty="0"/>
          </a:p>
        </p:txBody>
      </p:sp>
    </p:spTree>
    <p:extLst>
      <p:ext uri="{BB962C8B-B14F-4D97-AF65-F5344CB8AC3E}">
        <p14:creationId xmlns:p14="http://schemas.microsoft.com/office/powerpoint/2010/main" val="5173694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6AE2AE-6837-2442-A1BC-9114D4647A3B}"/>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 xmlns:a16="http://schemas.microsoft.com/office/drawing/2014/main" id="{7E2CBFDC-9D6B-7F4D-8374-024733E7B508}"/>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5457D277-D175-DB4B-96DC-9C5967C382FC}"/>
              </a:ext>
            </a:extLst>
          </p:cNvPr>
          <p:cNvSpPr>
            <a:spLocks noGrp="1"/>
          </p:cNvSpPr>
          <p:nvPr>
            <p:ph type="dt" sz="half" idx="10"/>
          </p:nvPr>
        </p:nvSpPr>
        <p:spPr/>
        <p:txBody>
          <a:bodyPr/>
          <a:lstStyle/>
          <a:p>
            <a:fld id="{DB3D8A66-BA4B-B547-93D7-511957FAFDEB}" type="datetime1">
              <a:rPr lang="en-CA" smtClean="0"/>
              <a:t>2020-10-30</a:t>
            </a:fld>
            <a:endParaRPr lang="en-US"/>
          </a:p>
        </p:txBody>
      </p:sp>
      <p:sp>
        <p:nvSpPr>
          <p:cNvPr id="6" name="Slide Number Placeholder 5">
            <a:extLst>
              <a:ext uri="{FF2B5EF4-FFF2-40B4-BE49-F238E27FC236}">
                <a16:creationId xmlns="" xmlns:a16="http://schemas.microsoft.com/office/drawing/2014/main" id="{C1EA58A0-DFEC-8649-B92F-0D9B40E10960}"/>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250662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C75E7044-F905-3B46-8ED8-674EA1CB1167}"/>
              </a:ext>
            </a:extLst>
          </p:cNvPr>
          <p:cNvSpPr>
            <a:spLocks noGrp="1"/>
          </p:cNvSpPr>
          <p:nvPr>
            <p:ph type="title" orient="vert"/>
          </p:nvPr>
        </p:nvSpPr>
        <p:spPr>
          <a:xfrm>
            <a:off x="8724900" y="365125"/>
            <a:ext cx="2628900" cy="5811838"/>
          </a:xfrm>
        </p:spPr>
        <p:txBody>
          <a:bodyPr vert="eaVert"/>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 xmlns:a16="http://schemas.microsoft.com/office/drawing/2014/main" id="{1C9A897D-22B2-5B49-A749-7B4A2038D337}"/>
              </a:ext>
            </a:extLst>
          </p:cNvPr>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753B39CC-45C2-9C42-B9FD-1560CFC01A8F}"/>
              </a:ext>
            </a:extLst>
          </p:cNvPr>
          <p:cNvSpPr>
            <a:spLocks noGrp="1"/>
          </p:cNvSpPr>
          <p:nvPr>
            <p:ph type="dt" sz="half" idx="10"/>
          </p:nvPr>
        </p:nvSpPr>
        <p:spPr/>
        <p:txBody>
          <a:bodyPr/>
          <a:lstStyle/>
          <a:p>
            <a:fld id="{06A3E764-3DBC-484A-A93B-3C4E1B8DE87F}" type="datetime1">
              <a:rPr lang="en-CA" smtClean="0"/>
              <a:t>2020-10-30</a:t>
            </a:fld>
            <a:endParaRPr lang="en-US"/>
          </a:p>
        </p:txBody>
      </p:sp>
      <p:sp>
        <p:nvSpPr>
          <p:cNvPr id="6" name="Slide Number Placeholder 5">
            <a:extLst>
              <a:ext uri="{FF2B5EF4-FFF2-40B4-BE49-F238E27FC236}">
                <a16:creationId xmlns="" xmlns:a16="http://schemas.microsoft.com/office/drawing/2014/main" id="{5779713C-CBAF-1743-AE99-4AEC41559FAB}"/>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78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145FC0-A9B9-4640-B515-4DA13EE3C7DD}"/>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0674FB1E-5B18-314A-A977-86FD63C004E9}"/>
              </a:ext>
            </a:extLst>
          </p:cNvPr>
          <p:cNvSpPr>
            <a:spLocks noGrp="1"/>
          </p:cNvSpPr>
          <p:nvPr>
            <p:ph idx="1"/>
          </p:nvPr>
        </p:nvSpPr>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529E7F04-DD03-814D-9305-C61B59A3F51D}"/>
              </a:ext>
            </a:extLst>
          </p:cNvPr>
          <p:cNvSpPr>
            <a:spLocks noGrp="1"/>
          </p:cNvSpPr>
          <p:nvPr>
            <p:ph type="dt" sz="half" idx="10"/>
          </p:nvPr>
        </p:nvSpPr>
        <p:spPr/>
        <p:txBody>
          <a:bodyPr/>
          <a:lstStyle/>
          <a:p>
            <a:fld id="{B1F58DC7-5299-9241-B58C-B3B677802FE9}" type="datetime1">
              <a:rPr lang="en-CA" smtClean="0"/>
              <a:t>2020-10-30</a:t>
            </a:fld>
            <a:endParaRPr lang="en-US"/>
          </a:p>
        </p:txBody>
      </p:sp>
      <p:sp>
        <p:nvSpPr>
          <p:cNvPr id="6" name="Slide Number Placeholder 5">
            <a:extLst>
              <a:ext uri="{FF2B5EF4-FFF2-40B4-BE49-F238E27FC236}">
                <a16:creationId xmlns="" xmlns:a16="http://schemas.microsoft.com/office/drawing/2014/main" id="{F79C47B0-93BE-914F-80C1-40B37FB46DA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9169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7C9B3F-EC7D-3946-B416-0F352B9C364F}"/>
              </a:ext>
            </a:extLst>
          </p:cNvPr>
          <p:cNvSpPr>
            <a:spLocks noGrp="1"/>
          </p:cNvSpPr>
          <p:nvPr>
            <p:ph type="title"/>
          </p:nvPr>
        </p:nvSpPr>
        <p:spPr>
          <a:xfrm>
            <a:off x="831850" y="1709738"/>
            <a:ext cx="10515600" cy="2852737"/>
          </a:xfrm>
        </p:spPr>
        <p:txBody>
          <a:bodyPr anchor="b">
            <a:normAutofit/>
          </a:bodyPr>
          <a:lstStyle>
            <a:lvl1pPr>
              <a:defRPr sz="54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 xmlns:a16="http://schemas.microsoft.com/office/drawing/2014/main" id="{69241F04-B6C2-0D43-A7A6-B55C53D36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 xmlns:a16="http://schemas.microsoft.com/office/drawing/2014/main" id="{0EDAF989-14F6-A241-9FCB-0E11C68FDF63}"/>
              </a:ext>
            </a:extLst>
          </p:cNvPr>
          <p:cNvSpPr>
            <a:spLocks noGrp="1"/>
          </p:cNvSpPr>
          <p:nvPr>
            <p:ph type="dt" sz="half" idx="10"/>
          </p:nvPr>
        </p:nvSpPr>
        <p:spPr/>
        <p:txBody>
          <a:bodyPr/>
          <a:lstStyle/>
          <a:p>
            <a:fld id="{F4E4D1B1-740E-3C49-A311-54C3556A4E34}" type="datetime1">
              <a:rPr lang="en-CA" smtClean="0"/>
              <a:t>2020-10-30</a:t>
            </a:fld>
            <a:endParaRPr lang="en-US"/>
          </a:p>
        </p:txBody>
      </p:sp>
      <p:sp>
        <p:nvSpPr>
          <p:cNvPr id="6" name="Slide Number Placeholder 5">
            <a:extLst>
              <a:ext uri="{FF2B5EF4-FFF2-40B4-BE49-F238E27FC236}">
                <a16:creationId xmlns="" xmlns:a16="http://schemas.microsoft.com/office/drawing/2014/main" id="{642CAFE2-23A3-164C-870A-6F3B0D01CB64}"/>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407936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2880CB-33FB-1641-B6E8-60B84234CD45}"/>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D1CF7B3B-64CD-3E46-B485-4383D0721D4D}"/>
              </a:ext>
            </a:extLst>
          </p:cNvPr>
          <p:cNvSpPr>
            <a:spLocks noGrp="1"/>
          </p:cNvSpPr>
          <p:nvPr>
            <p:ph sz="half" idx="1"/>
          </p:nvPr>
        </p:nvSpPr>
        <p:spPr>
          <a:xfrm>
            <a:off x="838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 xmlns:a16="http://schemas.microsoft.com/office/drawing/2014/main" id="{7E7360BB-1721-1243-A3A8-4E4EA25D43AD}"/>
              </a:ext>
            </a:extLst>
          </p:cNvPr>
          <p:cNvSpPr>
            <a:spLocks noGrp="1"/>
          </p:cNvSpPr>
          <p:nvPr>
            <p:ph sz="half" idx="2"/>
          </p:nvPr>
        </p:nvSpPr>
        <p:spPr>
          <a:xfrm>
            <a:off x="6172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 xmlns:a16="http://schemas.microsoft.com/office/drawing/2014/main" id="{2B4C016F-5F6F-8542-9F0D-9EAEC616F3AF}"/>
              </a:ext>
            </a:extLst>
          </p:cNvPr>
          <p:cNvSpPr>
            <a:spLocks noGrp="1"/>
          </p:cNvSpPr>
          <p:nvPr>
            <p:ph type="dt" sz="half" idx="10"/>
          </p:nvPr>
        </p:nvSpPr>
        <p:spPr/>
        <p:txBody>
          <a:bodyPr/>
          <a:lstStyle/>
          <a:p>
            <a:fld id="{359AB8A7-B79F-3248-A502-6965C0869732}" type="datetime1">
              <a:rPr lang="en-CA" smtClean="0"/>
              <a:t>2020-10-30</a:t>
            </a:fld>
            <a:endParaRPr lang="en-US"/>
          </a:p>
        </p:txBody>
      </p:sp>
      <p:sp>
        <p:nvSpPr>
          <p:cNvPr id="7" name="Slide Number Placeholder 6">
            <a:extLst>
              <a:ext uri="{FF2B5EF4-FFF2-40B4-BE49-F238E27FC236}">
                <a16:creationId xmlns="" xmlns:a16="http://schemas.microsoft.com/office/drawing/2014/main" id="{19B3060D-9617-164B-B5E8-47A916169A27}"/>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3987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2CF653-D96B-8C46-AF61-30129124DA21}"/>
              </a:ext>
            </a:extLst>
          </p:cNvPr>
          <p:cNvSpPr>
            <a:spLocks noGrp="1"/>
          </p:cNvSpPr>
          <p:nvPr>
            <p:ph type="title"/>
          </p:nvPr>
        </p:nvSpPr>
        <p:spPr>
          <a:xfrm>
            <a:off x="839788" y="365125"/>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 xmlns:a16="http://schemas.microsoft.com/office/drawing/2014/main" id="{B1E641E5-82E4-FA49-828A-2AB111A7400B}"/>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 xmlns:a16="http://schemas.microsoft.com/office/drawing/2014/main" id="{74DE58A4-B422-7A4B-8947-BE3D74206522}"/>
              </a:ext>
            </a:extLst>
          </p:cNvPr>
          <p:cNvSpPr>
            <a:spLocks noGrp="1"/>
          </p:cNvSpPr>
          <p:nvPr>
            <p:ph sz="half" idx="2"/>
          </p:nvPr>
        </p:nvSpPr>
        <p:spPr>
          <a:xfrm>
            <a:off x="839788" y="2505075"/>
            <a:ext cx="5157787"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 xmlns:a16="http://schemas.microsoft.com/office/drawing/2014/main" id="{07818CB2-114C-A84B-896B-DE4CFD3DA74A}"/>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 xmlns:a16="http://schemas.microsoft.com/office/drawing/2014/main" id="{54160736-D458-244F-B35D-B512E35A459A}"/>
              </a:ext>
            </a:extLst>
          </p:cNvPr>
          <p:cNvSpPr>
            <a:spLocks noGrp="1"/>
          </p:cNvSpPr>
          <p:nvPr>
            <p:ph sz="quarter" idx="4"/>
          </p:nvPr>
        </p:nvSpPr>
        <p:spPr>
          <a:xfrm>
            <a:off x="6172200" y="2505075"/>
            <a:ext cx="5183188"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 xmlns:a16="http://schemas.microsoft.com/office/drawing/2014/main" id="{401D7E34-3479-E347-AEAA-F0C02C613481}"/>
              </a:ext>
            </a:extLst>
          </p:cNvPr>
          <p:cNvSpPr>
            <a:spLocks noGrp="1"/>
          </p:cNvSpPr>
          <p:nvPr>
            <p:ph type="dt" sz="half" idx="10"/>
          </p:nvPr>
        </p:nvSpPr>
        <p:spPr/>
        <p:txBody>
          <a:bodyPr/>
          <a:lstStyle/>
          <a:p>
            <a:fld id="{6DCAF997-D451-CD4A-BFD7-06CAD8CBF9F1}" type="datetime1">
              <a:rPr lang="en-CA" smtClean="0"/>
              <a:t>2020-10-30</a:t>
            </a:fld>
            <a:endParaRPr lang="en-US"/>
          </a:p>
        </p:txBody>
      </p:sp>
      <p:sp>
        <p:nvSpPr>
          <p:cNvPr id="9" name="Slide Number Placeholder 8">
            <a:extLst>
              <a:ext uri="{FF2B5EF4-FFF2-40B4-BE49-F238E27FC236}">
                <a16:creationId xmlns="" xmlns:a16="http://schemas.microsoft.com/office/drawing/2014/main" id="{A9059348-B6CD-CB46-A549-1D98AA7C550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6945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D590E9-B859-834C-BC13-D849EAE24913}"/>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 xmlns:a16="http://schemas.microsoft.com/office/drawing/2014/main" id="{7DA819D0-11DE-5F47-9EEC-29D6C0F7AF3E}"/>
              </a:ext>
            </a:extLst>
          </p:cNvPr>
          <p:cNvSpPr>
            <a:spLocks noGrp="1"/>
          </p:cNvSpPr>
          <p:nvPr>
            <p:ph type="dt" sz="half" idx="10"/>
          </p:nvPr>
        </p:nvSpPr>
        <p:spPr/>
        <p:txBody>
          <a:bodyPr/>
          <a:lstStyle/>
          <a:p>
            <a:fld id="{2B184C43-BE7F-6343-9CA1-CC42DB3C2657}" type="datetime1">
              <a:rPr lang="en-CA" smtClean="0"/>
              <a:t>2020-10-30</a:t>
            </a:fld>
            <a:endParaRPr lang="en-US"/>
          </a:p>
        </p:txBody>
      </p:sp>
      <p:sp>
        <p:nvSpPr>
          <p:cNvPr id="5" name="Slide Number Placeholder 4">
            <a:extLst>
              <a:ext uri="{FF2B5EF4-FFF2-40B4-BE49-F238E27FC236}">
                <a16:creationId xmlns="" xmlns:a16="http://schemas.microsoft.com/office/drawing/2014/main" id="{7C13DA10-DD14-C846-8679-312362A37D7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567146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648DDE56-378C-DE42-92CC-12F4AC1C3505}"/>
              </a:ext>
            </a:extLst>
          </p:cNvPr>
          <p:cNvSpPr>
            <a:spLocks noGrp="1"/>
          </p:cNvSpPr>
          <p:nvPr>
            <p:ph type="dt" sz="half" idx="10"/>
          </p:nvPr>
        </p:nvSpPr>
        <p:spPr/>
        <p:txBody>
          <a:bodyPr/>
          <a:lstStyle/>
          <a:p>
            <a:fld id="{D45CBFF9-7807-D640-971F-B9C921639AE7}" type="datetime1">
              <a:rPr lang="en-CA" smtClean="0"/>
              <a:t>2020-10-30</a:t>
            </a:fld>
            <a:endParaRPr lang="en-US"/>
          </a:p>
        </p:txBody>
      </p:sp>
      <p:sp>
        <p:nvSpPr>
          <p:cNvPr id="4" name="Slide Number Placeholder 3">
            <a:extLst>
              <a:ext uri="{FF2B5EF4-FFF2-40B4-BE49-F238E27FC236}">
                <a16:creationId xmlns="" xmlns:a16="http://schemas.microsoft.com/office/drawing/2014/main" id="{3FC394FC-8EF0-5D44-9B50-EFCE5480B988}"/>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9317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3D2A63-5C6C-AC44-9795-2F13E042BC27}"/>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BD10FBF5-C6E9-6C4B-B057-ACC6A8CDD56C}"/>
              </a:ext>
            </a:extLst>
          </p:cNvPr>
          <p:cNvSpPr>
            <a:spLocks noGrp="1"/>
          </p:cNvSpPr>
          <p:nvPr>
            <p:ph idx="1"/>
          </p:nvPr>
        </p:nvSpPr>
        <p:spPr>
          <a:xfrm>
            <a:off x="5183188" y="987425"/>
            <a:ext cx="6172200" cy="4873625"/>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sz="2400">
                <a:latin typeface="Arial" panose="020B0604020202020204" pitchFamily="34" charset="0"/>
                <a:cs typeface="Arial" panose="020B0604020202020204" pitchFamily="34" charset="0"/>
              </a:defRPr>
            </a:lvl2pPr>
            <a:lvl3pPr>
              <a:lnSpc>
                <a:spcPct val="150000"/>
              </a:lnSpc>
              <a:defRPr sz="2200">
                <a:latin typeface="Arial" panose="020B0604020202020204" pitchFamily="34" charset="0"/>
                <a:cs typeface="Arial" panose="020B0604020202020204" pitchFamily="34" charset="0"/>
              </a:defRPr>
            </a:lvl3pPr>
            <a:lvl4pPr>
              <a:lnSpc>
                <a:spcPct val="150000"/>
              </a:lnSpc>
              <a:defRPr sz="2000">
                <a:latin typeface="Arial" panose="020B0604020202020204" pitchFamily="34" charset="0"/>
                <a:cs typeface="Arial" panose="020B0604020202020204" pitchFamily="34" charset="0"/>
              </a:defRPr>
            </a:lvl4pPr>
            <a:lvl5pPr>
              <a:lnSpc>
                <a:spcPct val="150000"/>
              </a:lnSpc>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 xmlns:a16="http://schemas.microsoft.com/office/drawing/2014/main" id="{FD7C874F-99B6-CD4D-B53D-10FB287F609B}"/>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 xmlns:a16="http://schemas.microsoft.com/office/drawing/2014/main" id="{9DE4ABB4-4D2D-9D49-957C-7580A649AC1A}"/>
              </a:ext>
            </a:extLst>
          </p:cNvPr>
          <p:cNvSpPr>
            <a:spLocks noGrp="1"/>
          </p:cNvSpPr>
          <p:nvPr>
            <p:ph type="dt" sz="half" idx="10"/>
          </p:nvPr>
        </p:nvSpPr>
        <p:spPr/>
        <p:txBody>
          <a:bodyPr/>
          <a:lstStyle/>
          <a:p>
            <a:fld id="{72110FC2-9F2F-CA45-A32C-45BF441A8B04}" type="datetime1">
              <a:rPr lang="en-CA" smtClean="0"/>
              <a:t>2020-10-30</a:t>
            </a:fld>
            <a:endParaRPr lang="en-US"/>
          </a:p>
        </p:txBody>
      </p:sp>
      <p:sp>
        <p:nvSpPr>
          <p:cNvPr id="7" name="Slide Number Placeholder 6">
            <a:extLst>
              <a:ext uri="{FF2B5EF4-FFF2-40B4-BE49-F238E27FC236}">
                <a16:creationId xmlns="" xmlns:a16="http://schemas.microsoft.com/office/drawing/2014/main" id="{1816012D-9F74-BD40-9998-D5F5EEC877E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968179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0DB166-B8BE-2341-A8FF-FCBA8314384D}"/>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 xmlns:a16="http://schemas.microsoft.com/office/drawing/2014/main" id="{3BC9ED83-8A95-4345-B818-4D0A62DFC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indent="0" algn="l" defTabSz="914400" rtl="0" eaLnBrk="1" latinLnBrk="0" hangingPunct="1">
              <a:lnSpc>
                <a:spcPct val="90000"/>
              </a:lnSpc>
              <a:spcBef>
                <a:spcPts val="1000"/>
              </a:spcBef>
              <a:buFont typeface="Arial" panose="020B0604020202020204" pitchFamily="34" charset="0"/>
              <a:buNone/>
            </a:pPr>
            <a:endParaRPr lang="en-US" dirty="0"/>
          </a:p>
        </p:txBody>
      </p:sp>
      <p:sp>
        <p:nvSpPr>
          <p:cNvPr id="4" name="Text Placeholder 3">
            <a:extLst>
              <a:ext uri="{FF2B5EF4-FFF2-40B4-BE49-F238E27FC236}">
                <a16:creationId xmlns="" xmlns:a16="http://schemas.microsoft.com/office/drawing/2014/main" id="{58A9E75F-2331-F541-92EE-2F0A8F46EB9E}"/>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 xmlns:a16="http://schemas.microsoft.com/office/drawing/2014/main" id="{A8E2E840-97AD-154A-8D0E-22D4700C725E}"/>
              </a:ext>
            </a:extLst>
          </p:cNvPr>
          <p:cNvSpPr>
            <a:spLocks noGrp="1"/>
          </p:cNvSpPr>
          <p:nvPr>
            <p:ph type="dt" sz="half" idx="10"/>
          </p:nvPr>
        </p:nvSpPr>
        <p:spPr/>
        <p:txBody>
          <a:bodyPr/>
          <a:lstStyle/>
          <a:p>
            <a:fld id="{759E206D-EB4D-964A-A567-0195B566DE41}" type="datetime1">
              <a:rPr lang="en-CA" smtClean="0"/>
              <a:t>2020-10-30</a:t>
            </a:fld>
            <a:endParaRPr lang="en-US"/>
          </a:p>
        </p:txBody>
      </p:sp>
      <p:sp>
        <p:nvSpPr>
          <p:cNvPr id="7" name="Slide Number Placeholder 6">
            <a:extLst>
              <a:ext uri="{FF2B5EF4-FFF2-40B4-BE49-F238E27FC236}">
                <a16:creationId xmlns="" xmlns:a16="http://schemas.microsoft.com/office/drawing/2014/main" id="{E676EA82-1D92-024E-8482-37F3E1C89E55}"/>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3868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 xmlns:a16="http://schemas.microsoft.com/office/drawing/2014/main" id="{856189A4-05F0-E045-AC33-155DCAA6BD15}"/>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 xmlns:a16="http://schemas.microsoft.com/office/drawing/2014/main" id="{2CF4E62B-6930-4B47-8E28-4D0EBE8085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 xmlns:a16="http://schemas.microsoft.com/office/drawing/2014/main" id="{97111ACB-CCE0-8A40-B222-57747BE8BA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9478417C-0319-084A-94FE-49E28A305009}"/>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F859429C-CF35-9249-8D66-6AF2AABB73FB}" type="datetime1">
              <a:rPr lang="en-CA" smtClean="0"/>
              <a:t>2020-10-30</a:t>
            </a:fld>
            <a:endParaRPr lang="en-US" dirty="0"/>
          </a:p>
        </p:txBody>
      </p:sp>
      <p:sp>
        <p:nvSpPr>
          <p:cNvPr id="6" name="Slide Number Placeholder 5">
            <a:extLst>
              <a:ext uri="{FF2B5EF4-FFF2-40B4-BE49-F238E27FC236}">
                <a16:creationId xmlns="" xmlns:a16="http://schemas.microsoft.com/office/drawing/2014/main" id="{C51E4D2D-A1A7-9C49-8DE3-152D5B2A009C}"/>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81817943-45D5-5949-BC48-405C5101A313}" type="slidenum">
              <a:rPr lang="en-US" smtClean="0"/>
              <a:pPr/>
              <a:t>‹#›</a:t>
            </a:fld>
            <a:endParaRPr lang="en-US" dirty="0"/>
          </a:p>
        </p:txBody>
      </p:sp>
      <p:pic>
        <p:nvPicPr>
          <p:cNvPr id="7" name="Picture 6">
            <a:extLst>
              <a:ext uri="{FF2B5EF4-FFF2-40B4-BE49-F238E27FC236}">
                <a16:creationId xmlns="" xmlns:a16="http://schemas.microsoft.com/office/drawing/2014/main" id="{161100F1-BC82-2C40-8AD5-ED18BE99D6FA}"/>
              </a:ext>
            </a:extLst>
          </p:cNvPr>
          <p:cNvPicPr>
            <a:picLocks noChangeAspect="1"/>
          </p:cNvPicPr>
          <p:nvPr userDrawn="1"/>
        </p:nvPicPr>
        <p:blipFill>
          <a:blip r:embed="rId13"/>
          <a:stretch>
            <a:fillRect/>
          </a:stretch>
        </p:blipFill>
        <p:spPr>
          <a:xfrm>
            <a:off x="196523" y="132864"/>
            <a:ext cx="1825452" cy="1333141"/>
          </a:xfrm>
          <a:prstGeom prst="rect">
            <a:avLst/>
          </a:prstGeom>
        </p:spPr>
      </p:pic>
      <p:sp>
        <p:nvSpPr>
          <p:cNvPr id="8" name="Rectangle 7">
            <a:extLst>
              <a:ext uri="{FF2B5EF4-FFF2-40B4-BE49-F238E27FC236}">
                <a16:creationId xmlns="" xmlns:a16="http://schemas.microsoft.com/office/drawing/2014/main" id="{AC40EE06-4653-1649-9DC3-4134ADAEE20A}"/>
              </a:ext>
            </a:extLst>
          </p:cNvPr>
          <p:cNvSpPr/>
          <p:nvPr userDrawn="1"/>
        </p:nvSpPr>
        <p:spPr>
          <a:xfrm>
            <a:off x="-129001" y="1307684"/>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142840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8D5548-C89A-1F44-B046-3AC8385071C3}"/>
              </a:ext>
            </a:extLst>
          </p:cNvPr>
          <p:cNvSpPr>
            <a:spLocks noGrp="1"/>
          </p:cNvSpPr>
          <p:nvPr>
            <p:ph type="ctrTitle"/>
          </p:nvPr>
        </p:nvSpPr>
        <p:spPr>
          <a:xfrm>
            <a:off x="4671811" y="2947394"/>
            <a:ext cx="7156361" cy="1679005"/>
          </a:xfrm>
        </p:spPr>
        <p:txBody>
          <a:bodyPr>
            <a:normAutofit fontScale="90000"/>
          </a:bodyPr>
          <a:lstStyle/>
          <a:p>
            <a:r>
              <a:rPr lang="ar-KW" dirty="0" smtClean="0"/>
              <a:t>أحكام </a:t>
            </a:r>
            <a:br>
              <a:rPr lang="ar-KW" dirty="0" smtClean="0"/>
            </a:br>
            <a:r>
              <a:rPr lang="ar-KW" dirty="0" smtClean="0"/>
              <a:t>النون الساكنة والتنوين</a:t>
            </a:r>
            <a:r>
              <a:rPr lang="en-US" dirty="0" smtClean="0"/>
              <a:t/>
            </a:r>
            <a:br>
              <a:rPr lang="en-US" dirty="0" smtClean="0"/>
            </a:br>
            <a:r>
              <a:rPr lang="ar-SA" dirty="0" smtClean="0">
                <a:solidFill>
                  <a:srgbClr val="FF0000"/>
                </a:solidFill>
              </a:rPr>
              <a:t>(الإدغام – 2)</a:t>
            </a:r>
            <a:endParaRPr lang="en-US" dirty="0"/>
          </a:p>
        </p:txBody>
      </p:sp>
      <p:sp>
        <p:nvSpPr>
          <p:cNvPr id="3" name="Subtitle 2">
            <a:extLst>
              <a:ext uri="{FF2B5EF4-FFF2-40B4-BE49-F238E27FC236}">
                <a16:creationId xmlns="" xmlns:a16="http://schemas.microsoft.com/office/drawing/2014/main" id="{47BE6263-52BA-8E43-9969-41582C6388DB}"/>
              </a:ext>
            </a:extLst>
          </p:cNvPr>
          <p:cNvSpPr>
            <a:spLocks noGrp="1"/>
          </p:cNvSpPr>
          <p:nvPr>
            <p:ph type="subTitle" idx="1"/>
          </p:nvPr>
        </p:nvSpPr>
        <p:spPr>
          <a:xfrm>
            <a:off x="3288406" y="4827012"/>
            <a:ext cx="9144000" cy="1655762"/>
          </a:xfrm>
        </p:spPr>
        <p:txBody>
          <a:bodyPr>
            <a:normAutofit/>
          </a:bodyPr>
          <a:lstStyle/>
          <a:p>
            <a:pPr marL="0" indent="0" algn="ctr" defTabSz="914400" rtl="1" eaLnBrk="1" latinLnBrk="0" hangingPunct="1">
              <a:lnSpc>
                <a:spcPct val="90000"/>
              </a:lnSpc>
              <a:spcBef>
                <a:spcPts val="1000"/>
              </a:spcBef>
              <a:buFont typeface="Arial" panose="020B0604020202020204" pitchFamily="34" charset="0"/>
              <a:buNone/>
            </a:pPr>
            <a:r>
              <a:rPr lang="ar-SA" sz="3200" b="1" dirty="0"/>
              <a:t>د. </a:t>
            </a:r>
            <a:r>
              <a:rPr lang="ar-KW" sz="3200" b="1" dirty="0" smtClean="0"/>
              <a:t>هاله رجب</a:t>
            </a:r>
            <a:endParaRPr lang="en-US" sz="3200" b="1" dirty="0"/>
          </a:p>
        </p:txBody>
      </p:sp>
      <p:sp>
        <p:nvSpPr>
          <p:cNvPr id="4" name="Date Placeholder 3">
            <a:extLst>
              <a:ext uri="{FF2B5EF4-FFF2-40B4-BE49-F238E27FC236}">
                <a16:creationId xmlns="" xmlns:a16="http://schemas.microsoft.com/office/drawing/2014/main" id="{BD114235-1DE1-9F49-9245-B11AEED727D5}"/>
              </a:ext>
            </a:extLst>
          </p:cNvPr>
          <p:cNvSpPr>
            <a:spLocks noGrp="1"/>
          </p:cNvSpPr>
          <p:nvPr>
            <p:ph type="dt" sz="half" idx="10"/>
          </p:nvPr>
        </p:nvSpPr>
        <p:spPr/>
        <p:txBody>
          <a:bodyPr/>
          <a:lstStyle/>
          <a:p>
            <a:fld id="{0C06065F-1338-AD4E-B903-5D61FB6BDB5C}" type="datetime1">
              <a:rPr lang="en-CA" smtClean="0"/>
              <a:t>2020-10-30</a:t>
            </a:fld>
            <a:endParaRPr lang="en-US"/>
          </a:p>
        </p:txBody>
      </p:sp>
      <p:sp>
        <p:nvSpPr>
          <p:cNvPr id="5" name="Slide Number Placeholder 4">
            <a:extLst>
              <a:ext uri="{FF2B5EF4-FFF2-40B4-BE49-F238E27FC236}">
                <a16:creationId xmlns="" xmlns:a16="http://schemas.microsoft.com/office/drawing/2014/main" id="{7F70CC7B-69F3-EA46-AFE9-BC65DF8DE8B6}"/>
              </a:ext>
            </a:extLst>
          </p:cNvPr>
          <p:cNvSpPr>
            <a:spLocks noGrp="1"/>
          </p:cNvSpPr>
          <p:nvPr>
            <p:ph type="sldNum" sz="quarter" idx="12"/>
          </p:nvPr>
        </p:nvSpPr>
        <p:spPr/>
        <p:txBody>
          <a:bodyPr/>
          <a:lstStyle/>
          <a:p>
            <a:fld id="{81817943-45D5-5949-BC48-405C5101A313}" type="slidenum">
              <a:rPr lang="en-US" smtClean="0"/>
              <a:t>1</a:t>
            </a:fld>
            <a:endParaRPr lang="en-US"/>
          </a:p>
        </p:txBody>
      </p:sp>
      <p:pic>
        <p:nvPicPr>
          <p:cNvPr id="6" name="Picture 5" descr="noon.jpg"/>
          <p:cNvPicPr>
            <a:picLocks noChangeAspect="1"/>
          </p:cNvPicPr>
          <p:nvPr/>
        </p:nvPicPr>
        <p:blipFill>
          <a:blip r:embed="rId2" cstate="print">
            <a:duotone>
              <a:schemeClr val="bg2">
                <a:shade val="45000"/>
                <a:satMod val="135000"/>
              </a:schemeClr>
              <a:prstClr val="white"/>
            </a:duotone>
          </a:blip>
          <a:stretch>
            <a:fillRect/>
          </a:stretch>
        </p:blipFill>
        <p:spPr>
          <a:xfrm>
            <a:off x="557011" y="2457544"/>
            <a:ext cx="4114800" cy="3824617"/>
          </a:xfrm>
          <a:prstGeom prst="rect">
            <a:avLst/>
          </a:prstGeom>
        </p:spPr>
      </p:pic>
    </p:spTree>
    <p:extLst>
      <p:ext uri="{BB962C8B-B14F-4D97-AF65-F5344CB8AC3E}">
        <p14:creationId xmlns:p14="http://schemas.microsoft.com/office/powerpoint/2010/main" val="1701208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2020-10-30</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10</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979340" cy="1323439"/>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أقسامه</a:t>
            </a:r>
            <a:endParaRPr lang="ar-KW" sz="2800" b="1" dirty="0" smtClean="0">
              <a:solidFill>
                <a:srgbClr val="003192"/>
              </a:solidFill>
            </a:endParaRPr>
          </a:p>
          <a:p>
            <a:pPr lvl="0" algn="ctr" rtl="0"/>
            <a:endParaRPr lang="ar-KW" sz="2800" b="1" dirty="0">
              <a:solidFill>
                <a:srgbClr val="003192"/>
              </a:solidFill>
            </a:endParaRPr>
          </a:p>
          <a:p>
            <a:pPr lvl="0" algn="ctr"/>
            <a:r>
              <a:rPr lang="en-US" sz="2400" b="1" dirty="0">
                <a:solidFill>
                  <a:srgbClr val="003192"/>
                </a:solidFill>
              </a:rPr>
              <a:t>Its </a:t>
            </a:r>
            <a:r>
              <a:rPr lang="en-US" sz="2400" b="1" dirty="0" smtClean="0">
                <a:solidFill>
                  <a:srgbClr val="003192"/>
                </a:solidFill>
              </a:rPr>
              <a:t>Divisions</a:t>
            </a:r>
            <a:endParaRPr lang="en-US" sz="2400" b="1" dirty="0">
              <a:solidFill>
                <a:srgbClr val="003192"/>
              </a:solidFill>
            </a:endParaRPr>
          </a:p>
        </p:txBody>
      </p:sp>
      <p:sp>
        <p:nvSpPr>
          <p:cNvPr id="16" name="TextBox 15"/>
          <p:cNvSpPr txBox="1"/>
          <p:nvPr/>
        </p:nvSpPr>
        <p:spPr>
          <a:xfrm>
            <a:off x="5525037" y="1373120"/>
            <a:ext cx="3922310" cy="523220"/>
          </a:xfrm>
          <a:prstGeom prst="rect">
            <a:avLst/>
          </a:prstGeom>
          <a:solidFill>
            <a:schemeClr val="accent4">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الإدغام      </a:t>
            </a:r>
            <a:r>
              <a:rPr lang="en-US" sz="2800" b="1" dirty="0" err="1" smtClean="0">
                <a:solidFill>
                  <a:srgbClr val="003192"/>
                </a:solidFill>
              </a:rPr>
              <a:t>Idgham</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4">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 name="TextBox 10"/>
          <p:cNvSpPr txBox="1"/>
          <p:nvPr/>
        </p:nvSpPr>
        <p:spPr>
          <a:xfrm>
            <a:off x="1964369" y="2154702"/>
            <a:ext cx="7719171" cy="1477328"/>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r" rtl="1">
              <a:lnSpc>
                <a:spcPct val="150000"/>
              </a:lnSpc>
            </a:pPr>
            <a:r>
              <a:rPr lang="ar-KW" sz="2000" dirty="0">
                <a:ln>
                  <a:solidFill>
                    <a:srgbClr val="C00000"/>
                  </a:solidFill>
                </a:ln>
                <a:solidFill>
                  <a:srgbClr val="C00000"/>
                </a:solidFill>
                <a:latin typeface="Calibri" panose="020F0502020204030204" pitchFamily="34" charset="0"/>
                <a:cs typeface="Calibri" panose="020F0502020204030204" pitchFamily="34" charset="0"/>
              </a:rPr>
              <a:t>✦</a:t>
            </a:r>
            <a:r>
              <a:rPr lang="ar-KW" sz="20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a:t>
            </a:r>
            <a:r>
              <a:rPr lang="ar-KW" sz="2000" u="sng" dirty="0">
                <a:ln>
                  <a:solidFill>
                    <a:schemeClr val="tx2">
                      <a:lumMod val="10000"/>
                    </a:schemeClr>
                  </a:solidFill>
                </a:ln>
                <a:solidFill>
                  <a:schemeClr val="tx2">
                    <a:lumMod val="10000"/>
                  </a:schemeClr>
                </a:solidFill>
                <a:latin typeface="Calibri" panose="020F0502020204030204" pitchFamily="34" charset="0"/>
                <a:cs typeface="Calibri" panose="020F0502020204030204" pitchFamily="34" charset="0"/>
              </a:rPr>
              <a:t>الإدغام الكامل والنّاقص:</a:t>
            </a:r>
          </a:p>
          <a:p>
            <a:pPr algn="r" rtl="1">
              <a:lnSpc>
                <a:spcPct val="150000"/>
              </a:lnSpc>
            </a:pPr>
            <a:r>
              <a:rPr lang="ar-KW" sz="20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 الكامل: ذهاب الحرف وصفته معاً ويكون عند (</a:t>
            </a:r>
            <a:r>
              <a:rPr lang="ar-KW" sz="2000" dirty="0">
                <a:ln>
                  <a:solidFill>
                    <a:srgbClr val="C00000"/>
                  </a:solidFill>
                </a:ln>
                <a:solidFill>
                  <a:srgbClr val="C00000"/>
                </a:solidFill>
                <a:latin typeface="Calibri" panose="020F0502020204030204" pitchFamily="34" charset="0"/>
                <a:cs typeface="Calibri" panose="020F0502020204030204" pitchFamily="34" charset="0"/>
              </a:rPr>
              <a:t>ل،ر</a:t>
            </a:r>
            <a:r>
              <a:rPr lang="ar-KW" sz="20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اتفاقاً و (</a:t>
            </a:r>
            <a:r>
              <a:rPr lang="ar-KW" sz="2000" dirty="0">
                <a:ln>
                  <a:solidFill>
                    <a:srgbClr val="C00000"/>
                  </a:solidFill>
                </a:ln>
                <a:solidFill>
                  <a:srgbClr val="C00000"/>
                </a:solidFill>
                <a:latin typeface="Calibri" panose="020F0502020204030204" pitchFamily="34" charset="0"/>
                <a:cs typeface="Calibri" panose="020F0502020204030204" pitchFamily="34" charset="0"/>
              </a:rPr>
              <a:t>ن،م</a:t>
            </a:r>
            <a:r>
              <a:rPr lang="ar-KW" sz="20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باختلاف.</a:t>
            </a:r>
          </a:p>
          <a:p>
            <a:pPr algn="r" rtl="1">
              <a:lnSpc>
                <a:spcPct val="150000"/>
              </a:lnSpc>
            </a:pPr>
            <a:r>
              <a:rPr lang="ar-KW" sz="20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النّاقص: ذهاب الحرف وبقاء صفته وهي الغنّة ويكون عند (</a:t>
            </a:r>
            <a:r>
              <a:rPr lang="ar-KW" sz="2000" dirty="0">
                <a:ln>
                  <a:solidFill>
                    <a:srgbClr val="C00000"/>
                  </a:solidFill>
                </a:ln>
                <a:solidFill>
                  <a:srgbClr val="C00000"/>
                </a:solidFill>
                <a:latin typeface="Calibri" panose="020F0502020204030204" pitchFamily="34" charset="0"/>
                <a:cs typeface="Calibri" panose="020F0502020204030204" pitchFamily="34" charset="0"/>
              </a:rPr>
              <a:t>و،ي</a:t>
            </a:r>
            <a:r>
              <a:rPr lang="ar-KW" sz="20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اتفاقاً و (</a:t>
            </a:r>
            <a:r>
              <a:rPr lang="ar-KW" sz="2000" dirty="0">
                <a:ln>
                  <a:solidFill>
                    <a:srgbClr val="C00000"/>
                  </a:solidFill>
                </a:ln>
                <a:solidFill>
                  <a:srgbClr val="C00000"/>
                </a:solidFill>
                <a:latin typeface="Calibri" panose="020F0502020204030204" pitchFamily="34" charset="0"/>
                <a:cs typeface="Calibri" panose="020F0502020204030204" pitchFamily="34" charset="0"/>
              </a:rPr>
              <a:t>ن،م</a:t>
            </a:r>
            <a:r>
              <a:rPr lang="ar-KW" sz="20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باختلاف.</a:t>
            </a:r>
          </a:p>
        </p:txBody>
      </p:sp>
      <p:sp>
        <p:nvSpPr>
          <p:cNvPr id="19" name="TextBox 18"/>
          <p:cNvSpPr txBox="1"/>
          <p:nvPr/>
        </p:nvSpPr>
        <p:spPr>
          <a:xfrm>
            <a:off x="1468193" y="3781075"/>
            <a:ext cx="8344138" cy="2723823"/>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342900" indent="-342900">
              <a:lnSpc>
                <a:spcPct val="150000"/>
              </a:lnSpc>
              <a:buFont typeface="Wingdings" panose="05000000000000000000" pitchFamily="2" charset="2"/>
              <a:buChar char="q"/>
            </a:pPr>
            <a:r>
              <a:rPr lang="en-US" u="sng" dirty="0">
                <a:ln>
                  <a:solidFill>
                    <a:srgbClr val="002060"/>
                  </a:solidFill>
                </a:ln>
                <a:solidFill>
                  <a:srgbClr val="C00000"/>
                </a:solidFill>
                <a:latin typeface="Calibri" panose="020F0502020204030204" pitchFamily="34" charset="0"/>
                <a:cs typeface="Calibri" panose="020F0502020204030204" pitchFamily="34" charset="0"/>
              </a:rPr>
              <a:t>Complete and Incomplete </a:t>
            </a:r>
            <a:r>
              <a:rPr lang="en-US" u="sng" dirty="0" err="1" smtClean="0">
                <a:ln>
                  <a:solidFill>
                    <a:srgbClr val="002060"/>
                  </a:solidFill>
                </a:ln>
                <a:solidFill>
                  <a:srgbClr val="C00000"/>
                </a:solidFill>
                <a:latin typeface="Calibri" panose="020F0502020204030204" pitchFamily="34" charset="0"/>
                <a:cs typeface="Calibri" panose="020F0502020204030204" pitchFamily="34" charset="0"/>
              </a:rPr>
              <a:t>Idgham</a:t>
            </a:r>
            <a:r>
              <a:rPr lang="en-US" u="sng" dirty="0" smtClean="0">
                <a:ln>
                  <a:solidFill>
                    <a:srgbClr val="002060"/>
                  </a:solidFill>
                </a:ln>
                <a:solidFill>
                  <a:srgbClr val="C00000"/>
                </a:solidFill>
                <a:latin typeface="Calibri" panose="020F0502020204030204" pitchFamily="34" charset="0"/>
                <a:cs typeface="Calibri" panose="020F0502020204030204" pitchFamily="34" charset="0"/>
              </a:rPr>
              <a:t>:</a:t>
            </a:r>
          </a:p>
          <a:p>
            <a:pPr marL="342900" indent="-342900">
              <a:buFont typeface="Arial" panose="020B0604020202020204" pitchFamily="34" charset="0"/>
              <a:buChar char="•"/>
            </a:pPr>
            <a:r>
              <a:rPr lang="en-US" u="sng" dirty="0" smtClean="0">
                <a:ln>
                  <a:solidFill>
                    <a:schemeClr val="accent6">
                      <a:lumMod val="50000"/>
                    </a:schemeClr>
                  </a:solidFill>
                </a:ln>
                <a:solidFill>
                  <a:schemeClr val="accent6">
                    <a:lumMod val="75000"/>
                  </a:schemeClr>
                </a:solidFill>
                <a:latin typeface="Calibri" panose="020F0502020204030204" pitchFamily="34" charset="0"/>
                <a:cs typeface="Calibri" panose="020F0502020204030204" pitchFamily="34" charset="0"/>
              </a:rPr>
              <a:t>Complete </a:t>
            </a:r>
            <a:r>
              <a:rPr lang="en-US" u="sng" dirty="0" err="1" smtClean="0">
                <a:ln>
                  <a:solidFill>
                    <a:schemeClr val="accent6">
                      <a:lumMod val="50000"/>
                    </a:schemeClr>
                  </a:solidFill>
                </a:ln>
                <a:solidFill>
                  <a:schemeClr val="accent6">
                    <a:lumMod val="75000"/>
                  </a:schemeClr>
                </a:solidFill>
                <a:latin typeface="Calibri" panose="020F0502020204030204" pitchFamily="34" charset="0"/>
                <a:cs typeface="Calibri" panose="020F0502020204030204" pitchFamily="34" charset="0"/>
              </a:rPr>
              <a:t>Idgham</a:t>
            </a:r>
            <a:r>
              <a:rPr lang="en-US" u="sng" dirty="0" smtClean="0">
                <a:ln>
                  <a:solidFill>
                    <a:schemeClr val="accent6">
                      <a:lumMod val="50000"/>
                    </a:schemeClr>
                  </a:solidFill>
                </a:ln>
                <a:solidFill>
                  <a:schemeClr val="accent6">
                    <a:lumMod val="75000"/>
                  </a:schemeClr>
                </a:solidFill>
                <a:latin typeface="Calibri" panose="020F0502020204030204" pitchFamily="34" charset="0"/>
                <a:cs typeface="Calibri" panose="020F0502020204030204" pitchFamily="34" charset="0"/>
              </a:rPr>
              <a:t>: </a:t>
            </a:r>
            <a:r>
              <a:rPr lang="en-US" dirty="0">
                <a:ln>
                  <a:solidFill>
                    <a:srgbClr val="002060"/>
                  </a:solidFill>
                </a:ln>
                <a:solidFill>
                  <a:schemeClr val="accent1">
                    <a:lumMod val="75000"/>
                  </a:schemeClr>
                </a:solidFill>
                <a:latin typeface="Calibri" panose="020F0502020204030204" pitchFamily="34" charset="0"/>
                <a:cs typeface="Calibri" panose="020F0502020204030204" pitchFamily="34" charset="0"/>
              </a:rPr>
              <a:t>means the disappearance of both the letter sound and </a:t>
            </a:r>
            <a:r>
              <a:rPr lang="en-US"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its </a:t>
            </a:r>
            <a:r>
              <a:rPr lang="en-US" dirty="0">
                <a:ln>
                  <a:solidFill>
                    <a:srgbClr val="002060"/>
                  </a:solidFill>
                </a:ln>
                <a:solidFill>
                  <a:schemeClr val="accent1">
                    <a:lumMod val="75000"/>
                  </a:schemeClr>
                </a:solidFill>
                <a:latin typeface="Calibri" panose="020F0502020204030204" pitchFamily="34" charset="0"/>
                <a:cs typeface="Calibri" panose="020F0502020204030204" pitchFamily="34" charset="0"/>
              </a:rPr>
              <a:t>characteristic. </a:t>
            </a:r>
            <a:r>
              <a:rPr lang="en-US"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This happens in </a:t>
            </a:r>
            <a:r>
              <a:rPr lang="en-US" dirty="0">
                <a:ln>
                  <a:solidFill>
                    <a:srgbClr val="002060"/>
                  </a:solidFill>
                </a:ln>
                <a:solidFill>
                  <a:schemeClr val="accent1">
                    <a:lumMod val="75000"/>
                  </a:schemeClr>
                </a:solidFill>
                <a:latin typeface="Calibri" panose="020F0502020204030204" pitchFamily="34" charset="0"/>
                <a:cs typeface="Calibri" panose="020F0502020204030204" pitchFamily="34" charset="0"/>
              </a:rPr>
              <a:t>the letters </a:t>
            </a:r>
            <a:r>
              <a:rPr lang="pt-PT" kern="1800" dirty="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raa </a:t>
            </a:r>
            <a:r>
              <a:rPr lang="pt-PT" kern="1800" dirty="0" smtClean="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a:t>
            </a:r>
            <a:r>
              <a:rPr lang="ar-KW" dirty="0">
                <a:ln>
                  <a:solidFill>
                    <a:srgbClr val="C00000"/>
                  </a:solidFill>
                </a:ln>
                <a:solidFill>
                  <a:srgbClr val="C00000"/>
                </a:solidFill>
                <a:latin typeface="Calibri" panose="020F0502020204030204" pitchFamily="34" charset="0"/>
                <a:cs typeface="Calibri" panose="020F0502020204030204" pitchFamily="34" charset="0"/>
              </a:rPr>
              <a:t>ر</a:t>
            </a:r>
            <a:r>
              <a:rPr lang="pt-PT" kern="1800" dirty="0" smtClean="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 </a:t>
            </a:r>
            <a:r>
              <a:rPr lang="pt-PT" kern="1800" dirty="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and lam</a:t>
            </a:r>
            <a:r>
              <a:rPr lang="pt-PT" b="1" kern="1800" dirty="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 </a:t>
            </a:r>
            <a:r>
              <a:rPr lang="pt-PT" kern="1800" dirty="0" smtClean="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a:t>
            </a:r>
            <a:r>
              <a:rPr lang="ar-KW" dirty="0">
                <a:ln>
                  <a:solidFill>
                    <a:srgbClr val="C00000"/>
                  </a:solidFill>
                </a:ln>
                <a:solidFill>
                  <a:srgbClr val="C00000"/>
                </a:solidFill>
                <a:latin typeface="Calibri" panose="020F0502020204030204" pitchFamily="34" charset="0"/>
                <a:cs typeface="Calibri" panose="020F0502020204030204" pitchFamily="34" charset="0"/>
              </a:rPr>
              <a:t>ل</a:t>
            </a:r>
            <a:r>
              <a:rPr lang="pt-PT" kern="1800" dirty="0" smtClean="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a:t>
            </a:r>
            <a:endParaRPr lang="en-US" kern="1800" dirty="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endParaRPr>
          </a:p>
          <a:p>
            <a:pPr marL="342900" indent="-342900">
              <a:buFont typeface="Arial" panose="020B0604020202020204" pitchFamily="34" charset="0"/>
              <a:buChar char="•"/>
            </a:pPr>
            <a:r>
              <a:rPr lang="ar-EG"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 </a:t>
            </a:r>
            <a:r>
              <a:rPr lang="en-US" u="sng" dirty="0" smtClean="0">
                <a:ln>
                  <a:solidFill>
                    <a:schemeClr val="accent6">
                      <a:lumMod val="50000"/>
                    </a:schemeClr>
                  </a:solidFill>
                </a:ln>
                <a:solidFill>
                  <a:schemeClr val="accent6">
                    <a:lumMod val="75000"/>
                  </a:schemeClr>
                </a:solidFill>
                <a:latin typeface="Calibri" panose="020F0502020204030204" pitchFamily="34" charset="0"/>
                <a:cs typeface="Calibri" panose="020F0502020204030204" pitchFamily="34" charset="0"/>
              </a:rPr>
              <a:t>Incomplete </a:t>
            </a:r>
            <a:r>
              <a:rPr lang="en-US" u="sng" dirty="0" err="1">
                <a:ln>
                  <a:solidFill>
                    <a:schemeClr val="accent6">
                      <a:lumMod val="50000"/>
                    </a:schemeClr>
                  </a:solidFill>
                </a:ln>
                <a:solidFill>
                  <a:schemeClr val="accent6">
                    <a:lumMod val="75000"/>
                  </a:schemeClr>
                </a:solidFill>
                <a:latin typeface="Calibri" panose="020F0502020204030204" pitchFamily="34" charset="0"/>
                <a:cs typeface="Calibri" panose="020F0502020204030204" pitchFamily="34" charset="0"/>
              </a:rPr>
              <a:t>Idgham</a:t>
            </a:r>
            <a:r>
              <a:rPr lang="en-US" u="sng" dirty="0">
                <a:ln>
                  <a:solidFill>
                    <a:schemeClr val="accent6">
                      <a:lumMod val="50000"/>
                    </a:schemeClr>
                  </a:solidFill>
                </a:ln>
                <a:solidFill>
                  <a:schemeClr val="accent6">
                    <a:lumMod val="75000"/>
                  </a:schemeClr>
                </a:solidFill>
                <a:latin typeface="Calibri" panose="020F0502020204030204" pitchFamily="34" charset="0"/>
                <a:cs typeface="Calibri" panose="020F0502020204030204" pitchFamily="34" charset="0"/>
              </a:rPr>
              <a:t> </a:t>
            </a:r>
            <a:r>
              <a:rPr lang="en-US"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:means </a:t>
            </a:r>
            <a:r>
              <a:rPr lang="en-US" dirty="0">
                <a:ln>
                  <a:solidFill>
                    <a:srgbClr val="002060"/>
                  </a:solidFill>
                </a:ln>
                <a:solidFill>
                  <a:schemeClr val="accent1">
                    <a:lumMod val="75000"/>
                  </a:schemeClr>
                </a:solidFill>
                <a:latin typeface="Calibri" panose="020F0502020204030204" pitchFamily="34" charset="0"/>
                <a:cs typeface="Calibri" panose="020F0502020204030204" pitchFamily="34" charset="0"/>
              </a:rPr>
              <a:t>the disappearance of the sound of the letter but its characteristic remains, this is the </a:t>
            </a:r>
            <a:r>
              <a:rPr lang="en-US" dirty="0" err="1">
                <a:ln>
                  <a:solidFill>
                    <a:srgbClr val="002060"/>
                  </a:solidFill>
                </a:ln>
                <a:solidFill>
                  <a:schemeClr val="accent1">
                    <a:lumMod val="75000"/>
                  </a:schemeClr>
                </a:solidFill>
                <a:latin typeface="Calibri" panose="020F0502020204030204" pitchFamily="34" charset="0"/>
                <a:cs typeface="Calibri" panose="020F0502020204030204" pitchFamily="34" charset="0"/>
              </a:rPr>
              <a:t>ghunna</a:t>
            </a:r>
            <a:r>
              <a:rPr lang="en-US"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The consensus is that it happens for the letters </a:t>
            </a:r>
            <a:r>
              <a:rPr lang="pt-PT" kern="1800" dirty="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yaa</a:t>
            </a:r>
            <a:r>
              <a:rPr lang="pt-PT" b="1" kern="1800" dirty="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 </a:t>
            </a:r>
            <a:r>
              <a:rPr lang="pt-PT" kern="1800" dirty="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 </a:t>
            </a:r>
            <a:r>
              <a:rPr lang="pt-PT" kern="1800" dirty="0" smtClean="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a:t>
            </a:r>
            <a:r>
              <a:rPr lang="ar-KW" dirty="0">
                <a:ln>
                  <a:solidFill>
                    <a:srgbClr val="C00000"/>
                  </a:solidFill>
                </a:ln>
                <a:solidFill>
                  <a:srgbClr val="C00000"/>
                </a:solidFill>
                <a:latin typeface="Calibri" panose="020F0502020204030204" pitchFamily="34" charset="0"/>
                <a:cs typeface="Calibri" panose="020F0502020204030204" pitchFamily="34" charset="0"/>
              </a:rPr>
              <a:t>ي</a:t>
            </a:r>
            <a:r>
              <a:rPr lang="pt-PT" kern="1800" dirty="0" smtClean="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 </a:t>
            </a:r>
            <a:r>
              <a:rPr lang="pt-PT" kern="1800" dirty="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and  waw</a:t>
            </a:r>
            <a:r>
              <a:rPr lang="pt-PT" b="1" kern="1800" dirty="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 </a:t>
            </a:r>
            <a:r>
              <a:rPr lang="pt-PT" kern="1800" dirty="0" smtClean="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a:t>
            </a:r>
            <a:r>
              <a:rPr lang="ar-KW" dirty="0">
                <a:ln>
                  <a:solidFill>
                    <a:srgbClr val="C00000"/>
                  </a:solidFill>
                </a:ln>
                <a:solidFill>
                  <a:srgbClr val="C00000"/>
                </a:solidFill>
                <a:latin typeface="Calibri" panose="020F0502020204030204" pitchFamily="34" charset="0"/>
                <a:cs typeface="Calibri" panose="020F0502020204030204" pitchFamily="34" charset="0"/>
              </a:rPr>
              <a:t>و</a:t>
            </a:r>
            <a:r>
              <a:rPr lang="pt-PT" kern="1800" dirty="0" smtClean="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a:t>
            </a:r>
          </a:p>
          <a:p>
            <a:endParaRPr lang="en-US" kern="1800" dirty="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endParaRPr>
          </a:p>
          <a:p>
            <a:r>
              <a:rPr lang="en-US" dirty="0" smtClean="0">
                <a:ln>
                  <a:solidFill>
                    <a:srgbClr val="C00000"/>
                  </a:solidFill>
                </a:ln>
                <a:solidFill>
                  <a:srgbClr val="C00000"/>
                </a:solidFill>
                <a:latin typeface="Calibri" panose="020F0502020204030204" pitchFamily="34" charset="0"/>
                <a:cs typeface="Calibri" panose="020F0502020204030204" pitchFamily="34" charset="0"/>
              </a:rPr>
              <a:t>**</a:t>
            </a:r>
            <a:r>
              <a:rPr lang="en-US"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However </a:t>
            </a:r>
            <a:r>
              <a:rPr lang="en-US" dirty="0">
                <a:ln>
                  <a:solidFill>
                    <a:srgbClr val="002060"/>
                  </a:solidFill>
                </a:ln>
                <a:solidFill>
                  <a:schemeClr val="accent1">
                    <a:lumMod val="75000"/>
                  </a:schemeClr>
                </a:solidFill>
                <a:latin typeface="Calibri" panose="020F0502020204030204" pitchFamily="34" charset="0"/>
                <a:cs typeface="Calibri" panose="020F0502020204030204" pitchFamily="34" charset="0"/>
              </a:rPr>
              <a:t>there are 2 </a:t>
            </a:r>
            <a:r>
              <a:rPr lang="en-US"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opinions </a:t>
            </a:r>
            <a:r>
              <a:rPr lang="en-US" dirty="0">
                <a:ln>
                  <a:solidFill>
                    <a:srgbClr val="002060"/>
                  </a:solidFill>
                </a:ln>
                <a:solidFill>
                  <a:schemeClr val="accent1">
                    <a:lumMod val="75000"/>
                  </a:schemeClr>
                </a:solidFill>
                <a:latin typeface="Calibri" panose="020F0502020204030204" pitchFamily="34" charset="0"/>
                <a:cs typeface="Calibri" panose="020F0502020204030204" pitchFamily="34" charset="0"/>
              </a:rPr>
              <a:t>for the letters noon </a:t>
            </a:r>
            <a:r>
              <a:rPr lang="en-US" dirty="0" smtClean="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rPr>
              <a:t>(</a:t>
            </a:r>
            <a:r>
              <a:rPr lang="ar-KW" dirty="0">
                <a:ln>
                  <a:solidFill>
                    <a:srgbClr val="C00000"/>
                  </a:solidFill>
                </a:ln>
                <a:solidFill>
                  <a:srgbClr val="C00000"/>
                </a:solidFill>
                <a:latin typeface="Calibri" panose="020F0502020204030204" pitchFamily="34" charset="0"/>
                <a:cs typeface="Calibri" panose="020F0502020204030204" pitchFamily="34" charset="0"/>
              </a:rPr>
              <a:t>ن</a:t>
            </a:r>
            <a:r>
              <a:rPr lang="en-US" dirty="0" smtClean="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rPr>
              <a:t>) </a:t>
            </a:r>
            <a:r>
              <a:rPr lang="en-US" dirty="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rPr>
              <a:t>and  </a:t>
            </a:r>
            <a:r>
              <a:rPr lang="en-US" dirty="0" err="1">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rPr>
              <a:t>meem</a:t>
            </a:r>
            <a:r>
              <a:rPr lang="en-US" dirty="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rPr>
              <a:t> </a:t>
            </a:r>
            <a:r>
              <a:rPr lang="en-US" dirty="0" smtClean="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rPr>
              <a:t>(</a:t>
            </a:r>
            <a:r>
              <a:rPr lang="ar-KW" dirty="0">
                <a:ln>
                  <a:solidFill>
                    <a:srgbClr val="C00000"/>
                  </a:solidFill>
                </a:ln>
                <a:solidFill>
                  <a:srgbClr val="C00000"/>
                </a:solidFill>
                <a:latin typeface="Calibri" panose="020F0502020204030204" pitchFamily="34" charset="0"/>
                <a:cs typeface="Calibri" panose="020F0502020204030204" pitchFamily="34" charset="0"/>
              </a:rPr>
              <a:t>م</a:t>
            </a:r>
            <a:r>
              <a:rPr lang="en-US" dirty="0" smtClean="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rPr>
              <a:t>) </a:t>
            </a:r>
            <a:r>
              <a:rPr lang="en-US"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one </a:t>
            </a:r>
            <a:r>
              <a:rPr lang="en-US" dirty="0">
                <a:ln>
                  <a:solidFill>
                    <a:srgbClr val="002060"/>
                  </a:solidFill>
                </a:ln>
                <a:solidFill>
                  <a:schemeClr val="accent1">
                    <a:lumMod val="75000"/>
                  </a:schemeClr>
                </a:solidFill>
                <a:latin typeface="Calibri" panose="020F0502020204030204" pitchFamily="34" charset="0"/>
                <a:cs typeface="Calibri" panose="020F0502020204030204" pitchFamily="34" charset="0"/>
              </a:rPr>
              <a:t>considering </a:t>
            </a:r>
            <a:r>
              <a:rPr lang="en-US"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them </a:t>
            </a:r>
            <a:r>
              <a:rPr lang="en-US" dirty="0">
                <a:ln>
                  <a:solidFill>
                    <a:srgbClr val="002060"/>
                  </a:solidFill>
                </a:ln>
                <a:solidFill>
                  <a:schemeClr val="accent1">
                    <a:lumMod val="75000"/>
                  </a:schemeClr>
                </a:solidFill>
                <a:latin typeface="Calibri" panose="020F0502020204030204" pitchFamily="34" charset="0"/>
                <a:cs typeface="Calibri" panose="020F0502020204030204" pitchFamily="34" charset="0"/>
              </a:rPr>
              <a:t>a complete </a:t>
            </a:r>
            <a:r>
              <a:rPr lang="en-US" dirty="0" err="1">
                <a:ln>
                  <a:solidFill>
                    <a:srgbClr val="002060"/>
                  </a:solidFill>
                </a:ln>
                <a:solidFill>
                  <a:schemeClr val="accent1">
                    <a:lumMod val="75000"/>
                  </a:schemeClr>
                </a:solidFill>
                <a:latin typeface="Calibri" panose="020F0502020204030204" pitchFamily="34" charset="0"/>
                <a:cs typeface="Calibri" panose="020F0502020204030204" pitchFamily="34" charset="0"/>
              </a:rPr>
              <a:t>Idgham</a:t>
            </a:r>
            <a:r>
              <a:rPr lang="en-US"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and the other </a:t>
            </a:r>
            <a:r>
              <a:rPr lang="en-US" dirty="0" err="1"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cosidering</a:t>
            </a:r>
            <a:r>
              <a:rPr lang="en-US"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 them </a:t>
            </a:r>
            <a:r>
              <a:rPr lang="en-US" dirty="0">
                <a:ln>
                  <a:solidFill>
                    <a:srgbClr val="002060"/>
                  </a:solidFill>
                </a:ln>
                <a:solidFill>
                  <a:schemeClr val="accent1">
                    <a:lumMod val="75000"/>
                  </a:schemeClr>
                </a:solidFill>
                <a:latin typeface="Calibri" panose="020F0502020204030204" pitchFamily="34" charset="0"/>
                <a:cs typeface="Calibri" panose="020F0502020204030204" pitchFamily="34" charset="0"/>
              </a:rPr>
              <a:t>an incomplete </a:t>
            </a:r>
            <a:r>
              <a:rPr lang="en-US" dirty="0" err="1"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Idgham</a:t>
            </a:r>
            <a:r>
              <a:rPr lang="en-US"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endParaRPr lang="en-US"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585866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2020-10-30</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11</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6" name="TextBox 15"/>
          <p:cNvSpPr txBox="1"/>
          <p:nvPr/>
        </p:nvSpPr>
        <p:spPr>
          <a:xfrm>
            <a:off x="5525037" y="1373120"/>
            <a:ext cx="3922310" cy="523220"/>
          </a:xfrm>
          <a:prstGeom prst="rect">
            <a:avLst/>
          </a:prstGeom>
          <a:solidFill>
            <a:schemeClr val="accent4">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الإدغام      </a:t>
            </a:r>
            <a:r>
              <a:rPr lang="en-US" sz="2800" b="1" dirty="0" err="1" smtClean="0">
                <a:solidFill>
                  <a:srgbClr val="003192"/>
                </a:solidFill>
              </a:rPr>
              <a:t>Idgham</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4">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0" name="Content Placeholder 5"/>
          <p:cNvSpPr>
            <a:spLocks noGrp="1"/>
          </p:cNvSpPr>
          <p:nvPr>
            <p:ph sz="quarter" idx="4294967295"/>
          </p:nvPr>
        </p:nvSpPr>
        <p:spPr>
          <a:xfrm>
            <a:off x="5238829" y="4476870"/>
            <a:ext cx="4494726" cy="1709535"/>
          </a:xfrm>
          <a:prstGeom prst="rect">
            <a:avLst/>
          </a:prstGeom>
          <a:ln>
            <a:solidFill>
              <a:schemeClr val="tx1"/>
            </a:solidFill>
          </a:ln>
        </p:spPr>
        <p:txBody>
          <a:bodyPr/>
          <a:lstStyle/>
          <a:p>
            <a:pPr>
              <a:lnSpc>
                <a:spcPct val="100000"/>
              </a:lnSpc>
            </a:pPr>
            <a:r>
              <a:rPr lang="ar-SA" sz="2000" dirty="0" smtClean="0"/>
              <a:t>( منْ يَقول )     تقرأ        ( </a:t>
            </a:r>
            <a:r>
              <a:rPr lang="ar-SA" sz="2000" b="1" dirty="0" smtClean="0">
                <a:solidFill>
                  <a:srgbClr val="FF0000"/>
                </a:solidFill>
              </a:rPr>
              <a:t>مَـيَّــ</a:t>
            </a:r>
            <a:r>
              <a:rPr lang="ar-SA" sz="2000" b="1" dirty="0">
                <a:latin typeface="Arial" panose="020B0604020202020204" pitchFamily="34" charset="0"/>
                <a:cs typeface="Arial" panose="020B0604020202020204" pitchFamily="34" charset="0"/>
              </a:rPr>
              <a:t>قول</a:t>
            </a:r>
            <a:r>
              <a:rPr lang="ar-SA" sz="2000" dirty="0" smtClean="0"/>
              <a:t> )</a:t>
            </a:r>
          </a:p>
          <a:p>
            <a:pPr>
              <a:lnSpc>
                <a:spcPct val="100000"/>
              </a:lnSpc>
            </a:pPr>
            <a:r>
              <a:rPr lang="ar-SA" sz="2000" dirty="0"/>
              <a:t>( برقٍ يَجعلون )     تقرأ      </a:t>
            </a:r>
            <a:r>
              <a:rPr lang="ar-SA" sz="2000" b="1" dirty="0">
                <a:solidFill>
                  <a:srgbClr val="FF0000"/>
                </a:solidFill>
              </a:rPr>
              <a:t>(  </a:t>
            </a:r>
            <a:r>
              <a:rPr lang="ar-SA" sz="2000" b="1" dirty="0">
                <a:latin typeface="Arial" panose="020B0604020202020204" pitchFamily="34" charset="0"/>
                <a:cs typeface="Arial" panose="020B0604020202020204" pitchFamily="34" charset="0"/>
              </a:rPr>
              <a:t>برق</a:t>
            </a:r>
            <a:r>
              <a:rPr lang="ar-SA" sz="2000" b="1" dirty="0">
                <a:solidFill>
                  <a:srgbClr val="FF0000"/>
                </a:solidFill>
              </a:rPr>
              <a:t> يَّـ</a:t>
            </a:r>
            <a:r>
              <a:rPr lang="ar-SA" sz="2000" b="1" dirty="0">
                <a:latin typeface="Arial" panose="020B0604020202020204" pitchFamily="34" charset="0"/>
                <a:cs typeface="Arial" panose="020B0604020202020204" pitchFamily="34" charset="0"/>
              </a:rPr>
              <a:t>جعلون</a:t>
            </a:r>
            <a:r>
              <a:rPr lang="ar-SA" sz="2000" b="1" dirty="0">
                <a:solidFill>
                  <a:srgbClr val="FF0000"/>
                </a:solidFill>
              </a:rPr>
              <a:t> </a:t>
            </a:r>
            <a:r>
              <a:rPr lang="ar-SA" sz="2000" dirty="0"/>
              <a:t>)</a:t>
            </a:r>
          </a:p>
          <a:p>
            <a:pPr>
              <a:lnSpc>
                <a:spcPct val="100000"/>
              </a:lnSpc>
            </a:pPr>
            <a:r>
              <a:rPr lang="ar-SA" sz="2000" dirty="0"/>
              <a:t>( مِنْ وَال )       تقرأ       ( </a:t>
            </a:r>
            <a:r>
              <a:rPr lang="ar-SA" sz="2000" b="1" dirty="0">
                <a:solidFill>
                  <a:srgbClr val="FF0000"/>
                </a:solidFill>
              </a:rPr>
              <a:t>مِـوَّ</a:t>
            </a:r>
            <a:r>
              <a:rPr lang="ar-SA" sz="2000" b="1" dirty="0">
                <a:latin typeface="Arial" panose="020B0604020202020204" pitchFamily="34" charset="0"/>
                <a:cs typeface="Arial" panose="020B0604020202020204" pitchFamily="34" charset="0"/>
              </a:rPr>
              <a:t>ال</a:t>
            </a:r>
            <a:r>
              <a:rPr lang="ar-SA" sz="2000" dirty="0"/>
              <a:t>) </a:t>
            </a:r>
          </a:p>
          <a:p>
            <a:pPr>
              <a:lnSpc>
                <a:spcPct val="100000"/>
              </a:lnSpc>
            </a:pPr>
            <a:r>
              <a:rPr lang="ar-SA" sz="2000" dirty="0" smtClean="0"/>
              <a:t>( </a:t>
            </a:r>
            <a:r>
              <a:rPr lang="ar-SA" sz="2000" dirty="0"/>
              <a:t>ولكلٍ وِجهة )     تقرأ       ( </a:t>
            </a:r>
            <a:r>
              <a:rPr lang="ar-SA" sz="2000" b="1" dirty="0">
                <a:latin typeface="Arial" panose="020B0604020202020204" pitchFamily="34" charset="0"/>
                <a:cs typeface="Arial" panose="020B0604020202020204" pitchFamily="34" charset="0"/>
              </a:rPr>
              <a:t>ولكل</a:t>
            </a:r>
            <a:r>
              <a:rPr lang="ar-SA" sz="2000" b="1" dirty="0">
                <a:solidFill>
                  <a:srgbClr val="FF0000"/>
                </a:solidFill>
              </a:rPr>
              <a:t> وِّ</a:t>
            </a:r>
            <a:r>
              <a:rPr lang="ar-SA" sz="2000" b="1" dirty="0">
                <a:latin typeface="Arial" panose="020B0604020202020204" pitchFamily="34" charset="0"/>
                <a:cs typeface="Arial" panose="020B0604020202020204" pitchFamily="34" charset="0"/>
              </a:rPr>
              <a:t>جهة</a:t>
            </a:r>
            <a:r>
              <a:rPr lang="ar-SA" sz="2000" b="1" dirty="0">
                <a:solidFill>
                  <a:srgbClr val="FF0000"/>
                </a:solidFill>
              </a:rPr>
              <a:t> </a:t>
            </a:r>
            <a:r>
              <a:rPr lang="ar-SA" sz="2000" dirty="0" smtClean="0"/>
              <a:t>)</a:t>
            </a:r>
            <a:endParaRPr lang="ar-SA" sz="2000" dirty="0"/>
          </a:p>
        </p:txBody>
      </p:sp>
      <p:sp>
        <p:nvSpPr>
          <p:cNvPr id="21" name="Content Placeholder 2"/>
          <p:cNvSpPr>
            <a:spLocks noGrp="1"/>
          </p:cNvSpPr>
          <p:nvPr>
            <p:ph idx="1"/>
          </p:nvPr>
        </p:nvSpPr>
        <p:spPr>
          <a:xfrm>
            <a:off x="5580925" y="2443655"/>
            <a:ext cx="4102615" cy="1770263"/>
          </a:xfrm>
          <a:ln>
            <a:solidFill>
              <a:schemeClr val="tx1"/>
            </a:solidFill>
          </a:ln>
        </p:spPr>
        <p:txBody>
          <a:bodyPr>
            <a:normAutofit/>
          </a:bodyPr>
          <a:lstStyle/>
          <a:p>
            <a:pPr>
              <a:lnSpc>
                <a:spcPct val="100000"/>
              </a:lnSpc>
            </a:pPr>
            <a:r>
              <a:rPr lang="ar-SA" sz="2000" dirty="0" smtClean="0"/>
              <a:t>( منْ لَدنك)      تقرأ         (</a:t>
            </a:r>
            <a:r>
              <a:rPr lang="ar-SA" sz="2000" b="1" dirty="0" smtClean="0">
                <a:solidFill>
                  <a:srgbClr val="FF0000"/>
                </a:solidFill>
              </a:rPr>
              <a:t> ملَّـ</a:t>
            </a:r>
            <a:r>
              <a:rPr lang="ar-SA" sz="2000" b="1" dirty="0" smtClean="0"/>
              <a:t>دنك </a:t>
            </a:r>
            <a:r>
              <a:rPr lang="ar-SA" sz="2000" dirty="0" smtClean="0"/>
              <a:t>) </a:t>
            </a:r>
          </a:p>
          <a:p>
            <a:pPr>
              <a:lnSpc>
                <a:spcPct val="100000"/>
              </a:lnSpc>
            </a:pPr>
            <a:r>
              <a:rPr lang="ar-SA" sz="2000" dirty="0" smtClean="0"/>
              <a:t>( هدىً لِلمتقين )     تقرأ  ( </a:t>
            </a:r>
            <a:r>
              <a:rPr lang="ar-SA" sz="2000" b="1" dirty="0" smtClean="0"/>
              <a:t>هد</a:t>
            </a:r>
            <a:r>
              <a:rPr lang="ar-SA" sz="2000" b="1" dirty="0" smtClean="0">
                <a:solidFill>
                  <a:srgbClr val="FF0000"/>
                </a:solidFill>
              </a:rPr>
              <a:t> لَّ</a:t>
            </a:r>
            <a:r>
              <a:rPr lang="ar-SA" sz="2000" b="1" dirty="0" smtClean="0"/>
              <a:t>لمتقين</a:t>
            </a:r>
            <a:r>
              <a:rPr lang="ar-SA" sz="2000" b="1" dirty="0" smtClean="0">
                <a:solidFill>
                  <a:srgbClr val="FF0000"/>
                </a:solidFill>
              </a:rPr>
              <a:t> </a:t>
            </a:r>
            <a:r>
              <a:rPr lang="ar-SA" sz="2000" dirty="0" smtClean="0"/>
              <a:t>) </a:t>
            </a:r>
          </a:p>
          <a:p>
            <a:pPr>
              <a:lnSpc>
                <a:spcPct val="100000"/>
              </a:lnSpc>
            </a:pPr>
            <a:r>
              <a:rPr lang="ar-SA" sz="2000" dirty="0" smtClean="0"/>
              <a:t>( منْ رَبهم )       تقرأ      ( </a:t>
            </a:r>
            <a:r>
              <a:rPr lang="ar-SA" sz="2000" b="1" dirty="0" smtClean="0">
                <a:solidFill>
                  <a:srgbClr val="FF0000"/>
                </a:solidFill>
              </a:rPr>
              <a:t>مرَّ</a:t>
            </a:r>
            <a:r>
              <a:rPr lang="ar-SA" sz="2000" b="1" dirty="0"/>
              <a:t>بهم</a:t>
            </a:r>
            <a:r>
              <a:rPr lang="ar-SA" sz="2000" dirty="0" smtClean="0"/>
              <a:t> ) </a:t>
            </a:r>
          </a:p>
          <a:p>
            <a:pPr>
              <a:lnSpc>
                <a:spcPct val="100000"/>
              </a:lnSpc>
            </a:pPr>
            <a:r>
              <a:rPr lang="ar-SA" sz="2000" dirty="0" smtClean="0"/>
              <a:t>(غفورٌ رَحيم )     تقرأ        ( </a:t>
            </a:r>
            <a:r>
              <a:rPr lang="ar-SA" sz="2000" b="1" dirty="0"/>
              <a:t>غفور</a:t>
            </a:r>
            <a:r>
              <a:rPr lang="ar-SA" sz="2000" dirty="0" smtClean="0"/>
              <a:t> </a:t>
            </a:r>
            <a:r>
              <a:rPr lang="ar-SA" sz="2000" b="1" dirty="0" smtClean="0">
                <a:solidFill>
                  <a:srgbClr val="FF0000"/>
                </a:solidFill>
              </a:rPr>
              <a:t>رَّ</a:t>
            </a:r>
            <a:r>
              <a:rPr lang="ar-SA" sz="2000" b="1" dirty="0"/>
              <a:t>حيم</a:t>
            </a:r>
            <a:r>
              <a:rPr lang="ar-SA" sz="2000" dirty="0" smtClean="0"/>
              <a:t> ) </a:t>
            </a:r>
          </a:p>
        </p:txBody>
      </p:sp>
      <p:sp>
        <p:nvSpPr>
          <p:cNvPr id="22" name="TextBox 21"/>
          <p:cNvSpPr txBox="1"/>
          <p:nvPr/>
        </p:nvSpPr>
        <p:spPr>
          <a:xfrm>
            <a:off x="9951403" y="3189163"/>
            <a:ext cx="1979340" cy="1323439"/>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أقسامه</a:t>
            </a:r>
            <a:endParaRPr lang="ar-KW" sz="2800" b="1" dirty="0" smtClean="0">
              <a:solidFill>
                <a:srgbClr val="003192"/>
              </a:solidFill>
            </a:endParaRPr>
          </a:p>
          <a:p>
            <a:pPr lvl="0" algn="ctr" rtl="0"/>
            <a:endParaRPr lang="ar-KW" sz="2800" b="1" dirty="0">
              <a:solidFill>
                <a:srgbClr val="003192"/>
              </a:solidFill>
            </a:endParaRPr>
          </a:p>
          <a:p>
            <a:pPr lvl="0" algn="ctr"/>
            <a:r>
              <a:rPr lang="en-US" sz="2400" b="1" dirty="0">
                <a:solidFill>
                  <a:srgbClr val="003192"/>
                </a:solidFill>
              </a:rPr>
              <a:t>Its </a:t>
            </a:r>
            <a:r>
              <a:rPr lang="en-US" sz="2400" b="1" dirty="0" smtClean="0">
                <a:solidFill>
                  <a:srgbClr val="003192"/>
                </a:solidFill>
              </a:rPr>
              <a:t>Divisions</a:t>
            </a:r>
            <a:endParaRPr lang="en-US" sz="2400" b="1" dirty="0">
              <a:solidFill>
                <a:srgbClr val="003192"/>
              </a:solidFill>
            </a:endParaRPr>
          </a:p>
        </p:txBody>
      </p:sp>
      <p:sp>
        <p:nvSpPr>
          <p:cNvPr id="23" name="Content Placeholder 5"/>
          <p:cNvSpPr txBox="1">
            <a:spLocks/>
          </p:cNvSpPr>
          <p:nvPr/>
        </p:nvSpPr>
        <p:spPr>
          <a:xfrm>
            <a:off x="412123" y="4512602"/>
            <a:ext cx="4396069" cy="1678439"/>
          </a:xfrm>
          <a:prstGeom prst="rect">
            <a:avLst/>
          </a:prstGeom>
          <a:ln>
            <a:solidFill>
              <a:schemeClr val="tx1"/>
            </a:solidFill>
          </a:ln>
        </p:spPr>
        <p:txBody>
          <a:bodyPr vert="horz" lIns="91440" tIns="45720" rIns="91440" bIns="45720" rtlCol="0">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ar-SA" sz="2000" dirty="0" smtClean="0"/>
              <a:t>( مِنْ نِعمة )  </a:t>
            </a:r>
            <a:r>
              <a:rPr lang="ar-SA" sz="2000" dirty="0">
                <a:latin typeface="Arial" panose="020B0604020202020204" pitchFamily="34" charset="0"/>
                <a:cs typeface="Arial" panose="020B0604020202020204" pitchFamily="34" charset="0"/>
              </a:rPr>
              <a:t>تقرأ         (</a:t>
            </a:r>
            <a:r>
              <a:rPr lang="ar-SA" sz="2000" b="1" dirty="0" smtClean="0">
                <a:solidFill>
                  <a:srgbClr val="FF0000"/>
                </a:solidFill>
              </a:rPr>
              <a:t> مِنـِّ</a:t>
            </a:r>
            <a:r>
              <a:rPr lang="ar-SA" sz="2000" b="1" dirty="0">
                <a:latin typeface="Arial" panose="020B0604020202020204" pitchFamily="34" charset="0"/>
                <a:cs typeface="Arial" panose="020B0604020202020204" pitchFamily="34" charset="0"/>
              </a:rPr>
              <a:t>ـعمة </a:t>
            </a:r>
            <a:r>
              <a:rPr lang="ar-SA" sz="2000" dirty="0" smtClean="0"/>
              <a:t>) </a:t>
            </a:r>
          </a:p>
          <a:p>
            <a:r>
              <a:rPr lang="ar-SA" sz="2000" dirty="0" smtClean="0"/>
              <a:t>( يومئذٍ نَاعمة )     تقرأ     </a:t>
            </a:r>
            <a:r>
              <a:rPr lang="ar-SA" sz="2000" b="1" dirty="0">
                <a:latin typeface="Arial" panose="020B0604020202020204" pitchFamily="34" charset="0"/>
                <a:cs typeface="Arial" panose="020B0604020202020204" pitchFamily="34" charset="0"/>
              </a:rPr>
              <a:t>( يومئذ </a:t>
            </a:r>
            <a:r>
              <a:rPr lang="ar-SA" sz="2000" b="1" dirty="0" smtClean="0">
                <a:solidFill>
                  <a:srgbClr val="FF0000"/>
                </a:solidFill>
              </a:rPr>
              <a:t>نـَّــ</a:t>
            </a:r>
            <a:r>
              <a:rPr lang="ar-SA" sz="2000" b="1" dirty="0">
                <a:latin typeface="Arial" panose="020B0604020202020204" pitchFamily="34" charset="0"/>
                <a:cs typeface="Arial" panose="020B0604020202020204" pitchFamily="34" charset="0"/>
              </a:rPr>
              <a:t>ـاعمة</a:t>
            </a:r>
            <a:r>
              <a:rPr lang="ar-SA" sz="2000" dirty="0" smtClean="0"/>
              <a:t> ) </a:t>
            </a:r>
          </a:p>
          <a:p>
            <a:r>
              <a:rPr lang="ar-SA" sz="2000" dirty="0"/>
              <a:t>(مِنْ مَال )      تقرأ        ( </a:t>
            </a:r>
            <a:r>
              <a:rPr lang="ar-SA" sz="2000" b="1" dirty="0">
                <a:solidFill>
                  <a:srgbClr val="FF0000"/>
                </a:solidFill>
              </a:rPr>
              <a:t>مِمَّـ</a:t>
            </a:r>
            <a:r>
              <a:rPr lang="ar-SA" sz="2000" b="1" dirty="0">
                <a:latin typeface="Arial" panose="020B0604020202020204" pitchFamily="34" charset="0"/>
                <a:cs typeface="Arial" panose="020B0604020202020204" pitchFamily="34" charset="0"/>
              </a:rPr>
              <a:t>ــال</a:t>
            </a:r>
            <a:r>
              <a:rPr lang="ar-SA" sz="2000" b="1" dirty="0">
                <a:solidFill>
                  <a:srgbClr val="FF0000"/>
                </a:solidFill>
              </a:rPr>
              <a:t> )</a:t>
            </a:r>
            <a:r>
              <a:rPr lang="ar-SA" sz="2000" dirty="0"/>
              <a:t> </a:t>
            </a:r>
          </a:p>
          <a:p>
            <a:r>
              <a:rPr lang="ar-SA" sz="2000" dirty="0" smtClean="0"/>
              <a:t>(لؤلؤاً مَنثورا )       تقرأ      ( </a:t>
            </a:r>
            <a:r>
              <a:rPr lang="ar-SA" sz="2000" b="1" dirty="0">
                <a:latin typeface="Arial" panose="020B0604020202020204" pitchFamily="34" charset="0"/>
                <a:cs typeface="Arial" panose="020B0604020202020204" pitchFamily="34" charset="0"/>
              </a:rPr>
              <a:t>لؤلؤ</a:t>
            </a:r>
            <a:r>
              <a:rPr lang="ar-SA" sz="2000" b="1" dirty="0" smtClean="0">
                <a:solidFill>
                  <a:srgbClr val="FF0000"/>
                </a:solidFill>
              </a:rPr>
              <a:t> مـَّــ</a:t>
            </a:r>
            <a:r>
              <a:rPr lang="ar-SA" sz="2000" b="1" dirty="0">
                <a:latin typeface="Arial" panose="020B0604020202020204" pitchFamily="34" charset="0"/>
                <a:cs typeface="Arial" panose="020B0604020202020204" pitchFamily="34" charset="0"/>
              </a:rPr>
              <a:t>نثورا</a:t>
            </a:r>
            <a:r>
              <a:rPr lang="ar-SA" sz="2000" b="1" dirty="0" smtClean="0">
                <a:solidFill>
                  <a:srgbClr val="FF0000"/>
                </a:solidFill>
              </a:rPr>
              <a:t> </a:t>
            </a:r>
            <a:r>
              <a:rPr lang="ar-SA" sz="2000" dirty="0" smtClean="0"/>
              <a:t>) </a:t>
            </a:r>
          </a:p>
        </p:txBody>
      </p:sp>
      <p:sp>
        <p:nvSpPr>
          <p:cNvPr id="24" name="TextBox 23"/>
          <p:cNvSpPr txBox="1"/>
          <p:nvPr/>
        </p:nvSpPr>
        <p:spPr>
          <a:xfrm>
            <a:off x="2463506" y="1479441"/>
            <a:ext cx="1979340" cy="892552"/>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الغنَّة</a:t>
            </a:r>
            <a:endParaRPr lang="ar-KW" sz="2800" b="1" dirty="0" smtClean="0">
              <a:solidFill>
                <a:srgbClr val="003192"/>
              </a:solidFill>
            </a:endParaRPr>
          </a:p>
          <a:p>
            <a:pPr lvl="0" algn="ctr"/>
            <a:r>
              <a:rPr lang="en-US" sz="2400" b="1" dirty="0" smtClean="0">
                <a:solidFill>
                  <a:srgbClr val="003192"/>
                </a:solidFill>
              </a:rPr>
              <a:t>The </a:t>
            </a:r>
            <a:r>
              <a:rPr lang="en-US" sz="2400" b="1" dirty="0" err="1" smtClean="0">
                <a:solidFill>
                  <a:srgbClr val="003192"/>
                </a:solidFill>
              </a:rPr>
              <a:t>Ghunnah</a:t>
            </a:r>
            <a:endParaRPr lang="en-US" sz="2400" b="1" dirty="0">
              <a:solidFill>
                <a:srgbClr val="003192"/>
              </a:solidFill>
            </a:endParaRPr>
          </a:p>
        </p:txBody>
      </p:sp>
      <p:sp>
        <p:nvSpPr>
          <p:cNvPr id="2" name="Down Arrow 1"/>
          <p:cNvSpPr/>
          <p:nvPr/>
        </p:nvSpPr>
        <p:spPr>
          <a:xfrm>
            <a:off x="2532273" y="2416612"/>
            <a:ext cx="528399" cy="22069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own Arrow 24"/>
          <p:cNvSpPr/>
          <p:nvPr/>
        </p:nvSpPr>
        <p:spPr>
          <a:xfrm rot="16811608">
            <a:off x="5059154" y="1782232"/>
            <a:ext cx="528399" cy="15481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wn Arrow 25"/>
          <p:cNvSpPr/>
          <p:nvPr/>
        </p:nvSpPr>
        <p:spPr>
          <a:xfrm rot="19748054">
            <a:off x="4430080" y="2252197"/>
            <a:ext cx="528399" cy="28958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2532273" y="3067176"/>
            <a:ext cx="656704" cy="523220"/>
          </a:xfrm>
          <a:prstGeom prst="rect">
            <a:avLst/>
          </a:prstGeom>
          <a:solidFill>
            <a:srgbClr val="FFFF00"/>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en-US" sz="2800" b="1" dirty="0" smtClean="0">
                <a:solidFill>
                  <a:srgbClr val="003192"/>
                </a:solidFill>
              </a:rPr>
              <a:t>??</a:t>
            </a:r>
            <a:endParaRPr lang="en-US" sz="2400" b="1" dirty="0">
              <a:solidFill>
                <a:srgbClr val="003192"/>
              </a:solidFill>
            </a:endParaRPr>
          </a:p>
        </p:txBody>
      </p:sp>
      <p:sp>
        <p:nvSpPr>
          <p:cNvPr id="28" name="TextBox 27"/>
          <p:cNvSpPr txBox="1"/>
          <p:nvPr/>
        </p:nvSpPr>
        <p:spPr>
          <a:xfrm>
            <a:off x="4013089" y="3097987"/>
            <a:ext cx="874096" cy="646331"/>
          </a:xfrm>
          <a:prstGeom prst="rect">
            <a:avLst/>
          </a:prstGeom>
          <a:solidFill>
            <a:schemeClr val="accent6">
              <a:lumMod val="50000"/>
            </a:schemeClr>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en-US" sz="3600" b="1" dirty="0" smtClean="0">
                <a:solidFill>
                  <a:srgbClr val="00FF00"/>
                </a:solidFill>
              </a:rPr>
              <a:t>√</a:t>
            </a:r>
            <a:endParaRPr lang="en-US" sz="3600" b="1" dirty="0">
              <a:solidFill>
                <a:srgbClr val="00FF00"/>
              </a:solidFill>
            </a:endParaRPr>
          </a:p>
        </p:txBody>
      </p:sp>
      <p:sp>
        <p:nvSpPr>
          <p:cNvPr id="29" name="TextBox 28"/>
          <p:cNvSpPr txBox="1"/>
          <p:nvPr/>
        </p:nvSpPr>
        <p:spPr>
          <a:xfrm>
            <a:off x="5010750" y="2120489"/>
            <a:ext cx="671538" cy="646331"/>
          </a:xfrm>
          <a:prstGeom prst="rect">
            <a:avLst/>
          </a:prstGeom>
          <a:solidFill>
            <a:srgbClr val="FF0000"/>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en-US" sz="3600" b="1" dirty="0" smtClean="0">
                <a:solidFill>
                  <a:schemeClr val="tx1"/>
                </a:solidFill>
              </a:rPr>
              <a:t>X</a:t>
            </a:r>
            <a:endParaRPr lang="en-US" sz="3600" b="1" dirty="0">
              <a:solidFill>
                <a:schemeClr val="tx1"/>
              </a:solidFill>
            </a:endParaRPr>
          </a:p>
        </p:txBody>
      </p:sp>
      <p:sp>
        <p:nvSpPr>
          <p:cNvPr id="30" name="TextBox 29"/>
          <p:cNvSpPr txBox="1"/>
          <p:nvPr/>
        </p:nvSpPr>
        <p:spPr>
          <a:xfrm>
            <a:off x="9624783" y="2235645"/>
            <a:ext cx="1504993" cy="892552"/>
          </a:xfrm>
          <a:prstGeom prst="rect">
            <a:avLst/>
          </a:prstGeom>
          <a:solidFill>
            <a:srgbClr val="FFFF00"/>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كامل</a:t>
            </a:r>
            <a:endParaRPr lang="ar-KW" sz="2800" b="1" dirty="0" smtClean="0">
              <a:solidFill>
                <a:srgbClr val="003192"/>
              </a:solidFill>
            </a:endParaRPr>
          </a:p>
          <a:p>
            <a:pPr lvl="0" algn="ctr"/>
            <a:r>
              <a:rPr lang="en-US" sz="2400" b="1" dirty="0" smtClean="0">
                <a:solidFill>
                  <a:srgbClr val="003192"/>
                </a:solidFill>
              </a:rPr>
              <a:t>Complete</a:t>
            </a:r>
            <a:endParaRPr lang="en-US" sz="2400" b="1" dirty="0">
              <a:solidFill>
                <a:srgbClr val="003192"/>
              </a:solidFill>
            </a:endParaRPr>
          </a:p>
        </p:txBody>
      </p:sp>
      <p:sp>
        <p:nvSpPr>
          <p:cNvPr id="31" name="TextBox 30"/>
          <p:cNvSpPr txBox="1"/>
          <p:nvPr/>
        </p:nvSpPr>
        <p:spPr>
          <a:xfrm>
            <a:off x="9683540" y="5018278"/>
            <a:ext cx="1620456" cy="892552"/>
          </a:xfrm>
          <a:prstGeom prst="rect">
            <a:avLst/>
          </a:prstGeom>
          <a:solidFill>
            <a:schemeClr val="accent6">
              <a:lumMod val="60000"/>
              <a:lumOff val="40000"/>
            </a:schemeClr>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ناقص</a:t>
            </a:r>
            <a:endParaRPr lang="ar-KW" sz="2800" b="1" dirty="0" smtClean="0">
              <a:solidFill>
                <a:srgbClr val="003192"/>
              </a:solidFill>
            </a:endParaRPr>
          </a:p>
          <a:p>
            <a:pPr lvl="0" algn="ctr"/>
            <a:r>
              <a:rPr lang="en-US" sz="2400" b="1" dirty="0" smtClean="0">
                <a:solidFill>
                  <a:srgbClr val="003192"/>
                </a:solidFill>
              </a:rPr>
              <a:t>Incomplete</a:t>
            </a:r>
            <a:endParaRPr lang="en-US" sz="2400" b="1" dirty="0">
              <a:solidFill>
                <a:srgbClr val="003192"/>
              </a:solidFill>
            </a:endParaRPr>
          </a:p>
        </p:txBody>
      </p:sp>
      <p:sp>
        <p:nvSpPr>
          <p:cNvPr id="32" name="TextBox 31"/>
          <p:cNvSpPr txBox="1"/>
          <p:nvPr/>
        </p:nvSpPr>
        <p:spPr>
          <a:xfrm>
            <a:off x="130577" y="3488219"/>
            <a:ext cx="1620456" cy="1077218"/>
          </a:xfrm>
          <a:prstGeom prst="rect">
            <a:avLst/>
          </a:prstGeom>
          <a:solidFill>
            <a:schemeClr val="accent4">
              <a:lumMod val="20000"/>
              <a:lumOff val="80000"/>
            </a:schemeClr>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كامل</a:t>
            </a:r>
            <a:r>
              <a:rPr lang="ar-SA" sz="1600" b="1" dirty="0" smtClean="0">
                <a:solidFill>
                  <a:srgbClr val="003192"/>
                </a:solidFill>
              </a:rPr>
              <a:t> / ناقص</a:t>
            </a:r>
            <a:endParaRPr lang="ar-KW" sz="2800" b="1" dirty="0" smtClean="0">
              <a:solidFill>
                <a:srgbClr val="003192"/>
              </a:solidFill>
            </a:endParaRPr>
          </a:p>
          <a:p>
            <a:pPr lvl="0" algn="ctr"/>
            <a:r>
              <a:rPr lang="en-US" sz="2400" b="1" dirty="0" smtClean="0">
                <a:solidFill>
                  <a:srgbClr val="003192"/>
                </a:solidFill>
              </a:rPr>
              <a:t>Complete</a:t>
            </a:r>
            <a:r>
              <a:rPr lang="en-US" sz="1200" b="1" dirty="0" smtClean="0">
                <a:solidFill>
                  <a:srgbClr val="003192"/>
                </a:solidFill>
              </a:rPr>
              <a:t> / Incomplete</a:t>
            </a:r>
            <a:endParaRPr lang="en-US" sz="1200" b="1" dirty="0">
              <a:solidFill>
                <a:srgbClr val="003192"/>
              </a:solidFill>
            </a:endParaRPr>
          </a:p>
        </p:txBody>
      </p:sp>
    </p:spTree>
    <p:extLst>
      <p:ext uri="{BB962C8B-B14F-4D97-AF65-F5344CB8AC3E}">
        <p14:creationId xmlns:p14="http://schemas.microsoft.com/office/powerpoint/2010/main" val="42295445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1">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500"/>
                                        <p:tgtEl>
                                          <p:spTgt spid="24"/>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fade">
                                      <p:cBhvr>
                                        <p:cTn id="24" dur="1000"/>
                                        <p:tgtEl>
                                          <p:spTgt spid="25"/>
                                        </p:tgtEl>
                                      </p:cBhvr>
                                    </p:animEffect>
                                    <p:anim calcmode="lin" valueType="num">
                                      <p:cBhvr>
                                        <p:cTn id="25" dur="1000" fill="hold"/>
                                        <p:tgtEl>
                                          <p:spTgt spid="25"/>
                                        </p:tgtEl>
                                        <p:attrNameLst>
                                          <p:attrName>ppt_x</p:attrName>
                                        </p:attrNameLst>
                                      </p:cBhvr>
                                      <p:tavLst>
                                        <p:tav tm="0">
                                          <p:val>
                                            <p:strVal val="#ppt_x"/>
                                          </p:val>
                                        </p:tav>
                                        <p:tav tm="100000">
                                          <p:val>
                                            <p:strVal val="#ppt_x"/>
                                          </p:val>
                                        </p:tav>
                                      </p:tavLst>
                                    </p:anim>
                                    <p:anim calcmode="lin" valueType="num">
                                      <p:cBhvr>
                                        <p:cTn id="26" dur="1000" fill="hold"/>
                                        <p:tgtEl>
                                          <p:spTgt spid="25"/>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fade">
                                      <p:cBhvr>
                                        <p:cTn id="29" dur="1000"/>
                                        <p:tgtEl>
                                          <p:spTgt spid="29"/>
                                        </p:tgtEl>
                                      </p:cBhvr>
                                    </p:animEffect>
                                    <p:anim calcmode="lin" valueType="num">
                                      <p:cBhvr>
                                        <p:cTn id="30" dur="1000" fill="hold"/>
                                        <p:tgtEl>
                                          <p:spTgt spid="29"/>
                                        </p:tgtEl>
                                        <p:attrNameLst>
                                          <p:attrName>ppt_x</p:attrName>
                                        </p:attrNameLst>
                                      </p:cBhvr>
                                      <p:tavLst>
                                        <p:tav tm="0">
                                          <p:val>
                                            <p:strVal val="#ppt_x"/>
                                          </p:val>
                                        </p:tav>
                                        <p:tav tm="100000">
                                          <p:val>
                                            <p:strVal val="#ppt_x"/>
                                          </p:val>
                                        </p:tav>
                                      </p:tavLst>
                                    </p:anim>
                                    <p:anim calcmode="lin" valueType="num">
                                      <p:cBhvr>
                                        <p:cTn id="31"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fade">
                                      <p:cBhvr>
                                        <p:cTn id="36" dur="1000"/>
                                        <p:tgtEl>
                                          <p:spTgt spid="30"/>
                                        </p:tgtEl>
                                      </p:cBhvr>
                                    </p:animEffect>
                                    <p:anim calcmode="lin" valueType="num">
                                      <p:cBhvr>
                                        <p:cTn id="37" dur="1000" fill="hold"/>
                                        <p:tgtEl>
                                          <p:spTgt spid="30"/>
                                        </p:tgtEl>
                                        <p:attrNameLst>
                                          <p:attrName>ppt_x</p:attrName>
                                        </p:attrNameLst>
                                      </p:cBhvr>
                                      <p:tavLst>
                                        <p:tav tm="0">
                                          <p:val>
                                            <p:strVal val="#ppt_x"/>
                                          </p:val>
                                        </p:tav>
                                        <p:tav tm="100000">
                                          <p:val>
                                            <p:strVal val="#ppt_x"/>
                                          </p:val>
                                        </p:tav>
                                      </p:tavLst>
                                    </p:anim>
                                    <p:anim calcmode="lin" valueType="num">
                                      <p:cBhvr>
                                        <p:cTn id="38"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bg/>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0">
                                            <p:txEl>
                                              <p:pRg st="0" end="0"/>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0">
                                            <p:txEl>
                                              <p:pRg st="1" end="1"/>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0">
                                            <p:txEl>
                                              <p:pRg st="2" end="2"/>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0">
                                            <p:txEl>
                                              <p:pRg st="3" end="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6"/>
                                        </p:tgtEl>
                                        <p:attrNameLst>
                                          <p:attrName>style.visibility</p:attrName>
                                        </p:attrNameLst>
                                      </p:cBhvr>
                                      <p:to>
                                        <p:strVal val="visible"/>
                                      </p:to>
                                    </p:set>
                                    <p:anim calcmode="lin" valueType="num">
                                      <p:cBhvr additive="base">
                                        <p:cTn id="55" dur="500" fill="hold"/>
                                        <p:tgtEl>
                                          <p:spTgt spid="26"/>
                                        </p:tgtEl>
                                        <p:attrNameLst>
                                          <p:attrName>ppt_x</p:attrName>
                                        </p:attrNameLst>
                                      </p:cBhvr>
                                      <p:tavLst>
                                        <p:tav tm="0">
                                          <p:val>
                                            <p:strVal val="0-#ppt_w/2"/>
                                          </p:val>
                                        </p:tav>
                                        <p:tav tm="100000">
                                          <p:val>
                                            <p:strVal val="#ppt_x"/>
                                          </p:val>
                                        </p:tav>
                                      </p:tavLst>
                                    </p:anim>
                                    <p:anim calcmode="lin" valueType="num">
                                      <p:cBhvr additive="base">
                                        <p:cTn id="56" dur="500" fill="hold"/>
                                        <p:tgtEl>
                                          <p:spTgt spid="26"/>
                                        </p:tgtEl>
                                        <p:attrNameLst>
                                          <p:attrName>ppt_y</p:attrName>
                                        </p:attrNameLst>
                                      </p:cBhvr>
                                      <p:tavLst>
                                        <p:tav tm="0">
                                          <p:val>
                                            <p:strVal val="#ppt_y"/>
                                          </p:val>
                                        </p:tav>
                                        <p:tav tm="100000">
                                          <p:val>
                                            <p:strVal val="#ppt_y"/>
                                          </p:val>
                                        </p:tav>
                                      </p:tavLst>
                                    </p:anim>
                                  </p:childTnLst>
                                </p:cTn>
                              </p:par>
                              <p:par>
                                <p:cTn id="57" presetID="2" presetClass="entr" presetSubtype="8" fill="hold" grpId="0" nodeType="withEffect">
                                  <p:stCondLst>
                                    <p:cond delay="0"/>
                                  </p:stCondLst>
                                  <p:childTnLst>
                                    <p:set>
                                      <p:cBhvr>
                                        <p:cTn id="58" dur="1" fill="hold">
                                          <p:stCondLst>
                                            <p:cond delay="0"/>
                                          </p:stCondLst>
                                        </p:cTn>
                                        <p:tgtEl>
                                          <p:spTgt spid="28"/>
                                        </p:tgtEl>
                                        <p:attrNameLst>
                                          <p:attrName>style.visibility</p:attrName>
                                        </p:attrNameLst>
                                      </p:cBhvr>
                                      <p:to>
                                        <p:strVal val="visible"/>
                                      </p:to>
                                    </p:set>
                                    <p:anim calcmode="lin" valueType="num">
                                      <p:cBhvr additive="base">
                                        <p:cTn id="59" dur="500" fill="hold"/>
                                        <p:tgtEl>
                                          <p:spTgt spid="28"/>
                                        </p:tgtEl>
                                        <p:attrNameLst>
                                          <p:attrName>ppt_x</p:attrName>
                                        </p:attrNameLst>
                                      </p:cBhvr>
                                      <p:tavLst>
                                        <p:tav tm="0">
                                          <p:val>
                                            <p:strVal val="0-#ppt_w/2"/>
                                          </p:val>
                                        </p:tav>
                                        <p:tav tm="100000">
                                          <p:val>
                                            <p:strVal val="#ppt_x"/>
                                          </p:val>
                                        </p:tav>
                                      </p:tavLst>
                                    </p:anim>
                                    <p:anim calcmode="lin" valueType="num">
                                      <p:cBhvr additive="base">
                                        <p:cTn id="60" dur="5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31"/>
                                        </p:tgtEl>
                                        <p:attrNameLst>
                                          <p:attrName>style.visibility</p:attrName>
                                        </p:attrNameLst>
                                      </p:cBhvr>
                                      <p:to>
                                        <p:strVal val="visible"/>
                                      </p:to>
                                    </p:set>
                                    <p:animEffect transition="in" filter="fade">
                                      <p:cBhvr>
                                        <p:cTn id="65" dur="1000"/>
                                        <p:tgtEl>
                                          <p:spTgt spid="31"/>
                                        </p:tgtEl>
                                      </p:cBhvr>
                                    </p:animEffect>
                                    <p:anim calcmode="lin" valueType="num">
                                      <p:cBhvr>
                                        <p:cTn id="66" dur="1000" fill="hold"/>
                                        <p:tgtEl>
                                          <p:spTgt spid="31"/>
                                        </p:tgtEl>
                                        <p:attrNameLst>
                                          <p:attrName>ppt_x</p:attrName>
                                        </p:attrNameLst>
                                      </p:cBhvr>
                                      <p:tavLst>
                                        <p:tav tm="0">
                                          <p:val>
                                            <p:strVal val="#ppt_x"/>
                                          </p:val>
                                        </p:tav>
                                        <p:tav tm="100000">
                                          <p:val>
                                            <p:strVal val="#ppt_x"/>
                                          </p:val>
                                        </p:tav>
                                      </p:tavLst>
                                    </p:anim>
                                    <p:anim calcmode="lin" valueType="num">
                                      <p:cBhvr>
                                        <p:cTn id="67"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23"/>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2" presetClass="entr" presetSubtype="4" fill="hold" grpId="0" nodeType="clickEffect">
                                  <p:stCondLst>
                                    <p:cond delay="0"/>
                                  </p:stCondLst>
                                  <p:childTnLst>
                                    <p:set>
                                      <p:cBhvr>
                                        <p:cTn id="75" dur="1" fill="hold">
                                          <p:stCondLst>
                                            <p:cond delay="0"/>
                                          </p:stCondLst>
                                        </p:cTn>
                                        <p:tgtEl>
                                          <p:spTgt spid="2"/>
                                        </p:tgtEl>
                                        <p:attrNameLst>
                                          <p:attrName>style.visibility</p:attrName>
                                        </p:attrNameLst>
                                      </p:cBhvr>
                                      <p:to>
                                        <p:strVal val="visible"/>
                                      </p:to>
                                    </p:set>
                                    <p:anim calcmode="lin" valueType="num">
                                      <p:cBhvr additive="base">
                                        <p:cTn id="76" dur="500" fill="hold"/>
                                        <p:tgtEl>
                                          <p:spTgt spid="2"/>
                                        </p:tgtEl>
                                        <p:attrNameLst>
                                          <p:attrName>ppt_x</p:attrName>
                                        </p:attrNameLst>
                                      </p:cBhvr>
                                      <p:tavLst>
                                        <p:tav tm="0">
                                          <p:val>
                                            <p:strVal val="#ppt_x"/>
                                          </p:val>
                                        </p:tav>
                                        <p:tav tm="100000">
                                          <p:val>
                                            <p:strVal val="#ppt_x"/>
                                          </p:val>
                                        </p:tav>
                                      </p:tavLst>
                                    </p:anim>
                                    <p:anim calcmode="lin" valueType="num">
                                      <p:cBhvr additive="base">
                                        <p:cTn id="77" dur="500" fill="hold"/>
                                        <p:tgtEl>
                                          <p:spTgt spid="2"/>
                                        </p:tgtEl>
                                        <p:attrNameLst>
                                          <p:attrName>ppt_y</p:attrName>
                                        </p:attrNameLst>
                                      </p:cBhvr>
                                      <p:tavLst>
                                        <p:tav tm="0">
                                          <p:val>
                                            <p:strVal val="1+#ppt_h/2"/>
                                          </p:val>
                                        </p:tav>
                                        <p:tav tm="100000">
                                          <p:val>
                                            <p:strVal val="#ppt_y"/>
                                          </p:val>
                                        </p:tav>
                                      </p:tavLst>
                                    </p:anim>
                                  </p:childTnLst>
                                </p:cTn>
                              </p:par>
                              <p:par>
                                <p:cTn id="78" presetID="2" presetClass="entr" presetSubtype="4" fill="hold" grpId="0" nodeType="withEffect">
                                  <p:stCondLst>
                                    <p:cond delay="0"/>
                                  </p:stCondLst>
                                  <p:childTnLst>
                                    <p:set>
                                      <p:cBhvr>
                                        <p:cTn id="79" dur="1" fill="hold">
                                          <p:stCondLst>
                                            <p:cond delay="0"/>
                                          </p:stCondLst>
                                        </p:cTn>
                                        <p:tgtEl>
                                          <p:spTgt spid="27"/>
                                        </p:tgtEl>
                                        <p:attrNameLst>
                                          <p:attrName>style.visibility</p:attrName>
                                        </p:attrNameLst>
                                      </p:cBhvr>
                                      <p:to>
                                        <p:strVal val="visible"/>
                                      </p:to>
                                    </p:set>
                                    <p:anim calcmode="lin" valueType="num">
                                      <p:cBhvr additive="base">
                                        <p:cTn id="80" dur="500" fill="hold"/>
                                        <p:tgtEl>
                                          <p:spTgt spid="27"/>
                                        </p:tgtEl>
                                        <p:attrNameLst>
                                          <p:attrName>ppt_x</p:attrName>
                                        </p:attrNameLst>
                                      </p:cBhvr>
                                      <p:tavLst>
                                        <p:tav tm="0">
                                          <p:val>
                                            <p:strVal val="#ppt_x"/>
                                          </p:val>
                                        </p:tav>
                                        <p:tav tm="100000">
                                          <p:val>
                                            <p:strVal val="#ppt_x"/>
                                          </p:val>
                                        </p:tav>
                                      </p:tavLst>
                                    </p:anim>
                                    <p:anim calcmode="lin" valueType="num">
                                      <p:cBhvr additive="base">
                                        <p:cTn id="81"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grpId="0" nodeType="clickEffect">
                                  <p:stCondLst>
                                    <p:cond delay="0"/>
                                  </p:stCondLst>
                                  <p:childTnLst>
                                    <p:set>
                                      <p:cBhvr>
                                        <p:cTn id="85" dur="1" fill="hold">
                                          <p:stCondLst>
                                            <p:cond delay="0"/>
                                          </p:stCondLst>
                                        </p:cTn>
                                        <p:tgtEl>
                                          <p:spTgt spid="32"/>
                                        </p:tgtEl>
                                        <p:attrNameLst>
                                          <p:attrName>style.visibility</p:attrName>
                                        </p:attrNameLst>
                                      </p:cBhvr>
                                      <p:to>
                                        <p:strVal val="visible"/>
                                      </p:to>
                                    </p:set>
                                    <p:animEffect transition="in" filter="fade">
                                      <p:cBhvr>
                                        <p:cTn id="86" dur="1000"/>
                                        <p:tgtEl>
                                          <p:spTgt spid="32"/>
                                        </p:tgtEl>
                                      </p:cBhvr>
                                    </p:animEffect>
                                    <p:anim calcmode="lin" valueType="num">
                                      <p:cBhvr>
                                        <p:cTn id="87" dur="1000" fill="hold"/>
                                        <p:tgtEl>
                                          <p:spTgt spid="32"/>
                                        </p:tgtEl>
                                        <p:attrNameLst>
                                          <p:attrName>ppt_x</p:attrName>
                                        </p:attrNameLst>
                                      </p:cBhvr>
                                      <p:tavLst>
                                        <p:tav tm="0">
                                          <p:val>
                                            <p:strVal val="#ppt_x"/>
                                          </p:val>
                                        </p:tav>
                                        <p:tav tm="100000">
                                          <p:val>
                                            <p:strVal val="#ppt_x"/>
                                          </p:val>
                                        </p:tav>
                                      </p:tavLst>
                                    </p:anim>
                                    <p:anim calcmode="lin" valueType="num">
                                      <p:cBhvr>
                                        <p:cTn id="8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uiExpand="1" build="p" animBg="1"/>
      <p:bldP spid="21" grpId="0" build="p" animBg="1"/>
      <p:bldP spid="23" grpId="0" animBg="1"/>
      <p:bldP spid="24" grpId="0" animBg="1"/>
      <p:bldP spid="2"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2020-10-30</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12</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6" name="TextBox 15"/>
          <p:cNvSpPr txBox="1"/>
          <p:nvPr/>
        </p:nvSpPr>
        <p:spPr>
          <a:xfrm>
            <a:off x="5525037" y="1373120"/>
            <a:ext cx="3922310" cy="523220"/>
          </a:xfrm>
          <a:prstGeom prst="rect">
            <a:avLst/>
          </a:prstGeom>
          <a:solidFill>
            <a:schemeClr val="accent4">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الإدغام      </a:t>
            </a:r>
            <a:r>
              <a:rPr lang="en-US" sz="2800" b="1" dirty="0" err="1" smtClean="0">
                <a:solidFill>
                  <a:srgbClr val="003192"/>
                </a:solidFill>
              </a:rPr>
              <a:t>Idgham</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4">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0" name="Content Placeholder 5"/>
          <p:cNvSpPr>
            <a:spLocks noGrp="1"/>
          </p:cNvSpPr>
          <p:nvPr>
            <p:ph sz="quarter" idx="4294967295"/>
          </p:nvPr>
        </p:nvSpPr>
        <p:spPr>
          <a:xfrm>
            <a:off x="5238829" y="4476870"/>
            <a:ext cx="4494726" cy="1709535"/>
          </a:xfrm>
          <a:prstGeom prst="rect">
            <a:avLst/>
          </a:prstGeom>
          <a:solidFill>
            <a:schemeClr val="accent6">
              <a:lumMod val="20000"/>
              <a:lumOff val="80000"/>
            </a:schemeClr>
          </a:solidFill>
          <a:ln>
            <a:noFill/>
          </a:ln>
        </p:spPr>
        <p:txBody>
          <a:bodyPr>
            <a:normAutofit lnSpcReduction="10000"/>
          </a:bodyPr>
          <a:lstStyle/>
          <a:p>
            <a:r>
              <a:rPr lang="ar-SA" sz="3700" dirty="0"/>
              <a:t>( </a:t>
            </a:r>
            <a:r>
              <a:rPr lang="ar-SA" sz="3700" dirty="0" smtClean="0">
                <a:latin typeface="Arial" panose="020B0604020202020204" pitchFamily="34" charset="0"/>
              </a:rPr>
              <a:t>مِن </a:t>
            </a:r>
            <a:r>
              <a:rPr lang="ar-SA" sz="3700" dirty="0" smtClean="0">
                <a:solidFill>
                  <a:srgbClr val="FF0000"/>
                </a:solidFill>
                <a:latin typeface="Arial" panose="020B0604020202020204" pitchFamily="34" charset="0"/>
              </a:rPr>
              <a:t>يَـ</a:t>
            </a:r>
            <a:r>
              <a:rPr lang="ar-SA" sz="3700" dirty="0" smtClean="0">
                <a:latin typeface="Arial" panose="020B0604020202020204" pitchFamily="34" charset="0"/>
              </a:rPr>
              <a:t>قول </a:t>
            </a:r>
            <a:r>
              <a:rPr lang="ar-SA" sz="3700" dirty="0"/>
              <a:t>) </a:t>
            </a:r>
          </a:p>
          <a:p>
            <a:r>
              <a:rPr lang="ar-SA" sz="3700" dirty="0"/>
              <a:t>( </a:t>
            </a:r>
            <a:r>
              <a:rPr lang="ar-SA" sz="3700" dirty="0" smtClean="0"/>
              <a:t>رحيم</a:t>
            </a:r>
            <a:r>
              <a:rPr lang="en-US" sz="3700" dirty="0" smtClean="0">
                <a:solidFill>
                  <a:srgbClr val="FF0000"/>
                </a:solidFill>
                <a:sym typeface="HQPB4" pitchFamily="2" charset="2"/>
              </a:rPr>
              <a:t></a:t>
            </a:r>
            <a:r>
              <a:rPr lang="ar-SA" sz="3700" b="1" dirty="0" smtClean="0">
                <a:solidFill>
                  <a:srgbClr val="FF0000"/>
                </a:solidFill>
              </a:rPr>
              <a:t> </a:t>
            </a:r>
            <a:r>
              <a:rPr lang="ar-SA" sz="3700" dirty="0" smtClean="0">
                <a:solidFill>
                  <a:srgbClr val="FF0000"/>
                </a:solidFill>
              </a:rPr>
              <a:t> و</a:t>
            </a:r>
            <a:r>
              <a:rPr lang="ar-SA" sz="3700" dirty="0" smtClean="0"/>
              <a:t>َدوود </a:t>
            </a:r>
            <a:r>
              <a:rPr lang="ar-SA" sz="3700" dirty="0"/>
              <a:t>)</a:t>
            </a:r>
          </a:p>
          <a:p>
            <a:r>
              <a:rPr lang="ar-SA" sz="3700" dirty="0"/>
              <a:t>( </a:t>
            </a:r>
            <a:r>
              <a:rPr lang="ar-SA" sz="3700" dirty="0" smtClean="0"/>
              <a:t>قبضا</a:t>
            </a:r>
            <a:r>
              <a:rPr lang="ar-SA" sz="3700" dirty="0" smtClean="0">
                <a:solidFill>
                  <a:srgbClr val="FF0000"/>
                </a:solidFill>
                <a:sym typeface="HQPB1" pitchFamily="2" charset="2"/>
              </a:rPr>
              <a:t> </a:t>
            </a:r>
            <a:r>
              <a:rPr lang="en-US" sz="3700" dirty="0" smtClean="0">
                <a:solidFill>
                  <a:srgbClr val="FF0000"/>
                </a:solidFill>
              </a:rPr>
              <a:t> </a:t>
            </a:r>
            <a:r>
              <a:rPr lang="en-US" sz="3700" dirty="0">
                <a:solidFill>
                  <a:srgbClr val="FF0000"/>
                </a:solidFill>
                <a:sym typeface="HQPB4" pitchFamily="2" charset="2"/>
              </a:rPr>
              <a:t></a:t>
            </a:r>
            <a:r>
              <a:rPr lang="en-US" sz="3700" dirty="0">
                <a:solidFill>
                  <a:srgbClr val="FF0000"/>
                </a:solidFill>
              </a:rPr>
              <a:t> </a:t>
            </a:r>
            <a:r>
              <a:rPr lang="ar-SA" sz="3700" dirty="0" smtClean="0">
                <a:solidFill>
                  <a:srgbClr val="FF0000"/>
                </a:solidFill>
              </a:rPr>
              <a:t>يَـ</a:t>
            </a:r>
            <a:r>
              <a:rPr lang="ar-SA" sz="3700" dirty="0" smtClean="0"/>
              <a:t>سيراً </a:t>
            </a:r>
            <a:r>
              <a:rPr lang="ar-SA" sz="3700" dirty="0"/>
              <a:t>)</a:t>
            </a:r>
          </a:p>
        </p:txBody>
      </p:sp>
      <p:sp>
        <p:nvSpPr>
          <p:cNvPr id="21" name="Content Placeholder 2"/>
          <p:cNvSpPr>
            <a:spLocks noGrp="1"/>
          </p:cNvSpPr>
          <p:nvPr>
            <p:ph idx="1"/>
          </p:nvPr>
        </p:nvSpPr>
        <p:spPr>
          <a:xfrm>
            <a:off x="5580925" y="2443655"/>
            <a:ext cx="4102615" cy="1770263"/>
          </a:xfrm>
          <a:solidFill>
            <a:schemeClr val="accent4">
              <a:lumMod val="20000"/>
              <a:lumOff val="80000"/>
            </a:schemeClr>
          </a:solidFill>
          <a:ln>
            <a:noFill/>
          </a:ln>
        </p:spPr>
        <p:txBody>
          <a:bodyPr>
            <a:normAutofit fontScale="92500" lnSpcReduction="20000"/>
          </a:bodyPr>
          <a:lstStyle/>
          <a:p>
            <a:pPr>
              <a:lnSpc>
                <a:spcPct val="100000"/>
              </a:lnSpc>
            </a:pPr>
            <a:r>
              <a:rPr lang="ar-SA" sz="2000" dirty="0" smtClean="0"/>
              <a:t>( </a:t>
            </a:r>
            <a:r>
              <a:rPr lang="ar-SA" sz="4000" dirty="0" smtClean="0"/>
              <a:t>من</a:t>
            </a:r>
            <a:r>
              <a:rPr lang="ar-SA" sz="4000" dirty="0" smtClean="0">
                <a:solidFill>
                  <a:srgbClr val="FF0000"/>
                </a:solidFill>
              </a:rPr>
              <a:t> لَّـ</a:t>
            </a:r>
            <a:r>
              <a:rPr lang="ar-SA" sz="4000" dirty="0" smtClean="0"/>
              <a:t>دنك</a:t>
            </a:r>
            <a:r>
              <a:rPr lang="ar-SA" sz="2000" dirty="0" smtClean="0"/>
              <a:t>) </a:t>
            </a:r>
            <a:endParaRPr lang="en-US" sz="2000" dirty="0" smtClean="0"/>
          </a:p>
          <a:p>
            <a:pPr>
              <a:lnSpc>
                <a:spcPct val="100000"/>
              </a:lnSpc>
            </a:pPr>
            <a:r>
              <a:rPr lang="ar-SA" sz="2000" dirty="0" smtClean="0"/>
              <a:t>( </a:t>
            </a:r>
            <a:r>
              <a:rPr lang="ar-SA" sz="4000" dirty="0" smtClean="0"/>
              <a:t>هدى</a:t>
            </a:r>
            <a:r>
              <a:rPr lang="ar-SA" sz="3500" dirty="0" smtClean="0">
                <a:solidFill>
                  <a:srgbClr val="FF0000"/>
                </a:solidFill>
                <a:sym typeface="HQPB1" pitchFamily="2" charset="2"/>
              </a:rPr>
              <a:t> </a:t>
            </a:r>
            <a:r>
              <a:rPr lang="en-US" sz="3500" dirty="0" smtClean="0">
                <a:solidFill>
                  <a:srgbClr val="FF0000"/>
                </a:solidFill>
              </a:rPr>
              <a:t> </a:t>
            </a:r>
            <a:r>
              <a:rPr lang="en-US" sz="3500" dirty="0">
                <a:solidFill>
                  <a:srgbClr val="FF0000"/>
                </a:solidFill>
                <a:sym typeface="HQPB4" pitchFamily="2" charset="2"/>
              </a:rPr>
              <a:t></a:t>
            </a:r>
            <a:r>
              <a:rPr lang="en-US" sz="3500" dirty="0">
                <a:solidFill>
                  <a:srgbClr val="FF0000"/>
                </a:solidFill>
              </a:rPr>
              <a:t> </a:t>
            </a:r>
            <a:r>
              <a:rPr lang="ar-SA" sz="4000" dirty="0" smtClean="0">
                <a:solidFill>
                  <a:srgbClr val="FF0000"/>
                </a:solidFill>
              </a:rPr>
              <a:t>لِّـ</a:t>
            </a:r>
            <a:r>
              <a:rPr lang="ar-SA" sz="4000" dirty="0" smtClean="0"/>
              <a:t>لمتقين </a:t>
            </a:r>
            <a:r>
              <a:rPr lang="ar-SA" sz="2000" dirty="0" smtClean="0"/>
              <a:t>) </a:t>
            </a:r>
            <a:endParaRPr lang="en-US" sz="2000" dirty="0" smtClean="0"/>
          </a:p>
          <a:p>
            <a:pPr>
              <a:lnSpc>
                <a:spcPct val="100000"/>
              </a:lnSpc>
            </a:pPr>
            <a:r>
              <a:rPr lang="ar-SA" sz="2000" dirty="0" smtClean="0"/>
              <a:t>(</a:t>
            </a:r>
            <a:r>
              <a:rPr lang="ar-SA" sz="4000" dirty="0" smtClean="0"/>
              <a:t>غفو</a:t>
            </a:r>
            <a:r>
              <a:rPr lang="ar-SA" sz="4300" dirty="0" smtClean="0"/>
              <a:t>ر</a:t>
            </a:r>
            <a:r>
              <a:rPr lang="en-US" sz="4300" dirty="0" smtClean="0">
                <a:solidFill>
                  <a:srgbClr val="FF0000"/>
                </a:solidFill>
                <a:sym typeface="HQPB4" pitchFamily="2" charset="2"/>
              </a:rPr>
              <a:t></a:t>
            </a:r>
            <a:r>
              <a:rPr lang="ar-SA" sz="1200" b="1" dirty="0" smtClean="0">
                <a:solidFill>
                  <a:srgbClr val="FF0000"/>
                </a:solidFill>
              </a:rPr>
              <a:t> </a:t>
            </a:r>
            <a:r>
              <a:rPr lang="ar-SA" sz="4000" dirty="0" smtClean="0">
                <a:solidFill>
                  <a:srgbClr val="FF0000"/>
                </a:solidFill>
              </a:rPr>
              <a:t> رّ</a:t>
            </a:r>
            <a:r>
              <a:rPr lang="ar-SA" sz="4000" dirty="0" smtClean="0"/>
              <a:t>َحيم </a:t>
            </a:r>
            <a:r>
              <a:rPr lang="ar-SA" sz="2000" dirty="0" smtClean="0"/>
              <a:t>)</a:t>
            </a:r>
          </a:p>
          <a:p>
            <a:pPr>
              <a:lnSpc>
                <a:spcPct val="100000"/>
              </a:lnSpc>
            </a:pPr>
            <a:endParaRPr lang="ar-SA" sz="2000" dirty="0" smtClean="0"/>
          </a:p>
        </p:txBody>
      </p:sp>
      <p:sp>
        <p:nvSpPr>
          <p:cNvPr id="22" name="TextBox 21"/>
          <p:cNvSpPr txBox="1"/>
          <p:nvPr/>
        </p:nvSpPr>
        <p:spPr>
          <a:xfrm>
            <a:off x="9951403" y="3189163"/>
            <a:ext cx="1979340" cy="1323439"/>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حركاته</a:t>
            </a:r>
            <a:endParaRPr lang="ar-KW" sz="2800" b="1" dirty="0" smtClean="0">
              <a:solidFill>
                <a:srgbClr val="003192"/>
              </a:solidFill>
            </a:endParaRPr>
          </a:p>
          <a:p>
            <a:pPr lvl="0" algn="ctr" rtl="0"/>
            <a:endParaRPr lang="ar-KW" sz="2800" b="1" dirty="0">
              <a:solidFill>
                <a:srgbClr val="003192"/>
              </a:solidFill>
            </a:endParaRPr>
          </a:p>
          <a:p>
            <a:pPr lvl="0" algn="ctr"/>
            <a:r>
              <a:rPr lang="en-US" sz="2400" b="1" dirty="0" smtClean="0">
                <a:solidFill>
                  <a:srgbClr val="003192"/>
                </a:solidFill>
              </a:rPr>
              <a:t>Its vowels</a:t>
            </a:r>
            <a:endParaRPr lang="en-US" sz="2400" b="1" dirty="0">
              <a:solidFill>
                <a:srgbClr val="003192"/>
              </a:solidFill>
            </a:endParaRPr>
          </a:p>
        </p:txBody>
      </p:sp>
      <p:sp>
        <p:nvSpPr>
          <p:cNvPr id="23" name="Content Placeholder 5"/>
          <p:cNvSpPr txBox="1">
            <a:spLocks/>
          </p:cNvSpPr>
          <p:nvPr/>
        </p:nvSpPr>
        <p:spPr>
          <a:xfrm>
            <a:off x="412123" y="4512602"/>
            <a:ext cx="4396069" cy="1678439"/>
          </a:xfrm>
          <a:prstGeom prst="rect">
            <a:avLst/>
          </a:prstGeom>
          <a:solidFill>
            <a:schemeClr val="accent4">
              <a:lumMod val="20000"/>
              <a:lumOff val="80000"/>
            </a:schemeClr>
          </a:solidFill>
          <a:ln>
            <a:noFill/>
          </a:ln>
        </p:spPr>
        <p:txBody>
          <a:bodyPr vert="horz" lIns="91440" tIns="45720" rIns="91440" bIns="45720" rtlCol="0">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ar-SA" sz="2000" dirty="0"/>
              <a:t>( </a:t>
            </a:r>
            <a:r>
              <a:rPr lang="ar-SA" sz="3700" dirty="0" smtClean="0">
                <a:latin typeface="Arial" panose="020B0604020202020204" pitchFamily="34" charset="0"/>
                <a:cs typeface="Arial" panose="020B0604020202020204" pitchFamily="34" charset="0"/>
              </a:rPr>
              <a:t>مِن </a:t>
            </a:r>
            <a:r>
              <a:rPr lang="ar-SA" sz="3700" dirty="0" smtClean="0">
                <a:solidFill>
                  <a:srgbClr val="FF0000"/>
                </a:solidFill>
                <a:latin typeface="Arial" panose="020B0604020202020204" pitchFamily="34" charset="0"/>
                <a:cs typeface="Arial" panose="020B0604020202020204" pitchFamily="34" charset="0"/>
              </a:rPr>
              <a:t>نِّـ</a:t>
            </a:r>
            <a:r>
              <a:rPr lang="ar-SA" sz="3700" dirty="0" smtClean="0">
                <a:latin typeface="Arial" panose="020B0604020202020204" pitchFamily="34" charset="0"/>
                <a:cs typeface="Arial" panose="020B0604020202020204" pitchFamily="34" charset="0"/>
              </a:rPr>
              <a:t>عمة </a:t>
            </a:r>
            <a:r>
              <a:rPr lang="ar-SA" sz="2000" dirty="0"/>
              <a:t>) </a:t>
            </a:r>
            <a:endParaRPr lang="ar-SA" sz="2000" dirty="0" smtClean="0"/>
          </a:p>
          <a:p>
            <a:r>
              <a:rPr lang="ar-SA" sz="2000" dirty="0" smtClean="0"/>
              <a:t>( </a:t>
            </a:r>
            <a:r>
              <a:rPr lang="ar-SA" sz="3600" dirty="0" smtClean="0"/>
              <a:t>قريب</a:t>
            </a:r>
            <a:r>
              <a:rPr lang="en-US" sz="4000" dirty="0" smtClean="0">
                <a:solidFill>
                  <a:srgbClr val="FF0000"/>
                </a:solidFill>
                <a:sym typeface="HQPB4" pitchFamily="2" charset="2"/>
              </a:rPr>
              <a:t></a:t>
            </a:r>
            <a:r>
              <a:rPr lang="ar-SA" sz="1100" b="1" dirty="0" smtClean="0">
                <a:solidFill>
                  <a:srgbClr val="FF0000"/>
                </a:solidFill>
              </a:rPr>
              <a:t> </a:t>
            </a:r>
            <a:r>
              <a:rPr lang="ar-SA" sz="3600" dirty="0" smtClean="0">
                <a:solidFill>
                  <a:srgbClr val="FF0000"/>
                </a:solidFill>
              </a:rPr>
              <a:t> مّ</a:t>
            </a:r>
            <a:r>
              <a:rPr lang="ar-SA" sz="3600" dirty="0" smtClean="0"/>
              <a:t>َجيب </a:t>
            </a:r>
            <a:r>
              <a:rPr lang="ar-SA" sz="2000" dirty="0" smtClean="0"/>
              <a:t>)</a:t>
            </a:r>
            <a:endParaRPr lang="ar-SA" sz="2000" dirty="0"/>
          </a:p>
          <a:p>
            <a:r>
              <a:rPr lang="ar-SA" sz="2000" dirty="0" smtClean="0"/>
              <a:t>( </a:t>
            </a:r>
            <a:r>
              <a:rPr lang="ar-SA" sz="3600" dirty="0" smtClean="0"/>
              <a:t>لؤلؤا</a:t>
            </a:r>
            <a:r>
              <a:rPr lang="ar-SA" sz="3200" dirty="0" smtClean="0">
                <a:solidFill>
                  <a:srgbClr val="FF0000"/>
                </a:solidFill>
                <a:sym typeface="HQPB1" pitchFamily="2" charset="2"/>
              </a:rPr>
              <a:t> </a:t>
            </a:r>
            <a:r>
              <a:rPr lang="en-US" sz="3200" dirty="0" smtClean="0">
                <a:solidFill>
                  <a:srgbClr val="FF0000"/>
                </a:solidFill>
              </a:rPr>
              <a:t> </a:t>
            </a:r>
            <a:r>
              <a:rPr lang="en-US" sz="3200" dirty="0">
                <a:solidFill>
                  <a:srgbClr val="FF0000"/>
                </a:solidFill>
                <a:sym typeface="HQPB4" pitchFamily="2" charset="2"/>
              </a:rPr>
              <a:t></a:t>
            </a:r>
            <a:r>
              <a:rPr lang="en-US" sz="3200" dirty="0">
                <a:solidFill>
                  <a:srgbClr val="FF0000"/>
                </a:solidFill>
              </a:rPr>
              <a:t> </a:t>
            </a:r>
            <a:r>
              <a:rPr lang="ar-SA" sz="3600" dirty="0" smtClean="0">
                <a:solidFill>
                  <a:srgbClr val="FF0000"/>
                </a:solidFill>
              </a:rPr>
              <a:t>مَّـ</a:t>
            </a:r>
            <a:r>
              <a:rPr lang="ar-SA" sz="3600" dirty="0" smtClean="0"/>
              <a:t>نثوراً </a:t>
            </a:r>
            <a:r>
              <a:rPr lang="ar-SA" sz="2000" dirty="0" smtClean="0"/>
              <a:t>)</a:t>
            </a:r>
            <a:endParaRPr lang="ar-SA" sz="2000" dirty="0"/>
          </a:p>
        </p:txBody>
      </p:sp>
      <p:sp>
        <p:nvSpPr>
          <p:cNvPr id="2" name="Down Arrow 1"/>
          <p:cNvSpPr/>
          <p:nvPr/>
        </p:nvSpPr>
        <p:spPr>
          <a:xfrm>
            <a:off x="2595761" y="3542975"/>
            <a:ext cx="528399" cy="11175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own Arrow 24"/>
          <p:cNvSpPr/>
          <p:nvPr/>
        </p:nvSpPr>
        <p:spPr>
          <a:xfrm rot="16200000">
            <a:off x="5265033" y="2035095"/>
            <a:ext cx="528399" cy="26091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wn Arrow 25"/>
          <p:cNvSpPr/>
          <p:nvPr/>
        </p:nvSpPr>
        <p:spPr>
          <a:xfrm rot="18492917">
            <a:off x="4748669" y="3406238"/>
            <a:ext cx="528399" cy="16538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308335" y="1179387"/>
            <a:ext cx="2088306" cy="1477328"/>
          </a:xfrm>
          <a:prstGeom prst="rect">
            <a:avLst/>
          </a:prstGeom>
          <a:solidFill>
            <a:srgbClr val="FFFF00"/>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rtl="1">
              <a:lnSpc>
                <a:spcPct val="150000"/>
              </a:lnSpc>
            </a:pPr>
            <a:r>
              <a:rPr lang="ar-SA" sz="4000" b="1" dirty="0" smtClean="0">
                <a:solidFill>
                  <a:srgbClr val="FF0000"/>
                </a:solidFill>
              </a:rPr>
              <a:t>ن</a:t>
            </a:r>
            <a:r>
              <a:rPr lang="ar-SA" sz="4000" b="1" dirty="0" smtClean="0">
                <a:solidFill>
                  <a:srgbClr val="003192"/>
                </a:solidFill>
              </a:rPr>
              <a:t> -</a:t>
            </a:r>
            <a:r>
              <a:rPr lang="ar-SA" sz="6000" b="1" dirty="0" smtClean="0">
                <a:solidFill>
                  <a:srgbClr val="FF0000"/>
                </a:solidFill>
              </a:rPr>
              <a:t> </a:t>
            </a:r>
            <a:r>
              <a:rPr lang="en-US" sz="6000" dirty="0">
                <a:solidFill>
                  <a:srgbClr val="FF0000"/>
                </a:solidFill>
              </a:rPr>
              <a:t> </a:t>
            </a:r>
            <a:r>
              <a:rPr lang="en-US" sz="4000" dirty="0" smtClean="0">
                <a:solidFill>
                  <a:srgbClr val="FF0000"/>
                </a:solidFill>
                <a:sym typeface="HQPB4" pitchFamily="2" charset="2"/>
              </a:rPr>
              <a:t></a:t>
            </a:r>
            <a:r>
              <a:rPr lang="ar-SA" sz="4000" dirty="0">
                <a:solidFill>
                  <a:srgbClr val="FF0000"/>
                </a:solidFill>
                <a:sym typeface="HQPB1" pitchFamily="2" charset="2"/>
              </a:rPr>
              <a:t> </a:t>
            </a:r>
            <a:r>
              <a:rPr lang="ar-SA" sz="4000" dirty="0" smtClean="0">
                <a:sym typeface="HQPB1" pitchFamily="2" charset="2"/>
              </a:rPr>
              <a:t>-</a:t>
            </a:r>
            <a:r>
              <a:rPr lang="ar-SA" sz="6000" dirty="0" smtClean="0">
                <a:solidFill>
                  <a:srgbClr val="FF0000"/>
                </a:solidFill>
                <a:sym typeface="HQPB1" pitchFamily="2" charset="2"/>
              </a:rPr>
              <a:t> </a:t>
            </a:r>
            <a:r>
              <a:rPr lang="en-US" sz="6000" dirty="0">
                <a:solidFill>
                  <a:srgbClr val="FF0000"/>
                </a:solidFill>
              </a:rPr>
              <a:t> </a:t>
            </a:r>
            <a:r>
              <a:rPr lang="en-US" sz="6000" dirty="0" smtClean="0">
                <a:solidFill>
                  <a:srgbClr val="FF0000"/>
                </a:solidFill>
                <a:sym typeface="HQPB4" pitchFamily="2" charset="2"/>
              </a:rPr>
              <a:t></a:t>
            </a:r>
            <a:r>
              <a:rPr lang="en-US" sz="6000" dirty="0" smtClean="0">
                <a:solidFill>
                  <a:srgbClr val="FF0000"/>
                </a:solidFill>
              </a:rPr>
              <a:t> </a:t>
            </a:r>
            <a:endParaRPr lang="en-US" sz="6000" b="1" dirty="0">
              <a:solidFill>
                <a:srgbClr val="FF0000"/>
              </a:solidFill>
            </a:endParaRPr>
          </a:p>
        </p:txBody>
      </p:sp>
      <p:sp>
        <p:nvSpPr>
          <p:cNvPr id="32" name="TextBox 31"/>
          <p:cNvSpPr txBox="1"/>
          <p:nvPr/>
        </p:nvSpPr>
        <p:spPr>
          <a:xfrm>
            <a:off x="2344973" y="2785994"/>
            <a:ext cx="2088306" cy="1015663"/>
          </a:xfrm>
          <a:prstGeom prst="rect">
            <a:avLst/>
          </a:prstGeom>
          <a:solidFill>
            <a:schemeClr val="accent4">
              <a:lumMod val="60000"/>
              <a:lumOff val="40000"/>
            </a:schemeClr>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1"/>
            <a:r>
              <a:rPr lang="ar-SA" sz="6000" b="1" dirty="0" smtClean="0">
                <a:solidFill>
                  <a:srgbClr val="FF0000"/>
                </a:solidFill>
              </a:rPr>
              <a:t>ــّـ</a:t>
            </a:r>
            <a:endParaRPr lang="en-US" sz="6000" b="1" dirty="0">
              <a:solidFill>
                <a:srgbClr val="FF0000"/>
              </a:solidFill>
            </a:endParaRPr>
          </a:p>
        </p:txBody>
      </p:sp>
      <p:sp>
        <p:nvSpPr>
          <p:cNvPr id="33" name="TextBox 32"/>
          <p:cNvSpPr txBox="1"/>
          <p:nvPr/>
        </p:nvSpPr>
        <p:spPr>
          <a:xfrm>
            <a:off x="4701142" y="3699063"/>
            <a:ext cx="671538" cy="646331"/>
          </a:xfrm>
          <a:prstGeom prst="rect">
            <a:avLst/>
          </a:prstGeom>
          <a:solidFill>
            <a:srgbClr val="FF0000"/>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en-US" sz="3600" b="1" dirty="0" smtClean="0">
                <a:solidFill>
                  <a:schemeClr val="tx1"/>
                </a:solidFill>
              </a:rPr>
              <a:t>X</a:t>
            </a:r>
            <a:endParaRPr lang="en-US" sz="3600" b="1" dirty="0">
              <a:solidFill>
                <a:schemeClr val="tx1"/>
              </a:solidFill>
            </a:endParaRPr>
          </a:p>
        </p:txBody>
      </p:sp>
      <p:sp>
        <p:nvSpPr>
          <p:cNvPr id="34" name="TextBox 33"/>
          <p:cNvSpPr txBox="1"/>
          <p:nvPr/>
        </p:nvSpPr>
        <p:spPr>
          <a:xfrm>
            <a:off x="9624783" y="2235645"/>
            <a:ext cx="1504993" cy="892552"/>
          </a:xfrm>
          <a:prstGeom prst="rect">
            <a:avLst/>
          </a:prstGeom>
          <a:solidFill>
            <a:srgbClr val="FFFF00"/>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كامل</a:t>
            </a:r>
            <a:endParaRPr lang="ar-KW" sz="2800" b="1" dirty="0" smtClean="0">
              <a:solidFill>
                <a:srgbClr val="003192"/>
              </a:solidFill>
            </a:endParaRPr>
          </a:p>
          <a:p>
            <a:pPr lvl="0" algn="ctr"/>
            <a:r>
              <a:rPr lang="en-US" sz="2400" b="1" dirty="0" smtClean="0">
                <a:solidFill>
                  <a:srgbClr val="003192"/>
                </a:solidFill>
              </a:rPr>
              <a:t>Complete</a:t>
            </a:r>
            <a:endParaRPr lang="en-US" sz="2400" b="1" dirty="0">
              <a:solidFill>
                <a:srgbClr val="003192"/>
              </a:solidFill>
            </a:endParaRPr>
          </a:p>
        </p:txBody>
      </p:sp>
      <p:sp>
        <p:nvSpPr>
          <p:cNvPr id="35" name="TextBox 34"/>
          <p:cNvSpPr txBox="1"/>
          <p:nvPr/>
        </p:nvSpPr>
        <p:spPr>
          <a:xfrm>
            <a:off x="9683540" y="5018278"/>
            <a:ext cx="1620456" cy="892552"/>
          </a:xfrm>
          <a:prstGeom prst="rect">
            <a:avLst/>
          </a:prstGeom>
          <a:solidFill>
            <a:schemeClr val="accent6">
              <a:lumMod val="60000"/>
              <a:lumOff val="40000"/>
            </a:schemeClr>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ناقص</a:t>
            </a:r>
            <a:endParaRPr lang="ar-KW" sz="2800" b="1" dirty="0" smtClean="0">
              <a:solidFill>
                <a:srgbClr val="003192"/>
              </a:solidFill>
            </a:endParaRPr>
          </a:p>
          <a:p>
            <a:pPr lvl="0" algn="ctr"/>
            <a:r>
              <a:rPr lang="en-US" sz="2400" b="1" dirty="0" smtClean="0">
                <a:solidFill>
                  <a:srgbClr val="003192"/>
                </a:solidFill>
              </a:rPr>
              <a:t>Incomplete</a:t>
            </a:r>
            <a:endParaRPr lang="en-US" sz="2400" b="1" dirty="0">
              <a:solidFill>
                <a:srgbClr val="003192"/>
              </a:solidFill>
            </a:endParaRPr>
          </a:p>
        </p:txBody>
      </p:sp>
      <p:sp>
        <p:nvSpPr>
          <p:cNvPr id="36" name="TextBox 35"/>
          <p:cNvSpPr txBox="1"/>
          <p:nvPr/>
        </p:nvSpPr>
        <p:spPr>
          <a:xfrm>
            <a:off x="130577" y="3488219"/>
            <a:ext cx="1620456" cy="1077218"/>
          </a:xfrm>
          <a:prstGeom prst="rect">
            <a:avLst/>
          </a:prstGeom>
          <a:solidFill>
            <a:schemeClr val="accent4">
              <a:lumMod val="20000"/>
              <a:lumOff val="80000"/>
            </a:schemeClr>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كامل</a:t>
            </a:r>
            <a:r>
              <a:rPr lang="ar-SA" sz="1600" b="1" dirty="0" smtClean="0">
                <a:solidFill>
                  <a:srgbClr val="003192"/>
                </a:solidFill>
              </a:rPr>
              <a:t> / ناقص</a:t>
            </a:r>
            <a:endParaRPr lang="ar-KW" sz="2800" b="1" dirty="0" smtClean="0">
              <a:solidFill>
                <a:srgbClr val="003192"/>
              </a:solidFill>
            </a:endParaRPr>
          </a:p>
          <a:p>
            <a:pPr lvl="0" algn="ctr"/>
            <a:r>
              <a:rPr lang="en-US" sz="2400" b="1" dirty="0" smtClean="0">
                <a:solidFill>
                  <a:srgbClr val="003192"/>
                </a:solidFill>
              </a:rPr>
              <a:t>Complete</a:t>
            </a:r>
            <a:r>
              <a:rPr lang="en-US" sz="1200" b="1" dirty="0" smtClean="0">
                <a:solidFill>
                  <a:srgbClr val="003192"/>
                </a:solidFill>
              </a:rPr>
              <a:t> / Incomplete</a:t>
            </a:r>
            <a:endParaRPr lang="en-US" sz="1200" b="1" dirty="0">
              <a:solidFill>
                <a:srgbClr val="003192"/>
              </a:solidFill>
            </a:endParaRPr>
          </a:p>
        </p:txBody>
      </p:sp>
    </p:spTree>
    <p:extLst>
      <p:ext uri="{BB962C8B-B14F-4D97-AF65-F5344CB8AC3E}">
        <p14:creationId xmlns:p14="http://schemas.microsoft.com/office/powerpoint/2010/main" val="19762147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fade">
                                      <p:cBhvr>
                                        <p:cTn id="14" dur="1000"/>
                                        <p:tgtEl>
                                          <p:spTgt spid="32"/>
                                        </p:tgtEl>
                                      </p:cBhvr>
                                    </p:animEffect>
                                    <p:anim calcmode="lin" valueType="num">
                                      <p:cBhvr>
                                        <p:cTn id="15" dur="1000" fill="hold"/>
                                        <p:tgtEl>
                                          <p:spTgt spid="32"/>
                                        </p:tgtEl>
                                        <p:attrNameLst>
                                          <p:attrName>ppt_x</p:attrName>
                                        </p:attrNameLst>
                                      </p:cBhvr>
                                      <p:tavLst>
                                        <p:tav tm="0">
                                          <p:val>
                                            <p:strVal val="#ppt_x"/>
                                          </p:val>
                                        </p:tav>
                                        <p:tav tm="100000">
                                          <p:val>
                                            <p:strVal val="#ppt_x"/>
                                          </p:val>
                                        </p:tav>
                                      </p:tavLst>
                                    </p:anim>
                                    <p:anim calcmode="lin" valueType="num">
                                      <p:cBhvr>
                                        <p:cTn id="16"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500"/>
                                        <p:tgtEl>
                                          <p:spTgt spid="2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5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3"/>
                                        </p:tgtEl>
                                        <p:attrNameLst>
                                          <p:attrName>style.visibility</p:attrName>
                                        </p:attrNameLst>
                                      </p:cBhvr>
                                      <p:to>
                                        <p:strVal val="visible"/>
                                      </p:to>
                                    </p:set>
                                    <p:animEffect transition="in" filter="fade">
                                      <p:cBhvr>
                                        <p:cTn id="29" dur="1000"/>
                                        <p:tgtEl>
                                          <p:spTgt spid="33"/>
                                        </p:tgtEl>
                                      </p:cBhvr>
                                    </p:animEffect>
                                    <p:anim calcmode="lin" valueType="num">
                                      <p:cBhvr>
                                        <p:cTn id="30" dur="1000" fill="hold"/>
                                        <p:tgtEl>
                                          <p:spTgt spid="33"/>
                                        </p:tgtEl>
                                        <p:attrNameLst>
                                          <p:attrName>ppt_x</p:attrName>
                                        </p:attrNameLst>
                                      </p:cBhvr>
                                      <p:tavLst>
                                        <p:tav tm="0">
                                          <p:val>
                                            <p:strVal val="#ppt_x"/>
                                          </p:val>
                                        </p:tav>
                                        <p:tav tm="100000">
                                          <p:val>
                                            <p:strVal val="#ppt_x"/>
                                          </p:val>
                                        </p:tav>
                                      </p:tavLst>
                                    </p:anim>
                                    <p:anim calcmode="lin" valueType="num">
                                      <p:cBhvr>
                                        <p:cTn id="31" dur="1000" fill="hold"/>
                                        <p:tgtEl>
                                          <p:spTgt spid="33"/>
                                        </p:tgtEl>
                                        <p:attrNameLst>
                                          <p:attrName>ppt_y</p:attrName>
                                        </p:attrNameLst>
                                      </p:cBhvr>
                                      <p:tavLst>
                                        <p:tav tm="0">
                                          <p:val>
                                            <p:strVal val="#ppt_y+.1"/>
                                          </p:val>
                                        </p:tav>
                                        <p:tav tm="100000">
                                          <p:val>
                                            <p:strVal val="#ppt_y"/>
                                          </p:val>
                                        </p:tav>
                                      </p:tavLst>
                                    </p:anim>
                                  </p:childTnLst>
                                </p:cTn>
                              </p:par>
                              <p:par>
                                <p:cTn id="32" presetID="10" presetClass="entr" presetSubtype="0" fill="hold" grpId="0" nodeType="with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fade">
                                      <p:cBhvr>
                                        <p:cTn id="3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5" grpId="0" animBg="1"/>
      <p:bldP spid="26" grpId="0" animBg="1"/>
      <p:bldP spid="19" grpId="0" animBg="1"/>
      <p:bldP spid="32" grpId="0" animBg="1"/>
      <p:bldP spid="3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2020-10-30</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13</a:t>
            </a:fld>
            <a:endParaRPr lang="en-US"/>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smtClean="0">
                <a:solidFill>
                  <a:srgbClr val="003192"/>
                </a:solidFill>
              </a:rPr>
              <a:t>تدريب</a:t>
            </a:r>
          </a:p>
          <a:p>
            <a:pPr lvl="0" algn="ctr" rtl="0"/>
            <a:endParaRPr lang="ar-KW" sz="2800" b="1" dirty="0">
              <a:solidFill>
                <a:srgbClr val="003192"/>
              </a:solidFill>
            </a:endParaRPr>
          </a:p>
          <a:p>
            <a:pPr lvl="0" algn="ctr" rtl="0"/>
            <a:r>
              <a:rPr lang="en-US" sz="2800" b="1" dirty="0" smtClean="0">
                <a:solidFill>
                  <a:srgbClr val="003192"/>
                </a:solidFill>
              </a:rPr>
              <a:t>Practice</a:t>
            </a:r>
            <a:endParaRPr lang="en-US" sz="2800" b="1" dirty="0">
              <a:solidFill>
                <a:schemeClr val="tx1"/>
              </a:solidFill>
            </a:endParaRPr>
          </a:p>
        </p:txBody>
      </p:sp>
      <p:sp>
        <p:nvSpPr>
          <p:cNvPr id="11" name="Title 1"/>
          <p:cNvSpPr>
            <a:spLocks noGrp="1"/>
          </p:cNvSpPr>
          <p:nvPr>
            <p:ph type="title"/>
          </p:nvPr>
        </p:nvSpPr>
        <p:spPr>
          <a:xfrm>
            <a:off x="2017292" y="2203329"/>
            <a:ext cx="7625699" cy="4108453"/>
          </a:xfrm>
        </p:spPr>
        <p:txBody>
          <a:bodyPr>
            <a:noAutofit/>
          </a:bodyPr>
          <a:lstStyle/>
          <a:p>
            <a:pPr lvl="0" algn="ctr"/>
            <a:r>
              <a:rPr lang="ar-SA" sz="2000" dirty="0" smtClean="0">
                <a:solidFill>
                  <a:schemeClr val="accent1">
                    <a:lumMod val="50000"/>
                  </a:schemeClr>
                </a:solidFill>
                <a:latin typeface="Arial Unicode MS" pitchFamily="34" charset="-128"/>
                <a:ea typeface="Arial Unicode MS" pitchFamily="34" charset="-128"/>
                <a:cs typeface="+mn-cs"/>
              </a:rPr>
              <a:t>اللَّهُ الَّذِي سَخَّرَ لَكُمُ الْبَحْرَ لِتَجْرِيَ الْفُلْكُ فِيهِ بِأَمْرِهِ وَلِتَبْتَغُوا مِن فَضْلِهِ وَلَعَلَّكُمْ تَشْكُرُونَ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وَسَخَّرَ لَكُم مَّا فِي السَّمَاوَاتِ وَمَا فِي الأَرْضِ جَمِيعًا مِّنْهُ إِنَّ فِي ذَلِكَ لَآيَاتٍ لِّقَوْمٍ يَتَفَكَّرُونَ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قُل لِّلَّذِينَ آمَنُوا يَغْفِرُوا لِلَّذِينَ لا يَرْجُون أَيَّامَ اللَّهِ لِيَجْزِيَ قَوْمًا بِمَا كَانُوا يَكْسِبُونَ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مَنْ عَمِلَ صَالِحًا فَلِنَفْسِهِ وَمَنْ أَسَاء فَعَلَيْهَا ثُمَّ إِلَى رَبِّكُمْ تُرْجَعُونَ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وَلَقَدْ آتَيْنَا بَنِي إِسْرَائِيلَ الْكِتَابَ وَالْحُكْمَ وَالنُّبُوَّةَ وَرَزَقْنَاهُم مِّنَ الطَّيِّبَاتِ وَفَضَّلْنَاهُمْ عَلَى الْعَالَمِينَ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وَآتَيْنَاهُم بَيِّنَاتٍ مِّنَ الأَمْرِ فَمَا اخْتَلَفُوا إِلاَّ مِن بَعْدِ مَا جَاءَهُمْ الْعِلْمُ بَغْيًا بَيْنَهُمْ إِنَّ رَبَّكَ يَقْضِي بَيْنَهُمْ يَوْمَ الْقِيَامَةِ فِيمَا كَانُوا فِيهِ يَخْتَلِفُونَ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ثُمَّ جَعَلْنَاكَ عَلَى شَرِيعَةٍ مِّنَ الأَمْرِ فَاتَّبِعْهَا وَلا تَتَّبِعْ أَهْوَاء الَّذِينَ لا يَعْلَمُونَ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إِنَّهُمْ لَن يُغْنُوا عَنكَ مِنَ اللَّهِ شَيْئًا وَإِنَّ الظَّالِمِينَ بَعْضُهُمْ أَوْلِيَاء بَعْضٍ وَاللَّهُ وَلِيُّ الْمُتَّقِينَ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هَذَا بَصَائِرُ لِلنَّاسِ وَهُدًى وَرَحْمَةٌ لِّقَوْمِ يُوقِنُونَ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أَمْ حَسِبَ الَّذِينَ اجْتَرَحُوا السَّيِّئَاتِ أَّن نَّجْعَلَهُمْ كَالَّذِينَ آمَنُوا وَعَمِلُوا الصَّالِحَاتِ سَوَاء مَّحْيَاهُم وَمَمَاتُهُمْ سَاء مَا يَحْكُمُونَ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وَخَلَقَ اللَّهُ السَّمَاوَاتِ وَالأَرْضَ بِالْحَقِّ وَلِتُجْزَى كُلُّ نَفْسٍ بِمَا كَسَبَتْ وَهُمْ لا يُظْلَمُونَ </a:t>
            </a:r>
            <a:endParaRPr lang="ar-SA" sz="2000" dirty="0">
              <a:solidFill>
                <a:schemeClr val="accent1">
                  <a:lumMod val="50000"/>
                </a:schemeClr>
              </a:solidFill>
              <a:latin typeface="Arial Unicode MS" pitchFamily="34" charset="-128"/>
              <a:ea typeface="Arial Unicode MS" pitchFamily="34" charset="-128"/>
              <a:cs typeface="+mn-cs"/>
            </a:endParaRPr>
          </a:p>
        </p:txBody>
      </p:sp>
      <p:sp>
        <p:nvSpPr>
          <p:cNvPr id="10" name="TextBox 9"/>
          <p:cNvSpPr txBox="1"/>
          <p:nvPr/>
        </p:nvSpPr>
        <p:spPr>
          <a:xfrm>
            <a:off x="4952851" y="2333234"/>
            <a:ext cx="1679770"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جميع</a:t>
            </a:r>
            <a:r>
              <a:rPr lang="ar-SA" sz="3200" dirty="0" smtClean="0">
                <a:solidFill>
                  <a:srgbClr val="FF0000"/>
                </a:solidFill>
                <a:latin typeface="Arial Unicode MS" pitchFamily="34" charset="-128"/>
                <a:ea typeface="Arial Unicode MS" pitchFamily="34" charset="-128"/>
              </a:rPr>
              <a:t>ـا</a:t>
            </a:r>
            <a:r>
              <a:rPr lang="ar-SA" sz="3200" dirty="0" smtClean="0">
                <a:solidFill>
                  <a:schemeClr val="accent1">
                    <a:lumMod val="50000"/>
                  </a:schemeClr>
                </a:solidFill>
                <a:latin typeface="Arial Unicode MS" pitchFamily="34" charset="-128"/>
                <a:ea typeface="Arial Unicode MS" pitchFamily="34" charset="-128"/>
              </a:rPr>
              <a:t>ً </a:t>
            </a:r>
            <a:r>
              <a:rPr lang="ar-SA" sz="3200" dirty="0" smtClean="0">
                <a:solidFill>
                  <a:schemeClr val="accent6">
                    <a:lumMod val="75000"/>
                  </a:schemeClr>
                </a:solidFill>
                <a:latin typeface="Arial Unicode MS" pitchFamily="34" charset="-128"/>
                <a:ea typeface="Arial Unicode MS" pitchFamily="34" charset="-128"/>
              </a:rPr>
              <a:t>مّ</a:t>
            </a:r>
            <a:r>
              <a:rPr lang="ar-SA" sz="3200" dirty="0" smtClean="0">
                <a:solidFill>
                  <a:schemeClr val="accent1">
                    <a:lumMod val="50000"/>
                  </a:schemeClr>
                </a:solidFill>
                <a:latin typeface="Arial Unicode MS" pitchFamily="34" charset="-128"/>
                <a:ea typeface="Arial Unicode MS" pitchFamily="34" charset="-128"/>
              </a:rPr>
              <a:t>ِنهُ</a:t>
            </a:r>
            <a:endParaRPr lang="en-US" sz="3200" dirty="0"/>
          </a:p>
        </p:txBody>
      </p:sp>
      <p:sp>
        <p:nvSpPr>
          <p:cNvPr id="15" name="TextBox 14"/>
          <p:cNvSpPr txBox="1"/>
          <p:nvPr/>
        </p:nvSpPr>
        <p:spPr>
          <a:xfrm>
            <a:off x="3225378" y="2415419"/>
            <a:ext cx="1679770"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لآيا</a:t>
            </a:r>
            <a:r>
              <a:rPr lang="ar-SA" sz="3200" dirty="0" smtClean="0">
                <a:solidFill>
                  <a:srgbClr val="FF0000"/>
                </a:solidFill>
                <a:latin typeface="Arial Unicode MS" pitchFamily="34" charset="-128"/>
                <a:ea typeface="Arial Unicode MS" pitchFamily="34" charset="-128"/>
              </a:rPr>
              <a:t>تٍ</a:t>
            </a:r>
            <a:r>
              <a:rPr lang="ar-SA" sz="3200" dirty="0" smtClean="0">
                <a:solidFill>
                  <a:schemeClr val="accent1">
                    <a:lumMod val="50000"/>
                  </a:schemeClr>
                </a:solidFill>
                <a:latin typeface="Arial Unicode MS" pitchFamily="34" charset="-128"/>
                <a:ea typeface="Arial Unicode MS" pitchFamily="34" charset="-128"/>
              </a:rPr>
              <a:t> </a:t>
            </a:r>
            <a:r>
              <a:rPr lang="ar-SA" sz="3200" dirty="0" smtClean="0">
                <a:solidFill>
                  <a:schemeClr val="accent6">
                    <a:lumMod val="75000"/>
                  </a:schemeClr>
                </a:solidFill>
                <a:latin typeface="Arial Unicode MS" pitchFamily="34" charset="-128"/>
                <a:ea typeface="Arial Unicode MS" pitchFamily="34" charset="-128"/>
              </a:rPr>
              <a:t>لِ</a:t>
            </a:r>
            <a:r>
              <a:rPr lang="ar-SA" sz="3200" dirty="0" smtClean="0">
                <a:solidFill>
                  <a:schemeClr val="accent1">
                    <a:lumMod val="50000"/>
                  </a:schemeClr>
                </a:solidFill>
                <a:latin typeface="Arial Unicode MS" pitchFamily="34" charset="-128"/>
                <a:ea typeface="Arial Unicode MS" pitchFamily="34" charset="-128"/>
              </a:rPr>
              <a:t>قوم</a:t>
            </a:r>
            <a:endParaRPr lang="en-US" sz="3200" dirty="0"/>
          </a:p>
        </p:txBody>
      </p:sp>
      <p:sp>
        <p:nvSpPr>
          <p:cNvPr id="18" name="TextBox 17"/>
          <p:cNvSpPr txBox="1"/>
          <p:nvPr/>
        </p:nvSpPr>
        <p:spPr>
          <a:xfrm>
            <a:off x="1120671" y="2430776"/>
            <a:ext cx="2047971"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لقو</a:t>
            </a:r>
            <a:r>
              <a:rPr lang="ar-SA" sz="3200" dirty="0" smtClean="0">
                <a:solidFill>
                  <a:srgbClr val="FF0000"/>
                </a:solidFill>
                <a:latin typeface="Arial Unicode MS" pitchFamily="34" charset="-128"/>
                <a:ea typeface="Arial Unicode MS" pitchFamily="34" charset="-128"/>
              </a:rPr>
              <a:t>مٍ</a:t>
            </a:r>
            <a:r>
              <a:rPr lang="ar-SA" sz="3200" dirty="0" smtClean="0">
                <a:solidFill>
                  <a:schemeClr val="accent1">
                    <a:lumMod val="50000"/>
                  </a:schemeClr>
                </a:solidFill>
                <a:latin typeface="Arial Unicode MS" pitchFamily="34" charset="-128"/>
                <a:ea typeface="Arial Unicode MS" pitchFamily="34" charset="-128"/>
              </a:rPr>
              <a:t> </a:t>
            </a:r>
            <a:r>
              <a:rPr lang="ar-SA" sz="3200" dirty="0" smtClean="0">
                <a:solidFill>
                  <a:schemeClr val="accent6">
                    <a:lumMod val="75000"/>
                  </a:schemeClr>
                </a:solidFill>
                <a:latin typeface="Arial Unicode MS" pitchFamily="34" charset="-128"/>
                <a:ea typeface="Arial Unicode MS" pitchFamily="34" charset="-128"/>
              </a:rPr>
              <a:t>يَ</a:t>
            </a:r>
            <a:r>
              <a:rPr lang="ar-SA" sz="3200" dirty="0" smtClean="0">
                <a:solidFill>
                  <a:schemeClr val="accent1">
                    <a:lumMod val="50000"/>
                  </a:schemeClr>
                </a:solidFill>
                <a:latin typeface="Arial Unicode MS" pitchFamily="34" charset="-128"/>
                <a:ea typeface="Arial Unicode MS" pitchFamily="34" charset="-128"/>
              </a:rPr>
              <a:t>تفكرون</a:t>
            </a:r>
            <a:endParaRPr lang="en-US" sz="3200" dirty="0"/>
          </a:p>
        </p:txBody>
      </p:sp>
      <p:sp>
        <p:nvSpPr>
          <p:cNvPr id="19" name="TextBox 18"/>
          <p:cNvSpPr txBox="1"/>
          <p:nvPr/>
        </p:nvSpPr>
        <p:spPr>
          <a:xfrm>
            <a:off x="6496170" y="3965167"/>
            <a:ext cx="1679770"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شريع</a:t>
            </a:r>
            <a:r>
              <a:rPr lang="ar-SA" sz="3200" dirty="0" smtClean="0">
                <a:solidFill>
                  <a:srgbClr val="FF0000"/>
                </a:solidFill>
                <a:latin typeface="Arial Unicode MS" pitchFamily="34" charset="-128"/>
                <a:ea typeface="Arial Unicode MS" pitchFamily="34" charset="-128"/>
              </a:rPr>
              <a:t>ةٍ</a:t>
            </a:r>
            <a:r>
              <a:rPr lang="ar-SA" sz="3200" dirty="0" smtClean="0">
                <a:solidFill>
                  <a:schemeClr val="accent1">
                    <a:lumMod val="50000"/>
                  </a:schemeClr>
                </a:solidFill>
                <a:latin typeface="Arial Unicode MS" pitchFamily="34" charset="-128"/>
                <a:ea typeface="Arial Unicode MS" pitchFamily="34" charset="-128"/>
              </a:rPr>
              <a:t> </a:t>
            </a:r>
            <a:r>
              <a:rPr lang="ar-SA" sz="3200" dirty="0" smtClean="0">
                <a:solidFill>
                  <a:schemeClr val="accent6">
                    <a:lumMod val="75000"/>
                  </a:schemeClr>
                </a:solidFill>
                <a:latin typeface="Arial Unicode MS" pitchFamily="34" charset="-128"/>
                <a:ea typeface="Arial Unicode MS" pitchFamily="34" charset="-128"/>
              </a:rPr>
              <a:t>مّ</a:t>
            </a:r>
            <a:r>
              <a:rPr lang="ar-SA" sz="3200" dirty="0" smtClean="0">
                <a:solidFill>
                  <a:schemeClr val="accent1">
                    <a:lumMod val="50000"/>
                  </a:schemeClr>
                </a:solidFill>
                <a:latin typeface="Arial Unicode MS" pitchFamily="34" charset="-128"/>
                <a:ea typeface="Arial Unicode MS" pitchFamily="34" charset="-128"/>
              </a:rPr>
              <a:t>ِنُ</a:t>
            </a:r>
            <a:endParaRPr lang="en-US" sz="3200" dirty="0"/>
          </a:p>
        </p:txBody>
      </p:sp>
      <p:sp>
        <p:nvSpPr>
          <p:cNvPr id="20" name="TextBox 19"/>
          <p:cNvSpPr txBox="1"/>
          <p:nvPr/>
        </p:nvSpPr>
        <p:spPr>
          <a:xfrm>
            <a:off x="9447347" y="4581437"/>
            <a:ext cx="2047971"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ل</a:t>
            </a:r>
            <a:r>
              <a:rPr lang="ar-SA" sz="3200" dirty="0" smtClean="0">
                <a:solidFill>
                  <a:srgbClr val="FF0000"/>
                </a:solidFill>
                <a:latin typeface="Arial Unicode MS" pitchFamily="34" charset="-128"/>
                <a:ea typeface="Arial Unicode MS" pitchFamily="34" charset="-128"/>
              </a:rPr>
              <a:t>نْ</a:t>
            </a:r>
            <a:r>
              <a:rPr lang="ar-SA" sz="3200" dirty="0" smtClean="0">
                <a:solidFill>
                  <a:schemeClr val="accent1">
                    <a:lumMod val="50000"/>
                  </a:schemeClr>
                </a:solidFill>
                <a:latin typeface="Arial Unicode MS" pitchFamily="34" charset="-128"/>
                <a:ea typeface="Arial Unicode MS" pitchFamily="34" charset="-128"/>
              </a:rPr>
              <a:t> </a:t>
            </a:r>
            <a:r>
              <a:rPr lang="ar-SA" sz="3200" dirty="0" smtClean="0">
                <a:solidFill>
                  <a:schemeClr val="accent6">
                    <a:lumMod val="75000"/>
                  </a:schemeClr>
                </a:solidFill>
                <a:latin typeface="Arial Unicode MS" pitchFamily="34" charset="-128"/>
                <a:ea typeface="Arial Unicode MS" pitchFamily="34" charset="-128"/>
              </a:rPr>
              <a:t>يُ</a:t>
            </a:r>
            <a:r>
              <a:rPr lang="ar-SA" sz="3200" dirty="0" smtClean="0">
                <a:solidFill>
                  <a:schemeClr val="accent1">
                    <a:lumMod val="50000"/>
                  </a:schemeClr>
                </a:solidFill>
                <a:latin typeface="Arial Unicode MS" pitchFamily="34" charset="-128"/>
                <a:ea typeface="Arial Unicode MS" pitchFamily="34" charset="-128"/>
              </a:rPr>
              <a:t>غنوا</a:t>
            </a:r>
            <a:endParaRPr lang="en-US" sz="3200" dirty="0"/>
          </a:p>
        </p:txBody>
      </p:sp>
      <p:sp>
        <p:nvSpPr>
          <p:cNvPr id="21" name="TextBox 20"/>
          <p:cNvSpPr txBox="1"/>
          <p:nvPr/>
        </p:nvSpPr>
        <p:spPr>
          <a:xfrm>
            <a:off x="7654772" y="4572044"/>
            <a:ext cx="1679770"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شيئ</a:t>
            </a:r>
            <a:r>
              <a:rPr lang="ar-SA" sz="3200" dirty="0" smtClean="0">
                <a:solidFill>
                  <a:srgbClr val="FF0000"/>
                </a:solidFill>
                <a:latin typeface="Arial Unicode MS" pitchFamily="34" charset="-128"/>
                <a:ea typeface="Arial Unicode MS" pitchFamily="34" charset="-128"/>
              </a:rPr>
              <a:t>ـا</a:t>
            </a:r>
            <a:r>
              <a:rPr lang="ar-SA" sz="3200" dirty="0" smtClean="0">
                <a:solidFill>
                  <a:schemeClr val="accent1">
                    <a:lumMod val="50000"/>
                  </a:schemeClr>
                </a:solidFill>
                <a:latin typeface="Arial Unicode MS" pitchFamily="34" charset="-128"/>
                <a:ea typeface="Arial Unicode MS" pitchFamily="34" charset="-128"/>
              </a:rPr>
              <a:t>ً </a:t>
            </a:r>
            <a:r>
              <a:rPr lang="ar-SA" sz="3200" dirty="0" smtClean="0">
                <a:solidFill>
                  <a:schemeClr val="accent6">
                    <a:lumMod val="75000"/>
                  </a:schemeClr>
                </a:solidFill>
                <a:latin typeface="Arial Unicode MS" pitchFamily="34" charset="-128"/>
                <a:ea typeface="Arial Unicode MS" pitchFamily="34" charset="-128"/>
              </a:rPr>
              <a:t>وَ</a:t>
            </a:r>
            <a:r>
              <a:rPr lang="ar-SA" sz="3200" dirty="0" smtClean="0">
                <a:solidFill>
                  <a:schemeClr val="accent1">
                    <a:lumMod val="50000"/>
                  </a:schemeClr>
                </a:solidFill>
                <a:latin typeface="Arial Unicode MS" pitchFamily="34" charset="-128"/>
                <a:ea typeface="Arial Unicode MS" pitchFamily="34" charset="-128"/>
              </a:rPr>
              <a:t>إنَّ</a:t>
            </a:r>
            <a:endParaRPr lang="en-US" sz="3200" dirty="0"/>
          </a:p>
        </p:txBody>
      </p:sp>
      <p:sp>
        <p:nvSpPr>
          <p:cNvPr id="22" name="TextBox 21"/>
          <p:cNvSpPr txBox="1"/>
          <p:nvPr/>
        </p:nvSpPr>
        <p:spPr>
          <a:xfrm>
            <a:off x="3416846" y="4322508"/>
            <a:ext cx="1679770"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بع</a:t>
            </a:r>
            <a:r>
              <a:rPr lang="ar-SA" sz="3200" dirty="0" smtClean="0">
                <a:solidFill>
                  <a:srgbClr val="FF0000"/>
                </a:solidFill>
                <a:latin typeface="Arial Unicode MS" pitchFamily="34" charset="-128"/>
                <a:ea typeface="Arial Unicode MS" pitchFamily="34" charset="-128"/>
              </a:rPr>
              <a:t>ضٍ</a:t>
            </a:r>
            <a:r>
              <a:rPr lang="ar-SA" sz="3200" dirty="0" smtClean="0">
                <a:solidFill>
                  <a:schemeClr val="accent1">
                    <a:lumMod val="50000"/>
                  </a:schemeClr>
                </a:solidFill>
                <a:latin typeface="Arial Unicode MS" pitchFamily="34" charset="-128"/>
                <a:ea typeface="Arial Unicode MS" pitchFamily="34" charset="-128"/>
              </a:rPr>
              <a:t> </a:t>
            </a:r>
            <a:r>
              <a:rPr lang="ar-SA" sz="3200" dirty="0" smtClean="0">
                <a:solidFill>
                  <a:schemeClr val="accent6">
                    <a:lumMod val="75000"/>
                  </a:schemeClr>
                </a:solidFill>
                <a:latin typeface="Arial Unicode MS" pitchFamily="34" charset="-128"/>
                <a:ea typeface="Arial Unicode MS" pitchFamily="34" charset="-128"/>
              </a:rPr>
              <a:t>وَ</a:t>
            </a:r>
            <a:r>
              <a:rPr lang="ar-SA" sz="3200" dirty="0" smtClean="0">
                <a:solidFill>
                  <a:schemeClr val="accent1">
                    <a:lumMod val="50000"/>
                  </a:schemeClr>
                </a:solidFill>
                <a:latin typeface="Arial Unicode MS" pitchFamily="34" charset="-128"/>
                <a:ea typeface="Arial Unicode MS" pitchFamily="34" charset="-128"/>
              </a:rPr>
              <a:t>اللهَّ</a:t>
            </a:r>
            <a:endParaRPr lang="en-US" sz="3200" dirty="0"/>
          </a:p>
        </p:txBody>
      </p:sp>
      <p:sp>
        <p:nvSpPr>
          <p:cNvPr id="23" name="TextBox 22"/>
          <p:cNvSpPr txBox="1"/>
          <p:nvPr/>
        </p:nvSpPr>
        <p:spPr>
          <a:xfrm>
            <a:off x="5467002" y="4614895"/>
            <a:ext cx="2136901"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وهد</a:t>
            </a:r>
            <a:r>
              <a:rPr lang="ar-SA" sz="3200" dirty="0" smtClean="0">
                <a:solidFill>
                  <a:srgbClr val="FF0000"/>
                </a:solidFill>
                <a:latin typeface="Arial Unicode MS" pitchFamily="34" charset="-128"/>
                <a:ea typeface="Arial Unicode MS" pitchFamily="34" charset="-128"/>
              </a:rPr>
              <a:t>ىً</a:t>
            </a:r>
            <a:r>
              <a:rPr lang="ar-SA" sz="3200" dirty="0" smtClean="0">
                <a:solidFill>
                  <a:schemeClr val="accent1">
                    <a:lumMod val="50000"/>
                  </a:schemeClr>
                </a:solidFill>
                <a:latin typeface="Arial Unicode MS" pitchFamily="34" charset="-128"/>
                <a:ea typeface="Arial Unicode MS" pitchFamily="34" charset="-128"/>
              </a:rPr>
              <a:t> </a:t>
            </a:r>
            <a:r>
              <a:rPr lang="ar-SA" sz="3200" dirty="0" smtClean="0">
                <a:solidFill>
                  <a:schemeClr val="accent6">
                    <a:lumMod val="75000"/>
                  </a:schemeClr>
                </a:solidFill>
                <a:latin typeface="Arial Unicode MS" pitchFamily="34" charset="-128"/>
                <a:ea typeface="Arial Unicode MS" pitchFamily="34" charset="-128"/>
              </a:rPr>
              <a:t>وَ</a:t>
            </a:r>
            <a:r>
              <a:rPr lang="ar-SA" sz="3200" dirty="0" smtClean="0">
                <a:solidFill>
                  <a:schemeClr val="accent1">
                    <a:lumMod val="50000"/>
                  </a:schemeClr>
                </a:solidFill>
                <a:latin typeface="Arial Unicode MS" pitchFamily="34" charset="-128"/>
                <a:ea typeface="Arial Unicode MS" pitchFamily="34" charset="-128"/>
              </a:rPr>
              <a:t>رحمة</a:t>
            </a:r>
            <a:endParaRPr lang="en-US" sz="3200" dirty="0"/>
          </a:p>
        </p:txBody>
      </p:sp>
      <p:sp>
        <p:nvSpPr>
          <p:cNvPr id="24" name="TextBox 23"/>
          <p:cNvSpPr txBox="1"/>
          <p:nvPr/>
        </p:nvSpPr>
        <p:spPr>
          <a:xfrm>
            <a:off x="1103066" y="4574158"/>
            <a:ext cx="2136901"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ورحم</a:t>
            </a:r>
            <a:r>
              <a:rPr lang="ar-SA" sz="3200" dirty="0" smtClean="0">
                <a:solidFill>
                  <a:srgbClr val="FF0000"/>
                </a:solidFill>
                <a:latin typeface="Arial Unicode MS" pitchFamily="34" charset="-128"/>
                <a:ea typeface="Arial Unicode MS" pitchFamily="34" charset="-128"/>
              </a:rPr>
              <a:t>ةً</a:t>
            </a:r>
            <a:r>
              <a:rPr lang="ar-SA" sz="3200" dirty="0" smtClean="0">
                <a:solidFill>
                  <a:schemeClr val="accent1">
                    <a:lumMod val="50000"/>
                  </a:schemeClr>
                </a:solidFill>
                <a:latin typeface="Arial Unicode MS" pitchFamily="34" charset="-128"/>
                <a:ea typeface="Arial Unicode MS" pitchFamily="34" charset="-128"/>
              </a:rPr>
              <a:t> </a:t>
            </a:r>
            <a:r>
              <a:rPr lang="ar-SA" sz="3200" dirty="0" smtClean="0">
                <a:solidFill>
                  <a:schemeClr val="accent6">
                    <a:lumMod val="75000"/>
                  </a:schemeClr>
                </a:solidFill>
                <a:latin typeface="Arial Unicode MS" pitchFamily="34" charset="-128"/>
                <a:ea typeface="Arial Unicode MS" pitchFamily="34" charset="-128"/>
              </a:rPr>
              <a:t>لِ</a:t>
            </a:r>
            <a:r>
              <a:rPr lang="ar-SA" sz="3200" dirty="0" smtClean="0">
                <a:solidFill>
                  <a:schemeClr val="accent1">
                    <a:lumMod val="50000"/>
                  </a:schemeClr>
                </a:solidFill>
                <a:latin typeface="Arial Unicode MS" pitchFamily="34" charset="-128"/>
                <a:ea typeface="Arial Unicode MS" pitchFamily="34" charset="-128"/>
              </a:rPr>
              <a:t>قوم</a:t>
            </a:r>
            <a:endParaRPr lang="en-US" sz="3200" dirty="0"/>
          </a:p>
        </p:txBody>
      </p:sp>
      <p:sp>
        <p:nvSpPr>
          <p:cNvPr id="25" name="TextBox 24"/>
          <p:cNvSpPr txBox="1"/>
          <p:nvPr/>
        </p:nvSpPr>
        <p:spPr>
          <a:xfrm>
            <a:off x="5467002" y="5318612"/>
            <a:ext cx="2047971"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أ</a:t>
            </a:r>
            <a:r>
              <a:rPr lang="ar-SA" sz="3200" dirty="0" smtClean="0">
                <a:solidFill>
                  <a:srgbClr val="FF0000"/>
                </a:solidFill>
                <a:latin typeface="Arial Unicode MS" pitchFamily="34" charset="-128"/>
                <a:ea typeface="Arial Unicode MS" pitchFamily="34" charset="-128"/>
              </a:rPr>
              <a:t>نْ</a:t>
            </a:r>
            <a:r>
              <a:rPr lang="ar-SA" sz="3200" dirty="0" smtClean="0">
                <a:solidFill>
                  <a:schemeClr val="accent1">
                    <a:lumMod val="50000"/>
                  </a:schemeClr>
                </a:solidFill>
                <a:latin typeface="Arial Unicode MS" pitchFamily="34" charset="-128"/>
                <a:ea typeface="Arial Unicode MS" pitchFamily="34" charset="-128"/>
              </a:rPr>
              <a:t> </a:t>
            </a:r>
            <a:r>
              <a:rPr lang="ar-SA" sz="3200" dirty="0" smtClean="0">
                <a:solidFill>
                  <a:schemeClr val="accent6">
                    <a:lumMod val="75000"/>
                  </a:schemeClr>
                </a:solidFill>
                <a:latin typeface="Arial Unicode MS" pitchFamily="34" charset="-128"/>
                <a:ea typeface="Arial Unicode MS" pitchFamily="34" charset="-128"/>
              </a:rPr>
              <a:t>نَّ</a:t>
            </a:r>
            <a:r>
              <a:rPr lang="ar-SA" sz="3200" dirty="0" smtClean="0">
                <a:solidFill>
                  <a:schemeClr val="accent1">
                    <a:lumMod val="50000"/>
                  </a:schemeClr>
                </a:solidFill>
                <a:latin typeface="Arial Unicode MS" pitchFamily="34" charset="-128"/>
                <a:ea typeface="Arial Unicode MS" pitchFamily="34" charset="-128"/>
              </a:rPr>
              <a:t>جعلهم</a:t>
            </a:r>
            <a:endParaRPr lang="en-US" sz="3200" dirty="0"/>
          </a:p>
        </p:txBody>
      </p:sp>
      <p:sp>
        <p:nvSpPr>
          <p:cNvPr id="26" name="TextBox 25"/>
          <p:cNvSpPr txBox="1"/>
          <p:nvPr/>
        </p:nvSpPr>
        <p:spPr>
          <a:xfrm>
            <a:off x="1326906" y="5232388"/>
            <a:ext cx="2136901"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سوا</a:t>
            </a:r>
            <a:r>
              <a:rPr lang="ar-SA" sz="3200" dirty="0" smtClean="0">
                <a:solidFill>
                  <a:srgbClr val="FF0000"/>
                </a:solidFill>
                <a:latin typeface="Arial Unicode MS" pitchFamily="34" charset="-128"/>
                <a:ea typeface="Arial Unicode MS" pitchFamily="34" charset="-128"/>
              </a:rPr>
              <a:t>ءً</a:t>
            </a:r>
            <a:r>
              <a:rPr lang="ar-SA" sz="3200" dirty="0" smtClean="0">
                <a:solidFill>
                  <a:schemeClr val="accent1">
                    <a:lumMod val="50000"/>
                  </a:schemeClr>
                </a:solidFill>
                <a:latin typeface="Arial Unicode MS" pitchFamily="34" charset="-128"/>
                <a:ea typeface="Arial Unicode MS" pitchFamily="34" charset="-128"/>
              </a:rPr>
              <a:t> </a:t>
            </a:r>
            <a:r>
              <a:rPr lang="ar-SA" sz="3200" dirty="0" smtClean="0">
                <a:solidFill>
                  <a:schemeClr val="accent6">
                    <a:lumMod val="75000"/>
                  </a:schemeClr>
                </a:solidFill>
                <a:latin typeface="Arial Unicode MS" pitchFamily="34" charset="-128"/>
                <a:ea typeface="Arial Unicode MS" pitchFamily="34" charset="-128"/>
              </a:rPr>
              <a:t>مَ</a:t>
            </a:r>
            <a:r>
              <a:rPr lang="ar-SA" sz="3200" dirty="0" smtClean="0">
                <a:solidFill>
                  <a:schemeClr val="accent1">
                    <a:lumMod val="50000"/>
                  </a:schemeClr>
                </a:solidFill>
                <a:latin typeface="Arial Unicode MS" pitchFamily="34" charset="-128"/>
                <a:ea typeface="Arial Unicode MS" pitchFamily="34" charset="-128"/>
              </a:rPr>
              <a:t>حياهم</a:t>
            </a:r>
            <a:endParaRPr lang="en-US" sz="3200" dirty="0"/>
          </a:p>
        </p:txBody>
      </p:sp>
      <p:sp>
        <p:nvSpPr>
          <p:cNvPr id="27" name="TextBox 26"/>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sp>
        <p:nvSpPr>
          <p:cNvPr id="28" name="TextBox 27"/>
          <p:cNvSpPr txBox="1"/>
          <p:nvPr/>
        </p:nvSpPr>
        <p:spPr>
          <a:xfrm>
            <a:off x="5525037" y="1373120"/>
            <a:ext cx="3922310" cy="523220"/>
          </a:xfrm>
          <a:prstGeom prst="rect">
            <a:avLst/>
          </a:prstGeom>
          <a:solidFill>
            <a:schemeClr val="accent4">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الإدغام      </a:t>
            </a:r>
            <a:r>
              <a:rPr lang="en-US" sz="2800" b="1" dirty="0" err="1" smtClean="0">
                <a:solidFill>
                  <a:srgbClr val="003192"/>
                </a:solidFill>
              </a:rPr>
              <a:t>Idgham</a:t>
            </a:r>
            <a:endParaRPr lang="en-US" sz="2800" b="1" dirty="0">
              <a:solidFill>
                <a:srgbClr val="003192"/>
              </a:solidFill>
            </a:endParaRPr>
          </a:p>
        </p:txBody>
      </p:sp>
      <p:sp>
        <p:nvSpPr>
          <p:cNvPr id="29" name="Rectangle 28"/>
          <p:cNvSpPr/>
          <p:nvPr/>
        </p:nvSpPr>
        <p:spPr>
          <a:xfrm>
            <a:off x="9683540" y="1189034"/>
            <a:ext cx="535724" cy="923330"/>
          </a:xfrm>
          <a:prstGeom prst="rect">
            <a:avLst/>
          </a:prstGeom>
          <a:solidFill>
            <a:schemeClr val="accent4">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611419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770" decel="100000"/>
                                        <p:tgtEl>
                                          <p:spTgt spid="11"/>
                                        </p:tgtEl>
                                      </p:cBhvr>
                                    </p:animEffect>
                                    <p:animScale>
                                      <p:cBhvr>
                                        <p:cTn id="8" dur="770" decel="100000"/>
                                        <p:tgtEl>
                                          <p:spTgt spid="11"/>
                                        </p:tgtEl>
                                      </p:cBhvr>
                                      <p:from x="10000" y="10000"/>
                                      <p:to x="200000" y="450000"/>
                                    </p:animScale>
                                    <p:animScale>
                                      <p:cBhvr>
                                        <p:cTn id="9" dur="1230" accel="100000" fill="hold">
                                          <p:stCondLst>
                                            <p:cond delay="770"/>
                                          </p:stCondLst>
                                        </p:cTn>
                                        <p:tgtEl>
                                          <p:spTgt spid="11"/>
                                        </p:tgtEl>
                                      </p:cBhvr>
                                      <p:from x="200000" y="450000"/>
                                      <p:to x="100000" y="100000"/>
                                    </p:animScale>
                                    <p:set>
                                      <p:cBhvr>
                                        <p:cTn id="10" dur="770" fill="hold"/>
                                        <p:tgtEl>
                                          <p:spTgt spid="11"/>
                                        </p:tgtEl>
                                        <p:attrNameLst>
                                          <p:attrName>ppt_x</p:attrName>
                                        </p:attrNameLst>
                                      </p:cBhvr>
                                      <p:to>
                                        <p:strVal val="(0.5)"/>
                                      </p:to>
                                    </p:set>
                                    <p:anim from="(0.5)" to="(#ppt_x)" calcmode="lin" valueType="num">
                                      <p:cBhvr>
                                        <p:cTn id="11" dur="1230" accel="100000" fill="hold">
                                          <p:stCondLst>
                                            <p:cond delay="770"/>
                                          </p:stCondLst>
                                        </p:cTn>
                                        <p:tgtEl>
                                          <p:spTgt spid="11"/>
                                        </p:tgtEl>
                                        <p:attrNameLst>
                                          <p:attrName>ppt_x</p:attrName>
                                        </p:attrNameLst>
                                      </p:cBhvr>
                                    </p:anim>
                                    <p:set>
                                      <p:cBhvr>
                                        <p:cTn id="12" dur="770" fill="hold"/>
                                        <p:tgtEl>
                                          <p:spTgt spid="11"/>
                                        </p:tgtEl>
                                        <p:attrNameLst>
                                          <p:attrName>ppt_y</p:attrName>
                                        </p:attrNameLst>
                                      </p:cBhvr>
                                      <p:to>
                                        <p:strVal val="(#ppt_y+0.4)"/>
                                      </p:to>
                                    </p:set>
                                    <p:anim from="(#ppt_y+0.4)" to="(#ppt_y)" calcmode="lin" valueType="num">
                                      <p:cBhvr>
                                        <p:cTn id="13" dur="1230" accel="100000" fill="hold">
                                          <p:stCondLst>
                                            <p:cond delay="770"/>
                                          </p:stCondLst>
                                        </p:cTn>
                                        <p:tgtEl>
                                          <p:spTgt spid="11"/>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9"/>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0"/>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1"/>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3"/>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24"/>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25"/>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animBg="1"/>
      <p:bldP spid="15" grpId="0" animBg="1"/>
      <p:bldP spid="18" grpId="0" animBg="1"/>
      <p:bldP spid="19" grpId="0" animBg="1"/>
      <p:bldP spid="20" grpId="0" animBg="1"/>
      <p:bldP spid="21" grpId="0" animBg="1"/>
      <p:bldP spid="22" grpId="0" animBg="1"/>
      <p:bldP spid="23" grpId="0" animBg="1"/>
      <p:bldP spid="24" grpId="0" animBg="1"/>
      <p:bldP spid="25" grpId="0" animBg="1"/>
      <p:bldP spid="2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0" name="Picture 22" descr="http://daryon.ir/wp-content/uploads/20111109174415_quran.jpg"/>
          <p:cNvPicPr>
            <a:picLocks noChangeAspect="1" noChangeArrowheads="1"/>
          </p:cNvPicPr>
          <p:nvPr/>
        </p:nvPicPr>
        <p:blipFill>
          <a:blip r:embed="rId2" cstate="print"/>
          <a:srcRect/>
          <a:stretch>
            <a:fillRect/>
          </a:stretch>
        </p:blipFill>
        <p:spPr bwMode="auto">
          <a:xfrm>
            <a:off x="3169002" y="2373356"/>
            <a:ext cx="5943622" cy="3974760"/>
          </a:xfrm>
          <a:prstGeom prst="rect">
            <a:avLst/>
          </a:prstGeom>
          <a:noFill/>
        </p:spPr>
      </p:pic>
      <p:sp>
        <p:nvSpPr>
          <p:cNvPr id="2063" name="Rectangle 15"/>
          <p:cNvSpPr>
            <a:spLocks noChangeArrowheads="1"/>
          </p:cNvSpPr>
          <p:nvPr/>
        </p:nvSpPr>
        <p:spPr bwMode="auto">
          <a:xfrm>
            <a:off x="1524001" y="74712"/>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KW"/>
          </a:p>
        </p:txBody>
      </p:sp>
      <p:sp>
        <p:nvSpPr>
          <p:cNvPr id="2064" name="Rectangle 16"/>
          <p:cNvSpPr>
            <a:spLocks noChangeArrowheads="1"/>
          </p:cNvSpPr>
          <p:nvPr/>
        </p:nvSpPr>
        <p:spPr bwMode="auto">
          <a:xfrm>
            <a:off x="10483270" y="31078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r" rtl="1" fontAlgn="base">
              <a:spcBef>
                <a:spcPct val="0"/>
              </a:spcBef>
              <a:spcAft>
                <a:spcPct val="0"/>
              </a:spcAft>
              <a:buClrTx/>
            </a:pPr>
            <a:endParaRPr lang="ar-KW" sz="1800">
              <a:solidFill>
                <a:schemeClr val="tx1"/>
              </a:solidFill>
              <a:latin typeface="Arial" pitchFamily="34" charset="0"/>
              <a:cs typeface="Arial" pitchFamily="34" charset="0"/>
            </a:endParaRPr>
          </a:p>
        </p:txBody>
      </p:sp>
      <p:sp>
        <p:nvSpPr>
          <p:cNvPr id="27" name="TextBox 26"/>
          <p:cNvSpPr txBox="1"/>
          <p:nvPr/>
        </p:nvSpPr>
        <p:spPr>
          <a:xfrm>
            <a:off x="3169002" y="3462887"/>
            <a:ext cx="5926003" cy="1938992"/>
          </a:xfrm>
          <a:prstGeom prst="rect">
            <a:avLst/>
          </a:prstGeom>
          <a:noFill/>
        </p:spPr>
        <p:txBody>
          <a:bodyPr wrap="square" rtlCol="1">
            <a:spAutoFit/>
          </a:bodyPr>
          <a:lstStyle/>
          <a:p>
            <a:pPr algn="ctr"/>
            <a:r>
              <a:rPr lang="ar-KW" sz="4000" b="1" dirty="0">
                <a:solidFill>
                  <a:schemeClr val="bg1"/>
                </a:solidFill>
              </a:rPr>
              <a:t>والله من وراء القصد</a:t>
            </a:r>
          </a:p>
          <a:p>
            <a:pPr algn="ctr"/>
            <a:r>
              <a:rPr lang="ar-KW" sz="4000" b="1" dirty="0">
                <a:solidFill>
                  <a:schemeClr val="bg1"/>
                </a:solidFill>
              </a:rPr>
              <a:t>وهو يهدي </a:t>
            </a:r>
            <a:r>
              <a:rPr lang="ar-KW" sz="4000" b="1" dirty="0" smtClean="0">
                <a:solidFill>
                  <a:schemeClr val="bg1"/>
                </a:solidFill>
              </a:rPr>
              <a:t>السبيل</a:t>
            </a:r>
            <a:endParaRPr lang="en-US" sz="4000" b="1" dirty="0" smtClean="0">
              <a:solidFill>
                <a:schemeClr val="bg1"/>
              </a:solidFill>
            </a:endParaRPr>
          </a:p>
          <a:p>
            <a:pPr algn="ctr"/>
            <a:r>
              <a:rPr lang="en-US" sz="4000" b="1" dirty="0" err="1" smtClean="0">
                <a:solidFill>
                  <a:schemeClr val="bg1"/>
                </a:solidFill>
              </a:rPr>
              <a:t>Jazakom</a:t>
            </a:r>
            <a:r>
              <a:rPr lang="en-US" sz="4000" b="1" dirty="0" smtClean="0">
                <a:solidFill>
                  <a:schemeClr val="bg1"/>
                </a:solidFill>
              </a:rPr>
              <a:t> Allah </a:t>
            </a:r>
            <a:r>
              <a:rPr lang="en-US" sz="4000" b="1" dirty="0" err="1" smtClean="0">
                <a:solidFill>
                  <a:schemeClr val="bg1"/>
                </a:solidFill>
              </a:rPr>
              <a:t>Khairan</a:t>
            </a:r>
            <a:endParaRPr lang="ar-KW" sz="4000" b="1" dirty="0">
              <a:solidFill>
                <a:schemeClr val="bg1"/>
              </a:solidFill>
            </a:endParaRPr>
          </a:p>
        </p:txBody>
      </p:sp>
    </p:spTree>
    <p:extLst>
      <p:ext uri="{BB962C8B-B14F-4D97-AF65-F5344CB8AC3E}">
        <p14:creationId xmlns:p14="http://schemas.microsoft.com/office/powerpoint/2010/main" val="108954645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F0BAED-E3B8-1049-B15B-55DBF8987E50}"/>
              </a:ext>
            </a:extLst>
          </p:cNvPr>
          <p:cNvSpPr>
            <a:spLocks noGrp="1"/>
          </p:cNvSpPr>
          <p:nvPr>
            <p:ph type="title"/>
          </p:nvPr>
        </p:nvSpPr>
        <p:spPr/>
        <p:txBody>
          <a:bodyPr/>
          <a:lstStyle/>
          <a:p>
            <a:pPr algn="r" defTabSz="914400" rtl="1" eaLnBrk="1" latinLnBrk="0" hangingPunct="1">
              <a:lnSpc>
                <a:spcPct val="90000"/>
              </a:lnSpc>
              <a:spcBef>
                <a:spcPct val="0"/>
              </a:spcBef>
              <a:buNone/>
            </a:pPr>
            <a:r>
              <a:rPr lang="ar-KW" dirty="0" smtClean="0"/>
              <a:t>عناصر المحاضرة</a:t>
            </a:r>
            <a:endParaRPr lang="en-US" dirty="0"/>
          </a:p>
        </p:txBody>
      </p:sp>
      <p:sp>
        <p:nvSpPr>
          <p:cNvPr id="3" name="Content Placeholder 2">
            <a:extLst>
              <a:ext uri="{FF2B5EF4-FFF2-40B4-BE49-F238E27FC236}">
                <a16:creationId xmlns="" xmlns:a16="http://schemas.microsoft.com/office/drawing/2014/main" id="{6EE6213F-BB81-D944-B8CE-65805947A897}"/>
              </a:ext>
            </a:extLst>
          </p:cNvPr>
          <p:cNvSpPr>
            <a:spLocks noGrp="1"/>
          </p:cNvSpPr>
          <p:nvPr>
            <p:ph idx="1"/>
          </p:nvPr>
        </p:nvSpPr>
        <p:spPr>
          <a:xfrm>
            <a:off x="3581400" y="1825625"/>
            <a:ext cx="7772400" cy="3982747"/>
          </a:xfrm>
        </p:spPr>
        <p:txBody>
          <a:bodyPr>
            <a:noAutofit/>
          </a:bodyPr>
          <a:lstStyle/>
          <a:p>
            <a:pPr>
              <a:lnSpc>
                <a:spcPct val="100000"/>
              </a:lnSpc>
            </a:pPr>
            <a:r>
              <a:rPr lang="ar-SA" sz="3600" b="1" dirty="0" smtClean="0">
                <a:solidFill>
                  <a:schemeClr val="accent6">
                    <a:lumMod val="75000"/>
                  </a:schemeClr>
                </a:solidFill>
              </a:rPr>
              <a:t>تعريف </a:t>
            </a:r>
            <a:r>
              <a:rPr lang="ar-KW" sz="3600" b="1" dirty="0">
                <a:solidFill>
                  <a:schemeClr val="accent6">
                    <a:lumMod val="75000"/>
                  </a:schemeClr>
                </a:solidFill>
              </a:rPr>
              <a:t>الإدغام</a:t>
            </a:r>
            <a:r>
              <a:rPr lang="ar-SA" sz="3600" b="1" dirty="0" smtClean="0">
                <a:solidFill>
                  <a:schemeClr val="accent6">
                    <a:lumMod val="75000"/>
                  </a:schemeClr>
                </a:solidFill>
              </a:rPr>
              <a:t> وحروفه وأنواعه وكيفيته وشرطه</a:t>
            </a:r>
          </a:p>
          <a:p>
            <a:pPr>
              <a:lnSpc>
                <a:spcPct val="100000"/>
              </a:lnSpc>
            </a:pPr>
            <a:r>
              <a:rPr lang="ar-SA" sz="3600" b="1" dirty="0" smtClean="0"/>
              <a:t>سبب </a:t>
            </a:r>
            <a:r>
              <a:rPr lang="ar-SA" sz="3600" b="1" dirty="0"/>
              <a:t>الإدغام</a:t>
            </a:r>
            <a:endParaRPr lang="ar-SA" sz="3600" b="1" dirty="0" smtClean="0"/>
          </a:p>
          <a:p>
            <a:pPr>
              <a:lnSpc>
                <a:spcPct val="100000"/>
              </a:lnSpc>
            </a:pPr>
            <a:r>
              <a:rPr lang="ar-SA" sz="3600" b="1" dirty="0"/>
              <a:t>مستثنيات الإدغام</a:t>
            </a:r>
            <a:endParaRPr lang="ar-SA" sz="3600" b="1" dirty="0" smtClean="0"/>
          </a:p>
          <a:p>
            <a:pPr>
              <a:lnSpc>
                <a:spcPct val="100000"/>
              </a:lnSpc>
            </a:pPr>
            <a:r>
              <a:rPr lang="ar-SA" sz="3600" b="1" dirty="0" smtClean="0"/>
              <a:t>أقسام </a:t>
            </a:r>
            <a:r>
              <a:rPr lang="ar-SA" sz="3600" b="1" dirty="0"/>
              <a:t>الإدغام</a:t>
            </a:r>
            <a:endParaRPr lang="ar-SA" sz="3600" b="1" dirty="0" smtClean="0"/>
          </a:p>
          <a:p>
            <a:pPr>
              <a:lnSpc>
                <a:spcPct val="100000"/>
              </a:lnSpc>
            </a:pPr>
            <a:r>
              <a:rPr lang="ar-SA" sz="3600" b="1" dirty="0"/>
              <a:t>حركات الإدغام</a:t>
            </a:r>
            <a:endParaRPr lang="ar-SA" sz="3600" b="1" dirty="0" smtClean="0"/>
          </a:p>
          <a:p>
            <a:pPr>
              <a:lnSpc>
                <a:spcPct val="100000"/>
              </a:lnSpc>
            </a:pPr>
            <a:r>
              <a:rPr lang="ar-SA" sz="3600" b="1" smtClean="0"/>
              <a:t>تدريب</a:t>
            </a:r>
            <a:endParaRPr lang="en-US" sz="3600" b="1" dirty="0"/>
          </a:p>
        </p:txBody>
      </p:sp>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2020-10-30</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2</a:t>
            </a:fld>
            <a:endParaRPr lang="en-US"/>
          </a:p>
        </p:txBody>
      </p:sp>
      <p:pic>
        <p:nvPicPr>
          <p:cNvPr id="9" name="Picture 8" descr="noon.jpg"/>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saturation sat="5000"/>
                    </a14:imgEffect>
                  </a14:imgLayer>
                </a14:imgProps>
              </a:ext>
            </a:extLst>
          </a:blip>
          <a:stretch>
            <a:fillRect/>
          </a:stretch>
        </p:blipFill>
        <p:spPr>
          <a:xfrm>
            <a:off x="557011" y="2457544"/>
            <a:ext cx="4114800" cy="3824617"/>
          </a:xfrm>
          <a:prstGeom prst="rect">
            <a:avLst/>
          </a:prstGeom>
        </p:spPr>
      </p:pic>
    </p:spTree>
    <p:extLst>
      <p:ext uri="{BB962C8B-B14F-4D97-AF65-F5344CB8AC3E}">
        <p14:creationId xmlns:p14="http://schemas.microsoft.com/office/powerpoint/2010/main" val="3090926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2020-10-30</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3</a:t>
            </a:fld>
            <a:endParaRPr lang="en-US"/>
          </a:p>
        </p:txBody>
      </p:sp>
      <p:sp>
        <p:nvSpPr>
          <p:cNvPr id="9" name="Title 1">
            <a:extLst>
              <a:ext uri="{FF2B5EF4-FFF2-40B4-BE49-F238E27FC236}">
                <a16:creationId xmlns="" xmlns:a16="http://schemas.microsoft.com/office/drawing/2014/main" id="{49F0BAED-E3B8-1049-B15B-55DBF8987E50}"/>
              </a:ext>
            </a:extLst>
          </p:cNvPr>
          <p:cNvSpPr>
            <a:spLocks noGrp="1"/>
          </p:cNvSpPr>
          <p:nvPr>
            <p:ph type="title"/>
          </p:nvPr>
        </p:nvSpPr>
        <p:spPr>
          <a:xfrm>
            <a:off x="2975020" y="615080"/>
            <a:ext cx="8825636" cy="742458"/>
          </a:xfrm>
          <a:solidFill>
            <a:schemeClr val="accent1">
              <a:lumMod val="50000"/>
            </a:schemeClr>
          </a:solidFill>
        </p:spPr>
        <p:txBody>
          <a:bodyPr>
            <a:normAutofit/>
          </a:bodyPr>
          <a:lstStyle/>
          <a:p>
            <a:pPr algn="ctr" rtl="0"/>
            <a:r>
              <a:rPr lang="en-US" sz="1800" dirty="0" smtClean="0">
                <a:ln w="10160">
                  <a:solidFill>
                    <a:schemeClr val="accent5"/>
                  </a:solidFill>
                  <a:prstDash val="solid"/>
                </a:ln>
                <a:solidFill>
                  <a:srgbClr val="FFFF00"/>
                </a:solidFill>
                <a:effectLst>
                  <a:outerShdw blurRad="38100" dist="22860" dir="5400000" algn="tl" rotWithShape="0">
                    <a:srgbClr val="000000">
                      <a:alpha val="30000"/>
                    </a:srgbClr>
                  </a:outerShdw>
                </a:effectLst>
              </a:rPr>
              <a:t>Introduction to </a:t>
            </a:r>
            <a:r>
              <a:rPr lang="en-US" sz="1800" dirty="0">
                <a:ln w="10160">
                  <a:solidFill>
                    <a:schemeClr val="accent5"/>
                  </a:solidFill>
                  <a:prstDash val="solid"/>
                </a:ln>
                <a:solidFill>
                  <a:srgbClr val="FFFF00"/>
                </a:solidFill>
                <a:effectLst>
                  <a:outerShdw blurRad="38100" dist="22860" dir="5400000" algn="tl" rotWithShape="0">
                    <a:srgbClr val="000000">
                      <a:alpha val="30000"/>
                    </a:srgbClr>
                  </a:outerShdw>
                </a:effectLst>
              </a:rPr>
              <a:t>the Noon </a:t>
            </a:r>
            <a:r>
              <a:rPr lang="en-US" sz="1800" dirty="0" err="1">
                <a:ln w="10160">
                  <a:solidFill>
                    <a:schemeClr val="accent5"/>
                  </a:solidFill>
                  <a:prstDash val="solid"/>
                </a:ln>
                <a:solidFill>
                  <a:srgbClr val="FFFF00"/>
                </a:solidFill>
                <a:effectLst>
                  <a:outerShdw blurRad="38100" dist="22860" dir="5400000" algn="tl" rotWithShape="0">
                    <a:srgbClr val="000000">
                      <a:alpha val="30000"/>
                    </a:srgbClr>
                  </a:outerShdw>
                </a:effectLst>
              </a:rPr>
              <a:t>Sakinah</a:t>
            </a:r>
            <a:r>
              <a:rPr lang="en-US" sz="1800" dirty="0">
                <a:ln w="10160">
                  <a:solidFill>
                    <a:schemeClr val="accent5"/>
                  </a:solidFill>
                  <a:prstDash val="solid"/>
                </a:ln>
                <a:solidFill>
                  <a:srgbClr val="FFFF00"/>
                </a:solidFill>
                <a:effectLst>
                  <a:outerShdw blurRad="38100" dist="22860" dir="5400000" algn="tl" rotWithShape="0">
                    <a:srgbClr val="000000">
                      <a:alpha val="30000"/>
                    </a:srgbClr>
                  </a:outerShdw>
                </a:effectLst>
              </a:rPr>
              <a:t> &amp; </a:t>
            </a:r>
            <a:r>
              <a:rPr lang="en-US" sz="1800" dirty="0" err="1">
                <a:ln w="10160">
                  <a:solidFill>
                    <a:schemeClr val="accent5"/>
                  </a:solidFill>
                  <a:prstDash val="solid"/>
                </a:ln>
                <a:solidFill>
                  <a:srgbClr val="FFFF00"/>
                </a:solidFill>
                <a:effectLst>
                  <a:outerShdw blurRad="38100" dist="22860" dir="5400000" algn="tl" rotWithShape="0">
                    <a:srgbClr val="000000">
                      <a:alpha val="30000"/>
                    </a:srgbClr>
                  </a:outerShdw>
                </a:effectLst>
              </a:rPr>
              <a:t>Tanween</a:t>
            </a:r>
            <a:r>
              <a:rPr lang="en-US" sz="1800" dirty="0">
                <a:ln w="10160">
                  <a:solidFill>
                    <a:schemeClr val="accent5"/>
                  </a:solidFill>
                  <a:prstDash val="solid"/>
                </a:ln>
                <a:solidFill>
                  <a:srgbClr val="FFFF00"/>
                </a:solidFill>
                <a:effectLst>
                  <a:outerShdw blurRad="38100" dist="22860" dir="5400000" algn="tl" rotWithShape="0">
                    <a:srgbClr val="000000">
                      <a:alpha val="30000"/>
                    </a:srgbClr>
                  </a:outerShdw>
                </a:effectLst>
              </a:rPr>
              <a:t> </a:t>
            </a:r>
            <a:r>
              <a:rPr lang="en-US" sz="1800" dirty="0" smtClean="0">
                <a:ln w="10160">
                  <a:solidFill>
                    <a:schemeClr val="accent5"/>
                  </a:solidFill>
                  <a:prstDash val="solid"/>
                </a:ln>
                <a:solidFill>
                  <a:srgbClr val="FFFF00"/>
                </a:solidFill>
                <a:effectLst>
                  <a:outerShdw blurRad="38100" dist="22860" dir="5400000" algn="tl" rotWithShape="0">
                    <a:srgbClr val="000000">
                      <a:alpha val="30000"/>
                    </a:srgbClr>
                  </a:outerShdw>
                </a:effectLst>
              </a:rPr>
              <a:t> </a:t>
            </a:r>
            <a:r>
              <a:rPr lang="ar-KW" sz="1800" dirty="0" smtClean="0">
                <a:ln w="10160">
                  <a:solidFill>
                    <a:schemeClr val="accent5"/>
                  </a:solidFill>
                  <a:prstDash val="solid"/>
                </a:ln>
                <a:solidFill>
                  <a:srgbClr val="FFFF00"/>
                </a:solidFill>
                <a:effectLst>
                  <a:outerShdw blurRad="38100" dist="22860" dir="5400000" algn="tl" rotWithShape="0">
                    <a:srgbClr val="000000">
                      <a:alpha val="30000"/>
                    </a:srgbClr>
                  </a:outerShdw>
                </a:effectLst>
              </a:rPr>
              <a:t>مقدمة أحكام النون الساكنة والتنوين</a:t>
            </a:r>
            <a:endParaRPr lang="en-US" sz="1800" dirty="0">
              <a:ln w="10160">
                <a:solidFill>
                  <a:schemeClr val="accent5"/>
                </a:solidFill>
                <a:prstDash val="solid"/>
              </a:ln>
              <a:solidFill>
                <a:srgbClr val="FFFF00"/>
              </a:solidFill>
              <a:effectLst>
                <a:outerShdw blurRad="38100" dist="22860" dir="5400000" algn="tl" rotWithShape="0">
                  <a:srgbClr val="000000">
                    <a:alpha val="30000"/>
                  </a:srgbClr>
                </a:outerShdw>
              </a:effectLst>
            </a:endParaRPr>
          </a:p>
        </p:txBody>
      </p:sp>
      <p:sp>
        <p:nvSpPr>
          <p:cNvPr id="10" name="TextBox 9"/>
          <p:cNvSpPr txBox="1"/>
          <p:nvPr/>
        </p:nvSpPr>
        <p:spPr>
          <a:xfrm>
            <a:off x="6389712" y="2307644"/>
            <a:ext cx="2376264" cy="378565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marL="514350" indent="-514350" algn="r" rtl="1">
              <a:lnSpc>
                <a:spcPct val="150000"/>
              </a:lnSpc>
              <a:buFont typeface="+mj-lt"/>
              <a:buAutoNum type="arabicPeriod"/>
            </a:pPr>
            <a:r>
              <a:rPr lang="ar-KW" sz="4000" b="1" dirty="0">
                <a:solidFill>
                  <a:schemeClr val="accent6">
                    <a:lumMod val="75000"/>
                  </a:schemeClr>
                </a:solidFill>
              </a:rPr>
              <a:t>الإظهار</a:t>
            </a:r>
            <a:r>
              <a:rPr lang="ar-KW" sz="4000" b="1" dirty="0" smtClean="0">
                <a:solidFill>
                  <a:srgbClr val="003192"/>
                </a:solidFill>
              </a:rPr>
              <a:t>.</a:t>
            </a:r>
          </a:p>
          <a:p>
            <a:pPr marL="514350" indent="-514350" algn="r" rtl="1">
              <a:lnSpc>
                <a:spcPct val="150000"/>
              </a:lnSpc>
              <a:buFont typeface="+mj-lt"/>
              <a:buAutoNum type="arabicPeriod"/>
            </a:pPr>
            <a:r>
              <a:rPr lang="ar-KW" sz="4000" b="1" dirty="0" smtClean="0">
                <a:solidFill>
                  <a:srgbClr val="FF0000"/>
                </a:solidFill>
              </a:rPr>
              <a:t>الإدغام</a:t>
            </a:r>
            <a:r>
              <a:rPr lang="ar-KW" sz="4000" b="1" dirty="0" smtClean="0">
                <a:solidFill>
                  <a:srgbClr val="003192"/>
                </a:solidFill>
              </a:rPr>
              <a:t>.</a:t>
            </a:r>
          </a:p>
          <a:p>
            <a:pPr marL="514350" indent="-514350" algn="r" rtl="1">
              <a:lnSpc>
                <a:spcPct val="150000"/>
              </a:lnSpc>
              <a:buFont typeface="+mj-lt"/>
              <a:buAutoNum type="arabicPeriod"/>
            </a:pPr>
            <a:r>
              <a:rPr lang="ar-KW" sz="4000" b="1" dirty="0" smtClean="0">
                <a:solidFill>
                  <a:srgbClr val="003192"/>
                </a:solidFill>
              </a:rPr>
              <a:t>الإقلاب.</a:t>
            </a:r>
          </a:p>
          <a:p>
            <a:pPr marL="514350" indent="-514350" algn="r" rtl="1">
              <a:lnSpc>
                <a:spcPct val="150000"/>
              </a:lnSpc>
              <a:buFont typeface="+mj-lt"/>
              <a:buAutoNum type="arabicPeriod"/>
            </a:pPr>
            <a:r>
              <a:rPr lang="ar-KW" sz="4000" b="1" dirty="0" smtClean="0">
                <a:solidFill>
                  <a:srgbClr val="003192"/>
                </a:solidFill>
              </a:rPr>
              <a:t>الإخفاء</a:t>
            </a:r>
            <a:r>
              <a:rPr lang="ar-KW" sz="4000" b="1" dirty="0">
                <a:solidFill>
                  <a:srgbClr val="003192"/>
                </a:solidFill>
              </a:rPr>
              <a:t>.</a:t>
            </a:r>
            <a:endParaRPr lang="en-US" sz="4000" b="1" dirty="0">
              <a:solidFill>
                <a:srgbClr val="003192"/>
              </a:solidFill>
            </a:endParaRPr>
          </a:p>
        </p:txBody>
      </p:sp>
      <p:sp>
        <p:nvSpPr>
          <p:cNvPr id="11" name="TextBox 10"/>
          <p:cNvSpPr txBox="1"/>
          <p:nvPr/>
        </p:nvSpPr>
        <p:spPr>
          <a:xfrm>
            <a:off x="3581400" y="2257116"/>
            <a:ext cx="2808312" cy="4154984"/>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l" rtl="0">
              <a:lnSpc>
                <a:spcPct val="150000"/>
              </a:lnSpc>
              <a:buClr>
                <a:srgbClr val="FF0000"/>
              </a:buClr>
            </a:pPr>
            <a:r>
              <a:rPr lang="en-US" sz="4400" b="1" dirty="0">
                <a:solidFill>
                  <a:srgbClr val="003192"/>
                </a:solidFill>
              </a:rPr>
              <a:t>1- </a:t>
            </a:r>
            <a:r>
              <a:rPr lang="en-US" sz="4400" b="1" dirty="0" err="1" smtClean="0">
                <a:solidFill>
                  <a:schemeClr val="accent6">
                    <a:lumMod val="75000"/>
                  </a:schemeClr>
                </a:solidFill>
              </a:rPr>
              <a:t>Izh-har</a:t>
            </a:r>
            <a:endParaRPr lang="en-US" sz="4400" b="1" dirty="0" smtClean="0">
              <a:solidFill>
                <a:schemeClr val="accent6">
                  <a:lumMod val="75000"/>
                </a:schemeClr>
              </a:solidFill>
            </a:endParaRPr>
          </a:p>
          <a:p>
            <a:pPr algn="l" rtl="0">
              <a:lnSpc>
                <a:spcPct val="150000"/>
              </a:lnSpc>
              <a:buClr>
                <a:srgbClr val="FF0000"/>
              </a:buClr>
            </a:pPr>
            <a:r>
              <a:rPr lang="en-US" sz="4400" b="1" dirty="0" smtClean="0">
                <a:solidFill>
                  <a:srgbClr val="003192"/>
                </a:solidFill>
              </a:rPr>
              <a:t>2- </a:t>
            </a:r>
            <a:r>
              <a:rPr lang="en-US" sz="4400" b="1" dirty="0" err="1" smtClean="0">
                <a:solidFill>
                  <a:srgbClr val="FF0000"/>
                </a:solidFill>
              </a:rPr>
              <a:t>Idgham</a:t>
            </a:r>
            <a:endParaRPr lang="en-US" sz="4400" b="1" dirty="0" smtClean="0">
              <a:solidFill>
                <a:srgbClr val="FF0000"/>
              </a:solidFill>
            </a:endParaRPr>
          </a:p>
          <a:p>
            <a:pPr algn="l" rtl="0">
              <a:lnSpc>
                <a:spcPct val="150000"/>
              </a:lnSpc>
              <a:buClr>
                <a:srgbClr val="FF0000"/>
              </a:buClr>
            </a:pPr>
            <a:r>
              <a:rPr lang="en-US" sz="4400" b="1" dirty="0" smtClean="0">
                <a:solidFill>
                  <a:srgbClr val="003192"/>
                </a:solidFill>
              </a:rPr>
              <a:t>3- </a:t>
            </a:r>
            <a:r>
              <a:rPr lang="en-US" sz="4400" b="1" dirty="0" err="1" smtClean="0">
                <a:solidFill>
                  <a:srgbClr val="003192"/>
                </a:solidFill>
              </a:rPr>
              <a:t>Iqlab</a:t>
            </a:r>
            <a:endParaRPr lang="en-US" sz="4400" b="1" dirty="0" smtClean="0">
              <a:solidFill>
                <a:srgbClr val="003192"/>
              </a:solidFill>
            </a:endParaRPr>
          </a:p>
          <a:p>
            <a:pPr algn="l" rtl="0">
              <a:lnSpc>
                <a:spcPct val="150000"/>
              </a:lnSpc>
              <a:buClr>
                <a:srgbClr val="FF0000"/>
              </a:buClr>
            </a:pPr>
            <a:r>
              <a:rPr lang="en-US" sz="4400" b="1" dirty="0" smtClean="0">
                <a:solidFill>
                  <a:srgbClr val="003192"/>
                </a:solidFill>
              </a:rPr>
              <a:t>4- </a:t>
            </a:r>
            <a:r>
              <a:rPr lang="en-US" sz="4400" b="1" dirty="0" err="1">
                <a:solidFill>
                  <a:srgbClr val="003192"/>
                </a:solidFill>
              </a:rPr>
              <a:t>Ikhfa</a:t>
            </a:r>
            <a:r>
              <a:rPr lang="en-US" sz="4400" b="1" dirty="0">
                <a:solidFill>
                  <a:srgbClr val="003192"/>
                </a:solidFill>
              </a:rPr>
              <a:t>'</a:t>
            </a:r>
            <a:r>
              <a:rPr lang="ar-SA" sz="4400" b="1" dirty="0">
                <a:solidFill>
                  <a:srgbClr val="003192"/>
                </a:solidFill>
              </a:rPr>
              <a:t> </a:t>
            </a:r>
            <a:endParaRPr lang="en-US" sz="4400" b="1" dirty="0">
              <a:solidFill>
                <a:srgbClr val="003192"/>
              </a:solidFill>
            </a:endParaRPr>
          </a:p>
        </p:txBody>
      </p:sp>
      <p:sp>
        <p:nvSpPr>
          <p:cNvPr id="12" name="TextBox 11"/>
          <p:cNvSpPr txBox="1"/>
          <p:nvPr/>
        </p:nvSpPr>
        <p:spPr>
          <a:xfrm>
            <a:off x="4748755" y="1533330"/>
            <a:ext cx="4356484" cy="830997"/>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ar-KW" sz="2800" b="1" dirty="0">
                <a:solidFill>
                  <a:srgbClr val="FF0000"/>
                </a:solidFill>
              </a:rPr>
              <a:t>أحكام النون الساكنة والتنوين</a:t>
            </a:r>
          </a:p>
          <a:p>
            <a:pPr algn="ctr" rtl="0"/>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Rules</a:t>
            </a: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Tree>
    <p:extLst>
      <p:ext uri="{BB962C8B-B14F-4D97-AF65-F5344CB8AC3E}">
        <p14:creationId xmlns:p14="http://schemas.microsoft.com/office/powerpoint/2010/main" val="2242318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2020-10-30</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4</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6" name="TextBox 15"/>
          <p:cNvSpPr txBox="1"/>
          <p:nvPr/>
        </p:nvSpPr>
        <p:spPr>
          <a:xfrm>
            <a:off x="5525037" y="1373120"/>
            <a:ext cx="3922310" cy="523220"/>
          </a:xfrm>
          <a:prstGeom prst="rect">
            <a:avLst/>
          </a:prstGeom>
          <a:solidFill>
            <a:schemeClr val="accent4">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الإدغام      </a:t>
            </a:r>
            <a:r>
              <a:rPr lang="en-US" sz="2800" b="1" dirty="0" err="1" smtClean="0">
                <a:solidFill>
                  <a:srgbClr val="003192"/>
                </a:solidFill>
              </a:rPr>
              <a:t>Idgham</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4">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15" name="64E2E5C3-1371-40E6-AFA8-3E395D124C60-L0-001.jpeg" descr="64E2E5C3-1371-40E6-AFA8-3E395D124C60-L0-001.jpeg"/>
          <p:cNvPicPr>
            <a:picLocks noChangeAspect="1"/>
          </p:cNvPicPr>
          <p:nvPr/>
        </p:nvPicPr>
        <p:blipFill>
          <a:blip r:embed="rId3">
            <a:extLst/>
          </a:blip>
          <a:stretch>
            <a:fillRect/>
          </a:stretch>
        </p:blipFill>
        <p:spPr>
          <a:xfrm>
            <a:off x="3982244" y="2203329"/>
            <a:ext cx="3594100" cy="4089400"/>
          </a:xfrm>
          <a:prstGeom prst="rect">
            <a:avLst/>
          </a:prstGeom>
          <a:ln w="12700">
            <a:miter lim="400000"/>
          </a:ln>
        </p:spPr>
      </p:pic>
      <p:sp>
        <p:nvSpPr>
          <p:cNvPr id="10" name="TextBox 9"/>
          <p:cNvSpPr txBox="1"/>
          <p:nvPr/>
        </p:nvSpPr>
        <p:spPr>
          <a:xfrm>
            <a:off x="9951403" y="3189163"/>
            <a:ext cx="1979340" cy="1323439"/>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smtClean="0">
                <a:solidFill>
                  <a:srgbClr val="003192"/>
                </a:solidFill>
              </a:rPr>
              <a:t>سببه</a:t>
            </a:r>
          </a:p>
          <a:p>
            <a:pPr lvl="0" algn="ctr" rtl="0"/>
            <a:endParaRPr lang="ar-KW" sz="2800" b="1" dirty="0">
              <a:solidFill>
                <a:srgbClr val="003192"/>
              </a:solidFill>
            </a:endParaRPr>
          </a:p>
          <a:p>
            <a:pPr lvl="0" algn="ctr"/>
            <a:r>
              <a:rPr lang="en-US" sz="2400" b="1" dirty="0">
                <a:solidFill>
                  <a:srgbClr val="003192"/>
                </a:solidFill>
              </a:rPr>
              <a:t>Its </a:t>
            </a:r>
            <a:r>
              <a:rPr lang="en-US" sz="2400" b="1" dirty="0" smtClean="0">
                <a:solidFill>
                  <a:srgbClr val="003192"/>
                </a:solidFill>
              </a:rPr>
              <a:t>Reasons</a:t>
            </a:r>
            <a:endParaRPr lang="en-US" sz="2400" b="1" dirty="0">
              <a:solidFill>
                <a:srgbClr val="003192"/>
              </a:solidFill>
            </a:endParaRPr>
          </a:p>
        </p:txBody>
      </p:sp>
      <p:sp>
        <p:nvSpPr>
          <p:cNvPr id="11" name="TextBox 10"/>
          <p:cNvSpPr txBox="1"/>
          <p:nvPr/>
        </p:nvSpPr>
        <p:spPr>
          <a:xfrm>
            <a:off x="4818703" y="3320411"/>
            <a:ext cx="706334" cy="523220"/>
          </a:xfrm>
          <a:prstGeom prst="rect">
            <a:avLst/>
          </a:prstGeom>
          <a:solidFill>
            <a:srgbClr val="FFFF00"/>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ن</a:t>
            </a:r>
            <a:endParaRPr lang="en-US" sz="2400" b="1" dirty="0">
              <a:solidFill>
                <a:srgbClr val="003192"/>
              </a:solidFill>
            </a:endParaRPr>
          </a:p>
        </p:txBody>
      </p:sp>
      <p:sp>
        <p:nvSpPr>
          <p:cNvPr id="18" name="TextBox 17"/>
          <p:cNvSpPr txBox="1"/>
          <p:nvPr/>
        </p:nvSpPr>
        <p:spPr>
          <a:xfrm>
            <a:off x="5525037" y="4325607"/>
            <a:ext cx="706334" cy="523220"/>
          </a:xfrm>
          <a:prstGeom prst="rect">
            <a:avLst/>
          </a:prstGeom>
          <a:solidFill>
            <a:srgbClr val="FFC000"/>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ل</a:t>
            </a:r>
            <a:endParaRPr lang="en-US" sz="2400" b="1" dirty="0">
              <a:solidFill>
                <a:srgbClr val="003192"/>
              </a:solidFill>
            </a:endParaRPr>
          </a:p>
        </p:txBody>
      </p:sp>
      <p:sp>
        <p:nvSpPr>
          <p:cNvPr id="19" name="TextBox 18"/>
          <p:cNvSpPr txBox="1"/>
          <p:nvPr/>
        </p:nvSpPr>
        <p:spPr>
          <a:xfrm>
            <a:off x="4765660" y="4357696"/>
            <a:ext cx="706334" cy="523220"/>
          </a:xfrm>
          <a:prstGeom prst="rect">
            <a:avLst/>
          </a:prstGeom>
          <a:solidFill>
            <a:srgbClr val="FFC000"/>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ر</a:t>
            </a:r>
            <a:endParaRPr lang="en-US" sz="2400" b="1" dirty="0">
              <a:solidFill>
                <a:srgbClr val="003192"/>
              </a:solidFill>
            </a:endParaRPr>
          </a:p>
        </p:txBody>
      </p:sp>
      <p:sp>
        <p:nvSpPr>
          <p:cNvPr id="20" name="TextBox 19"/>
          <p:cNvSpPr txBox="1"/>
          <p:nvPr/>
        </p:nvSpPr>
        <p:spPr>
          <a:xfrm>
            <a:off x="5653065" y="3650931"/>
            <a:ext cx="706334" cy="523220"/>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ي</a:t>
            </a:r>
            <a:endParaRPr lang="en-US" sz="2400" b="1" dirty="0">
              <a:solidFill>
                <a:srgbClr val="003192"/>
              </a:solidFill>
            </a:endParaRPr>
          </a:p>
        </p:txBody>
      </p:sp>
      <p:sp>
        <p:nvSpPr>
          <p:cNvPr id="21" name="TextBox 20"/>
          <p:cNvSpPr txBox="1"/>
          <p:nvPr/>
        </p:nvSpPr>
        <p:spPr>
          <a:xfrm>
            <a:off x="3748230" y="3521560"/>
            <a:ext cx="706334" cy="523220"/>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و</a:t>
            </a:r>
            <a:endParaRPr lang="en-US" sz="2400" b="1" dirty="0">
              <a:solidFill>
                <a:srgbClr val="003192"/>
              </a:solidFill>
            </a:endParaRPr>
          </a:p>
        </p:txBody>
      </p:sp>
      <p:sp>
        <p:nvSpPr>
          <p:cNvPr id="22" name="TextBox 21"/>
          <p:cNvSpPr txBox="1"/>
          <p:nvPr/>
        </p:nvSpPr>
        <p:spPr>
          <a:xfrm>
            <a:off x="3726287" y="4216909"/>
            <a:ext cx="706334" cy="523220"/>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SA" sz="2800" b="1" dirty="0" smtClean="0">
                <a:solidFill>
                  <a:srgbClr val="003192"/>
                </a:solidFill>
              </a:rPr>
              <a:t>م</a:t>
            </a:r>
            <a:endParaRPr lang="en-US" sz="2400" b="1" dirty="0">
              <a:solidFill>
                <a:srgbClr val="003192"/>
              </a:solidFill>
            </a:endParaRPr>
          </a:p>
        </p:txBody>
      </p:sp>
    </p:spTree>
    <p:extLst>
      <p:ext uri="{BB962C8B-B14F-4D97-AF65-F5344CB8AC3E}">
        <p14:creationId xmlns:p14="http://schemas.microsoft.com/office/powerpoint/2010/main" val="18813815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2020-10-30</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5</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979340" cy="1323439"/>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smtClean="0">
                <a:solidFill>
                  <a:srgbClr val="003192"/>
                </a:solidFill>
              </a:rPr>
              <a:t>سببه</a:t>
            </a:r>
          </a:p>
          <a:p>
            <a:pPr lvl="0" algn="ctr" rtl="0"/>
            <a:endParaRPr lang="ar-KW" sz="2800" b="1" dirty="0">
              <a:solidFill>
                <a:srgbClr val="003192"/>
              </a:solidFill>
            </a:endParaRPr>
          </a:p>
          <a:p>
            <a:pPr lvl="0" algn="ctr"/>
            <a:r>
              <a:rPr lang="en-US" sz="2400" b="1" dirty="0">
                <a:solidFill>
                  <a:srgbClr val="003192"/>
                </a:solidFill>
              </a:rPr>
              <a:t>Its </a:t>
            </a:r>
            <a:r>
              <a:rPr lang="en-US" sz="2400" b="1" dirty="0" smtClean="0">
                <a:solidFill>
                  <a:srgbClr val="003192"/>
                </a:solidFill>
              </a:rPr>
              <a:t>Reasons</a:t>
            </a:r>
            <a:endParaRPr lang="en-US" sz="2400" b="1" dirty="0">
              <a:solidFill>
                <a:srgbClr val="003192"/>
              </a:solidFill>
            </a:endParaRPr>
          </a:p>
        </p:txBody>
      </p:sp>
      <p:sp>
        <p:nvSpPr>
          <p:cNvPr id="15" name="TextBox 14"/>
          <p:cNvSpPr txBox="1"/>
          <p:nvPr/>
        </p:nvSpPr>
        <p:spPr>
          <a:xfrm>
            <a:off x="2966627" y="2230993"/>
            <a:ext cx="6840760" cy="1384995"/>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marL="457200" indent="-457200" algn="r" rtl="1">
              <a:buFont typeface="Arial" panose="020B0604020202020204" pitchFamily="34" charset="0"/>
              <a:buChar char="•"/>
            </a:pPr>
            <a:r>
              <a:rPr lang="ar-KW" sz="28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التّماثل مع  (</a:t>
            </a:r>
            <a:r>
              <a:rPr lang="ar-KW" sz="2800" dirty="0">
                <a:ln>
                  <a:solidFill>
                    <a:srgbClr val="C00000"/>
                  </a:solidFill>
                </a:ln>
                <a:solidFill>
                  <a:srgbClr val="C00000"/>
                </a:solidFill>
                <a:latin typeface="Calibri" panose="020F0502020204030204" pitchFamily="34" charset="0"/>
                <a:cs typeface="Calibri" panose="020F0502020204030204" pitchFamily="34" charset="0"/>
              </a:rPr>
              <a:t>ن</a:t>
            </a:r>
            <a:r>
              <a:rPr lang="ar-KW" sz="28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والتق</a:t>
            </a:r>
            <a:r>
              <a:rPr lang="ar-KW" sz="2800" dirty="0">
                <a:ln w="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ار</a:t>
            </a:r>
            <a:r>
              <a:rPr lang="ar-KW" sz="28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ب مع </a:t>
            </a:r>
            <a:r>
              <a:rPr lang="ar-KW" sz="2800" dirty="0">
                <a:ln>
                  <a:solidFill>
                    <a:srgbClr val="C00000"/>
                  </a:solidFill>
                </a:ln>
                <a:solidFill>
                  <a:srgbClr val="C00000"/>
                </a:solidFill>
                <a:latin typeface="Calibri" panose="020F0502020204030204" pitchFamily="34" charset="0"/>
                <a:cs typeface="Calibri" panose="020F0502020204030204" pitchFamily="34" charset="0"/>
              </a:rPr>
              <a:t>باقي </a:t>
            </a:r>
            <a:r>
              <a:rPr lang="ar-KW" sz="2800" dirty="0" smtClean="0">
                <a:ln>
                  <a:solidFill>
                    <a:srgbClr val="C00000"/>
                  </a:solidFill>
                </a:ln>
                <a:solidFill>
                  <a:srgbClr val="C00000"/>
                </a:solidFill>
                <a:latin typeface="Calibri" panose="020F0502020204030204" pitchFamily="34" charset="0"/>
                <a:cs typeface="Calibri" panose="020F0502020204030204" pitchFamily="34" charset="0"/>
              </a:rPr>
              <a:t>الحروف</a:t>
            </a:r>
            <a:endParaRPr lang="en-US" sz="2800" dirty="0" smtClean="0">
              <a:ln>
                <a:solidFill>
                  <a:srgbClr val="C00000"/>
                </a:solidFill>
              </a:ln>
              <a:solidFill>
                <a:srgbClr val="C00000"/>
              </a:solidFill>
              <a:latin typeface="Calibri" panose="020F0502020204030204" pitchFamily="34" charset="0"/>
              <a:cs typeface="Calibri" panose="020F0502020204030204" pitchFamily="34" charset="0"/>
            </a:endParaRPr>
          </a:p>
          <a:p>
            <a:pPr marL="457200" indent="-457200" algn="r" rtl="1">
              <a:buFont typeface="Arial" panose="020B0604020202020204" pitchFamily="34" charset="0"/>
              <a:buChar char="•"/>
            </a:pPr>
            <a:r>
              <a:rPr lang="ar-KW" sz="2800" dirty="0">
                <a:ln>
                  <a:solidFill>
                    <a:srgbClr val="002060"/>
                  </a:solidFill>
                </a:ln>
                <a:solidFill>
                  <a:srgbClr val="FF0000"/>
                </a:solidFill>
                <a:latin typeface="Calibri" panose="020F0502020204030204" pitchFamily="34" charset="0"/>
                <a:cs typeface="Calibri" panose="020F0502020204030204" pitchFamily="34" charset="0"/>
              </a:rPr>
              <a:t>التّجانس في </a:t>
            </a:r>
            <a:r>
              <a:rPr lang="ar-KW" sz="2800" dirty="0" smtClean="0">
                <a:ln>
                  <a:solidFill>
                    <a:srgbClr val="002060"/>
                  </a:solidFill>
                </a:ln>
                <a:solidFill>
                  <a:srgbClr val="FF0000"/>
                </a:solidFill>
                <a:latin typeface="Calibri" panose="020F0502020204030204" pitchFamily="34" charset="0"/>
                <a:cs typeface="Calibri" panose="020F0502020204030204" pitchFamily="34" charset="0"/>
              </a:rPr>
              <a:t>الصف</a:t>
            </a:r>
            <a:r>
              <a:rPr lang="ar-SA" sz="2800" dirty="0" smtClean="0">
                <a:ln>
                  <a:solidFill>
                    <a:srgbClr val="002060"/>
                  </a:solidFill>
                </a:ln>
                <a:solidFill>
                  <a:srgbClr val="FF0000"/>
                </a:solidFill>
                <a:latin typeface="Calibri" panose="020F0502020204030204" pitchFamily="34" charset="0"/>
                <a:cs typeface="Calibri" panose="020F0502020204030204" pitchFamily="34" charset="0"/>
              </a:rPr>
              <a:t>ات</a:t>
            </a:r>
            <a:r>
              <a:rPr lang="ar-KW" sz="2800" dirty="0" smtClean="0">
                <a:ln>
                  <a:solidFill>
                    <a:srgbClr val="002060"/>
                  </a:solidFill>
                </a:ln>
                <a:solidFill>
                  <a:srgbClr val="FF0000"/>
                </a:solidFill>
                <a:latin typeface="Calibri" panose="020F0502020204030204" pitchFamily="34" charset="0"/>
                <a:cs typeface="Calibri" panose="020F0502020204030204" pitchFamily="34" charset="0"/>
              </a:rPr>
              <a:t> </a:t>
            </a:r>
            <a:r>
              <a:rPr lang="ar-KW" sz="28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مع (</a:t>
            </a:r>
            <a:r>
              <a:rPr lang="ar-KW" sz="2800" dirty="0">
                <a:ln>
                  <a:solidFill>
                    <a:srgbClr val="C00000"/>
                  </a:solidFill>
                </a:ln>
                <a:solidFill>
                  <a:srgbClr val="C00000"/>
                </a:solidFill>
                <a:latin typeface="Calibri" panose="020F0502020204030204" pitchFamily="34" charset="0"/>
                <a:cs typeface="Calibri" panose="020F0502020204030204" pitchFamily="34" charset="0"/>
              </a:rPr>
              <a:t>م</a:t>
            </a:r>
            <a:r>
              <a:rPr lang="ar-KW" sz="28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p>
          <a:p>
            <a:pPr marL="457200" indent="-457200" algn="r" rtl="1">
              <a:buFont typeface="Arial" panose="020B0604020202020204" pitchFamily="34" charset="0"/>
              <a:buChar char="•"/>
            </a:pPr>
            <a:r>
              <a:rPr lang="ar-KW" sz="2800" dirty="0" smtClean="0">
                <a:ln>
                  <a:solidFill>
                    <a:srgbClr val="002060"/>
                  </a:solidFill>
                </a:ln>
                <a:solidFill>
                  <a:srgbClr val="FF0000"/>
                </a:solidFill>
                <a:latin typeface="Calibri" panose="020F0502020204030204" pitchFamily="34" charset="0"/>
                <a:cs typeface="Calibri" panose="020F0502020204030204" pitchFamily="34" charset="0"/>
              </a:rPr>
              <a:t>التّجانس</a:t>
            </a:r>
            <a:r>
              <a:rPr lang="ar-KW" sz="28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 </a:t>
            </a:r>
            <a:r>
              <a:rPr lang="ar-SA" sz="28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في المخرج </a:t>
            </a:r>
            <a:r>
              <a:rPr lang="ar-KW" sz="28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مع </a:t>
            </a:r>
            <a:r>
              <a:rPr lang="ar-KW" sz="28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r>
              <a:rPr lang="ar-KW" sz="2800" dirty="0">
                <a:ln>
                  <a:solidFill>
                    <a:srgbClr val="C00000"/>
                  </a:solidFill>
                </a:ln>
                <a:solidFill>
                  <a:srgbClr val="C00000"/>
                </a:solidFill>
                <a:latin typeface="Calibri" panose="020F0502020204030204" pitchFamily="34" charset="0"/>
                <a:cs typeface="Calibri" panose="020F0502020204030204" pitchFamily="34" charset="0"/>
              </a:rPr>
              <a:t>ر،ل</a:t>
            </a:r>
            <a:r>
              <a:rPr lang="ar-KW" sz="28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a:t>
            </a:r>
            <a:r>
              <a:rPr lang="ar-SA" sz="28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حسب رأي الفراء</a:t>
            </a:r>
            <a:endParaRPr lang="ar-KW" sz="2800"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16" name="TextBox 15"/>
          <p:cNvSpPr txBox="1"/>
          <p:nvPr/>
        </p:nvSpPr>
        <p:spPr>
          <a:xfrm>
            <a:off x="5525037" y="1373120"/>
            <a:ext cx="3922310" cy="523220"/>
          </a:xfrm>
          <a:prstGeom prst="rect">
            <a:avLst/>
          </a:prstGeom>
          <a:solidFill>
            <a:schemeClr val="accent4">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الإدغام      </a:t>
            </a:r>
            <a:r>
              <a:rPr lang="en-US" sz="2800" b="1" dirty="0" err="1" smtClean="0">
                <a:solidFill>
                  <a:srgbClr val="003192"/>
                </a:solidFill>
              </a:rPr>
              <a:t>Idgham</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4">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8" name="TextBox 17"/>
          <p:cNvSpPr txBox="1"/>
          <p:nvPr/>
        </p:nvSpPr>
        <p:spPr>
          <a:xfrm>
            <a:off x="1658481" y="3911544"/>
            <a:ext cx="8254285" cy="2308324"/>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marL="342900" indent="-342900">
              <a:buFont typeface="Arial" panose="020B0604020202020204" pitchFamily="34" charset="0"/>
              <a:buChar char="•"/>
            </a:pPr>
            <a:r>
              <a:rPr lang="en-US" sz="2400" kern="1800" dirty="0">
                <a:ln>
                  <a:solidFill>
                    <a:schemeClr val="accent1">
                      <a:lumMod val="50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The similarity (</a:t>
            </a:r>
            <a:r>
              <a:rPr lang="en-US" sz="2400" kern="1800" dirty="0" err="1">
                <a:ln>
                  <a:solidFill>
                    <a:schemeClr val="accent1">
                      <a:lumMod val="50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Tamathol</a:t>
            </a:r>
            <a:r>
              <a:rPr lang="en-US" sz="2400" kern="1800" dirty="0">
                <a:ln>
                  <a:solidFill>
                    <a:schemeClr val="accent1">
                      <a:lumMod val="50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800" dirty="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with (noon </a:t>
            </a:r>
            <a:r>
              <a:rPr lang="ar-KW" sz="2400" kern="1800" dirty="0">
                <a:ln>
                  <a:solidFill>
                    <a:schemeClr val="accent1">
                      <a:lumMod val="50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ن</a:t>
            </a:r>
            <a:r>
              <a:rPr lang="en-US" sz="2400" kern="1800" dirty="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 and </a:t>
            </a:r>
            <a:r>
              <a:rPr lang="en-US" sz="2400" kern="1800" dirty="0">
                <a:ln>
                  <a:solidFill>
                    <a:schemeClr val="accent1">
                      <a:lumMod val="50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the closeness (</a:t>
            </a:r>
            <a:r>
              <a:rPr lang="en-US" sz="2400" kern="1800" dirty="0" err="1">
                <a:ln>
                  <a:solidFill>
                    <a:schemeClr val="accent1">
                      <a:lumMod val="50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Taqarob</a:t>
            </a:r>
            <a:r>
              <a:rPr lang="en-US" sz="2400" kern="1800" dirty="0">
                <a:ln>
                  <a:solidFill>
                    <a:schemeClr val="accent1">
                      <a:lumMod val="50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800" dirty="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of the articulation points of the other letters. </a:t>
            </a:r>
            <a:endParaRPr lang="en-US" sz="2400" kern="1800" dirty="0" smtClean="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r>
              <a:rPr lang="en-US" sz="2400" kern="1800" dirty="0" smtClean="0">
                <a:ln>
                  <a:solidFill>
                    <a:schemeClr val="accent1">
                      <a:lumMod val="50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Homogeneity </a:t>
            </a:r>
            <a:r>
              <a:rPr lang="en-US" sz="2400" kern="1800" dirty="0">
                <a:ln>
                  <a:solidFill>
                    <a:schemeClr val="accent1">
                      <a:lumMod val="50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of the </a:t>
            </a:r>
            <a:r>
              <a:rPr lang="en-US" sz="2400" kern="1800" dirty="0" smtClean="0">
                <a:ln>
                  <a:solidFill>
                    <a:schemeClr val="accent1">
                      <a:lumMod val="50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characteristics </a:t>
            </a:r>
            <a:r>
              <a:rPr lang="en-US" sz="2400" kern="1800" dirty="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a:t>
            </a:r>
            <a:r>
              <a:rPr lang="en-US" sz="2400" kern="1800" dirty="0" err="1">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Tajanos</a:t>
            </a:r>
            <a:r>
              <a:rPr lang="en-US" sz="2400" kern="1800" dirty="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800" dirty="0" err="1">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Sifa</a:t>
            </a:r>
            <a:r>
              <a:rPr lang="en-US" sz="2400" kern="1800" dirty="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 with the letter </a:t>
            </a:r>
            <a:r>
              <a:rPr lang="en-US" sz="2400" kern="1800" dirty="0" err="1">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meem</a:t>
            </a:r>
            <a:r>
              <a:rPr lang="en-US" sz="2400" kern="1800" dirty="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ar-KW" sz="2400" kern="1800" dirty="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م</a:t>
            </a:r>
            <a:r>
              <a:rPr lang="en-US" sz="2400" kern="1800" dirty="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a:t>
            </a:r>
          </a:p>
          <a:p>
            <a:pPr marL="342900" indent="-342900">
              <a:buFont typeface="Arial" panose="020B0604020202020204" pitchFamily="34" charset="0"/>
              <a:buChar char="•"/>
            </a:pPr>
            <a:r>
              <a:rPr lang="en-US" sz="2400" kern="1800" dirty="0" smtClean="0">
                <a:ln>
                  <a:solidFill>
                    <a:schemeClr val="accent1">
                      <a:lumMod val="50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The </a:t>
            </a:r>
            <a:r>
              <a:rPr lang="en-US" sz="2400" kern="1800" dirty="0">
                <a:ln>
                  <a:solidFill>
                    <a:schemeClr val="accent1">
                      <a:lumMod val="50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homogeneity (</a:t>
            </a:r>
            <a:r>
              <a:rPr lang="en-US" sz="2400" kern="1800" dirty="0" err="1">
                <a:ln>
                  <a:solidFill>
                    <a:schemeClr val="accent1">
                      <a:lumMod val="50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Tajanos</a:t>
            </a:r>
            <a:r>
              <a:rPr lang="en-US" sz="2400" kern="1800" dirty="0">
                <a:ln>
                  <a:solidFill>
                    <a:schemeClr val="accent1">
                      <a:lumMod val="50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en-US" sz="2400" kern="1800" dirty="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800" dirty="0" smtClean="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in </a:t>
            </a:r>
            <a:r>
              <a:rPr lang="en-US" sz="2400" kern="1800" dirty="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the articulation points </a:t>
            </a:r>
            <a:r>
              <a:rPr lang="en-US" sz="2400" kern="1800" dirty="0" smtClean="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with </a:t>
            </a:r>
            <a:r>
              <a:rPr lang="en-US" sz="2400" kern="1800" dirty="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the letters </a:t>
            </a:r>
            <a:r>
              <a:rPr lang="en-US" sz="2400" kern="1800" dirty="0" err="1">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raa</a:t>
            </a:r>
            <a:r>
              <a:rPr lang="en-US" sz="2400" kern="1800" dirty="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ar-KW" sz="2400" kern="1800" dirty="0">
                <a:ln>
                  <a:solidFill>
                    <a:schemeClr val="accent1">
                      <a:lumMod val="50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ر</a:t>
            </a:r>
            <a:r>
              <a:rPr lang="en-US" sz="2400" kern="1800" dirty="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 and lam (</a:t>
            </a:r>
            <a:r>
              <a:rPr lang="ar-KW" sz="2400" kern="1800" dirty="0">
                <a:ln>
                  <a:solidFill>
                    <a:schemeClr val="accent1">
                      <a:lumMod val="50000"/>
                    </a:schemeClr>
                  </a:solidFill>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ل</a:t>
            </a:r>
            <a:r>
              <a:rPr lang="en-US" sz="2400" kern="1800" dirty="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 according to al-</a:t>
            </a:r>
            <a:r>
              <a:rPr lang="en-US" sz="2400" kern="1800" dirty="0" err="1">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Faraa</a:t>
            </a:r>
            <a:r>
              <a:rPr lang="ar-KW" sz="2400" kern="1800" dirty="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800" dirty="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 </a:t>
            </a:r>
            <a:endParaRPr lang="ar-SA" sz="2400" kern="1800" dirty="0" smtClean="0">
              <a:ln>
                <a:solidFill>
                  <a:schemeClr val="accent1">
                    <a:lumMod val="50000"/>
                  </a:schemeClr>
                </a:solidFill>
              </a:ln>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02792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2020-10-30</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6</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979340" cy="1323439"/>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smtClean="0">
                <a:solidFill>
                  <a:srgbClr val="003192"/>
                </a:solidFill>
              </a:rPr>
              <a:t>مستثنياته</a:t>
            </a:r>
          </a:p>
          <a:p>
            <a:pPr lvl="0" algn="ctr" rtl="0"/>
            <a:endParaRPr lang="ar-KW" sz="2800" b="1" dirty="0">
              <a:solidFill>
                <a:srgbClr val="003192"/>
              </a:solidFill>
            </a:endParaRPr>
          </a:p>
          <a:p>
            <a:pPr lvl="0" algn="ctr"/>
            <a:r>
              <a:rPr lang="en-US" sz="2400" b="1" dirty="0">
                <a:solidFill>
                  <a:srgbClr val="003192"/>
                </a:solidFill>
              </a:rPr>
              <a:t>Its </a:t>
            </a:r>
            <a:r>
              <a:rPr lang="en-US" sz="2400" b="1" dirty="0" smtClean="0">
                <a:solidFill>
                  <a:srgbClr val="003192"/>
                </a:solidFill>
              </a:rPr>
              <a:t>Exceptions</a:t>
            </a:r>
            <a:endParaRPr lang="en-US" sz="2400" b="1" dirty="0">
              <a:solidFill>
                <a:srgbClr val="003192"/>
              </a:solidFill>
            </a:endParaRPr>
          </a:p>
        </p:txBody>
      </p:sp>
      <p:sp>
        <p:nvSpPr>
          <p:cNvPr id="15" name="TextBox 14"/>
          <p:cNvSpPr txBox="1"/>
          <p:nvPr/>
        </p:nvSpPr>
        <p:spPr>
          <a:xfrm>
            <a:off x="6894136" y="2138822"/>
            <a:ext cx="2182720" cy="830997"/>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1">
              <a:lnSpc>
                <a:spcPct val="150000"/>
              </a:lnSpc>
            </a:pPr>
            <a:r>
              <a:rPr lang="ar" sz="3200" dirty="0" smtClean="0">
                <a:ln>
                  <a:solidFill>
                    <a:srgbClr val="C00000"/>
                  </a:solidFill>
                </a:ln>
                <a:solidFill>
                  <a:srgbClr val="C00000"/>
                </a:solidFill>
                <a:latin typeface="Calibri" panose="020F0502020204030204" pitchFamily="34" charset="0"/>
                <a:cs typeface="Calibri" panose="020F0502020204030204" pitchFamily="34" charset="0"/>
              </a:rPr>
              <a:t>يسٓ وَٱلۡقُرۡءَانِ</a:t>
            </a:r>
            <a:endParaRPr lang="ar-SA" sz="32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16" name="TextBox 15"/>
          <p:cNvSpPr txBox="1"/>
          <p:nvPr/>
        </p:nvSpPr>
        <p:spPr>
          <a:xfrm>
            <a:off x="5525037" y="1373120"/>
            <a:ext cx="3922310" cy="523220"/>
          </a:xfrm>
          <a:prstGeom prst="rect">
            <a:avLst/>
          </a:prstGeom>
          <a:solidFill>
            <a:schemeClr val="accent4">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الإدغام      </a:t>
            </a:r>
            <a:r>
              <a:rPr lang="en-US" sz="2800" b="1" dirty="0" err="1" smtClean="0">
                <a:solidFill>
                  <a:srgbClr val="003192"/>
                </a:solidFill>
              </a:rPr>
              <a:t>Idgham</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4">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8" name="TextBox 17"/>
          <p:cNvSpPr txBox="1"/>
          <p:nvPr/>
        </p:nvSpPr>
        <p:spPr>
          <a:xfrm>
            <a:off x="1841679" y="5115918"/>
            <a:ext cx="7841861" cy="707886"/>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lvl="0" fontAlgn="base"/>
            <a:r>
              <a:rPr lang="en-US"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A</a:t>
            </a:r>
            <a:r>
              <a:rPr lang="pt-PT" sz="2000" dirty="0" smtClean="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ccording </a:t>
            </a:r>
            <a:r>
              <a:rPr lang="pt-PT"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to Hafs the rule for noon here is Izhar according to the separation rule</a:t>
            </a:r>
            <a:r>
              <a:rPr lang="pt-PT" sz="2000" dirty="0" smtClean="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a:t>
            </a:r>
            <a:endParaRPr lang="ar-EG"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p:txBody>
      </p:sp>
      <p:sp>
        <p:nvSpPr>
          <p:cNvPr id="11" name="TextBox 10"/>
          <p:cNvSpPr txBox="1"/>
          <p:nvPr/>
        </p:nvSpPr>
        <p:spPr>
          <a:xfrm>
            <a:off x="1877784" y="4325875"/>
            <a:ext cx="7843018" cy="50629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1">
              <a:lnSpc>
                <a:spcPct val="150000"/>
              </a:lnSpc>
            </a:pPr>
            <a:r>
              <a:rPr lang="ar" sz="20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 </a:t>
            </a:r>
            <a:r>
              <a:rPr lang="ar" sz="20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أظهر حفص النون الساكنة مع مراعاة الإنفصال الحكمي</a:t>
            </a:r>
            <a:r>
              <a:rPr lang="ar" sz="20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endParaRPr lang="ar-SA" sz="20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19" name="TextBox 18"/>
          <p:cNvSpPr txBox="1"/>
          <p:nvPr/>
        </p:nvSpPr>
        <p:spPr>
          <a:xfrm>
            <a:off x="2727533" y="2244744"/>
            <a:ext cx="3230352" cy="830997"/>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1">
              <a:lnSpc>
                <a:spcPct val="150000"/>
              </a:lnSpc>
            </a:pPr>
            <a:r>
              <a:rPr lang="ar" sz="3200" dirty="0" smtClean="0">
                <a:ln>
                  <a:solidFill>
                    <a:srgbClr val="C00000"/>
                  </a:solidFill>
                </a:ln>
                <a:solidFill>
                  <a:srgbClr val="C00000"/>
                </a:solidFill>
                <a:latin typeface="Calibri" panose="020F0502020204030204" pitchFamily="34" charset="0"/>
                <a:cs typeface="Calibri" panose="020F0502020204030204" pitchFamily="34" charset="0"/>
              </a:rPr>
              <a:t>نٓۚ وَٱلۡقَلَمِ</a:t>
            </a:r>
            <a:endParaRPr lang="ar-SA" sz="32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21" name="TextBox 20"/>
          <p:cNvSpPr txBox="1"/>
          <p:nvPr/>
        </p:nvSpPr>
        <p:spPr>
          <a:xfrm>
            <a:off x="6382175" y="3099533"/>
            <a:ext cx="3115087" cy="584775"/>
          </a:xfrm>
          <a:prstGeom prst="rect">
            <a:avLst/>
          </a:prstGeom>
          <a:solidFill>
            <a:srgbClr val="FFFF00"/>
          </a:solidFill>
          <a:ln>
            <a:solidFill>
              <a:schemeClr val="tx1"/>
            </a:solidFill>
          </a:ln>
        </p:spPr>
        <p:txBody>
          <a:bodyPr wrap="square" rtlCol="0">
            <a:spAutoFit/>
          </a:bodyPr>
          <a:lstStyle/>
          <a:p>
            <a:pPr algn="ctr" rtl="1"/>
            <a:r>
              <a:rPr lang="ar-SA" sz="3200" b="1" dirty="0" smtClean="0">
                <a:solidFill>
                  <a:schemeClr val="accent1">
                    <a:lumMod val="50000"/>
                  </a:schemeClr>
                </a:solidFill>
                <a:latin typeface="Arial Unicode MS" pitchFamily="34" charset="-128"/>
                <a:ea typeface="Arial Unicode MS" pitchFamily="34" charset="-128"/>
              </a:rPr>
              <a:t>يا سي</a:t>
            </a:r>
            <a:r>
              <a:rPr lang="ar-SA" sz="3200" b="1" dirty="0" smtClean="0">
                <a:solidFill>
                  <a:srgbClr val="FF0000"/>
                </a:solidFill>
                <a:latin typeface="Arial Unicode MS" pitchFamily="34" charset="-128"/>
                <a:ea typeface="Arial Unicode MS" pitchFamily="34" charset="-128"/>
              </a:rPr>
              <a:t>نْ </a:t>
            </a:r>
            <a:r>
              <a:rPr lang="ar-SA" sz="3200" b="1" dirty="0" smtClean="0">
                <a:solidFill>
                  <a:schemeClr val="accent6">
                    <a:lumMod val="75000"/>
                  </a:schemeClr>
                </a:solidFill>
                <a:latin typeface="Arial Unicode MS" pitchFamily="34" charset="-128"/>
                <a:ea typeface="Arial Unicode MS" pitchFamily="34" charset="-128"/>
              </a:rPr>
              <a:t>وَ</a:t>
            </a:r>
            <a:r>
              <a:rPr lang="ar-SA" sz="3200" b="1" dirty="0" smtClean="0">
                <a:solidFill>
                  <a:schemeClr val="accent1">
                    <a:lumMod val="50000"/>
                  </a:schemeClr>
                </a:solidFill>
                <a:latin typeface="Arial Unicode MS" pitchFamily="34" charset="-128"/>
                <a:ea typeface="Arial Unicode MS" pitchFamily="34" charset="-128"/>
              </a:rPr>
              <a:t>القرآن</a:t>
            </a:r>
            <a:endParaRPr lang="en-US" sz="3200" b="1" dirty="0"/>
          </a:p>
        </p:txBody>
      </p:sp>
      <p:sp>
        <p:nvSpPr>
          <p:cNvPr id="25" name="TextBox 24"/>
          <p:cNvSpPr txBox="1"/>
          <p:nvPr/>
        </p:nvSpPr>
        <p:spPr>
          <a:xfrm>
            <a:off x="2842798" y="3133391"/>
            <a:ext cx="3115087" cy="584775"/>
          </a:xfrm>
          <a:prstGeom prst="rect">
            <a:avLst/>
          </a:prstGeom>
          <a:solidFill>
            <a:srgbClr val="FFFF00"/>
          </a:solidFill>
          <a:ln>
            <a:solidFill>
              <a:schemeClr val="tx1"/>
            </a:solidFill>
          </a:ln>
        </p:spPr>
        <p:txBody>
          <a:bodyPr wrap="square" rtlCol="0">
            <a:spAutoFit/>
          </a:bodyPr>
          <a:lstStyle/>
          <a:p>
            <a:pPr algn="ctr" rtl="1"/>
            <a:r>
              <a:rPr lang="ar-SA" sz="3200" b="1" dirty="0" smtClean="0">
                <a:solidFill>
                  <a:schemeClr val="accent1">
                    <a:lumMod val="50000"/>
                  </a:schemeClr>
                </a:solidFill>
                <a:latin typeface="Arial Unicode MS" pitchFamily="34" charset="-128"/>
                <a:ea typeface="Arial Unicode MS" pitchFamily="34" charset="-128"/>
              </a:rPr>
              <a:t>نو</a:t>
            </a:r>
            <a:r>
              <a:rPr lang="ar-SA" sz="3200" b="1" dirty="0" smtClean="0">
                <a:solidFill>
                  <a:srgbClr val="FF0000"/>
                </a:solidFill>
                <a:latin typeface="Arial Unicode MS" pitchFamily="34" charset="-128"/>
                <a:ea typeface="Arial Unicode MS" pitchFamily="34" charset="-128"/>
              </a:rPr>
              <a:t>نْ </a:t>
            </a:r>
            <a:r>
              <a:rPr lang="ar-SA" sz="3200" b="1" dirty="0" smtClean="0">
                <a:solidFill>
                  <a:schemeClr val="accent6">
                    <a:lumMod val="75000"/>
                  </a:schemeClr>
                </a:solidFill>
                <a:latin typeface="Arial Unicode MS" pitchFamily="34" charset="-128"/>
                <a:ea typeface="Arial Unicode MS" pitchFamily="34" charset="-128"/>
              </a:rPr>
              <a:t>وَ</a:t>
            </a:r>
            <a:r>
              <a:rPr lang="ar-SA" sz="3200" b="1" dirty="0" smtClean="0">
                <a:solidFill>
                  <a:schemeClr val="accent1">
                    <a:lumMod val="50000"/>
                  </a:schemeClr>
                </a:solidFill>
                <a:latin typeface="Arial Unicode MS" pitchFamily="34" charset="-128"/>
                <a:ea typeface="Arial Unicode MS" pitchFamily="34" charset="-128"/>
              </a:rPr>
              <a:t>القلم</a:t>
            </a:r>
            <a:endParaRPr lang="en-US" sz="3200" b="1" dirty="0"/>
          </a:p>
        </p:txBody>
      </p:sp>
    </p:spTree>
    <p:extLst>
      <p:ext uri="{BB962C8B-B14F-4D97-AF65-F5344CB8AC3E}">
        <p14:creationId xmlns:p14="http://schemas.microsoft.com/office/powerpoint/2010/main" val="1377329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2020-10-30</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7</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979340" cy="1323439"/>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smtClean="0">
                <a:solidFill>
                  <a:srgbClr val="003192"/>
                </a:solidFill>
              </a:rPr>
              <a:t>مستثنياته</a:t>
            </a:r>
          </a:p>
          <a:p>
            <a:pPr lvl="0" algn="ctr" rtl="0"/>
            <a:endParaRPr lang="ar-KW" sz="2800" b="1" dirty="0">
              <a:solidFill>
                <a:srgbClr val="003192"/>
              </a:solidFill>
            </a:endParaRPr>
          </a:p>
          <a:p>
            <a:pPr lvl="0" algn="ctr"/>
            <a:r>
              <a:rPr lang="en-US" sz="2400" b="1" dirty="0">
                <a:solidFill>
                  <a:srgbClr val="003192"/>
                </a:solidFill>
              </a:rPr>
              <a:t>Its </a:t>
            </a:r>
            <a:r>
              <a:rPr lang="en-US" sz="2400" b="1" dirty="0" smtClean="0">
                <a:solidFill>
                  <a:srgbClr val="003192"/>
                </a:solidFill>
              </a:rPr>
              <a:t>Exceptions</a:t>
            </a:r>
            <a:endParaRPr lang="en-US" sz="2400" b="1" dirty="0">
              <a:solidFill>
                <a:srgbClr val="003192"/>
              </a:solidFill>
            </a:endParaRPr>
          </a:p>
        </p:txBody>
      </p:sp>
      <p:sp>
        <p:nvSpPr>
          <p:cNvPr id="15" name="TextBox 14"/>
          <p:cNvSpPr txBox="1"/>
          <p:nvPr/>
        </p:nvSpPr>
        <p:spPr>
          <a:xfrm>
            <a:off x="7035804" y="2600571"/>
            <a:ext cx="2182720" cy="754694"/>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1">
              <a:lnSpc>
                <a:spcPct val="150000"/>
              </a:lnSpc>
            </a:pPr>
            <a:r>
              <a:rPr lang="ar-SA" sz="3200" dirty="0" smtClean="0">
                <a:ln>
                  <a:solidFill>
                    <a:srgbClr val="C00000"/>
                  </a:solidFill>
                </a:ln>
                <a:solidFill>
                  <a:srgbClr val="C00000"/>
                </a:solidFill>
                <a:latin typeface="Calibri" panose="020F0502020204030204" pitchFamily="34" charset="0"/>
                <a:cs typeface="Calibri" panose="020F0502020204030204" pitchFamily="34" charset="0"/>
              </a:rPr>
              <a:t>مَنْ رَاقٍ</a:t>
            </a:r>
            <a:endParaRPr lang="ar-SA" sz="32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16" name="TextBox 15"/>
          <p:cNvSpPr txBox="1"/>
          <p:nvPr/>
        </p:nvSpPr>
        <p:spPr>
          <a:xfrm>
            <a:off x="5525037" y="1373120"/>
            <a:ext cx="3922310" cy="523220"/>
          </a:xfrm>
          <a:prstGeom prst="rect">
            <a:avLst/>
          </a:prstGeom>
          <a:solidFill>
            <a:schemeClr val="accent4">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الإدغام      </a:t>
            </a:r>
            <a:r>
              <a:rPr lang="en-US" sz="2800" b="1" dirty="0" err="1" smtClean="0">
                <a:solidFill>
                  <a:srgbClr val="003192"/>
                </a:solidFill>
              </a:rPr>
              <a:t>Idgham</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4">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8" name="TextBox 17"/>
          <p:cNvSpPr txBox="1"/>
          <p:nvPr/>
        </p:nvSpPr>
        <p:spPr>
          <a:xfrm>
            <a:off x="1841679" y="5115918"/>
            <a:ext cx="7841861" cy="707886"/>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lvl="0" fontAlgn="base"/>
            <a:r>
              <a:rPr lang="pt-PT" sz="2000" dirty="0" smtClean="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According </a:t>
            </a:r>
            <a:r>
              <a:rPr lang="pt-PT"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to Hafs the rule for noon is Izhar, because the recitation rule has a must pause (</a:t>
            </a:r>
            <a:r>
              <a:rPr lang="en-US" sz="2000" dirty="0" err="1">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sakt</a:t>
            </a:r>
            <a:r>
              <a:rPr lang="pt-PT"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after the noon.</a:t>
            </a:r>
            <a:endParaRPr lang="ar-EG"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p:txBody>
      </p:sp>
      <p:sp>
        <p:nvSpPr>
          <p:cNvPr id="11" name="TextBox 10"/>
          <p:cNvSpPr txBox="1"/>
          <p:nvPr/>
        </p:nvSpPr>
        <p:spPr>
          <a:xfrm>
            <a:off x="1877784" y="4325875"/>
            <a:ext cx="7843018" cy="50629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1">
              <a:lnSpc>
                <a:spcPct val="150000"/>
              </a:lnSpc>
            </a:pPr>
            <a:r>
              <a:rPr lang="ar" sz="20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حكمها الإظهار لوجوب السّكت فيها لحفص</a:t>
            </a:r>
            <a:endParaRPr lang="ar-SA" sz="20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21" name="TextBox 20"/>
          <p:cNvSpPr txBox="1"/>
          <p:nvPr/>
        </p:nvSpPr>
        <p:spPr>
          <a:xfrm>
            <a:off x="3318457" y="2312978"/>
            <a:ext cx="3115087" cy="1328249"/>
          </a:xfrm>
          <a:prstGeom prst="rect">
            <a:avLst/>
          </a:prstGeom>
          <a:solidFill>
            <a:schemeClr val="accent4">
              <a:lumMod val="20000"/>
              <a:lumOff val="80000"/>
            </a:schemeClr>
          </a:solidFill>
          <a:ln>
            <a:solidFill>
              <a:schemeClr val="tx1"/>
            </a:solidFill>
          </a:ln>
        </p:spPr>
        <p:txBody>
          <a:bodyPr wrap="square" rtlCol="0">
            <a:spAutoFit/>
          </a:bodyPr>
          <a:lstStyle/>
          <a:p>
            <a:pPr algn="ctr" rtl="1">
              <a:lnSpc>
                <a:spcPct val="150000"/>
              </a:lnSpc>
            </a:pPr>
            <a:r>
              <a:rPr lang="ar-SA" sz="6000" b="1" dirty="0" smtClean="0">
                <a:solidFill>
                  <a:schemeClr val="accent1">
                    <a:lumMod val="50000"/>
                  </a:schemeClr>
                </a:solidFill>
                <a:latin typeface="Arial Unicode MS" pitchFamily="34" charset="-128"/>
                <a:ea typeface="Arial Unicode MS" pitchFamily="34" charset="-128"/>
              </a:rPr>
              <a:t>مَ</a:t>
            </a:r>
            <a:r>
              <a:rPr lang="ar-SA" sz="6000" b="1" dirty="0" smtClean="0">
                <a:solidFill>
                  <a:srgbClr val="FF0000"/>
                </a:solidFill>
                <a:latin typeface="Arial Unicode MS" pitchFamily="34" charset="-128"/>
                <a:ea typeface="Arial Unicode MS" pitchFamily="34" charset="-128"/>
              </a:rPr>
              <a:t>نْ </a:t>
            </a:r>
            <a:r>
              <a:rPr lang="ar-SA" sz="6000" b="1" cap="small" spc="-300" baseline="90000" dirty="0" smtClean="0">
                <a:ln>
                  <a:solidFill>
                    <a:sysClr val="windowText" lastClr="000000"/>
                  </a:solidFill>
                </a:ln>
                <a:solidFill>
                  <a:srgbClr val="00FF00"/>
                </a:solidFill>
                <a:effectLst>
                  <a:outerShdw blurRad="38100" dist="38100" dir="2700000" algn="tl">
                    <a:srgbClr val="000000">
                      <a:alpha val="43137"/>
                    </a:srgbClr>
                  </a:outerShdw>
                </a:effectLst>
                <a:latin typeface="Arial Unicode MS" pitchFamily="34" charset="-128"/>
                <a:ea typeface="Arial Unicode MS" pitchFamily="34" charset="-128"/>
              </a:rPr>
              <a:t>س</a:t>
            </a:r>
            <a:r>
              <a:rPr lang="ar-SA" sz="6000" b="1" dirty="0" smtClean="0">
                <a:solidFill>
                  <a:srgbClr val="FF0000"/>
                </a:solidFill>
                <a:latin typeface="Arial Unicode MS" pitchFamily="34" charset="-128"/>
                <a:ea typeface="Arial Unicode MS" pitchFamily="34" charset="-128"/>
              </a:rPr>
              <a:t> </a:t>
            </a:r>
            <a:r>
              <a:rPr lang="ar-SA" sz="6000" b="1" dirty="0" smtClean="0">
                <a:solidFill>
                  <a:schemeClr val="accent6">
                    <a:lumMod val="75000"/>
                  </a:schemeClr>
                </a:solidFill>
                <a:latin typeface="Arial Unicode MS" pitchFamily="34" charset="-128"/>
                <a:ea typeface="Arial Unicode MS" pitchFamily="34" charset="-128"/>
              </a:rPr>
              <a:t>رَ</a:t>
            </a:r>
            <a:r>
              <a:rPr lang="ar-SA" sz="6000" b="1" dirty="0" smtClean="0">
                <a:solidFill>
                  <a:schemeClr val="accent1">
                    <a:lumMod val="50000"/>
                  </a:schemeClr>
                </a:solidFill>
                <a:latin typeface="Arial Unicode MS" pitchFamily="34" charset="-128"/>
                <a:ea typeface="Arial Unicode MS" pitchFamily="34" charset="-128"/>
              </a:rPr>
              <a:t>اقٍ</a:t>
            </a:r>
            <a:endParaRPr lang="en-US" sz="6000" b="1" dirty="0"/>
          </a:p>
        </p:txBody>
      </p:sp>
    </p:spTree>
    <p:extLst>
      <p:ext uri="{BB962C8B-B14F-4D97-AF65-F5344CB8AC3E}">
        <p14:creationId xmlns:p14="http://schemas.microsoft.com/office/powerpoint/2010/main" val="2312670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2020-10-30</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8</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979340" cy="1323439"/>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smtClean="0">
                <a:solidFill>
                  <a:srgbClr val="003192"/>
                </a:solidFill>
              </a:rPr>
              <a:t>مستثنياته</a:t>
            </a:r>
          </a:p>
          <a:p>
            <a:pPr lvl="0" algn="ctr" rtl="0"/>
            <a:endParaRPr lang="ar-KW" sz="2800" b="1" dirty="0">
              <a:solidFill>
                <a:srgbClr val="003192"/>
              </a:solidFill>
            </a:endParaRPr>
          </a:p>
          <a:p>
            <a:pPr lvl="0" algn="ctr"/>
            <a:r>
              <a:rPr lang="en-US" sz="2400" b="1" dirty="0">
                <a:solidFill>
                  <a:srgbClr val="003192"/>
                </a:solidFill>
              </a:rPr>
              <a:t>Its </a:t>
            </a:r>
            <a:r>
              <a:rPr lang="en-US" sz="2400" b="1" dirty="0" smtClean="0">
                <a:solidFill>
                  <a:srgbClr val="003192"/>
                </a:solidFill>
              </a:rPr>
              <a:t>Exceptions</a:t>
            </a:r>
            <a:endParaRPr lang="en-US" sz="2400" b="1" dirty="0">
              <a:solidFill>
                <a:srgbClr val="003192"/>
              </a:solidFill>
            </a:endParaRPr>
          </a:p>
        </p:txBody>
      </p:sp>
      <p:sp>
        <p:nvSpPr>
          <p:cNvPr id="15" name="TextBox 14"/>
          <p:cNvSpPr txBox="1"/>
          <p:nvPr/>
        </p:nvSpPr>
        <p:spPr>
          <a:xfrm>
            <a:off x="6894136" y="2653480"/>
            <a:ext cx="2182720" cy="754694"/>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1">
              <a:lnSpc>
                <a:spcPct val="150000"/>
              </a:lnSpc>
            </a:pPr>
            <a:r>
              <a:rPr lang="ar" sz="3200" dirty="0">
                <a:ln>
                  <a:solidFill>
                    <a:srgbClr val="C00000"/>
                  </a:solidFill>
                </a:ln>
                <a:solidFill>
                  <a:srgbClr val="C00000"/>
                </a:solidFill>
                <a:latin typeface="Calibri" panose="020F0502020204030204" pitchFamily="34" charset="0"/>
                <a:cs typeface="Calibri" panose="020F0502020204030204" pitchFamily="34" charset="0"/>
              </a:rPr>
              <a:t>طسٓمٓ</a:t>
            </a:r>
            <a:endParaRPr lang="ar-SA" sz="32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p:txBody>
      </p:sp>
      <p:sp>
        <p:nvSpPr>
          <p:cNvPr id="16" name="TextBox 15"/>
          <p:cNvSpPr txBox="1"/>
          <p:nvPr/>
        </p:nvSpPr>
        <p:spPr>
          <a:xfrm>
            <a:off x="5525037" y="1373120"/>
            <a:ext cx="3922310" cy="523220"/>
          </a:xfrm>
          <a:prstGeom prst="rect">
            <a:avLst/>
          </a:prstGeom>
          <a:solidFill>
            <a:schemeClr val="accent4">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الإدغام      </a:t>
            </a:r>
            <a:r>
              <a:rPr lang="en-US" sz="2800" b="1" dirty="0" err="1" smtClean="0">
                <a:solidFill>
                  <a:srgbClr val="003192"/>
                </a:solidFill>
              </a:rPr>
              <a:t>Idgham</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4">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8" name="TextBox 17"/>
          <p:cNvSpPr txBox="1"/>
          <p:nvPr/>
        </p:nvSpPr>
        <p:spPr>
          <a:xfrm>
            <a:off x="1841679" y="5115918"/>
            <a:ext cx="7841861" cy="1015663"/>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lvl="0" fontAlgn="base"/>
            <a:r>
              <a:rPr lang="en-US"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A</a:t>
            </a:r>
            <a:r>
              <a:rPr lang="pt-PT" sz="2000" dirty="0" smtClean="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ccording </a:t>
            </a:r>
            <a:r>
              <a:rPr lang="pt-PT"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to Hafs the noon sakina in the letter seen (</a:t>
            </a:r>
            <a:r>
              <a:rPr lang="ar-SA" sz="2000" dirty="0">
                <a:ln>
                  <a:solidFill>
                    <a:schemeClr val="accent1">
                      <a:lumMod val="50000"/>
                    </a:schemeClr>
                  </a:solidFill>
                </a:ln>
                <a:solidFill>
                  <a:schemeClr val="accent1">
                    <a:lumMod val="50000"/>
                  </a:schemeClr>
                </a:solidFill>
                <a:latin typeface="Calibri" panose="020F0502020204030204" pitchFamily="34" charset="0"/>
                <a:cs typeface="Calibri" panose="020F0502020204030204" pitchFamily="34" charset="0"/>
              </a:rPr>
              <a:t>س</a:t>
            </a:r>
            <a:r>
              <a:rPr lang="pt-PT" sz="2000" dirty="0">
                <a:ln>
                  <a:solidFill>
                    <a:schemeClr val="accent1">
                      <a:lumMod val="50000"/>
                    </a:schemeClr>
                  </a:solidFill>
                </a:ln>
                <a:solidFill>
                  <a:schemeClr val="accent1">
                    <a:lumMod val="50000"/>
                  </a:schemeClr>
                </a:solidFill>
                <a:latin typeface="Calibri" panose="020F0502020204030204" pitchFamily="34" charset="0"/>
                <a:cs typeface="Calibri" panose="020F0502020204030204" pitchFamily="34" charset="0"/>
              </a:rPr>
              <a:t>)</a:t>
            </a:r>
            <a:r>
              <a:rPr lang="pt-PT"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is merged with the letter </a:t>
            </a:r>
            <a:r>
              <a:rPr lang="pt-PT" sz="2000" dirty="0">
                <a:ln>
                  <a:solidFill>
                    <a:schemeClr val="accent1">
                      <a:lumMod val="50000"/>
                    </a:schemeClr>
                  </a:solidFill>
                </a:ln>
                <a:solidFill>
                  <a:schemeClr val="accent1">
                    <a:lumMod val="50000"/>
                  </a:schemeClr>
                </a:solidFill>
                <a:latin typeface="Calibri" panose="020F0502020204030204" pitchFamily="34" charset="0"/>
                <a:cs typeface="Calibri" panose="020F0502020204030204" pitchFamily="34" charset="0"/>
              </a:rPr>
              <a:t>meem (</a:t>
            </a:r>
            <a:r>
              <a:rPr lang="ar-KW" sz="2000" dirty="0">
                <a:ln>
                  <a:solidFill>
                    <a:schemeClr val="accent1">
                      <a:lumMod val="50000"/>
                    </a:schemeClr>
                  </a:solidFill>
                </a:ln>
                <a:solidFill>
                  <a:schemeClr val="accent1">
                    <a:lumMod val="50000"/>
                  </a:schemeClr>
                </a:solidFill>
                <a:latin typeface="Calibri" panose="020F0502020204030204" pitchFamily="34" charset="0"/>
                <a:cs typeface="Calibri" panose="020F0502020204030204" pitchFamily="34" charset="0"/>
              </a:rPr>
              <a:t>م</a:t>
            </a:r>
            <a:r>
              <a:rPr lang="pt-PT" sz="2000" dirty="0">
                <a:ln>
                  <a:solidFill>
                    <a:schemeClr val="accent1">
                      <a:lumMod val="50000"/>
                    </a:schemeClr>
                  </a:solidFill>
                </a:ln>
                <a:solidFill>
                  <a:schemeClr val="accent1">
                    <a:lumMod val="50000"/>
                  </a:schemeClr>
                </a:solidFill>
                <a:latin typeface="Calibri" panose="020F0502020204030204" pitchFamily="34" charset="0"/>
                <a:cs typeface="Calibri" panose="020F0502020204030204" pitchFamily="34" charset="0"/>
              </a:rPr>
              <a:t>) </a:t>
            </a:r>
            <a:r>
              <a:rPr lang="pt-PT"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to take into consideration the continuity of the pronunciation and the continuity of the transcript</a:t>
            </a:r>
            <a:r>
              <a:rPr lang="pt-PT" sz="2000" dirty="0" smtClean="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a:t>
            </a:r>
            <a:endParaRPr lang="ar-EG"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p:txBody>
      </p:sp>
      <p:sp>
        <p:nvSpPr>
          <p:cNvPr id="11" name="TextBox 10"/>
          <p:cNvSpPr txBox="1"/>
          <p:nvPr/>
        </p:nvSpPr>
        <p:spPr>
          <a:xfrm>
            <a:off x="1877784" y="4325875"/>
            <a:ext cx="7843018" cy="50629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1">
              <a:lnSpc>
                <a:spcPct val="150000"/>
              </a:lnSpc>
            </a:pPr>
            <a:r>
              <a:rPr lang="ar" sz="20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أدغم </a:t>
            </a:r>
            <a:r>
              <a:rPr lang="ar" sz="20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حفص النون الساكنة في (حرف السين) في الميم بعدها للاتصال اللّفظي.</a:t>
            </a:r>
          </a:p>
        </p:txBody>
      </p:sp>
      <p:sp>
        <p:nvSpPr>
          <p:cNvPr id="21" name="TextBox 20"/>
          <p:cNvSpPr txBox="1"/>
          <p:nvPr/>
        </p:nvSpPr>
        <p:spPr>
          <a:xfrm>
            <a:off x="3267088" y="2823399"/>
            <a:ext cx="3115087" cy="584775"/>
          </a:xfrm>
          <a:prstGeom prst="rect">
            <a:avLst/>
          </a:prstGeom>
          <a:solidFill>
            <a:srgbClr val="FFFF00"/>
          </a:solidFill>
          <a:ln>
            <a:solidFill>
              <a:schemeClr val="tx1"/>
            </a:solidFill>
          </a:ln>
        </p:spPr>
        <p:txBody>
          <a:bodyPr wrap="square" rtlCol="0">
            <a:spAutoFit/>
          </a:bodyPr>
          <a:lstStyle/>
          <a:p>
            <a:pPr algn="ctr" rtl="1"/>
            <a:r>
              <a:rPr lang="ar-SA" sz="3200" b="1" dirty="0" smtClean="0">
                <a:solidFill>
                  <a:schemeClr val="accent1">
                    <a:lumMod val="50000"/>
                  </a:schemeClr>
                </a:solidFill>
                <a:latin typeface="Arial Unicode MS" pitchFamily="34" charset="-128"/>
                <a:ea typeface="Arial Unicode MS" pitchFamily="34" charset="-128"/>
              </a:rPr>
              <a:t>طا سي</a:t>
            </a:r>
            <a:r>
              <a:rPr lang="ar-SA" sz="3200" b="1" dirty="0" smtClean="0">
                <a:solidFill>
                  <a:srgbClr val="FF0000"/>
                </a:solidFill>
                <a:latin typeface="Arial Unicode MS" pitchFamily="34" charset="-128"/>
                <a:ea typeface="Arial Unicode MS" pitchFamily="34" charset="-128"/>
              </a:rPr>
              <a:t>نْ </a:t>
            </a:r>
            <a:r>
              <a:rPr lang="ar-SA" sz="3200" b="1" dirty="0" smtClean="0">
                <a:solidFill>
                  <a:schemeClr val="accent6">
                    <a:lumMod val="75000"/>
                  </a:schemeClr>
                </a:solidFill>
                <a:latin typeface="Arial Unicode MS" pitchFamily="34" charset="-128"/>
                <a:ea typeface="Arial Unicode MS" pitchFamily="34" charset="-128"/>
              </a:rPr>
              <a:t>مِ</a:t>
            </a:r>
            <a:r>
              <a:rPr lang="ar-SA" sz="3200" b="1" dirty="0" smtClean="0">
                <a:solidFill>
                  <a:schemeClr val="accent1">
                    <a:lumMod val="50000"/>
                  </a:schemeClr>
                </a:solidFill>
                <a:latin typeface="Arial Unicode MS" pitchFamily="34" charset="-128"/>
                <a:ea typeface="Arial Unicode MS" pitchFamily="34" charset="-128"/>
              </a:rPr>
              <a:t>يم</a:t>
            </a:r>
            <a:endParaRPr lang="en-US" sz="3200" b="1" dirty="0"/>
          </a:p>
        </p:txBody>
      </p:sp>
    </p:spTree>
    <p:extLst>
      <p:ext uri="{BB962C8B-B14F-4D97-AF65-F5344CB8AC3E}">
        <p14:creationId xmlns:p14="http://schemas.microsoft.com/office/powerpoint/2010/main" val="2251408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2020-10-30</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9</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979340" cy="1323439"/>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smtClean="0">
                <a:solidFill>
                  <a:srgbClr val="003192"/>
                </a:solidFill>
              </a:rPr>
              <a:t>مستثنياته</a:t>
            </a:r>
          </a:p>
          <a:p>
            <a:pPr lvl="0" algn="ctr" rtl="0"/>
            <a:endParaRPr lang="ar-KW" sz="2800" b="1" dirty="0">
              <a:solidFill>
                <a:srgbClr val="003192"/>
              </a:solidFill>
            </a:endParaRPr>
          </a:p>
          <a:p>
            <a:pPr lvl="0" algn="ctr"/>
            <a:r>
              <a:rPr lang="en-US" sz="2400" b="1" dirty="0">
                <a:solidFill>
                  <a:srgbClr val="003192"/>
                </a:solidFill>
              </a:rPr>
              <a:t>Its </a:t>
            </a:r>
            <a:r>
              <a:rPr lang="en-US" sz="2400" b="1" dirty="0" smtClean="0">
                <a:solidFill>
                  <a:srgbClr val="003192"/>
                </a:solidFill>
              </a:rPr>
              <a:t>Exceptions</a:t>
            </a:r>
            <a:endParaRPr lang="en-US" sz="2400" b="1" dirty="0">
              <a:solidFill>
                <a:srgbClr val="003192"/>
              </a:solidFill>
            </a:endParaRPr>
          </a:p>
        </p:txBody>
      </p:sp>
      <p:sp>
        <p:nvSpPr>
          <p:cNvPr id="15" name="TextBox 14"/>
          <p:cNvSpPr txBox="1"/>
          <p:nvPr/>
        </p:nvSpPr>
        <p:spPr>
          <a:xfrm>
            <a:off x="1964369" y="2153719"/>
            <a:ext cx="7843018" cy="1477328"/>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marL="457200" indent="-457200" algn="r" rtl="1">
              <a:lnSpc>
                <a:spcPct val="150000"/>
              </a:lnSpc>
              <a:buFont typeface="Arial" panose="020B0604020202020204" pitchFamily="34" charset="0"/>
              <a:buChar char="•"/>
            </a:pPr>
            <a:r>
              <a:rPr lang="ar" sz="2000" dirty="0" smtClean="0">
                <a:ln>
                  <a:solidFill>
                    <a:srgbClr val="C00000"/>
                  </a:solidFill>
                </a:ln>
                <a:solidFill>
                  <a:srgbClr val="C00000"/>
                </a:solidFill>
                <a:latin typeface="Calibri" panose="020F0502020204030204" pitchFamily="34" charset="0"/>
                <a:cs typeface="Calibri" panose="020F0502020204030204" pitchFamily="34" charset="0"/>
              </a:rPr>
              <a:t>يسٓ </a:t>
            </a:r>
            <a:r>
              <a:rPr lang="ar" sz="2000" dirty="0">
                <a:ln>
                  <a:solidFill>
                    <a:srgbClr val="C00000"/>
                  </a:solidFill>
                </a:ln>
                <a:solidFill>
                  <a:srgbClr val="C00000"/>
                </a:solidFill>
                <a:latin typeface="Calibri" panose="020F0502020204030204" pitchFamily="34" charset="0"/>
                <a:cs typeface="Calibri" panose="020F0502020204030204" pitchFamily="34" charset="0"/>
              </a:rPr>
              <a:t>وَٱلۡقُرۡءَانِ ، نٓۚ وَٱلۡقَلَمِ:</a:t>
            </a:r>
            <a:r>
              <a:rPr lang="ar" sz="20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أظهر حفص النون الساكنة مع مراعاة الإنفصال الحكمي</a:t>
            </a:r>
            <a:r>
              <a:rPr lang="ar" sz="20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endParaRPr lang="ar-SA" sz="20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a:p>
            <a:pPr marL="457200" indent="-457200" algn="r" rtl="1">
              <a:lnSpc>
                <a:spcPct val="150000"/>
              </a:lnSpc>
              <a:buFont typeface="Arial" panose="020B0604020202020204" pitchFamily="34" charset="0"/>
              <a:buChar char="•"/>
            </a:pPr>
            <a:r>
              <a:rPr lang="ar" sz="2000" dirty="0" smtClean="0">
                <a:ln>
                  <a:solidFill>
                    <a:srgbClr val="C00000"/>
                  </a:solidFill>
                </a:ln>
                <a:solidFill>
                  <a:srgbClr val="C00000"/>
                </a:solidFill>
                <a:latin typeface="Calibri" panose="020F0502020204030204" pitchFamily="34" charset="0"/>
                <a:cs typeface="Calibri" panose="020F0502020204030204" pitchFamily="34" charset="0"/>
              </a:rPr>
              <a:t>مَنْ </a:t>
            </a:r>
            <a:r>
              <a:rPr lang="ar" sz="2000" dirty="0">
                <a:ln>
                  <a:solidFill>
                    <a:srgbClr val="C00000"/>
                  </a:solidFill>
                </a:ln>
                <a:solidFill>
                  <a:srgbClr val="C00000"/>
                </a:solidFill>
                <a:latin typeface="Calibri" panose="020F0502020204030204" pitchFamily="34" charset="0"/>
                <a:cs typeface="Calibri" panose="020F0502020204030204" pitchFamily="34" charset="0"/>
              </a:rPr>
              <a:t>ۜ رَاقٍۢ: </a:t>
            </a:r>
            <a:r>
              <a:rPr lang="ar" sz="20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حكمها الإظهار لوجوب السّكت فيها لحفص.</a:t>
            </a:r>
          </a:p>
          <a:p>
            <a:pPr marL="457200" indent="-457200" algn="r" rtl="1">
              <a:lnSpc>
                <a:spcPct val="150000"/>
              </a:lnSpc>
              <a:buFont typeface="Arial" panose="020B0604020202020204" pitchFamily="34" charset="0"/>
              <a:buChar char="•"/>
            </a:pPr>
            <a:r>
              <a:rPr lang="ar" sz="2000" dirty="0" smtClean="0">
                <a:ln>
                  <a:solidFill>
                    <a:srgbClr val="C00000"/>
                  </a:solidFill>
                </a:ln>
                <a:solidFill>
                  <a:srgbClr val="C00000"/>
                </a:solidFill>
                <a:latin typeface="Calibri" panose="020F0502020204030204" pitchFamily="34" charset="0"/>
                <a:cs typeface="Calibri" panose="020F0502020204030204" pitchFamily="34" charset="0"/>
              </a:rPr>
              <a:t>طسٓمٓ</a:t>
            </a:r>
            <a:r>
              <a:rPr lang="ar" sz="2000" dirty="0">
                <a:ln>
                  <a:solidFill>
                    <a:srgbClr val="C00000"/>
                  </a:solidFill>
                </a:ln>
                <a:solidFill>
                  <a:srgbClr val="C00000"/>
                </a:solidFill>
                <a:latin typeface="Calibri" panose="020F0502020204030204" pitchFamily="34" charset="0"/>
                <a:cs typeface="Calibri" panose="020F0502020204030204" pitchFamily="34" charset="0"/>
              </a:rPr>
              <a:t>: </a:t>
            </a:r>
            <a:r>
              <a:rPr lang="ar" sz="20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أدغم حفص النون الساكنة في (حرف السين) في الميم بعدها </a:t>
            </a:r>
            <a:r>
              <a:rPr lang="ar" sz="20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للاتصال </a:t>
            </a:r>
            <a:r>
              <a:rPr lang="ar" sz="20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اللّفظي.</a:t>
            </a:r>
          </a:p>
        </p:txBody>
      </p:sp>
      <p:sp>
        <p:nvSpPr>
          <p:cNvPr id="16" name="TextBox 15"/>
          <p:cNvSpPr txBox="1"/>
          <p:nvPr/>
        </p:nvSpPr>
        <p:spPr>
          <a:xfrm>
            <a:off x="5525037" y="1373120"/>
            <a:ext cx="3922310" cy="523220"/>
          </a:xfrm>
          <a:prstGeom prst="rect">
            <a:avLst/>
          </a:prstGeom>
          <a:solidFill>
            <a:schemeClr val="accent4">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الإدغام      </a:t>
            </a:r>
            <a:r>
              <a:rPr lang="en-US" sz="2800" b="1" dirty="0" err="1" smtClean="0">
                <a:solidFill>
                  <a:srgbClr val="003192"/>
                </a:solidFill>
              </a:rPr>
              <a:t>Idgham</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4">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8" name="TextBox 17"/>
          <p:cNvSpPr txBox="1"/>
          <p:nvPr/>
        </p:nvSpPr>
        <p:spPr>
          <a:xfrm>
            <a:off x="1841679" y="3661785"/>
            <a:ext cx="7841861" cy="286232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marL="342900" lvl="0" indent="-342900" fontAlgn="base">
              <a:buFont typeface="Arial" panose="020B0604020202020204" pitchFamily="34" charset="0"/>
              <a:buChar char="•"/>
            </a:pPr>
            <a:r>
              <a:rPr lang="pt-PT"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a:t>
            </a:r>
            <a:r>
              <a:rPr lang="ar-SA" sz="2000" dirty="0">
                <a:ln>
                  <a:solidFill>
                    <a:srgbClr val="C00000"/>
                  </a:solidFill>
                </a:ln>
                <a:solidFill>
                  <a:srgbClr val="C00000"/>
                </a:solidFill>
                <a:latin typeface="Calibri" panose="020F0502020204030204" pitchFamily="34" charset="0"/>
                <a:ea typeface="Calibri" panose="020F0502020204030204" pitchFamily="34" charset="0"/>
                <a:cs typeface="Calibri" panose="020F0502020204030204" pitchFamily="34" charset="0"/>
              </a:rPr>
              <a:t>يس و القرءان </a:t>
            </a:r>
            <a:r>
              <a:rPr lang="pt-PT" sz="2000" dirty="0">
                <a:ln>
                  <a:solidFill>
                    <a:srgbClr val="C00000"/>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t>
            </a:r>
            <a:r>
              <a:rPr lang="ar-SA" sz="2000" dirty="0">
                <a:ln>
                  <a:solidFill>
                    <a:srgbClr val="C00000"/>
                  </a:solidFill>
                </a:ln>
                <a:solidFill>
                  <a:srgbClr val="C00000"/>
                </a:solidFill>
                <a:latin typeface="Calibri" panose="020F0502020204030204" pitchFamily="34" charset="0"/>
                <a:ea typeface="Calibri" panose="020F0502020204030204" pitchFamily="34" charset="0"/>
                <a:cs typeface="Calibri" panose="020F0502020204030204" pitchFamily="34" charset="0"/>
              </a:rPr>
              <a:t>نون و القلم</a:t>
            </a:r>
            <a:r>
              <a:rPr lang="pt-PT"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according to Hafs the rule for noon here is Izhar according to the separation rule.</a:t>
            </a:r>
            <a:endParaRPr lang="ar-EG"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342900" lvl="0" indent="-342900" fontAlgn="base">
              <a:buFont typeface="Arial" panose="020B0604020202020204" pitchFamily="34" charset="0"/>
              <a:buChar char="•"/>
            </a:pPr>
            <a:endParaRPr lang="en-US"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342900" lvl="0" indent="-342900" fontAlgn="base">
              <a:buFont typeface="Arial" panose="020B0604020202020204" pitchFamily="34" charset="0"/>
              <a:buChar char="•"/>
            </a:pPr>
            <a:r>
              <a:rPr lang="pt-PT"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a:t>
            </a:r>
            <a:r>
              <a:rPr lang="ar" sz="2000" dirty="0">
                <a:ln>
                  <a:solidFill>
                    <a:srgbClr val="C00000"/>
                  </a:solidFill>
                </a:ln>
                <a:solidFill>
                  <a:srgbClr val="C00000"/>
                </a:solidFill>
                <a:latin typeface="Calibri" panose="020F0502020204030204" pitchFamily="34" charset="0"/>
                <a:cs typeface="Calibri" panose="020F0502020204030204" pitchFamily="34" charset="0"/>
              </a:rPr>
              <a:t>مَنْ ۜ رَاقٍۢ</a:t>
            </a:r>
            <a:r>
              <a:rPr lang="pt-PT"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according to Hafs the rule for noon is Izhar, because the recitation rule has a must pause (</a:t>
            </a:r>
            <a:r>
              <a:rPr lang="en-US" sz="2000" dirty="0" err="1">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sakt</a:t>
            </a:r>
            <a:r>
              <a:rPr lang="pt-PT"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after the noon.</a:t>
            </a:r>
            <a:endParaRPr lang="ar-EG"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342900" lvl="0" indent="-342900" fontAlgn="base">
              <a:buFont typeface="Arial" panose="020B0604020202020204" pitchFamily="34" charset="0"/>
              <a:buChar char="•"/>
            </a:pPr>
            <a:endParaRPr lang="pt-PT"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pt-PT"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3.   (</a:t>
            </a:r>
            <a:r>
              <a:rPr lang="ar" sz="2000" dirty="0">
                <a:ln>
                  <a:solidFill>
                    <a:srgbClr val="C00000"/>
                  </a:solidFill>
                </a:ln>
                <a:solidFill>
                  <a:srgbClr val="C00000"/>
                </a:solidFill>
                <a:latin typeface="Calibri" panose="020F0502020204030204" pitchFamily="34" charset="0"/>
                <a:cs typeface="Calibri" panose="020F0502020204030204" pitchFamily="34" charset="0"/>
              </a:rPr>
              <a:t>طسٓم</a:t>
            </a:r>
            <a:r>
              <a:rPr lang="pt-PT"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according to Hafs the noon sakina in the letter seen (</a:t>
            </a:r>
            <a:r>
              <a:rPr lang="ar-SA" sz="2000" dirty="0">
                <a:ln>
                  <a:solidFill>
                    <a:schemeClr val="accent1">
                      <a:lumMod val="50000"/>
                    </a:schemeClr>
                  </a:solidFill>
                </a:ln>
                <a:solidFill>
                  <a:schemeClr val="accent1">
                    <a:lumMod val="50000"/>
                  </a:schemeClr>
                </a:solidFill>
                <a:latin typeface="Calibri" panose="020F0502020204030204" pitchFamily="34" charset="0"/>
                <a:cs typeface="Calibri" panose="020F0502020204030204" pitchFamily="34" charset="0"/>
              </a:rPr>
              <a:t>س</a:t>
            </a:r>
            <a:r>
              <a:rPr lang="pt-PT" sz="2000" dirty="0">
                <a:ln>
                  <a:solidFill>
                    <a:schemeClr val="accent1">
                      <a:lumMod val="50000"/>
                    </a:schemeClr>
                  </a:solidFill>
                </a:ln>
                <a:solidFill>
                  <a:schemeClr val="accent1">
                    <a:lumMod val="50000"/>
                  </a:schemeClr>
                </a:solidFill>
                <a:latin typeface="Calibri" panose="020F0502020204030204" pitchFamily="34" charset="0"/>
                <a:cs typeface="Calibri" panose="020F0502020204030204" pitchFamily="34" charset="0"/>
              </a:rPr>
              <a:t>)</a:t>
            </a:r>
            <a:r>
              <a:rPr lang="pt-PT"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is merged with the letter </a:t>
            </a:r>
            <a:r>
              <a:rPr lang="pt-PT" sz="2000" dirty="0">
                <a:ln>
                  <a:solidFill>
                    <a:schemeClr val="accent1">
                      <a:lumMod val="50000"/>
                    </a:schemeClr>
                  </a:solidFill>
                </a:ln>
                <a:solidFill>
                  <a:schemeClr val="accent1">
                    <a:lumMod val="50000"/>
                  </a:schemeClr>
                </a:solidFill>
                <a:latin typeface="Calibri" panose="020F0502020204030204" pitchFamily="34" charset="0"/>
                <a:cs typeface="Calibri" panose="020F0502020204030204" pitchFamily="34" charset="0"/>
              </a:rPr>
              <a:t>meem (</a:t>
            </a:r>
            <a:r>
              <a:rPr lang="ar-KW" sz="2000" dirty="0">
                <a:ln>
                  <a:solidFill>
                    <a:schemeClr val="accent1">
                      <a:lumMod val="50000"/>
                    </a:schemeClr>
                  </a:solidFill>
                </a:ln>
                <a:solidFill>
                  <a:schemeClr val="accent1">
                    <a:lumMod val="50000"/>
                  </a:schemeClr>
                </a:solidFill>
                <a:latin typeface="Calibri" panose="020F0502020204030204" pitchFamily="34" charset="0"/>
                <a:cs typeface="Calibri" panose="020F0502020204030204" pitchFamily="34" charset="0"/>
              </a:rPr>
              <a:t>م</a:t>
            </a:r>
            <a:r>
              <a:rPr lang="pt-PT" sz="2000" dirty="0">
                <a:ln>
                  <a:solidFill>
                    <a:schemeClr val="accent1">
                      <a:lumMod val="50000"/>
                    </a:schemeClr>
                  </a:solidFill>
                </a:ln>
                <a:solidFill>
                  <a:schemeClr val="accent1">
                    <a:lumMod val="50000"/>
                  </a:schemeClr>
                </a:solidFill>
                <a:latin typeface="Calibri" panose="020F0502020204030204" pitchFamily="34" charset="0"/>
                <a:cs typeface="Calibri" panose="020F0502020204030204" pitchFamily="34" charset="0"/>
              </a:rPr>
              <a:t>) </a:t>
            </a:r>
            <a:r>
              <a:rPr lang="pt-PT" sz="20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to take into consideration the continuity of the pronunciation and the continuity of the transcript.</a:t>
            </a:r>
            <a:endParaRPr lang="ar-KW" sz="2000" dirty="0">
              <a:ln>
                <a:solidFill>
                  <a:schemeClr val="accent1">
                    <a:lumMod val="50000"/>
                  </a:schemeClr>
                </a:solidFill>
              </a:ln>
              <a:solidFill>
                <a:schemeClr val="accent1">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365767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13671</TotalTime>
  <Words>994</Words>
  <Application>Microsoft Office PowerPoint</Application>
  <PresentationFormat>Widescreen</PresentationFormat>
  <Paragraphs>204</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 Unicode MS</vt:lpstr>
      <vt:lpstr>Arial</vt:lpstr>
      <vt:lpstr>Calibri</vt:lpstr>
      <vt:lpstr>Calibri Light</vt:lpstr>
      <vt:lpstr>HQPB1</vt:lpstr>
      <vt:lpstr>HQPB4</vt:lpstr>
      <vt:lpstr>Times New Roman</vt:lpstr>
      <vt:lpstr>Wingdings</vt:lpstr>
      <vt:lpstr>Office Theme</vt:lpstr>
      <vt:lpstr>أحكام  النون الساكنة والتنوين (الإدغام – 2)</vt:lpstr>
      <vt:lpstr>عناصر المحاضرة</vt:lpstr>
      <vt:lpstr>Introduction to the Noon Sakinah &amp; Tanween  مقدمة أحكام النون الساكنة والتنوين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اللَّهُ الَّذِي سَخَّرَ لَكُمُ الْبَحْرَ لِتَجْرِيَ الْفُلْكُ فِيهِ بِأَمْرِهِ وَلِتَبْتَغُوا مِن فَضْلِهِ وَلَعَلَّكُمْ تَشْكُرُونَ  وَسَخَّرَ لَكُم مَّا فِي السَّمَاوَاتِ وَمَا فِي الأَرْضِ جَمِيعًا مِّنْهُ إِنَّ فِي ذَلِكَ لَآيَاتٍ لِّقَوْمٍ يَتَفَكَّرُونَ  قُل لِّلَّذِينَ آمَنُوا يَغْفِرُوا لِلَّذِينَ لا يَرْجُون أَيَّامَ اللَّهِ لِيَجْزِيَ قَوْمًا بِمَا كَانُوا يَكْسِبُونَ  مَنْ عَمِلَ صَالِحًا فَلِنَفْسِهِ وَمَنْ أَسَاء فَعَلَيْهَا ثُمَّ إِلَى رَبِّكُمْ تُرْجَعُونَ  وَلَقَدْ آتَيْنَا بَنِي إِسْرَائِيلَ الْكِتَابَ وَالْحُكْمَ وَالنُّبُوَّةَ وَرَزَقْنَاهُم مِّنَ الطَّيِّبَاتِ وَفَضَّلْنَاهُمْ عَلَى الْعَالَمِينَ  وَآتَيْنَاهُم بَيِّنَاتٍ مِّنَ الأَمْرِ فَمَا اخْتَلَفُوا إِلاَّ مِن بَعْدِ مَا جَاءَهُمْ الْعِلْمُ بَغْيًا بَيْنَهُمْ إِنَّ رَبَّكَ يَقْضِي بَيْنَهُمْ يَوْمَ الْقِيَامَةِ فِيمَا كَانُوا فِيهِ يَخْتَلِفُونَ  ثُمَّ جَعَلْنَاكَ عَلَى شَرِيعَةٍ مِّنَ الأَمْرِ فَاتَّبِعْهَا وَلا تَتَّبِعْ أَهْوَاء الَّذِينَ لا يَعْلَمُونَ  إِنَّهُمْ لَن يُغْنُوا عَنكَ مِنَ اللَّهِ شَيْئًا وَإِنَّ الظَّالِمِينَ بَعْضُهُمْ أَوْلِيَاء بَعْضٍ وَاللَّهُ وَلِيُّ الْمُتَّقِينَ  هَذَا بَصَائِرُ لِلنَّاسِ وَهُدًى وَرَحْمَةٌ لِّقَوْمِ يُوقِنُونَ  أَمْ حَسِبَ الَّذِينَ اجْتَرَحُوا السَّيِّئَاتِ أَّن نَّجْعَلَهُمْ كَالَّذِينَ آمَنُوا وَعَمِلُوا الصَّالِحَاتِ سَوَاء مَّحْيَاهُم وَمَمَاتُهُمْ سَاء مَا يَحْكُمُونَ  وَخَلَقَ اللَّهُ السَّمَاوَاتِ وَالأَرْضَ بِالْحَقِّ وَلِتُجْزَى كُلُّ نَفْسٍ بِمَا كَسَبَتْ وَهُمْ لا يُظْلَمُونَ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User</cp:lastModifiedBy>
  <cp:revision>87</cp:revision>
  <dcterms:created xsi:type="dcterms:W3CDTF">2020-09-13T17:12:40Z</dcterms:created>
  <dcterms:modified xsi:type="dcterms:W3CDTF">2020-10-30T16:22:12Z</dcterms:modified>
</cp:coreProperties>
</file>