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339" r:id="rId4"/>
    <p:sldId id="367" r:id="rId5"/>
    <p:sldId id="363" r:id="rId6"/>
    <p:sldId id="374" r:id="rId7"/>
    <p:sldId id="375" r:id="rId8"/>
    <p:sldId id="376" r:id="rId9"/>
    <p:sldId id="364" r:id="rId10"/>
    <p:sldId id="365" r:id="rId11"/>
    <p:sldId id="366" r:id="rId12"/>
    <p:sldId id="377" r:id="rId13"/>
    <p:sldId id="371"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51af6e0ec547da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24" autoAdjust="0"/>
    <p:restoredTop sz="94778"/>
  </p:normalViewPr>
  <p:slideViewPr>
    <p:cSldViewPr snapToGrid="0" snapToObjects="1">
      <p:cViewPr varScale="1">
        <p:scale>
          <a:sx n="74" d="100"/>
          <a:sy n="74" d="100"/>
        </p:scale>
        <p:origin x="2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2020-10-30</a:t>
            </a:fld>
            <a:endParaRPr lang="en-US"/>
          </a:p>
        </p:txBody>
      </p:sp>
      <p:sp>
        <p:nvSpPr>
          <p:cNvPr id="6" name="Slide Number Placeholder 5">
            <a:extLst>
              <a:ext uri="{FF2B5EF4-FFF2-40B4-BE49-F238E27FC236}">
                <a16:creationId xmlns=""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KW" sz="1800" b="1" dirty="0" smtClean="0"/>
              <a:t>تجويد  181 </a:t>
            </a:r>
            <a:r>
              <a:rPr lang="ar-SA" sz="1800" b="1" dirty="0" smtClean="0"/>
              <a:t>– </a:t>
            </a:r>
            <a:r>
              <a:rPr lang="ar-SA" sz="1800" b="1" dirty="0"/>
              <a:t>مادة </a:t>
            </a:r>
            <a:r>
              <a:rPr lang="ar-KW" sz="1800" b="1" dirty="0" smtClean="0"/>
              <a:t>التجويد </a:t>
            </a:r>
            <a:r>
              <a:rPr lang="ar-SA" sz="1800" b="1" dirty="0" smtClean="0"/>
              <a:t>– </a:t>
            </a:r>
            <a:r>
              <a:rPr lang="ar-SA" sz="1800" b="1" dirty="0"/>
              <a:t>المحاضرة </a:t>
            </a:r>
            <a:r>
              <a:rPr lang="ar-SA" sz="1800" b="1" dirty="0" smtClean="0"/>
              <a:t>6</a:t>
            </a:r>
            <a:endParaRPr lang="en-US" sz="1600" dirty="0"/>
          </a:p>
        </p:txBody>
      </p:sp>
    </p:spTree>
    <p:extLst>
      <p:ext uri="{BB962C8B-B14F-4D97-AF65-F5344CB8AC3E}">
        <p14:creationId xmlns:p14="http://schemas.microsoft.com/office/powerpoint/2010/main" val="5173694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2020-10-30</a:t>
            </a:fld>
            <a:endParaRPr lang="en-US"/>
          </a:p>
        </p:txBody>
      </p:sp>
      <p:sp>
        <p:nvSpPr>
          <p:cNvPr id="6" name="Slide Number Placeholder 5">
            <a:extLst>
              <a:ext uri="{FF2B5EF4-FFF2-40B4-BE49-F238E27FC236}">
                <a16:creationId xmlns=""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2020-10-30</a:t>
            </a:fld>
            <a:endParaRPr lang="en-US"/>
          </a:p>
        </p:txBody>
      </p:sp>
      <p:sp>
        <p:nvSpPr>
          <p:cNvPr id="6" name="Slide Number Placeholder 5">
            <a:extLst>
              <a:ext uri="{FF2B5EF4-FFF2-40B4-BE49-F238E27FC236}">
                <a16:creationId xmlns=""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2020-10-30</a:t>
            </a:fld>
            <a:endParaRPr lang="en-US"/>
          </a:p>
        </p:txBody>
      </p:sp>
      <p:sp>
        <p:nvSpPr>
          <p:cNvPr id="6" name="Slide Number Placeholder 5">
            <a:extLst>
              <a:ext uri="{FF2B5EF4-FFF2-40B4-BE49-F238E27FC236}">
                <a16:creationId xmlns=""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2020-10-30</a:t>
            </a:fld>
            <a:endParaRPr lang="en-US"/>
          </a:p>
        </p:txBody>
      </p:sp>
      <p:sp>
        <p:nvSpPr>
          <p:cNvPr id="6" name="Slide Number Placeholder 5">
            <a:extLst>
              <a:ext uri="{FF2B5EF4-FFF2-40B4-BE49-F238E27FC236}">
                <a16:creationId xmlns=""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2020-10-30</a:t>
            </a:fld>
            <a:endParaRPr lang="en-US"/>
          </a:p>
        </p:txBody>
      </p:sp>
      <p:sp>
        <p:nvSpPr>
          <p:cNvPr id="7" name="Slide Number Placeholder 6">
            <a:extLst>
              <a:ext uri="{FF2B5EF4-FFF2-40B4-BE49-F238E27FC236}">
                <a16:creationId xmlns=""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2020-10-30</a:t>
            </a:fld>
            <a:endParaRPr lang="en-US"/>
          </a:p>
        </p:txBody>
      </p:sp>
      <p:sp>
        <p:nvSpPr>
          <p:cNvPr id="9" name="Slide Number Placeholder 8">
            <a:extLst>
              <a:ext uri="{FF2B5EF4-FFF2-40B4-BE49-F238E27FC236}">
                <a16:creationId xmlns=""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2020-10-30</a:t>
            </a:fld>
            <a:endParaRPr lang="en-US"/>
          </a:p>
        </p:txBody>
      </p:sp>
      <p:sp>
        <p:nvSpPr>
          <p:cNvPr id="5" name="Slide Number Placeholder 4">
            <a:extLst>
              <a:ext uri="{FF2B5EF4-FFF2-40B4-BE49-F238E27FC236}">
                <a16:creationId xmlns=""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2020-10-30</a:t>
            </a:fld>
            <a:endParaRPr lang="en-US"/>
          </a:p>
        </p:txBody>
      </p:sp>
      <p:sp>
        <p:nvSpPr>
          <p:cNvPr id="4" name="Slide Number Placeholder 3">
            <a:extLst>
              <a:ext uri="{FF2B5EF4-FFF2-40B4-BE49-F238E27FC236}">
                <a16:creationId xmlns=""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2020-10-30</a:t>
            </a:fld>
            <a:endParaRPr lang="en-US"/>
          </a:p>
        </p:txBody>
      </p:sp>
      <p:sp>
        <p:nvSpPr>
          <p:cNvPr id="7" name="Slide Number Placeholder 6">
            <a:extLst>
              <a:ext uri="{FF2B5EF4-FFF2-40B4-BE49-F238E27FC236}">
                <a16:creationId xmlns=""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2020-10-30</a:t>
            </a:fld>
            <a:endParaRPr lang="en-US"/>
          </a:p>
        </p:txBody>
      </p:sp>
      <p:sp>
        <p:nvSpPr>
          <p:cNvPr id="7" name="Slide Number Placeholder 6">
            <a:extLst>
              <a:ext uri="{FF2B5EF4-FFF2-40B4-BE49-F238E27FC236}">
                <a16:creationId xmlns=""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2020-10-30</a:t>
            </a:fld>
            <a:endParaRPr lang="en-US" dirty="0"/>
          </a:p>
        </p:txBody>
      </p:sp>
      <p:sp>
        <p:nvSpPr>
          <p:cNvPr id="6" name="Slide Number Placeholder 5">
            <a:extLst>
              <a:ext uri="{FF2B5EF4-FFF2-40B4-BE49-F238E27FC236}">
                <a16:creationId xmlns=""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8D5548-C89A-1F44-B046-3AC8385071C3}"/>
              </a:ext>
            </a:extLst>
          </p:cNvPr>
          <p:cNvSpPr>
            <a:spLocks noGrp="1"/>
          </p:cNvSpPr>
          <p:nvPr>
            <p:ph type="ctrTitle"/>
          </p:nvPr>
        </p:nvSpPr>
        <p:spPr>
          <a:xfrm>
            <a:off x="4671811" y="2947394"/>
            <a:ext cx="7156361" cy="1679005"/>
          </a:xfrm>
        </p:spPr>
        <p:txBody>
          <a:bodyPr>
            <a:normAutofit fontScale="90000"/>
          </a:bodyPr>
          <a:lstStyle/>
          <a:p>
            <a:r>
              <a:rPr lang="ar-KW" dirty="0" smtClean="0"/>
              <a:t>أحكام </a:t>
            </a:r>
            <a:br>
              <a:rPr lang="ar-KW" dirty="0" smtClean="0"/>
            </a:br>
            <a:r>
              <a:rPr lang="ar-KW" dirty="0" smtClean="0"/>
              <a:t>النون الساكنة والتنوين</a:t>
            </a:r>
            <a:r>
              <a:rPr lang="en-US" dirty="0" smtClean="0"/>
              <a:t/>
            </a:r>
            <a:br>
              <a:rPr lang="en-US" dirty="0" smtClean="0"/>
            </a:br>
            <a:r>
              <a:rPr lang="ar-SA" dirty="0" smtClean="0">
                <a:solidFill>
                  <a:srgbClr val="FF0000"/>
                </a:solidFill>
              </a:rPr>
              <a:t>(الإدغام – 2)</a:t>
            </a:r>
            <a:endParaRPr lang="en-US" dirty="0"/>
          </a:p>
        </p:txBody>
      </p:sp>
      <p:sp>
        <p:nvSpPr>
          <p:cNvPr id="3" name="Subtitle 2">
            <a:extLst>
              <a:ext uri="{FF2B5EF4-FFF2-40B4-BE49-F238E27FC236}">
                <a16:creationId xmlns="" xmlns:a16="http://schemas.microsoft.com/office/drawing/2014/main" id="{47BE6263-52BA-8E43-9969-41582C6388DB}"/>
              </a:ext>
            </a:extLst>
          </p:cNvPr>
          <p:cNvSpPr>
            <a:spLocks noGrp="1"/>
          </p:cNvSpPr>
          <p:nvPr>
            <p:ph type="subTitle" idx="1"/>
          </p:nvPr>
        </p:nvSpPr>
        <p:spPr>
          <a:xfrm>
            <a:off x="3288406" y="4827012"/>
            <a:ext cx="9144000" cy="1655762"/>
          </a:xfrm>
        </p:spPr>
        <p:txBody>
          <a:bodyPr>
            <a:normAutofit/>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t>د. </a:t>
            </a:r>
            <a:r>
              <a:rPr lang="ar-KW" sz="3200" b="1" dirty="0" smtClean="0"/>
              <a:t>هاله رجب</a:t>
            </a:r>
            <a:endParaRPr lang="en-US" sz="3200" b="1" dirty="0"/>
          </a:p>
        </p:txBody>
      </p:sp>
      <p:sp>
        <p:nvSpPr>
          <p:cNvPr id="4" name="Date Placeholder 3">
            <a:extLst>
              <a:ext uri="{FF2B5EF4-FFF2-40B4-BE49-F238E27FC236}">
                <a16:creationId xmlns=""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2020-10-30</a:t>
            </a:fld>
            <a:endParaRPr lang="en-US"/>
          </a:p>
        </p:txBody>
      </p:sp>
      <p:sp>
        <p:nvSpPr>
          <p:cNvPr id="5" name="Slide Number Placeholder 4">
            <a:extLst>
              <a:ext uri="{FF2B5EF4-FFF2-40B4-BE49-F238E27FC236}">
                <a16:creationId xmlns=""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pic>
        <p:nvPicPr>
          <p:cNvPr id="6" name="Picture 5" descr="noon.jpg"/>
          <p:cNvPicPr>
            <a:picLocks noChangeAspect="1"/>
          </p:cNvPicPr>
          <p:nvPr/>
        </p:nvPicPr>
        <p:blipFill>
          <a:blip r:embed="rId2" cstate="print">
            <a:duotone>
              <a:schemeClr val="bg2">
                <a:shade val="45000"/>
                <a:satMod val="135000"/>
              </a:schemeClr>
              <a:prstClr val="white"/>
            </a:duotone>
          </a:blip>
          <a:stretch>
            <a:fillRect/>
          </a:stretch>
        </p:blipFill>
        <p:spPr>
          <a:xfrm>
            <a:off x="557011" y="2457544"/>
            <a:ext cx="4114800" cy="3824617"/>
          </a:xfrm>
          <a:prstGeom prst="rect">
            <a:avLst/>
          </a:prstGeom>
        </p:spPr>
      </p:pic>
    </p:spTree>
    <p:extLst>
      <p:ext uri="{BB962C8B-B14F-4D97-AF65-F5344CB8AC3E}">
        <p14:creationId xmlns:p14="http://schemas.microsoft.com/office/powerpoint/2010/main" val="170120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أقسامه</a:t>
            </a:r>
            <a:endParaRPr lang="ar-KW" sz="2800" b="1" dirty="0" smtClean="0">
              <a:solidFill>
                <a:srgbClr val="003192"/>
              </a:solidFill>
            </a:endParaRP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Divisions</a:t>
            </a:r>
            <a:endParaRPr lang="en-US" sz="2400" b="1" dirty="0">
              <a:solidFill>
                <a:srgbClr val="003192"/>
              </a:solidFill>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1964369" y="2154702"/>
            <a:ext cx="7719171" cy="147732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lnSpc>
                <a:spcPct val="150000"/>
              </a:lnSpc>
            </a:pPr>
            <a:r>
              <a:rPr lang="ar-KW" sz="2000" dirty="0">
                <a:ln>
                  <a:solidFill>
                    <a:srgbClr val="C00000"/>
                  </a:solidFill>
                </a:ln>
                <a:solidFill>
                  <a:srgbClr val="C00000"/>
                </a:solidFill>
                <a:latin typeface="Calibri" panose="020F0502020204030204" pitchFamily="34" charset="0"/>
                <a:cs typeface="Calibri" panose="020F0502020204030204" pitchFamily="34" charset="0"/>
              </a:rPr>
              <a:t>✦</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000" u="sng" dirty="0">
                <a:ln>
                  <a:solidFill>
                    <a:schemeClr val="tx2">
                      <a:lumMod val="10000"/>
                    </a:schemeClr>
                  </a:solidFill>
                </a:ln>
                <a:solidFill>
                  <a:schemeClr val="tx2">
                    <a:lumMod val="10000"/>
                  </a:schemeClr>
                </a:solidFill>
                <a:latin typeface="Calibri" panose="020F0502020204030204" pitchFamily="34" charset="0"/>
                <a:cs typeface="Calibri" panose="020F0502020204030204" pitchFamily="34" charset="0"/>
              </a:rPr>
              <a:t>الإدغام الكامل والنّاقص:</a:t>
            </a:r>
          </a:p>
          <a:p>
            <a:pPr algn="r" rtl="1">
              <a:lnSpc>
                <a:spcPct val="150000"/>
              </a:lnSpc>
            </a:pP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الكامل: ذهاب الحرف وصفته معاً ويكون عند (</a:t>
            </a:r>
            <a:r>
              <a:rPr lang="ar-KW" sz="2000" dirty="0">
                <a:ln>
                  <a:solidFill>
                    <a:srgbClr val="C00000"/>
                  </a:solidFill>
                </a:ln>
                <a:solidFill>
                  <a:srgbClr val="C00000"/>
                </a:solidFill>
                <a:latin typeface="Calibri" panose="020F0502020204030204" pitchFamily="34" charset="0"/>
                <a:cs typeface="Calibri" panose="020F0502020204030204" pitchFamily="34" charset="0"/>
              </a:rPr>
              <a:t>ل،ر</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اتفاقاً و (</a:t>
            </a:r>
            <a:r>
              <a:rPr lang="ar-KW" sz="2000" dirty="0">
                <a:ln>
                  <a:solidFill>
                    <a:srgbClr val="C00000"/>
                  </a:solidFill>
                </a:ln>
                <a:solidFill>
                  <a:srgbClr val="C00000"/>
                </a:solidFill>
                <a:latin typeface="Calibri" panose="020F0502020204030204" pitchFamily="34" charset="0"/>
                <a:cs typeface="Calibri" panose="020F0502020204030204" pitchFamily="34" charset="0"/>
              </a:rPr>
              <a:t>ن،م</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باختلاف.</a:t>
            </a:r>
          </a:p>
          <a:p>
            <a:pPr algn="r" rtl="1">
              <a:lnSpc>
                <a:spcPct val="150000"/>
              </a:lnSpc>
            </a:pP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النّاقص: ذهاب الحرف وبقاء صفته وهي الغنّة ويكون عند (</a:t>
            </a:r>
            <a:r>
              <a:rPr lang="ar-KW" sz="2000" dirty="0">
                <a:ln>
                  <a:solidFill>
                    <a:srgbClr val="C00000"/>
                  </a:solidFill>
                </a:ln>
                <a:solidFill>
                  <a:srgbClr val="C00000"/>
                </a:solidFill>
                <a:latin typeface="Calibri" panose="020F0502020204030204" pitchFamily="34" charset="0"/>
                <a:cs typeface="Calibri" panose="020F0502020204030204" pitchFamily="34" charset="0"/>
              </a:rPr>
              <a:t>و،ي</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اتفاقاً و (</a:t>
            </a:r>
            <a:r>
              <a:rPr lang="ar-KW" sz="2000" dirty="0">
                <a:ln>
                  <a:solidFill>
                    <a:srgbClr val="C00000"/>
                  </a:solidFill>
                </a:ln>
                <a:solidFill>
                  <a:srgbClr val="C00000"/>
                </a:solidFill>
                <a:latin typeface="Calibri" panose="020F0502020204030204" pitchFamily="34" charset="0"/>
                <a:cs typeface="Calibri" panose="020F0502020204030204" pitchFamily="34" charset="0"/>
              </a:rPr>
              <a:t>ن،م</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باختلاف.</a:t>
            </a:r>
          </a:p>
        </p:txBody>
      </p:sp>
      <p:sp>
        <p:nvSpPr>
          <p:cNvPr id="19" name="TextBox 18"/>
          <p:cNvSpPr txBox="1"/>
          <p:nvPr/>
        </p:nvSpPr>
        <p:spPr>
          <a:xfrm>
            <a:off x="1468193" y="3781075"/>
            <a:ext cx="8344138" cy="272382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lnSpc>
                <a:spcPct val="150000"/>
              </a:lnSpc>
              <a:buFont typeface="Wingdings" panose="05000000000000000000" pitchFamily="2" charset="2"/>
              <a:buChar char="q"/>
            </a:pPr>
            <a:r>
              <a:rPr lang="en-US" u="sng" dirty="0">
                <a:ln>
                  <a:solidFill>
                    <a:srgbClr val="002060"/>
                  </a:solidFill>
                </a:ln>
                <a:solidFill>
                  <a:srgbClr val="C00000"/>
                </a:solidFill>
                <a:latin typeface="Calibri" panose="020F0502020204030204" pitchFamily="34" charset="0"/>
                <a:cs typeface="Calibri" panose="020F0502020204030204" pitchFamily="34" charset="0"/>
              </a:rPr>
              <a:t>Complete and Incomplete </a:t>
            </a:r>
            <a:r>
              <a:rPr lang="en-US" u="sng" dirty="0" err="1" smtClean="0">
                <a:ln>
                  <a:solidFill>
                    <a:srgbClr val="002060"/>
                  </a:solidFill>
                </a:ln>
                <a:solidFill>
                  <a:srgbClr val="C00000"/>
                </a:solidFill>
                <a:latin typeface="Calibri" panose="020F0502020204030204" pitchFamily="34" charset="0"/>
                <a:cs typeface="Calibri" panose="020F0502020204030204" pitchFamily="34" charset="0"/>
              </a:rPr>
              <a:t>Idgham</a:t>
            </a:r>
            <a:r>
              <a:rPr lang="en-US" u="sng" dirty="0" smtClean="0">
                <a:ln>
                  <a:solidFill>
                    <a:srgbClr val="002060"/>
                  </a:solidFill>
                </a:ln>
                <a:solidFill>
                  <a:srgbClr val="C00000"/>
                </a:solidFill>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u="sng" dirty="0" smtClean="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Complete </a:t>
            </a:r>
            <a:r>
              <a:rPr lang="en-US" u="sng" dirty="0" err="1" smtClean="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Idgham</a:t>
            </a:r>
            <a:r>
              <a:rPr lang="en-US" u="sng" dirty="0" smtClean="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means the disappearance of both the letter sound and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its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characteristic.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This happens in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the letters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raa </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ر</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and lam</a:t>
            </a:r>
            <a:r>
              <a:rPr lang="pt-PT"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ل</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endParaRPr lang="en-US"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a:p>
            <a:pPr marL="342900" indent="-342900">
              <a:buFont typeface="Arial" panose="020B0604020202020204" pitchFamily="34" charset="0"/>
              <a:buChar char="•"/>
            </a:pPr>
            <a:r>
              <a:rPr lang="ar-EG"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en-US" u="sng" dirty="0" smtClean="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Incomplete </a:t>
            </a:r>
            <a:r>
              <a:rPr lang="en-US" u="sng" dirty="0" err="1">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Idgham</a:t>
            </a:r>
            <a:r>
              <a:rPr lang="en-US" u="sng" dirty="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:means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the disappearance of the sound of the letter but its characteristic remains, this is the </a:t>
            </a:r>
            <a:r>
              <a:rPr lang="en-US"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ghunna</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The consensus is that it happens for the letters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yaa</a:t>
            </a:r>
            <a:r>
              <a:rPr lang="pt-PT"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ي</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and  waw</a:t>
            </a:r>
            <a:r>
              <a:rPr lang="pt-PT"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و</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p>
          <a:p>
            <a:endParaRPr lang="en-US"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a:p>
            <a:r>
              <a:rPr lang="en-US" dirty="0" smtClean="0">
                <a:ln>
                  <a:solidFill>
                    <a:srgbClr val="C00000"/>
                  </a:solidFill>
                </a:ln>
                <a:solidFill>
                  <a:srgbClr val="C00000"/>
                </a:solidFill>
                <a:latin typeface="Calibri" panose="020F0502020204030204" pitchFamily="34" charset="0"/>
                <a:cs typeface="Calibri" panose="020F0502020204030204" pitchFamily="34" charset="0"/>
              </a:rPr>
              <a:t>**</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However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there are 2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opinions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for the letters noon </a:t>
            </a:r>
            <a:r>
              <a:rPr lang="en-US"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ن</a:t>
            </a:r>
            <a:r>
              <a:rPr lang="en-US"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 </a:t>
            </a:r>
            <a:r>
              <a:rPr lang="en-US"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and  </a:t>
            </a:r>
            <a:r>
              <a:rPr lang="en-US"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meem</a:t>
            </a:r>
            <a:r>
              <a:rPr lang="en-US"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 </a:t>
            </a:r>
            <a:r>
              <a:rPr lang="en-US"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م</a:t>
            </a:r>
            <a:r>
              <a:rPr lang="en-US"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one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considering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them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 complete </a:t>
            </a:r>
            <a:r>
              <a:rPr lang="en-US"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Idgham</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and the other </a:t>
            </a:r>
            <a:r>
              <a:rPr lang="en-US" dirty="0" err="1"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cosidering</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them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an incomplete </a:t>
            </a:r>
            <a:r>
              <a:rPr lang="en-US" dirty="0" err="1"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Idgham</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8586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Content Placeholder 5"/>
          <p:cNvSpPr>
            <a:spLocks noGrp="1"/>
          </p:cNvSpPr>
          <p:nvPr>
            <p:ph sz="quarter" idx="4294967295"/>
          </p:nvPr>
        </p:nvSpPr>
        <p:spPr>
          <a:xfrm>
            <a:off x="5238829" y="4476870"/>
            <a:ext cx="4494726" cy="1709535"/>
          </a:xfrm>
          <a:prstGeom prst="rect">
            <a:avLst/>
          </a:prstGeom>
          <a:ln>
            <a:solidFill>
              <a:schemeClr val="tx1"/>
            </a:solidFill>
          </a:ln>
        </p:spPr>
        <p:txBody>
          <a:bodyPr/>
          <a:lstStyle/>
          <a:p>
            <a:pPr>
              <a:lnSpc>
                <a:spcPct val="100000"/>
              </a:lnSpc>
            </a:pPr>
            <a:r>
              <a:rPr lang="ar-SA" sz="2000" dirty="0" smtClean="0"/>
              <a:t>( منْ يَقول )     تقرأ        ( </a:t>
            </a:r>
            <a:r>
              <a:rPr lang="ar-SA" sz="2000" b="1" dirty="0" smtClean="0">
                <a:solidFill>
                  <a:srgbClr val="FF0000"/>
                </a:solidFill>
              </a:rPr>
              <a:t>مَـيَّــ</a:t>
            </a:r>
            <a:r>
              <a:rPr lang="ar-SA" sz="2000" b="1" dirty="0">
                <a:latin typeface="Arial" panose="020B0604020202020204" pitchFamily="34" charset="0"/>
                <a:cs typeface="Arial" panose="020B0604020202020204" pitchFamily="34" charset="0"/>
              </a:rPr>
              <a:t>قول</a:t>
            </a:r>
            <a:r>
              <a:rPr lang="ar-SA" sz="2000" dirty="0" smtClean="0"/>
              <a:t> )</a:t>
            </a:r>
          </a:p>
          <a:p>
            <a:pPr>
              <a:lnSpc>
                <a:spcPct val="100000"/>
              </a:lnSpc>
            </a:pPr>
            <a:r>
              <a:rPr lang="ar-SA" sz="2000" dirty="0"/>
              <a:t>( برقٍ يَجعلون )     تقرأ      </a:t>
            </a:r>
            <a:r>
              <a:rPr lang="ar-SA" sz="2000" b="1" dirty="0">
                <a:solidFill>
                  <a:srgbClr val="FF0000"/>
                </a:solidFill>
              </a:rPr>
              <a:t>(  </a:t>
            </a:r>
            <a:r>
              <a:rPr lang="ar-SA" sz="2000" b="1" dirty="0">
                <a:latin typeface="Arial" panose="020B0604020202020204" pitchFamily="34" charset="0"/>
                <a:cs typeface="Arial" panose="020B0604020202020204" pitchFamily="34" charset="0"/>
              </a:rPr>
              <a:t>برق</a:t>
            </a:r>
            <a:r>
              <a:rPr lang="ar-SA" sz="2000" b="1" dirty="0">
                <a:solidFill>
                  <a:srgbClr val="FF0000"/>
                </a:solidFill>
              </a:rPr>
              <a:t> يَّـ</a:t>
            </a:r>
            <a:r>
              <a:rPr lang="ar-SA" sz="2000" b="1" dirty="0">
                <a:latin typeface="Arial" panose="020B0604020202020204" pitchFamily="34" charset="0"/>
                <a:cs typeface="Arial" panose="020B0604020202020204" pitchFamily="34" charset="0"/>
              </a:rPr>
              <a:t>جعلون</a:t>
            </a:r>
            <a:r>
              <a:rPr lang="ar-SA" sz="2000" b="1" dirty="0">
                <a:solidFill>
                  <a:srgbClr val="FF0000"/>
                </a:solidFill>
              </a:rPr>
              <a:t> </a:t>
            </a:r>
            <a:r>
              <a:rPr lang="ar-SA" sz="2000" dirty="0"/>
              <a:t>)</a:t>
            </a:r>
          </a:p>
          <a:p>
            <a:pPr>
              <a:lnSpc>
                <a:spcPct val="100000"/>
              </a:lnSpc>
            </a:pPr>
            <a:r>
              <a:rPr lang="ar-SA" sz="2000" dirty="0"/>
              <a:t>( مِنْ وَال )       تقرأ       ( </a:t>
            </a:r>
            <a:r>
              <a:rPr lang="ar-SA" sz="2000" b="1" dirty="0">
                <a:solidFill>
                  <a:srgbClr val="FF0000"/>
                </a:solidFill>
              </a:rPr>
              <a:t>مِـوَّ</a:t>
            </a:r>
            <a:r>
              <a:rPr lang="ar-SA" sz="2000" b="1" dirty="0">
                <a:latin typeface="Arial" panose="020B0604020202020204" pitchFamily="34" charset="0"/>
                <a:cs typeface="Arial" panose="020B0604020202020204" pitchFamily="34" charset="0"/>
              </a:rPr>
              <a:t>ال</a:t>
            </a:r>
            <a:r>
              <a:rPr lang="ar-SA" sz="2000" dirty="0"/>
              <a:t>) </a:t>
            </a:r>
          </a:p>
          <a:p>
            <a:pPr>
              <a:lnSpc>
                <a:spcPct val="100000"/>
              </a:lnSpc>
            </a:pPr>
            <a:r>
              <a:rPr lang="ar-SA" sz="2000" dirty="0" smtClean="0"/>
              <a:t>( </a:t>
            </a:r>
            <a:r>
              <a:rPr lang="ar-SA" sz="2000" dirty="0"/>
              <a:t>ولكلٍ وِجهة )     تقرأ       ( </a:t>
            </a:r>
            <a:r>
              <a:rPr lang="ar-SA" sz="2000" b="1" dirty="0">
                <a:latin typeface="Arial" panose="020B0604020202020204" pitchFamily="34" charset="0"/>
                <a:cs typeface="Arial" panose="020B0604020202020204" pitchFamily="34" charset="0"/>
              </a:rPr>
              <a:t>ولكل</a:t>
            </a:r>
            <a:r>
              <a:rPr lang="ar-SA" sz="2000" b="1" dirty="0">
                <a:solidFill>
                  <a:srgbClr val="FF0000"/>
                </a:solidFill>
              </a:rPr>
              <a:t> وِّ</a:t>
            </a:r>
            <a:r>
              <a:rPr lang="ar-SA" sz="2000" b="1" dirty="0">
                <a:latin typeface="Arial" panose="020B0604020202020204" pitchFamily="34" charset="0"/>
                <a:cs typeface="Arial" panose="020B0604020202020204" pitchFamily="34" charset="0"/>
              </a:rPr>
              <a:t>جهة</a:t>
            </a:r>
            <a:r>
              <a:rPr lang="ar-SA" sz="2000" b="1" dirty="0">
                <a:solidFill>
                  <a:srgbClr val="FF0000"/>
                </a:solidFill>
              </a:rPr>
              <a:t> </a:t>
            </a:r>
            <a:r>
              <a:rPr lang="ar-SA" sz="2000" dirty="0" smtClean="0"/>
              <a:t>)</a:t>
            </a:r>
            <a:endParaRPr lang="ar-SA" sz="2000" dirty="0"/>
          </a:p>
        </p:txBody>
      </p:sp>
      <p:sp>
        <p:nvSpPr>
          <p:cNvPr id="21" name="Content Placeholder 2"/>
          <p:cNvSpPr>
            <a:spLocks noGrp="1"/>
          </p:cNvSpPr>
          <p:nvPr>
            <p:ph idx="1"/>
          </p:nvPr>
        </p:nvSpPr>
        <p:spPr>
          <a:xfrm>
            <a:off x="5580925" y="2443655"/>
            <a:ext cx="4102615" cy="1770263"/>
          </a:xfrm>
          <a:ln>
            <a:solidFill>
              <a:schemeClr val="tx1"/>
            </a:solidFill>
          </a:ln>
        </p:spPr>
        <p:txBody>
          <a:bodyPr>
            <a:normAutofit/>
          </a:bodyPr>
          <a:lstStyle/>
          <a:p>
            <a:pPr>
              <a:lnSpc>
                <a:spcPct val="100000"/>
              </a:lnSpc>
            </a:pPr>
            <a:r>
              <a:rPr lang="ar-SA" sz="2000" dirty="0" smtClean="0"/>
              <a:t>( منْ لَدنك)      تقرأ         (</a:t>
            </a:r>
            <a:r>
              <a:rPr lang="ar-SA" sz="2000" b="1" dirty="0" smtClean="0">
                <a:solidFill>
                  <a:srgbClr val="FF0000"/>
                </a:solidFill>
              </a:rPr>
              <a:t> ملَّـ</a:t>
            </a:r>
            <a:r>
              <a:rPr lang="ar-SA" sz="2000" b="1" dirty="0" smtClean="0"/>
              <a:t>دنك </a:t>
            </a:r>
            <a:r>
              <a:rPr lang="ar-SA" sz="2000" dirty="0" smtClean="0"/>
              <a:t>) </a:t>
            </a:r>
          </a:p>
          <a:p>
            <a:pPr>
              <a:lnSpc>
                <a:spcPct val="100000"/>
              </a:lnSpc>
            </a:pPr>
            <a:r>
              <a:rPr lang="ar-SA" sz="2000" dirty="0" smtClean="0"/>
              <a:t>( هدىً لِلمتقين )     تقرأ  ( </a:t>
            </a:r>
            <a:r>
              <a:rPr lang="ar-SA" sz="2000" b="1" dirty="0" smtClean="0"/>
              <a:t>هد</a:t>
            </a:r>
            <a:r>
              <a:rPr lang="ar-SA" sz="2000" b="1" dirty="0" smtClean="0">
                <a:solidFill>
                  <a:srgbClr val="FF0000"/>
                </a:solidFill>
              </a:rPr>
              <a:t> لَّ</a:t>
            </a:r>
            <a:r>
              <a:rPr lang="ar-SA" sz="2000" b="1" dirty="0" smtClean="0"/>
              <a:t>لمتقين</a:t>
            </a:r>
            <a:r>
              <a:rPr lang="ar-SA" sz="2000" b="1" dirty="0" smtClean="0">
                <a:solidFill>
                  <a:srgbClr val="FF0000"/>
                </a:solidFill>
              </a:rPr>
              <a:t> </a:t>
            </a:r>
            <a:r>
              <a:rPr lang="ar-SA" sz="2000" dirty="0" smtClean="0"/>
              <a:t>) </a:t>
            </a:r>
          </a:p>
          <a:p>
            <a:pPr>
              <a:lnSpc>
                <a:spcPct val="100000"/>
              </a:lnSpc>
            </a:pPr>
            <a:r>
              <a:rPr lang="ar-SA" sz="2000" dirty="0" smtClean="0"/>
              <a:t>( منْ رَبهم )       تقرأ      ( </a:t>
            </a:r>
            <a:r>
              <a:rPr lang="ar-SA" sz="2000" b="1" dirty="0" smtClean="0">
                <a:solidFill>
                  <a:srgbClr val="FF0000"/>
                </a:solidFill>
              </a:rPr>
              <a:t>مرَّ</a:t>
            </a:r>
            <a:r>
              <a:rPr lang="ar-SA" sz="2000" b="1" dirty="0"/>
              <a:t>بهم</a:t>
            </a:r>
            <a:r>
              <a:rPr lang="ar-SA" sz="2000" dirty="0" smtClean="0"/>
              <a:t> ) </a:t>
            </a:r>
          </a:p>
          <a:p>
            <a:pPr>
              <a:lnSpc>
                <a:spcPct val="100000"/>
              </a:lnSpc>
            </a:pPr>
            <a:r>
              <a:rPr lang="ar-SA" sz="2000" dirty="0" smtClean="0"/>
              <a:t>(غفورٌ رَحيم )     تقرأ        ( </a:t>
            </a:r>
            <a:r>
              <a:rPr lang="ar-SA" sz="2000" b="1" dirty="0"/>
              <a:t>غفور</a:t>
            </a:r>
            <a:r>
              <a:rPr lang="ar-SA" sz="2000" dirty="0" smtClean="0"/>
              <a:t> </a:t>
            </a:r>
            <a:r>
              <a:rPr lang="ar-SA" sz="2000" b="1" dirty="0" smtClean="0">
                <a:solidFill>
                  <a:srgbClr val="FF0000"/>
                </a:solidFill>
              </a:rPr>
              <a:t>رَّ</a:t>
            </a:r>
            <a:r>
              <a:rPr lang="ar-SA" sz="2000" b="1" dirty="0"/>
              <a:t>حيم</a:t>
            </a:r>
            <a:r>
              <a:rPr lang="ar-SA" sz="2000" dirty="0" smtClean="0"/>
              <a:t> ) </a:t>
            </a:r>
          </a:p>
        </p:txBody>
      </p:sp>
      <p:sp>
        <p:nvSpPr>
          <p:cNvPr id="22" name="TextBox 21"/>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أقسامه</a:t>
            </a:r>
            <a:endParaRPr lang="ar-KW" sz="2800" b="1" dirty="0" smtClean="0">
              <a:solidFill>
                <a:srgbClr val="003192"/>
              </a:solidFill>
            </a:endParaRP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Divisions</a:t>
            </a:r>
            <a:endParaRPr lang="en-US" sz="2400" b="1" dirty="0">
              <a:solidFill>
                <a:srgbClr val="003192"/>
              </a:solidFill>
            </a:endParaRPr>
          </a:p>
        </p:txBody>
      </p:sp>
      <p:sp>
        <p:nvSpPr>
          <p:cNvPr id="23" name="Content Placeholder 5"/>
          <p:cNvSpPr txBox="1">
            <a:spLocks/>
          </p:cNvSpPr>
          <p:nvPr/>
        </p:nvSpPr>
        <p:spPr>
          <a:xfrm>
            <a:off x="412123" y="4512602"/>
            <a:ext cx="4396069" cy="1678439"/>
          </a:xfrm>
          <a:prstGeom prst="rect">
            <a:avLst/>
          </a:prstGeom>
          <a:ln>
            <a:solidFill>
              <a:schemeClr val="tx1"/>
            </a:solidFill>
          </a:ln>
        </p:spPr>
        <p:txBody>
          <a:bodyPr vert="horz" lIns="91440" tIns="45720" rIns="91440" bIns="45720" rtlCol="0">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000" dirty="0" smtClean="0"/>
              <a:t>( مِنْ نِعمة )  </a:t>
            </a:r>
            <a:r>
              <a:rPr lang="ar-SA" sz="2000" dirty="0">
                <a:latin typeface="Arial" panose="020B0604020202020204" pitchFamily="34" charset="0"/>
                <a:cs typeface="Arial" panose="020B0604020202020204" pitchFamily="34" charset="0"/>
              </a:rPr>
              <a:t>تقرأ         (</a:t>
            </a:r>
            <a:r>
              <a:rPr lang="ar-SA" sz="2000" b="1" dirty="0" smtClean="0">
                <a:solidFill>
                  <a:srgbClr val="FF0000"/>
                </a:solidFill>
              </a:rPr>
              <a:t> مِنـِّ</a:t>
            </a:r>
            <a:r>
              <a:rPr lang="ar-SA" sz="2000" b="1" dirty="0">
                <a:latin typeface="Arial" panose="020B0604020202020204" pitchFamily="34" charset="0"/>
                <a:cs typeface="Arial" panose="020B0604020202020204" pitchFamily="34" charset="0"/>
              </a:rPr>
              <a:t>ـعمة </a:t>
            </a:r>
            <a:r>
              <a:rPr lang="ar-SA" sz="2000" dirty="0" smtClean="0"/>
              <a:t>) </a:t>
            </a:r>
          </a:p>
          <a:p>
            <a:r>
              <a:rPr lang="ar-SA" sz="2000" dirty="0" smtClean="0"/>
              <a:t>( يومئذٍ نَاعمة )     تقرأ     </a:t>
            </a:r>
            <a:r>
              <a:rPr lang="ar-SA" sz="2000" b="1" dirty="0">
                <a:latin typeface="Arial" panose="020B0604020202020204" pitchFamily="34" charset="0"/>
                <a:cs typeface="Arial" panose="020B0604020202020204" pitchFamily="34" charset="0"/>
              </a:rPr>
              <a:t>( يومئذ </a:t>
            </a:r>
            <a:r>
              <a:rPr lang="ar-SA" sz="2000" b="1" dirty="0" smtClean="0">
                <a:solidFill>
                  <a:srgbClr val="FF0000"/>
                </a:solidFill>
              </a:rPr>
              <a:t>نـَّــ</a:t>
            </a:r>
            <a:r>
              <a:rPr lang="ar-SA" sz="2000" b="1" dirty="0">
                <a:latin typeface="Arial" panose="020B0604020202020204" pitchFamily="34" charset="0"/>
                <a:cs typeface="Arial" panose="020B0604020202020204" pitchFamily="34" charset="0"/>
              </a:rPr>
              <a:t>ـاعمة</a:t>
            </a:r>
            <a:r>
              <a:rPr lang="ar-SA" sz="2000" dirty="0" smtClean="0"/>
              <a:t> ) </a:t>
            </a:r>
          </a:p>
          <a:p>
            <a:r>
              <a:rPr lang="ar-SA" sz="2000" dirty="0"/>
              <a:t>(مِنْ مَال )      تقرأ        ( </a:t>
            </a:r>
            <a:r>
              <a:rPr lang="ar-SA" sz="2000" b="1" dirty="0">
                <a:solidFill>
                  <a:srgbClr val="FF0000"/>
                </a:solidFill>
              </a:rPr>
              <a:t>مِمَّـ</a:t>
            </a:r>
            <a:r>
              <a:rPr lang="ar-SA" sz="2000" b="1" dirty="0">
                <a:latin typeface="Arial" panose="020B0604020202020204" pitchFamily="34" charset="0"/>
                <a:cs typeface="Arial" panose="020B0604020202020204" pitchFamily="34" charset="0"/>
              </a:rPr>
              <a:t>ــال</a:t>
            </a:r>
            <a:r>
              <a:rPr lang="ar-SA" sz="2000" b="1" dirty="0">
                <a:solidFill>
                  <a:srgbClr val="FF0000"/>
                </a:solidFill>
              </a:rPr>
              <a:t> )</a:t>
            </a:r>
            <a:r>
              <a:rPr lang="ar-SA" sz="2000" dirty="0"/>
              <a:t> </a:t>
            </a:r>
          </a:p>
          <a:p>
            <a:r>
              <a:rPr lang="ar-SA" sz="2000" dirty="0" smtClean="0"/>
              <a:t>(لؤلؤاً مَنثورا )       تقرأ      ( </a:t>
            </a:r>
            <a:r>
              <a:rPr lang="ar-SA" sz="2000" b="1" dirty="0">
                <a:latin typeface="Arial" panose="020B0604020202020204" pitchFamily="34" charset="0"/>
                <a:cs typeface="Arial" panose="020B0604020202020204" pitchFamily="34" charset="0"/>
              </a:rPr>
              <a:t>لؤلؤ</a:t>
            </a:r>
            <a:r>
              <a:rPr lang="ar-SA" sz="2000" b="1" dirty="0" smtClean="0">
                <a:solidFill>
                  <a:srgbClr val="FF0000"/>
                </a:solidFill>
              </a:rPr>
              <a:t> مـَّــ</a:t>
            </a:r>
            <a:r>
              <a:rPr lang="ar-SA" sz="2000" b="1" dirty="0">
                <a:latin typeface="Arial" panose="020B0604020202020204" pitchFamily="34" charset="0"/>
                <a:cs typeface="Arial" panose="020B0604020202020204" pitchFamily="34" charset="0"/>
              </a:rPr>
              <a:t>نثورا</a:t>
            </a:r>
            <a:r>
              <a:rPr lang="ar-SA" sz="2000" b="1" dirty="0" smtClean="0">
                <a:solidFill>
                  <a:srgbClr val="FF0000"/>
                </a:solidFill>
              </a:rPr>
              <a:t> </a:t>
            </a:r>
            <a:r>
              <a:rPr lang="ar-SA" sz="2000" dirty="0" smtClean="0"/>
              <a:t>) </a:t>
            </a:r>
          </a:p>
        </p:txBody>
      </p:sp>
      <p:sp>
        <p:nvSpPr>
          <p:cNvPr id="24" name="TextBox 23"/>
          <p:cNvSpPr txBox="1"/>
          <p:nvPr/>
        </p:nvSpPr>
        <p:spPr>
          <a:xfrm>
            <a:off x="2463506" y="1479441"/>
            <a:ext cx="1979340" cy="892552"/>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الغنَّة</a:t>
            </a:r>
            <a:endParaRPr lang="ar-KW" sz="2800" b="1" dirty="0" smtClean="0">
              <a:solidFill>
                <a:srgbClr val="003192"/>
              </a:solidFill>
            </a:endParaRPr>
          </a:p>
          <a:p>
            <a:pPr lvl="0" algn="ctr"/>
            <a:r>
              <a:rPr lang="en-US" sz="2400" b="1" dirty="0" smtClean="0">
                <a:solidFill>
                  <a:srgbClr val="003192"/>
                </a:solidFill>
              </a:rPr>
              <a:t>The </a:t>
            </a:r>
            <a:r>
              <a:rPr lang="en-US" sz="2400" b="1" dirty="0" err="1" smtClean="0">
                <a:solidFill>
                  <a:srgbClr val="003192"/>
                </a:solidFill>
              </a:rPr>
              <a:t>Ghunnah</a:t>
            </a:r>
            <a:endParaRPr lang="en-US" sz="2400" b="1" dirty="0">
              <a:solidFill>
                <a:srgbClr val="003192"/>
              </a:solidFill>
            </a:endParaRPr>
          </a:p>
        </p:txBody>
      </p:sp>
      <p:sp>
        <p:nvSpPr>
          <p:cNvPr id="2" name="Down Arrow 1"/>
          <p:cNvSpPr/>
          <p:nvPr/>
        </p:nvSpPr>
        <p:spPr>
          <a:xfrm>
            <a:off x="2532273" y="2416612"/>
            <a:ext cx="528399" cy="2206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rot="16811608">
            <a:off x="5059154" y="1782232"/>
            <a:ext cx="528399" cy="15481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rot="19748054">
            <a:off x="4430080" y="2252197"/>
            <a:ext cx="528399" cy="2895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532273" y="3067176"/>
            <a:ext cx="656704" cy="523220"/>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a:t>
            </a:r>
            <a:endParaRPr lang="en-US" sz="2400" b="1" dirty="0">
              <a:solidFill>
                <a:srgbClr val="003192"/>
              </a:solidFill>
            </a:endParaRPr>
          </a:p>
        </p:txBody>
      </p:sp>
      <p:sp>
        <p:nvSpPr>
          <p:cNvPr id="28" name="TextBox 27"/>
          <p:cNvSpPr txBox="1"/>
          <p:nvPr/>
        </p:nvSpPr>
        <p:spPr>
          <a:xfrm>
            <a:off x="4013089" y="3097987"/>
            <a:ext cx="874096" cy="646331"/>
          </a:xfrm>
          <a:prstGeom prst="rect">
            <a:avLst/>
          </a:prstGeom>
          <a:solidFill>
            <a:schemeClr val="accent6">
              <a:lumMod val="5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3600" b="1" dirty="0" smtClean="0">
                <a:solidFill>
                  <a:srgbClr val="00FF00"/>
                </a:solidFill>
              </a:rPr>
              <a:t>√</a:t>
            </a:r>
            <a:endParaRPr lang="en-US" sz="3600" b="1" dirty="0">
              <a:solidFill>
                <a:srgbClr val="00FF00"/>
              </a:solidFill>
            </a:endParaRPr>
          </a:p>
        </p:txBody>
      </p:sp>
      <p:sp>
        <p:nvSpPr>
          <p:cNvPr id="29" name="TextBox 28"/>
          <p:cNvSpPr txBox="1"/>
          <p:nvPr/>
        </p:nvSpPr>
        <p:spPr>
          <a:xfrm>
            <a:off x="5010750" y="2120489"/>
            <a:ext cx="671538" cy="646331"/>
          </a:xfrm>
          <a:prstGeom prst="rect">
            <a:avLst/>
          </a:prstGeom>
          <a:solidFill>
            <a:srgbClr val="FF00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3600" b="1" dirty="0" smtClean="0">
                <a:solidFill>
                  <a:schemeClr val="tx1"/>
                </a:solidFill>
              </a:rPr>
              <a:t>X</a:t>
            </a:r>
            <a:endParaRPr lang="en-US" sz="3600" b="1" dirty="0">
              <a:solidFill>
                <a:schemeClr val="tx1"/>
              </a:solidFill>
            </a:endParaRPr>
          </a:p>
        </p:txBody>
      </p:sp>
      <p:sp>
        <p:nvSpPr>
          <p:cNvPr id="30" name="TextBox 29"/>
          <p:cNvSpPr txBox="1"/>
          <p:nvPr/>
        </p:nvSpPr>
        <p:spPr>
          <a:xfrm>
            <a:off x="9624783" y="2235645"/>
            <a:ext cx="1504993" cy="892552"/>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كامل</a:t>
            </a:r>
            <a:endParaRPr lang="ar-KW" sz="2800" b="1" dirty="0" smtClean="0">
              <a:solidFill>
                <a:srgbClr val="003192"/>
              </a:solidFill>
            </a:endParaRPr>
          </a:p>
          <a:p>
            <a:pPr lvl="0" algn="ctr"/>
            <a:r>
              <a:rPr lang="en-US" sz="2400" b="1" dirty="0" smtClean="0">
                <a:solidFill>
                  <a:srgbClr val="003192"/>
                </a:solidFill>
              </a:rPr>
              <a:t>Complete</a:t>
            </a:r>
            <a:endParaRPr lang="en-US" sz="2400" b="1" dirty="0">
              <a:solidFill>
                <a:srgbClr val="003192"/>
              </a:solidFill>
            </a:endParaRPr>
          </a:p>
        </p:txBody>
      </p:sp>
      <p:sp>
        <p:nvSpPr>
          <p:cNvPr id="31" name="TextBox 30"/>
          <p:cNvSpPr txBox="1"/>
          <p:nvPr/>
        </p:nvSpPr>
        <p:spPr>
          <a:xfrm>
            <a:off x="9683540" y="5018278"/>
            <a:ext cx="1620456" cy="892552"/>
          </a:xfrm>
          <a:prstGeom prst="rect">
            <a:avLst/>
          </a:prstGeom>
          <a:solidFill>
            <a:schemeClr val="accent6">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ناقص</a:t>
            </a:r>
            <a:endParaRPr lang="ar-KW" sz="2800" b="1" dirty="0" smtClean="0">
              <a:solidFill>
                <a:srgbClr val="003192"/>
              </a:solidFill>
            </a:endParaRPr>
          </a:p>
          <a:p>
            <a:pPr lvl="0" algn="ctr"/>
            <a:r>
              <a:rPr lang="en-US" sz="2400" b="1" dirty="0" smtClean="0">
                <a:solidFill>
                  <a:srgbClr val="003192"/>
                </a:solidFill>
              </a:rPr>
              <a:t>Incomplete</a:t>
            </a:r>
            <a:endParaRPr lang="en-US" sz="2400" b="1" dirty="0">
              <a:solidFill>
                <a:srgbClr val="003192"/>
              </a:solidFill>
            </a:endParaRPr>
          </a:p>
        </p:txBody>
      </p:sp>
      <p:sp>
        <p:nvSpPr>
          <p:cNvPr id="32" name="TextBox 31"/>
          <p:cNvSpPr txBox="1"/>
          <p:nvPr/>
        </p:nvSpPr>
        <p:spPr>
          <a:xfrm>
            <a:off x="130577" y="3488219"/>
            <a:ext cx="1620456" cy="1077218"/>
          </a:xfrm>
          <a:prstGeom prst="rect">
            <a:avLst/>
          </a:prstGeo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كامل</a:t>
            </a:r>
            <a:r>
              <a:rPr lang="ar-SA" sz="1600" b="1" dirty="0" smtClean="0">
                <a:solidFill>
                  <a:srgbClr val="003192"/>
                </a:solidFill>
              </a:rPr>
              <a:t> / ناقص</a:t>
            </a:r>
            <a:endParaRPr lang="ar-KW" sz="2800" b="1" dirty="0" smtClean="0">
              <a:solidFill>
                <a:srgbClr val="003192"/>
              </a:solidFill>
            </a:endParaRPr>
          </a:p>
          <a:p>
            <a:pPr lvl="0" algn="ctr"/>
            <a:r>
              <a:rPr lang="en-US" sz="2400" b="1" dirty="0" smtClean="0">
                <a:solidFill>
                  <a:srgbClr val="003192"/>
                </a:solidFill>
              </a:rPr>
              <a:t>Complete</a:t>
            </a:r>
            <a:r>
              <a:rPr lang="en-US" sz="1200" b="1" dirty="0" smtClean="0">
                <a:solidFill>
                  <a:srgbClr val="003192"/>
                </a:solidFill>
              </a:rPr>
              <a:t> / Incomplete</a:t>
            </a:r>
            <a:endParaRPr lang="en-US" sz="1200" b="1" dirty="0">
              <a:solidFill>
                <a:srgbClr val="003192"/>
              </a:solidFill>
            </a:endParaRPr>
          </a:p>
        </p:txBody>
      </p:sp>
    </p:spTree>
    <p:extLst>
      <p:ext uri="{BB962C8B-B14F-4D97-AF65-F5344CB8AC3E}">
        <p14:creationId xmlns:p14="http://schemas.microsoft.com/office/powerpoint/2010/main" val="4229544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1000"/>
                                        <p:tgtEl>
                                          <p:spTgt spid="25"/>
                                        </p:tgtEl>
                                      </p:cBhvr>
                                    </p:animEffect>
                                    <p:anim calcmode="lin" valueType="num">
                                      <p:cBhvr>
                                        <p:cTn id="25" dur="1000" fill="hold"/>
                                        <p:tgtEl>
                                          <p:spTgt spid="25"/>
                                        </p:tgtEl>
                                        <p:attrNameLst>
                                          <p:attrName>ppt_x</p:attrName>
                                        </p:attrNameLst>
                                      </p:cBhvr>
                                      <p:tavLst>
                                        <p:tav tm="0">
                                          <p:val>
                                            <p:strVal val="#ppt_x"/>
                                          </p:val>
                                        </p:tav>
                                        <p:tav tm="100000">
                                          <p:val>
                                            <p:strVal val="#ppt_x"/>
                                          </p:val>
                                        </p:tav>
                                      </p:tavLst>
                                    </p:anim>
                                    <p:anim calcmode="lin" valueType="num">
                                      <p:cBhvr>
                                        <p:cTn id="26" dur="1000" fill="hold"/>
                                        <p:tgtEl>
                                          <p:spTgt spid="2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1000"/>
                                        <p:tgtEl>
                                          <p:spTgt spid="30"/>
                                        </p:tgtEl>
                                      </p:cBhvr>
                                    </p:animEffect>
                                    <p:anim calcmode="lin" valueType="num">
                                      <p:cBhvr>
                                        <p:cTn id="37" dur="1000" fill="hold"/>
                                        <p:tgtEl>
                                          <p:spTgt spid="30"/>
                                        </p:tgtEl>
                                        <p:attrNameLst>
                                          <p:attrName>ppt_x</p:attrName>
                                        </p:attrNameLst>
                                      </p:cBhvr>
                                      <p:tavLst>
                                        <p:tav tm="0">
                                          <p:val>
                                            <p:strVal val="#ppt_x"/>
                                          </p:val>
                                        </p:tav>
                                        <p:tav tm="100000">
                                          <p:val>
                                            <p:strVal val="#ppt_x"/>
                                          </p:val>
                                        </p:tav>
                                      </p:tavLst>
                                    </p:anim>
                                    <p:anim calcmode="lin" valueType="num">
                                      <p:cBhvr>
                                        <p:cTn id="3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bg/>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xEl>
                                              <p:pRg st="0" end="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xEl>
                                              <p:pRg st="1" end="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xEl>
                                              <p:pRg st="2" end="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0-#ppt_w/2"/>
                                          </p:val>
                                        </p:tav>
                                        <p:tav tm="100000">
                                          <p:val>
                                            <p:strVal val="#ppt_x"/>
                                          </p:val>
                                        </p:tav>
                                      </p:tavLst>
                                    </p:anim>
                                    <p:anim calcmode="lin" valueType="num">
                                      <p:cBhvr additive="base">
                                        <p:cTn id="56" dur="500" fill="hold"/>
                                        <p:tgtEl>
                                          <p:spTgt spid="26"/>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0-#ppt_w/2"/>
                                          </p:val>
                                        </p:tav>
                                        <p:tav tm="100000">
                                          <p:val>
                                            <p:strVal val="#ppt_x"/>
                                          </p:val>
                                        </p:tav>
                                      </p:tavLst>
                                    </p:anim>
                                    <p:anim calcmode="lin" valueType="num">
                                      <p:cBhvr additive="base">
                                        <p:cTn id="60"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1000"/>
                                        <p:tgtEl>
                                          <p:spTgt spid="31"/>
                                        </p:tgtEl>
                                      </p:cBhvr>
                                    </p:animEffect>
                                    <p:anim calcmode="lin" valueType="num">
                                      <p:cBhvr>
                                        <p:cTn id="66" dur="1000" fill="hold"/>
                                        <p:tgtEl>
                                          <p:spTgt spid="31"/>
                                        </p:tgtEl>
                                        <p:attrNameLst>
                                          <p:attrName>ppt_x</p:attrName>
                                        </p:attrNameLst>
                                      </p:cBhvr>
                                      <p:tavLst>
                                        <p:tav tm="0">
                                          <p:val>
                                            <p:strVal val="#ppt_x"/>
                                          </p:val>
                                        </p:tav>
                                        <p:tav tm="100000">
                                          <p:val>
                                            <p:strVal val="#ppt_x"/>
                                          </p:val>
                                        </p:tav>
                                      </p:tavLst>
                                    </p:anim>
                                    <p:anim calcmode="lin" valueType="num">
                                      <p:cBhvr>
                                        <p:cTn id="67"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
                                        </p:tgtEl>
                                        <p:attrNameLst>
                                          <p:attrName>style.visibility</p:attrName>
                                        </p:attrNameLst>
                                      </p:cBhvr>
                                      <p:to>
                                        <p:strVal val="visible"/>
                                      </p:to>
                                    </p:set>
                                    <p:anim calcmode="lin" valueType="num">
                                      <p:cBhvr additive="base">
                                        <p:cTn id="76" dur="500" fill="hold"/>
                                        <p:tgtEl>
                                          <p:spTgt spid="2"/>
                                        </p:tgtEl>
                                        <p:attrNameLst>
                                          <p:attrName>ppt_x</p:attrName>
                                        </p:attrNameLst>
                                      </p:cBhvr>
                                      <p:tavLst>
                                        <p:tav tm="0">
                                          <p:val>
                                            <p:strVal val="#ppt_x"/>
                                          </p:val>
                                        </p:tav>
                                        <p:tav tm="100000">
                                          <p:val>
                                            <p:strVal val="#ppt_x"/>
                                          </p:val>
                                        </p:tav>
                                      </p:tavLst>
                                    </p:anim>
                                    <p:anim calcmode="lin" valueType="num">
                                      <p:cBhvr additive="base">
                                        <p:cTn id="77" dur="500" fill="hold"/>
                                        <p:tgtEl>
                                          <p:spTgt spid="2"/>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27"/>
                                        </p:tgtEl>
                                        <p:attrNameLst>
                                          <p:attrName>style.visibility</p:attrName>
                                        </p:attrNameLst>
                                      </p:cBhvr>
                                      <p:to>
                                        <p:strVal val="visible"/>
                                      </p:to>
                                    </p:set>
                                    <p:anim calcmode="lin" valueType="num">
                                      <p:cBhvr additive="base">
                                        <p:cTn id="80" dur="500" fill="hold"/>
                                        <p:tgtEl>
                                          <p:spTgt spid="27"/>
                                        </p:tgtEl>
                                        <p:attrNameLst>
                                          <p:attrName>ppt_x</p:attrName>
                                        </p:attrNameLst>
                                      </p:cBhvr>
                                      <p:tavLst>
                                        <p:tav tm="0">
                                          <p:val>
                                            <p:strVal val="#ppt_x"/>
                                          </p:val>
                                        </p:tav>
                                        <p:tav tm="100000">
                                          <p:val>
                                            <p:strVal val="#ppt_x"/>
                                          </p:val>
                                        </p:tav>
                                      </p:tavLst>
                                    </p:anim>
                                    <p:anim calcmode="lin" valueType="num">
                                      <p:cBhvr additive="base">
                                        <p:cTn id="8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fade">
                                      <p:cBhvr>
                                        <p:cTn id="86" dur="1000"/>
                                        <p:tgtEl>
                                          <p:spTgt spid="32"/>
                                        </p:tgtEl>
                                      </p:cBhvr>
                                    </p:animEffect>
                                    <p:anim calcmode="lin" valueType="num">
                                      <p:cBhvr>
                                        <p:cTn id="87" dur="1000" fill="hold"/>
                                        <p:tgtEl>
                                          <p:spTgt spid="32"/>
                                        </p:tgtEl>
                                        <p:attrNameLst>
                                          <p:attrName>ppt_x</p:attrName>
                                        </p:attrNameLst>
                                      </p:cBhvr>
                                      <p:tavLst>
                                        <p:tav tm="0">
                                          <p:val>
                                            <p:strVal val="#ppt_x"/>
                                          </p:val>
                                        </p:tav>
                                        <p:tav tm="100000">
                                          <p:val>
                                            <p:strVal val="#ppt_x"/>
                                          </p:val>
                                        </p:tav>
                                      </p:tavLst>
                                    </p:anim>
                                    <p:anim calcmode="lin" valueType="num">
                                      <p:cBhvr>
                                        <p:cTn id="8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animBg="1"/>
      <p:bldP spid="21" grpId="0" build="p" animBg="1"/>
      <p:bldP spid="23" grpId="0" animBg="1"/>
      <p:bldP spid="24" grpId="0" animBg="1"/>
      <p:bldP spid="2"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Content Placeholder 5"/>
          <p:cNvSpPr>
            <a:spLocks noGrp="1"/>
          </p:cNvSpPr>
          <p:nvPr>
            <p:ph sz="quarter" idx="4294967295"/>
          </p:nvPr>
        </p:nvSpPr>
        <p:spPr>
          <a:xfrm>
            <a:off x="5238829" y="4476870"/>
            <a:ext cx="4494726" cy="1709535"/>
          </a:xfrm>
          <a:prstGeom prst="rect">
            <a:avLst/>
          </a:prstGeom>
          <a:solidFill>
            <a:schemeClr val="accent6">
              <a:lumMod val="20000"/>
              <a:lumOff val="80000"/>
            </a:schemeClr>
          </a:solidFill>
          <a:ln>
            <a:noFill/>
          </a:ln>
        </p:spPr>
        <p:txBody>
          <a:bodyPr>
            <a:normAutofit lnSpcReduction="10000"/>
          </a:bodyPr>
          <a:lstStyle/>
          <a:p>
            <a:r>
              <a:rPr lang="ar-SA" sz="3700" dirty="0"/>
              <a:t>( </a:t>
            </a:r>
            <a:r>
              <a:rPr lang="ar-SA" sz="3700" dirty="0" smtClean="0">
                <a:latin typeface="Arial" panose="020B0604020202020204" pitchFamily="34" charset="0"/>
              </a:rPr>
              <a:t>مِن </a:t>
            </a:r>
            <a:r>
              <a:rPr lang="ar-SA" sz="3700" dirty="0" smtClean="0">
                <a:solidFill>
                  <a:srgbClr val="FF0000"/>
                </a:solidFill>
                <a:latin typeface="Arial" panose="020B0604020202020204" pitchFamily="34" charset="0"/>
              </a:rPr>
              <a:t>يَـ</a:t>
            </a:r>
            <a:r>
              <a:rPr lang="ar-SA" sz="3700" dirty="0" smtClean="0">
                <a:latin typeface="Arial" panose="020B0604020202020204" pitchFamily="34" charset="0"/>
              </a:rPr>
              <a:t>قول </a:t>
            </a:r>
            <a:r>
              <a:rPr lang="ar-SA" sz="3700" dirty="0"/>
              <a:t>) </a:t>
            </a:r>
          </a:p>
          <a:p>
            <a:r>
              <a:rPr lang="ar-SA" sz="3700" dirty="0"/>
              <a:t>( </a:t>
            </a:r>
            <a:r>
              <a:rPr lang="ar-SA" sz="3700" dirty="0" smtClean="0"/>
              <a:t>رحيم</a:t>
            </a:r>
            <a:r>
              <a:rPr lang="en-US" sz="3700" dirty="0" smtClean="0">
                <a:solidFill>
                  <a:srgbClr val="FF0000"/>
                </a:solidFill>
                <a:sym typeface="HQPB4" pitchFamily="2" charset="2"/>
              </a:rPr>
              <a:t></a:t>
            </a:r>
            <a:r>
              <a:rPr lang="ar-SA" sz="3700" b="1" dirty="0" smtClean="0">
                <a:solidFill>
                  <a:srgbClr val="FF0000"/>
                </a:solidFill>
              </a:rPr>
              <a:t> </a:t>
            </a:r>
            <a:r>
              <a:rPr lang="ar-SA" sz="3700" dirty="0" smtClean="0">
                <a:solidFill>
                  <a:srgbClr val="FF0000"/>
                </a:solidFill>
              </a:rPr>
              <a:t> و</a:t>
            </a:r>
            <a:r>
              <a:rPr lang="ar-SA" sz="3700" dirty="0" smtClean="0"/>
              <a:t>َدوود </a:t>
            </a:r>
            <a:r>
              <a:rPr lang="ar-SA" sz="3700" dirty="0"/>
              <a:t>)</a:t>
            </a:r>
          </a:p>
          <a:p>
            <a:r>
              <a:rPr lang="ar-SA" sz="3700" dirty="0"/>
              <a:t>( </a:t>
            </a:r>
            <a:r>
              <a:rPr lang="ar-SA" sz="3700" dirty="0" smtClean="0"/>
              <a:t>قبضا</a:t>
            </a:r>
            <a:r>
              <a:rPr lang="ar-SA" sz="3700" dirty="0" smtClean="0">
                <a:solidFill>
                  <a:srgbClr val="FF0000"/>
                </a:solidFill>
                <a:sym typeface="HQPB1" pitchFamily="2" charset="2"/>
              </a:rPr>
              <a:t> </a:t>
            </a:r>
            <a:r>
              <a:rPr lang="en-US" sz="3700" dirty="0" smtClean="0">
                <a:solidFill>
                  <a:srgbClr val="FF0000"/>
                </a:solidFill>
              </a:rPr>
              <a:t> </a:t>
            </a:r>
            <a:r>
              <a:rPr lang="en-US" sz="3700" dirty="0">
                <a:solidFill>
                  <a:srgbClr val="FF0000"/>
                </a:solidFill>
                <a:sym typeface="HQPB4" pitchFamily="2" charset="2"/>
              </a:rPr>
              <a:t></a:t>
            </a:r>
            <a:r>
              <a:rPr lang="en-US" sz="3700" dirty="0">
                <a:solidFill>
                  <a:srgbClr val="FF0000"/>
                </a:solidFill>
              </a:rPr>
              <a:t> </a:t>
            </a:r>
            <a:r>
              <a:rPr lang="ar-SA" sz="3700" dirty="0" smtClean="0">
                <a:solidFill>
                  <a:srgbClr val="FF0000"/>
                </a:solidFill>
              </a:rPr>
              <a:t>يَـ</a:t>
            </a:r>
            <a:r>
              <a:rPr lang="ar-SA" sz="3700" dirty="0" smtClean="0"/>
              <a:t>سيراً </a:t>
            </a:r>
            <a:r>
              <a:rPr lang="ar-SA" sz="3700" dirty="0"/>
              <a:t>)</a:t>
            </a:r>
          </a:p>
        </p:txBody>
      </p:sp>
      <p:sp>
        <p:nvSpPr>
          <p:cNvPr id="21" name="Content Placeholder 2"/>
          <p:cNvSpPr>
            <a:spLocks noGrp="1"/>
          </p:cNvSpPr>
          <p:nvPr>
            <p:ph idx="1"/>
          </p:nvPr>
        </p:nvSpPr>
        <p:spPr>
          <a:xfrm>
            <a:off x="5580925" y="2443655"/>
            <a:ext cx="4102615" cy="1770263"/>
          </a:xfrm>
          <a:solidFill>
            <a:schemeClr val="accent4">
              <a:lumMod val="20000"/>
              <a:lumOff val="80000"/>
            </a:schemeClr>
          </a:solidFill>
          <a:ln>
            <a:noFill/>
          </a:ln>
        </p:spPr>
        <p:txBody>
          <a:bodyPr>
            <a:normAutofit fontScale="92500" lnSpcReduction="20000"/>
          </a:bodyPr>
          <a:lstStyle/>
          <a:p>
            <a:pPr>
              <a:lnSpc>
                <a:spcPct val="100000"/>
              </a:lnSpc>
            </a:pPr>
            <a:r>
              <a:rPr lang="ar-SA" sz="2000" dirty="0" smtClean="0"/>
              <a:t>( </a:t>
            </a:r>
            <a:r>
              <a:rPr lang="ar-SA" sz="4000" dirty="0" smtClean="0"/>
              <a:t>من</a:t>
            </a:r>
            <a:r>
              <a:rPr lang="ar-SA" sz="4000" dirty="0" smtClean="0">
                <a:solidFill>
                  <a:srgbClr val="FF0000"/>
                </a:solidFill>
              </a:rPr>
              <a:t> لَّـ</a:t>
            </a:r>
            <a:r>
              <a:rPr lang="ar-SA" sz="4000" dirty="0" smtClean="0"/>
              <a:t>دنك</a:t>
            </a:r>
            <a:r>
              <a:rPr lang="ar-SA" sz="2000" dirty="0" smtClean="0"/>
              <a:t>) </a:t>
            </a:r>
            <a:endParaRPr lang="en-US" sz="2000" dirty="0" smtClean="0"/>
          </a:p>
          <a:p>
            <a:pPr>
              <a:lnSpc>
                <a:spcPct val="100000"/>
              </a:lnSpc>
            </a:pPr>
            <a:r>
              <a:rPr lang="ar-SA" sz="2000" dirty="0" smtClean="0"/>
              <a:t>( </a:t>
            </a:r>
            <a:r>
              <a:rPr lang="ar-SA" sz="4000" dirty="0" smtClean="0"/>
              <a:t>هدى</a:t>
            </a:r>
            <a:r>
              <a:rPr lang="ar-SA" sz="3500" dirty="0" smtClean="0">
                <a:solidFill>
                  <a:srgbClr val="FF0000"/>
                </a:solidFill>
                <a:sym typeface="HQPB1" pitchFamily="2" charset="2"/>
              </a:rPr>
              <a:t> </a:t>
            </a:r>
            <a:r>
              <a:rPr lang="en-US" sz="3500" dirty="0" smtClean="0">
                <a:solidFill>
                  <a:srgbClr val="FF0000"/>
                </a:solidFill>
              </a:rPr>
              <a:t> </a:t>
            </a:r>
            <a:r>
              <a:rPr lang="en-US" sz="3500" dirty="0">
                <a:solidFill>
                  <a:srgbClr val="FF0000"/>
                </a:solidFill>
                <a:sym typeface="HQPB4" pitchFamily="2" charset="2"/>
              </a:rPr>
              <a:t></a:t>
            </a:r>
            <a:r>
              <a:rPr lang="en-US" sz="3500" dirty="0">
                <a:solidFill>
                  <a:srgbClr val="FF0000"/>
                </a:solidFill>
              </a:rPr>
              <a:t> </a:t>
            </a:r>
            <a:r>
              <a:rPr lang="ar-SA" sz="4000" dirty="0" smtClean="0">
                <a:solidFill>
                  <a:srgbClr val="FF0000"/>
                </a:solidFill>
              </a:rPr>
              <a:t>لِّـ</a:t>
            </a:r>
            <a:r>
              <a:rPr lang="ar-SA" sz="4000" dirty="0" smtClean="0"/>
              <a:t>لمتقين </a:t>
            </a:r>
            <a:r>
              <a:rPr lang="ar-SA" sz="2000" dirty="0" smtClean="0"/>
              <a:t>) </a:t>
            </a:r>
            <a:endParaRPr lang="en-US" sz="2000" dirty="0" smtClean="0"/>
          </a:p>
          <a:p>
            <a:pPr>
              <a:lnSpc>
                <a:spcPct val="100000"/>
              </a:lnSpc>
            </a:pPr>
            <a:r>
              <a:rPr lang="ar-SA" sz="2000" dirty="0" smtClean="0"/>
              <a:t>(</a:t>
            </a:r>
            <a:r>
              <a:rPr lang="ar-SA" sz="4000" dirty="0" smtClean="0"/>
              <a:t>غفو</a:t>
            </a:r>
            <a:r>
              <a:rPr lang="ar-SA" sz="4300" dirty="0" smtClean="0"/>
              <a:t>ر</a:t>
            </a:r>
            <a:r>
              <a:rPr lang="en-US" sz="4300" dirty="0" smtClean="0">
                <a:solidFill>
                  <a:srgbClr val="FF0000"/>
                </a:solidFill>
                <a:sym typeface="HQPB4" pitchFamily="2" charset="2"/>
              </a:rPr>
              <a:t></a:t>
            </a:r>
            <a:r>
              <a:rPr lang="ar-SA" sz="1200" b="1" dirty="0" smtClean="0">
                <a:solidFill>
                  <a:srgbClr val="FF0000"/>
                </a:solidFill>
              </a:rPr>
              <a:t> </a:t>
            </a:r>
            <a:r>
              <a:rPr lang="ar-SA" sz="4000" dirty="0" smtClean="0">
                <a:solidFill>
                  <a:srgbClr val="FF0000"/>
                </a:solidFill>
              </a:rPr>
              <a:t> رّ</a:t>
            </a:r>
            <a:r>
              <a:rPr lang="ar-SA" sz="4000" dirty="0" smtClean="0"/>
              <a:t>َحيم </a:t>
            </a:r>
            <a:r>
              <a:rPr lang="ar-SA" sz="2000" dirty="0" smtClean="0"/>
              <a:t>)</a:t>
            </a:r>
          </a:p>
          <a:p>
            <a:pPr>
              <a:lnSpc>
                <a:spcPct val="100000"/>
              </a:lnSpc>
            </a:pPr>
            <a:endParaRPr lang="ar-SA" sz="2000" dirty="0" smtClean="0"/>
          </a:p>
        </p:txBody>
      </p:sp>
      <p:sp>
        <p:nvSpPr>
          <p:cNvPr id="22" name="TextBox 21"/>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حركاته</a:t>
            </a:r>
            <a:endParaRPr lang="ar-KW" sz="2800" b="1" dirty="0" smtClean="0">
              <a:solidFill>
                <a:srgbClr val="003192"/>
              </a:solidFill>
            </a:endParaRPr>
          </a:p>
          <a:p>
            <a:pPr lvl="0" algn="ctr" rtl="0"/>
            <a:endParaRPr lang="ar-KW" sz="2800" b="1" dirty="0">
              <a:solidFill>
                <a:srgbClr val="003192"/>
              </a:solidFill>
            </a:endParaRPr>
          </a:p>
          <a:p>
            <a:pPr lvl="0" algn="ctr"/>
            <a:r>
              <a:rPr lang="en-US" sz="2400" b="1" dirty="0" smtClean="0">
                <a:solidFill>
                  <a:srgbClr val="003192"/>
                </a:solidFill>
              </a:rPr>
              <a:t>Its vowels</a:t>
            </a:r>
            <a:endParaRPr lang="en-US" sz="2400" b="1" dirty="0">
              <a:solidFill>
                <a:srgbClr val="003192"/>
              </a:solidFill>
            </a:endParaRPr>
          </a:p>
        </p:txBody>
      </p:sp>
      <p:sp>
        <p:nvSpPr>
          <p:cNvPr id="23" name="Content Placeholder 5"/>
          <p:cNvSpPr txBox="1">
            <a:spLocks/>
          </p:cNvSpPr>
          <p:nvPr/>
        </p:nvSpPr>
        <p:spPr>
          <a:xfrm>
            <a:off x="412123" y="4512602"/>
            <a:ext cx="4396069" cy="1678439"/>
          </a:xfrm>
          <a:prstGeom prst="rect">
            <a:avLst/>
          </a:prstGeom>
          <a:solidFill>
            <a:schemeClr val="accent4">
              <a:lumMod val="20000"/>
              <a:lumOff val="80000"/>
            </a:schemeClr>
          </a:solidFill>
          <a:ln>
            <a:noFill/>
          </a:ln>
        </p:spPr>
        <p:txBody>
          <a:bodyPr vert="horz" lIns="91440" tIns="45720" rIns="91440" bIns="45720" rtlCol="0">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000" dirty="0"/>
              <a:t>( </a:t>
            </a:r>
            <a:r>
              <a:rPr lang="ar-SA" sz="3700" dirty="0" smtClean="0">
                <a:latin typeface="Arial" panose="020B0604020202020204" pitchFamily="34" charset="0"/>
                <a:cs typeface="Arial" panose="020B0604020202020204" pitchFamily="34" charset="0"/>
              </a:rPr>
              <a:t>مِن </a:t>
            </a:r>
            <a:r>
              <a:rPr lang="ar-SA" sz="3700" dirty="0" smtClean="0">
                <a:solidFill>
                  <a:srgbClr val="FF0000"/>
                </a:solidFill>
                <a:latin typeface="Arial" panose="020B0604020202020204" pitchFamily="34" charset="0"/>
                <a:cs typeface="Arial" panose="020B0604020202020204" pitchFamily="34" charset="0"/>
              </a:rPr>
              <a:t>نِّـ</a:t>
            </a:r>
            <a:r>
              <a:rPr lang="ar-SA" sz="3700" dirty="0" smtClean="0">
                <a:latin typeface="Arial" panose="020B0604020202020204" pitchFamily="34" charset="0"/>
                <a:cs typeface="Arial" panose="020B0604020202020204" pitchFamily="34" charset="0"/>
              </a:rPr>
              <a:t>عمة </a:t>
            </a:r>
            <a:r>
              <a:rPr lang="ar-SA" sz="2000" dirty="0"/>
              <a:t>) </a:t>
            </a:r>
            <a:endParaRPr lang="ar-SA" sz="2000" dirty="0" smtClean="0"/>
          </a:p>
          <a:p>
            <a:r>
              <a:rPr lang="ar-SA" sz="2000" dirty="0" smtClean="0"/>
              <a:t>( </a:t>
            </a:r>
            <a:r>
              <a:rPr lang="ar-SA" sz="3600" dirty="0" smtClean="0"/>
              <a:t>قريب</a:t>
            </a:r>
            <a:r>
              <a:rPr lang="en-US" sz="4000" dirty="0" smtClean="0">
                <a:solidFill>
                  <a:srgbClr val="FF0000"/>
                </a:solidFill>
                <a:sym typeface="HQPB4" pitchFamily="2" charset="2"/>
              </a:rPr>
              <a:t></a:t>
            </a:r>
            <a:r>
              <a:rPr lang="ar-SA" sz="1100" b="1" dirty="0" smtClean="0">
                <a:solidFill>
                  <a:srgbClr val="FF0000"/>
                </a:solidFill>
              </a:rPr>
              <a:t> </a:t>
            </a:r>
            <a:r>
              <a:rPr lang="ar-SA" sz="3600" dirty="0" smtClean="0">
                <a:solidFill>
                  <a:srgbClr val="FF0000"/>
                </a:solidFill>
              </a:rPr>
              <a:t> مّ</a:t>
            </a:r>
            <a:r>
              <a:rPr lang="ar-SA" sz="3600" dirty="0" smtClean="0"/>
              <a:t>َجيب </a:t>
            </a:r>
            <a:r>
              <a:rPr lang="ar-SA" sz="2000" dirty="0" smtClean="0"/>
              <a:t>)</a:t>
            </a:r>
            <a:endParaRPr lang="ar-SA" sz="2000" dirty="0"/>
          </a:p>
          <a:p>
            <a:r>
              <a:rPr lang="ar-SA" sz="2000" dirty="0" smtClean="0"/>
              <a:t>( </a:t>
            </a:r>
            <a:r>
              <a:rPr lang="ar-SA" sz="3600" dirty="0" smtClean="0"/>
              <a:t>لؤلؤا</a:t>
            </a:r>
            <a:r>
              <a:rPr lang="ar-SA" sz="3200" dirty="0" smtClean="0">
                <a:solidFill>
                  <a:srgbClr val="FF0000"/>
                </a:solidFill>
                <a:sym typeface="HQPB1" pitchFamily="2" charset="2"/>
              </a:rPr>
              <a:t> </a:t>
            </a:r>
            <a:r>
              <a:rPr lang="en-US" sz="3200" dirty="0" smtClean="0">
                <a:solidFill>
                  <a:srgbClr val="FF0000"/>
                </a:solidFill>
              </a:rPr>
              <a:t> </a:t>
            </a:r>
            <a:r>
              <a:rPr lang="en-US" sz="3200" dirty="0">
                <a:solidFill>
                  <a:srgbClr val="FF0000"/>
                </a:solidFill>
                <a:sym typeface="HQPB4" pitchFamily="2" charset="2"/>
              </a:rPr>
              <a:t></a:t>
            </a:r>
            <a:r>
              <a:rPr lang="en-US" sz="3200" dirty="0">
                <a:solidFill>
                  <a:srgbClr val="FF0000"/>
                </a:solidFill>
              </a:rPr>
              <a:t> </a:t>
            </a:r>
            <a:r>
              <a:rPr lang="ar-SA" sz="3600" dirty="0" smtClean="0">
                <a:solidFill>
                  <a:srgbClr val="FF0000"/>
                </a:solidFill>
              </a:rPr>
              <a:t>مَّـ</a:t>
            </a:r>
            <a:r>
              <a:rPr lang="ar-SA" sz="3600" dirty="0" smtClean="0"/>
              <a:t>نثوراً </a:t>
            </a:r>
            <a:r>
              <a:rPr lang="ar-SA" sz="2000" dirty="0" smtClean="0"/>
              <a:t>)</a:t>
            </a:r>
            <a:endParaRPr lang="ar-SA" sz="2000" dirty="0"/>
          </a:p>
        </p:txBody>
      </p:sp>
      <p:sp>
        <p:nvSpPr>
          <p:cNvPr id="2" name="Down Arrow 1"/>
          <p:cNvSpPr/>
          <p:nvPr/>
        </p:nvSpPr>
        <p:spPr>
          <a:xfrm>
            <a:off x="2595761" y="3542975"/>
            <a:ext cx="528399" cy="1117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rot="16200000">
            <a:off x="5265033" y="2035095"/>
            <a:ext cx="528399" cy="2609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rot="18492917">
            <a:off x="4748669" y="3406238"/>
            <a:ext cx="528399" cy="16538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308335" y="1179387"/>
            <a:ext cx="2088306" cy="1477328"/>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rtl="1">
              <a:lnSpc>
                <a:spcPct val="150000"/>
              </a:lnSpc>
            </a:pPr>
            <a:r>
              <a:rPr lang="ar-SA" sz="4000" b="1" dirty="0" smtClean="0">
                <a:solidFill>
                  <a:srgbClr val="FF0000"/>
                </a:solidFill>
              </a:rPr>
              <a:t>ن</a:t>
            </a:r>
            <a:r>
              <a:rPr lang="ar-SA" sz="4000" b="1" dirty="0" smtClean="0">
                <a:solidFill>
                  <a:srgbClr val="003192"/>
                </a:solidFill>
              </a:rPr>
              <a:t> -</a:t>
            </a:r>
            <a:r>
              <a:rPr lang="ar-SA" sz="6000" b="1" dirty="0" smtClean="0">
                <a:solidFill>
                  <a:srgbClr val="FF0000"/>
                </a:solidFill>
              </a:rPr>
              <a:t> </a:t>
            </a:r>
            <a:r>
              <a:rPr lang="en-US" sz="6000" dirty="0">
                <a:solidFill>
                  <a:srgbClr val="FF0000"/>
                </a:solidFill>
              </a:rPr>
              <a:t> </a:t>
            </a:r>
            <a:r>
              <a:rPr lang="en-US" sz="4000" dirty="0" smtClean="0">
                <a:solidFill>
                  <a:srgbClr val="FF0000"/>
                </a:solidFill>
                <a:sym typeface="HQPB4" pitchFamily="2" charset="2"/>
              </a:rPr>
              <a:t></a:t>
            </a:r>
            <a:r>
              <a:rPr lang="ar-SA" sz="4000" dirty="0">
                <a:solidFill>
                  <a:srgbClr val="FF0000"/>
                </a:solidFill>
                <a:sym typeface="HQPB1" pitchFamily="2" charset="2"/>
              </a:rPr>
              <a:t> </a:t>
            </a:r>
            <a:r>
              <a:rPr lang="ar-SA" sz="4000" dirty="0" smtClean="0">
                <a:sym typeface="HQPB1" pitchFamily="2" charset="2"/>
              </a:rPr>
              <a:t>-</a:t>
            </a:r>
            <a:r>
              <a:rPr lang="ar-SA" sz="6000" dirty="0" smtClean="0">
                <a:solidFill>
                  <a:srgbClr val="FF0000"/>
                </a:solidFill>
                <a:sym typeface="HQPB1" pitchFamily="2" charset="2"/>
              </a:rPr>
              <a:t> </a:t>
            </a:r>
            <a:r>
              <a:rPr lang="en-US" sz="6000" dirty="0">
                <a:solidFill>
                  <a:srgbClr val="FF0000"/>
                </a:solidFill>
              </a:rPr>
              <a:t> </a:t>
            </a:r>
            <a:r>
              <a:rPr lang="en-US" sz="6000" dirty="0" smtClean="0">
                <a:solidFill>
                  <a:srgbClr val="FF0000"/>
                </a:solidFill>
                <a:sym typeface="HQPB4" pitchFamily="2" charset="2"/>
              </a:rPr>
              <a:t></a:t>
            </a:r>
            <a:r>
              <a:rPr lang="en-US" sz="6000" dirty="0" smtClean="0">
                <a:solidFill>
                  <a:srgbClr val="FF0000"/>
                </a:solidFill>
              </a:rPr>
              <a:t> </a:t>
            </a:r>
            <a:endParaRPr lang="en-US" sz="6000" b="1" dirty="0">
              <a:solidFill>
                <a:srgbClr val="FF0000"/>
              </a:solidFill>
            </a:endParaRPr>
          </a:p>
        </p:txBody>
      </p:sp>
      <p:sp>
        <p:nvSpPr>
          <p:cNvPr id="32" name="TextBox 31"/>
          <p:cNvSpPr txBox="1"/>
          <p:nvPr/>
        </p:nvSpPr>
        <p:spPr>
          <a:xfrm>
            <a:off x="2344973" y="2785994"/>
            <a:ext cx="2088306" cy="1015663"/>
          </a:xfrm>
          <a:prstGeom prst="rect">
            <a:avLst/>
          </a:prstGeom>
          <a:solidFill>
            <a:schemeClr val="accent4">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1"/>
            <a:r>
              <a:rPr lang="ar-SA" sz="6000" b="1" dirty="0" smtClean="0">
                <a:solidFill>
                  <a:srgbClr val="FF0000"/>
                </a:solidFill>
              </a:rPr>
              <a:t>ــّـ</a:t>
            </a:r>
            <a:endParaRPr lang="en-US" sz="6000" b="1" dirty="0">
              <a:solidFill>
                <a:srgbClr val="FF0000"/>
              </a:solidFill>
            </a:endParaRPr>
          </a:p>
        </p:txBody>
      </p:sp>
      <p:sp>
        <p:nvSpPr>
          <p:cNvPr id="33" name="TextBox 32"/>
          <p:cNvSpPr txBox="1"/>
          <p:nvPr/>
        </p:nvSpPr>
        <p:spPr>
          <a:xfrm>
            <a:off x="4701142" y="3699063"/>
            <a:ext cx="671538" cy="646331"/>
          </a:xfrm>
          <a:prstGeom prst="rect">
            <a:avLst/>
          </a:prstGeom>
          <a:solidFill>
            <a:srgbClr val="FF00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3600" b="1" dirty="0" smtClean="0">
                <a:solidFill>
                  <a:schemeClr val="tx1"/>
                </a:solidFill>
              </a:rPr>
              <a:t>X</a:t>
            </a:r>
            <a:endParaRPr lang="en-US" sz="3600" b="1" dirty="0">
              <a:solidFill>
                <a:schemeClr val="tx1"/>
              </a:solidFill>
            </a:endParaRPr>
          </a:p>
        </p:txBody>
      </p:sp>
      <p:sp>
        <p:nvSpPr>
          <p:cNvPr id="34" name="TextBox 33"/>
          <p:cNvSpPr txBox="1"/>
          <p:nvPr/>
        </p:nvSpPr>
        <p:spPr>
          <a:xfrm>
            <a:off x="9624783" y="2235645"/>
            <a:ext cx="1504993" cy="892552"/>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كامل</a:t>
            </a:r>
            <a:endParaRPr lang="ar-KW" sz="2800" b="1" dirty="0" smtClean="0">
              <a:solidFill>
                <a:srgbClr val="003192"/>
              </a:solidFill>
            </a:endParaRPr>
          </a:p>
          <a:p>
            <a:pPr lvl="0" algn="ctr"/>
            <a:r>
              <a:rPr lang="en-US" sz="2400" b="1" dirty="0" smtClean="0">
                <a:solidFill>
                  <a:srgbClr val="003192"/>
                </a:solidFill>
              </a:rPr>
              <a:t>Complete</a:t>
            </a:r>
            <a:endParaRPr lang="en-US" sz="2400" b="1" dirty="0">
              <a:solidFill>
                <a:srgbClr val="003192"/>
              </a:solidFill>
            </a:endParaRPr>
          </a:p>
        </p:txBody>
      </p:sp>
      <p:sp>
        <p:nvSpPr>
          <p:cNvPr id="35" name="TextBox 34"/>
          <p:cNvSpPr txBox="1"/>
          <p:nvPr/>
        </p:nvSpPr>
        <p:spPr>
          <a:xfrm>
            <a:off x="9683540" y="5018278"/>
            <a:ext cx="1620456" cy="892552"/>
          </a:xfrm>
          <a:prstGeom prst="rect">
            <a:avLst/>
          </a:prstGeom>
          <a:solidFill>
            <a:schemeClr val="accent6">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ناقص</a:t>
            </a:r>
            <a:endParaRPr lang="ar-KW" sz="2800" b="1" dirty="0" smtClean="0">
              <a:solidFill>
                <a:srgbClr val="003192"/>
              </a:solidFill>
            </a:endParaRPr>
          </a:p>
          <a:p>
            <a:pPr lvl="0" algn="ctr"/>
            <a:r>
              <a:rPr lang="en-US" sz="2400" b="1" dirty="0" smtClean="0">
                <a:solidFill>
                  <a:srgbClr val="003192"/>
                </a:solidFill>
              </a:rPr>
              <a:t>Incomplete</a:t>
            </a:r>
            <a:endParaRPr lang="en-US" sz="2400" b="1" dirty="0">
              <a:solidFill>
                <a:srgbClr val="003192"/>
              </a:solidFill>
            </a:endParaRPr>
          </a:p>
        </p:txBody>
      </p:sp>
      <p:sp>
        <p:nvSpPr>
          <p:cNvPr id="36" name="TextBox 35"/>
          <p:cNvSpPr txBox="1"/>
          <p:nvPr/>
        </p:nvSpPr>
        <p:spPr>
          <a:xfrm>
            <a:off x="130577" y="3488219"/>
            <a:ext cx="1620456" cy="1077218"/>
          </a:xfrm>
          <a:prstGeom prst="rect">
            <a:avLst/>
          </a:prstGeo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كامل</a:t>
            </a:r>
            <a:r>
              <a:rPr lang="ar-SA" sz="1600" b="1" dirty="0" smtClean="0">
                <a:solidFill>
                  <a:srgbClr val="003192"/>
                </a:solidFill>
              </a:rPr>
              <a:t> / ناقص</a:t>
            </a:r>
            <a:endParaRPr lang="ar-KW" sz="2800" b="1" dirty="0" smtClean="0">
              <a:solidFill>
                <a:srgbClr val="003192"/>
              </a:solidFill>
            </a:endParaRPr>
          </a:p>
          <a:p>
            <a:pPr lvl="0" algn="ctr"/>
            <a:r>
              <a:rPr lang="en-US" sz="2400" b="1" dirty="0" smtClean="0">
                <a:solidFill>
                  <a:srgbClr val="003192"/>
                </a:solidFill>
              </a:rPr>
              <a:t>Complete</a:t>
            </a:r>
            <a:r>
              <a:rPr lang="en-US" sz="1200" b="1" dirty="0" smtClean="0">
                <a:solidFill>
                  <a:srgbClr val="003192"/>
                </a:solidFill>
              </a:rPr>
              <a:t> / Incomplete</a:t>
            </a:r>
            <a:endParaRPr lang="en-US" sz="1200" b="1" dirty="0">
              <a:solidFill>
                <a:srgbClr val="003192"/>
              </a:solidFill>
            </a:endParaRPr>
          </a:p>
        </p:txBody>
      </p:sp>
    </p:spTree>
    <p:extLst>
      <p:ext uri="{BB962C8B-B14F-4D97-AF65-F5344CB8AC3E}">
        <p14:creationId xmlns:p14="http://schemas.microsoft.com/office/powerpoint/2010/main" val="1976214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1000"/>
                                        <p:tgtEl>
                                          <p:spTgt spid="33"/>
                                        </p:tgtEl>
                                      </p:cBhvr>
                                    </p:animEffect>
                                    <p:anim calcmode="lin" valueType="num">
                                      <p:cBhvr>
                                        <p:cTn id="30" dur="1000" fill="hold"/>
                                        <p:tgtEl>
                                          <p:spTgt spid="33"/>
                                        </p:tgtEl>
                                        <p:attrNameLst>
                                          <p:attrName>ppt_x</p:attrName>
                                        </p:attrNameLst>
                                      </p:cBhvr>
                                      <p:tavLst>
                                        <p:tav tm="0">
                                          <p:val>
                                            <p:strVal val="#ppt_x"/>
                                          </p:val>
                                        </p:tav>
                                        <p:tav tm="100000">
                                          <p:val>
                                            <p:strVal val="#ppt_x"/>
                                          </p:val>
                                        </p:tav>
                                      </p:tavLst>
                                    </p:anim>
                                    <p:anim calcmode="lin" valueType="num">
                                      <p:cBhvr>
                                        <p:cTn id="31" dur="1000" fill="hold"/>
                                        <p:tgtEl>
                                          <p:spTgt spid="33"/>
                                        </p:tgtEl>
                                        <p:attrNameLst>
                                          <p:attrName>ppt_y</p:attrName>
                                        </p:attrNameLst>
                                      </p:cBhvr>
                                      <p:tavLst>
                                        <p:tav tm="0">
                                          <p:val>
                                            <p:strVal val="#ppt_y+.1"/>
                                          </p:val>
                                        </p:tav>
                                        <p:tav tm="100000">
                                          <p:val>
                                            <p:strVal val="#ppt_y"/>
                                          </p:val>
                                        </p:tav>
                                      </p:tavLst>
                                    </p:anim>
                                  </p:childTnLst>
                                </p:cTn>
                              </p:par>
                              <p:par>
                                <p:cTn id="32" presetID="10"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26" grpId="0" animBg="1"/>
      <p:bldP spid="19"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13</a:t>
            </a:fld>
            <a:endParaRPr lang="en-US"/>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تدريب</a:t>
            </a:r>
          </a:p>
          <a:p>
            <a:pPr lvl="0" algn="ctr" rtl="0"/>
            <a:endParaRPr lang="ar-KW" sz="2800" b="1" dirty="0">
              <a:solidFill>
                <a:srgbClr val="003192"/>
              </a:solidFill>
            </a:endParaRPr>
          </a:p>
          <a:p>
            <a:pPr lvl="0" algn="ctr" rtl="0"/>
            <a:r>
              <a:rPr lang="en-US" sz="2800" b="1" dirty="0" smtClean="0">
                <a:solidFill>
                  <a:srgbClr val="003192"/>
                </a:solidFill>
              </a:rPr>
              <a:t>Practice</a:t>
            </a:r>
            <a:endParaRPr lang="en-US" sz="2800" b="1" dirty="0">
              <a:solidFill>
                <a:schemeClr val="tx1"/>
              </a:solidFill>
            </a:endParaRPr>
          </a:p>
        </p:txBody>
      </p:sp>
      <p:sp>
        <p:nvSpPr>
          <p:cNvPr id="11" name="Title 1"/>
          <p:cNvSpPr>
            <a:spLocks noGrp="1"/>
          </p:cNvSpPr>
          <p:nvPr>
            <p:ph type="title"/>
          </p:nvPr>
        </p:nvSpPr>
        <p:spPr>
          <a:xfrm>
            <a:off x="2017292" y="2203329"/>
            <a:ext cx="7625699" cy="4108453"/>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10" name="TextBox 9"/>
          <p:cNvSpPr txBox="1"/>
          <p:nvPr/>
        </p:nvSpPr>
        <p:spPr>
          <a:xfrm>
            <a:off x="4952851" y="2333234"/>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جميع</a:t>
            </a:r>
            <a:r>
              <a:rPr lang="ar-SA" sz="3200" dirty="0" smtClean="0">
                <a:solidFill>
                  <a:srgbClr val="FF0000"/>
                </a:solidFill>
                <a:latin typeface="Arial Unicode MS" pitchFamily="34" charset="-128"/>
                <a:ea typeface="Arial Unicode MS" pitchFamily="34" charset="-128"/>
              </a:rPr>
              <a:t>ـا</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ِنهُ</a:t>
            </a:r>
            <a:endParaRPr lang="en-US" sz="3200" dirty="0"/>
          </a:p>
        </p:txBody>
      </p:sp>
      <p:sp>
        <p:nvSpPr>
          <p:cNvPr id="15" name="TextBox 14"/>
          <p:cNvSpPr txBox="1"/>
          <p:nvPr/>
        </p:nvSpPr>
        <p:spPr>
          <a:xfrm>
            <a:off x="3225378" y="2415419"/>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لآيا</a:t>
            </a:r>
            <a:r>
              <a:rPr lang="ar-SA" sz="3200" dirty="0" smtClean="0">
                <a:solidFill>
                  <a:srgbClr val="FF0000"/>
                </a:solidFill>
                <a:latin typeface="Arial Unicode MS" pitchFamily="34" charset="-128"/>
                <a:ea typeface="Arial Unicode MS" pitchFamily="34" charset="-128"/>
              </a:rPr>
              <a:t>تٍ</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لِ</a:t>
            </a:r>
            <a:r>
              <a:rPr lang="ar-SA" sz="3200" dirty="0" smtClean="0">
                <a:solidFill>
                  <a:schemeClr val="accent1">
                    <a:lumMod val="50000"/>
                  </a:schemeClr>
                </a:solidFill>
                <a:latin typeface="Arial Unicode MS" pitchFamily="34" charset="-128"/>
                <a:ea typeface="Arial Unicode MS" pitchFamily="34" charset="-128"/>
              </a:rPr>
              <a:t>قوم</a:t>
            </a:r>
            <a:endParaRPr lang="en-US" sz="3200" dirty="0"/>
          </a:p>
        </p:txBody>
      </p:sp>
      <p:sp>
        <p:nvSpPr>
          <p:cNvPr id="18" name="TextBox 17"/>
          <p:cNvSpPr txBox="1"/>
          <p:nvPr/>
        </p:nvSpPr>
        <p:spPr>
          <a:xfrm>
            <a:off x="1120671" y="2430776"/>
            <a:ext cx="204797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لقو</a:t>
            </a:r>
            <a:r>
              <a:rPr lang="ar-SA" sz="3200" dirty="0" smtClean="0">
                <a:solidFill>
                  <a:srgbClr val="FF0000"/>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يَ</a:t>
            </a:r>
            <a:r>
              <a:rPr lang="ar-SA" sz="3200" dirty="0" smtClean="0">
                <a:solidFill>
                  <a:schemeClr val="accent1">
                    <a:lumMod val="50000"/>
                  </a:schemeClr>
                </a:solidFill>
                <a:latin typeface="Arial Unicode MS" pitchFamily="34" charset="-128"/>
                <a:ea typeface="Arial Unicode MS" pitchFamily="34" charset="-128"/>
              </a:rPr>
              <a:t>تفكرون</a:t>
            </a:r>
            <a:endParaRPr lang="en-US" sz="3200" dirty="0"/>
          </a:p>
        </p:txBody>
      </p:sp>
      <p:sp>
        <p:nvSpPr>
          <p:cNvPr id="19" name="TextBox 18"/>
          <p:cNvSpPr txBox="1"/>
          <p:nvPr/>
        </p:nvSpPr>
        <p:spPr>
          <a:xfrm>
            <a:off x="6496170" y="3965167"/>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شريع</a:t>
            </a:r>
            <a:r>
              <a:rPr lang="ar-SA" sz="3200" dirty="0" smtClean="0">
                <a:solidFill>
                  <a:srgbClr val="FF0000"/>
                </a:solidFill>
                <a:latin typeface="Arial Unicode MS" pitchFamily="34" charset="-128"/>
                <a:ea typeface="Arial Unicode MS" pitchFamily="34" charset="-128"/>
              </a:rPr>
              <a:t>ةٍ</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ِنُ</a:t>
            </a:r>
            <a:endParaRPr lang="en-US" sz="3200" dirty="0"/>
          </a:p>
        </p:txBody>
      </p:sp>
      <p:sp>
        <p:nvSpPr>
          <p:cNvPr id="20" name="TextBox 19"/>
          <p:cNvSpPr txBox="1"/>
          <p:nvPr/>
        </p:nvSpPr>
        <p:spPr>
          <a:xfrm>
            <a:off x="9447347" y="4581437"/>
            <a:ext cx="204797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يُ</a:t>
            </a:r>
            <a:r>
              <a:rPr lang="ar-SA" sz="3200" dirty="0" smtClean="0">
                <a:solidFill>
                  <a:schemeClr val="accent1">
                    <a:lumMod val="50000"/>
                  </a:schemeClr>
                </a:solidFill>
                <a:latin typeface="Arial Unicode MS" pitchFamily="34" charset="-128"/>
                <a:ea typeface="Arial Unicode MS" pitchFamily="34" charset="-128"/>
              </a:rPr>
              <a:t>غنوا</a:t>
            </a:r>
            <a:endParaRPr lang="en-US" sz="3200" dirty="0"/>
          </a:p>
        </p:txBody>
      </p:sp>
      <p:sp>
        <p:nvSpPr>
          <p:cNvPr id="21" name="TextBox 20"/>
          <p:cNvSpPr txBox="1"/>
          <p:nvPr/>
        </p:nvSpPr>
        <p:spPr>
          <a:xfrm>
            <a:off x="7654772" y="4572044"/>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شيئ</a:t>
            </a:r>
            <a:r>
              <a:rPr lang="ar-SA" sz="3200" dirty="0" smtClean="0">
                <a:solidFill>
                  <a:srgbClr val="FF0000"/>
                </a:solidFill>
                <a:latin typeface="Arial Unicode MS" pitchFamily="34" charset="-128"/>
                <a:ea typeface="Arial Unicode MS" pitchFamily="34" charset="-128"/>
              </a:rPr>
              <a:t>ـا</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وَ</a:t>
            </a:r>
            <a:r>
              <a:rPr lang="ar-SA" sz="3200" dirty="0" smtClean="0">
                <a:solidFill>
                  <a:schemeClr val="accent1">
                    <a:lumMod val="50000"/>
                  </a:schemeClr>
                </a:solidFill>
                <a:latin typeface="Arial Unicode MS" pitchFamily="34" charset="-128"/>
                <a:ea typeface="Arial Unicode MS" pitchFamily="34" charset="-128"/>
              </a:rPr>
              <a:t>إنَّ</a:t>
            </a:r>
            <a:endParaRPr lang="en-US" sz="3200" dirty="0"/>
          </a:p>
        </p:txBody>
      </p:sp>
      <p:sp>
        <p:nvSpPr>
          <p:cNvPr id="22" name="TextBox 21"/>
          <p:cNvSpPr txBox="1"/>
          <p:nvPr/>
        </p:nvSpPr>
        <p:spPr>
          <a:xfrm>
            <a:off x="3416846" y="4322508"/>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بع</a:t>
            </a:r>
            <a:r>
              <a:rPr lang="ar-SA" sz="3200" dirty="0" smtClean="0">
                <a:solidFill>
                  <a:srgbClr val="FF0000"/>
                </a:solidFill>
                <a:latin typeface="Arial Unicode MS" pitchFamily="34" charset="-128"/>
                <a:ea typeface="Arial Unicode MS" pitchFamily="34" charset="-128"/>
              </a:rPr>
              <a:t>ضٍ</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وَ</a:t>
            </a:r>
            <a:r>
              <a:rPr lang="ar-SA" sz="3200" dirty="0" smtClean="0">
                <a:solidFill>
                  <a:schemeClr val="accent1">
                    <a:lumMod val="50000"/>
                  </a:schemeClr>
                </a:solidFill>
                <a:latin typeface="Arial Unicode MS" pitchFamily="34" charset="-128"/>
                <a:ea typeface="Arial Unicode MS" pitchFamily="34" charset="-128"/>
              </a:rPr>
              <a:t>اللهَّ</a:t>
            </a:r>
            <a:endParaRPr lang="en-US" sz="3200" dirty="0"/>
          </a:p>
        </p:txBody>
      </p:sp>
      <p:sp>
        <p:nvSpPr>
          <p:cNvPr id="23" name="TextBox 22"/>
          <p:cNvSpPr txBox="1"/>
          <p:nvPr/>
        </p:nvSpPr>
        <p:spPr>
          <a:xfrm>
            <a:off x="5467002" y="4614895"/>
            <a:ext cx="213690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وهد</a:t>
            </a:r>
            <a:r>
              <a:rPr lang="ar-SA" sz="3200" dirty="0" smtClean="0">
                <a:solidFill>
                  <a:srgbClr val="FF0000"/>
                </a:solidFill>
                <a:latin typeface="Arial Unicode MS" pitchFamily="34" charset="-128"/>
                <a:ea typeface="Arial Unicode MS" pitchFamily="34" charset="-128"/>
              </a:rPr>
              <a:t>ىً</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وَ</a:t>
            </a:r>
            <a:r>
              <a:rPr lang="ar-SA" sz="3200" dirty="0" smtClean="0">
                <a:solidFill>
                  <a:schemeClr val="accent1">
                    <a:lumMod val="50000"/>
                  </a:schemeClr>
                </a:solidFill>
                <a:latin typeface="Arial Unicode MS" pitchFamily="34" charset="-128"/>
                <a:ea typeface="Arial Unicode MS" pitchFamily="34" charset="-128"/>
              </a:rPr>
              <a:t>رحمة</a:t>
            </a:r>
            <a:endParaRPr lang="en-US" sz="3200" dirty="0"/>
          </a:p>
        </p:txBody>
      </p:sp>
      <p:sp>
        <p:nvSpPr>
          <p:cNvPr id="24" name="TextBox 23"/>
          <p:cNvSpPr txBox="1"/>
          <p:nvPr/>
        </p:nvSpPr>
        <p:spPr>
          <a:xfrm>
            <a:off x="1103066" y="4574158"/>
            <a:ext cx="213690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ورحم</a:t>
            </a:r>
            <a:r>
              <a:rPr lang="ar-SA" sz="3200" dirty="0" smtClean="0">
                <a:solidFill>
                  <a:srgbClr val="FF0000"/>
                </a:solidFill>
                <a:latin typeface="Arial Unicode MS" pitchFamily="34" charset="-128"/>
                <a:ea typeface="Arial Unicode MS" pitchFamily="34" charset="-128"/>
              </a:rPr>
              <a:t>ةً</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لِ</a:t>
            </a:r>
            <a:r>
              <a:rPr lang="ar-SA" sz="3200" dirty="0" smtClean="0">
                <a:solidFill>
                  <a:schemeClr val="accent1">
                    <a:lumMod val="50000"/>
                  </a:schemeClr>
                </a:solidFill>
                <a:latin typeface="Arial Unicode MS" pitchFamily="34" charset="-128"/>
                <a:ea typeface="Arial Unicode MS" pitchFamily="34" charset="-128"/>
              </a:rPr>
              <a:t>قوم</a:t>
            </a:r>
            <a:endParaRPr lang="en-US" sz="3200" dirty="0"/>
          </a:p>
        </p:txBody>
      </p:sp>
      <p:sp>
        <p:nvSpPr>
          <p:cNvPr id="25" name="TextBox 24"/>
          <p:cNvSpPr txBox="1"/>
          <p:nvPr/>
        </p:nvSpPr>
        <p:spPr>
          <a:xfrm>
            <a:off x="5467002" y="5318612"/>
            <a:ext cx="204797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أ</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جعلهم</a:t>
            </a:r>
            <a:endParaRPr lang="en-US" sz="3200" dirty="0"/>
          </a:p>
        </p:txBody>
      </p:sp>
      <p:sp>
        <p:nvSpPr>
          <p:cNvPr id="26" name="TextBox 25"/>
          <p:cNvSpPr txBox="1"/>
          <p:nvPr/>
        </p:nvSpPr>
        <p:spPr>
          <a:xfrm>
            <a:off x="1326906" y="5232388"/>
            <a:ext cx="213690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سوا</a:t>
            </a:r>
            <a:r>
              <a:rPr lang="ar-SA" sz="3200" dirty="0" smtClean="0">
                <a:solidFill>
                  <a:srgbClr val="FF0000"/>
                </a:solidFill>
                <a:latin typeface="Arial Unicode MS" pitchFamily="34" charset="-128"/>
                <a:ea typeface="Arial Unicode MS" pitchFamily="34" charset="-128"/>
              </a:rPr>
              <a:t>ءً</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حياهم</a:t>
            </a:r>
            <a:endParaRPr lang="en-US" sz="3200" dirty="0"/>
          </a:p>
        </p:txBody>
      </p:sp>
      <p:sp>
        <p:nvSpPr>
          <p:cNvPr id="27" name="TextBox 26"/>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
        <p:nvSpPr>
          <p:cNvPr id="28" name="TextBox 27"/>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9" name="Rectangle 28"/>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611419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animBg="1"/>
      <p:bldP spid="15"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0895464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KW" dirty="0" smtClean="0"/>
              <a:t>عناصر المحاضرة</a:t>
            </a:r>
            <a:endParaRPr lang="en-US" dirty="0"/>
          </a:p>
        </p:txBody>
      </p:sp>
      <p:sp>
        <p:nvSpPr>
          <p:cNvPr id="3" name="Content Placeholder 2">
            <a:extLst>
              <a:ext uri="{FF2B5EF4-FFF2-40B4-BE49-F238E27FC236}">
                <a16:creationId xmlns="" xmlns:a16="http://schemas.microsoft.com/office/drawing/2014/main" id="{6EE6213F-BB81-D944-B8CE-65805947A897}"/>
              </a:ext>
            </a:extLst>
          </p:cNvPr>
          <p:cNvSpPr>
            <a:spLocks noGrp="1"/>
          </p:cNvSpPr>
          <p:nvPr>
            <p:ph idx="1"/>
          </p:nvPr>
        </p:nvSpPr>
        <p:spPr>
          <a:xfrm>
            <a:off x="3581400" y="1825625"/>
            <a:ext cx="7772400" cy="3982747"/>
          </a:xfrm>
        </p:spPr>
        <p:txBody>
          <a:bodyPr>
            <a:noAutofit/>
          </a:bodyPr>
          <a:lstStyle/>
          <a:p>
            <a:pPr>
              <a:lnSpc>
                <a:spcPct val="100000"/>
              </a:lnSpc>
            </a:pPr>
            <a:r>
              <a:rPr lang="ar-SA" sz="3600" b="1" dirty="0" smtClean="0">
                <a:solidFill>
                  <a:schemeClr val="accent6">
                    <a:lumMod val="75000"/>
                  </a:schemeClr>
                </a:solidFill>
              </a:rPr>
              <a:t>تعريف </a:t>
            </a:r>
            <a:r>
              <a:rPr lang="ar-KW" sz="3600" b="1" dirty="0">
                <a:solidFill>
                  <a:schemeClr val="accent6">
                    <a:lumMod val="75000"/>
                  </a:schemeClr>
                </a:solidFill>
              </a:rPr>
              <a:t>الإدغام</a:t>
            </a:r>
            <a:r>
              <a:rPr lang="ar-SA" sz="3600" b="1" dirty="0" smtClean="0">
                <a:solidFill>
                  <a:schemeClr val="accent6">
                    <a:lumMod val="75000"/>
                  </a:schemeClr>
                </a:solidFill>
              </a:rPr>
              <a:t> وحروفه وأنواعه وكيفيته وشرطه</a:t>
            </a:r>
          </a:p>
          <a:p>
            <a:pPr>
              <a:lnSpc>
                <a:spcPct val="100000"/>
              </a:lnSpc>
            </a:pPr>
            <a:r>
              <a:rPr lang="ar-SA" sz="3600" b="1" dirty="0" smtClean="0"/>
              <a:t>سبب </a:t>
            </a:r>
            <a:r>
              <a:rPr lang="ar-SA" sz="3600" b="1" dirty="0"/>
              <a:t>الإدغام</a:t>
            </a:r>
            <a:endParaRPr lang="ar-SA" sz="3600" b="1" dirty="0" smtClean="0"/>
          </a:p>
          <a:p>
            <a:pPr>
              <a:lnSpc>
                <a:spcPct val="100000"/>
              </a:lnSpc>
            </a:pPr>
            <a:r>
              <a:rPr lang="ar-SA" sz="3600" b="1" dirty="0"/>
              <a:t>مستثنيات الإدغام</a:t>
            </a:r>
            <a:endParaRPr lang="ar-SA" sz="3600" b="1" dirty="0" smtClean="0"/>
          </a:p>
          <a:p>
            <a:pPr>
              <a:lnSpc>
                <a:spcPct val="100000"/>
              </a:lnSpc>
            </a:pPr>
            <a:r>
              <a:rPr lang="ar-SA" sz="3600" b="1" dirty="0" smtClean="0"/>
              <a:t>أقسام </a:t>
            </a:r>
            <a:r>
              <a:rPr lang="ar-SA" sz="3600" b="1" dirty="0"/>
              <a:t>الإدغام</a:t>
            </a:r>
            <a:endParaRPr lang="ar-SA" sz="3600" b="1" dirty="0" smtClean="0"/>
          </a:p>
          <a:p>
            <a:pPr>
              <a:lnSpc>
                <a:spcPct val="100000"/>
              </a:lnSpc>
            </a:pPr>
            <a:r>
              <a:rPr lang="ar-SA" sz="3600" b="1" dirty="0"/>
              <a:t>حركات الإدغام</a:t>
            </a:r>
            <a:endParaRPr lang="ar-SA" sz="3600" b="1" dirty="0" smtClean="0"/>
          </a:p>
          <a:p>
            <a:pPr>
              <a:lnSpc>
                <a:spcPct val="100000"/>
              </a:lnSpc>
            </a:pPr>
            <a:r>
              <a:rPr lang="ar-SA" sz="3600" b="1" smtClean="0"/>
              <a:t>تدريب</a:t>
            </a:r>
            <a:endParaRPr lang="en-US" sz="3600" b="1" dirty="0"/>
          </a:p>
        </p:txBody>
      </p:sp>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pic>
        <p:nvPicPr>
          <p:cNvPr id="9" name="Picture 8" descr="noon.jpg"/>
          <p:cNvPicPr>
            <a:picLocks noChangeAspect="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5000"/>
                    </a14:imgEffect>
                  </a14:imgLayer>
                </a14:imgProps>
              </a:ext>
            </a:extLst>
          </a:blip>
          <a:stretch>
            <a:fillRect/>
          </a:stretch>
        </p:blipFill>
        <p:spPr>
          <a:xfrm>
            <a:off x="557011" y="2457544"/>
            <a:ext cx="4114800" cy="3824617"/>
          </a:xfrm>
          <a:prstGeom prst="rect">
            <a:avLst/>
          </a:prstGeom>
        </p:spPr>
      </p:pic>
    </p:spTree>
    <p:extLst>
      <p:ext uri="{BB962C8B-B14F-4D97-AF65-F5344CB8AC3E}">
        <p14:creationId xmlns:p14="http://schemas.microsoft.com/office/powerpoint/2010/main" val="3090926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9" name="Title 1">
            <a:extLst>
              <a:ext uri="{FF2B5EF4-FFF2-40B4-BE49-F238E27FC236}">
                <a16:creationId xmlns="" xmlns:a16="http://schemas.microsoft.com/office/drawing/2014/main" id="{49F0BAED-E3B8-1049-B15B-55DBF8987E50}"/>
              </a:ext>
            </a:extLst>
          </p:cNvPr>
          <p:cNvSpPr>
            <a:spLocks noGrp="1"/>
          </p:cNvSpPr>
          <p:nvPr>
            <p:ph type="title"/>
          </p:nvPr>
        </p:nvSpPr>
        <p:spPr>
          <a:xfrm>
            <a:off x="2975020" y="615080"/>
            <a:ext cx="8825636" cy="742458"/>
          </a:xfrm>
          <a:solidFill>
            <a:schemeClr val="accent1">
              <a:lumMod val="50000"/>
            </a:schemeClr>
          </a:solidFill>
        </p:spPr>
        <p:txBody>
          <a:bodyPr>
            <a:normAutofit/>
          </a:bodyPr>
          <a:lstStyle/>
          <a:p>
            <a:pPr algn="ctr" rtl="0"/>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Introduction to </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Noon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Sakinah</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Tanween</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ar-KW"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مقدمة أحكام النون الساكنة والتنوين</a:t>
            </a:r>
            <a:endPar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0" name="TextBox 9"/>
          <p:cNvSpPr txBox="1"/>
          <p:nvPr/>
        </p:nvSpPr>
        <p:spPr>
          <a:xfrm>
            <a:off x="6389712" y="2307644"/>
            <a:ext cx="2376264" cy="378565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514350" indent="-514350" algn="r" rtl="1">
              <a:lnSpc>
                <a:spcPct val="150000"/>
              </a:lnSpc>
              <a:buFont typeface="+mj-lt"/>
              <a:buAutoNum type="arabicPeriod"/>
            </a:pPr>
            <a:r>
              <a:rPr lang="ar-KW" sz="4000" b="1" dirty="0">
                <a:solidFill>
                  <a:schemeClr val="accent6">
                    <a:lumMod val="75000"/>
                  </a:schemeClr>
                </a:solidFill>
              </a:rPr>
              <a:t>الإظهار</a:t>
            </a:r>
            <a:r>
              <a:rPr lang="ar-KW" sz="4000" b="1" dirty="0" smtClean="0">
                <a:solidFill>
                  <a:srgbClr val="003192"/>
                </a:solidFill>
              </a:rPr>
              <a:t>.</a:t>
            </a:r>
          </a:p>
          <a:p>
            <a:pPr marL="514350" indent="-514350" algn="r" rtl="1">
              <a:lnSpc>
                <a:spcPct val="150000"/>
              </a:lnSpc>
              <a:buFont typeface="+mj-lt"/>
              <a:buAutoNum type="arabicPeriod"/>
            </a:pPr>
            <a:r>
              <a:rPr lang="ar-KW" sz="4000" b="1" dirty="0" smtClean="0">
                <a:solidFill>
                  <a:srgbClr val="FF0000"/>
                </a:solidFill>
              </a:rPr>
              <a:t>الإدغام</a:t>
            </a:r>
            <a:r>
              <a:rPr lang="ar-KW" sz="4000" b="1" dirty="0" smtClean="0">
                <a:solidFill>
                  <a:srgbClr val="003192"/>
                </a:solidFill>
              </a:rPr>
              <a:t>.</a:t>
            </a:r>
          </a:p>
          <a:p>
            <a:pPr marL="514350" indent="-514350" algn="r" rtl="1">
              <a:lnSpc>
                <a:spcPct val="150000"/>
              </a:lnSpc>
              <a:buFont typeface="+mj-lt"/>
              <a:buAutoNum type="arabicPeriod"/>
            </a:pPr>
            <a:r>
              <a:rPr lang="ar-KW" sz="4000" b="1" dirty="0" smtClean="0">
                <a:solidFill>
                  <a:srgbClr val="003192"/>
                </a:solidFill>
              </a:rPr>
              <a:t>الإقلاب.</a:t>
            </a:r>
          </a:p>
          <a:p>
            <a:pPr marL="514350" indent="-514350" algn="r" rtl="1">
              <a:lnSpc>
                <a:spcPct val="150000"/>
              </a:lnSpc>
              <a:buFont typeface="+mj-lt"/>
              <a:buAutoNum type="arabicPeriod"/>
            </a:pPr>
            <a:r>
              <a:rPr lang="ar-KW" sz="4000" b="1" dirty="0" smtClean="0">
                <a:solidFill>
                  <a:srgbClr val="003192"/>
                </a:solidFill>
              </a:rPr>
              <a:t>الإخفاء</a:t>
            </a:r>
            <a:r>
              <a:rPr lang="ar-KW" sz="4000" b="1" dirty="0">
                <a:solidFill>
                  <a:srgbClr val="003192"/>
                </a:solidFill>
              </a:rPr>
              <a:t>.</a:t>
            </a:r>
            <a:endParaRPr lang="en-US" sz="4000" b="1" dirty="0">
              <a:solidFill>
                <a:srgbClr val="003192"/>
              </a:solidFill>
            </a:endParaRPr>
          </a:p>
        </p:txBody>
      </p:sp>
      <p:sp>
        <p:nvSpPr>
          <p:cNvPr id="11" name="TextBox 10"/>
          <p:cNvSpPr txBox="1"/>
          <p:nvPr/>
        </p:nvSpPr>
        <p:spPr>
          <a:xfrm>
            <a:off x="3581400" y="2257116"/>
            <a:ext cx="2808312" cy="415498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lnSpc>
                <a:spcPct val="150000"/>
              </a:lnSpc>
              <a:buClr>
                <a:srgbClr val="FF0000"/>
              </a:buClr>
            </a:pPr>
            <a:r>
              <a:rPr lang="en-US" sz="4400" b="1" dirty="0">
                <a:solidFill>
                  <a:srgbClr val="003192"/>
                </a:solidFill>
              </a:rPr>
              <a:t>1- </a:t>
            </a:r>
            <a:r>
              <a:rPr lang="en-US" sz="4400" b="1" dirty="0" err="1" smtClean="0">
                <a:solidFill>
                  <a:schemeClr val="accent6">
                    <a:lumMod val="75000"/>
                  </a:schemeClr>
                </a:solidFill>
              </a:rPr>
              <a:t>Izh-har</a:t>
            </a:r>
            <a:endParaRPr lang="en-US" sz="4400" b="1" dirty="0" smtClean="0">
              <a:solidFill>
                <a:schemeClr val="accent6">
                  <a:lumMod val="75000"/>
                </a:schemeClr>
              </a:solidFill>
            </a:endParaRPr>
          </a:p>
          <a:p>
            <a:pPr algn="l" rtl="0">
              <a:lnSpc>
                <a:spcPct val="150000"/>
              </a:lnSpc>
              <a:buClr>
                <a:srgbClr val="FF0000"/>
              </a:buClr>
            </a:pPr>
            <a:r>
              <a:rPr lang="en-US" sz="4400" b="1" dirty="0" smtClean="0">
                <a:solidFill>
                  <a:srgbClr val="003192"/>
                </a:solidFill>
              </a:rPr>
              <a:t>2- </a:t>
            </a:r>
            <a:r>
              <a:rPr lang="en-US" sz="4400" b="1" dirty="0" err="1" smtClean="0">
                <a:solidFill>
                  <a:srgbClr val="FF0000"/>
                </a:solidFill>
              </a:rPr>
              <a:t>Idgham</a:t>
            </a:r>
            <a:endParaRPr lang="en-US" sz="4400" b="1" dirty="0" smtClean="0">
              <a:solidFill>
                <a:srgbClr val="FF0000"/>
              </a:solidFill>
            </a:endParaRPr>
          </a:p>
          <a:p>
            <a:pPr algn="l" rtl="0">
              <a:lnSpc>
                <a:spcPct val="150000"/>
              </a:lnSpc>
              <a:buClr>
                <a:srgbClr val="FF0000"/>
              </a:buClr>
            </a:pPr>
            <a:r>
              <a:rPr lang="en-US" sz="4400" b="1" dirty="0" smtClean="0">
                <a:solidFill>
                  <a:srgbClr val="003192"/>
                </a:solidFill>
              </a:rPr>
              <a:t>3- </a:t>
            </a:r>
            <a:r>
              <a:rPr lang="en-US" sz="4400" b="1" dirty="0" err="1" smtClean="0">
                <a:solidFill>
                  <a:srgbClr val="003192"/>
                </a:solidFill>
              </a:rPr>
              <a:t>Iqlab</a:t>
            </a:r>
            <a:endParaRPr lang="en-US" sz="4400" b="1" dirty="0" smtClean="0">
              <a:solidFill>
                <a:srgbClr val="003192"/>
              </a:solidFill>
            </a:endParaRPr>
          </a:p>
          <a:p>
            <a:pPr algn="l" rtl="0">
              <a:lnSpc>
                <a:spcPct val="150000"/>
              </a:lnSpc>
              <a:buClr>
                <a:srgbClr val="FF0000"/>
              </a:buClr>
            </a:pPr>
            <a:r>
              <a:rPr lang="en-US" sz="4400" b="1" dirty="0" smtClean="0">
                <a:solidFill>
                  <a:srgbClr val="003192"/>
                </a:solidFill>
              </a:rPr>
              <a:t>4- </a:t>
            </a:r>
            <a:r>
              <a:rPr lang="en-US" sz="4400" b="1" dirty="0" err="1">
                <a:solidFill>
                  <a:srgbClr val="003192"/>
                </a:solidFill>
              </a:rPr>
              <a:t>Ikhfa</a:t>
            </a:r>
            <a:r>
              <a:rPr lang="en-US" sz="4400" b="1" dirty="0">
                <a:solidFill>
                  <a:srgbClr val="003192"/>
                </a:solidFill>
              </a:rPr>
              <a:t>'</a:t>
            </a:r>
            <a:r>
              <a:rPr lang="ar-SA" sz="4400" b="1" dirty="0">
                <a:solidFill>
                  <a:srgbClr val="003192"/>
                </a:solidFill>
              </a:rPr>
              <a:t> </a:t>
            </a:r>
            <a:endParaRPr lang="en-US" sz="4400" b="1" dirty="0">
              <a:solidFill>
                <a:srgbClr val="003192"/>
              </a:solidFill>
            </a:endParaRPr>
          </a:p>
        </p:txBody>
      </p:sp>
      <p:sp>
        <p:nvSpPr>
          <p:cNvPr id="12" name="TextBox 11"/>
          <p:cNvSpPr txBox="1"/>
          <p:nvPr/>
        </p:nvSpPr>
        <p:spPr>
          <a:xfrm>
            <a:off x="4748755" y="1533330"/>
            <a:ext cx="4356484" cy="830997"/>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ar-KW" sz="2800" b="1" dirty="0">
                <a:solidFill>
                  <a:srgbClr val="FF0000"/>
                </a:solidFill>
              </a:rPr>
              <a:t>أحكام النون الساكنة والتنوين</a:t>
            </a:r>
          </a:p>
          <a:p>
            <a:pPr algn="ctr" rtl="0"/>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Rules</a:t>
            </a: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Tree>
    <p:extLst>
      <p:ext uri="{BB962C8B-B14F-4D97-AF65-F5344CB8AC3E}">
        <p14:creationId xmlns:p14="http://schemas.microsoft.com/office/powerpoint/2010/main" val="2242318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5" name="64E2E5C3-1371-40E6-AFA8-3E395D124C60-L0-001.jpeg" descr="64E2E5C3-1371-40E6-AFA8-3E395D124C60-L0-001.jpeg"/>
          <p:cNvPicPr>
            <a:picLocks noChangeAspect="1"/>
          </p:cNvPicPr>
          <p:nvPr/>
        </p:nvPicPr>
        <p:blipFill>
          <a:blip r:embed="rId3">
            <a:extLst/>
          </a:blip>
          <a:stretch>
            <a:fillRect/>
          </a:stretch>
        </p:blipFill>
        <p:spPr>
          <a:xfrm>
            <a:off x="3982244" y="2203329"/>
            <a:ext cx="3594100" cy="4089400"/>
          </a:xfrm>
          <a:prstGeom prst="rect">
            <a:avLst/>
          </a:prstGeom>
          <a:ln w="12700">
            <a:miter lim="400000"/>
          </a:ln>
        </p:spPr>
      </p:pic>
      <p:sp>
        <p:nvSpPr>
          <p:cNvPr id="10" name="TextBox 9"/>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سببه</a:t>
            </a: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Reasons</a:t>
            </a:r>
            <a:endParaRPr lang="en-US" sz="2400" b="1" dirty="0">
              <a:solidFill>
                <a:srgbClr val="003192"/>
              </a:solidFill>
            </a:endParaRPr>
          </a:p>
        </p:txBody>
      </p:sp>
      <p:sp>
        <p:nvSpPr>
          <p:cNvPr id="11" name="TextBox 10"/>
          <p:cNvSpPr txBox="1"/>
          <p:nvPr/>
        </p:nvSpPr>
        <p:spPr>
          <a:xfrm>
            <a:off x="4818703" y="3320411"/>
            <a:ext cx="706334" cy="523220"/>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ن</a:t>
            </a:r>
            <a:endParaRPr lang="en-US" sz="2400" b="1" dirty="0">
              <a:solidFill>
                <a:srgbClr val="003192"/>
              </a:solidFill>
            </a:endParaRPr>
          </a:p>
        </p:txBody>
      </p:sp>
      <p:sp>
        <p:nvSpPr>
          <p:cNvPr id="18" name="TextBox 17"/>
          <p:cNvSpPr txBox="1"/>
          <p:nvPr/>
        </p:nvSpPr>
        <p:spPr>
          <a:xfrm>
            <a:off x="5525037" y="4325607"/>
            <a:ext cx="706334" cy="523220"/>
          </a:xfrm>
          <a:prstGeom prst="rect">
            <a:avLst/>
          </a:prstGeom>
          <a:solidFill>
            <a:srgbClr val="FFC0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ل</a:t>
            </a:r>
            <a:endParaRPr lang="en-US" sz="2400" b="1" dirty="0">
              <a:solidFill>
                <a:srgbClr val="003192"/>
              </a:solidFill>
            </a:endParaRPr>
          </a:p>
        </p:txBody>
      </p:sp>
      <p:sp>
        <p:nvSpPr>
          <p:cNvPr id="19" name="TextBox 18"/>
          <p:cNvSpPr txBox="1"/>
          <p:nvPr/>
        </p:nvSpPr>
        <p:spPr>
          <a:xfrm>
            <a:off x="4765660" y="4357696"/>
            <a:ext cx="706334" cy="523220"/>
          </a:xfrm>
          <a:prstGeom prst="rect">
            <a:avLst/>
          </a:prstGeom>
          <a:solidFill>
            <a:srgbClr val="FFC0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ر</a:t>
            </a:r>
            <a:endParaRPr lang="en-US" sz="2400" b="1" dirty="0">
              <a:solidFill>
                <a:srgbClr val="003192"/>
              </a:solidFill>
            </a:endParaRPr>
          </a:p>
        </p:txBody>
      </p:sp>
      <p:sp>
        <p:nvSpPr>
          <p:cNvPr id="20" name="TextBox 19"/>
          <p:cNvSpPr txBox="1"/>
          <p:nvPr/>
        </p:nvSpPr>
        <p:spPr>
          <a:xfrm>
            <a:off x="5653065" y="3650931"/>
            <a:ext cx="706334" cy="523220"/>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ي</a:t>
            </a:r>
            <a:endParaRPr lang="en-US" sz="2400" b="1" dirty="0">
              <a:solidFill>
                <a:srgbClr val="003192"/>
              </a:solidFill>
            </a:endParaRPr>
          </a:p>
        </p:txBody>
      </p:sp>
      <p:sp>
        <p:nvSpPr>
          <p:cNvPr id="21" name="TextBox 20"/>
          <p:cNvSpPr txBox="1"/>
          <p:nvPr/>
        </p:nvSpPr>
        <p:spPr>
          <a:xfrm>
            <a:off x="3748230" y="3521560"/>
            <a:ext cx="706334" cy="523220"/>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و</a:t>
            </a:r>
            <a:endParaRPr lang="en-US" sz="2400" b="1" dirty="0">
              <a:solidFill>
                <a:srgbClr val="003192"/>
              </a:solidFill>
            </a:endParaRPr>
          </a:p>
        </p:txBody>
      </p:sp>
      <p:sp>
        <p:nvSpPr>
          <p:cNvPr id="22" name="TextBox 21"/>
          <p:cNvSpPr txBox="1"/>
          <p:nvPr/>
        </p:nvSpPr>
        <p:spPr>
          <a:xfrm>
            <a:off x="3726287" y="4216909"/>
            <a:ext cx="706334" cy="523220"/>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م</a:t>
            </a:r>
            <a:endParaRPr lang="en-US" sz="2400" b="1" dirty="0">
              <a:solidFill>
                <a:srgbClr val="003192"/>
              </a:solidFill>
            </a:endParaRPr>
          </a:p>
        </p:txBody>
      </p:sp>
    </p:spTree>
    <p:extLst>
      <p:ext uri="{BB962C8B-B14F-4D97-AF65-F5344CB8AC3E}">
        <p14:creationId xmlns:p14="http://schemas.microsoft.com/office/powerpoint/2010/main" val="1881381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سببه</a:t>
            </a: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Reasons</a:t>
            </a:r>
            <a:endParaRPr lang="en-US" sz="2400" b="1" dirty="0">
              <a:solidFill>
                <a:srgbClr val="003192"/>
              </a:solidFill>
            </a:endParaRPr>
          </a:p>
        </p:txBody>
      </p:sp>
      <p:sp>
        <p:nvSpPr>
          <p:cNvPr id="15" name="TextBox 14"/>
          <p:cNvSpPr txBox="1"/>
          <p:nvPr/>
        </p:nvSpPr>
        <p:spPr>
          <a:xfrm>
            <a:off x="2966627" y="2230993"/>
            <a:ext cx="6840760"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457200" indent="-457200" algn="r" rtl="1">
              <a:buFont typeface="Arial" panose="020B0604020202020204" pitchFamily="34" charset="0"/>
              <a:buChar char="•"/>
            </a:pP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التّماثل مع  (</a:t>
            </a:r>
            <a:r>
              <a:rPr lang="ar-KW" sz="2800" dirty="0">
                <a:ln>
                  <a:solidFill>
                    <a:srgbClr val="C00000"/>
                  </a:solidFill>
                </a:ln>
                <a:solidFill>
                  <a:srgbClr val="C00000"/>
                </a:solidFill>
                <a:latin typeface="Calibri" panose="020F0502020204030204" pitchFamily="34" charset="0"/>
                <a:cs typeface="Calibri" panose="020F0502020204030204" pitchFamily="34" charset="0"/>
              </a:rPr>
              <a:t>ن</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والتق</a:t>
            </a:r>
            <a:r>
              <a:rPr lang="ar-KW" sz="280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ار</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ب مع </a:t>
            </a:r>
            <a:r>
              <a:rPr lang="ar-KW" sz="2800" dirty="0">
                <a:ln>
                  <a:solidFill>
                    <a:srgbClr val="C00000"/>
                  </a:solidFill>
                </a:ln>
                <a:solidFill>
                  <a:srgbClr val="C00000"/>
                </a:solidFill>
                <a:latin typeface="Calibri" panose="020F0502020204030204" pitchFamily="34" charset="0"/>
                <a:cs typeface="Calibri" panose="020F0502020204030204" pitchFamily="34" charset="0"/>
              </a:rPr>
              <a:t>باقي </a:t>
            </a:r>
            <a:r>
              <a:rPr lang="ar-KW" sz="2800" dirty="0" smtClean="0">
                <a:ln>
                  <a:solidFill>
                    <a:srgbClr val="C00000"/>
                  </a:solidFill>
                </a:ln>
                <a:solidFill>
                  <a:srgbClr val="C00000"/>
                </a:solidFill>
                <a:latin typeface="Calibri" panose="020F0502020204030204" pitchFamily="34" charset="0"/>
                <a:cs typeface="Calibri" panose="020F0502020204030204" pitchFamily="34" charset="0"/>
              </a:rPr>
              <a:t>الحروف</a:t>
            </a:r>
            <a:endParaRPr lang="en-US" sz="2800" dirty="0" smtClean="0">
              <a:ln>
                <a:solidFill>
                  <a:srgbClr val="C00000"/>
                </a:solidFill>
              </a:ln>
              <a:solidFill>
                <a:srgbClr val="C00000"/>
              </a:solidFill>
              <a:latin typeface="Calibri" panose="020F0502020204030204" pitchFamily="34" charset="0"/>
              <a:cs typeface="Calibri" panose="020F0502020204030204" pitchFamily="34" charset="0"/>
            </a:endParaRPr>
          </a:p>
          <a:p>
            <a:pPr marL="457200" indent="-457200" algn="r" rtl="1">
              <a:buFont typeface="Arial" panose="020B0604020202020204" pitchFamily="34" charset="0"/>
              <a:buChar char="•"/>
            </a:pPr>
            <a:r>
              <a:rPr lang="ar-KW" sz="2800" dirty="0">
                <a:ln>
                  <a:solidFill>
                    <a:srgbClr val="002060"/>
                  </a:solidFill>
                </a:ln>
                <a:solidFill>
                  <a:srgbClr val="FF0000"/>
                </a:solidFill>
                <a:latin typeface="Calibri" panose="020F0502020204030204" pitchFamily="34" charset="0"/>
                <a:cs typeface="Calibri" panose="020F0502020204030204" pitchFamily="34" charset="0"/>
              </a:rPr>
              <a:t>التّجانس في </a:t>
            </a:r>
            <a:r>
              <a:rPr lang="ar-KW" sz="2800" dirty="0" smtClean="0">
                <a:ln>
                  <a:solidFill>
                    <a:srgbClr val="002060"/>
                  </a:solidFill>
                </a:ln>
                <a:solidFill>
                  <a:srgbClr val="FF0000"/>
                </a:solidFill>
                <a:latin typeface="Calibri" panose="020F0502020204030204" pitchFamily="34" charset="0"/>
                <a:cs typeface="Calibri" panose="020F0502020204030204" pitchFamily="34" charset="0"/>
              </a:rPr>
              <a:t>الصف</a:t>
            </a:r>
            <a:r>
              <a:rPr lang="ar-SA" sz="2800" dirty="0" smtClean="0">
                <a:ln>
                  <a:solidFill>
                    <a:srgbClr val="002060"/>
                  </a:solidFill>
                </a:ln>
                <a:solidFill>
                  <a:srgbClr val="FF0000"/>
                </a:solidFill>
                <a:latin typeface="Calibri" panose="020F0502020204030204" pitchFamily="34" charset="0"/>
                <a:cs typeface="Calibri" panose="020F0502020204030204" pitchFamily="34" charset="0"/>
              </a:rPr>
              <a:t>ات</a:t>
            </a:r>
            <a:r>
              <a:rPr lang="ar-KW" sz="2800" dirty="0" smtClean="0">
                <a:ln>
                  <a:solidFill>
                    <a:srgbClr val="002060"/>
                  </a:solidFill>
                </a:ln>
                <a:solidFill>
                  <a:srgbClr val="FF0000"/>
                </a:solidFill>
                <a:latin typeface="Calibri" panose="020F0502020204030204" pitchFamily="34" charset="0"/>
                <a:cs typeface="Calibri" panose="020F0502020204030204" pitchFamily="34" charset="0"/>
              </a:rPr>
              <a:t> </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مع (</a:t>
            </a:r>
            <a:r>
              <a:rPr lang="ar-KW" sz="2800" dirty="0">
                <a:ln>
                  <a:solidFill>
                    <a:srgbClr val="C00000"/>
                  </a:solidFill>
                </a:ln>
                <a:solidFill>
                  <a:srgbClr val="C00000"/>
                </a:solidFill>
                <a:latin typeface="Calibri" panose="020F0502020204030204" pitchFamily="34" charset="0"/>
                <a:cs typeface="Calibri" panose="020F0502020204030204" pitchFamily="34" charset="0"/>
              </a:rPr>
              <a:t>م</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p>
          <a:p>
            <a:pPr marL="457200" indent="-457200" algn="r" rtl="1">
              <a:buFont typeface="Arial" panose="020B0604020202020204" pitchFamily="34" charset="0"/>
              <a:buChar char="•"/>
            </a:pPr>
            <a:r>
              <a:rPr lang="ar-KW" sz="2800" dirty="0" smtClean="0">
                <a:ln>
                  <a:solidFill>
                    <a:srgbClr val="002060"/>
                  </a:solidFill>
                </a:ln>
                <a:solidFill>
                  <a:srgbClr val="FF0000"/>
                </a:solidFill>
                <a:latin typeface="Calibri" panose="020F0502020204030204" pitchFamily="34" charset="0"/>
                <a:cs typeface="Calibri" panose="020F0502020204030204" pitchFamily="34" charset="0"/>
              </a:rPr>
              <a:t>التّجانس</a:t>
            </a:r>
            <a:r>
              <a:rPr lang="ar-KW"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SA"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في المخرج </a:t>
            </a:r>
            <a:r>
              <a:rPr lang="ar-KW"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مع </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r>
              <a:rPr lang="ar-KW" sz="2800" dirty="0">
                <a:ln>
                  <a:solidFill>
                    <a:srgbClr val="C00000"/>
                  </a:solidFill>
                </a:ln>
                <a:solidFill>
                  <a:srgbClr val="C00000"/>
                </a:solidFill>
                <a:latin typeface="Calibri" panose="020F0502020204030204" pitchFamily="34" charset="0"/>
                <a:cs typeface="Calibri" panose="020F0502020204030204" pitchFamily="34" charset="0"/>
              </a:rPr>
              <a:t>ر،ل</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SA"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حسب رأي الفراء</a:t>
            </a:r>
            <a:endPar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658481" y="3911544"/>
            <a:ext cx="8254285" cy="230832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buFont typeface="Arial" panose="020B0604020202020204" pitchFamily="34" charset="0"/>
              <a:buChar char="•"/>
            </a:pP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similarity (</a:t>
            </a:r>
            <a:r>
              <a:rPr lang="en-US" sz="2400" kern="1800" dirty="0" err="1">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Tamathol</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with (noon </a:t>
            </a:r>
            <a:r>
              <a:rPr lang="ar-KW"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ن</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and </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closeness (</a:t>
            </a:r>
            <a:r>
              <a:rPr lang="en-US" sz="2400" kern="1800" dirty="0" err="1">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Taqarob</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of the articulation points of the other letters. </a:t>
            </a:r>
            <a:endParaRPr lang="en-US" sz="2400" kern="1800"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1800" dirty="0" smtClean="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Homogeneity </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of the </a:t>
            </a:r>
            <a:r>
              <a:rPr lang="en-US" sz="2400" kern="1800" dirty="0" smtClean="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characteristics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Tajanos</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Sifa</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with the letter </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meem</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ar-KW"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م</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a:t>
            </a:r>
          </a:p>
          <a:p>
            <a:pPr marL="342900" indent="-342900">
              <a:buFont typeface="Arial" panose="020B0604020202020204" pitchFamily="34" charset="0"/>
              <a:buChar char="•"/>
            </a:pPr>
            <a:r>
              <a:rPr lang="en-US" sz="2400" kern="1800" dirty="0" smtClean="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homogeneity (</a:t>
            </a:r>
            <a:r>
              <a:rPr lang="en-US" sz="2400" kern="1800" dirty="0" err="1">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Tajanos</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in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the articulation points </a:t>
            </a:r>
            <a:r>
              <a:rPr lang="en-US" sz="2400" kern="1800"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with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the letters </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raa</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ar-KW"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ر</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and lam (</a:t>
            </a:r>
            <a:r>
              <a:rPr lang="ar-KW"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ل</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according to al-</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Faraa</a:t>
            </a:r>
            <a:r>
              <a:rPr lang="ar-KW"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endParaRPr lang="ar-SA" sz="2400" kern="1800"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0279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مستثنياته</a:t>
            </a: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Exceptions</a:t>
            </a:r>
            <a:endParaRPr lang="en-US" sz="2400" b="1" dirty="0">
              <a:solidFill>
                <a:srgbClr val="003192"/>
              </a:solidFill>
            </a:endParaRPr>
          </a:p>
        </p:txBody>
      </p:sp>
      <p:sp>
        <p:nvSpPr>
          <p:cNvPr id="15" name="TextBox 14"/>
          <p:cNvSpPr txBox="1"/>
          <p:nvPr/>
        </p:nvSpPr>
        <p:spPr>
          <a:xfrm>
            <a:off x="6894136" y="2138822"/>
            <a:ext cx="2182720" cy="83099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3200" dirty="0" smtClean="0">
                <a:ln>
                  <a:solidFill>
                    <a:srgbClr val="C00000"/>
                  </a:solidFill>
                </a:ln>
                <a:solidFill>
                  <a:srgbClr val="C00000"/>
                </a:solidFill>
                <a:latin typeface="Calibri" panose="020F0502020204030204" pitchFamily="34" charset="0"/>
                <a:cs typeface="Calibri" panose="020F0502020204030204" pitchFamily="34" charset="0"/>
              </a:rPr>
              <a:t>يسٓ وَٱلۡقُرۡءَانِ</a:t>
            </a:r>
            <a:endParaRPr lang="ar-SA"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841679" y="5115918"/>
            <a:ext cx="7841861" cy="70788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lvl="0" fontAlgn="base"/>
            <a:r>
              <a:rPr lang="en-US"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a:t>
            </a:r>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ccording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to Hafs the rule for noon here is Izhar according to the separation rule</a:t>
            </a:r>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p:cNvSpPr txBox="1"/>
          <p:nvPr/>
        </p:nvSpPr>
        <p:spPr>
          <a:xfrm>
            <a:off x="1877784" y="4325875"/>
            <a:ext cx="7843018" cy="5062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أظهر حفص النون الساكنة مع مراعاة الإنفصال الحكمي</a:t>
            </a: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SA"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9" name="TextBox 18"/>
          <p:cNvSpPr txBox="1"/>
          <p:nvPr/>
        </p:nvSpPr>
        <p:spPr>
          <a:xfrm>
            <a:off x="2727533" y="2244744"/>
            <a:ext cx="3230352" cy="83099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3200" dirty="0" smtClean="0">
                <a:ln>
                  <a:solidFill>
                    <a:srgbClr val="C00000"/>
                  </a:solidFill>
                </a:ln>
                <a:solidFill>
                  <a:srgbClr val="C00000"/>
                </a:solidFill>
                <a:latin typeface="Calibri" panose="020F0502020204030204" pitchFamily="34" charset="0"/>
                <a:cs typeface="Calibri" panose="020F0502020204030204" pitchFamily="34" charset="0"/>
              </a:rPr>
              <a:t>نٓۚ وَٱلۡقَلَمِ</a:t>
            </a:r>
            <a:endParaRPr lang="ar-SA"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1" name="TextBox 20"/>
          <p:cNvSpPr txBox="1"/>
          <p:nvPr/>
        </p:nvSpPr>
        <p:spPr>
          <a:xfrm>
            <a:off x="6382175" y="3099533"/>
            <a:ext cx="3115087" cy="584775"/>
          </a:xfrm>
          <a:prstGeom prst="rect">
            <a:avLst/>
          </a:prstGeom>
          <a:solidFill>
            <a:srgbClr val="FFFF00"/>
          </a:solidFill>
          <a:ln>
            <a:solidFill>
              <a:schemeClr val="tx1"/>
            </a:solidFill>
          </a:ln>
        </p:spPr>
        <p:txBody>
          <a:bodyPr wrap="square" rtlCol="0">
            <a:spAutoFit/>
          </a:bodyPr>
          <a:lstStyle/>
          <a:p>
            <a:pPr algn="ctr" rtl="1"/>
            <a:r>
              <a:rPr lang="ar-SA" sz="3200" b="1" dirty="0" smtClean="0">
                <a:solidFill>
                  <a:schemeClr val="accent1">
                    <a:lumMod val="50000"/>
                  </a:schemeClr>
                </a:solidFill>
                <a:latin typeface="Arial Unicode MS" pitchFamily="34" charset="-128"/>
                <a:ea typeface="Arial Unicode MS" pitchFamily="34" charset="-128"/>
              </a:rPr>
              <a:t>يا سي</a:t>
            </a:r>
            <a:r>
              <a:rPr lang="ar-SA" sz="3200" b="1" dirty="0" smtClean="0">
                <a:solidFill>
                  <a:srgbClr val="FF0000"/>
                </a:solidFill>
                <a:latin typeface="Arial Unicode MS" pitchFamily="34" charset="-128"/>
                <a:ea typeface="Arial Unicode MS" pitchFamily="34" charset="-128"/>
              </a:rPr>
              <a:t>نْ </a:t>
            </a:r>
            <a:r>
              <a:rPr lang="ar-SA" sz="3200" b="1" dirty="0" smtClean="0">
                <a:solidFill>
                  <a:schemeClr val="accent6">
                    <a:lumMod val="75000"/>
                  </a:schemeClr>
                </a:solidFill>
                <a:latin typeface="Arial Unicode MS" pitchFamily="34" charset="-128"/>
                <a:ea typeface="Arial Unicode MS" pitchFamily="34" charset="-128"/>
              </a:rPr>
              <a:t>وَ</a:t>
            </a:r>
            <a:r>
              <a:rPr lang="ar-SA" sz="3200" b="1" dirty="0" smtClean="0">
                <a:solidFill>
                  <a:schemeClr val="accent1">
                    <a:lumMod val="50000"/>
                  </a:schemeClr>
                </a:solidFill>
                <a:latin typeface="Arial Unicode MS" pitchFamily="34" charset="-128"/>
                <a:ea typeface="Arial Unicode MS" pitchFamily="34" charset="-128"/>
              </a:rPr>
              <a:t>القرآن</a:t>
            </a:r>
            <a:endParaRPr lang="en-US" sz="3200" b="1" dirty="0"/>
          </a:p>
        </p:txBody>
      </p:sp>
      <p:sp>
        <p:nvSpPr>
          <p:cNvPr id="25" name="TextBox 24"/>
          <p:cNvSpPr txBox="1"/>
          <p:nvPr/>
        </p:nvSpPr>
        <p:spPr>
          <a:xfrm>
            <a:off x="2842798" y="3133391"/>
            <a:ext cx="3115087" cy="584775"/>
          </a:xfrm>
          <a:prstGeom prst="rect">
            <a:avLst/>
          </a:prstGeom>
          <a:solidFill>
            <a:srgbClr val="FFFF00"/>
          </a:solidFill>
          <a:ln>
            <a:solidFill>
              <a:schemeClr val="tx1"/>
            </a:solidFill>
          </a:ln>
        </p:spPr>
        <p:txBody>
          <a:bodyPr wrap="square" rtlCol="0">
            <a:spAutoFit/>
          </a:bodyPr>
          <a:lstStyle/>
          <a:p>
            <a:pPr algn="ctr" rtl="1"/>
            <a:r>
              <a:rPr lang="ar-SA" sz="3200" b="1" dirty="0" smtClean="0">
                <a:solidFill>
                  <a:schemeClr val="accent1">
                    <a:lumMod val="50000"/>
                  </a:schemeClr>
                </a:solidFill>
                <a:latin typeface="Arial Unicode MS" pitchFamily="34" charset="-128"/>
                <a:ea typeface="Arial Unicode MS" pitchFamily="34" charset="-128"/>
              </a:rPr>
              <a:t>نو</a:t>
            </a:r>
            <a:r>
              <a:rPr lang="ar-SA" sz="3200" b="1" dirty="0" smtClean="0">
                <a:solidFill>
                  <a:srgbClr val="FF0000"/>
                </a:solidFill>
                <a:latin typeface="Arial Unicode MS" pitchFamily="34" charset="-128"/>
                <a:ea typeface="Arial Unicode MS" pitchFamily="34" charset="-128"/>
              </a:rPr>
              <a:t>نْ </a:t>
            </a:r>
            <a:r>
              <a:rPr lang="ar-SA" sz="3200" b="1" dirty="0" smtClean="0">
                <a:solidFill>
                  <a:schemeClr val="accent6">
                    <a:lumMod val="75000"/>
                  </a:schemeClr>
                </a:solidFill>
                <a:latin typeface="Arial Unicode MS" pitchFamily="34" charset="-128"/>
                <a:ea typeface="Arial Unicode MS" pitchFamily="34" charset="-128"/>
              </a:rPr>
              <a:t>وَ</a:t>
            </a:r>
            <a:r>
              <a:rPr lang="ar-SA" sz="3200" b="1" dirty="0" smtClean="0">
                <a:solidFill>
                  <a:schemeClr val="accent1">
                    <a:lumMod val="50000"/>
                  </a:schemeClr>
                </a:solidFill>
                <a:latin typeface="Arial Unicode MS" pitchFamily="34" charset="-128"/>
                <a:ea typeface="Arial Unicode MS" pitchFamily="34" charset="-128"/>
              </a:rPr>
              <a:t>القلم</a:t>
            </a:r>
            <a:endParaRPr lang="en-US" sz="3200" b="1" dirty="0"/>
          </a:p>
        </p:txBody>
      </p:sp>
    </p:spTree>
    <p:extLst>
      <p:ext uri="{BB962C8B-B14F-4D97-AF65-F5344CB8AC3E}">
        <p14:creationId xmlns:p14="http://schemas.microsoft.com/office/powerpoint/2010/main" val="137732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مستثنياته</a:t>
            </a: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Exceptions</a:t>
            </a:r>
            <a:endParaRPr lang="en-US" sz="2400" b="1" dirty="0">
              <a:solidFill>
                <a:srgbClr val="003192"/>
              </a:solidFill>
            </a:endParaRPr>
          </a:p>
        </p:txBody>
      </p:sp>
      <p:sp>
        <p:nvSpPr>
          <p:cNvPr id="15" name="TextBox 14"/>
          <p:cNvSpPr txBox="1"/>
          <p:nvPr/>
        </p:nvSpPr>
        <p:spPr>
          <a:xfrm>
            <a:off x="7035804" y="2600571"/>
            <a:ext cx="2182720" cy="75469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SA" sz="3200" dirty="0" smtClean="0">
                <a:ln>
                  <a:solidFill>
                    <a:srgbClr val="C00000"/>
                  </a:solidFill>
                </a:ln>
                <a:solidFill>
                  <a:srgbClr val="C00000"/>
                </a:solidFill>
                <a:latin typeface="Calibri" panose="020F0502020204030204" pitchFamily="34" charset="0"/>
                <a:cs typeface="Calibri" panose="020F0502020204030204" pitchFamily="34" charset="0"/>
              </a:rPr>
              <a:t>مَنْ رَاقٍ</a:t>
            </a:r>
            <a:endParaRPr lang="ar-SA"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841679" y="5115918"/>
            <a:ext cx="7841861" cy="70788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lvl="0" fontAlgn="base"/>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According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to Hafs the rule for noon is Izhar, because the recitation rule has a must pause (</a:t>
            </a:r>
            <a:r>
              <a:rPr lang="en-US" sz="20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sakt</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after the noon.</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p:cNvSpPr txBox="1"/>
          <p:nvPr/>
        </p:nvSpPr>
        <p:spPr>
          <a:xfrm>
            <a:off x="1877784" y="4325875"/>
            <a:ext cx="7843018" cy="5062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حكمها الإظهار لوجوب السّكت فيها لحفص</a:t>
            </a:r>
            <a:endParaRPr lang="ar-SA"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1" name="TextBox 20"/>
          <p:cNvSpPr txBox="1"/>
          <p:nvPr/>
        </p:nvSpPr>
        <p:spPr>
          <a:xfrm>
            <a:off x="3318457" y="2312978"/>
            <a:ext cx="3115087" cy="1328249"/>
          </a:xfrm>
          <a:prstGeom prst="rect">
            <a:avLst/>
          </a:prstGeom>
          <a:solidFill>
            <a:schemeClr val="accent4">
              <a:lumMod val="20000"/>
              <a:lumOff val="80000"/>
            </a:schemeClr>
          </a:solidFill>
          <a:ln>
            <a:solidFill>
              <a:schemeClr val="tx1"/>
            </a:solidFill>
          </a:ln>
        </p:spPr>
        <p:txBody>
          <a:bodyPr wrap="square" rtlCol="0">
            <a:spAutoFit/>
          </a:bodyPr>
          <a:lstStyle/>
          <a:p>
            <a:pPr algn="ctr" rtl="1">
              <a:lnSpc>
                <a:spcPct val="150000"/>
              </a:lnSpc>
            </a:pPr>
            <a:r>
              <a:rPr lang="ar-SA" sz="6000" b="1" dirty="0" smtClean="0">
                <a:solidFill>
                  <a:schemeClr val="accent1">
                    <a:lumMod val="50000"/>
                  </a:schemeClr>
                </a:solidFill>
                <a:latin typeface="Arial Unicode MS" pitchFamily="34" charset="-128"/>
                <a:ea typeface="Arial Unicode MS" pitchFamily="34" charset="-128"/>
              </a:rPr>
              <a:t>مَ</a:t>
            </a:r>
            <a:r>
              <a:rPr lang="ar-SA" sz="6000" b="1" dirty="0" smtClean="0">
                <a:solidFill>
                  <a:srgbClr val="FF0000"/>
                </a:solidFill>
                <a:latin typeface="Arial Unicode MS" pitchFamily="34" charset="-128"/>
                <a:ea typeface="Arial Unicode MS" pitchFamily="34" charset="-128"/>
              </a:rPr>
              <a:t>نْ </a:t>
            </a:r>
            <a:r>
              <a:rPr lang="ar-SA" sz="6000" b="1" cap="small" spc="-300" baseline="90000" dirty="0" smtClean="0">
                <a:ln>
                  <a:solidFill>
                    <a:sysClr val="windowText" lastClr="000000"/>
                  </a:solidFill>
                </a:ln>
                <a:solidFill>
                  <a:srgbClr val="00FF00"/>
                </a:solidFill>
                <a:effectLst>
                  <a:outerShdw blurRad="38100" dist="38100" dir="2700000" algn="tl">
                    <a:srgbClr val="000000">
                      <a:alpha val="43137"/>
                    </a:srgbClr>
                  </a:outerShdw>
                </a:effectLst>
                <a:latin typeface="Arial Unicode MS" pitchFamily="34" charset="-128"/>
                <a:ea typeface="Arial Unicode MS" pitchFamily="34" charset="-128"/>
              </a:rPr>
              <a:t>س</a:t>
            </a:r>
            <a:r>
              <a:rPr lang="ar-SA" sz="6000" b="1" dirty="0" smtClean="0">
                <a:solidFill>
                  <a:srgbClr val="FF0000"/>
                </a:solidFill>
                <a:latin typeface="Arial Unicode MS" pitchFamily="34" charset="-128"/>
                <a:ea typeface="Arial Unicode MS" pitchFamily="34" charset="-128"/>
              </a:rPr>
              <a:t> </a:t>
            </a:r>
            <a:r>
              <a:rPr lang="ar-SA" sz="6000" b="1" dirty="0" smtClean="0">
                <a:solidFill>
                  <a:schemeClr val="accent6">
                    <a:lumMod val="75000"/>
                  </a:schemeClr>
                </a:solidFill>
                <a:latin typeface="Arial Unicode MS" pitchFamily="34" charset="-128"/>
                <a:ea typeface="Arial Unicode MS" pitchFamily="34" charset="-128"/>
              </a:rPr>
              <a:t>رَ</a:t>
            </a:r>
            <a:r>
              <a:rPr lang="ar-SA" sz="6000" b="1" dirty="0" smtClean="0">
                <a:solidFill>
                  <a:schemeClr val="accent1">
                    <a:lumMod val="50000"/>
                  </a:schemeClr>
                </a:solidFill>
                <a:latin typeface="Arial Unicode MS" pitchFamily="34" charset="-128"/>
                <a:ea typeface="Arial Unicode MS" pitchFamily="34" charset="-128"/>
              </a:rPr>
              <a:t>اقٍ</a:t>
            </a:r>
            <a:endParaRPr lang="en-US" sz="6000" b="1" dirty="0"/>
          </a:p>
        </p:txBody>
      </p:sp>
    </p:spTree>
    <p:extLst>
      <p:ext uri="{BB962C8B-B14F-4D97-AF65-F5344CB8AC3E}">
        <p14:creationId xmlns:p14="http://schemas.microsoft.com/office/powerpoint/2010/main" val="2312670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مستثنياته</a:t>
            </a: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Exceptions</a:t>
            </a:r>
            <a:endParaRPr lang="en-US" sz="2400" b="1" dirty="0">
              <a:solidFill>
                <a:srgbClr val="003192"/>
              </a:solidFill>
            </a:endParaRPr>
          </a:p>
        </p:txBody>
      </p:sp>
      <p:sp>
        <p:nvSpPr>
          <p:cNvPr id="15" name="TextBox 14"/>
          <p:cNvSpPr txBox="1"/>
          <p:nvPr/>
        </p:nvSpPr>
        <p:spPr>
          <a:xfrm>
            <a:off x="6894136" y="2653480"/>
            <a:ext cx="2182720" cy="75469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3200" dirty="0">
                <a:ln>
                  <a:solidFill>
                    <a:srgbClr val="C00000"/>
                  </a:solidFill>
                </a:ln>
                <a:solidFill>
                  <a:srgbClr val="C00000"/>
                </a:solidFill>
                <a:latin typeface="Calibri" panose="020F0502020204030204" pitchFamily="34" charset="0"/>
                <a:cs typeface="Calibri" panose="020F0502020204030204" pitchFamily="34" charset="0"/>
              </a:rPr>
              <a:t>طسٓمٓ</a:t>
            </a:r>
            <a:endParaRPr lang="ar-SA"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841679" y="5115918"/>
            <a:ext cx="7841861" cy="101566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lvl="0" fontAlgn="base"/>
            <a:r>
              <a:rPr lang="en-US"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a:t>
            </a:r>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ccording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to Hafs the noon sakina in the letter seen (</a:t>
            </a:r>
            <a:r>
              <a:rPr lang="ar-SA"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س</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is merged with the letter </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meem (</a:t>
            </a:r>
            <a:r>
              <a:rPr lang="ar-KW"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م</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to take into consideration the continuity of the pronunciation and the continuity of the transcript</a:t>
            </a:r>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p:cNvSpPr txBox="1"/>
          <p:nvPr/>
        </p:nvSpPr>
        <p:spPr>
          <a:xfrm>
            <a:off x="1877784" y="4325875"/>
            <a:ext cx="7843018" cy="5062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أدغم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حفص النون الساكنة في (حرف السين) في الميم بعدها للاتصال اللّفظي.</a:t>
            </a:r>
          </a:p>
        </p:txBody>
      </p:sp>
      <p:sp>
        <p:nvSpPr>
          <p:cNvPr id="21" name="TextBox 20"/>
          <p:cNvSpPr txBox="1"/>
          <p:nvPr/>
        </p:nvSpPr>
        <p:spPr>
          <a:xfrm>
            <a:off x="3267088" y="2823399"/>
            <a:ext cx="3115087" cy="584775"/>
          </a:xfrm>
          <a:prstGeom prst="rect">
            <a:avLst/>
          </a:prstGeom>
          <a:solidFill>
            <a:srgbClr val="FFFF00"/>
          </a:solidFill>
          <a:ln>
            <a:solidFill>
              <a:schemeClr val="tx1"/>
            </a:solidFill>
          </a:ln>
        </p:spPr>
        <p:txBody>
          <a:bodyPr wrap="square" rtlCol="0">
            <a:spAutoFit/>
          </a:bodyPr>
          <a:lstStyle/>
          <a:p>
            <a:pPr algn="ctr" rtl="1"/>
            <a:r>
              <a:rPr lang="ar-SA" sz="3200" b="1" dirty="0" smtClean="0">
                <a:solidFill>
                  <a:schemeClr val="accent1">
                    <a:lumMod val="50000"/>
                  </a:schemeClr>
                </a:solidFill>
                <a:latin typeface="Arial Unicode MS" pitchFamily="34" charset="-128"/>
                <a:ea typeface="Arial Unicode MS" pitchFamily="34" charset="-128"/>
              </a:rPr>
              <a:t>طا سي</a:t>
            </a:r>
            <a:r>
              <a:rPr lang="ar-SA" sz="3200" b="1" dirty="0" smtClean="0">
                <a:solidFill>
                  <a:srgbClr val="FF0000"/>
                </a:solidFill>
                <a:latin typeface="Arial Unicode MS" pitchFamily="34" charset="-128"/>
                <a:ea typeface="Arial Unicode MS" pitchFamily="34" charset="-128"/>
              </a:rPr>
              <a:t>نْ </a:t>
            </a:r>
            <a:r>
              <a:rPr lang="ar-SA" sz="3200" b="1" dirty="0" smtClean="0">
                <a:solidFill>
                  <a:schemeClr val="accent6">
                    <a:lumMod val="75000"/>
                  </a:schemeClr>
                </a:solidFill>
                <a:latin typeface="Arial Unicode MS" pitchFamily="34" charset="-128"/>
                <a:ea typeface="Arial Unicode MS" pitchFamily="34" charset="-128"/>
              </a:rPr>
              <a:t>مِ</a:t>
            </a:r>
            <a:r>
              <a:rPr lang="ar-SA" sz="3200" b="1" dirty="0" smtClean="0">
                <a:solidFill>
                  <a:schemeClr val="accent1">
                    <a:lumMod val="50000"/>
                  </a:schemeClr>
                </a:solidFill>
                <a:latin typeface="Arial Unicode MS" pitchFamily="34" charset="-128"/>
                <a:ea typeface="Arial Unicode MS" pitchFamily="34" charset="-128"/>
              </a:rPr>
              <a:t>يم</a:t>
            </a:r>
            <a:endParaRPr lang="en-US" sz="3200" b="1" dirty="0"/>
          </a:p>
        </p:txBody>
      </p:sp>
    </p:spTree>
    <p:extLst>
      <p:ext uri="{BB962C8B-B14F-4D97-AF65-F5344CB8AC3E}">
        <p14:creationId xmlns:p14="http://schemas.microsoft.com/office/powerpoint/2010/main" val="225140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مستثنياته</a:t>
            </a: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Exceptions</a:t>
            </a:r>
            <a:endParaRPr lang="en-US" sz="2400" b="1" dirty="0">
              <a:solidFill>
                <a:srgbClr val="003192"/>
              </a:solidFill>
            </a:endParaRPr>
          </a:p>
        </p:txBody>
      </p:sp>
      <p:sp>
        <p:nvSpPr>
          <p:cNvPr id="15" name="TextBox 14"/>
          <p:cNvSpPr txBox="1"/>
          <p:nvPr/>
        </p:nvSpPr>
        <p:spPr>
          <a:xfrm>
            <a:off x="1964369" y="2153719"/>
            <a:ext cx="7843018" cy="147732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457200" indent="-457200" algn="r" rtl="1">
              <a:lnSpc>
                <a:spcPct val="150000"/>
              </a:lnSpc>
              <a:buFont typeface="Arial" panose="020B0604020202020204" pitchFamily="34" charset="0"/>
              <a:buChar char="•"/>
            </a:pPr>
            <a:r>
              <a:rPr lang="ar" sz="2000" dirty="0" smtClean="0">
                <a:ln>
                  <a:solidFill>
                    <a:srgbClr val="C00000"/>
                  </a:solidFill>
                </a:ln>
                <a:solidFill>
                  <a:srgbClr val="C00000"/>
                </a:solidFill>
                <a:latin typeface="Calibri" panose="020F0502020204030204" pitchFamily="34" charset="0"/>
                <a:cs typeface="Calibri" panose="020F0502020204030204" pitchFamily="34" charset="0"/>
              </a:rPr>
              <a:t>يسٓ </a:t>
            </a:r>
            <a:r>
              <a:rPr lang="ar" sz="2000" dirty="0">
                <a:ln>
                  <a:solidFill>
                    <a:srgbClr val="C00000"/>
                  </a:solidFill>
                </a:ln>
                <a:solidFill>
                  <a:srgbClr val="C00000"/>
                </a:solidFill>
                <a:latin typeface="Calibri" panose="020F0502020204030204" pitchFamily="34" charset="0"/>
                <a:cs typeface="Calibri" panose="020F0502020204030204" pitchFamily="34" charset="0"/>
              </a:rPr>
              <a:t>وَٱلۡقُرۡءَانِ ، نٓۚ وَٱلۡقَلَمِ:</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أظهر حفص النون الساكنة مع مراعاة الإنفصال الحكمي</a:t>
            </a: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SA"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marL="457200" indent="-457200" algn="r" rtl="1">
              <a:lnSpc>
                <a:spcPct val="150000"/>
              </a:lnSpc>
              <a:buFont typeface="Arial" panose="020B0604020202020204" pitchFamily="34" charset="0"/>
              <a:buChar char="•"/>
            </a:pPr>
            <a:r>
              <a:rPr lang="ar" sz="2000" dirty="0" smtClean="0">
                <a:ln>
                  <a:solidFill>
                    <a:srgbClr val="C00000"/>
                  </a:solidFill>
                </a:ln>
                <a:solidFill>
                  <a:srgbClr val="C00000"/>
                </a:solidFill>
                <a:latin typeface="Calibri" panose="020F0502020204030204" pitchFamily="34" charset="0"/>
                <a:cs typeface="Calibri" panose="020F0502020204030204" pitchFamily="34" charset="0"/>
              </a:rPr>
              <a:t>مَنْ </a:t>
            </a:r>
            <a:r>
              <a:rPr lang="ar" sz="2000" dirty="0">
                <a:ln>
                  <a:solidFill>
                    <a:srgbClr val="C00000"/>
                  </a:solidFill>
                </a:ln>
                <a:solidFill>
                  <a:srgbClr val="C00000"/>
                </a:solidFill>
                <a:latin typeface="Calibri" panose="020F0502020204030204" pitchFamily="34" charset="0"/>
                <a:cs typeface="Calibri" panose="020F0502020204030204" pitchFamily="34" charset="0"/>
              </a:rPr>
              <a:t>ۜ رَاقٍۢ: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حكمها الإظهار لوجوب السّكت فيها لحفص.</a:t>
            </a:r>
          </a:p>
          <a:p>
            <a:pPr marL="457200" indent="-457200" algn="r" rtl="1">
              <a:lnSpc>
                <a:spcPct val="150000"/>
              </a:lnSpc>
              <a:buFont typeface="Arial" panose="020B0604020202020204" pitchFamily="34" charset="0"/>
              <a:buChar char="•"/>
            </a:pPr>
            <a:r>
              <a:rPr lang="ar" sz="2000" dirty="0" smtClean="0">
                <a:ln>
                  <a:solidFill>
                    <a:srgbClr val="C00000"/>
                  </a:solidFill>
                </a:ln>
                <a:solidFill>
                  <a:srgbClr val="C00000"/>
                </a:solidFill>
                <a:latin typeface="Calibri" panose="020F0502020204030204" pitchFamily="34" charset="0"/>
                <a:cs typeface="Calibri" panose="020F0502020204030204" pitchFamily="34" charset="0"/>
              </a:rPr>
              <a:t>طسٓمٓ</a:t>
            </a:r>
            <a:r>
              <a:rPr lang="ar" sz="2000" dirty="0">
                <a:ln>
                  <a:solidFill>
                    <a:srgbClr val="C00000"/>
                  </a:solidFill>
                </a:ln>
                <a:solidFill>
                  <a:srgbClr val="C00000"/>
                </a:solidFill>
                <a:latin typeface="Calibri" panose="020F0502020204030204" pitchFamily="34" charset="0"/>
                <a:cs typeface="Calibri" panose="020F0502020204030204" pitchFamily="34" charset="0"/>
              </a:rPr>
              <a:t>: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أدغم حفص النون الساكنة في (حرف السين) في الميم بعدها </a:t>
            </a: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للاتصال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اللّفظي.</a:t>
            </a: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841679" y="3661785"/>
            <a:ext cx="7841861" cy="286232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lvl="0" indent="-342900" fontAlgn="base">
              <a:buFont typeface="Arial" panose="020B0604020202020204" pitchFamily="34" charset="0"/>
              <a:buChar char="•"/>
            </a:pP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r>
              <a:rPr lang="ar-SA" sz="2000" dirty="0">
                <a:ln>
                  <a:solidFill>
                    <a:srgbClr val="C00000"/>
                  </a:solidFill>
                </a:ln>
                <a:solidFill>
                  <a:srgbClr val="C00000"/>
                </a:solidFill>
                <a:latin typeface="Calibri" panose="020F0502020204030204" pitchFamily="34" charset="0"/>
                <a:ea typeface="Calibri" panose="020F0502020204030204" pitchFamily="34" charset="0"/>
                <a:cs typeface="Calibri" panose="020F0502020204030204" pitchFamily="34" charset="0"/>
              </a:rPr>
              <a:t>يس و القرءان </a:t>
            </a:r>
            <a:r>
              <a:rPr lang="pt-PT" sz="2000" dirty="0">
                <a:ln>
                  <a:solidFill>
                    <a:srgbClr val="C00000"/>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SA" sz="2000" dirty="0">
                <a:ln>
                  <a:solidFill>
                    <a:srgbClr val="C00000"/>
                  </a:solidFill>
                </a:ln>
                <a:solidFill>
                  <a:srgbClr val="C00000"/>
                </a:solidFill>
                <a:latin typeface="Calibri" panose="020F0502020204030204" pitchFamily="34" charset="0"/>
                <a:ea typeface="Calibri" panose="020F0502020204030204" pitchFamily="34" charset="0"/>
                <a:cs typeface="Calibri" panose="020F0502020204030204" pitchFamily="34" charset="0"/>
              </a:rPr>
              <a:t>نون و القلم</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according to Hafs the rule for noon here is Izhar according to the separation rule.</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lvl="0" indent="-342900" fontAlgn="base">
              <a:buFont typeface="Arial" panose="020B0604020202020204" pitchFamily="34" charset="0"/>
              <a:buChar char="•"/>
            </a:pPr>
            <a:endParaRPr lang="en-US"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lvl="0" indent="-342900" fontAlgn="base">
              <a:buFont typeface="Arial" panose="020B0604020202020204" pitchFamily="34" charset="0"/>
              <a:buChar char="•"/>
            </a:pP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r>
              <a:rPr lang="ar" sz="2000" dirty="0">
                <a:ln>
                  <a:solidFill>
                    <a:srgbClr val="C00000"/>
                  </a:solidFill>
                </a:ln>
                <a:solidFill>
                  <a:srgbClr val="C00000"/>
                </a:solidFill>
                <a:latin typeface="Calibri" panose="020F0502020204030204" pitchFamily="34" charset="0"/>
                <a:cs typeface="Calibri" panose="020F0502020204030204" pitchFamily="34" charset="0"/>
              </a:rPr>
              <a:t>مَنْ ۜ رَاقٍۢ</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according to Hafs the rule for noon is Izhar, because the recitation rule has a must pause (</a:t>
            </a:r>
            <a:r>
              <a:rPr lang="en-US" sz="20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sakt</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after the noon.</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lvl="0" indent="-342900" fontAlgn="base">
              <a:buFont typeface="Arial" panose="020B0604020202020204" pitchFamily="34" charset="0"/>
              <a:buChar char="•"/>
            </a:pPr>
            <a:endPar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3.   (</a:t>
            </a:r>
            <a:r>
              <a:rPr lang="ar" sz="2000" dirty="0">
                <a:ln>
                  <a:solidFill>
                    <a:srgbClr val="C00000"/>
                  </a:solidFill>
                </a:ln>
                <a:solidFill>
                  <a:srgbClr val="C00000"/>
                </a:solidFill>
                <a:latin typeface="Calibri" panose="020F0502020204030204" pitchFamily="34" charset="0"/>
                <a:cs typeface="Calibri" panose="020F0502020204030204" pitchFamily="34" charset="0"/>
              </a:rPr>
              <a:t>طسٓم</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according to Hafs the noon sakina in the letter seen (</a:t>
            </a:r>
            <a:r>
              <a:rPr lang="ar-SA"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س</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is merged with the letter </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meem (</a:t>
            </a:r>
            <a:r>
              <a:rPr lang="ar-KW"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م</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to take into consideration the continuity of the pronunciation and the continuity of the transcript.</a:t>
            </a:r>
            <a:endParaRPr lang="ar-KW"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6576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13671</TotalTime>
  <Words>994</Words>
  <Application>Microsoft Office PowerPoint</Application>
  <PresentationFormat>Widescreen</PresentationFormat>
  <Paragraphs>204</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 Unicode MS</vt:lpstr>
      <vt:lpstr>Arial</vt:lpstr>
      <vt:lpstr>Calibri</vt:lpstr>
      <vt:lpstr>Calibri Light</vt:lpstr>
      <vt:lpstr>HQPB1</vt:lpstr>
      <vt:lpstr>HQPB4</vt:lpstr>
      <vt:lpstr>Times New Roman</vt:lpstr>
      <vt:lpstr>Wingdings</vt:lpstr>
      <vt:lpstr>Office Theme</vt:lpstr>
      <vt:lpstr>أحكام  النون الساكنة والتنوين (الإدغام – 2)</vt:lpstr>
      <vt:lpstr>عناصر المحاضرة</vt:lpstr>
      <vt:lpstr>Introduction to the Noon Sakinah &amp; Tanween  مقدمة أحكام النون الساكنة والتنوين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87</cp:revision>
  <dcterms:created xsi:type="dcterms:W3CDTF">2020-09-13T17:12:40Z</dcterms:created>
  <dcterms:modified xsi:type="dcterms:W3CDTF">2020-10-30T16:22:12Z</dcterms:modified>
</cp:coreProperties>
</file>