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418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53" r:id="rId13"/>
    <p:sldId id="448" r:id="rId14"/>
    <p:sldId id="454" r:id="rId15"/>
    <p:sldId id="449" r:id="rId16"/>
    <p:sldId id="450" r:id="rId17"/>
    <p:sldId id="451" r:id="rId18"/>
    <p:sldId id="452" r:id="rId19"/>
    <p:sldId id="440" r:id="rId20"/>
    <p:sldId id="441" r:id="rId21"/>
    <p:sldId id="442" r:id="rId22"/>
    <p:sldId id="443" r:id="rId23"/>
    <p:sldId id="444" r:id="rId24"/>
    <p:sldId id="445" r:id="rId25"/>
    <p:sldId id="446" r:id="rId26"/>
    <p:sldId id="447" r:id="rId27"/>
    <p:sldId id="422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51af6e0ec547da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778"/>
  </p:normalViewPr>
  <p:slideViewPr>
    <p:cSldViewPr snapToGrid="0" snapToObjects="1">
      <p:cViewPr varScale="1">
        <p:scale>
          <a:sx n="29" d="100"/>
          <a:sy n="29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17F8B-DB8A-DC4E-988E-81C7D81C99EA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20C3C-6D29-994C-AADA-104CE512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50F81-ECB8-4B42-BA7E-06CE3946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9649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65E05-0B75-294F-8B10-1A6C0FD5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932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A6B99-0490-3748-AFEE-F8153E66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F147-0FC4-C742-801D-18B7262A641E}" type="datetime1">
              <a:rPr lang="en-CA" smtClean="0"/>
              <a:t>2021-01-29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6114DC-41CB-A642-9007-2EEE6F3A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FB2F30-F991-3E46-9F45-9EB242E0563F}"/>
              </a:ext>
            </a:extLst>
          </p:cNvPr>
          <p:cNvSpPr/>
          <p:nvPr userDrawn="1"/>
        </p:nvSpPr>
        <p:spPr>
          <a:xfrm>
            <a:off x="0" y="0"/>
            <a:ext cx="2414588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7E672B-A631-7141-A87D-735F3811B1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15276A-1DF6-5146-B9E4-A70F82CA52F8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84228C-CBC9-294A-8A19-4479F85C2695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ar-KW" sz="1800" b="1" dirty="0" smtClean="0"/>
              <a:t>تجويد  181 </a:t>
            </a:r>
            <a:r>
              <a:rPr lang="ar-SA" sz="1800" b="1" dirty="0" smtClean="0"/>
              <a:t>– </a:t>
            </a:r>
            <a:r>
              <a:rPr lang="ar-SA" sz="1800" b="1" dirty="0"/>
              <a:t>مادة </a:t>
            </a:r>
            <a:r>
              <a:rPr lang="ar-KW" sz="1800" b="1" dirty="0" smtClean="0"/>
              <a:t>التجويد </a:t>
            </a:r>
            <a:r>
              <a:rPr lang="ar-SA" sz="1800" b="1" dirty="0" smtClean="0"/>
              <a:t>– </a:t>
            </a:r>
            <a:r>
              <a:rPr lang="ar-SA" sz="1800" b="1" dirty="0"/>
              <a:t>المحاضرة </a:t>
            </a:r>
            <a:r>
              <a:rPr lang="ar-SA" sz="1800" b="1" dirty="0" smtClean="0"/>
              <a:t>10 &amp; 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73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AE2AE-6837-2442-A1BC-9114D464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2CBFDC-9D6B-7F4D-8374-024733E7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57D277-D175-DB4B-96DC-9C5967C3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8A66-BA4B-B547-93D7-511957FAFDEB}" type="datetime1">
              <a:rPr lang="en-CA" smtClean="0"/>
              <a:t>2021-01-29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A58A0-DFEC-8649-B92F-0D9B40E1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5E7044-F905-3B46-8ED8-674EA1CB1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9A897D-22B2-5B49-A749-7B4A2038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B39CC-45C2-9C42-B9FD-1560CFC0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E764-3DBC-484A-A93B-3C4E1B8DE87F}" type="datetime1">
              <a:rPr lang="en-CA" smtClean="0"/>
              <a:t>2021-01-29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9713C-CBAF-1743-AE99-4AEC41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145FC0-A9B9-4640-B515-4DA13EE3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4FB1E-5B18-314A-A977-86FD63C0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E7F04-DD03-814D-9305-C61B59A3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8DC7-5299-9241-B58C-B3B677802FE9}" type="datetime1">
              <a:rPr lang="en-CA" smtClean="0"/>
              <a:t>2021-01-29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C47B0-93BE-914F-80C1-40B37FB4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9B3F-EC7D-3946-B416-0F352B9C3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41F04-B6C2-0D43-A7A6-B55C53D3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AF989-14F6-A241-9FCB-0E11C68FD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D1B1-740E-3C49-A311-54C3556A4E34}" type="datetime1">
              <a:rPr lang="en-CA" smtClean="0"/>
              <a:t>2021-01-29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2CAFE2-23A3-164C-870A-6F3B0D01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2880CB-33FB-1641-B6E8-60B84234C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CF7B3B-64CD-3E46-B485-4383D0721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7360BB-1721-1243-A3A8-4E4EA25D4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4C016F-5F6F-8542-9F0D-9EAEC616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B8A7-B79F-3248-A502-6965C0869732}" type="datetime1">
              <a:rPr lang="en-CA" smtClean="0"/>
              <a:t>2021-01-29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B3060D-9617-164B-B5E8-47A91616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2CF653-D96B-8C46-AF61-30129124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641E5-82E4-FA49-828A-2AB111A7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DE58A4-B422-7A4B-8947-BE3D742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818CB2-114C-A84B-896B-DE4CFD3D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160736-D458-244F-B35D-B512E35A4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1D7E34-3479-E347-AEAA-F0C02C6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F997-D451-CD4A-BFD7-06CAD8CBF9F1}" type="datetime1">
              <a:rPr lang="en-CA" smtClean="0"/>
              <a:t>2021-01-29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059348-B6CD-CB46-A549-1D98AA7C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5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90E9-B859-834C-BC13-D849EAE2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DA819D0-11DE-5F47-9EEC-29D6C0F7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4C43-BE7F-6343-9CA1-CC42DB3C2657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13DA10-DD14-C846-8679-312362A37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8DDE56-378C-DE42-92CC-12F4AC1C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BFF9-7807-D640-971F-B9C921639AE7}" type="datetime1">
              <a:rPr lang="en-CA" smtClean="0"/>
              <a:t>2021-01-29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C394FC-8EF0-5D44-9B50-EFCE5480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3D2A63-5C6C-AC44-9795-2F13E042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0FBF5-C6E9-6C4B-B057-ACC6A8CD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7C874F-99B6-CD4D-B53D-10FB287F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E4ABB4-4D2D-9D49-957C-7580A649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10FC2-9F2F-CA45-A32C-45BF441A8B04}" type="datetime1">
              <a:rPr lang="en-CA" smtClean="0"/>
              <a:t>2021-01-29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6012D-9F74-BD40-9998-D5F5EEC8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7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DB166-B8BE-2341-A8FF-FCBA8314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C9ED83-8A95-4345-B818-4D0A62DFC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A9E75F-2331-F541-92EE-2F0A8F46E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E2E840-97AD-154A-8D0E-22D4700C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206D-EB4D-964A-A567-0195B566DE41}" type="datetime1">
              <a:rPr lang="en-CA" smtClean="0"/>
              <a:t>2021-01-29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76EA82-1D92-024E-8482-37F3E1C8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6189A4-05F0-E045-AC33-155DCAA6BD15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F4E62B-6930-4B47-8E28-4D0EBE8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111ACB-CCE0-8A40-B222-57747BE8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8417C-0319-084A-94FE-49E28A30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59429C-CF35-9249-8D66-6AF2AABB73FB}" type="datetime1">
              <a:rPr lang="en-CA" smtClean="0"/>
              <a:t>2021-01-29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4D2D-A1A7-9C49-8DE3-152D5B2A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817943-45D5-5949-BC48-405C5101A3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1100F1-BC82-2C40-8AD5-ED18BE99D6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6523" y="132864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40EE06-4653-1649-9DC3-4134ADAEE20A}"/>
              </a:ext>
            </a:extLst>
          </p:cNvPr>
          <p:cNvSpPr/>
          <p:nvPr userDrawn="1"/>
        </p:nvSpPr>
        <p:spPr>
          <a:xfrm>
            <a:off x="-129001" y="1307684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islam-guide.com/aqwas-ys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://www.islam-guide.com/aqwas-ym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D5548-C89A-1F44-B046-3AC83850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811" y="2863241"/>
            <a:ext cx="7156361" cy="1679005"/>
          </a:xfrm>
        </p:spPr>
        <p:txBody>
          <a:bodyPr>
            <a:normAutofit fontScale="90000"/>
          </a:bodyPr>
          <a:lstStyle/>
          <a:p>
            <a:r>
              <a:rPr lang="ar-KW" dirty="0" smtClean="0"/>
              <a:t>أحكام </a:t>
            </a:r>
            <a:br>
              <a:rPr lang="ar-KW" dirty="0" smtClean="0"/>
            </a:br>
            <a:r>
              <a:rPr lang="ar-SA" dirty="0" smtClean="0"/>
              <a:t>الميم الساكنة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BE6263-52BA-8E43-9969-41582C638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8406" y="5508442"/>
            <a:ext cx="9144000" cy="1655762"/>
          </a:xfrm>
        </p:spPr>
        <p:txBody>
          <a:bodyPr>
            <a:normAutofit/>
          </a:bodyPr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ar-SA" sz="3200" b="1" dirty="0"/>
              <a:t>د. </a:t>
            </a:r>
            <a:r>
              <a:rPr lang="ar-KW" sz="3200" b="1" dirty="0" smtClean="0"/>
              <a:t>هاله رجب</a:t>
            </a: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14235-1DE1-9F49-9245-B11AEED7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065F-1338-AD4E-B903-5D61FB6BDB5C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70CC7B-69F3-EA46-AFE9-BC65DF8D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2856682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1203" y="1801482"/>
            <a:ext cx="607939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Why is it named </a:t>
            </a:r>
            <a:r>
              <a:rPr lang="en-GB" sz="3200" b="1" dirty="0" smtClean="0">
                <a:solidFill>
                  <a:srgbClr val="FF0000"/>
                </a:solidFill>
              </a:rPr>
              <a:t>this</a:t>
            </a:r>
            <a:r>
              <a:rPr lang="ar-SA" sz="3200" b="1" dirty="0" smtClean="0">
                <a:solidFill>
                  <a:srgbClr val="FF0000"/>
                </a:solidFill>
              </a:rPr>
              <a:t>لماذا سمي بهذا 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6000" dirty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</a:t>
            </a:r>
            <a:endParaRPr lang="en-GB" sz="6000" dirty="0" smtClean="0">
              <a:solidFill>
                <a:srgbClr val="FF0000"/>
              </a:solidFill>
            </a:endParaRPr>
          </a:p>
          <a:p>
            <a:pPr lvl="1"/>
            <a:endParaRPr lang="en-US" sz="3200" dirty="0" smtClean="0"/>
          </a:p>
          <a:p>
            <a:pPr lvl="1"/>
            <a:r>
              <a:rPr lang="ar-SA" sz="3200" dirty="0" smtClean="0"/>
              <a:t>لأن الميم الساكنة تدغم في الميم المتحركة</a:t>
            </a:r>
          </a:p>
          <a:p>
            <a:pPr lvl="1"/>
            <a:r>
              <a:rPr lang="en-GB" sz="3200" dirty="0" smtClean="0"/>
              <a:t>because </a:t>
            </a:r>
            <a:r>
              <a:rPr lang="en-GB" sz="3200" dirty="0" smtClean="0"/>
              <a:t>the </a:t>
            </a:r>
            <a:r>
              <a:rPr lang="en-GB" sz="3200" dirty="0" err="1" smtClean="0"/>
              <a:t>meem</a:t>
            </a:r>
            <a:r>
              <a:rPr lang="en-GB" sz="3200" dirty="0" smtClean="0"/>
              <a:t> </a:t>
            </a:r>
            <a:r>
              <a:rPr lang="en-GB" sz="3200" dirty="0" err="1" smtClean="0"/>
              <a:t>saakinah</a:t>
            </a:r>
            <a:r>
              <a:rPr lang="en-GB" sz="3200" dirty="0" smtClean="0"/>
              <a:t> is merged into </a:t>
            </a:r>
            <a:r>
              <a:rPr lang="en-GB" sz="3200" dirty="0" err="1" smtClean="0"/>
              <a:t>voweled</a:t>
            </a:r>
            <a:r>
              <a:rPr lang="en-GB" sz="3200" dirty="0" smtClean="0"/>
              <a:t> </a:t>
            </a:r>
            <a:r>
              <a:rPr lang="en-GB" sz="3200" dirty="0" err="1" smtClean="0"/>
              <a:t>meem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93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203" y="1801482"/>
            <a:ext cx="619593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Why is it named </a:t>
            </a:r>
            <a:r>
              <a:rPr lang="en-GB" sz="3200" b="1" dirty="0" smtClean="0">
                <a:solidFill>
                  <a:srgbClr val="FF0000"/>
                </a:solidFill>
              </a:rPr>
              <a:t>this</a:t>
            </a:r>
            <a:r>
              <a:rPr lang="ar-SA" sz="3200" b="1" dirty="0" smtClean="0">
                <a:solidFill>
                  <a:srgbClr val="FF0000"/>
                </a:solidFill>
              </a:rPr>
              <a:t>لماذا سمي بهذا 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6000" dirty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</a:t>
            </a:r>
            <a:endParaRPr lang="en-GB" sz="6000" dirty="0" smtClean="0">
              <a:solidFill>
                <a:srgbClr val="FF0000"/>
              </a:solidFill>
            </a:endParaRPr>
          </a:p>
          <a:p>
            <a:pPr lvl="1"/>
            <a:endParaRPr lang="en-US" sz="3200" dirty="0" smtClean="0"/>
          </a:p>
          <a:p>
            <a:pPr lvl="1"/>
            <a:r>
              <a:rPr lang="ar-SA" sz="3200" dirty="0" smtClean="0"/>
              <a:t>لأن كلا الحرفين يخرجان من نفس المخرج ولهما نفس الصفات (نفس الحرف)</a:t>
            </a:r>
          </a:p>
          <a:p>
            <a:r>
              <a:rPr lang="en-GB" sz="3200" dirty="0" smtClean="0"/>
              <a:t>because </a:t>
            </a:r>
            <a:r>
              <a:rPr lang="en-GB" sz="3200" dirty="0"/>
              <a:t>both letters are articulated from the same articulation point and have the same characteristics.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1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203" y="1801482"/>
            <a:ext cx="6195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Why is it named </a:t>
            </a:r>
            <a:r>
              <a:rPr lang="en-GB" sz="3200" b="1" dirty="0" smtClean="0">
                <a:solidFill>
                  <a:srgbClr val="FF0000"/>
                </a:solidFill>
              </a:rPr>
              <a:t>this</a:t>
            </a:r>
            <a:r>
              <a:rPr lang="ar-SA" sz="3200" b="1" dirty="0" smtClean="0">
                <a:solidFill>
                  <a:srgbClr val="FF0000"/>
                </a:solidFill>
              </a:rPr>
              <a:t>لماذا سمي بهذا 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60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صغير</a:t>
            </a:r>
            <a:endParaRPr lang="en-GB" sz="6000" dirty="0" smtClean="0">
              <a:solidFill>
                <a:srgbClr val="FF0000"/>
              </a:solidFill>
            </a:endParaRPr>
          </a:p>
          <a:p>
            <a:pPr lvl="1"/>
            <a:endParaRPr lang="en-US" sz="3200" dirty="0" smtClean="0"/>
          </a:p>
          <a:p>
            <a:pPr lvl="1"/>
            <a:r>
              <a:rPr lang="ar-SA" sz="3200" dirty="0" smtClean="0"/>
              <a:t>لأن الحرف الأول ساكن والثاني متحرك</a:t>
            </a:r>
          </a:p>
          <a:p>
            <a:endParaRPr lang="en-GB" sz="3200" dirty="0" smtClean="0"/>
          </a:p>
          <a:p>
            <a:r>
              <a:rPr lang="en-GB" sz="3200" dirty="0" smtClean="0"/>
              <a:t>because </a:t>
            </a:r>
            <a:r>
              <a:rPr lang="en-US" sz="3200" dirty="0" smtClean="0"/>
              <a:t>the first </a:t>
            </a:r>
            <a:r>
              <a:rPr lang="en-GB" sz="3200" dirty="0" smtClean="0"/>
              <a:t>letter has no </a:t>
            </a:r>
            <a:r>
              <a:rPr lang="en-GB" sz="3200" dirty="0" err="1" smtClean="0"/>
              <a:t>vowle</a:t>
            </a:r>
            <a:r>
              <a:rPr lang="en-GB" sz="3200" dirty="0" smtClean="0"/>
              <a:t> while the second has a </a:t>
            </a:r>
            <a:r>
              <a:rPr lang="en-GB" sz="3200" dirty="0" err="1" smtClean="0"/>
              <a:t>vowle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8622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7445" y="4086002"/>
            <a:ext cx="62331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Definition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The pronunciation of a non-</a:t>
            </a:r>
            <a:r>
              <a:rPr lang="en-GB" sz="2000" dirty="0" err="1" smtClean="0"/>
              <a:t>vowled</a:t>
            </a:r>
            <a:r>
              <a:rPr lang="en-GB" sz="2000" dirty="0" smtClean="0"/>
              <a:t> </a:t>
            </a:r>
            <a:r>
              <a:rPr lang="en-GB" sz="2000" dirty="0" err="1" smtClean="0"/>
              <a:t>meem</a:t>
            </a:r>
            <a:r>
              <a:rPr lang="en-GB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stripped of any </a:t>
            </a:r>
            <a:r>
              <a:rPr lang="en-GB" sz="2000" dirty="0" err="1" smtClean="0"/>
              <a:t>shaddah</a:t>
            </a:r>
            <a:r>
              <a:rPr lang="en-GB" sz="20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in a state between </a:t>
            </a:r>
            <a:r>
              <a:rPr lang="en-GB" sz="2000" dirty="0" err="1" smtClean="0"/>
              <a:t>idhahaar</a:t>
            </a:r>
            <a:r>
              <a:rPr lang="en-GB" sz="2000" dirty="0" smtClean="0"/>
              <a:t> and </a:t>
            </a:r>
            <a:r>
              <a:rPr lang="en-GB" sz="2000" dirty="0" err="1" smtClean="0"/>
              <a:t>idgham</a:t>
            </a: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 with a stretched </a:t>
            </a:r>
            <a:r>
              <a:rPr lang="en-GB" sz="2000" dirty="0" err="1" smtClean="0"/>
              <a:t>ghunnah</a:t>
            </a:r>
            <a:r>
              <a:rPr lang="en-GB" sz="2000" dirty="0" smtClean="0"/>
              <a:t> remaining on the </a:t>
            </a:r>
            <a:r>
              <a:rPr lang="en-GB" sz="2000" dirty="0" err="1" smtClean="0"/>
              <a:t>meem</a:t>
            </a:r>
            <a:r>
              <a:rPr lang="en-GB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This is the opinion of the majority of scholars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797445" y="1644198"/>
            <a:ext cx="5539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تعريفه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algn="r" rtl="1"/>
            <a:endParaRPr lang="en-GB" sz="2000" dirty="0" smtClean="0">
              <a:solidFill>
                <a:srgbClr val="FF0000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en-GB" sz="2000" dirty="0" smtClean="0"/>
              <a:t>   </a:t>
            </a:r>
            <a:r>
              <a:rPr lang="ar-SA" sz="2000" dirty="0" smtClean="0"/>
              <a:t>النطق بالميم الساكنة</a:t>
            </a:r>
            <a:r>
              <a:rPr lang="en-US" sz="2000" dirty="0" smtClean="0"/>
              <a:t>.</a:t>
            </a:r>
            <a:endParaRPr lang="ar-SA" sz="2000" dirty="0" smtClean="0"/>
          </a:p>
          <a:p>
            <a:pPr algn="r" rtl="1">
              <a:buFont typeface="Arial" pitchFamily="34" charset="0"/>
              <a:buChar char="•"/>
            </a:pPr>
            <a:r>
              <a:rPr lang="ar-SA" sz="2000" dirty="0" smtClean="0"/>
              <a:t>خالية من التشديد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000" dirty="0" smtClean="0"/>
              <a:t>بحالة بين الإظهار والإدغام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000" dirty="0" smtClean="0"/>
              <a:t>بغنة كاملة بمقدار حركتين</a:t>
            </a:r>
          </a:p>
          <a:p>
            <a:pPr algn="r" rtl="1">
              <a:buFont typeface="Arial" pitchFamily="34" charset="0"/>
              <a:buChar char="•"/>
            </a:pPr>
            <a:r>
              <a:rPr lang="ar-SA" sz="2000" dirty="0" smtClean="0"/>
              <a:t>وهذا رأي جمهور العلماء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05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17005" y="2569512"/>
            <a:ext cx="4848006" cy="1516489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Its letter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is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حرفه هو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  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IQ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6040" y="4162232"/>
            <a:ext cx="62766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How to apply it: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   </a:t>
            </a:r>
            <a:r>
              <a:rPr lang="en-GB" sz="2000" dirty="0"/>
              <a:t>When the letter </a:t>
            </a:r>
            <a:r>
              <a:rPr lang="ar-IQ" sz="2000" dirty="0"/>
              <a:t>( </a:t>
            </a:r>
            <a:r>
              <a:rPr lang="ar-IQ" sz="2000" b="1" dirty="0">
                <a:solidFill>
                  <a:srgbClr val="FF0000"/>
                </a:solidFill>
              </a:rPr>
              <a:t>ب</a:t>
            </a:r>
            <a:r>
              <a:rPr lang="ar-IQ" sz="2000" dirty="0"/>
              <a:t> ) </a:t>
            </a:r>
            <a:r>
              <a:rPr lang="en-GB" sz="2000" dirty="0"/>
              <a:t>immediately follows </a:t>
            </a:r>
            <a:r>
              <a:rPr lang="en-GB" sz="2000" i="1" dirty="0" err="1"/>
              <a:t>meem</a:t>
            </a:r>
            <a:r>
              <a:rPr lang="en-GB" sz="2000" i="1" dirty="0"/>
              <a:t> </a:t>
            </a:r>
            <a:r>
              <a:rPr lang="en-GB" sz="2000" i="1" dirty="0" err="1"/>
              <a:t>sakinah</a:t>
            </a:r>
            <a:r>
              <a:rPr lang="en-GB" sz="2000" dirty="0"/>
              <a:t>  in between two words hide this </a:t>
            </a:r>
            <a:r>
              <a:rPr lang="en-GB" sz="2000" i="1" dirty="0" err="1" smtClean="0"/>
              <a:t>meem</a:t>
            </a:r>
            <a:r>
              <a:rPr lang="en-GB" sz="2000" i="1" dirty="0" smtClean="0"/>
              <a:t> </a:t>
            </a:r>
            <a:r>
              <a:rPr lang="en-GB" sz="2000" dirty="0" smtClean="0"/>
              <a:t>at the letter </a:t>
            </a:r>
            <a:r>
              <a:rPr lang="ar-IQ" sz="2000" dirty="0" smtClean="0"/>
              <a:t>( </a:t>
            </a:r>
            <a:r>
              <a:rPr lang="ar-IQ" sz="2000" b="1" dirty="0" smtClean="0">
                <a:solidFill>
                  <a:srgbClr val="FF0000"/>
                </a:solidFill>
              </a:rPr>
              <a:t>ب</a:t>
            </a:r>
            <a:r>
              <a:rPr lang="ar-IQ" sz="2000" dirty="0" smtClean="0"/>
              <a:t> ) </a:t>
            </a:r>
            <a:r>
              <a:rPr lang="en-GB" sz="2000" dirty="0" smtClean="0"/>
              <a:t>, </a:t>
            </a:r>
            <a:r>
              <a:rPr lang="en-GB" sz="2000" dirty="0"/>
              <a:t>with a </a:t>
            </a:r>
            <a:r>
              <a:rPr lang="en-GB" sz="2000" dirty="0" smtClean="0"/>
              <a:t>stretched </a:t>
            </a:r>
            <a:r>
              <a:rPr lang="en-GB" sz="2000" i="1" dirty="0" err="1" smtClean="0"/>
              <a:t>ghunnah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pPr algn="ctr"/>
            <a:r>
              <a:rPr lang="en-GB" sz="2000" dirty="0" smtClean="0"/>
              <a:t>This </a:t>
            </a:r>
            <a:r>
              <a:rPr lang="en-GB" sz="2000" i="1" dirty="0" err="1" smtClean="0"/>
              <a:t>ghunnah</a:t>
            </a:r>
            <a:r>
              <a:rPr lang="en-GB" sz="2000" dirty="0" smtClean="0"/>
              <a:t> is a characteristic of which letter?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407024" y="1821494"/>
            <a:ext cx="62766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كيفيته: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algn="r" rtl="1"/>
            <a:endParaRPr lang="en-GB" sz="2000" dirty="0" smtClean="0">
              <a:solidFill>
                <a:srgbClr val="FF0000"/>
              </a:solidFill>
            </a:endParaRPr>
          </a:p>
          <a:p>
            <a:pPr algn="r" rtl="1"/>
            <a:r>
              <a:rPr lang="en-GB" sz="2000" dirty="0" smtClean="0"/>
              <a:t>   </a:t>
            </a:r>
            <a:r>
              <a:rPr lang="ar-SA" sz="2000" dirty="0" smtClean="0"/>
              <a:t>عندما يقع حرف </a:t>
            </a:r>
            <a:r>
              <a:rPr lang="ar-IQ" sz="2000" dirty="0" smtClean="0"/>
              <a:t>( </a:t>
            </a:r>
            <a:r>
              <a:rPr lang="ar-IQ" sz="2000" b="1" dirty="0">
                <a:solidFill>
                  <a:srgbClr val="FF0000"/>
                </a:solidFill>
              </a:rPr>
              <a:t>ب</a:t>
            </a:r>
            <a:r>
              <a:rPr lang="ar-IQ" sz="2000" dirty="0"/>
              <a:t> ) </a:t>
            </a:r>
            <a:r>
              <a:rPr lang="ar-SA" sz="2000" dirty="0" smtClean="0"/>
              <a:t>بعد الميم الساكنة مباشرة في كلمتين، يتم اخفاء الميم الساكنة قبل النطق بحرف الباء مع الغنة بمقدار حركتين</a:t>
            </a:r>
          </a:p>
          <a:p>
            <a:pPr algn="r" rtl="1"/>
            <a:endParaRPr lang="ar-SA" sz="2000" dirty="0"/>
          </a:p>
          <a:p>
            <a:pPr algn="ctr" rtl="1"/>
            <a:r>
              <a:rPr lang="ar-SA" sz="2000" dirty="0" smtClean="0"/>
              <a:t>هذه الغنة هي صفة أي من الحرفين؟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884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74620" y="3905630"/>
            <a:ext cx="6321462" cy="298524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Causes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dirty="0" err="1" smtClean="0">
                <a:solidFill>
                  <a:srgbClr val="FF0000"/>
                </a:solidFill>
              </a:rPr>
              <a:t>Ikhfa</a:t>
            </a:r>
            <a:r>
              <a:rPr lang="en-US" sz="2000" b="1" dirty="0" err="1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Shafawi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lvl="1" indent="0" algn="l" rtl="0"/>
            <a:r>
              <a:rPr lang="en-US" sz="2000" dirty="0" err="1" smtClean="0"/>
              <a:t>Tajanus</a:t>
            </a:r>
            <a:r>
              <a:rPr lang="en-US" sz="2000" dirty="0" smtClean="0"/>
              <a:t> between </a:t>
            </a:r>
            <a:r>
              <a:rPr lang="en-US" sz="2000" dirty="0" err="1" smtClean="0"/>
              <a:t>meem</a:t>
            </a:r>
            <a:r>
              <a:rPr lang="en-US" sz="2000" dirty="0" smtClean="0"/>
              <a:t> and </a:t>
            </a:r>
            <a:r>
              <a:rPr lang="en-US" sz="2000" dirty="0" err="1" smtClean="0"/>
              <a:t>ba</a:t>
            </a:r>
            <a:r>
              <a:rPr lang="en-US" sz="2000" dirty="0" smtClean="0"/>
              <a:t> (different letters but same </a:t>
            </a:r>
            <a:r>
              <a:rPr lang="en-US" sz="2000" dirty="0" err="1" smtClean="0"/>
              <a:t>makhraj</a:t>
            </a:r>
            <a:r>
              <a:rPr lang="en-US" sz="2000" dirty="0" smtClean="0"/>
              <a:t>)</a:t>
            </a:r>
          </a:p>
          <a:p>
            <a:pPr marL="457200" lvl="2" indent="0" algn="l" rtl="0"/>
            <a:r>
              <a:rPr lang="en-US" dirty="0" smtClean="0"/>
              <a:t>They share a lot of </a:t>
            </a:r>
            <a:r>
              <a:rPr lang="en-US" dirty="0" err="1" smtClean="0"/>
              <a:t>characterstics</a:t>
            </a:r>
            <a:r>
              <a:rPr lang="en-US" dirty="0" smtClean="0"/>
              <a:t> </a:t>
            </a:r>
          </a:p>
          <a:p>
            <a:pPr marL="457200" lvl="1" indent="0" algn="l" rtl="0"/>
            <a:r>
              <a:rPr lang="en-US" sz="2000" dirty="0" smtClean="0"/>
              <a:t>The </a:t>
            </a:r>
            <a:r>
              <a:rPr lang="en-US" sz="2000" dirty="0" err="1" smtClean="0"/>
              <a:t>Ikhfa</a:t>
            </a:r>
            <a:r>
              <a:rPr lang="en-US" sz="2000" dirty="0" smtClean="0"/>
              <a:t> in this case makes pronunciation easy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98060" y="1520526"/>
            <a:ext cx="6321462" cy="2985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SA" sz="2000" b="1" dirty="0" smtClean="0">
                <a:solidFill>
                  <a:srgbClr val="FF0000"/>
                </a:solidFill>
              </a:rPr>
              <a:t>أسباب الإخفاء الشفوي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457200" lvl="1" indent="0"/>
            <a:r>
              <a:rPr lang="ar-SA" sz="2000" dirty="0"/>
              <a:t> </a:t>
            </a:r>
            <a:r>
              <a:rPr lang="ar-SA" sz="2000" dirty="0" smtClean="0"/>
              <a:t>التجانس بين الميم والباء (يخرجان من نفس المخرج – الشفتان)</a:t>
            </a:r>
          </a:p>
          <a:p>
            <a:pPr marL="457200" lvl="1" indent="0"/>
            <a:r>
              <a:rPr lang="ar-SA" sz="2000" dirty="0" smtClean="0"/>
              <a:t> يشتركان في الكثير من الصفات</a:t>
            </a:r>
          </a:p>
          <a:p>
            <a:pPr marL="457200" lvl="1" indent="0"/>
            <a:r>
              <a:rPr lang="ar-SA" sz="2000" dirty="0"/>
              <a:t> </a:t>
            </a:r>
            <a:r>
              <a:rPr lang="ar-SA" sz="2000" dirty="0" smtClean="0"/>
              <a:t>الإخفاء أخف وأسهل في النطق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93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7024" y="1185930"/>
            <a:ext cx="67369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Why is it named </a:t>
            </a:r>
            <a:r>
              <a:rPr lang="en-GB" sz="3200" b="1" dirty="0" smtClean="0">
                <a:solidFill>
                  <a:srgbClr val="FF0000"/>
                </a:solidFill>
              </a:rPr>
              <a:t>this</a:t>
            </a:r>
            <a:r>
              <a:rPr lang="ar-SA" sz="3200" b="1" dirty="0" smtClean="0">
                <a:solidFill>
                  <a:srgbClr val="FF0000"/>
                </a:solidFill>
              </a:rPr>
              <a:t>لماذا سمي بهذا الإسم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IQ" sz="5400" b="1" dirty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الإخْفَاءُ</a:t>
            </a:r>
            <a:endParaRPr lang="en-GB" sz="5400" dirty="0" smtClean="0">
              <a:solidFill>
                <a:srgbClr val="FF0000"/>
              </a:solidFill>
            </a:endParaRPr>
          </a:p>
          <a:p>
            <a:pPr algn="ctr"/>
            <a:r>
              <a:rPr lang="ar-SA" sz="3200" dirty="0" smtClean="0"/>
              <a:t>لأن الميم يتم إخفاؤها</a:t>
            </a:r>
          </a:p>
          <a:p>
            <a:pPr algn="ctr"/>
            <a:r>
              <a:rPr lang="en-GB" sz="3200" dirty="0"/>
              <a:t>because the </a:t>
            </a:r>
            <a:r>
              <a:rPr lang="en-GB" sz="3200" dirty="0" err="1"/>
              <a:t>meem</a:t>
            </a:r>
            <a:r>
              <a:rPr lang="en-GB" sz="3200" dirty="0"/>
              <a:t> is </a:t>
            </a:r>
            <a:r>
              <a:rPr lang="en-GB" sz="3200" dirty="0" smtClean="0"/>
              <a:t>hidden</a:t>
            </a:r>
            <a:endParaRPr lang="ar-SA" sz="3200" dirty="0" smtClean="0"/>
          </a:p>
          <a:p>
            <a:pPr algn="ctr"/>
            <a:endParaRPr lang="ar-SA" sz="3200" dirty="0" smtClean="0"/>
          </a:p>
          <a:p>
            <a:pPr algn="ctr"/>
            <a:r>
              <a:rPr lang="ar-IQ" sz="5400" b="1" dirty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الشَّفِويُّ</a:t>
            </a:r>
            <a:endParaRPr lang="ar-SA" sz="5400" b="1" dirty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algn="ctr"/>
            <a:r>
              <a:rPr lang="ar-SA" sz="3200" dirty="0" smtClean="0"/>
              <a:t>لأن الميم والباء يخرجان من الشفة</a:t>
            </a:r>
            <a:endParaRPr lang="en-GB" sz="3200" dirty="0" smtClean="0"/>
          </a:p>
          <a:p>
            <a:pPr algn="ctr"/>
            <a:r>
              <a:rPr lang="en-GB" sz="3200" dirty="0" smtClean="0"/>
              <a:t>because </a:t>
            </a:r>
            <a:r>
              <a:rPr lang="en-GB" sz="3200" dirty="0" smtClean="0"/>
              <a:t>the </a:t>
            </a:r>
            <a:r>
              <a:rPr lang="en-GB" sz="3200" dirty="0" err="1" smtClean="0"/>
              <a:t>meem</a:t>
            </a:r>
            <a:r>
              <a:rPr lang="en-US" sz="3200" dirty="0" smtClean="0"/>
              <a:t> &amp; </a:t>
            </a:r>
            <a:r>
              <a:rPr lang="en-US" sz="3200" dirty="0" err="1" smtClean="0"/>
              <a:t>Ba’a</a:t>
            </a:r>
            <a:r>
              <a:rPr lang="en-US" sz="3200" dirty="0" smtClean="0"/>
              <a:t> are </a:t>
            </a:r>
            <a:r>
              <a:rPr lang="en-GB" sz="3200" dirty="0" smtClean="0"/>
              <a:t>articulated from </a:t>
            </a:r>
            <a:r>
              <a:rPr lang="en-GB" sz="3200" dirty="0" smtClean="0"/>
              <a:t>the </a:t>
            </a:r>
            <a:r>
              <a:rPr lang="en-GB" sz="3200" dirty="0" err="1" smtClean="0"/>
              <a:t>shiffah</a:t>
            </a:r>
            <a:r>
              <a:rPr lang="en-GB" sz="3200" dirty="0" smtClean="0"/>
              <a:t> (lips</a:t>
            </a:r>
            <a:r>
              <a:rPr lang="en-GB" sz="3200" dirty="0" smtClean="0"/>
              <a:t>)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3350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الإخفاءالشفوي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Ikhfa’a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7677" y="2247759"/>
            <a:ext cx="708378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Examples</a:t>
            </a:r>
            <a:r>
              <a:rPr lang="ar-SA" sz="3200" b="1" dirty="0" smtClean="0">
                <a:solidFill>
                  <a:srgbClr val="FF0000"/>
                </a:solidFill>
              </a:rPr>
              <a:t>أمثلة      </a:t>
            </a:r>
          </a:p>
          <a:p>
            <a:pPr algn="ctr"/>
            <a:endParaRPr lang="en-GB" sz="3200" b="1" dirty="0" smtClean="0">
              <a:solidFill>
                <a:srgbClr val="FF0000"/>
              </a:solidFill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 </a:t>
            </a:r>
            <a:r>
              <a:rPr lang="x-none" sz="5400" b="1" dirty="0" smtClean="0">
                <a:cs typeface="ArabeyesQr" pitchFamily="2" charset="-78"/>
              </a:rPr>
              <a:t>تَرْمِيهِ</a:t>
            </a:r>
            <a:r>
              <a:rPr lang="x-none" sz="5400" b="1" dirty="0" smtClean="0">
                <a:solidFill>
                  <a:srgbClr val="FF0000"/>
                </a:solidFill>
                <a:cs typeface="ArabeyesQr" pitchFamily="2" charset="-78"/>
              </a:rPr>
              <a:t>م بِ</a:t>
            </a:r>
            <a:r>
              <a:rPr lang="x-none" sz="5400" b="1" dirty="0" smtClean="0">
                <a:cs typeface="ArabeyesQr" pitchFamily="2" charset="-78"/>
              </a:rPr>
              <a:t>حِجَارَةٍ</a:t>
            </a:r>
            <a:r>
              <a:rPr lang="en-GB" sz="5400" b="1" dirty="0" smtClean="0">
                <a:cs typeface="ArabeyesQr" pitchFamily="2" charset="-78"/>
              </a:rPr>
              <a:t>  </a:t>
            </a:r>
            <a:r>
              <a:rPr lang="en-GB" sz="5400" b="1" dirty="0" smtClean="0">
                <a:cs typeface="Simplified Arabic"/>
              </a:rPr>
              <a:t>﴾</a:t>
            </a:r>
          </a:p>
          <a:p>
            <a:pPr algn="ctr" rtl="1"/>
            <a:endParaRPr lang="en-GB" sz="5400" b="1" dirty="0" smtClean="0">
              <a:cs typeface="Simplified Arabic"/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</a:t>
            </a:r>
            <a:r>
              <a:rPr lang="x-none" sz="5400" b="1" dirty="0">
                <a:cs typeface="ArabeyesQr" pitchFamily="2" charset="-78"/>
              </a:rPr>
              <a:t>إنَّ رَبَّهُ</a:t>
            </a:r>
            <a:r>
              <a:rPr lang="x-none" sz="5400" b="1" dirty="0">
                <a:solidFill>
                  <a:srgbClr val="FF0000"/>
                </a:solidFill>
                <a:cs typeface="ArabeyesQr" pitchFamily="2" charset="-78"/>
              </a:rPr>
              <a:t>م</a:t>
            </a:r>
            <a:r>
              <a:rPr lang="x-none" sz="5400" b="1" dirty="0">
                <a:cs typeface="ArabeyesQr" pitchFamily="2" charset="-78"/>
              </a:rPr>
              <a:t> </a:t>
            </a:r>
            <a:r>
              <a:rPr lang="x-none" sz="5400" b="1" dirty="0" smtClean="0">
                <a:solidFill>
                  <a:srgbClr val="FF0000"/>
                </a:solidFill>
                <a:cs typeface="ArabeyesQr" pitchFamily="2" charset="-78"/>
              </a:rPr>
              <a:t>بِ</a:t>
            </a:r>
            <a:r>
              <a:rPr lang="x-none" sz="5400" b="1" dirty="0" smtClean="0">
                <a:cs typeface="ArabeyesQr" pitchFamily="2" charset="-78"/>
              </a:rPr>
              <a:t>هِمْ </a:t>
            </a:r>
            <a:r>
              <a:rPr lang="x-none" sz="5400" b="1" dirty="0">
                <a:cs typeface="ArabeyesQr" pitchFamily="2" charset="-78"/>
              </a:rPr>
              <a:t>يَومَئِذٍ لَخَبِيرٌ </a:t>
            </a:r>
            <a:r>
              <a:rPr lang="en-GB" sz="5400" b="1" dirty="0" smtClean="0">
                <a:cs typeface="Simplified Arabic"/>
              </a:rPr>
              <a:t>﴾</a:t>
            </a:r>
            <a:endParaRPr lang="en-GB" sz="5400" b="1" dirty="0" smtClean="0"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2421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19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8835" y="3858416"/>
            <a:ext cx="60738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Definition: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Pronouncing every letter from its articulation point without a </a:t>
            </a:r>
            <a:r>
              <a:rPr lang="en-GB" sz="2400" dirty="0" err="1" smtClean="0"/>
              <a:t>ghunnah</a:t>
            </a:r>
            <a:r>
              <a:rPr lang="en-GB" sz="2400" dirty="0" smtClean="0"/>
              <a:t> on the clear letter.</a:t>
            </a:r>
          </a:p>
          <a:p>
            <a:endParaRPr lang="en-GB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407024" y="2120926"/>
            <a:ext cx="6073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تعريفه</a:t>
            </a:r>
            <a:r>
              <a:rPr lang="en-GB" sz="2400" b="1" dirty="0" smtClean="0">
                <a:solidFill>
                  <a:srgbClr val="FF0000"/>
                </a:solidFill>
              </a:rPr>
              <a:t>: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r" rtl="1"/>
            <a:endParaRPr lang="en-GB" sz="24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400" dirty="0" smtClean="0"/>
              <a:t>النطق بالحرف المظهر واضحاً من مخرجه بدون غنة كاملة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4831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KW" dirty="0" smtClean="0"/>
              <a:t>عناصر المحاضرة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E6213F-BB81-D944-B8CE-65805947A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916" y="1825625"/>
            <a:ext cx="5815884" cy="3982747"/>
          </a:xfrm>
        </p:spPr>
        <p:txBody>
          <a:bodyPr>
            <a:noAutofit/>
          </a:bodyPr>
          <a:lstStyle/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المقدمة</a:t>
            </a:r>
            <a:endParaRPr lang="ar-KW" sz="3600" b="1" dirty="0" smtClean="0"/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الإدغام المتماثلين الصغير</a:t>
            </a:r>
            <a:endParaRPr lang="ar-KW" sz="3600" b="1" dirty="0" smtClean="0"/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الإخفاء الشفوي</a:t>
            </a:r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الإظهار الشفوي</a:t>
            </a:r>
            <a:endParaRPr lang="en-US" sz="3600" b="1" dirty="0" smtClean="0"/>
          </a:p>
          <a:p>
            <a:pPr marL="228600" indent="-228600" algn="r" defTabSz="914400" rtl="1" eaLnBrk="1" latinLnBrk="0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SA" sz="3600" b="1" dirty="0" smtClean="0"/>
              <a:t>الغنة ومراتبها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2856682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6393" y="3905631"/>
            <a:ext cx="6256916" cy="262217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Why is called this?</a:t>
            </a:r>
          </a:p>
          <a:p>
            <a:pPr lvl="1" algn="l" rtl="0"/>
            <a:r>
              <a:rPr lang="en-US" sz="2000" dirty="0" smtClean="0"/>
              <a:t>Pronouncing </a:t>
            </a:r>
            <a:r>
              <a:rPr lang="en-US" sz="2000" dirty="0" err="1" smtClean="0"/>
              <a:t>meem</a:t>
            </a:r>
            <a:r>
              <a:rPr lang="en-US" sz="2000" dirty="0" smtClean="0"/>
              <a:t> </a:t>
            </a:r>
            <a:r>
              <a:rPr lang="en-US" sz="2000" dirty="0" err="1" smtClean="0"/>
              <a:t>sakina</a:t>
            </a:r>
            <a:r>
              <a:rPr lang="en-US" sz="2000" dirty="0" smtClean="0"/>
              <a:t> clearly (</a:t>
            </a:r>
            <a:r>
              <a:rPr lang="en-US" sz="2000" dirty="0" err="1" smtClean="0">
                <a:solidFill>
                  <a:srgbClr val="FF0000"/>
                </a:solidFill>
              </a:rPr>
              <a:t>izhaar</a:t>
            </a:r>
            <a:r>
              <a:rPr lang="en-US" sz="2000" dirty="0" smtClean="0"/>
              <a:t>)</a:t>
            </a:r>
          </a:p>
          <a:p>
            <a:pPr lvl="1" algn="l" rtl="0"/>
            <a:r>
              <a:rPr lang="en-US" sz="2000" dirty="0" err="1" smtClean="0"/>
              <a:t>Makhraj</a:t>
            </a:r>
            <a:r>
              <a:rPr lang="en-US" sz="2000" dirty="0" smtClean="0"/>
              <a:t> of </a:t>
            </a:r>
            <a:r>
              <a:rPr lang="en-US" sz="2000" dirty="0" err="1" smtClean="0"/>
              <a:t>meem</a:t>
            </a:r>
            <a:r>
              <a:rPr lang="en-US" sz="2000" dirty="0" smtClean="0"/>
              <a:t> is </a:t>
            </a:r>
            <a:r>
              <a:rPr lang="en-US" sz="2000" dirty="0" err="1" smtClean="0"/>
              <a:t>shafwatain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al </a:t>
            </a:r>
            <a:r>
              <a:rPr lang="en-US" sz="2000" dirty="0" err="1" smtClean="0">
                <a:solidFill>
                  <a:srgbClr val="FF0000"/>
                </a:solidFill>
              </a:rPr>
              <a:t>shafawee</a:t>
            </a:r>
            <a:r>
              <a:rPr lang="en-US" sz="2000" dirty="0" smtClean="0"/>
              <a:t>)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</a:rPr>
              <a:t>Reason</a:t>
            </a:r>
            <a:r>
              <a:rPr lang="en-US" sz="2000" dirty="0" smtClean="0"/>
              <a:t>: the distance between the </a:t>
            </a:r>
            <a:r>
              <a:rPr lang="en-US" sz="2000" dirty="0" err="1" smtClean="0"/>
              <a:t>makhraj</a:t>
            </a:r>
            <a:r>
              <a:rPr lang="en-US" sz="2000" dirty="0" smtClean="0"/>
              <a:t> of the </a:t>
            </a:r>
            <a:r>
              <a:rPr lang="en-US" sz="2000" dirty="0" err="1" smtClean="0"/>
              <a:t>meem</a:t>
            </a:r>
            <a:r>
              <a:rPr lang="en-US" sz="2000" dirty="0" smtClean="0"/>
              <a:t> and other </a:t>
            </a:r>
            <a:r>
              <a:rPr lang="en-US" sz="2000" dirty="0" smtClean="0"/>
              <a:t>letters</a:t>
            </a:r>
            <a:endParaRPr lang="en-US" sz="2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8793" y="1373642"/>
            <a:ext cx="5722172" cy="2622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لماذا سمي بهذا؟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 algn="r"/>
            <a:r>
              <a:rPr lang="ar-SA" sz="2000" dirty="0" smtClean="0">
                <a:solidFill>
                  <a:srgbClr val="FF0000"/>
                </a:solidFill>
              </a:rPr>
              <a:t>الإظهار</a:t>
            </a:r>
            <a:r>
              <a:rPr lang="ar-SA" sz="2000" dirty="0" smtClean="0"/>
              <a:t>: لأن الميم الساكنة تنطق واضحة مظهرة من مخرجها</a:t>
            </a:r>
          </a:p>
          <a:p>
            <a:pPr lvl="1" algn="r"/>
            <a:r>
              <a:rPr lang="ar-SA" sz="2000" dirty="0" smtClean="0">
                <a:solidFill>
                  <a:srgbClr val="FF0000"/>
                </a:solidFill>
              </a:rPr>
              <a:t>الشفوي</a:t>
            </a:r>
            <a:r>
              <a:rPr lang="ar-SA" sz="2000" dirty="0" smtClean="0"/>
              <a:t>: لأن مخرج الميم هو الشفتان 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سبب الإظهار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ar-SA" sz="2000" dirty="0" smtClean="0"/>
              <a:t>بعد مخرج الميم عن مخارج حروف الإظهار التي تليها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81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460812" y="1785563"/>
            <a:ext cx="6360458" cy="11458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حروفه</a:t>
            </a:r>
            <a:r>
              <a:rPr kumimoji="0" lang="ar-S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هي باقي الحروف (26 حرفاً)</a:t>
            </a:r>
          </a:p>
          <a:p>
            <a:pPr lvl="1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600" dirty="0">
                <a:latin typeface="Comic Sans MS" pitchFamily="66" charset="0"/>
                <a:ea typeface="Arial" pitchFamily="34" charset="0"/>
                <a:cs typeface="Arial" pitchFamily="34" charset="0"/>
              </a:rPr>
              <a:t>Its </a:t>
            </a:r>
            <a:r>
              <a:rPr lang="en-US" sz="26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letters are all other 26 letters</a:t>
            </a:r>
            <a:endParaRPr kumimoji="0" lang="ar-SA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6341" y="2931459"/>
            <a:ext cx="64756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</a:pPr>
            <a:r>
              <a:rPr lang="ar-SA" sz="32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باستثناء حرف الإخفاء الشفوي</a:t>
            </a:r>
          </a:p>
          <a:p>
            <a:pPr lvl="1" algn="ctr" fontAlgn="base">
              <a:spcBef>
                <a:spcPct val="0"/>
              </a:spcBef>
            </a:pPr>
            <a:r>
              <a:rPr lang="en-US" sz="26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Excluding </a:t>
            </a:r>
            <a:r>
              <a:rPr lang="en-US" sz="2600" dirty="0" err="1" smtClean="0">
                <a:latin typeface="Comic Sans MS" pitchFamily="66" charset="0"/>
                <a:ea typeface="Arial" pitchFamily="34" charset="0"/>
                <a:cs typeface="Arial" pitchFamily="34" charset="0"/>
              </a:rPr>
              <a:t>Ikhfaa</a:t>
            </a:r>
            <a:r>
              <a:rPr lang="en-US" sz="26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Comic Sans MS" pitchFamily="66" charset="0"/>
                <a:ea typeface="Arial" pitchFamily="34" charset="0"/>
                <a:cs typeface="Arial" pitchFamily="34" charset="0"/>
              </a:rPr>
              <a:t>shafawee</a:t>
            </a:r>
            <a:r>
              <a:rPr lang="en-US" sz="26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 letter </a:t>
            </a:r>
            <a:endParaRPr lang="ar-SA" sz="2600" dirty="0" smtClean="0"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</a:pPr>
            <a:r>
              <a:rPr lang="en-US" sz="32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lang="ar-IQ" sz="32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ar-IQ" sz="4800" dirty="0" smtClean="0">
                <a:solidFill>
                  <a:srgbClr val="0066FF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ب</a:t>
            </a:r>
            <a:r>
              <a:rPr lang="ar-IQ" sz="32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GB" sz="36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)</a:t>
            </a:r>
          </a:p>
          <a:p>
            <a:pPr lvl="1" algn="ctr" fontAlgn="base">
              <a:spcBef>
                <a:spcPct val="0"/>
              </a:spcBef>
            </a:pPr>
            <a:r>
              <a:rPr lang="ar-SA" sz="3600" dirty="0" smtClean="0">
                <a:latin typeface="Comic Sans MS" pitchFamily="66" charset="0"/>
                <a:cs typeface="Arial" pitchFamily="34" charset="0"/>
              </a:rPr>
              <a:t>وحرف الإدغام</a:t>
            </a:r>
          </a:p>
          <a:p>
            <a:pPr lvl="1" algn="ctr" fontAlgn="base">
              <a:spcBef>
                <a:spcPct val="0"/>
              </a:spcBef>
            </a:pPr>
            <a:r>
              <a:rPr lang="en-GB" sz="2600" dirty="0">
                <a:latin typeface="Comic Sans MS" pitchFamily="66" charset="0"/>
                <a:ea typeface="Arial" pitchFamily="34" charset="0"/>
                <a:cs typeface="Arial" pitchFamily="34" charset="0"/>
              </a:rPr>
              <a:t>And </a:t>
            </a:r>
            <a:r>
              <a:rPr lang="en-GB" sz="2600" dirty="0" err="1">
                <a:latin typeface="Comic Sans MS" pitchFamily="66" charset="0"/>
                <a:ea typeface="Arial" pitchFamily="34" charset="0"/>
                <a:cs typeface="Arial" pitchFamily="34" charset="0"/>
              </a:rPr>
              <a:t>idghaam</a:t>
            </a:r>
            <a:r>
              <a:rPr lang="en-GB" sz="2600" dirty="0">
                <a:latin typeface="Comic Sans MS" pitchFamily="66" charset="0"/>
                <a:ea typeface="Arial" pitchFamily="34" charset="0"/>
                <a:cs typeface="Arial" pitchFamily="34" charset="0"/>
              </a:rPr>
              <a:t> letter </a:t>
            </a:r>
            <a:endParaRPr lang="ar-SA" sz="2600" dirty="0"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</a:pPr>
            <a:r>
              <a:rPr lang="en-GB" sz="3600" dirty="0" smtClean="0">
                <a:latin typeface="Comic Sans MS" pitchFamily="66" charset="0"/>
                <a:cs typeface="Arial" pitchFamily="34" charset="0"/>
              </a:rPr>
              <a:t>( </a:t>
            </a:r>
            <a:r>
              <a:rPr lang="ar-IQ" sz="48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م</a:t>
            </a:r>
            <a:r>
              <a:rPr lang="en-GB" sz="3600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GB" sz="3600" dirty="0" smtClean="0">
                <a:latin typeface="Comic Sans MS" pitchFamily="66" charset="0"/>
                <a:cs typeface="Arial" pitchFamily="34" charset="0"/>
              </a:rPr>
              <a:t>)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4400" dirty="0" smtClean="0">
              <a:solidFill>
                <a:srgbClr val="0000FF"/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0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1239" y="4277589"/>
            <a:ext cx="6341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How to apply it:</a:t>
            </a: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If one of the 26 letters appear after a </a:t>
            </a:r>
            <a:r>
              <a:rPr lang="en-GB" sz="2400" dirty="0" err="1" smtClean="0"/>
              <a:t>meem</a:t>
            </a:r>
            <a:r>
              <a:rPr lang="en-GB" sz="2400" dirty="0" smtClean="0"/>
              <a:t> </a:t>
            </a:r>
            <a:r>
              <a:rPr lang="en-GB" sz="2400" dirty="0" err="1" smtClean="0"/>
              <a:t>saakinah</a:t>
            </a:r>
            <a:r>
              <a:rPr lang="en-GB" sz="2400" dirty="0" smtClean="0"/>
              <a:t> within one word or in between 2 words, the </a:t>
            </a:r>
            <a:r>
              <a:rPr lang="en-GB" sz="2400" dirty="0" err="1" smtClean="0"/>
              <a:t>meem</a:t>
            </a:r>
            <a:r>
              <a:rPr lang="en-GB" sz="2400" dirty="0" smtClean="0"/>
              <a:t> is then pronounced clearly .</a:t>
            </a:r>
          </a:p>
          <a:p>
            <a:endParaRPr lang="en-GB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93094" y="1810164"/>
            <a:ext cx="5903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كيفيته</a:t>
            </a:r>
            <a:r>
              <a:rPr lang="en-GB" sz="2400" b="1" dirty="0" smtClean="0">
                <a:solidFill>
                  <a:srgbClr val="FF0000"/>
                </a:solidFill>
              </a:rPr>
              <a:t>: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r" rtl="1"/>
            <a:endParaRPr lang="en-GB" sz="24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400" dirty="0" smtClean="0"/>
              <a:t>إذا وقع أحد الأحرف الستة والعشرون بعد الميم الساكنة في كلمة أو كلمتين، يتم نطق الميم الساكنة واضحة من مخرجها ثم ننطق الحرف الذي يليها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228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4620" y="1846269"/>
            <a:ext cx="64693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Examples</a:t>
            </a:r>
            <a:r>
              <a:rPr lang="ar-SA" sz="3200" b="1" dirty="0" smtClean="0">
                <a:solidFill>
                  <a:srgbClr val="FF0000"/>
                </a:solidFill>
              </a:rPr>
              <a:t>أمثلة     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pPr rtl="1"/>
            <a:r>
              <a:rPr lang="en-GB" sz="5400" b="1" dirty="0" smtClean="0">
                <a:cs typeface="Simplified Arabic"/>
              </a:rPr>
              <a:t>﴿  </a:t>
            </a:r>
            <a:r>
              <a:rPr lang="ar-IQ" sz="5400" dirty="0" smtClean="0">
                <a:cs typeface="ArabeyesQr" pitchFamily="2" charset="-78"/>
              </a:rPr>
              <a:t>ٱلحَ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مۡ</a:t>
            </a:r>
            <a:r>
              <a:rPr lang="ar-IQ" sz="5400" dirty="0" smtClean="0">
                <a:cs typeface="ArabeyesQr" pitchFamily="2" charset="-78"/>
              </a:rPr>
              <a:t>دُ </a:t>
            </a:r>
            <a:r>
              <a:rPr lang="ar-IQ" sz="5400" dirty="0" smtClean="0">
                <a:cs typeface="ArabeyesQr" pitchFamily="2" charset="-78"/>
              </a:rPr>
              <a:t>لِلَّهِ رَبِّ </a:t>
            </a:r>
            <a:r>
              <a:rPr lang="ar-IQ" sz="5400" dirty="0" smtClean="0">
                <a:cs typeface="ArabeyesQr" pitchFamily="2" charset="-78"/>
              </a:rPr>
              <a:t>ٱلعَـٰلَمِينَ </a:t>
            </a:r>
            <a:r>
              <a:rPr lang="en-GB" sz="5400" b="1" dirty="0" smtClean="0">
                <a:cs typeface="Simplified Arabic"/>
              </a:rPr>
              <a:t>﴾</a:t>
            </a:r>
            <a:endParaRPr lang="ar-SA" sz="5400" b="1" dirty="0" smtClean="0">
              <a:cs typeface="Simplified Arabic"/>
            </a:endParaRPr>
          </a:p>
          <a:p>
            <a:pPr rtl="1"/>
            <a:endParaRPr lang="en-GB" sz="3200" b="1" dirty="0" smtClean="0">
              <a:cs typeface="Simplified Arabic"/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</a:t>
            </a:r>
            <a:r>
              <a:rPr lang="ar-IQ" sz="5400" dirty="0" smtClean="0">
                <a:cs typeface="ArabeyesQr" pitchFamily="2" charset="-78"/>
              </a:rPr>
              <a:t>لَكُ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مۡ</a:t>
            </a:r>
            <a:r>
              <a:rPr lang="ar-IQ" sz="5400" dirty="0" smtClean="0">
                <a:cs typeface="ArabeyesQr" pitchFamily="2" charset="-78"/>
              </a:rPr>
              <a:t> دِينُكُ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مۡ</a:t>
            </a:r>
            <a:r>
              <a:rPr lang="ar-IQ" sz="5400" dirty="0" smtClean="0">
                <a:cs typeface="ArabeyesQr" pitchFamily="2" charset="-78"/>
              </a:rPr>
              <a:t> وَلِيَ دِينِ </a:t>
            </a:r>
            <a:r>
              <a:rPr lang="en-GB" sz="5400" b="1" dirty="0" smtClean="0">
                <a:cs typeface="Simplified Arabic"/>
              </a:rPr>
              <a:t>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99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mage result for â«Ø§Ø¸ÙØ§Ø± Ø´ÙÙÙ Ø§ÙØ«ÙØ©â¬â">
            <a:extLst>
              <a:ext uri="{FF2B5EF4-FFF2-40B4-BE49-F238E27FC236}">
                <a16:creationId xmlns:a16="http://schemas.microsoft.com/office/drawing/2014/main" xmlns="" id="{7F57AE7B-410B-4B53-AC85-4169619C041B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04" y="1025642"/>
            <a:ext cx="8055095" cy="612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6699" y="3955347"/>
            <a:ext cx="61269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Important note: </a:t>
            </a:r>
            <a:endParaRPr lang="en-GB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/>
              <a:t>If the letter</a:t>
            </a:r>
            <a:r>
              <a:rPr lang="ar-IQ" sz="2000" dirty="0" smtClean="0"/>
              <a:t> </a:t>
            </a:r>
            <a:r>
              <a:rPr lang="en-GB" sz="2000" dirty="0" smtClean="0"/>
              <a:t> </a:t>
            </a:r>
            <a:r>
              <a:rPr lang="ar-IQ" sz="2000" dirty="0" smtClean="0">
                <a:solidFill>
                  <a:srgbClr val="0066FF"/>
                </a:solidFill>
              </a:rPr>
              <a:t>ف</a:t>
            </a:r>
            <a:r>
              <a:rPr lang="en-GB" sz="2000" dirty="0" smtClean="0"/>
              <a:t>  or</a:t>
            </a:r>
            <a:r>
              <a:rPr lang="ar-IQ" sz="2000" dirty="0" smtClean="0">
                <a:solidFill>
                  <a:srgbClr val="0066FF"/>
                </a:solidFill>
              </a:rPr>
              <a:t> و </a:t>
            </a:r>
            <a:r>
              <a:rPr lang="en-GB" sz="2000" dirty="0" smtClean="0"/>
              <a:t>follows the </a:t>
            </a:r>
            <a:r>
              <a:rPr lang="en-GB" sz="2000" dirty="0" err="1" smtClean="0"/>
              <a:t>meem</a:t>
            </a:r>
            <a:r>
              <a:rPr lang="en-GB" sz="2000" dirty="0" smtClean="0"/>
              <a:t> </a:t>
            </a:r>
            <a:r>
              <a:rPr lang="en-GB" sz="2000" dirty="0" err="1" smtClean="0"/>
              <a:t>saakinah</a:t>
            </a:r>
            <a:r>
              <a:rPr lang="en-GB" sz="2000" dirty="0" smtClean="0"/>
              <a:t>, make sure the </a:t>
            </a:r>
            <a:r>
              <a:rPr lang="en-GB" sz="2000" dirty="0" err="1" smtClean="0"/>
              <a:t>meem</a:t>
            </a:r>
            <a:r>
              <a:rPr lang="en-GB" sz="2000" dirty="0" smtClean="0"/>
              <a:t> is pronounced clearly and completely by closing the lips and not saying </a:t>
            </a:r>
            <a:r>
              <a:rPr lang="en-GB" sz="2000" dirty="0" err="1" smtClean="0"/>
              <a:t>meem</a:t>
            </a:r>
            <a:r>
              <a:rPr lang="en-GB" sz="2000" dirty="0" smtClean="0"/>
              <a:t> with </a:t>
            </a:r>
            <a:r>
              <a:rPr lang="en-GB" sz="2000" dirty="0" err="1" smtClean="0"/>
              <a:t>ikhfaa</a:t>
            </a:r>
            <a:r>
              <a:rPr lang="en-GB" sz="2000" dirty="0" smtClean="0"/>
              <a:t>, due to proximity of the articulation points of </a:t>
            </a:r>
            <a:r>
              <a:rPr lang="ar-IQ" sz="2000" dirty="0" smtClean="0">
                <a:solidFill>
                  <a:srgbClr val="0066FF"/>
                </a:solidFill>
              </a:rPr>
              <a:t>م</a:t>
            </a:r>
            <a:r>
              <a:rPr lang="en-GB" sz="2000" dirty="0" smtClean="0"/>
              <a:t>  to </a:t>
            </a:r>
            <a:r>
              <a:rPr lang="ar-IQ" sz="2000" dirty="0" smtClean="0">
                <a:solidFill>
                  <a:srgbClr val="0066FF"/>
                </a:solidFill>
              </a:rPr>
              <a:t>ف</a:t>
            </a:r>
            <a:r>
              <a:rPr lang="en-GB" sz="2000" dirty="0" smtClean="0"/>
              <a:t>  and </a:t>
            </a:r>
            <a:r>
              <a:rPr lang="ar-IQ" sz="2000" dirty="0" smtClean="0">
                <a:solidFill>
                  <a:srgbClr val="0066FF"/>
                </a:solidFill>
              </a:rPr>
              <a:t>و</a:t>
            </a:r>
            <a:r>
              <a:rPr lang="en-GB" sz="2000" dirty="0" smtClean="0"/>
              <a:t>   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7005" y="2032803"/>
            <a:ext cx="5527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تنبيه هام:</a:t>
            </a:r>
            <a:endParaRPr lang="en-GB" sz="20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000" dirty="0" smtClean="0"/>
              <a:t>إذا وقع بعد الميم الساكنة أي من حرفي </a:t>
            </a:r>
            <a:r>
              <a:rPr lang="ar-IQ" sz="2000" dirty="0" smtClean="0">
                <a:solidFill>
                  <a:srgbClr val="0066FF"/>
                </a:solidFill>
              </a:rPr>
              <a:t>ف</a:t>
            </a:r>
            <a:r>
              <a:rPr lang="ar-SA" sz="2000" dirty="0" smtClean="0"/>
              <a:t> أو</a:t>
            </a:r>
            <a:r>
              <a:rPr lang="ar-IQ" sz="2000" dirty="0" smtClean="0">
                <a:solidFill>
                  <a:srgbClr val="0066FF"/>
                </a:solidFill>
              </a:rPr>
              <a:t> </a:t>
            </a:r>
            <a:r>
              <a:rPr lang="ar-IQ" sz="2000" dirty="0" smtClean="0">
                <a:solidFill>
                  <a:srgbClr val="0066FF"/>
                </a:solidFill>
              </a:rPr>
              <a:t>و </a:t>
            </a:r>
            <a:r>
              <a:rPr lang="ar-SA" sz="2000" dirty="0" smtClean="0"/>
              <a:t>يجب التأكد من إظهار الميم الساكنة بإحكام إغلاق الشفتين لمنع الإخفاء أو الغنة لقرب مخرج الميم من الفاء واتحاده مع الواو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5603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1459519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الإظهار الشفوي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Izhar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Shafawi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4620" y="1846269"/>
            <a:ext cx="64693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Examples</a:t>
            </a:r>
            <a:r>
              <a:rPr lang="ar-SA" sz="3200" b="1" dirty="0" smtClean="0">
                <a:solidFill>
                  <a:srgbClr val="FF0000"/>
                </a:solidFill>
              </a:rPr>
              <a:t>أمثلة      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sz="3200" b="1" dirty="0">
              <a:solidFill>
                <a:srgbClr val="FF0000"/>
              </a:solidFill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 </a:t>
            </a:r>
            <a:r>
              <a:rPr lang="ar-SA" sz="5400" dirty="0" smtClean="0">
                <a:cs typeface="ArabeyesQr" pitchFamily="2" charset="-78"/>
              </a:rPr>
              <a:t>له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مۡ</a:t>
            </a:r>
            <a:r>
              <a:rPr lang="ar-SA" sz="5400" dirty="0" smtClean="0">
                <a:cs typeface="ArabeyesQr" pitchFamily="2" charset="-78"/>
              </a:rPr>
              <a:t>فيها</a:t>
            </a:r>
            <a:r>
              <a:rPr lang="ar-IQ" sz="5400" dirty="0" smtClean="0">
                <a:cs typeface="ArabeyesQr" pitchFamily="2" charset="-78"/>
              </a:rPr>
              <a:t> </a:t>
            </a:r>
            <a:r>
              <a:rPr lang="en-GB" sz="5400" b="1" dirty="0" smtClean="0">
                <a:cs typeface="Simplified Arabic"/>
              </a:rPr>
              <a:t>﴾</a:t>
            </a:r>
            <a:endParaRPr lang="ar-SA" sz="5400" b="1" dirty="0" smtClean="0">
              <a:cs typeface="Simplified Arabic"/>
            </a:endParaRPr>
          </a:p>
          <a:p>
            <a:pPr rtl="1"/>
            <a:endParaRPr lang="en-GB" sz="3200" b="1" dirty="0" smtClean="0">
              <a:cs typeface="Simplified Arabic"/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</a:t>
            </a:r>
            <a:r>
              <a:rPr lang="ar-IQ" sz="5400" dirty="0" smtClean="0">
                <a:cs typeface="ArabeyesQr" pitchFamily="2" charset="-78"/>
              </a:rPr>
              <a:t>دِينُكُ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مۡ</a:t>
            </a:r>
            <a:r>
              <a:rPr lang="ar-IQ" sz="5400" dirty="0" smtClean="0">
                <a:cs typeface="ArabeyesQr" pitchFamily="2" charset="-78"/>
              </a:rPr>
              <a:t> </a:t>
            </a:r>
            <a:r>
              <a:rPr lang="ar-IQ" sz="5400" dirty="0" smtClean="0">
                <a:cs typeface="ArabeyesQr" pitchFamily="2" charset="-78"/>
              </a:rPr>
              <a:t>وَلِيَ دِينِ </a:t>
            </a:r>
            <a:r>
              <a:rPr lang="en-GB" sz="5400" b="1" dirty="0" smtClean="0">
                <a:cs typeface="Simplified Arabic"/>
              </a:rPr>
              <a:t>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90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27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5041" y="2251114"/>
            <a:ext cx="6919500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2400" b="1" u="sng" dirty="0">
                <a:solidFill>
                  <a:srgbClr val="003192"/>
                </a:solidFill>
              </a:rPr>
              <a:t>لغة</a:t>
            </a:r>
            <a:r>
              <a:rPr lang="ar-KW" sz="2400" dirty="0">
                <a:solidFill>
                  <a:srgbClr val="003192"/>
                </a:solidFill>
              </a:rPr>
              <a:t>: صوت له رنين في الخيشوم . </a:t>
            </a:r>
            <a:endParaRPr lang="en-US" sz="2400" dirty="0">
              <a:solidFill>
                <a:srgbClr val="003192"/>
              </a:solidFill>
            </a:endParaRPr>
          </a:p>
          <a:p>
            <a:pPr algn="r" rtl="1"/>
            <a:r>
              <a:rPr lang="ar-KW" sz="2400" b="1" u="sng" dirty="0">
                <a:solidFill>
                  <a:srgbClr val="003192"/>
                </a:solidFill>
              </a:rPr>
              <a:t>واصطلاحًا</a:t>
            </a:r>
            <a:r>
              <a:rPr lang="ar-KW" sz="2400" dirty="0">
                <a:solidFill>
                  <a:srgbClr val="003192"/>
                </a:solidFill>
              </a:rPr>
              <a:t>: </a:t>
            </a:r>
          </a:p>
          <a:p>
            <a:pPr algn="ctr" rtl="1">
              <a:spcBef>
                <a:spcPts val="1200"/>
              </a:spcBef>
              <a:spcAft>
                <a:spcPts val="1200"/>
              </a:spcAft>
            </a:pPr>
            <a:r>
              <a:rPr lang="ar-KW" sz="2400" b="1" dirty="0">
                <a:solidFill>
                  <a:srgbClr val="003192"/>
                </a:solidFill>
              </a:rPr>
              <a:t>صوت لذيذ مركب في جسم النون والميم لا عمل للسان فيه </a:t>
            </a:r>
          </a:p>
          <a:p>
            <a:pPr algn="ctr" rtl="1"/>
            <a:r>
              <a:rPr lang="ar-KW" dirty="0">
                <a:solidFill>
                  <a:srgbClr val="003192"/>
                </a:solidFill>
              </a:rPr>
              <a:t>قيل: إنه شبيهٌ بصوت الغزالة إذا ضاع ولدها.</a:t>
            </a:r>
            <a:endParaRPr lang="en-US" dirty="0">
              <a:solidFill>
                <a:srgbClr val="0031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68771" y="3143666"/>
            <a:ext cx="1944216" cy="1200329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التعريف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>
                <a:solidFill>
                  <a:srgbClr val="FF0000"/>
                </a:solidFill>
              </a:rPr>
              <a:t>Definition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8208" y="4004740"/>
            <a:ext cx="7632848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u="sng" dirty="0">
                <a:solidFill>
                  <a:srgbClr val="003192"/>
                </a:solidFill>
              </a:rPr>
              <a:t>In Arabic</a:t>
            </a:r>
            <a:r>
              <a:rPr lang="en-US" sz="2400" dirty="0">
                <a:solidFill>
                  <a:srgbClr val="003192"/>
                </a:solidFill>
              </a:rPr>
              <a:t>: </a:t>
            </a:r>
          </a:p>
          <a:p>
            <a:pPr algn="ctr" rtl="0"/>
            <a:r>
              <a:rPr lang="en-US" sz="2400" dirty="0">
                <a:solidFill>
                  <a:srgbClr val="003192"/>
                </a:solidFill>
              </a:rPr>
              <a:t>a sound that resonates within the nasal cavity. </a:t>
            </a:r>
          </a:p>
          <a:p>
            <a:pPr algn="l" rtl="0"/>
            <a:r>
              <a:rPr lang="en-US" sz="2400" b="1" u="sng" dirty="0">
                <a:solidFill>
                  <a:srgbClr val="003192"/>
                </a:solidFill>
              </a:rPr>
              <a:t>Terminologically:</a:t>
            </a:r>
          </a:p>
          <a:p>
            <a:pPr algn="ctr" rtl="0"/>
            <a:r>
              <a:rPr lang="en-US" sz="2400" b="1" dirty="0">
                <a:solidFill>
                  <a:srgbClr val="003192"/>
                </a:solidFill>
              </a:rPr>
              <a:t>a pleasant sound which is composed of the characteristics of either the nun or the </a:t>
            </a:r>
            <a:r>
              <a:rPr lang="en-US" sz="2400" b="1" dirty="0" err="1">
                <a:solidFill>
                  <a:srgbClr val="003192"/>
                </a:solidFill>
              </a:rPr>
              <a:t>mem</a:t>
            </a:r>
            <a:r>
              <a:rPr lang="en-US" sz="2400" b="1" dirty="0">
                <a:solidFill>
                  <a:srgbClr val="003192"/>
                </a:solidFill>
              </a:rPr>
              <a:t>, and the tongue does not play any part in its pronunciation.</a:t>
            </a:r>
          </a:p>
          <a:p>
            <a:pPr algn="l" rtl="0"/>
            <a:r>
              <a:rPr lang="en-US" sz="1600" dirty="0">
                <a:solidFill>
                  <a:srgbClr val="003192"/>
                </a:solidFill>
              </a:rPr>
              <a:t> It is said that it resembles the sound produced by the mother deer that has lost its young.</a:t>
            </a:r>
          </a:p>
        </p:txBody>
      </p:sp>
    </p:spTree>
    <p:extLst>
      <p:ext uri="{BB962C8B-B14F-4D97-AF65-F5344CB8AC3E}">
        <p14:creationId xmlns:p14="http://schemas.microsoft.com/office/powerpoint/2010/main" val="15476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28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523" y="2542518"/>
            <a:ext cx="3244844" cy="8925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dirty="0">
                <a:solidFill>
                  <a:srgbClr val="003192"/>
                </a:solidFill>
              </a:rPr>
              <a:t>الغنة تخرج من </a:t>
            </a:r>
            <a:r>
              <a:rPr lang="ar-KW" sz="3200" b="1" u="sng" dirty="0">
                <a:solidFill>
                  <a:srgbClr val="003192"/>
                </a:solidFill>
              </a:rPr>
              <a:t>الخيشوم</a:t>
            </a:r>
            <a:endParaRPr lang="ar-KW" sz="2400" b="1" u="sng" dirty="0">
              <a:solidFill>
                <a:srgbClr val="003192"/>
              </a:solidFill>
            </a:endParaRPr>
          </a:p>
          <a:p>
            <a:pPr algn="ctr"/>
            <a:r>
              <a:rPr lang="ar-KW" sz="2000" dirty="0">
                <a:solidFill>
                  <a:srgbClr val="003192"/>
                </a:solidFill>
              </a:rPr>
              <a:t>وهو أعلى الأنف وأقصاه من الداخل.</a:t>
            </a:r>
            <a:endParaRPr lang="en-US" sz="2000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87367" y="3272115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مخرجها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>
                <a:solidFill>
                  <a:srgbClr val="FF0000"/>
                </a:solidFill>
              </a:rPr>
              <a:t>Place of articulation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5396" y="3669555"/>
            <a:ext cx="336197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dirty="0" err="1">
                <a:solidFill>
                  <a:srgbClr val="003192"/>
                </a:solidFill>
              </a:rPr>
              <a:t>Ghunnah</a:t>
            </a:r>
            <a:r>
              <a:rPr lang="en-US" sz="2400" dirty="0">
                <a:solidFill>
                  <a:srgbClr val="003192"/>
                </a:solidFill>
              </a:rPr>
              <a:t> is emitted from </a:t>
            </a:r>
            <a:r>
              <a:rPr lang="en-US" sz="2400" b="1" u="sng" dirty="0">
                <a:solidFill>
                  <a:srgbClr val="003192"/>
                </a:solidFill>
              </a:rPr>
              <a:t>the nasal passage</a:t>
            </a:r>
            <a:r>
              <a:rPr lang="en-US" sz="2400" dirty="0">
                <a:solidFill>
                  <a:srgbClr val="003192"/>
                </a:solidFill>
              </a:rPr>
              <a:t>, which is at the very top of the inside of the nose.</a:t>
            </a:r>
          </a:p>
        </p:txBody>
      </p:sp>
      <p:pic>
        <p:nvPicPr>
          <p:cNvPr id="13" name="64E2E5C3-1371-40E6-AFA8-3E395D124C60-L0-001.jpeg" descr="64E2E5C3-1371-40E6-AFA8-3E395D124C6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3098" y="2273762"/>
            <a:ext cx="3232298" cy="36777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29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9275" y="2605244"/>
            <a:ext cx="612068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400" dirty="0">
                <a:solidFill>
                  <a:srgbClr val="003192"/>
                </a:solidFill>
              </a:rPr>
              <a:t>مقدار الغنة </a:t>
            </a:r>
            <a:r>
              <a:rPr lang="ar-KW" sz="3600" b="1" u="sng" dirty="0">
                <a:solidFill>
                  <a:srgbClr val="003192"/>
                </a:solidFill>
              </a:rPr>
              <a:t>حركتان</a:t>
            </a:r>
            <a:r>
              <a:rPr lang="ar-KW" sz="3600" dirty="0">
                <a:solidFill>
                  <a:srgbClr val="003192"/>
                </a:solidFill>
              </a:rPr>
              <a:t> </a:t>
            </a:r>
          </a:p>
          <a:p>
            <a:pPr algn="ctr"/>
            <a:r>
              <a:rPr lang="ar-KW" sz="2400" dirty="0">
                <a:solidFill>
                  <a:srgbClr val="003192"/>
                </a:solidFill>
              </a:rPr>
              <a:t>بحركة الأُصبع قبضًا أو بسطًا.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9995" y="3285798"/>
            <a:ext cx="1944216" cy="1261884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مقدارها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>
                <a:solidFill>
                  <a:srgbClr val="FF0000"/>
                </a:solidFill>
              </a:rPr>
              <a:t>Duration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9235" y="4041300"/>
            <a:ext cx="648072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rgbClr val="003192"/>
                </a:solidFill>
              </a:rPr>
              <a:t>The duration of the </a:t>
            </a:r>
            <a:r>
              <a:rPr lang="en-US" sz="2400" dirty="0" err="1">
                <a:solidFill>
                  <a:srgbClr val="003192"/>
                </a:solidFill>
              </a:rPr>
              <a:t>ghunnah</a:t>
            </a:r>
            <a:r>
              <a:rPr lang="en-US" sz="2400" dirty="0">
                <a:solidFill>
                  <a:srgbClr val="003192"/>
                </a:solidFill>
              </a:rPr>
              <a:t> is </a:t>
            </a:r>
            <a:r>
              <a:rPr lang="en-US" sz="3200" b="1" u="sng" dirty="0">
                <a:solidFill>
                  <a:srgbClr val="003192"/>
                </a:solidFill>
              </a:rPr>
              <a:t>2 </a:t>
            </a:r>
            <a:r>
              <a:rPr lang="en-US" sz="3200" b="1" u="sng" dirty="0" err="1">
                <a:solidFill>
                  <a:srgbClr val="003192"/>
                </a:solidFill>
              </a:rPr>
              <a:t>Haraka</a:t>
            </a:r>
            <a:r>
              <a:rPr lang="en-US" sz="3200" b="1" u="sng" dirty="0">
                <a:solidFill>
                  <a:srgbClr val="003192"/>
                </a:solidFill>
              </a:rPr>
              <a:t> </a:t>
            </a:r>
            <a:r>
              <a:rPr lang="en-US" sz="2400" dirty="0">
                <a:solidFill>
                  <a:srgbClr val="003192"/>
                </a:solidFill>
              </a:rPr>
              <a:t>… </a:t>
            </a:r>
            <a:r>
              <a:rPr lang="en-US" sz="2400" dirty="0" err="1">
                <a:solidFill>
                  <a:srgbClr val="003192"/>
                </a:solidFill>
              </a:rPr>
              <a:t>Haraka</a:t>
            </a:r>
            <a:r>
              <a:rPr lang="en-US" sz="2400" dirty="0">
                <a:solidFill>
                  <a:srgbClr val="003192"/>
                </a:solidFill>
              </a:rPr>
              <a:t> is the time taken to fold or expand a finger.</a:t>
            </a:r>
          </a:p>
        </p:txBody>
      </p:sp>
    </p:spTree>
    <p:extLst>
      <p:ext uri="{BB962C8B-B14F-4D97-AF65-F5344CB8AC3E}">
        <p14:creationId xmlns:p14="http://schemas.microsoft.com/office/powerpoint/2010/main" val="36563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7005" y="1229466"/>
            <a:ext cx="8601254" cy="2862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تعريف الميم الساكنة</a:t>
            </a:r>
            <a:endParaRPr lang="ar-KW" sz="3600" b="1" dirty="0">
              <a:solidFill>
                <a:srgbClr val="FF0000"/>
              </a:solidFill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3192"/>
                </a:solidFill>
              </a:rPr>
              <a:t>هي حرف الميم الخالي من الحركات، وهي ساكنة سكوناً أصلياً سواء وقفنا عليها أو وصلناها بما بعدها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3192"/>
                </a:solidFill>
              </a:rPr>
              <a:t>توجد الميم الساكنة في الأسماء والأفعال والحروف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3192"/>
                </a:solidFill>
              </a:rPr>
              <a:t>توجد الميم الساكنة في وسط الكلمة أو آخرها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003192"/>
                </a:solidFill>
              </a:rPr>
              <a:t>يأتي بعد الميم الساكنة حروف الهجاء كلها (28 حرفاً) ولا يأتي بعدها حروف المد الثلاثة لمنع التقاء الساكنين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8082" y="4214297"/>
            <a:ext cx="9332259" cy="2185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Definition of </a:t>
            </a:r>
            <a:r>
              <a:rPr lang="en-GB" sz="2800" b="1" dirty="0" err="1">
                <a:solidFill>
                  <a:srgbClr val="FF0000"/>
                </a:solidFill>
              </a:rPr>
              <a:t>Meem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Sakinah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chemeClr val="tx2"/>
                </a:solidFill>
              </a:rPr>
              <a:t>Meem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 err="1">
                <a:solidFill>
                  <a:schemeClr val="tx2"/>
                </a:solidFill>
              </a:rPr>
              <a:t>Sakinah</a:t>
            </a:r>
            <a:r>
              <a:rPr lang="en-GB" sz="2000" b="1" dirty="0">
                <a:solidFill>
                  <a:schemeClr val="tx2"/>
                </a:solidFill>
              </a:rPr>
              <a:t>: </a:t>
            </a:r>
            <a:r>
              <a:rPr lang="en-GB" sz="2000" dirty="0">
                <a:solidFill>
                  <a:schemeClr val="tx2"/>
                </a:solidFill>
              </a:rPr>
              <a:t>is the letter </a:t>
            </a:r>
            <a:r>
              <a:rPr lang="en-GB" sz="2000" dirty="0" err="1" smtClean="0">
                <a:solidFill>
                  <a:schemeClr val="tx2"/>
                </a:solidFill>
              </a:rPr>
              <a:t>Meem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( </a:t>
            </a:r>
            <a:r>
              <a:rPr lang="ar-IQ" sz="2800" dirty="0">
                <a:solidFill>
                  <a:schemeClr val="tx2"/>
                </a:solidFill>
              </a:rPr>
              <a:t>م</a:t>
            </a:r>
            <a:r>
              <a:rPr lang="en-GB" sz="2000" dirty="0">
                <a:solidFill>
                  <a:schemeClr val="tx2"/>
                </a:solidFill>
              </a:rPr>
              <a:t> ) that is free from any vowel, and which has a fixed </a:t>
            </a:r>
            <a:r>
              <a:rPr lang="en-GB" sz="2000" dirty="0" err="1">
                <a:solidFill>
                  <a:schemeClr val="tx2"/>
                </a:solidFill>
              </a:rPr>
              <a:t>sukoon</a:t>
            </a:r>
            <a:r>
              <a:rPr lang="en-GB" sz="2000" dirty="0">
                <a:solidFill>
                  <a:schemeClr val="tx2"/>
                </a:solidFill>
              </a:rPr>
              <a:t> when stopping and continuing reading.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2"/>
                </a:solidFill>
              </a:rPr>
              <a:t>Found </a:t>
            </a:r>
            <a:r>
              <a:rPr lang="en-GB" sz="2000" b="1" dirty="0">
                <a:solidFill>
                  <a:schemeClr val="tx2"/>
                </a:solidFill>
              </a:rPr>
              <a:t>in: </a:t>
            </a:r>
            <a:r>
              <a:rPr lang="en-GB" sz="2000" dirty="0">
                <a:solidFill>
                  <a:schemeClr val="tx2"/>
                </a:solidFill>
              </a:rPr>
              <a:t>nouns, verbs and prepositions, in the middle or end of the word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  <a:endParaRPr lang="ar-SA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It is followed by any of the 28 Alphabet letters but not the 3 </a:t>
            </a:r>
            <a:r>
              <a:rPr lang="en-US" sz="2000" dirty="0" err="1" smtClean="0">
                <a:solidFill>
                  <a:schemeClr val="tx2"/>
                </a:solidFill>
              </a:rPr>
              <a:t>Madd</a:t>
            </a:r>
            <a:r>
              <a:rPr lang="en-US" sz="2000" dirty="0" smtClean="0">
                <a:solidFill>
                  <a:schemeClr val="tx2"/>
                </a:solidFill>
              </a:rPr>
              <a:t> letters to avoid meeting of two </a:t>
            </a:r>
            <a:r>
              <a:rPr lang="en-US" sz="2000" dirty="0" err="1" smtClean="0">
                <a:solidFill>
                  <a:schemeClr val="tx2"/>
                </a:solidFill>
              </a:rPr>
              <a:t>sakin</a:t>
            </a:r>
            <a:r>
              <a:rPr lang="en-US" sz="2000" dirty="0" smtClean="0">
                <a:solidFill>
                  <a:schemeClr val="tx2"/>
                </a:solidFill>
              </a:rPr>
              <a:t> letters</a:t>
            </a:r>
            <a:endParaRPr lang="ar-IQ" sz="20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30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7045" y="2829180"/>
            <a:ext cx="6120680" cy="35394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36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 </a:t>
            </a:r>
            <a:r>
              <a:rPr lang="ar-K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تابعة لما بعدها </a:t>
            </a:r>
            <a:r>
              <a:rPr lang="ar-KW" sz="36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تفخيمًا وترقيقًا</a:t>
            </a:r>
            <a:r>
              <a:rPr lang="ar-KW" sz="2400" dirty="0">
                <a:solidFill>
                  <a:srgbClr val="003192"/>
                </a:solidFill>
              </a:rPr>
              <a:t> ...</a:t>
            </a:r>
            <a:endParaRPr lang="en-US" sz="2400" dirty="0">
              <a:solidFill>
                <a:srgbClr val="003192"/>
              </a:solidFill>
            </a:endParaRPr>
          </a:p>
          <a:p>
            <a:pPr algn="ctr" rtl="0"/>
            <a:r>
              <a:rPr lang="en-US" sz="3200" b="1" dirty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 the sound succeeding it</a:t>
            </a:r>
          </a:p>
          <a:p>
            <a:pPr algn="ctr" rtl="0"/>
            <a:r>
              <a:rPr lang="en-US" sz="2000" dirty="0">
                <a:solidFill>
                  <a:srgbClr val="003192"/>
                </a:solidFill>
              </a:rPr>
              <a:t>in regard to </a:t>
            </a:r>
            <a:r>
              <a:rPr lang="en-US" sz="2000" dirty="0" err="1">
                <a:solidFill>
                  <a:srgbClr val="003192"/>
                </a:solidFill>
              </a:rPr>
              <a:t>tafkhim</a:t>
            </a:r>
            <a:r>
              <a:rPr lang="en-US" sz="2000" dirty="0">
                <a:solidFill>
                  <a:srgbClr val="003192"/>
                </a:solidFill>
              </a:rPr>
              <a:t> (heaviness), and </a:t>
            </a:r>
            <a:r>
              <a:rPr lang="en-US" sz="2000" dirty="0" err="1">
                <a:solidFill>
                  <a:srgbClr val="003192"/>
                </a:solidFill>
              </a:rPr>
              <a:t>tarqiq</a:t>
            </a:r>
            <a:r>
              <a:rPr lang="en-US" sz="2000" dirty="0">
                <a:solidFill>
                  <a:srgbClr val="003192"/>
                </a:solidFill>
              </a:rPr>
              <a:t> (lightness).</a:t>
            </a:r>
          </a:p>
          <a:p>
            <a:pPr algn="ctr"/>
            <a:endParaRPr lang="ar-KW" sz="2400" dirty="0">
              <a:solidFill>
                <a:srgbClr val="003192"/>
              </a:solidFill>
            </a:endParaRPr>
          </a:p>
          <a:p>
            <a:pPr algn="ctr"/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4400" b="1" dirty="0">
                <a:solidFill>
                  <a:srgbClr val="003192"/>
                </a:solidFill>
              </a:rPr>
              <a:t>يَ</a:t>
            </a:r>
            <a:r>
              <a:rPr lang="ar-KW" sz="4400" b="1" dirty="0">
                <a:solidFill>
                  <a:srgbClr val="FF0000"/>
                </a:solidFill>
              </a:rPr>
              <a:t>ن</a:t>
            </a:r>
            <a:r>
              <a:rPr lang="ar-KW" sz="4400" b="1" dirty="0">
                <a:solidFill>
                  <a:srgbClr val="003192"/>
                </a:solidFill>
              </a:rPr>
              <a:t>ْ</a:t>
            </a:r>
            <a:r>
              <a:rPr lang="ar-KW" sz="4400" b="1" dirty="0">
                <a:solidFill>
                  <a:srgbClr val="FF0000"/>
                </a:solidFill>
              </a:rPr>
              <a:t>ـــ</a:t>
            </a:r>
            <a:r>
              <a:rPr lang="ar-KW" sz="4400" b="1" dirty="0">
                <a:solidFill>
                  <a:schemeClr val="accent6">
                    <a:lumMod val="75000"/>
                  </a:schemeClr>
                </a:solidFill>
              </a:rPr>
              <a:t>طِـــ</a:t>
            </a:r>
            <a:r>
              <a:rPr lang="ar-KW" sz="4400" b="1" dirty="0">
                <a:solidFill>
                  <a:srgbClr val="003192"/>
                </a:solidFill>
              </a:rPr>
              <a:t>قُونَ</a:t>
            </a:r>
            <a:r>
              <a:rPr lang="ar-KW" sz="2400" dirty="0">
                <a:solidFill>
                  <a:srgbClr val="003192"/>
                </a:solidFill>
              </a:rPr>
              <a:t>}</a:t>
            </a:r>
          </a:p>
          <a:p>
            <a:pPr algn="ctr"/>
            <a:endParaRPr lang="en-US" sz="2400" dirty="0">
              <a:solidFill>
                <a:srgbClr val="003192"/>
              </a:solidFill>
            </a:endParaRPr>
          </a:p>
          <a:p>
            <a:pPr algn="ctr"/>
            <a:r>
              <a:rPr lang="ar-KW" sz="2400" dirty="0">
                <a:solidFill>
                  <a:srgbClr val="003192"/>
                </a:solidFill>
              </a:rPr>
              <a:t>{مَا </a:t>
            </a:r>
            <a:r>
              <a:rPr lang="ar-KW" sz="4400" b="1" dirty="0">
                <a:solidFill>
                  <a:srgbClr val="003192"/>
                </a:solidFill>
              </a:rPr>
              <a:t>نَ</a:t>
            </a:r>
            <a:r>
              <a:rPr lang="ar-KW" sz="4400" b="1" dirty="0">
                <a:solidFill>
                  <a:srgbClr val="FF0000"/>
                </a:solidFill>
              </a:rPr>
              <a:t>نْـــ</a:t>
            </a:r>
            <a:r>
              <a:rPr lang="ar-KW" sz="4400" b="1" dirty="0">
                <a:solidFill>
                  <a:schemeClr val="accent6">
                    <a:lumMod val="75000"/>
                  </a:schemeClr>
                </a:solidFill>
              </a:rPr>
              <a:t>س</a:t>
            </a:r>
            <a:r>
              <a:rPr lang="ar-KW" sz="4400" b="1" dirty="0">
                <a:solidFill>
                  <a:srgbClr val="003192"/>
                </a:solidFill>
              </a:rPr>
              <a:t>َــخْ</a:t>
            </a:r>
            <a:r>
              <a:rPr lang="ar-KW" sz="2400" dirty="0">
                <a:solidFill>
                  <a:srgbClr val="003192"/>
                </a:solidFill>
              </a:rPr>
              <a:t>}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7765" y="3509735"/>
            <a:ext cx="1944216" cy="1261884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كيفيتها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>
                <a:solidFill>
                  <a:srgbClr val="FF0000"/>
                </a:solidFill>
              </a:rPr>
              <a:t>Its Manner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31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3037" y="2279334"/>
            <a:ext cx="699642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المشدد والمدغم كامل التشديد</a:t>
            </a:r>
            <a:r>
              <a:rPr lang="ar-KW" sz="2400" dirty="0">
                <a:solidFill>
                  <a:srgbClr val="003192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إِ</a:t>
            </a:r>
            <a:r>
              <a:rPr lang="ar-SA" sz="2400" b="1" dirty="0" smtClean="0">
                <a:solidFill>
                  <a:srgbClr val="FF0000"/>
                </a:solidFill>
              </a:rPr>
              <a:t>نَّ</a:t>
            </a:r>
            <a:r>
              <a:rPr lang="ar-SA" sz="2400" b="1" dirty="0" smtClean="0">
                <a:solidFill>
                  <a:schemeClr val="tx1"/>
                </a:solidFill>
              </a:rPr>
              <a:t>/ثُ</a:t>
            </a:r>
            <a:r>
              <a:rPr lang="ar-SA" sz="2400" b="1" dirty="0" smtClean="0">
                <a:solidFill>
                  <a:srgbClr val="FF0000"/>
                </a:solidFill>
              </a:rPr>
              <a:t>مَّ </a:t>
            </a:r>
            <a:r>
              <a:rPr lang="ar-SA" sz="2400" b="1" dirty="0">
                <a:solidFill>
                  <a:schemeClr val="tx1"/>
                </a:solidFill>
              </a:rPr>
              <a:t>- </a:t>
            </a:r>
            <a:r>
              <a:rPr lang="ar-KW" sz="2400" b="1" dirty="0" smtClean="0">
                <a:solidFill>
                  <a:schemeClr val="tx1"/>
                </a:solidFill>
              </a:rPr>
              <a:t>مِ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ar-KW" sz="2400" b="1" dirty="0" smtClean="0">
                <a:solidFill>
                  <a:srgbClr val="FF0000"/>
                </a:solidFill>
              </a:rPr>
              <a:t>نّ</a:t>
            </a:r>
            <a:r>
              <a:rPr lang="ar-SA" sz="2400" b="1" dirty="0" smtClean="0">
                <a:solidFill>
                  <a:srgbClr val="FF0000"/>
                </a:solidFill>
              </a:rPr>
              <a:t>ِ</a:t>
            </a:r>
            <a:r>
              <a:rPr lang="ar-KW" sz="2400" b="1" dirty="0" smtClean="0">
                <a:solidFill>
                  <a:schemeClr val="tx1"/>
                </a:solidFill>
              </a:rPr>
              <a:t>عْمَةٍ</a:t>
            </a:r>
            <a:r>
              <a:rPr lang="ar-SA" sz="2400" b="1" dirty="0" smtClean="0">
                <a:solidFill>
                  <a:schemeClr val="tx1"/>
                </a:solidFill>
              </a:rPr>
              <a:t>- </a:t>
            </a:r>
            <a:r>
              <a:rPr lang="ar-KW" sz="2400" b="1" dirty="0" smtClean="0">
                <a:solidFill>
                  <a:schemeClr val="tx1"/>
                </a:solidFill>
              </a:rPr>
              <a:t>مِ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م</a:t>
            </a:r>
            <a:r>
              <a:rPr lang="ar-KW" sz="2400" b="1" dirty="0" smtClean="0">
                <a:solidFill>
                  <a:srgbClr val="FF0000"/>
                </a:solidFill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r>
              <a:rPr lang="ar-SA" sz="2400" b="1" dirty="0" smtClean="0">
                <a:solidFill>
                  <a:schemeClr val="tx1"/>
                </a:solidFill>
              </a:rPr>
              <a:t>اء - له</a:t>
            </a:r>
            <a:r>
              <a:rPr lang="ar-SA" sz="2400" b="1" dirty="0" smtClean="0">
                <a:solidFill>
                  <a:srgbClr val="FF0000"/>
                </a:solidFill>
              </a:rPr>
              <a:t>م</a:t>
            </a:r>
            <a:r>
              <a:rPr lang="ar-KW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r>
              <a:rPr lang="ar-SA" sz="2400" b="1" dirty="0" smtClean="0">
                <a:solidFill>
                  <a:schemeClr val="tx1"/>
                </a:solidFill>
              </a:rPr>
              <a:t>ا</a:t>
            </a:r>
            <a:endParaRPr lang="ar-SA" sz="2400" b="1" dirty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المدغم </a:t>
            </a:r>
            <a:r>
              <a:rPr lang="ar-KW" sz="2400" b="1" dirty="0">
                <a:solidFill>
                  <a:srgbClr val="003192"/>
                </a:solidFill>
              </a:rPr>
              <a:t>ناقص </a:t>
            </a:r>
            <a:r>
              <a:rPr lang="ar-KW" sz="2400" b="1" dirty="0" smtClean="0">
                <a:solidFill>
                  <a:srgbClr val="003192"/>
                </a:solidFill>
              </a:rPr>
              <a:t>التشديد</a:t>
            </a:r>
            <a:r>
              <a:rPr lang="ar-SA" sz="2400" dirty="0">
                <a:solidFill>
                  <a:srgbClr val="003192"/>
                </a:solidFill>
              </a:rPr>
              <a:t> </a:t>
            </a:r>
            <a:r>
              <a:rPr lang="ar-SA" sz="2400" dirty="0" smtClean="0">
                <a:solidFill>
                  <a:srgbClr val="003192"/>
                </a:solidFill>
              </a:rPr>
              <a:t>  </a:t>
            </a:r>
            <a:r>
              <a:rPr lang="ar-KW" sz="2400" b="1" dirty="0" smtClean="0">
                <a:solidFill>
                  <a:schemeClr val="tx1"/>
                </a:solidFill>
              </a:rPr>
              <a:t>فَم</a:t>
            </a:r>
            <a:r>
              <a:rPr lang="ar-KW" sz="2400" b="1" dirty="0" smtClean="0">
                <a:solidFill>
                  <a:srgbClr val="FF0000"/>
                </a:solidFill>
              </a:rPr>
              <a:t>َن ي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r>
              <a:rPr lang="ar-KW" sz="2400" b="1" dirty="0" smtClean="0">
                <a:solidFill>
                  <a:schemeClr val="tx1"/>
                </a:solidFill>
              </a:rPr>
              <a:t>عْمل</a:t>
            </a:r>
            <a:r>
              <a:rPr lang="ar-SA" sz="2400" b="1" dirty="0" smtClean="0">
                <a:solidFill>
                  <a:schemeClr val="tx1"/>
                </a:solidFill>
              </a:rPr>
              <a:t> - </a:t>
            </a:r>
            <a:r>
              <a:rPr lang="ar-KW" sz="2400" b="1" dirty="0">
                <a:solidFill>
                  <a:schemeClr val="tx1"/>
                </a:solidFill>
              </a:rPr>
              <a:t>مِ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وَ</a:t>
            </a:r>
            <a:r>
              <a:rPr lang="ar-SA" sz="2400" b="1" dirty="0" smtClean="0">
                <a:solidFill>
                  <a:schemeClr val="tx1"/>
                </a:solidFill>
              </a:rPr>
              <a:t>ال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2400" b="1" dirty="0">
                <a:solidFill>
                  <a:srgbClr val="003192"/>
                </a:solidFill>
              </a:rPr>
              <a:t>الْمُخْفى</a:t>
            </a:r>
            <a:r>
              <a:rPr lang="ar-KW" sz="2400" dirty="0">
                <a:solidFill>
                  <a:srgbClr val="003192"/>
                </a:solidFill>
              </a:rPr>
              <a:t> ويدخل فيه </a:t>
            </a:r>
            <a:r>
              <a:rPr lang="ar-KW" sz="2400" b="1" dirty="0" smtClean="0">
                <a:solidFill>
                  <a:srgbClr val="003192"/>
                </a:solidFill>
              </a:rPr>
              <a:t>الإقلاب</a:t>
            </a:r>
            <a:r>
              <a:rPr lang="ar-SA" sz="2400" b="1" dirty="0" smtClean="0">
                <a:solidFill>
                  <a:srgbClr val="003192"/>
                </a:solidFill>
              </a:rPr>
              <a:t>   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يَ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طِ</a:t>
            </a:r>
            <a:r>
              <a:rPr lang="ar-SA" sz="2400" b="1" dirty="0" smtClean="0">
                <a:solidFill>
                  <a:schemeClr val="tx1"/>
                </a:solidFill>
              </a:rPr>
              <a:t>قون - </a:t>
            </a:r>
            <a:r>
              <a:rPr lang="ar-KW" sz="2400" b="1" dirty="0" smtClean="0">
                <a:solidFill>
                  <a:schemeClr val="tx1"/>
                </a:solidFill>
              </a:rPr>
              <a:t>م</a:t>
            </a:r>
            <a:r>
              <a:rPr lang="ar-SA" sz="2400" b="1" dirty="0" smtClean="0">
                <a:solidFill>
                  <a:schemeClr val="tx1"/>
                </a:solidFill>
              </a:rPr>
              <a:t>ِ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baseline="74000" dirty="0" smtClean="0">
                <a:solidFill>
                  <a:srgbClr val="FF0000"/>
                </a:solidFill>
              </a:rPr>
              <a:t>م</a:t>
            </a:r>
            <a:r>
              <a:rPr lang="ar-SA" sz="2400" b="1" dirty="0" smtClean="0">
                <a:solidFill>
                  <a:srgbClr val="FF0000"/>
                </a:solidFill>
              </a:rPr>
              <a:t>بـ</a:t>
            </a:r>
            <a:r>
              <a:rPr lang="ar-KW" sz="2400" b="1" dirty="0" smtClean="0">
                <a:solidFill>
                  <a:schemeClr val="tx1"/>
                </a:solidFill>
              </a:rPr>
              <a:t>عْ</a:t>
            </a:r>
            <a:r>
              <a:rPr lang="ar-SA" sz="2400" b="1" dirty="0" smtClean="0">
                <a:solidFill>
                  <a:schemeClr val="tx1"/>
                </a:solidFill>
              </a:rPr>
              <a:t>د </a:t>
            </a:r>
            <a:r>
              <a:rPr lang="ar-SA" sz="2400" b="1" dirty="0">
                <a:solidFill>
                  <a:schemeClr val="tx1"/>
                </a:solidFill>
              </a:rPr>
              <a:t>- </a:t>
            </a:r>
            <a:r>
              <a:rPr lang="ar-SA" sz="2400" b="1" dirty="0" smtClean="0">
                <a:solidFill>
                  <a:schemeClr val="tx1"/>
                </a:solidFill>
              </a:rPr>
              <a:t>لَه</a:t>
            </a:r>
            <a:r>
              <a:rPr lang="ar-SA" sz="2400" b="1" dirty="0" smtClean="0">
                <a:solidFill>
                  <a:srgbClr val="FF0000"/>
                </a:solidFill>
              </a:rPr>
              <a:t>م</a:t>
            </a:r>
            <a:r>
              <a:rPr lang="ar-KW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بِـ</a:t>
            </a:r>
            <a:r>
              <a:rPr lang="ar-SA" sz="2400" b="1" dirty="0" smtClean="0">
                <a:solidFill>
                  <a:schemeClr val="tx1"/>
                </a:solidFill>
              </a:rPr>
              <a:t>هِ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الساكن</a:t>
            </a:r>
            <a:r>
              <a:rPr lang="ar-KW" sz="2400" dirty="0" smtClean="0">
                <a:solidFill>
                  <a:srgbClr val="003192"/>
                </a:solidFill>
              </a:rPr>
              <a:t> </a:t>
            </a:r>
            <a:r>
              <a:rPr lang="ar-KW" sz="2400" b="1" dirty="0" smtClean="0">
                <a:solidFill>
                  <a:srgbClr val="003192"/>
                </a:solidFill>
              </a:rPr>
              <a:t>المظهر</a:t>
            </a:r>
            <a:r>
              <a:rPr lang="ar-SA" sz="2400" dirty="0">
                <a:solidFill>
                  <a:srgbClr val="003192"/>
                </a:solidFill>
              </a:rPr>
              <a:t> 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KW" sz="2400" b="1" dirty="0" smtClean="0">
                <a:solidFill>
                  <a:schemeClr val="tx1"/>
                </a:solidFill>
              </a:rPr>
              <a:t>م</a:t>
            </a:r>
            <a:r>
              <a:rPr lang="ar-SA" sz="2400" b="1" dirty="0" smtClean="0">
                <a:solidFill>
                  <a:schemeClr val="tx1"/>
                </a:solidFill>
              </a:rPr>
              <a:t>َ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ْ</a:t>
            </a:r>
            <a:r>
              <a:rPr lang="ar-KW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أَ</a:t>
            </a:r>
            <a:r>
              <a:rPr lang="ar-SA" sz="2400" b="1" dirty="0" smtClean="0">
                <a:solidFill>
                  <a:schemeClr val="tx1"/>
                </a:solidFill>
              </a:rPr>
              <a:t>راد   - لَه</a:t>
            </a:r>
            <a:r>
              <a:rPr lang="ar-SA" sz="2400" b="1" dirty="0" smtClean="0">
                <a:solidFill>
                  <a:srgbClr val="FF0000"/>
                </a:solidFill>
              </a:rPr>
              <a:t>مْ</a:t>
            </a:r>
            <a:r>
              <a:rPr lang="ar-KW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جَ</a:t>
            </a:r>
            <a:r>
              <a:rPr lang="ar-SA" sz="2400" b="1" dirty="0" smtClean="0">
                <a:solidFill>
                  <a:schemeClr val="tx1"/>
                </a:solidFill>
              </a:rPr>
              <a:t>نات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KW" sz="2400" b="1" dirty="0" smtClean="0">
                <a:solidFill>
                  <a:srgbClr val="003192"/>
                </a:solidFill>
              </a:rPr>
              <a:t>المتحرك</a:t>
            </a:r>
            <a:r>
              <a:rPr lang="ar-SA" sz="2400" b="1" dirty="0" smtClean="0">
                <a:solidFill>
                  <a:srgbClr val="003192"/>
                </a:solidFill>
              </a:rPr>
              <a:t>    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KW" sz="2400" b="1" dirty="0" smtClean="0">
                <a:solidFill>
                  <a:srgbClr val="FF0000"/>
                </a:solidFill>
              </a:rPr>
              <a:t>م</a:t>
            </a:r>
            <a:r>
              <a:rPr lang="ar-SA" sz="2400" b="1" dirty="0" smtClean="0">
                <a:solidFill>
                  <a:srgbClr val="FF0000"/>
                </a:solidFill>
              </a:rPr>
              <a:t>ِ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2200" y="2749549"/>
            <a:ext cx="1944216" cy="1261884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مراتبها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 smtClean="0">
                <a:solidFill>
                  <a:srgbClr val="FF0000"/>
                </a:solidFill>
              </a:rPr>
              <a:t>Level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6390" y="4298020"/>
            <a:ext cx="852466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192"/>
                </a:solidFill>
              </a:rPr>
              <a:t>When the single letter is doubled by a </a:t>
            </a:r>
            <a:r>
              <a:rPr lang="en-US" sz="2400" b="1" dirty="0" err="1">
                <a:solidFill>
                  <a:srgbClr val="003192"/>
                </a:solidFill>
              </a:rPr>
              <a:t>shaddah</a:t>
            </a:r>
            <a:r>
              <a:rPr lang="en-US" sz="2400" dirty="0">
                <a:solidFill>
                  <a:srgbClr val="003192"/>
                </a:solidFill>
              </a:rPr>
              <a:t>, or in </a:t>
            </a:r>
            <a:r>
              <a:rPr lang="en-US" sz="2400" b="1" dirty="0">
                <a:solidFill>
                  <a:srgbClr val="003192"/>
                </a:solidFill>
              </a:rPr>
              <a:t>complete </a:t>
            </a:r>
            <a:r>
              <a:rPr lang="en-US" sz="2400" b="1" dirty="0" err="1">
                <a:solidFill>
                  <a:srgbClr val="003192"/>
                </a:solidFill>
              </a:rPr>
              <a:t>idgham</a:t>
            </a:r>
            <a:r>
              <a:rPr lang="en-US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إِ</a:t>
            </a:r>
            <a:r>
              <a:rPr lang="ar-SA" sz="2400" b="1" dirty="0">
                <a:solidFill>
                  <a:srgbClr val="FF0000"/>
                </a:solidFill>
              </a:rPr>
              <a:t>نَّ</a:t>
            </a:r>
            <a:r>
              <a:rPr lang="ar-SA" sz="2400" b="1" dirty="0">
                <a:solidFill>
                  <a:schemeClr val="tx1"/>
                </a:solidFill>
              </a:rPr>
              <a:t>/ثُ</a:t>
            </a:r>
            <a:r>
              <a:rPr lang="ar-SA" sz="2400" b="1" dirty="0">
                <a:solidFill>
                  <a:srgbClr val="FF0000"/>
                </a:solidFill>
              </a:rPr>
              <a:t>مَّ </a:t>
            </a:r>
            <a:r>
              <a:rPr lang="ar-SA" sz="2400" b="1" dirty="0">
                <a:solidFill>
                  <a:schemeClr val="tx1"/>
                </a:solidFill>
              </a:rPr>
              <a:t>- </a:t>
            </a:r>
            <a:r>
              <a:rPr lang="ar-KW" sz="2400" b="1" dirty="0">
                <a:solidFill>
                  <a:schemeClr val="tx1"/>
                </a:solidFill>
              </a:rPr>
              <a:t>مِ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نّ</a:t>
            </a:r>
            <a:r>
              <a:rPr lang="ar-SA" sz="2400" b="1" dirty="0">
                <a:solidFill>
                  <a:srgbClr val="FF0000"/>
                </a:solidFill>
              </a:rPr>
              <a:t>ِ</a:t>
            </a:r>
            <a:r>
              <a:rPr lang="ar-KW" sz="2400" b="1" dirty="0">
                <a:solidFill>
                  <a:schemeClr val="tx1"/>
                </a:solidFill>
              </a:rPr>
              <a:t>عْمَةٍ</a:t>
            </a:r>
            <a:r>
              <a:rPr lang="ar-SA" sz="2400" b="1" dirty="0">
                <a:solidFill>
                  <a:schemeClr val="tx1"/>
                </a:solidFill>
              </a:rPr>
              <a:t> - </a:t>
            </a:r>
            <a:r>
              <a:rPr lang="ar-KW" sz="2400" b="1" dirty="0">
                <a:solidFill>
                  <a:schemeClr val="tx1"/>
                </a:solidFill>
              </a:rPr>
              <a:t>مِ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ّ</a:t>
            </a:r>
            <a:r>
              <a:rPr lang="ar-SA" sz="2400" b="1" dirty="0">
                <a:solidFill>
                  <a:srgbClr val="FF0000"/>
                </a:solidFill>
              </a:rPr>
              <a:t>َ</a:t>
            </a:r>
            <a:r>
              <a:rPr lang="ar-SA" sz="2400" b="1" dirty="0">
                <a:solidFill>
                  <a:schemeClr val="tx1"/>
                </a:solidFill>
              </a:rPr>
              <a:t>اء 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3192"/>
                </a:solidFill>
              </a:rPr>
              <a:t>Incomplete </a:t>
            </a:r>
            <a:r>
              <a:rPr lang="en-US" sz="2400" b="1" dirty="0" err="1">
                <a:solidFill>
                  <a:srgbClr val="003192"/>
                </a:solidFill>
              </a:rPr>
              <a:t>idgham</a:t>
            </a:r>
            <a:r>
              <a:rPr lang="en-US" sz="2400" dirty="0">
                <a:solidFill>
                  <a:srgbClr val="003192"/>
                </a:solidFill>
              </a:rPr>
              <a:t>. </a:t>
            </a:r>
            <a:r>
              <a:rPr lang="ar-KW" sz="2400" b="1" dirty="0">
                <a:solidFill>
                  <a:schemeClr val="tx1"/>
                </a:solidFill>
              </a:rPr>
              <a:t>فَم</a:t>
            </a:r>
            <a:r>
              <a:rPr lang="ar-KW" sz="2400" b="1" dirty="0">
                <a:solidFill>
                  <a:srgbClr val="FF0000"/>
                </a:solidFill>
              </a:rPr>
              <a:t>َن يّ</a:t>
            </a:r>
            <a:r>
              <a:rPr lang="ar-SA" sz="2400" b="1" dirty="0">
                <a:solidFill>
                  <a:srgbClr val="FF0000"/>
                </a:solidFill>
              </a:rPr>
              <a:t>َ</a:t>
            </a:r>
            <a:r>
              <a:rPr lang="ar-KW" sz="2400" b="1" dirty="0">
                <a:solidFill>
                  <a:schemeClr val="tx1"/>
                </a:solidFill>
              </a:rPr>
              <a:t>عْمل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3192"/>
                </a:solidFill>
              </a:rPr>
              <a:t>With </a:t>
            </a:r>
            <a:r>
              <a:rPr lang="en-US" sz="2400" b="1" dirty="0" err="1">
                <a:solidFill>
                  <a:srgbClr val="003192"/>
                </a:solidFill>
              </a:rPr>
              <a:t>ikhfa</a:t>
            </a:r>
            <a:r>
              <a:rPr lang="en-US" sz="2400" dirty="0">
                <a:solidFill>
                  <a:srgbClr val="003192"/>
                </a:solidFill>
              </a:rPr>
              <a:t>’ or </a:t>
            </a:r>
            <a:r>
              <a:rPr lang="en-US" sz="2400" b="1" dirty="0" err="1">
                <a:solidFill>
                  <a:srgbClr val="003192"/>
                </a:solidFill>
              </a:rPr>
              <a:t>iqlab</a:t>
            </a:r>
            <a:r>
              <a:rPr lang="en-US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يَ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dirty="0">
                <a:solidFill>
                  <a:srgbClr val="FF0000"/>
                </a:solidFill>
              </a:rPr>
              <a:t>طِ</a:t>
            </a:r>
            <a:r>
              <a:rPr lang="ar-SA" sz="2400" b="1" dirty="0">
                <a:solidFill>
                  <a:schemeClr val="tx1"/>
                </a:solidFill>
              </a:rPr>
              <a:t>قون - </a:t>
            </a:r>
            <a:r>
              <a:rPr lang="ar-KW" sz="2400" b="1" dirty="0" smtClean="0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baseline="74000" dirty="0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بـ</a:t>
            </a:r>
            <a:r>
              <a:rPr lang="ar-KW" sz="2400" b="1" dirty="0">
                <a:solidFill>
                  <a:schemeClr val="tx1"/>
                </a:solidFill>
              </a:rPr>
              <a:t>عْ</a:t>
            </a:r>
            <a:r>
              <a:rPr lang="ar-SA" sz="2400" b="1" dirty="0">
                <a:solidFill>
                  <a:schemeClr val="tx1"/>
                </a:solidFill>
              </a:rPr>
              <a:t>د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- لَه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بِـ</a:t>
            </a:r>
            <a:r>
              <a:rPr lang="ar-SA" sz="2400" b="1" dirty="0" smtClean="0">
                <a:solidFill>
                  <a:schemeClr val="tx1"/>
                </a:solidFill>
              </a:rPr>
              <a:t>هِ 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192"/>
                </a:solidFill>
              </a:rPr>
              <a:t>The </a:t>
            </a:r>
            <a:r>
              <a:rPr lang="en-US" sz="2400" dirty="0" err="1">
                <a:solidFill>
                  <a:srgbClr val="003192"/>
                </a:solidFill>
              </a:rPr>
              <a:t>sakin</a:t>
            </a:r>
            <a:r>
              <a:rPr lang="en-US" sz="2400" dirty="0">
                <a:solidFill>
                  <a:srgbClr val="003192"/>
                </a:solidFill>
              </a:rPr>
              <a:t> letter </a:t>
            </a:r>
            <a:r>
              <a:rPr lang="en-US" sz="1400" dirty="0">
                <a:solidFill>
                  <a:srgbClr val="003192"/>
                </a:solidFill>
              </a:rPr>
              <a:t>(with no vowel diacritical marks)</a:t>
            </a:r>
            <a:r>
              <a:rPr lang="en-US" sz="2400" dirty="0">
                <a:solidFill>
                  <a:srgbClr val="003192"/>
                </a:solidFill>
              </a:rPr>
              <a:t> in </a:t>
            </a:r>
            <a:r>
              <a:rPr lang="en-US" sz="2400" b="1" dirty="0" err="1">
                <a:solidFill>
                  <a:srgbClr val="003192"/>
                </a:solidFill>
              </a:rPr>
              <a:t>izh-har</a:t>
            </a:r>
            <a:r>
              <a:rPr lang="en-US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KW" sz="2400" b="1" dirty="0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َ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dirty="0">
                <a:solidFill>
                  <a:srgbClr val="FF0000"/>
                </a:solidFill>
              </a:rPr>
              <a:t>ْ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أَ</a:t>
            </a:r>
            <a:r>
              <a:rPr lang="ar-SA" sz="2400" b="1" dirty="0">
                <a:solidFill>
                  <a:schemeClr val="tx1"/>
                </a:solidFill>
              </a:rPr>
              <a:t>راد   - لَه</a:t>
            </a:r>
            <a:r>
              <a:rPr lang="ar-SA" sz="2400" b="1" dirty="0">
                <a:solidFill>
                  <a:srgbClr val="FF0000"/>
                </a:solidFill>
              </a:rPr>
              <a:t>مْ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جَ</a:t>
            </a:r>
            <a:r>
              <a:rPr lang="ar-SA" sz="2400" b="1" dirty="0">
                <a:solidFill>
                  <a:schemeClr val="tx1"/>
                </a:solidFill>
              </a:rPr>
              <a:t>نات</a:t>
            </a:r>
            <a:endParaRPr lang="en-US" sz="2400" dirty="0">
              <a:solidFill>
                <a:srgbClr val="0031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3192"/>
                </a:solidFill>
              </a:rPr>
              <a:t>The </a:t>
            </a:r>
            <a:r>
              <a:rPr lang="en-US" sz="2400" b="1" dirty="0" err="1">
                <a:solidFill>
                  <a:srgbClr val="003192"/>
                </a:solidFill>
              </a:rPr>
              <a:t>mutaharrik</a:t>
            </a:r>
            <a:r>
              <a:rPr lang="en-US" sz="2400" dirty="0">
                <a:solidFill>
                  <a:srgbClr val="003192"/>
                </a:solidFill>
              </a:rPr>
              <a:t> letter </a:t>
            </a:r>
            <a:r>
              <a:rPr lang="en-US" sz="1600" dirty="0">
                <a:solidFill>
                  <a:srgbClr val="003192"/>
                </a:solidFill>
              </a:rPr>
              <a:t>(that which has a vowel diacritical mark</a:t>
            </a:r>
            <a:r>
              <a:rPr lang="en-US" sz="1600" dirty="0" smtClean="0">
                <a:solidFill>
                  <a:srgbClr val="003192"/>
                </a:solidFill>
              </a:rPr>
              <a:t>)</a:t>
            </a:r>
            <a:r>
              <a:rPr lang="en-US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r>
              <a:rPr lang="ar-SA" sz="2400" dirty="0">
                <a:solidFill>
                  <a:srgbClr val="003192"/>
                </a:solidFill>
              </a:rPr>
              <a:t> 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563" y="2266691"/>
            <a:ext cx="633670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2400" dirty="0">
                <a:solidFill>
                  <a:srgbClr val="003192"/>
                </a:solidFill>
              </a:rPr>
              <a:t>والغنة في </a:t>
            </a:r>
            <a:r>
              <a:rPr lang="ar-KW" sz="2400" b="1" u="sng" dirty="0">
                <a:solidFill>
                  <a:srgbClr val="003192"/>
                </a:solidFill>
              </a:rPr>
              <a:t>حالة الكمال</a:t>
            </a:r>
            <a:r>
              <a:rPr lang="ar-KW" sz="2400" dirty="0">
                <a:solidFill>
                  <a:srgbClr val="003192"/>
                </a:solidFill>
              </a:rPr>
              <a:t> توجد </a:t>
            </a:r>
            <a:r>
              <a:rPr lang="ar-KW" sz="2400" dirty="0" smtClean="0">
                <a:solidFill>
                  <a:srgbClr val="003192"/>
                </a:solidFill>
              </a:rPr>
              <a:t>في</a:t>
            </a:r>
            <a:r>
              <a:rPr lang="ar-SA" sz="2400" dirty="0" smtClean="0">
                <a:solidFill>
                  <a:srgbClr val="003192"/>
                </a:solidFill>
              </a:rPr>
              <a:t> المراتب الثلاثة الأولى .. أي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  <a:endParaRPr lang="en-US" sz="2400" dirty="0">
              <a:solidFill>
                <a:srgbClr val="003192"/>
              </a:solidFill>
            </a:endParaRPr>
          </a:p>
          <a:p>
            <a:pPr algn="r" rtl="1"/>
            <a:r>
              <a:rPr lang="ar-KW" sz="2400" dirty="0">
                <a:solidFill>
                  <a:srgbClr val="003192"/>
                </a:solidFill>
              </a:rPr>
              <a:t>1- </a:t>
            </a:r>
            <a:r>
              <a:rPr lang="ar-KW" sz="2400" b="1" dirty="0">
                <a:solidFill>
                  <a:srgbClr val="003192"/>
                </a:solidFill>
              </a:rPr>
              <a:t>النون والميم المشددتين</a:t>
            </a:r>
            <a:r>
              <a:rPr lang="ar-KW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إِ</a:t>
            </a:r>
            <a:r>
              <a:rPr lang="ar-SA" sz="2400" b="1" dirty="0" smtClean="0">
                <a:solidFill>
                  <a:srgbClr val="FF0000"/>
                </a:solidFill>
              </a:rPr>
              <a:t>نَّ </a:t>
            </a:r>
            <a:r>
              <a:rPr lang="ar-SA" sz="2400" b="1" dirty="0" smtClean="0">
                <a:solidFill>
                  <a:schemeClr val="tx1"/>
                </a:solidFill>
              </a:rPr>
              <a:t>/ ثُ</a:t>
            </a:r>
            <a:r>
              <a:rPr lang="ar-SA" sz="2400" b="1" dirty="0" smtClean="0">
                <a:solidFill>
                  <a:srgbClr val="FF0000"/>
                </a:solidFill>
              </a:rPr>
              <a:t>م</a:t>
            </a:r>
            <a:endParaRPr lang="en-US" sz="2400" dirty="0">
              <a:solidFill>
                <a:srgbClr val="003192"/>
              </a:solidFill>
            </a:endParaRPr>
          </a:p>
          <a:p>
            <a:pPr algn="r" rtl="1"/>
            <a:r>
              <a:rPr lang="ar-SA" sz="2400" b="1" dirty="0" smtClean="0">
                <a:solidFill>
                  <a:srgbClr val="003192"/>
                </a:solidFill>
              </a:rPr>
              <a:t>2- </a:t>
            </a:r>
            <a:r>
              <a:rPr lang="ar-KW" sz="2400" b="1" dirty="0" smtClean="0">
                <a:solidFill>
                  <a:srgbClr val="003192"/>
                </a:solidFill>
              </a:rPr>
              <a:t>النون </a:t>
            </a:r>
            <a:r>
              <a:rPr lang="ar-KW" sz="2400" b="1" dirty="0">
                <a:solidFill>
                  <a:srgbClr val="003192"/>
                </a:solidFill>
              </a:rPr>
              <a:t>الساكنة والتنوين</a:t>
            </a:r>
            <a:r>
              <a:rPr lang="ar-KW" sz="2400" dirty="0">
                <a:solidFill>
                  <a:srgbClr val="003192"/>
                </a:solidFill>
              </a:rPr>
              <a:t>: الإدغام بغنة، والإقلاب، والإخفاء</a:t>
            </a:r>
            <a:r>
              <a:rPr lang="ar-KW" sz="2400" dirty="0" smtClean="0">
                <a:solidFill>
                  <a:srgbClr val="003192"/>
                </a:solidFill>
              </a:rPr>
              <a:t>.</a:t>
            </a:r>
            <a:endParaRPr lang="ar-SA" sz="2400" dirty="0" smtClean="0">
              <a:solidFill>
                <a:srgbClr val="003192"/>
              </a:solidFill>
            </a:endParaRPr>
          </a:p>
          <a:p>
            <a:pPr algn="r" rtl="1"/>
            <a:r>
              <a:rPr lang="ar-KW" sz="2400" b="1" dirty="0">
                <a:solidFill>
                  <a:schemeClr val="tx1"/>
                </a:solidFill>
              </a:rPr>
              <a:t>مِ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نّ</a:t>
            </a:r>
            <a:r>
              <a:rPr lang="ar-SA" sz="2400" b="1" dirty="0">
                <a:solidFill>
                  <a:srgbClr val="FF0000"/>
                </a:solidFill>
              </a:rPr>
              <a:t>ِ</a:t>
            </a:r>
            <a:r>
              <a:rPr lang="ar-KW" sz="2400" b="1" dirty="0">
                <a:solidFill>
                  <a:schemeClr val="tx1"/>
                </a:solidFill>
              </a:rPr>
              <a:t>عْمَةٍ</a:t>
            </a:r>
            <a:r>
              <a:rPr lang="ar-SA" sz="2400" b="1" dirty="0">
                <a:solidFill>
                  <a:schemeClr val="tx1"/>
                </a:solidFill>
              </a:rPr>
              <a:t>- </a:t>
            </a:r>
            <a:r>
              <a:rPr lang="ar-KW" sz="2400" b="1" dirty="0">
                <a:solidFill>
                  <a:schemeClr val="tx1"/>
                </a:solidFill>
              </a:rPr>
              <a:t>مِ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ّ</a:t>
            </a:r>
            <a:r>
              <a:rPr lang="ar-SA" sz="2400" b="1" dirty="0">
                <a:solidFill>
                  <a:srgbClr val="FF0000"/>
                </a:solidFill>
              </a:rPr>
              <a:t>َ</a:t>
            </a:r>
            <a:r>
              <a:rPr lang="ar-SA" sz="2400" b="1" dirty="0">
                <a:solidFill>
                  <a:schemeClr val="tx1"/>
                </a:solidFill>
              </a:rPr>
              <a:t>اء - </a:t>
            </a:r>
            <a:r>
              <a:rPr lang="ar-KW" sz="2400" b="1" dirty="0" smtClean="0">
                <a:solidFill>
                  <a:schemeClr val="tx1"/>
                </a:solidFill>
              </a:rPr>
              <a:t>فَم</a:t>
            </a:r>
            <a:r>
              <a:rPr lang="ar-KW" sz="2400" b="1" dirty="0" smtClean="0">
                <a:solidFill>
                  <a:srgbClr val="FF0000"/>
                </a:solidFill>
              </a:rPr>
              <a:t>َن </a:t>
            </a:r>
            <a:r>
              <a:rPr lang="ar-KW" sz="2400" b="1" dirty="0">
                <a:solidFill>
                  <a:srgbClr val="FF0000"/>
                </a:solidFill>
              </a:rPr>
              <a:t>يّ</a:t>
            </a:r>
            <a:r>
              <a:rPr lang="ar-SA" sz="2400" b="1" dirty="0">
                <a:solidFill>
                  <a:srgbClr val="FF0000"/>
                </a:solidFill>
              </a:rPr>
              <a:t>َ</a:t>
            </a:r>
            <a:r>
              <a:rPr lang="ar-KW" sz="2400" b="1" dirty="0" smtClean="0">
                <a:solidFill>
                  <a:schemeClr val="tx1"/>
                </a:solidFill>
              </a:rPr>
              <a:t>عْمل</a:t>
            </a:r>
            <a:r>
              <a:rPr lang="ar-SA" sz="2400" b="1" dirty="0" smtClean="0">
                <a:solidFill>
                  <a:schemeClr val="tx1"/>
                </a:solidFill>
              </a:rPr>
              <a:t> - يَ</a:t>
            </a:r>
            <a:r>
              <a:rPr lang="ar-KW" sz="2400" b="1" dirty="0" smtClean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طِ</a:t>
            </a:r>
            <a:r>
              <a:rPr lang="ar-SA" sz="2400" b="1" dirty="0" smtClean="0">
                <a:solidFill>
                  <a:schemeClr val="tx1"/>
                </a:solidFill>
              </a:rPr>
              <a:t>قون - </a:t>
            </a:r>
            <a:r>
              <a:rPr lang="ar-KW" sz="2400" b="1" dirty="0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baseline="74000" dirty="0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بـ</a:t>
            </a:r>
            <a:r>
              <a:rPr lang="ar-KW" sz="2400" b="1" dirty="0">
                <a:solidFill>
                  <a:schemeClr val="tx1"/>
                </a:solidFill>
              </a:rPr>
              <a:t>عْ</a:t>
            </a:r>
            <a:r>
              <a:rPr lang="ar-SA" sz="2400" b="1" dirty="0">
                <a:solidFill>
                  <a:schemeClr val="tx1"/>
                </a:solidFill>
              </a:rPr>
              <a:t>د </a:t>
            </a:r>
            <a:endParaRPr lang="en-US" sz="2400" dirty="0" smtClean="0">
              <a:solidFill>
                <a:srgbClr val="003192"/>
              </a:solidFill>
            </a:endParaRPr>
          </a:p>
          <a:p>
            <a:pPr algn="r" rtl="1"/>
            <a:r>
              <a:rPr lang="ar-SA" sz="2400" dirty="0" smtClean="0">
                <a:solidFill>
                  <a:srgbClr val="003192"/>
                </a:solidFill>
              </a:rPr>
              <a:t>3</a:t>
            </a:r>
            <a:r>
              <a:rPr lang="ar-KW" sz="2400" dirty="0" smtClean="0">
                <a:solidFill>
                  <a:srgbClr val="003192"/>
                </a:solidFill>
              </a:rPr>
              <a:t>- </a:t>
            </a:r>
            <a:r>
              <a:rPr lang="ar-KW" sz="2400" b="1" dirty="0">
                <a:solidFill>
                  <a:srgbClr val="003192"/>
                </a:solidFill>
              </a:rPr>
              <a:t>الميم الساكنة</a:t>
            </a:r>
            <a:r>
              <a:rPr lang="ar-KW" sz="2400" dirty="0">
                <a:solidFill>
                  <a:srgbClr val="003192"/>
                </a:solidFill>
              </a:rPr>
              <a:t> في حالتي: الإخفاء، الإدغام</a:t>
            </a:r>
            <a:r>
              <a:rPr lang="ar-KW" sz="2400" dirty="0" smtClean="0">
                <a:solidFill>
                  <a:srgbClr val="003192"/>
                </a:solidFill>
              </a:rPr>
              <a:t>.</a:t>
            </a:r>
            <a:r>
              <a:rPr lang="ar-SA" sz="2400" dirty="0" smtClean="0">
                <a:solidFill>
                  <a:srgbClr val="003192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له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ّ</a:t>
            </a:r>
            <a:r>
              <a:rPr lang="ar-SA" sz="2400" b="1" dirty="0">
                <a:solidFill>
                  <a:srgbClr val="FF0000"/>
                </a:solidFill>
              </a:rPr>
              <a:t>َ</a:t>
            </a:r>
            <a:r>
              <a:rPr lang="ar-SA" sz="2400" b="1" dirty="0">
                <a:solidFill>
                  <a:schemeClr val="tx1"/>
                </a:solidFill>
              </a:rPr>
              <a:t>ا </a:t>
            </a:r>
            <a:r>
              <a:rPr lang="ar-SA" sz="2400" b="1" dirty="0" smtClean="0">
                <a:solidFill>
                  <a:schemeClr val="tx1"/>
                </a:solidFill>
              </a:rPr>
              <a:t>- </a:t>
            </a:r>
            <a:r>
              <a:rPr lang="ar-SA" sz="2400" b="1" dirty="0">
                <a:solidFill>
                  <a:schemeClr val="tx1"/>
                </a:solidFill>
              </a:rPr>
              <a:t>لَه</a:t>
            </a:r>
            <a:r>
              <a:rPr lang="ar-SA" sz="2400" b="1" dirty="0">
                <a:solidFill>
                  <a:srgbClr val="FF0000"/>
                </a:solidFill>
              </a:rPr>
              <a:t>م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بِـ</a:t>
            </a:r>
            <a:r>
              <a:rPr lang="ar-SA" sz="2400" b="1" dirty="0">
                <a:solidFill>
                  <a:schemeClr val="tx1"/>
                </a:solidFill>
              </a:rPr>
              <a:t>هِ 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1299" y="3164776"/>
            <a:ext cx="1944216" cy="1692771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>
                <a:solidFill>
                  <a:srgbClr val="FF0000"/>
                </a:solidFill>
              </a:rPr>
              <a:t>الغنة الكاملة</a:t>
            </a:r>
          </a:p>
          <a:p>
            <a:pPr lvl="0" algn="ctr" rtl="0"/>
            <a:endParaRPr lang="ar-KW" sz="2000" b="1" dirty="0">
              <a:solidFill>
                <a:srgbClr val="FF0000"/>
              </a:solidFill>
            </a:endParaRPr>
          </a:p>
          <a:p>
            <a:pPr lvl="0" algn="ctr" rtl="0"/>
            <a:r>
              <a:rPr lang="en-US" sz="2800" b="1" dirty="0">
                <a:solidFill>
                  <a:srgbClr val="FF0000"/>
                </a:solidFill>
              </a:rPr>
              <a:t>Complete </a:t>
            </a:r>
            <a:r>
              <a:rPr lang="en-US" sz="2800" b="1" dirty="0" err="1">
                <a:solidFill>
                  <a:srgbClr val="FF0000"/>
                </a:solidFill>
              </a:rPr>
              <a:t>Ghunnah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8977" y="4747742"/>
            <a:ext cx="8202869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dirty="0">
                <a:solidFill>
                  <a:srgbClr val="003192"/>
                </a:solidFill>
              </a:rPr>
              <a:t>In the </a:t>
            </a:r>
            <a:r>
              <a:rPr lang="en-US" sz="2000" dirty="0" smtClean="0">
                <a:solidFill>
                  <a:srgbClr val="003192"/>
                </a:solidFill>
              </a:rPr>
              <a:t>1</a:t>
            </a:r>
            <a:r>
              <a:rPr lang="en-US" sz="2000" baseline="30000" dirty="0" smtClean="0">
                <a:solidFill>
                  <a:srgbClr val="003192"/>
                </a:solidFill>
              </a:rPr>
              <a:t>st</a:t>
            </a:r>
            <a:r>
              <a:rPr lang="en-US" sz="2000" dirty="0" smtClean="0">
                <a:solidFill>
                  <a:srgbClr val="003192"/>
                </a:solidFill>
              </a:rPr>
              <a:t> three levels, </a:t>
            </a:r>
            <a:r>
              <a:rPr lang="en-US" sz="2000" dirty="0">
                <a:solidFill>
                  <a:srgbClr val="003192"/>
                </a:solidFill>
              </a:rPr>
              <a:t>the </a:t>
            </a:r>
            <a:r>
              <a:rPr lang="en-US" sz="2000" b="1" u="sng" dirty="0" err="1">
                <a:solidFill>
                  <a:srgbClr val="003192"/>
                </a:solidFill>
              </a:rPr>
              <a:t>ghunnah</a:t>
            </a:r>
            <a:r>
              <a:rPr lang="en-US" sz="2000" b="1" u="sng" dirty="0">
                <a:solidFill>
                  <a:srgbClr val="003192"/>
                </a:solidFill>
              </a:rPr>
              <a:t> is complete</a:t>
            </a:r>
            <a:r>
              <a:rPr lang="en-US" sz="2000" dirty="0">
                <a:solidFill>
                  <a:srgbClr val="003192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3192"/>
                </a:solidFill>
              </a:rPr>
              <a:t>The nun and mem when they are doubled </a:t>
            </a:r>
            <a:r>
              <a:rPr lang="en-US" sz="2000" dirty="0">
                <a:solidFill>
                  <a:srgbClr val="003192"/>
                </a:solidFill>
              </a:rPr>
              <a:t>by a </a:t>
            </a:r>
            <a:r>
              <a:rPr lang="en-US" sz="2000" dirty="0" err="1">
                <a:solidFill>
                  <a:srgbClr val="003192"/>
                </a:solidFill>
              </a:rPr>
              <a:t>shaddah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r>
              <a:rPr lang="ar-SA" sz="2000" dirty="0" smtClean="0">
                <a:solidFill>
                  <a:srgbClr val="003192"/>
                </a:solidFill>
              </a:rPr>
              <a:t> </a:t>
            </a:r>
            <a:r>
              <a:rPr lang="ar-SA" sz="2000" b="1" dirty="0">
                <a:solidFill>
                  <a:schemeClr val="tx1"/>
                </a:solidFill>
              </a:rPr>
              <a:t>إِ</a:t>
            </a:r>
            <a:r>
              <a:rPr lang="ar-SA" sz="2000" b="1" dirty="0">
                <a:solidFill>
                  <a:srgbClr val="FF0000"/>
                </a:solidFill>
              </a:rPr>
              <a:t>نَّ </a:t>
            </a:r>
            <a:r>
              <a:rPr lang="ar-SA" sz="2000" b="1" dirty="0">
                <a:solidFill>
                  <a:schemeClr val="tx1"/>
                </a:solidFill>
              </a:rPr>
              <a:t>/ </a:t>
            </a:r>
            <a:r>
              <a:rPr lang="ar-SA" sz="2000" b="1" dirty="0" smtClean="0">
                <a:solidFill>
                  <a:schemeClr val="tx1"/>
                </a:solidFill>
              </a:rPr>
              <a:t>ثُ</a:t>
            </a:r>
            <a:r>
              <a:rPr lang="ar-SA" sz="2000" b="1" dirty="0" smtClean="0">
                <a:solidFill>
                  <a:srgbClr val="FF0000"/>
                </a:solidFill>
              </a:rPr>
              <a:t>م</a:t>
            </a:r>
            <a:r>
              <a:rPr lang="ar-SA" sz="2000" dirty="0" smtClean="0">
                <a:solidFill>
                  <a:srgbClr val="003192"/>
                </a:solidFill>
              </a:rPr>
              <a:t> </a:t>
            </a:r>
            <a:endParaRPr lang="en-US" sz="2000" dirty="0">
              <a:solidFill>
                <a:srgbClr val="0031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192"/>
                </a:solidFill>
              </a:rPr>
              <a:t>The </a:t>
            </a:r>
            <a:r>
              <a:rPr lang="en-US" sz="2000" b="1" dirty="0">
                <a:solidFill>
                  <a:srgbClr val="003192"/>
                </a:solidFill>
              </a:rPr>
              <a:t>nun </a:t>
            </a:r>
            <a:r>
              <a:rPr lang="en-US" sz="2000" b="1" dirty="0" err="1">
                <a:solidFill>
                  <a:srgbClr val="003192"/>
                </a:solidFill>
              </a:rPr>
              <a:t>sakinah</a:t>
            </a:r>
            <a:r>
              <a:rPr lang="en-US" sz="2000" b="1" dirty="0">
                <a:solidFill>
                  <a:srgbClr val="003192"/>
                </a:solidFill>
              </a:rPr>
              <a:t> and </a:t>
            </a:r>
            <a:r>
              <a:rPr lang="en-US" sz="2000" b="1" dirty="0" err="1">
                <a:solidFill>
                  <a:srgbClr val="003192"/>
                </a:solidFill>
              </a:rPr>
              <a:t>tanween</a:t>
            </a:r>
            <a:r>
              <a:rPr lang="en-US" sz="2000" b="1" dirty="0">
                <a:solidFill>
                  <a:srgbClr val="003192"/>
                </a:solidFill>
              </a:rPr>
              <a:t> </a:t>
            </a:r>
            <a:r>
              <a:rPr lang="en-US" sz="2000" dirty="0">
                <a:solidFill>
                  <a:srgbClr val="003192"/>
                </a:solidFill>
              </a:rPr>
              <a:t>when they occur in cases of </a:t>
            </a:r>
            <a:r>
              <a:rPr lang="en-US" sz="2000" dirty="0" err="1">
                <a:solidFill>
                  <a:srgbClr val="003192"/>
                </a:solidFill>
              </a:rPr>
              <a:t>idgham</a:t>
            </a:r>
            <a:r>
              <a:rPr lang="en-US" sz="2000" dirty="0">
                <a:solidFill>
                  <a:srgbClr val="003192"/>
                </a:solidFill>
              </a:rPr>
              <a:t> with </a:t>
            </a:r>
            <a:r>
              <a:rPr lang="en-US" sz="2000" dirty="0" err="1">
                <a:solidFill>
                  <a:srgbClr val="003192"/>
                </a:solidFill>
              </a:rPr>
              <a:t>ghunnah</a:t>
            </a:r>
            <a:r>
              <a:rPr lang="en-US" sz="2000" dirty="0">
                <a:solidFill>
                  <a:srgbClr val="003192"/>
                </a:solidFill>
              </a:rPr>
              <a:t>, </a:t>
            </a:r>
            <a:r>
              <a:rPr lang="en-US" sz="2000" dirty="0" err="1">
                <a:solidFill>
                  <a:srgbClr val="003192"/>
                </a:solidFill>
              </a:rPr>
              <a:t>iqlab</a:t>
            </a:r>
            <a:r>
              <a:rPr lang="en-US" sz="2000" dirty="0">
                <a:solidFill>
                  <a:srgbClr val="003192"/>
                </a:solidFill>
              </a:rPr>
              <a:t>, and </a:t>
            </a:r>
            <a:r>
              <a:rPr lang="en-US" sz="2000" dirty="0" err="1">
                <a:solidFill>
                  <a:srgbClr val="003192"/>
                </a:solidFill>
              </a:rPr>
              <a:t>ikhfa</a:t>
            </a:r>
            <a:r>
              <a:rPr lang="en-US" sz="2000" dirty="0" smtClean="0">
                <a:solidFill>
                  <a:srgbClr val="003192"/>
                </a:solidFill>
              </a:rPr>
              <a:t>’.</a:t>
            </a:r>
            <a:r>
              <a:rPr lang="ar-SA" sz="2000" dirty="0" smtClean="0">
                <a:solidFill>
                  <a:srgbClr val="003192"/>
                </a:solidFill>
              </a:rPr>
              <a:t> </a:t>
            </a:r>
            <a:r>
              <a:rPr lang="ar-KW" sz="2000" b="1" dirty="0">
                <a:solidFill>
                  <a:schemeClr val="tx1"/>
                </a:solidFill>
              </a:rPr>
              <a:t>مِ</a:t>
            </a:r>
            <a:r>
              <a:rPr lang="ar-KW" sz="2000" b="1" dirty="0">
                <a:solidFill>
                  <a:srgbClr val="FF0000"/>
                </a:solidFill>
              </a:rPr>
              <a:t>ن</a:t>
            </a:r>
            <a:r>
              <a:rPr lang="ar-KW" sz="2000" b="1" dirty="0">
                <a:solidFill>
                  <a:schemeClr val="tx1"/>
                </a:solidFill>
              </a:rPr>
              <a:t> </a:t>
            </a:r>
            <a:r>
              <a:rPr lang="ar-KW" sz="2000" b="1" dirty="0">
                <a:solidFill>
                  <a:srgbClr val="FF0000"/>
                </a:solidFill>
              </a:rPr>
              <a:t>نّ</a:t>
            </a:r>
            <a:r>
              <a:rPr lang="ar-SA" sz="2000" b="1" dirty="0">
                <a:solidFill>
                  <a:srgbClr val="FF0000"/>
                </a:solidFill>
              </a:rPr>
              <a:t>ِ</a:t>
            </a:r>
            <a:r>
              <a:rPr lang="ar-KW" sz="2000" b="1" dirty="0">
                <a:solidFill>
                  <a:schemeClr val="tx1"/>
                </a:solidFill>
              </a:rPr>
              <a:t>عْمَةٍ</a:t>
            </a:r>
            <a:r>
              <a:rPr lang="ar-SA" sz="2000" b="1" dirty="0">
                <a:solidFill>
                  <a:schemeClr val="tx1"/>
                </a:solidFill>
              </a:rPr>
              <a:t>- </a:t>
            </a:r>
            <a:r>
              <a:rPr lang="ar-KW" sz="2000" b="1" dirty="0">
                <a:solidFill>
                  <a:schemeClr val="tx1"/>
                </a:solidFill>
              </a:rPr>
              <a:t>مِ</a:t>
            </a:r>
            <a:r>
              <a:rPr lang="ar-KW" sz="2000" b="1" dirty="0">
                <a:solidFill>
                  <a:srgbClr val="FF0000"/>
                </a:solidFill>
              </a:rPr>
              <a:t>ن</a:t>
            </a:r>
            <a:r>
              <a:rPr lang="ar-KW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م</a:t>
            </a:r>
            <a:r>
              <a:rPr lang="ar-KW" sz="2000" b="1" dirty="0">
                <a:solidFill>
                  <a:srgbClr val="FF0000"/>
                </a:solidFill>
              </a:rPr>
              <a:t>ّ</a:t>
            </a:r>
            <a:r>
              <a:rPr lang="ar-SA" sz="2000" b="1" dirty="0">
                <a:solidFill>
                  <a:srgbClr val="FF0000"/>
                </a:solidFill>
              </a:rPr>
              <a:t>َ</a:t>
            </a:r>
            <a:r>
              <a:rPr lang="ar-SA" sz="2000" b="1" dirty="0">
                <a:solidFill>
                  <a:schemeClr val="tx1"/>
                </a:solidFill>
              </a:rPr>
              <a:t>اء - </a:t>
            </a:r>
            <a:r>
              <a:rPr lang="ar-KW" sz="2000" b="1" dirty="0">
                <a:solidFill>
                  <a:schemeClr val="tx1"/>
                </a:solidFill>
              </a:rPr>
              <a:t>فَم</a:t>
            </a:r>
            <a:r>
              <a:rPr lang="ar-KW" sz="2000" b="1" dirty="0">
                <a:solidFill>
                  <a:srgbClr val="FF0000"/>
                </a:solidFill>
              </a:rPr>
              <a:t>َن يّ</a:t>
            </a:r>
            <a:r>
              <a:rPr lang="ar-SA" sz="2000" b="1" dirty="0">
                <a:solidFill>
                  <a:srgbClr val="FF0000"/>
                </a:solidFill>
              </a:rPr>
              <a:t>َ</a:t>
            </a:r>
            <a:r>
              <a:rPr lang="ar-KW" sz="2000" b="1" dirty="0">
                <a:solidFill>
                  <a:schemeClr val="tx1"/>
                </a:solidFill>
              </a:rPr>
              <a:t>عْمل</a:t>
            </a:r>
            <a:r>
              <a:rPr lang="ar-SA" sz="2000" b="1" dirty="0">
                <a:solidFill>
                  <a:schemeClr val="tx1"/>
                </a:solidFill>
              </a:rPr>
              <a:t> - يَ</a:t>
            </a:r>
            <a:r>
              <a:rPr lang="ar-KW" sz="2000" b="1" dirty="0">
                <a:solidFill>
                  <a:srgbClr val="FF0000"/>
                </a:solidFill>
              </a:rPr>
              <a:t>ن</a:t>
            </a:r>
            <a:r>
              <a:rPr lang="ar-SA" sz="2000" b="1" dirty="0">
                <a:solidFill>
                  <a:srgbClr val="FF0000"/>
                </a:solidFill>
              </a:rPr>
              <a:t>طِ</a:t>
            </a:r>
            <a:r>
              <a:rPr lang="ar-SA" sz="2000" b="1" dirty="0">
                <a:solidFill>
                  <a:schemeClr val="tx1"/>
                </a:solidFill>
              </a:rPr>
              <a:t>قون - </a:t>
            </a:r>
            <a:r>
              <a:rPr lang="ar-KW" sz="2000" b="1" dirty="0">
                <a:solidFill>
                  <a:schemeClr val="tx1"/>
                </a:solidFill>
              </a:rPr>
              <a:t>م</a:t>
            </a:r>
            <a:r>
              <a:rPr lang="ar-SA" sz="2000" b="1" dirty="0">
                <a:solidFill>
                  <a:schemeClr val="tx1"/>
                </a:solidFill>
              </a:rPr>
              <a:t>ِ</a:t>
            </a:r>
            <a:r>
              <a:rPr lang="ar-KW" sz="2000" b="1" dirty="0">
                <a:solidFill>
                  <a:srgbClr val="FF0000"/>
                </a:solidFill>
              </a:rPr>
              <a:t>ن</a:t>
            </a:r>
            <a:r>
              <a:rPr lang="ar-SA" sz="2000" b="1" baseline="74000" dirty="0">
                <a:solidFill>
                  <a:srgbClr val="FF0000"/>
                </a:solidFill>
              </a:rPr>
              <a:t>م</a:t>
            </a:r>
            <a:r>
              <a:rPr lang="ar-SA" sz="2000" b="1" dirty="0">
                <a:solidFill>
                  <a:srgbClr val="FF0000"/>
                </a:solidFill>
              </a:rPr>
              <a:t>بـ</a:t>
            </a:r>
            <a:r>
              <a:rPr lang="ar-KW" sz="2000" b="1" dirty="0">
                <a:solidFill>
                  <a:schemeClr val="tx1"/>
                </a:solidFill>
              </a:rPr>
              <a:t>عْ</a:t>
            </a:r>
            <a:r>
              <a:rPr lang="ar-SA" sz="2000" b="1" dirty="0">
                <a:solidFill>
                  <a:schemeClr val="tx1"/>
                </a:solidFill>
              </a:rPr>
              <a:t>د </a:t>
            </a:r>
            <a:endParaRPr lang="en-US" sz="2000" dirty="0">
              <a:solidFill>
                <a:srgbClr val="00319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192"/>
                </a:solidFill>
              </a:rPr>
              <a:t>The </a:t>
            </a:r>
            <a:r>
              <a:rPr lang="en-US" sz="2000" b="1" dirty="0">
                <a:solidFill>
                  <a:srgbClr val="003192"/>
                </a:solidFill>
              </a:rPr>
              <a:t>mem </a:t>
            </a:r>
            <a:r>
              <a:rPr lang="en-US" sz="2000" b="1" dirty="0" err="1">
                <a:solidFill>
                  <a:srgbClr val="003192"/>
                </a:solidFill>
              </a:rPr>
              <a:t>sakinah</a:t>
            </a:r>
            <a:r>
              <a:rPr lang="en-US" sz="2000" b="1" dirty="0">
                <a:solidFill>
                  <a:srgbClr val="003192"/>
                </a:solidFill>
              </a:rPr>
              <a:t> </a:t>
            </a:r>
            <a:r>
              <a:rPr lang="en-US" sz="2000" dirty="0">
                <a:solidFill>
                  <a:srgbClr val="003192"/>
                </a:solidFill>
              </a:rPr>
              <a:t>when it occurs in </a:t>
            </a:r>
            <a:r>
              <a:rPr lang="en-US" sz="2000" dirty="0" err="1">
                <a:solidFill>
                  <a:srgbClr val="003192"/>
                </a:solidFill>
              </a:rPr>
              <a:t>ikhfa</a:t>
            </a:r>
            <a:r>
              <a:rPr lang="en-US" sz="2000" dirty="0">
                <a:solidFill>
                  <a:srgbClr val="003192"/>
                </a:solidFill>
              </a:rPr>
              <a:t>’ &amp; </a:t>
            </a:r>
            <a:r>
              <a:rPr lang="en-US" sz="2000" dirty="0" err="1">
                <a:solidFill>
                  <a:srgbClr val="003192"/>
                </a:solidFill>
              </a:rPr>
              <a:t>idgham</a:t>
            </a:r>
            <a:r>
              <a:rPr lang="en-US" sz="2000" dirty="0" smtClean="0">
                <a:solidFill>
                  <a:srgbClr val="003192"/>
                </a:solidFill>
              </a:rPr>
              <a:t>.</a:t>
            </a:r>
            <a:r>
              <a:rPr lang="ar-SA" sz="2000" dirty="0" smtClean="0">
                <a:solidFill>
                  <a:srgbClr val="003192"/>
                </a:solidFill>
              </a:rPr>
              <a:t> </a:t>
            </a:r>
            <a:r>
              <a:rPr lang="ar-SA" sz="2000" b="1" dirty="0">
                <a:solidFill>
                  <a:schemeClr val="tx1"/>
                </a:solidFill>
              </a:rPr>
              <a:t>له</a:t>
            </a:r>
            <a:r>
              <a:rPr lang="ar-SA" sz="2000" b="1" dirty="0">
                <a:solidFill>
                  <a:srgbClr val="FF0000"/>
                </a:solidFill>
              </a:rPr>
              <a:t>م</a:t>
            </a:r>
            <a:r>
              <a:rPr lang="ar-KW" sz="2000" b="1" dirty="0">
                <a:solidFill>
                  <a:schemeClr val="tx1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م</a:t>
            </a:r>
            <a:r>
              <a:rPr lang="ar-KW" sz="2000" b="1" dirty="0">
                <a:solidFill>
                  <a:srgbClr val="FF0000"/>
                </a:solidFill>
              </a:rPr>
              <a:t>ّ</a:t>
            </a:r>
            <a:r>
              <a:rPr lang="ar-SA" sz="2000" b="1" dirty="0">
                <a:solidFill>
                  <a:srgbClr val="FF0000"/>
                </a:solidFill>
              </a:rPr>
              <a:t>َ</a:t>
            </a:r>
            <a:r>
              <a:rPr lang="ar-SA" sz="2000" b="1" dirty="0">
                <a:solidFill>
                  <a:schemeClr val="tx1"/>
                </a:solidFill>
              </a:rPr>
              <a:t>ا - لَه</a:t>
            </a:r>
            <a:r>
              <a:rPr lang="ar-SA" sz="2000" b="1" dirty="0">
                <a:solidFill>
                  <a:srgbClr val="FF0000"/>
                </a:solidFill>
              </a:rPr>
              <a:t>م</a:t>
            </a:r>
            <a:r>
              <a:rPr lang="ar-KW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</a:rPr>
              <a:t>بِـ</a:t>
            </a:r>
            <a:r>
              <a:rPr lang="ar-SA" sz="2000" b="1" dirty="0">
                <a:solidFill>
                  <a:schemeClr val="tx1"/>
                </a:solidFill>
              </a:rPr>
              <a:t>هِ </a:t>
            </a:r>
            <a:endParaRPr lang="en-US" sz="20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404" y="2434203"/>
            <a:ext cx="1584176" cy="19389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400" b="1" dirty="0" smtClean="0">
                <a:solidFill>
                  <a:srgbClr val="FF0000"/>
                </a:solidFill>
              </a:rPr>
              <a:t>غنة الأصل </a:t>
            </a:r>
          </a:p>
          <a:p>
            <a:pPr lvl="0" algn="ctr" rtl="0"/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 err="1" smtClean="0">
                <a:solidFill>
                  <a:srgbClr val="FF0000"/>
                </a:solidFill>
              </a:rPr>
              <a:t>Ghunnah</a:t>
            </a:r>
            <a:r>
              <a:rPr lang="en-US" sz="2400" b="1" dirty="0" smtClean="0">
                <a:solidFill>
                  <a:srgbClr val="FF0000"/>
                </a:solidFill>
              </a:rPr>
              <a:t> of Origin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7005" y="2444948"/>
            <a:ext cx="715569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en-US" sz="2400" dirty="0" err="1" smtClean="0">
                <a:solidFill>
                  <a:srgbClr val="002060"/>
                </a:solidFill>
              </a:rPr>
              <a:t>وهي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المرتبتين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السفليين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حيث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لا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تظهر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فيهما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الغنة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بل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يبقى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فقط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أصلها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pPr algn="r" rtl="1"/>
            <a:r>
              <a:rPr lang="ar-KW" sz="2400" dirty="0" smtClean="0">
                <a:solidFill>
                  <a:srgbClr val="002060"/>
                </a:solidFill>
              </a:rPr>
              <a:t>4-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الدرجة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الرابعة</a:t>
            </a:r>
            <a:r>
              <a:rPr lang="en-US" sz="2400" dirty="0" err="1" smtClean="0">
                <a:solidFill>
                  <a:srgbClr val="002060"/>
                </a:solidFill>
              </a:rPr>
              <a:t>:في</a:t>
            </a:r>
            <a:r>
              <a:rPr lang="en-US" sz="2400" b="1" dirty="0" err="1" smtClean="0">
                <a:solidFill>
                  <a:srgbClr val="002060"/>
                </a:solidFill>
              </a:rPr>
              <a:t>الساكن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المظهر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ar-KW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الإظهار</a:t>
            </a:r>
            <a:r>
              <a:rPr lang="ar-KW" sz="2400" dirty="0" smtClean="0">
                <a:solidFill>
                  <a:srgbClr val="002060"/>
                </a:solidFill>
              </a:rPr>
              <a:t>) .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r>
              <a:rPr lang="ar-KW" sz="2400" b="1" dirty="0">
                <a:solidFill>
                  <a:schemeClr val="tx1"/>
                </a:solidFill>
              </a:rPr>
              <a:t>م</a:t>
            </a:r>
            <a:r>
              <a:rPr lang="ar-SA" sz="2400" b="1" dirty="0">
                <a:solidFill>
                  <a:schemeClr val="tx1"/>
                </a:solidFill>
              </a:rPr>
              <a:t>َ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dirty="0">
                <a:solidFill>
                  <a:srgbClr val="FF0000"/>
                </a:solidFill>
              </a:rPr>
              <a:t>ْ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أَ</a:t>
            </a:r>
            <a:r>
              <a:rPr lang="ar-SA" sz="2400" b="1" dirty="0">
                <a:solidFill>
                  <a:schemeClr val="tx1"/>
                </a:solidFill>
              </a:rPr>
              <a:t>راد   - لَه</a:t>
            </a:r>
            <a:r>
              <a:rPr lang="ar-SA" sz="2400" b="1" dirty="0">
                <a:solidFill>
                  <a:srgbClr val="FF0000"/>
                </a:solidFill>
              </a:rPr>
              <a:t>مْ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>
                <a:solidFill>
                  <a:srgbClr val="FF0000"/>
                </a:solidFill>
              </a:rPr>
              <a:t>جَ</a:t>
            </a:r>
            <a:r>
              <a:rPr lang="ar-SA" sz="2400" b="1" dirty="0">
                <a:solidFill>
                  <a:schemeClr val="tx1"/>
                </a:solidFill>
              </a:rPr>
              <a:t>نات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r" rtl="1"/>
            <a:r>
              <a:rPr lang="ar-KW" sz="2400" dirty="0" smtClean="0">
                <a:solidFill>
                  <a:srgbClr val="002060"/>
                </a:solidFill>
              </a:rPr>
              <a:t>5-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الدرجة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الخامسة</a:t>
            </a:r>
            <a:r>
              <a:rPr lang="en-US" sz="2400" dirty="0" err="1" smtClean="0">
                <a:solidFill>
                  <a:srgbClr val="002060"/>
                </a:solidFill>
              </a:rPr>
              <a:t>:في</a:t>
            </a:r>
            <a:r>
              <a:rPr lang="en-US" sz="2400" b="1" dirty="0" err="1" smtClean="0">
                <a:solidFill>
                  <a:srgbClr val="002060"/>
                </a:solidFill>
              </a:rPr>
              <a:t>المتحرك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ar-SA" sz="2400" dirty="0" smtClean="0">
                <a:solidFill>
                  <a:srgbClr val="002060"/>
                </a:solidFill>
              </a:rPr>
              <a:t> </a:t>
            </a:r>
            <a:r>
              <a:rPr lang="ar-KW" sz="2400" b="1" dirty="0">
                <a:solidFill>
                  <a:srgbClr val="FF0000"/>
                </a:solidFill>
              </a:rPr>
              <a:t>م</a:t>
            </a:r>
            <a:r>
              <a:rPr lang="ar-SA" sz="2400" b="1" dirty="0">
                <a:solidFill>
                  <a:srgbClr val="FF0000"/>
                </a:solidFill>
              </a:rPr>
              <a:t>ِ</a:t>
            </a:r>
            <a:r>
              <a:rPr lang="ar-KW" sz="2400" b="1" dirty="0">
                <a:solidFill>
                  <a:srgbClr val="FF0000"/>
                </a:solidFill>
              </a:rPr>
              <a:t>ن</a:t>
            </a:r>
            <a:r>
              <a:rPr lang="ar-SA" sz="2400" b="1" dirty="0" smtClean="0">
                <a:solidFill>
                  <a:srgbClr val="FF0000"/>
                </a:solidFill>
              </a:rPr>
              <a:t>َ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0900" y="3989308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002060"/>
                </a:solidFill>
              </a:rPr>
              <a:t>with the last 2 levels:</a:t>
            </a:r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Forth Level: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</a:rPr>
              <a:t>with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Izh-har</a:t>
            </a:r>
            <a:r>
              <a:rPr lang="ar-KW" sz="2800" b="1" dirty="0" smtClean="0"/>
              <a:t>م</a:t>
            </a:r>
            <a:r>
              <a:rPr lang="ar-SA" sz="2800" b="1" dirty="0"/>
              <a:t>َ</a:t>
            </a:r>
            <a:r>
              <a:rPr lang="ar-KW" sz="2800" b="1" dirty="0">
                <a:solidFill>
                  <a:srgbClr val="FF0000"/>
                </a:solidFill>
              </a:rPr>
              <a:t>ن</a:t>
            </a:r>
            <a:r>
              <a:rPr lang="ar-SA" sz="2800" b="1" dirty="0">
                <a:solidFill>
                  <a:srgbClr val="FF0000"/>
                </a:solidFill>
              </a:rPr>
              <a:t>ْ</a:t>
            </a:r>
            <a:r>
              <a:rPr lang="ar-KW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أَ</a:t>
            </a:r>
            <a:r>
              <a:rPr lang="ar-SA" sz="2800" b="1" dirty="0"/>
              <a:t>راد   - لَه</a:t>
            </a:r>
            <a:r>
              <a:rPr lang="ar-SA" sz="2800" b="1" dirty="0">
                <a:solidFill>
                  <a:srgbClr val="FF0000"/>
                </a:solidFill>
              </a:rPr>
              <a:t>مْ</a:t>
            </a:r>
            <a:r>
              <a:rPr lang="ar-KW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</a:rPr>
              <a:t>جَ</a:t>
            </a:r>
            <a:r>
              <a:rPr lang="ar-SA" sz="2800" b="1" dirty="0" smtClean="0"/>
              <a:t>نات </a:t>
            </a:r>
            <a:endParaRPr lang="en-US" sz="2800" b="1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Fifth Level: </a:t>
            </a:r>
            <a:r>
              <a:rPr lang="en-US" sz="2800" b="1" u="sng" dirty="0" smtClean="0">
                <a:solidFill>
                  <a:srgbClr val="002060"/>
                </a:solidFill>
              </a:rPr>
              <a:t>with Nun &amp; Mem with </a:t>
            </a:r>
            <a:r>
              <a:rPr lang="en-US" sz="2800" b="1" u="sng" dirty="0" err="1" smtClean="0">
                <a:solidFill>
                  <a:srgbClr val="002060"/>
                </a:solidFill>
              </a:rPr>
              <a:t>Haraka</a:t>
            </a:r>
            <a:r>
              <a:rPr lang="en-US" sz="2800" b="1" u="sng" dirty="0" smtClean="0">
                <a:solidFill>
                  <a:srgbClr val="002060"/>
                </a:solidFill>
              </a:rPr>
              <a:t> (not constant).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r>
              <a:rPr lang="ar-KW" sz="2800" b="1" dirty="0">
                <a:solidFill>
                  <a:srgbClr val="FF0000"/>
                </a:solidFill>
              </a:rPr>
              <a:t>م</a:t>
            </a:r>
            <a:r>
              <a:rPr lang="ar-SA" sz="2800" b="1" dirty="0">
                <a:solidFill>
                  <a:srgbClr val="FF0000"/>
                </a:solidFill>
              </a:rPr>
              <a:t>ِ</a:t>
            </a:r>
            <a:r>
              <a:rPr lang="ar-KW" sz="2800" b="1" dirty="0">
                <a:solidFill>
                  <a:srgbClr val="FF0000"/>
                </a:solidFill>
              </a:rPr>
              <a:t>ن</a:t>
            </a:r>
            <a:r>
              <a:rPr lang="ar-SA" sz="2800" b="1" dirty="0" smtClean="0">
                <a:solidFill>
                  <a:srgbClr val="FF0000"/>
                </a:solidFill>
              </a:rPr>
              <a:t>َ</a:t>
            </a:r>
            <a:r>
              <a:rPr lang="ar-SA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34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6" y="1933463"/>
            <a:ext cx="2421161" cy="2665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6472" y="1399421"/>
            <a:ext cx="446449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FF00"/>
                </a:solidFill>
              </a:rPr>
              <a:t>الغــنـــة    </a:t>
            </a:r>
            <a:r>
              <a:rPr lang="en-US" sz="3600" b="1" dirty="0" err="1">
                <a:solidFill>
                  <a:srgbClr val="FFFF00"/>
                </a:solidFill>
              </a:rPr>
              <a:t>Ghunnah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4404" y="2434203"/>
            <a:ext cx="1584176" cy="19389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400" b="1" dirty="0" smtClean="0">
                <a:solidFill>
                  <a:srgbClr val="FF0000"/>
                </a:solidFill>
              </a:rPr>
              <a:t>غنة الأصل </a:t>
            </a:r>
          </a:p>
          <a:p>
            <a:pPr lvl="0" algn="ctr" rtl="0"/>
            <a:endParaRPr lang="ar-KW" sz="2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sz="2400" b="1" dirty="0" err="1" smtClean="0">
                <a:solidFill>
                  <a:srgbClr val="FF0000"/>
                </a:solidFill>
              </a:rPr>
              <a:t>Ghunnah</a:t>
            </a:r>
            <a:r>
              <a:rPr lang="en-US" sz="2400" b="1" dirty="0" smtClean="0">
                <a:solidFill>
                  <a:srgbClr val="FF0000"/>
                </a:solidFill>
              </a:rPr>
              <a:t> of Origin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3896" y="2352479"/>
            <a:ext cx="7308304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en-US" sz="2400" dirty="0" err="1" smtClean="0">
                <a:solidFill>
                  <a:srgbClr val="002060"/>
                </a:solidFill>
              </a:rPr>
              <a:t>وقد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يَسْأل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سائل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كيف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تثبت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الغنة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في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الساكن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المظهر</a:t>
            </a:r>
            <a:r>
              <a:rPr lang="en-US" sz="2400" b="1" u="sng" dirty="0" smtClean="0">
                <a:solidFill>
                  <a:srgbClr val="002060"/>
                </a:solidFill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والمتحرك</a:t>
            </a:r>
            <a:r>
              <a:rPr lang="en-US" sz="2400" dirty="0" smtClean="0">
                <a:solidFill>
                  <a:srgbClr val="002060"/>
                </a:solidFill>
              </a:rPr>
              <a:t>؟</a:t>
            </a:r>
          </a:p>
          <a:p>
            <a:pPr algn="r" rtl="1"/>
            <a:r>
              <a:rPr lang="en-US" sz="2400" dirty="0" err="1" smtClean="0">
                <a:solidFill>
                  <a:srgbClr val="002060"/>
                </a:solidFill>
              </a:rPr>
              <a:t>والجواب</a:t>
            </a:r>
            <a:r>
              <a:rPr lang="en-US" sz="2400" dirty="0" smtClean="0">
                <a:solidFill>
                  <a:srgbClr val="002060"/>
                </a:solidFill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</a:rPr>
              <a:t>أنهم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استدلوا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على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ثبوت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الغنة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في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الساكن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المظهر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والمتحرك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حيث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يتعذر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النطق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بالنون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والميم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المظهرتين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أو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المحركتين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إذا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انسد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مخرج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الغنة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وهو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الخيشوم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724" y="4167311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2060"/>
                </a:solidFill>
              </a:rPr>
              <a:t>One may ask</a:t>
            </a:r>
            <a:r>
              <a:rPr lang="en-US" sz="2000" b="1" u="sng" dirty="0" smtClean="0">
                <a:solidFill>
                  <a:srgbClr val="002060"/>
                </a:solidFill>
              </a:rPr>
              <a:t> how there is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ghunnah</a:t>
            </a:r>
            <a:r>
              <a:rPr lang="en-US" sz="2000" b="1" u="sng" dirty="0" smtClean="0">
                <a:solidFill>
                  <a:srgbClr val="002060"/>
                </a:solidFill>
              </a:rPr>
              <a:t> for the fourth and fifth ranks, i.e. when the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sakin</a:t>
            </a:r>
            <a:r>
              <a:rPr lang="en-US" sz="2000" b="1" u="sng" dirty="0" smtClean="0">
                <a:solidFill>
                  <a:srgbClr val="002060"/>
                </a:solidFill>
              </a:rPr>
              <a:t> letter is followed by a letter that is pronounced clearly, or the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mutaharrik</a:t>
            </a:r>
            <a:r>
              <a:rPr lang="en-US" sz="2000" b="1" u="sng" dirty="0" smtClean="0">
                <a:solidFill>
                  <a:srgbClr val="002060"/>
                </a:solidFill>
              </a:rPr>
              <a:t> letter ??</a:t>
            </a:r>
          </a:p>
          <a:p>
            <a:pPr algn="l" rtl="0"/>
            <a:r>
              <a:rPr lang="en-US" sz="2000" dirty="0" smtClean="0">
                <a:solidFill>
                  <a:srgbClr val="002060"/>
                </a:solidFill>
              </a:rPr>
              <a:t>In reply we can say that the scholars proved the occurrence of </a:t>
            </a:r>
            <a:r>
              <a:rPr lang="en-US" sz="2000" dirty="0" err="1" smtClean="0">
                <a:solidFill>
                  <a:srgbClr val="002060"/>
                </a:solidFill>
              </a:rPr>
              <a:t>ghunnah</a:t>
            </a:r>
            <a:r>
              <a:rPr lang="en-US" sz="2000" dirty="0" smtClean="0">
                <a:solidFill>
                  <a:srgbClr val="002060"/>
                </a:solidFill>
              </a:rPr>
              <a:t> in both these cases  </a:t>
            </a:r>
            <a:r>
              <a:rPr lang="en-US" sz="2000" b="1" dirty="0" smtClean="0">
                <a:solidFill>
                  <a:srgbClr val="002060"/>
                </a:solidFill>
              </a:rPr>
              <a:t>since it is difficult to pronounce the nun and </a:t>
            </a:r>
            <a:r>
              <a:rPr lang="en-US" sz="2000" b="1" dirty="0" err="1" smtClean="0">
                <a:solidFill>
                  <a:srgbClr val="002060"/>
                </a:solidFill>
              </a:rPr>
              <a:t>mim</a:t>
            </a:r>
            <a:r>
              <a:rPr lang="en-US" sz="2000" b="1" dirty="0" smtClean="0">
                <a:solidFill>
                  <a:srgbClr val="002060"/>
                </a:solidFill>
              </a:rPr>
              <a:t> in these two cases if the </a:t>
            </a:r>
            <a:r>
              <a:rPr lang="en-US" sz="2000" b="1" dirty="0" err="1" smtClean="0">
                <a:solidFill>
                  <a:srgbClr val="002060"/>
                </a:solidFill>
              </a:rPr>
              <a:t>makhraj</a:t>
            </a:r>
            <a:r>
              <a:rPr lang="en-US" sz="2000" b="1" dirty="0" smtClean="0">
                <a:solidFill>
                  <a:srgbClr val="002060"/>
                </a:solidFill>
              </a:rPr>
              <a:t> of the </a:t>
            </a:r>
            <a:r>
              <a:rPr lang="en-US" sz="2000" b="1" dirty="0" err="1" smtClean="0">
                <a:solidFill>
                  <a:srgbClr val="002060"/>
                </a:solidFill>
              </a:rPr>
              <a:t>ghunnah</a:t>
            </a:r>
            <a:r>
              <a:rPr lang="en-US" sz="2000" b="1" dirty="0" smtClean="0">
                <a:solidFill>
                  <a:srgbClr val="002060"/>
                </a:solidFill>
              </a:rPr>
              <a:t> (the nasal passage) is blocked.</a:t>
            </a:r>
          </a:p>
          <a:p>
            <a:pPr algn="l"/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76056" y="1940299"/>
            <a:ext cx="4128798" cy="903005"/>
            <a:chOff x="3131840" y="3933056"/>
            <a:chExt cx="4128798" cy="903005"/>
          </a:xfrm>
        </p:grpSpPr>
        <p:pic>
          <p:nvPicPr>
            <p:cNvPr id="9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6948264" y="4005064"/>
              <a:ext cx="312374" cy="576064"/>
            </a:xfrm>
            <a:prstGeom prst="rect">
              <a:avLst/>
            </a:prstGeom>
            <a:noFill/>
          </p:spPr>
        </p:pic>
        <p:pic>
          <p:nvPicPr>
            <p:cNvPr id="11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5508104" y="4005064"/>
              <a:ext cx="288032" cy="61383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5724128" y="3933056"/>
              <a:ext cx="1440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x-none" b="1" dirty="0"/>
                <a:t> </a:t>
              </a:r>
              <a:r>
                <a:rPr lang="x-none" sz="4800" b="1" dirty="0" smtClean="0">
                  <a:cs typeface="ArabeyesQr" pitchFamily="2" charset="-78"/>
                </a:rPr>
                <a:t>الْحَ</a:t>
              </a:r>
              <a:r>
                <a:rPr lang="x-none" sz="4800" b="1" dirty="0" smtClean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r>
                <a:rPr lang="ar-SA" sz="4800" b="1" dirty="0" smtClean="0">
                  <a:cs typeface="ArabeyesQr" pitchFamily="2" charset="-78"/>
                </a:rPr>
                <a:t>دُ </a:t>
              </a:r>
              <a:endParaRPr lang="en-US" sz="4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91880" y="4005064"/>
              <a:ext cx="85472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800" b="1" dirty="0">
                  <a:cs typeface="ArabeyesQr" pitchFamily="2" charset="-78"/>
                </a:rPr>
                <a:t>دينك</a:t>
              </a:r>
              <a:r>
                <a:rPr lang="x-none" sz="4800" b="1" dirty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r>
                <a:rPr lang="ar-SA" sz="4800" b="1" dirty="0">
                  <a:cs typeface="ArabeyesQr" pitchFamily="2" charset="-78"/>
                </a:rPr>
                <a:t> </a:t>
              </a:r>
              <a:endParaRPr lang="en-US" sz="4000" dirty="0"/>
            </a:p>
          </p:txBody>
        </p:sp>
        <p:pic>
          <p:nvPicPr>
            <p:cNvPr id="14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3131840" y="4005064"/>
              <a:ext cx="288032" cy="613836"/>
            </a:xfrm>
            <a:prstGeom prst="rect">
              <a:avLst/>
            </a:prstGeom>
            <a:noFill/>
          </p:spPr>
        </p:pic>
        <p:pic>
          <p:nvPicPr>
            <p:cNvPr id="15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644008" y="4005064"/>
              <a:ext cx="312374" cy="576064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035043" y="3295043"/>
            <a:ext cx="4128798" cy="903005"/>
            <a:chOff x="3131840" y="3933056"/>
            <a:chExt cx="4128798" cy="903005"/>
          </a:xfrm>
        </p:grpSpPr>
        <p:pic>
          <p:nvPicPr>
            <p:cNvPr id="17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6948264" y="4005064"/>
              <a:ext cx="312374" cy="576064"/>
            </a:xfrm>
            <a:prstGeom prst="rect">
              <a:avLst/>
            </a:prstGeom>
            <a:noFill/>
          </p:spPr>
        </p:pic>
        <p:pic>
          <p:nvPicPr>
            <p:cNvPr id="19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5508104" y="4005064"/>
              <a:ext cx="288032" cy="613836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5724128" y="3933056"/>
              <a:ext cx="1440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x-none" b="1" dirty="0"/>
                <a:t> </a:t>
              </a:r>
              <a:r>
                <a:rPr lang="ar-SA" sz="4800" b="1" dirty="0" smtClean="0">
                  <a:cs typeface="ArabeyesQr" pitchFamily="2" charset="-78"/>
                </a:rPr>
                <a:t>ي</a:t>
              </a:r>
              <a:r>
                <a:rPr lang="x-none" sz="4800" b="1" dirty="0" smtClean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r>
                <a:rPr lang="ar-SA" sz="4800" b="1" dirty="0" smtClean="0">
                  <a:cs typeface="ArabeyesQr" pitchFamily="2" charset="-78"/>
                </a:rPr>
                <a:t>كرون </a:t>
              </a:r>
              <a:endParaRPr lang="en-US" sz="4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91880" y="4005064"/>
              <a:ext cx="96853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4800" b="1" dirty="0">
                  <a:cs typeface="ArabeyesQr" pitchFamily="2" charset="-78"/>
                </a:rPr>
                <a:t>ترميه</a:t>
              </a:r>
              <a:r>
                <a:rPr lang="x-none" sz="4800" b="1" dirty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endParaRPr lang="en-US" sz="4800" dirty="0">
                <a:solidFill>
                  <a:srgbClr val="FF0000"/>
                </a:solidFill>
                <a:cs typeface="ArabeyesQr" pitchFamily="2" charset="-78"/>
              </a:endParaRPr>
            </a:p>
          </p:txBody>
        </p:sp>
        <p:pic>
          <p:nvPicPr>
            <p:cNvPr id="22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3131840" y="4005064"/>
              <a:ext cx="288032" cy="613836"/>
            </a:xfrm>
            <a:prstGeom prst="rect">
              <a:avLst/>
            </a:prstGeom>
            <a:noFill/>
          </p:spPr>
        </p:pic>
        <p:pic>
          <p:nvPicPr>
            <p:cNvPr id="23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644008" y="4005064"/>
              <a:ext cx="312374" cy="576064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5117987" y="4721795"/>
            <a:ext cx="4128798" cy="903005"/>
            <a:chOff x="3131840" y="3933056"/>
            <a:chExt cx="4128798" cy="903005"/>
          </a:xfrm>
        </p:grpSpPr>
        <p:pic>
          <p:nvPicPr>
            <p:cNvPr id="25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6948264" y="4005064"/>
              <a:ext cx="312374" cy="576064"/>
            </a:xfrm>
            <a:prstGeom prst="rect">
              <a:avLst/>
            </a:prstGeom>
            <a:noFill/>
          </p:spPr>
        </p:pic>
        <p:pic>
          <p:nvPicPr>
            <p:cNvPr id="26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5508104" y="4005064"/>
              <a:ext cx="288032" cy="613836"/>
            </a:xfrm>
            <a:prstGeom prst="rect">
              <a:avLst/>
            </a:prstGeom>
            <a:noFill/>
          </p:spPr>
        </p:pic>
        <p:sp>
          <p:nvSpPr>
            <p:cNvPr id="27" name="Rectangle 26"/>
            <p:cNvSpPr/>
            <p:nvPr/>
          </p:nvSpPr>
          <p:spPr>
            <a:xfrm>
              <a:off x="5724128" y="3933056"/>
              <a:ext cx="14401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4800" b="1" dirty="0" smtClean="0">
                  <a:cs typeface="ArabeyesQr" pitchFamily="2" charset="-78"/>
                </a:rPr>
                <a:t>له</a:t>
              </a:r>
              <a:r>
                <a:rPr lang="x-none" sz="4800" b="1" dirty="0" smtClean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r>
                <a:rPr lang="ar-SA" sz="4800" b="1" dirty="0" smtClean="0">
                  <a:cs typeface="ArabeyesQr" pitchFamily="2" charset="-78"/>
                </a:rPr>
                <a:t>   </a:t>
              </a:r>
              <a:endParaRPr lang="en-US" sz="4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91880" y="4005064"/>
              <a:ext cx="9941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x-none" sz="4800" b="1" dirty="0">
                  <a:cs typeface="ArabeyesQr" pitchFamily="2" charset="-78"/>
                </a:rPr>
                <a:t>عَلَيهِ</a:t>
              </a:r>
              <a:r>
                <a:rPr lang="x-none" sz="4800" b="1" dirty="0">
                  <a:solidFill>
                    <a:srgbClr val="FF0000"/>
                  </a:solidFill>
                  <a:cs typeface="ArabeyesQr" pitchFamily="2" charset="-78"/>
                </a:rPr>
                <a:t>مْ</a:t>
              </a:r>
              <a:endParaRPr lang="en-US" sz="4800" dirty="0">
                <a:solidFill>
                  <a:srgbClr val="FF0000"/>
                </a:solidFill>
                <a:cs typeface="ArabeyesQr" pitchFamily="2" charset="-78"/>
              </a:endParaRPr>
            </a:p>
          </p:txBody>
        </p:sp>
        <p:pic>
          <p:nvPicPr>
            <p:cNvPr id="29" name="Picture 3" descr="http://www.islam-guide.com/aqwas-ys.jpg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3131840" y="4005064"/>
              <a:ext cx="288032" cy="613836"/>
            </a:xfrm>
            <a:prstGeom prst="rect">
              <a:avLst/>
            </a:prstGeom>
            <a:noFill/>
          </p:spPr>
        </p:pic>
        <p:pic>
          <p:nvPicPr>
            <p:cNvPr id="30" name="Picture 2" descr="http://www.islam-guide.com/aqwas-ym.jpg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644008" y="4005064"/>
              <a:ext cx="312374" cy="576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74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932040" y="1196787"/>
            <a:ext cx="4248472" cy="1980947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ar-SA" sz="3200" dirty="0"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latin typeface="Comic Sans MS" pitchFamily="66" charset="0"/>
                <a:ea typeface="Arial" pitchFamily="34" charset="0"/>
                <a:cs typeface="Arial" pitchFamily="34" charset="0"/>
              </a:rPr>
              <a:t>Its letter is:</a:t>
            </a:r>
            <a:r>
              <a:rPr lang="ar-SA" sz="2800" dirty="0">
                <a:latin typeface="Comic Sans MS" pitchFamily="66" charset="0"/>
                <a:ea typeface="Arial" pitchFamily="34" charset="0"/>
              </a:rPr>
              <a:t>وحرفه </a:t>
            </a:r>
            <a:r>
              <a:rPr lang="ar-SA" sz="2800" dirty="0" smtClean="0">
                <a:latin typeface="Comic Sans MS" pitchFamily="66" charset="0"/>
                <a:ea typeface="Arial" pitchFamily="34" charset="0"/>
              </a:rPr>
              <a:t>هو</a:t>
            </a:r>
            <a:r>
              <a:rPr lang="en-US" sz="2800" dirty="0" smtClean="0">
                <a:latin typeface="Comic Sans MS" pitchFamily="66" charset="0"/>
                <a:ea typeface="Arial" pitchFamily="34" charset="0"/>
              </a:rPr>
              <a:t> </a:t>
            </a:r>
            <a:r>
              <a:rPr kumimoji="0" lang="ar-IQ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ب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8567936" y="3375194"/>
            <a:ext cx="3024336" cy="2810452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IQ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abeyesQr" pitchFamily="2" charset="-78"/>
              </a:rPr>
              <a:t>الإدغَامُ</a:t>
            </a:r>
            <a:r>
              <a:rPr kumimoji="0" lang="ar-IQ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abeyesQr" pitchFamily="2" charset="-78"/>
              </a:rPr>
              <a:t>  </a:t>
            </a:r>
            <a:r>
              <a:rPr kumimoji="0" lang="ar-SA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abeyesQr" pitchFamily="2" charset="-78"/>
              </a:rPr>
              <a:t>المثلين الصغير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Idgham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Sagheer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Its letter is: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وحرفه هو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IQ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abeyesQr" pitchFamily="2" charset="-78"/>
              </a:rPr>
              <a:t>مَ     مُ     مِ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Arial" pitchFamily="34" charset="0"/>
                <a:cs typeface="ArabeyesQr" pitchFamily="2" charset="-78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627784" y="1647002"/>
            <a:ext cx="2123728" cy="4680520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ar-IQ" sz="36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الإظْهَارُ</a:t>
            </a:r>
            <a:r>
              <a:rPr lang="ar-IQ" sz="3600" b="1" i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 </a:t>
            </a:r>
            <a:r>
              <a:rPr lang="ar-IQ" sz="36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الشَّفَويُّ</a:t>
            </a:r>
            <a:endParaRPr lang="en-US" sz="36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Izhar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Shafawi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IQ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وحروفه باقي حروف الهجاء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Its letters are the rest of the Arabic alphabet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60033" y="3523129"/>
            <a:ext cx="3450250" cy="2662517"/>
            <a:chOff x="1835696" y="1484784"/>
            <a:chExt cx="4832116" cy="3672408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835696" y="1484784"/>
              <a:ext cx="4832116" cy="3672408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gradFill rotWithShape="1">
              <a:gsLst>
                <a:gs pos="0">
                  <a:srgbClr val="800080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800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63125" y="3577049"/>
              <a:ext cx="3390438" cy="1103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</a:pPr>
              <a:r>
                <a:rPr kumimoji="0" lang="ar-SA" sz="2800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Arial" pitchFamily="34" charset="0"/>
                  <a:cs typeface="Arial" pitchFamily="34" charset="0"/>
                </a:rPr>
                <a:t>أحكام الميم الساكنة</a:t>
              </a:r>
            </a:p>
            <a:p>
              <a:pPr lvl="0" algn="ctr" fontAlgn="base">
                <a:spcBef>
                  <a:spcPct val="0"/>
                </a:spcBef>
              </a:pPr>
              <a:r>
                <a:rPr kumimoji="0" lang="en-US" b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Arial" pitchFamily="34" charset="0"/>
                  <a:cs typeface="Arial" pitchFamily="34" charset="0"/>
                </a:rPr>
                <a:t>Meem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en-US" b="1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Arial" pitchFamily="34" charset="0"/>
                  <a:cs typeface="Arial" pitchFamily="34" charset="0"/>
                </a:rPr>
                <a:t>Sakinah</a:t>
              </a:r>
              <a:r>
                <a:rPr kumimoji="0" lang="en-US" b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ea typeface="Arial" pitchFamily="34" charset="0"/>
                  <a:cs typeface="Arial" pitchFamily="34" charset="0"/>
                </a:rPr>
                <a:t> rules</a:t>
              </a:r>
              <a:endPara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40052" y="1317784"/>
            <a:ext cx="4032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الاخفاء الشفوي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Ikhfa’a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Shafawi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85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6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31203" y="4095937"/>
            <a:ext cx="60793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Definition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/>
              <a:t>Linguistically: </a:t>
            </a:r>
            <a:r>
              <a:rPr lang="en-GB" sz="2000" dirty="0" smtClean="0"/>
              <a:t>merging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b="1" dirty="0" smtClean="0"/>
              <a:t>Applied definition: </a:t>
            </a:r>
            <a:r>
              <a:rPr lang="en-GB" sz="2000" dirty="0" smtClean="0"/>
              <a:t>The meeting of a </a:t>
            </a:r>
            <a:r>
              <a:rPr lang="en-GB" sz="2000" dirty="0" err="1" smtClean="0"/>
              <a:t>saakin</a:t>
            </a:r>
            <a:r>
              <a:rPr lang="en-GB" sz="2000" dirty="0" smtClean="0"/>
              <a:t> letter with a </a:t>
            </a:r>
            <a:r>
              <a:rPr lang="en-GB" sz="2000" dirty="0" err="1" smtClean="0"/>
              <a:t>voweled</a:t>
            </a:r>
            <a:r>
              <a:rPr lang="en-GB" sz="2000" dirty="0" smtClean="0"/>
              <a:t> letter so that the two letters become one emphasized letter of the second </a:t>
            </a:r>
            <a:r>
              <a:rPr lang="en-GB" sz="2000" dirty="0" smtClean="0"/>
              <a:t>type</a:t>
            </a:r>
            <a:endParaRPr lang="en-GB" sz="20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05153" y="1565833"/>
            <a:ext cx="60793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تعريفه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algn="r" rtl="1"/>
            <a:endParaRPr lang="en-GB" sz="2000" dirty="0" smtClean="0">
              <a:solidFill>
                <a:srgbClr val="FF0000"/>
              </a:solidFill>
            </a:endParaRPr>
          </a:p>
          <a:p>
            <a:pPr lvl="1" algn="r" rtl="1"/>
            <a:r>
              <a:rPr lang="ar-SA" sz="2000" b="1" dirty="0" smtClean="0"/>
              <a:t>لغوياً: ادخال الشيء في الشيء</a:t>
            </a:r>
            <a:endParaRPr lang="en-GB" sz="2000" dirty="0" smtClean="0"/>
          </a:p>
          <a:p>
            <a:pPr lvl="1" algn="r" rtl="1"/>
            <a:endParaRPr lang="en-GB" sz="2000" dirty="0" smtClean="0"/>
          </a:p>
          <a:p>
            <a:pPr lvl="1" algn="r" rtl="1"/>
            <a:r>
              <a:rPr lang="ar-SA" sz="2000" b="1" dirty="0" smtClean="0"/>
              <a:t>اصطلاحاً: ادخال الحرف الساكن في الحرف المتحرك والنطق بهما حرفاً مشدداً كالثاني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626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6457" y="4183520"/>
            <a:ext cx="5913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How it is applied</a:t>
            </a:r>
          </a:p>
          <a:p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2000" dirty="0" smtClean="0"/>
              <a:t>If a </a:t>
            </a:r>
            <a:r>
              <a:rPr lang="en-GB" sz="2000" dirty="0" err="1" smtClean="0"/>
              <a:t>meem</a:t>
            </a:r>
            <a:r>
              <a:rPr lang="en-GB" sz="2000" dirty="0" smtClean="0"/>
              <a:t> </a:t>
            </a:r>
            <a:r>
              <a:rPr lang="en-GB" sz="2000" dirty="0" err="1" smtClean="0"/>
              <a:t>saakinah</a:t>
            </a:r>
            <a:r>
              <a:rPr lang="en-GB" sz="2000" dirty="0" smtClean="0"/>
              <a:t> follows immediately a </a:t>
            </a:r>
            <a:r>
              <a:rPr lang="en-GB" sz="2000" dirty="0" err="1" smtClean="0"/>
              <a:t>voweled</a:t>
            </a:r>
            <a:r>
              <a:rPr lang="en-GB" sz="2000" dirty="0" smtClean="0"/>
              <a:t> </a:t>
            </a:r>
            <a:r>
              <a:rPr lang="en-GB" sz="2000" dirty="0" err="1" smtClean="0"/>
              <a:t>meem</a:t>
            </a:r>
            <a:r>
              <a:rPr lang="en-GB" sz="2000" dirty="0" smtClean="0"/>
              <a:t> within 1 word or in between 2 words, then insert the </a:t>
            </a:r>
            <a:r>
              <a:rPr lang="en-GB" sz="2000" dirty="0" err="1" smtClean="0"/>
              <a:t>meem</a:t>
            </a:r>
            <a:r>
              <a:rPr lang="en-GB" sz="2000" dirty="0" smtClean="0"/>
              <a:t> </a:t>
            </a:r>
            <a:r>
              <a:rPr lang="en-GB" sz="2000" dirty="0" err="1" smtClean="0"/>
              <a:t>saakinah</a:t>
            </a:r>
            <a:r>
              <a:rPr lang="en-GB" sz="2000" dirty="0" smtClean="0"/>
              <a:t> into the </a:t>
            </a:r>
            <a:r>
              <a:rPr lang="en-GB" sz="2000" dirty="0" err="1" smtClean="0"/>
              <a:t>voweled</a:t>
            </a:r>
            <a:r>
              <a:rPr lang="en-GB" sz="2000" dirty="0" smtClean="0"/>
              <a:t> </a:t>
            </a:r>
            <a:r>
              <a:rPr lang="en-GB" sz="2000" dirty="0" err="1" smtClean="0"/>
              <a:t>meem</a:t>
            </a:r>
            <a:r>
              <a:rPr lang="en-GB" sz="2000" dirty="0" smtClean="0"/>
              <a:t> which then acquires a </a:t>
            </a:r>
            <a:r>
              <a:rPr lang="en-GB" sz="2000" dirty="0" err="1" smtClean="0"/>
              <a:t>sheddah</a:t>
            </a:r>
            <a:r>
              <a:rPr lang="en-GB" sz="2000" dirty="0" smtClean="0"/>
              <a:t>. Pronounced with a stretched </a:t>
            </a:r>
            <a:r>
              <a:rPr lang="en-GB" sz="2000" dirty="0" err="1" smtClean="0"/>
              <a:t>ghunnah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142354" y="1856066"/>
            <a:ext cx="5468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 smtClean="0">
                <a:solidFill>
                  <a:srgbClr val="FF0000"/>
                </a:solidFill>
              </a:rPr>
              <a:t>كيفيته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algn="r" rtl="1"/>
            <a:endParaRPr lang="en-GB" sz="2000" dirty="0" smtClean="0">
              <a:solidFill>
                <a:srgbClr val="FF0000"/>
              </a:solidFill>
            </a:endParaRPr>
          </a:p>
          <a:p>
            <a:pPr lvl="1" algn="r" rtl="1"/>
            <a:r>
              <a:rPr lang="ar-SA" sz="2000" dirty="0" smtClean="0"/>
              <a:t>إذا التقت الميم الساكنة بميم متحركة في كلمة واحدة أو كلمتين، ندخل الميم الساكنة في المتحركة فيصبحان ميماً مشددة بغنة بمقدار حركتين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5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8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20515" y="2348880"/>
            <a:ext cx="6048672" cy="1138402"/>
          </a:xfrm>
          <a:prstGeom prst="rect">
            <a:avLst/>
          </a:prstGeom>
          <a:solidFill>
            <a:srgbClr val="FFFFFF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Its letter 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:</a:t>
            </a:r>
            <a:r>
              <a:rPr lang="ar-IQ" sz="3200" b="1" dirty="0">
                <a:solidFill>
                  <a:srgbClr val="0000FF"/>
                </a:solidFill>
                <a:latin typeface="Arial" pitchFamily="34" charset="0"/>
                <a:ea typeface="Arial" pitchFamily="34" charset="0"/>
              </a:rPr>
              <a:t> </a:t>
            </a:r>
            <a:r>
              <a:rPr lang="ar-IQ" sz="6000" b="1" dirty="0" smtClean="0">
                <a:solidFill>
                  <a:srgbClr val="FF0000"/>
                </a:solidFill>
                <a:latin typeface="Arial" pitchFamily="34" charset="0"/>
                <a:ea typeface="Arial" pitchFamily="34" charset="0"/>
              </a:rPr>
              <a:t>م</a:t>
            </a:r>
            <a:r>
              <a:rPr lang="ar-SA" sz="3200" b="1" dirty="0" smtClean="0">
                <a:solidFill>
                  <a:srgbClr val="0000FF"/>
                </a:solidFill>
                <a:latin typeface="Arial" pitchFamily="34" charset="0"/>
                <a:ea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ar-SA" sz="3200" dirty="0" smtClean="0">
                <a:latin typeface="Comic Sans MS" pitchFamily="66" charset="0"/>
                <a:ea typeface="Arial" pitchFamily="34" charset="0"/>
                <a:cs typeface="Arial" pitchFamily="34" charset="0"/>
              </a:rPr>
              <a:t>حرفه هو: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2021-01-29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9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17005" y="522258"/>
            <a:ext cx="648072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أحكام 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الميم ال</a:t>
            </a:r>
            <a:r>
              <a:rPr lang="ar-SA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ساكنة</a:t>
            </a:r>
            <a:r>
              <a:rPr lang="ar-KW" sz="28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rules of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Meem</a:t>
            </a:r>
            <a:r>
              <a:rPr lang="en-US" sz="2400" dirty="0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Sakinah</a:t>
            </a:r>
            <a:endParaRPr lang="en-US" sz="2400" dirty="0">
              <a:ln w="0">
                <a:solidFill>
                  <a:schemeClr val="tx2"/>
                </a:solidFill>
              </a:ln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1" y="1940299"/>
            <a:ext cx="2145703" cy="2145703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8882679" y="2626483"/>
            <a:ext cx="2850777" cy="232031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إدغام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مِثْلَيْن </a:t>
            </a:r>
            <a:r>
              <a:rPr lang="ar-SA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ال</a:t>
            </a:r>
            <a:r>
              <a:rPr lang="ar-IQ" sz="3600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abeyesQr" pitchFamily="2" charset="-78"/>
              </a:rPr>
              <a:t>صَغير</a:t>
            </a:r>
            <a:endParaRPr lang="ar-SA" sz="3600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abeyesQr" pitchFamily="2" charset="-78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Idgha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Mithleen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  <a:ea typeface="Arial" pitchFamily="34" charset="0"/>
                <a:cs typeface="Arial" pitchFamily="34" charset="0"/>
              </a:rPr>
              <a:t>Sagheer</a:t>
            </a:r>
            <a:endParaRPr lang="en-US" sz="2000" b="1" dirty="0" smtClean="0">
              <a:solidFill>
                <a:srgbClr val="FF0000"/>
              </a:solidFill>
              <a:latin typeface="Comic Sans MS" pitchFamily="66" charset="0"/>
              <a:ea typeface="Arial" pitchFamily="34" charset="0"/>
              <a:cs typeface="Arial" pitchFamily="34" charset="0"/>
            </a:endParaRP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Minor merging</a:t>
            </a:r>
            <a:r>
              <a:rPr kumimoji="0" lang="en-US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Arial" pitchFamily="34" charset="0"/>
                <a:cs typeface="Arial" pitchFamily="34" charset="0"/>
              </a:rPr>
              <a:t> of similar letters)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2263" y="1509095"/>
            <a:ext cx="60704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Examples</a:t>
            </a:r>
            <a:r>
              <a:rPr lang="ar-SA" sz="3200" b="1" dirty="0">
                <a:solidFill>
                  <a:srgbClr val="FF0000"/>
                </a:solidFill>
              </a:rPr>
              <a:t> أمثلة     </a:t>
            </a:r>
            <a:endParaRPr lang="en-GB" sz="3200" b="1" dirty="0">
              <a:solidFill>
                <a:srgbClr val="FF0000"/>
              </a:solidFill>
            </a:endParaRPr>
          </a:p>
          <a:p>
            <a:pPr algn="ctr"/>
            <a:endParaRPr lang="en-GB" sz="3200" b="1" dirty="0">
              <a:solidFill>
                <a:srgbClr val="FF0000"/>
              </a:solidFill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 </a:t>
            </a:r>
            <a:r>
              <a:rPr lang="ar-IQ" sz="5400" dirty="0" smtClean="0">
                <a:cs typeface="ArabeyesQr" pitchFamily="2" charset="-78"/>
              </a:rPr>
              <a:t>ٱلَّذِي </a:t>
            </a:r>
            <a:r>
              <a:rPr lang="ar-IQ" sz="5400" dirty="0" smtClean="0">
                <a:cs typeface="ArabeyesQr" pitchFamily="2" charset="-78"/>
              </a:rPr>
              <a:t>أَطعَمَهُ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</a:t>
            </a:r>
            <a:r>
              <a:rPr lang="ar-IQ" sz="5400" dirty="0" smtClean="0">
                <a:cs typeface="ArabeyesQr" pitchFamily="2" charset="-78"/>
              </a:rPr>
              <a:t> 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مِّ</a:t>
            </a:r>
            <a:r>
              <a:rPr lang="ar-IQ" sz="5400" dirty="0" smtClean="0">
                <a:cs typeface="ArabeyesQr" pitchFamily="2" charset="-78"/>
              </a:rPr>
              <a:t>ن </a:t>
            </a:r>
            <a:r>
              <a:rPr lang="ar-IQ" sz="5400" dirty="0" smtClean="0">
                <a:cs typeface="ArabeyesQr" pitchFamily="2" charset="-78"/>
              </a:rPr>
              <a:t>جُوعٍ </a:t>
            </a:r>
            <a:r>
              <a:rPr lang="ar-IQ" sz="5400" b="1" dirty="0" smtClean="0">
                <a:cs typeface="ArabeyesQr" pitchFamily="2" charset="-78"/>
              </a:rPr>
              <a:t> </a:t>
            </a:r>
            <a:r>
              <a:rPr lang="en-GB" sz="5400" b="1" dirty="0" smtClean="0">
                <a:cs typeface="Simplified Arabic"/>
              </a:rPr>
              <a:t>﴾</a:t>
            </a:r>
            <a:endParaRPr lang="ar-SA" sz="5400" b="1" dirty="0" smtClean="0">
              <a:cs typeface="Simplified Arabic"/>
            </a:endParaRPr>
          </a:p>
          <a:p>
            <a:pPr algn="ctr" rtl="1"/>
            <a:endParaRPr lang="en-GB" sz="3200" b="1" dirty="0" smtClean="0">
              <a:cs typeface="Simplified Arabic"/>
            </a:endParaRPr>
          </a:p>
          <a:p>
            <a:pPr algn="ctr" rtl="1"/>
            <a:r>
              <a:rPr lang="en-GB" sz="5400" b="1" dirty="0" smtClean="0">
                <a:cs typeface="Simplified Arabic"/>
              </a:rPr>
              <a:t>﴿ </a:t>
            </a:r>
            <a:r>
              <a:rPr lang="ar-IQ" sz="5400" dirty="0" smtClean="0">
                <a:cs typeface="ArabeyesQr" pitchFamily="2" charset="-78"/>
              </a:rPr>
              <a:t>الٓمٓ</a:t>
            </a:r>
            <a:r>
              <a:rPr lang="ar-IQ" sz="5400" dirty="0" smtClean="0"/>
              <a:t> </a:t>
            </a:r>
            <a:r>
              <a:rPr lang="en-GB" sz="5400" b="1" dirty="0" smtClean="0">
                <a:cs typeface="Simplified Arabic"/>
              </a:rPr>
              <a:t>﴾</a:t>
            </a:r>
            <a:endParaRPr lang="en-GB" sz="3200" dirty="0" smtClean="0"/>
          </a:p>
          <a:p>
            <a:pPr algn="ctr" rtl="1"/>
            <a:r>
              <a:rPr lang="ar-IQ" sz="4800" dirty="0" smtClean="0"/>
              <a:t>(</a:t>
            </a:r>
            <a:r>
              <a:rPr lang="ar-IQ" sz="4800" dirty="0" smtClean="0">
                <a:cs typeface="ArabeyesQr" pitchFamily="2" charset="-78"/>
              </a:rPr>
              <a:t>ألِف</a:t>
            </a:r>
            <a:r>
              <a:rPr lang="ar-IQ" sz="3200" dirty="0" smtClean="0">
                <a:solidFill>
                  <a:srgbClr val="FF0000"/>
                </a:solidFill>
              </a:rPr>
              <a:t>  </a:t>
            </a:r>
            <a:r>
              <a:rPr lang="ar-IQ" sz="5400" dirty="0" smtClean="0">
                <a:cs typeface="ArabeyesQr" pitchFamily="2" charset="-78"/>
              </a:rPr>
              <a:t>لآ</a:t>
            </a:r>
            <a:r>
              <a:rPr lang="ar-IQ" sz="5400" dirty="0" smtClean="0">
                <a:solidFill>
                  <a:srgbClr val="FF0000"/>
                </a:solidFill>
                <a:cs typeface="ArabeyesQr" pitchFamily="2" charset="-78"/>
              </a:rPr>
              <a:t>م  مِّ</a:t>
            </a:r>
            <a:r>
              <a:rPr lang="ar-IQ" sz="5400" dirty="0" smtClean="0">
                <a:cs typeface="ArabeyesQr" pitchFamily="2" charset="-78"/>
              </a:rPr>
              <a:t>يم</a:t>
            </a:r>
            <a:r>
              <a:rPr lang="ar-IQ" sz="3200" dirty="0" smtClean="0">
                <a:solidFill>
                  <a:srgbClr val="FF0000"/>
                </a:solidFill>
              </a:rPr>
              <a:t>   </a:t>
            </a:r>
            <a:r>
              <a:rPr lang="ar-IQ" sz="48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6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26680</TotalTime>
  <Words>2195</Words>
  <Application>Microsoft Office PowerPoint</Application>
  <PresentationFormat>Widescreen</PresentationFormat>
  <Paragraphs>397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ArabeyesQr</vt:lpstr>
      <vt:lpstr>Arial</vt:lpstr>
      <vt:lpstr>Calibri</vt:lpstr>
      <vt:lpstr>Calibri Light</vt:lpstr>
      <vt:lpstr>Comic Sans MS</vt:lpstr>
      <vt:lpstr>Simplified Arabic</vt:lpstr>
      <vt:lpstr>Office Theme</vt:lpstr>
      <vt:lpstr>أحكام  الميم الساكنة</vt:lpstr>
      <vt:lpstr>عناصر المحاضرة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140</cp:revision>
  <dcterms:created xsi:type="dcterms:W3CDTF">2020-09-13T17:12:40Z</dcterms:created>
  <dcterms:modified xsi:type="dcterms:W3CDTF">2021-01-30T03:01:13Z</dcterms:modified>
</cp:coreProperties>
</file>