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0413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0" d="100"/>
          <a:sy n="80" d="100"/>
        </p:scale>
        <p:origin x="-677" y="-7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BB9B0C5-9F32-409C-8E35-AEB7A0BA3F65}" type="datetimeFigureOut">
              <a:rPr lang="ar-KW" smtClean="0"/>
              <a:t>09/02/1442</a:t>
            </a:fld>
            <a:endParaRPr lang="ar-KW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KW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KW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1833603-2E15-47FC-AF17-8258FEB3AD33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852496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8953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6215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6215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6215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09/02/1442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09/02/1442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09/02/1442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09/02/1442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"/>
          <p:cNvSpPr txBox="1"/>
          <p:nvPr/>
        </p:nvSpPr>
        <p:spPr>
          <a:xfrm>
            <a:off x="3930199" y="106021"/>
            <a:ext cx="4138975" cy="2761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2500" lnSpcReduction="20000"/>
          </a:bodyPr>
          <a:lstStyle/>
          <a:p>
            <a:pPr marL="0" marR="0" lvl="0" indent="0" algn="ctr" rtl="0">
              <a:lnSpc>
                <a:spcPct val="2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ar-KW" sz="47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منهج</a:t>
            </a:r>
            <a:endParaRPr lang="en-US" sz="47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ar-KW" sz="6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ar-KW" sz="94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Alawi Symbols" panose="05000000000000000000" pitchFamily="2" charset="2"/>
                <a:ea typeface="Calibri"/>
                <a:cs typeface="DecoType Thuluth II" panose="02010000000000000000" pitchFamily="2" charset="-78"/>
                <a:sym typeface="Calibri"/>
              </a:rPr>
              <a:t>التفسير</a:t>
            </a:r>
            <a:endParaRPr sz="9400" b="1" i="0" u="none" strike="noStrike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Alawi Symbols" panose="05000000000000000000" pitchFamily="2" charset="2"/>
              <a:ea typeface="Calibri"/>
              <a:cs typeface="DecoType Thuluth II" panose="02010000000000000000" pitchFamily="2" charset="-78"/>
              <a:sym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2030" y="185367"/>
            <a:ext cx="2160136" cy="157776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" y="0"/>
            <a:ext cx="1583992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9536766" y="1609246"/>
            <a:ext cx="2464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KW" b="1" dirty="0">
                <a:solidFill>
                  <a:schemeClr val="accent1">
                    <a:lumMod val="75000"/>
                  </a:schemeClr>
                </a:solidFill>
              </a:rPr>
              <a:t>أكاديمية </a:t>
            </a:r>
            <a:r>
              <a:rPr lang="ar-KW" sz="1800" b="1" dirty="0">
                <a:solidFill>
                  <a:schemeClr val="accent1">
                    <a:lumMod val="75000"/>
                  </a:schemeClr>
                </a:solidFill>
              </a:rPr>
              <a:t>آيات </a:t>
            </a:r>
            <a:r>
              <a:rPr lang="ar-KW" b="1" dirty="0">
                <a:solidFill>
                  <a:schemeClr val="accent1">
                    <a:lumMod val="75000"/>
                  </a:schemeClr>
                </a:solidFill>
              </a:rPr>
              <a:t>للعلوم الإسلامية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3828537" y="3138985"/>
            <a:ext cx="4138975" cy="75112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b" anchorCtr="0">
            <a:normAutofit fontScale="85000" lnSpcReduction="10000"/>
          </a:bodyPr>
          <a:lstStyle/>
          <a:p>
            <a:pPr marR="0" lvl="0" algn="ctr" rt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3200" dirty="0" smtClean="0">
                <a:ln w="22225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الفصل الدراسي الأول</a:t>
            </a:r>
            <a:endParaRPr lang="en-US" sz="3200" dirty="0" smtClean="0">
              <a:ln w="22225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86;p1"/>
          <p:cNvSpPr txBox="1"/>
          <p:nvPr/>
        </p:nvSpPr>
        <p:spPr>
          <a:xfrm>
            <a:off x="3828538" y="4771390"/>
            <a:ext cx="4138975" cy="1022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85000" lnSpcReduction="20000"/>
          </a:bodyPr>
          <a:lstStyle/>
          <a:p>
            <a:pPr marR="0" lvl="0" algn="r" rt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7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  </a:t>
            </a:r>
            <a:endParaRPr lang="en-US" sz="47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 descr="C:\Users\Shikh kamal\Desktop\اسمي ثلث وطغراء\دكتور كمال3.jf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787" y="4027075"/>
            <a:ext cx="3250777" cy="249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88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0" name="Google Shape;86;p1"/>
          <p:cNvSpPr txBox="1"/>
          <p:nvPr/>
        </p:nvSpPr>
        <p:spPr>
          <a:xfrm>
            <a:off x="6594164" y="1268760"/>
            <a:ext cx="5010173" cy="738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مقاصد السورة: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5476895" y="2060848"/>
            <a:ext cx="5800819" cy="580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 rtl="1"/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تحقيق التوجه لله -</a:t>
            </a:r>
            <a:r>
              <a:rPr lang="en-GB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</a:t>
            </a:r>
            <a:r>
              <a:rPr lang="en-GB" sz="3200" dirty="0" smtClean="0">
                <a:latin typeface="AGA Arabesque" panose="05010101010101010101" pitchFamily="2" charset="2"/>
              </a:rPr>
              <a:t>I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بكمال العبودية له وحده.</a:t>
            </a:r>
            <a:endParaRPr lang="en-US" sz="32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just" rtl="1"/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727495" y="2852936"/>
            <a:ext cx="4876839" cy="84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فوائد الآيات: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3" name="Google Shape;86;p1"/>
          <p:cNvSpPr txBox="1"/>
          <p:nvPr/>
        </p:nvSpPr>
        <p:spPr>
          <a:xfrm>
            <a:off x="766614" y="3717032"/>
            <a:ext cx="10748453" cy="2802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افتتح الله كتابه بالبسملة؛ ليرشد عباده أن يبدؤوا أعمالهم وأقوالهم بها طلبًا لعونه وتوفيقه.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من هدي عباد الله الصالحين في الدعاء البدء بتمجيد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الله</a:t>
            </a:r>
            <a:r>
              <a:rPr lang="en-US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</a:t>
            </a:r>
            <a:r>
              <a:rPr lang="en-GB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</a:t>
            </a:r>
            <a:r>
              <a:rPr lang="en-GB" sz="3200" dirty="0">
                <a:latin typeface="AGA Arabesque" panose="05010101010101010101" pitchFamily="2" charset="2"/>
              </a:rPr>
              <a:t>I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والثناء عليه ثم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الدعاء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تحذير المسلمين من التقصير في طلب الحق، أو عدم العمل ب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ه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وقد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عرفوه،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كبعض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أهل الكتاب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دلَّت السورة على أن كمال الإيمان يكون بإخلاص العبادة </a:t>
            </a:r>
            <a:r>
              <a:rPr lang="ar-SA" sz="3200" b="1" dirty="0" err="1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لل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ه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</a:t>
            </a:r>
            <a:r>
              <a:rPr lang="en-GB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</a:t>
            </a:r>
            <a:r>
              <a:rPr lang="en-GB" sz="3200" dirty="0">
                <a:latin typeface="AGA Arabesque" panose="05010101010101010101" pitchFamily="2" charset="2"/>
              </a:rPr>
              <a:t>I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و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طلب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العون منه وحده دون سواه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4" name="Google Shape;86;p1"/>
          <p:cNvSpPr txBox="1"/>
          <p:nvPr/>
        </p:nvSpPr>
        <p:spPr>
          <a:xfrm>
            <a:off x="3894498" y="260648"/>
            <a:ext cx="3032952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endParaRPr lang="ar-KW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</a:t>
            </a: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الفاتحة</a:t>
            </a:r>
            <a:endParaRPr lang="en-US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55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4035160" y="260648"/>
            <a:ext cx="2672514" cy="870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ctr" rtl="1">
              <a:buClr>
                <a:schemeClr val="dk1"/>
              </a:buClr>
              <a:buSzPts val="6000"/>
            </a:pP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AL-Mateen" pitchFamily="2" charset="-78"/>
                <a:sym typeface="Calibri"/>
              </a:rPr>
              <a:t>سورة النبأ</a:t>
            </a:r>
            <a:endParaRPr lang="en-US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6347221" y="1635367"/>
            <a:ext cx="5081298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غريب الألفاظ: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550323" y="2857500"/>
            <a:ext cx="4876839" cy="72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مقاصد السورة: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4" name="Google Shape;86;p1"/>
          <p:cNvSpPr txBox="1"/>
          <p:nvPr/>
        </p:nvSpPr>
        <p:spPr>
          <a:xfrm>
            <a:off x="6698199" y="4328746"/>
            <a:ext cx="4730320" cy="72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فوائد السورة: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pic>
        <p:nvPicPr>
          <p:cNvPr id="15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5839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4123045" y="326533"/>
            <a:ext cx="2496690" cy="747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النبأ</a:t>
            </a:r>
            <a:endParaRPr lang="en-US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6594164" y="1196752"/>
            <a:ext cx="5010173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غريب الألفاظ: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4" name="Google Shape;86;p1"/>
          <p:cNvSpPr txBox="1"/>
          <p:nvPr/>
        </p:nvSpPr>
        <p:spPr>
          <a:xfrm>
            <a:off x="501096" y="1988840"/>
            <a:ext cx="11013972" cy="425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 rtl="1"/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﴿النَّبَأِ الْعَظِيمِ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يَعْنِي: «الْقُرْآنَ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» 				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﴿أَزْوَاجًا﴾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أصنافاً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		</a:t>
            </a:r>
            <a:endParaRPr lang="ar-KW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just" rtl="1"/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﴿سُبَاتًا﴾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راحة، وأصله التمدّد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			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﴿لِبَاسًا﴾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ستراً لكم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</a:t>
            </a:r>
          </a:p>
          <a:p>
            <a:pPr algn="just" rtl="1"/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﴿الْمُعْصِرَاتِ﴾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السحائب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				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﴿أَلْفَافًا﴾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ملتفة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</a:t>
            </a:r>
          </a:p>
          <a:p>
            <a:pPr algn="just" rtl="1"/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﴿بَرْدًا﴾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يُبَرِّدُ حَرَّ السَّعِيرِ عَنْهُمْ.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			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﴿إلَّا حَمِيمًا﴾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حارّاً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	</a:t>
            </a:r>
            <a:endParaRPr lang="ar-KW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just" rtl="1"/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﴿وَغَسَّاقًا﴾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صديداً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				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	﴿وِفَاقًا﴾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وفاقاً لأعمالهم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</a:t>
            </a:r>
          </a:p>
          <a:p>
            <a:pPr algn="just" rtl="1"/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﴿مَفَازًا﴾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نجاة، أي موضع فوز ونجاة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		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	﴿حَدَائِقَ﴾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بساتين نخل، الواحدة حديقة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</a:t>
            </a:r>
          </a:p>
          <a:p>
            <a:pPr algn="just" rtl="1"/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﴿وَكَوَاعِبَ﴾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نساء كَعَبَت ثُدِيُّهنّ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			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﴿دِهَاقًا﴾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مُتْرَعة </a:t>
            </a:r>
            <a:r>
              <a:rPr lang="ar-KW" sz="3200" b="1" dirty="0" err="1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ملأى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</a:t>
            </a:r>
          </a:p>
          <a:p>
            <a:pPr algn="just" rtl="1"/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﴿عَطاءً حِسَابًا﴾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كثيراً. وقيل: كافيا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		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	﴿صَفًّا﴾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أي صفوفاً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</a:t>
            </a:r>
            <a:endParaRPr lang="ar-KW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7717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4228558" y="361701"/>
            <a:ext cx="2286603" cy="747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النبأ</a:t>
            </a:r>
            <a:endParaRPr lang="en-US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1583993" y="1450735"/>
            <a:ext cx="10020344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مقاصد الآيات: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6025403" y="2180498"/>
            <a:ext cx="4882551" cy="641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algn="just" rtl="1"/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إثبات البعث والجزاء بالأدلة والبراهين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726140" y="2980588"/>
            <a:ext cx="4876839" cy="72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فوائد الآيات: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3" name="Google Shape;86;p1"/>
          <p:cNvSpPr txBox="1"/>
          <p:nvPr/>
        </p:nvSpPr>
        <p:spPr>
          <a:xfrm>
            <a:off x="4817559" y="3736731"/>
            <a:ext cx="6090396" cy="2637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إحكام الله للخلق دلالة على قدرته على إعادته.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الطغيان سبب دخول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النار.</a:t>
            </a:r>
            <a:endParaRPr lang="ar-KW" sz="32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مضاعفة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العذاب على الكفار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فضيلة التقوى وعظم ما أعد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الله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-</a:t>
            </a:r>
            <a:r>
              <a:rPr lang="en-US" sz="3200" dirty="0">
                <a:latin typeface="AGA Arabesque" panose="05010101010101010101" pitchFamily="2" charset="2"/>
              </a:rPr>
              <a:t>U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لأهلها.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وجوب تعظيم الله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</a:t>
            </a:r>
            <a:r>
              <a:rPr lang="en-GB" sz="3200" dirty="0" smtClean="0">
                <a:latin typeface="AGA Arabesque" panose="05010101010101010101" pitchFamily="2" charset="2"/>
              </a:rPr>
              <a:t>I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حق تعظيمه.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561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86;p1"/>
          <p:cNvSpPr txBox="1"/>
          <p:nvPr/>
        </p:nvSpPr>
        <p:spPr>
          <a:xfrm rot="21050260">
            <a:off x="988990" y="2220145"/>
            <a:ext cx="10266452" cy="2976164"/>
          </a:xfrm>
          <a:prstGeom prst="rect">
            <a:avLst/>
          </a:prstGeom>
          <a:noFill/>
          <a:ln w="57150"/>
          <a:effectLst>
            <a:outerShdw blurRad="558800" dist="12700" sx="104000" sy="104000" algn="tr" rotWithShape="0">
              <a:prstClr val="black">
                <a:alpha val="46000"/>
              </a:prstClr>
            </a:outerShdw>
          </a:effectLst>
          <a:scene3d>
            <a:camera prst="obliqueBottomLef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b" anchorCtr="0">
            <a:noAutofit/>
          </a:bodyPr>
          <a:lstStyle/>
          <a:p>
            <a:pPr lvl="0" algn="r" rtl="1">
              <a:lnSpc>
                <a:spcPct val="150000"/>
              </a:lnSpc>
              <a:buClr>
                <a:schemeClr val="dk1"/>
              </a:buClr>
              <a:buSzPts val="6000"/>
            </a:pP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  برنامج </a:t>
            </a:r>
            <a:r>
              <a:rPr lang="en-US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PowerPoint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الذي بين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يديك، عبارة عن: تفسير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(سورة الفاتحة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)..</a:t>
            </a:r>
          </a:p>
          <a:p>
            <a:pPr lvl="0" algn="r" rtl="1">
              <a:lnSpc>
                <a:spcPct val="150000"/>
              </a:lnSpc>
              <a:buClr>
                <a:schemeClr val="dk1"/>
              </a:buClr>
              <a:buSzPts val="6000"/>
            </a:pP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  والجزء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الثلاثين من القرآن الكريم (جزء عَمَّ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)، قدمت له بمقدمة عن علم التفسير وتطوره.</a:t>
            </a:r>
          </a:p>
          <a:p>
            <a:pPr lvl="0" algn="r" rtl="1">
              <a:lnSpc>
                <a:spcPct val="150000"/>
              </a:lnSpc>
              <a:buClr>
                <a:schemeClr val="dk1"/>
              </a:buClr>
              <a:buSzPts val="6000"/>
            </a:pP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  وقد اشتملت كل سورة على:</a:t>
            </a:r>
          </a:p>
          <a:p>
            <a:pPr lvl="0" algn="r" rtl="1">
              <a:lnSpc>
                <a:spcPct val="150000"/>
              </a:lnSpc>
              <a:buClr>
                <a:schemeClr val="dk1"/>
              </a:buClr>
              <a:buSzPts val="6000"/>
            </a:pP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  مقدمة، ومعاني غريب الألفاظ، وأبرز مقاصد السورة، وبعض فوائدها.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" y="6528238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0" name="Google Shape;86;p1"/>
          <p:cNvSpPr txBox="1"/>
          <p:nvPr/>
        </p:nvSpPr>
        <p:spPr>
          <a:xfrm>
            <a:off x="3243923" y="263774"/>
            <a:ext cx="4175810" cy="1142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تفسير الفاتحة وجزء عَمَّ</a:t>
            </a:r>
            <a:endParaRPr lang="en-US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1" name="Rectangle 6"/>
          <p:cNvSpPr/>
          <p:nvPr/>
        </p:nvSpPr>
        <p:spPr>
          <a:xfrm>
            <a:off x="10907955" y="885160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94162"/>
            <a:ext cx="996208" cy="727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44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583993" cy="6858000"/>
          </a:xfrm>
          <a:prstGeom prst="rect">
            <a:avLst/>
          </a:prstGeom>
        </p:spPr>
      </p:pic>
      <p:sp>
        <p:nvSpPr>
          <p:cNvPr id="6" name="Google Shape;86;p1"/>
          <p:cNvSpPr txBox="1"/>
          <p:nvPr/>
        </p:nvSpPr>
        <p:spPr>
          <a:xfrm>
            <a:off x="1583993" y="2701135"/>
            <a:ext cx="10020344" cy="3464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457200" lvl="0" indent="-457200" algn="r" rtl="1">
              <a:lnSpc>
                <a:spcPct val="150000"/>
              </a:lnSpc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Al-Mujahed Free" pitchFamily="2" charset="-78"/>
              </a:rPr>
              <a:t>تعريف التفسير</a:t>
            </a:r>
          </a:p>
          <a:p>
            <a:pPr marL="457200" lvl="0" indent="-457200" algn="r" rtl="1">
              <a:lnSpc>
                <a:spcPct val="150000"/>
              </a:lnSpc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SA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Al-Mujahed Free" pitchFamily="2" charset="-78"/>
              </a:rPr>
              <a:t>التفسير </a:t>
            </a:r>
            <a:r>
              <a:rPr lang="ar-KW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Al-Mujahed Free" pitchFamily="2" charset="-78"/>
              </a:rPr>
              <a:t>في</a:t>
            </a:r>
            <a:r>
              <a:rPr lang="ar-SA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Al-Mujahed Free" pitchFamily="2" charset="-78"/>
              </a:rPr>
              <a:t> </a:t>
            </a:r>
            <a:r>
              <a:rPr lang="ar-SA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Al-Mujahed Free" pitchFamily="2" charset="-78"/>
              </a:rPr>
              <a:t>عصر النبي -</a:t>
            </a:r>
            <a:r>
              <a:rPr lang="ar-SA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Al-Mujahed Free" pitchFamily="2" charset="-78"/>
              </a:rPr>
              <a:t>ﷺ-  </a:t>
            </a:r>
            <a:endParaRPr lang="ar-KW" sz="3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Al-Mujahed Free" pitchFamily="2" charset="-78"/>
            </a:endParaRPr>
          </a:p>
          <a:p>
            <a:pPr marL="457200" lvl="0" indent="-457200" algn="r" rtl="1">
              <a:lnSpc>
                <a:spcPct val="150000"/>
              </a:lnSpc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SA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Al-Mujahed Free" pitchFamily="2" charset="-78"/>
              </a:rPr>
              <a:t>عصر </a:t>
            </a:r>
            <a:r>
              <a:rPr lang="ar-KW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Al-Mujahed Free" pitchFamily="2" charset="-78"/>
              </a:rPr>
              <a:t>ما بعد الرسول </a:t>
            </a:r>
            <a:r>
              <a:rPr lang="ar-SA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Al-Mujahed Free" pitchFamily="2" charset="-78"/>
              </a:rPr>
              <a:t>-</a:t>
            </a:r>
            <a:r>
              <a:rPr lang="ar-SA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Al-Mujahed Free" pitchFamily="2" charset="-78"/>
              </a:rPr>
              <a:t>ﷺ-</a:t>
            </a:r>
            <a:endParaRPr lang="ar-KW" sz="3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Al-Mujahed Free" pitchFamily="2" charset="-78"/>
            </a:endParaRPr>
          </a:p>
          <a:p>
            <a:pPr marL="457200" lvl="0" indent="-457200" algn="r" rtl="1">
              <a:lnSpc>
                <a:spcPct val="150000"/>
              </a:lnSpc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SA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Al-Mujahed Free" pitchFamily="2" charset="-78"/>
              </a:rPr>
              <a:t>مرحلة التدوين</a:t>
            </a:r>
            <a:r>
              <a:rPr lang="ar-KW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Al-Mujahed Free" pitchFamily="2" charset="-78"/>
              </a:rPr>
              <a:t> في القرن الثاني الهجري</a:t>
            </a:r>
            <a:endParaRPr lang="en-US" sz="3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0" name="Google Shape;86;p1"/>
          <p:cNvSpPr txBox="1"/>
          <p:nvPr/>
        </p:nvSpPr>
        <p:spPr>
          <a:xfrm>
            <a:off x="3430910" y="328662"/>
            <a:ext cx="4138974" cy="15881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تمهيــــــــــــــــــد</a:t>
            </a:r>
          </a:p>
          <a:p>
            <a:pPr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مقدمة </a:t>
            </a:r>
            <a:r>
              <a:rPr lang="ar-KW" sz="4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في علم </a:t>
            </a: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التفسير</a:t>
            </a:r>
          </a:p>
        </p:txBody>
      </p:sp>
      <p:sp>
        <p:nvSpPr>
          <p:cNvPr id="11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33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86;p1"/>
          <p:cNvSpPr txBox="1"/>
          <p:nvPr/>
        </p:nvSpPr>
        <p:spPr>
          <a:xfrm>
            <a:off x="474726" y="2751995"/>
            <a:ext cx="10725219" cy="1397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r" rtl="1">
              <a:buClr>
                <a:schemeClr val="dk1"/>
              </a:buClr>
              <a:buSzPts val="6000"/>
            </a:pPr>
            <a:r>
              <a:rPr lang="ar-SA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Al-Mujahed Free" pitchFamily="2" charset="-78"/>
              </a:rPr>
              <a:t>بدأت حركة التفسير من عصر النبي -ﷺ-، حيث كانت هناك أربعة مصادر للتفسير 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Al-Mujahed Free" pitchFamily="2" charset="-78"/>
              </a:rPr>
              <a:t> </a:t>
            </a:r>
            <a:r>
              <a:rPr lang="ar-SA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Al-Mujahed Free" pitchFamily="2" charset="-78"/>
              </a:rPr>
              <a:t>في هذه المرحلة: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1" name="Google Shape;86;p1"/>
          <p:cNvSpPr txBox="1"/>
          <p:nvPr/>
        </p:nvSpPr>
        <p:spPr>
          <a:xfrm>
            <a:off x="6599220" y="4193935"/>
            <a:ext cx="4071621" cy="2202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457200" lvl="0" indent="-4572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القرآن</a:t>
            </a:r>
          </a:p>
          <a:p>
            <a:pPr marL="457200" lvl="0" indent="-4572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  <a:sym typeface="Calibri"/>
              </a:rPr>
              <a:t>النبي </a:t>
            </a:r>
            <a:r>
              <a:rPr lang="ar-SA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-ﷺ- </a:t>
            </a:r>
            <a:endParaRPr lang="ar-KW" sz="3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  <a:sym typeface="Calibri"/>
            </a:endParaRPr>
          </a:p>
          <a:p>
            <a:pPr marL="457200" lvl="0" indent="-4572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  <a:sym typeface="Calibri"/>
              </a:rPr>
              <a:t>الاجتهاد وقوة الاستنباط</a:t>
            </a:r>
          </a:p>
          <a:p>
            <a:pPr marL="457200" lvl="0" indent="-4572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  <a:sym typeface="Calibri"/>
              </a:rPr>
              <a:t>أهل الكتاب</a:t>
            </a:r>
            <a:endParaRPr lang="en-US" sz="3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  <a:sym typeface="Calibri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7876884" y="1471177"/>
            <a:ext cx="3323060" cy="877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r" rtl="1">
              <a:buClr>
                <a:schemeClr val="dk1"/>
              </a:buClr>
              <a:buSzPts val="6000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Al-Mujahed Free" pitchFamily="2" charset="-78"/>
              </a:rPr>
              <a:t>تعريف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Al-Mujahed Free" pitchFamily="2" charset="-78"/>
              </a:rPr>
              <a:t>التفسير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Al-Mujahed Free" pitchFamily="2" charset="-78"/>
              </a:rPr>
              <a:t>: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  <a:sym typeface="Calibri"/>
            </a:endParaRPr>
          </a:p>
        </p:txBody>
      </p:sp>
      <p:sp>
        <p:nvSpPr>
          <p:cNvPr id="13" name="Google Shape;86;p1"/>
          <p:cNvSpPr txBox="1"/>
          <p:nvPr/>
        </p:nvSpPr>
        <p:spPr>
          <a:xfrm>
            <a:off x="852744" y="2208184"/>
            <a:ext cx="10499580" cy="644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r" rtl="1">
              <a:buClr>
                <a:schemeClr val="dk1"/>
              </a:buClr>
              <a:buSzPts val="6000"/>
            </a:pPr>
            <a:endParaRPr lang="ar-KW" sz="3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Al-Mujahed Free" pitchFamily="2" charset="-78"/>
            </a:endParaRPr>
          </a:p>
          <a:p>
            <a:pPr lvl="0" algn="r" rtl="1">
              <a:buClr>
                <a:schemeClr val="dk1"/>
              </a:buClr>
              <a:buSzPts val="6000"/>
            </a:pPr>
            <a:r>
              <a:rPr lang="ar-KW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هو</a:t>
            </a:r>
            <a:r>
              <a:rPr lang="ar-KW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 علم يبحث </a:t>
            </a:r>
            <a:r>
              <a:rPr lang="ar-KW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في </a:t>
            </a:r>
            <a:r>
              <a:rPr lang="ar-KW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القرآن الكريم من حيث دلالته على مراد الله بقدر الطاقة البشرية. </a:t>
            </a:r>
            <a:endParaRPr lang="en-US" sz="3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  <a:sym typeface="Calibri"/>
            </a:endParaRPr>
          </a:p>
        </p:txBody>
      </p:sp>
      <p:pic>
        <p:nvPicPr>
          <p:cNvPr id="14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5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Google Shape;86;p1"/>
          <p:cNvSpPr txBox="1"/>
          <p:nvPr/>
        </p:nvSpPr>
        <p:spPr>
          <a:xfrm>
            <a:off x="3741672" y="184646"/>
            <a:ext cx="4138974" cy="1433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تمهيــــــــــــــــــد</a:t>
            </a:r>
          </a:p>
          <a:p>
            <a:pPr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مقدمة </a:t>
            </a:r>
            <a:r>
              <a:rPr lang="ar-KW" sz="4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في علم </a:t>
            </a: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التفسير</a:t>
            </a:r>
            <a:endParaRPr lang="en-US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120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0" name="Google Shape;86;p1"/>
          <p:cNvSpPr txBox="1"/>
          <p:nvPr/>
        </p:nvSpPr>
        <p:spPr>
          <a:xfrm>
            <a:off x="6356010" y="2057383"/>
            <a:ext cx="5248325" cy="84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r" rtl="1">
              <a:lnSpc>
                <a:spcPct val="170000"/>
              </a:lnSpc>
              <a:buClr>
                <a:schemeClr val="dk1"/>
              </a:buClr>
              <a:buSzPts val="6000"/>
            </a:pPr>
            <a:r>
              <a:rPr lang="ar-SA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ujahed Free" pitchFamily="2" charset="-78"/>
              </a:rPr>
              <a:t>عصر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ujahed Free" pitchFamily="2" charset="-78"/>
              </a:rPr>
              <a:t>ما بعد الرسول </a:t>
            </a:r>
            <a:r>
              <a:rPr lang="ar-SA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ujahed Free" pitchFamily="2" charset="-78"/>
              </a:rPr>
              <a:t>-</a:t>
            </a:r>
            <a:r>
              <a:rPr lang="ar-SA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ujahed Free" pitchFamily="2" charset="-78"/>
              </a:rPr>
              <a:t>ﷺ-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ujahed Free" pitchFamily="2" charset="-78"/>
              </a:rPr>
              <a:t>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773623" y="3147658"/>
            <a:ext cx="10030717" cy="3094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457200" lvl="0" indent="-4572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SA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تكونت مدارس في الحديث والفقه، </a:t>
            </a:r>
            <a:r>
              <a:rPr lang="ar-SA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والتفسير</a:t>
            </a:r>
            <a:r>
              <a:rPr lang="ar-KW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</a:t>
            </a:r>
            <a:endParaRPr lang="ar-KW" sz="3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marL="457200" lvl="0" indent="-4572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SA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مدرسة التفسير بمكة؛ قامت على </a:t>
            </a:r>
            <a:r>
              <a:rPr lang="ar-SA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يد</a:t>
            </a:r>
            <a:r>
              <a:rPr lang="ar-KW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</a:t>
            </a:r>
            <a:r>
              <a:rPr lang="ar-SA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عبد الله </a:t>
            </a:r>
            <a:r>
              <a:rPr lang="ar-SA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بن عباس، </a:t>
            </a:r>
            <a:r>
              <a:rPr lang="ar-SA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ومن أشهر تلاميذها: سعيد بن جبير، وعكرمة مولى ابن عباس، وعطاء بن رباح.</a:t>
            </a:r>
            <a:endParaRPr lang="ar-KW" sz="3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marL="457200" lvl="0" indent="-4572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SA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مدرسة التفسير بالمدينة؛ </a:t>
            </a:r>
            <a:r>
              <a:rPr lang="ar-KW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</a:t>
            </a:r>
            <a:r>
              <a:rPr lang="ar-SA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قامت </a:t>
            </a:r>
            <a:r>
              <a:rPr lang="ar-SA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على يد: </a:t>
            </a:r>
            <a:r>
              <a:rPr lang="ar-SA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أُبي</a:t>
            </a:r>
            <a:r>
              <a:rPr lang="ar-KW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ّ</a:t>
            </a:r>
            <a:r>
              <a:rPr lang="ar-SA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SA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بن كعب، ومن أشهر تلاميذها؛ زيد بن أسلم، وأبو العالية، ومحمد بن كعب </a:t>
            </a:r>
            <a:r>
              <a:rPr lang="ar-SA" sz="3600" b="1" dirty="0" err="1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القرطب</a:t>
            </a:r>
            <a:r>
              <a:rPr lang="ar-KW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ي </a:t>
            </a:r>
            <a:endParaRPr lang="ar-KW" sz="3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3741672" y="184646"/>
            <a:ext cx="4138974" cy="1433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تمهيــــــــــــــــــد</a:t>
            </a:r>
          </a:p>
          <a:p>
            <a:pPr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مقدمة </a:t>
            </a:r>
            <a:r>
              <a:rPr lang="ar-KW" sz="4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في علم </a:t>
            </a: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التفسير</a:t>
            </a:r>
            <a:endParaRPr lang="en-US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863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0" name="Google Shape;86;p1"/>
          <p:cNvSpPr txBox="1"/>
          <p:nvPr/>
        </p:nvSpPr>
        <p:spPr>
          <a:xfrm>
            <a:off x="4078981" y="1720844"/>
            <a:ext cx="7525355" cy="84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r" rtl="1">
              <a:buClr>
                <a:schemeClr val="dk1"/>
              </a:buClr>
              <a:buSzPts val="6000"/>
            </a:pPr>
            <a:r>
              <a:rPr lang="ar-SA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مرحلة </a:t>
            </a:r>
            <a:r>
              <a:rPr lang="ar-SA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التدوين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في القرن الثاني الهجري: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729668" y="2488227"/>
            <a:ext cx="10785402" cy="39872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 rtl="1"/>
            <a:r>
              <a:rPr lang="ar-SA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مرّ التفسير في هذه المرحلة بخمس خطوات: </a:t>
            </a:r>
            <a:endParaRPr lang="en-US" sz="3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just" rtl="1"/>
            <a:r>
              <a:rPr lang="ar-SA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الأولى: </a:t>
            </a:r>
            <a:r>
              <a:rPr lang="ar-SA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التناقل بالرواية بين الصحابة والتابعين. </a:t>
            </a:r>
            <a:endParaRPr lang="en-US" sz="3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just" rtl="1"/>
            <a:r>
              <a:rPr lang="ar-SA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الثانية: </a:t>
            </a:r>
            <a:r>
              <a:rPr lang="ar-SA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بداية التدوين، مع بداية تدوين الحديث النبوي. </a:t>
            </a:r>
            <a:endParaRPr lang="en-US" sz="3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just" rtl="1"/>
            <a:r>
              <a:rPr lang="ar-SA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الثالثة: </a:t>
            </a:r>
            <a:r>
              <a:rPr lang="ar-SA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انفصال التفسير عن الحديث، ووضع لكل آية تفسيرها من </a:t>
            </a:r>
            <a:r>
              <a:rPr lang="ar-SA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الأثر</a:t>
            </a:r>
            <a:r>
              <a:rPr lang="ar-KW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المت</a:t>
            </a:r>
            <a:r>
              <a:rPr lang="ar-SA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صل </a:t>
            </a:r>
            <a:r>
              <a:rPr lang="ar-SA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السند إلى الرسول -ﷺ- وإلى الصحابة </a:t>
            </a:r>
            <a:r>
              <a:rPr lang="ar-SA" sz="3600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–</a:t>
            </a:r>
            <a:r>
              <a:rPr lang="ar-K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C_DUBAI" pitchFamily="2" charset="-78"/>
              </a:rPr>
              <a:t>}</a:t>
            </a:r>
            <a:r>
              <a:rPr lang="ar-SA" sz="3600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</a:t>
            </a:r>
            <a:r>
              <a:rPr lang="ar-SA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</a:t>
            </a:r>
            <a:endParaRPr lang="en-US" sz="3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just" rtl="1"/>
            <a:r>
              <a:rPr lang="ar-SA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الرابعة: </a:t>
            </a:r>
            <a:r>
              <a:rPr lang="ar-SA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دخول الوضع في التفسير، واختلاط الصحيح بالعليل. </a:t>
            </a:r>
            <a:endParaRPr lang="en-US" sz="3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just" rtl="1"/>
            <a:r>
              <a:rPr lang="ar-SA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الخامسة: </a:t>
            </a:r>
            <a:r>
              <a:rPr lang="ar-SA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امتزاج الفهم العقلي بالتفسير النقل</a:t>
            </a:r>
            <a:r>
              <a:rPr lang="ar-KW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ي</a:t>
            </a:r>
            <a:r>
              <a:rPr lang="ar-KW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</a:t>
            </a:r>
            <a:endParaRPr lang="en-US" sz="3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3741672" y="184646"/>
            <a:ext cx="4138974" cy="1433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تمهيــــــــــــــــــد</a:t>
            </a:r>
          </a:p>
          <a:p>
            <a:pPr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مقدمة </a:t>
            </a:r>
            <a:r>
              <a:rPr lang="ar-KW" sz="4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في علم </a:t>
            </a: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التفسير</a:t>
            </a:r>
            <a:endParaRPr lang="en-US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220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3894498" y="264822"/>
            <a:ext cx="3032952" cy="1363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المحاضرة (1)</a:t>
            </a:r>
          </a:p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</a:t>
            </a: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الفاتحة</a:t>
            </a:r>
            <a:endParaRPr lang="en-US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6728862" y="2831123"/>
            <a:ext cx="5010173" cy="791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فضل السورة</a:t>
            </a:r>
          </a:p>
          <a:p>
            <a:pPr lvl="0" algn="r" rtl="1">
              <a:buClr>
                <a:schemeClr val="dk1"/>
              </a:buClr>
              <a:buSzPts val="6000"/>
            </a:pP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3" name="Google Shape;86;p1"/>
          <p:cNvSpPr txBox="1"/>
          <p:nvPr/>
        </p:nvSpPr>
        <p:spPr>
          <a:xfrm>
            <a:off x="6684909" y="3675224"/>
            <a:ext cx="5100918" cy="786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مقاصد السورة</a:t>
            </a:r>
            <a:r>
              <a:rPr lang="ar-SA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</a:endParaRPr>
          </a:p>
        </p:txBody>
      </p:sp>
      <p:sp>
        <p:nvSpPr>
          <p:cNvPr id="14" name="Google Shape;86;p1"/>
          <p:cNvSpPr txBox="1"/>
          <p:nvPr/>
        </p:nvSpPr>
        <p:spPr>
          <a:xfrm>
            <a:off x="6661471" y="4783011"/>
            <a:ext cx="5100918" cy="675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فوائد السورة</a:t>
            </a:r>
            <a:r>
              <a:rPr lang="ar-SA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754949" y="1828803"/>
            <a:ext cx="5010173" cy="697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اسم السورة</a:t>
            </a:r>
          </a:p>
          <a:p>
            <a:pPr lvl="0" algn="r" rtl="1">
              <a:buClr>
                <a:schemeClr val="dk1"/>
              </a:buClr>
              <a:buSzPts val="6000"/>
            </a:pP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91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4" name="Google Shape;86;p1"/>
          <p:cNvSpPr txBox="1"/>
          <p:nvPr/>
        </p:nvSpPr>
        <p:spPr>
          <a:xfrm>
            <a:off x="571426" y="2672862"/>
            <a:ext cx="10865877" cy="3675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r" rtl="1">
              <a:buClr>
                <a:schemeClr val="dk1"/>
              </a:buClr>
              <a:buSzPts val="6000"/>
            </a:pP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فاتحة الكتاب: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سميت بذلك لأن بها افتتح القرآن، وبها تفتتح كتابة المصاحف، وبها تفتتح الصلاة. </a:t>
            </a:r>
            <a:endParaRPr lang="ar-KW" sz="32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r" rtl="1">
              <a:buClr>
                <a:schemeClr val="dk1"/>
              </a:buClr>
              <a:buSzPts val="6000"/>
            </a:pP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الحمد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سميت بذلك لافتتاحها بالحمد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لله.</a:t>
            </a:r>
          </a:p>
          <a:p>
            <a:pPr algn="r" rtl="1">
              <a:buClr>
                <a:schemeClr val="dk1"/>
              </a:buClr>
              <a:buSzPts val="6000"/>
            </a:pP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أم الكتاب: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سميت بذلك لأنها أصل القرآن وأم كل شيء أصله، وقيل هي إمام لما يتلوها من السور. </a:t>
            </a:r>
            <a:endParaRPr lang="ar-KW" sz="32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r" rtl="1">
              <a:buClr>
                <a:schemeClr val="dk1"/>
              </a:buClr>
              <a:buSzPts val="6000"/>
            </a:pP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السبع المثاني: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سميت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بذلك،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لأنها تثنى في الصلاة ويقرأ بها في كل ركعة،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وقيل: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لأن الله </a:t>
            </a:r>
            <a:r>
              <a:rPr lang="en-GB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</a:t>
            </a:r>
            <a:r>
              <a:rPr lang="en-GB" sz="3200" dirty="0" smtClean="0">
                <a:latin typeface="AGA Arabesque" panose="05010101010101010101" pitchFamily="2" charset="2"/>
              </a:rPr>
              <a:t>I</a:t>
            </a:r>
            <a:r>
              <a:rPr lang="en-GB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</a:t>
            </a:r>
            <a:r>
              <a:rPr lang="ar-KW" sz="3200" dirty="0" smtClean="0">
                <a:latin typeface="AGA Arabesque" panose="05010101010101010101" pitchFamily="2" charset="2"/>
              </a:rPr>
              <a:t>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استثناها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لهذه الأمة </a:t>
            </a:r>
            <a:r>
              <a:rPr lang="ar-KW" sz="3200" b="1" dirty="0" err="1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وادَّخرها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لهم لم ينزلها على غيرهم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وقيل: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لأنها أنزلت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مرتين. </a:t>
            </a:r>
          </a:p>
          <a:p>
            <a:pPr algn="r" rtl="1">
              <a:buClr>
                <a:schemeClr val="dk1"/>
              </a:buClr>
              <a:buSzPts val="6000"/>
            </a:pP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الوافية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سميت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بذلك،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لأنها لا تقسم في القراءة في الصلاة كما يقسم غيرها من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السور.</a:t>
            </a:r>
          </a:p>
          <a:p>
            <a:pPr algn="r" rtl="1">
              <a:buClr>
                <a:schemeClr val="dk1"/>
              </a:buClr>
              <a:buSzPts val="6000"/>
            </a:pP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الكافية: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سميت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بذلك،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لأنها تكفي عن غيرها في الصلاة ولا يكفي عنها غيرها.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781322" y="1956814"/>
            <a:ext cx="5010173" cy="608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أ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سماء السورة</a:t>
            </a:r>
          </a:p>
          <a:p>
            <a:pPr lvl="0" algn="r" rtl="1">
              <a:buClr>
                <a:schemeClr val="dk1"/>
              </a:buClr>
              <a:buSzPts val="6000"/>
            </a:pP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3894498" y="332656"/>
            <a:ext cx="3032952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</a:t>
            </a: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الفاتحة</a:t>
            </a:r>
            <a:endParaRPr lang="en-US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037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4" name="Google Shape;86;p1"/>
          <p:cNvSpPr txBox="1"/>
          <p:nvPr/>
        </p:nvSpPr>
        <p:spPr>
          <a:xfrm>
            <a:off x="808788" y="2760790"/>
            <a:ext cx="10610935" cy="36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r" rtl="1">
              <a:buClr>
                <a:schemeClr val="dk1"/>
              </a:buClr>
              <a:buSzPts val="6000"/>
            </a:pP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عن أبي سعيد بن المعلى قال: كنت أصلي في المسجد فدعاني رسول الله -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ﷺ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 فلم أجبه، </a:t>
            </a:r>
            <a:endParaRPr lang="ar-KW" sz="32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r" rtl="1">
              <a:buClr>
                <a:schemeClr val="dk1"/>
              </a:buClr>
              <a:buSzPts val="6000"/>
            </a:pP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ثم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أتيته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فقلت: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يا رسول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الله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إني كنت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أصلي. </a:t>
            </a:r>
          </a:p>
          <a:p>
            <a:pPr algn="r" rtl="1">
              <a:buClr>
                <a:schemeClr val="dk1"/>
              </a:buClr>
              <a:buSzPts val="6000"/>
            </a:pP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فقال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 «ألم يقل الله: ﴿اسْتَجِيبُوا لِلَّهِ وَلِلرَّسُولِ إِذَا دَعَاكُمْ﴾» </a:t>
            </a:r>
          </a:p>
          <a:p>
            <a:pPr algn="r" rtl="1">
              <a:buClr>
                <a:schemeClr val="dk1"/>
              </a:buClr>
              <a:buSzPts val="6000"/>
            </a:pP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ثم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قال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لي: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«لأعلمنك سورة هي أعظم السور في القرآن قبل أن تخرج من المسجد»، </a:t>
            </a:r>
            <a:endParaRPr lang="ar-KW" sz="32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r" rtl="1">
              <a:buClr>
                <a:schemeClr val="dk1"/>
              </a:buClr>
              <a:buSzPts val="6000"/>
            </a:pP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ثم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أخذ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بيدي،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فلما أراد أن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يخرج.. </a:t>
            </a:r>
          </a:p>
          <a:p>
            <a:pPr algn="r" rtl="1">
              <a:buClr>
                <a:schemeClr val="dk1"/>
              </a:buClr>
              <a:buSzPts val="6000"/>
            </a:pP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قلت له: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يا رسول ألم تقل لأعلمنك سورة هي أعظم السور في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القرآن؟ </a:t>
            </a:r>
          </a:p>
          <a:p>
            <a:pPr algn="r" rtl="1">
              <a:buClr>
                <a:schemeClr val="dk1"/>
              </a:buClr>
              <a:buSzPts val="6000"/>
            </a:pP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قال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: «﴿الْحَمْدُ لِلَّهِ رَبِّ الْعَالَمِينَ﴾ هي السبع المثاني والقرآن العظيم الذي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أوتيته».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716450" y="1879346"/>
            <a:ext cx="5075044" cy="757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فضل السورة</a:t>
            </a:r>
          </a:p>
          <a:p>
            <a:pPr lvl="0" algn="r" rtl="1">
              <a:buClr>
                <a:schemeClr val="dk1"/>
              </a:buClr>
              <a:buSzPts val="6000"/>
            </a:pP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3894498" y="260648"/>
            <a:ext cx="3032952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endParaRPr lang="ar-KW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</a:t>
            </a: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الفاتحة</a:t>
            </a:r>
            <a:endParaRPr lang="en-US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072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836</Words>
  <Application>Microsoft Office PowerPoint</Application>
  <PresentationFormat>مخصص</PresentationFormat>
  <Paragraphs>124</Paragraphs>
  <Slides>13</Slides>
  <Notes>13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Shikh kamal</dc:creator>
  <cp:lastModifiedBy>Shikh kamal</cp:lastModifiedBy>
  <cp:revision>11</cp:revision>
  <dcterms:created xsi:type="dcterms:W3CDTF">2020-09-26T19:22:49Z</dcterms:created>
  <dcterms:modified xsi:type="dcterms:W3CDTF">2020-09-26T20:14:13Z</dcterms:modified>
</cp:coreProperties>
</file>