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256" r:id="rId2"/>
    <p:sldId id="262" r:id="rId3"/>
    <p:sldId id="261" r:id="rId4"/>
    <p:sldId id="263" r:id="rId5"/>
    <p:sldId id="265" r:id="rId6"/>
    <p:sldId id="269" r:id="rId7"/>
    <p:sldId id="267" r:id="rId8"/>
    <p:sldId id="270" r:id="rId9"/>
    <p:sldId id="271" r:id="rId10"/>
    <p:sldId id="272" r:id="rId11"/>
    <p:sldId id="273" r:id="rId12"/>
    <p:sldId id="274" r:id="rId13"/>
    <p:sldId id="259" r:id="rId14"/>
  </p:sldIdLst>
  <p:sldSz cx="12190413"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93" autoAdjust="0"/>
    <p:restoredTop sz="94746" autoAdjust="0"/>
  </p:normalViewPr>
  <p:slideViewPr>
    <p:cSldViewPr>
      <p:cViewPr varScale="1">
        <p:scale>
          <a:sx n="48" d="100"/>
          <a:sy n="48" d="100"/>
        </p:scale>
        <p:origin x="-58" y="-67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KW"/>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A685D49-7330-470E-8B1E-5B6BEEBD142E}" type="datetimeFigureOut">
              <a:rPr lang="ar-KW" smtClean="0"/>
              <a:t>27/05/1442</a:t>
            </a:fld>
            <a:endParaRPr lang="ar-KW"/>
          </a:p>
        </p:txBody>
      </p:sp>
      <p:sp>
        <p:nvSpPr>
          <p:cNvPr id="4" name="عنصر نائب لصورة الشريحة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1" anchor="ctr"/>
          <a:lstStyle/>
          <a:p>
            <a:endParaRPr lang="ar-KW"/>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KW"/>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KW"/>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78FE828-F224-4F99-81E4-FB7FA5B75D7E}" type="slidenum">
              <a:rPr lang="ar-KW" smtClean="0"/>
              <a:t>‹#›</a:t>
            </a:fld>
            <a:endParaRPr lang="ar-KW"/>
          </a:p>
        </p:txBody>
      </p:sp>
    </p:spTree>
    <p:extLst>
      <p:ext uri="{BB962C8B-B14F-4D97-AF65-F5344CB8AC3E}">
        <p14:creationId xmlns:p14="http://schemas.microsoft.com/office/powerpoint/2010/main" val="305689799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914281" y="2130426"/>
            <a:ext cx="10361851"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8049" y="274639"/>
            <a:ext cx="2742843"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609521" y="274639"/>
            <a:ext cx="8025355"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962959" y="4406901"/>
            <a:ext cx="10361851"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27/05/1442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27/05/1442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27/05/1442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521" y="273050"/>
            <a:ext cx="4010562"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389406" y="4800600"/>
            <a:ext cx="7314248"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09521" y="274638"/>
            <a:ext cx="10971372"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609521" y="1600201"/>
            <a:ext cx="10971372"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736463" y="6356351"/>
            <a:ext cx="284443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27/05/1442</a:t>
            </a:fld>
            <a:endParaRPr lang="ar-SA"/>
          </a:p>
        </p:txBody>
      </p:sp>
      <p:sp>
        <p:nvSpPr>
          <p:cNvPr id="5" name="عنصر نائب للتذييل 4"/>
          <p:cNvSpPr>
            <a:spLocks noGrp="1"/>
          </p:cNvSpPr>
          <p:nvPr>
            <p:ph type="ftr" sz="quarter" idx="3"/>
          </p:nvPr>
        </p:nvSpPr>
        <p:spPr>
          <a:xfrm>
            <a:off x="4165058" y="6356351"/>
            <a:ext cx="3860297"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609521" y="6356351"/>
            <a:ext cx="284443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1" name="Picture 1"/>
          <p:cNvPicPr>
            <a:picLocks noChangeAspect="1"/>
          </p:cNvPicPr>
          <p:nvPr/>
        </p:nvPicPr>
        <p:blipFill>
          <a:blip r:embed="rId3"/>
          <a:stretch>
            <a:fillRect/>
          </a:stretch>
        </p:blipFill>
        <p:spPr>
          <a:xfrm>
            <a:off x="11025957" y="185370"/>
            <a:ext cx="996208" cy="727633"/>
          </a:xfrm>
          <a:prstGeom prst="rect">
            <a:avLst/>
          </a:prstGeom>
        </p:spPr>
      </p:pic>
      <p:pic>
        <p:nvPicPr>
          <p:cNvPr id="12" name="Picture 2"/>
          <p:cNvPicPr>
            <a:picLocks noChangeAspect="1"/>
          </p:cNvPicPr>
          <p:nvPr/>
        </p:nvPicPr>
        <p:blipFill>
          <a:blip r:embed="rId4"/>
          <a:stretch>
            <a:fillRect/>
          </a:stretch>
        </p:blipFill>
        <p:spPr>
          <a:xfrm>
            <a:off x="0" y="0"/>
            <a:ext cx="1583993" cy="6858000"/>
          </a:xfrm>
          <a:prstGeom prst="rect">
            <a:avLst/>
          </a:prstGeom>
        </p:spPr>
      </p:pic>
      <p:sp>
        <p:nvSpPr>
          <p:cNvPr id="13"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14"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5" name="Google Shape;86;p1"/>
          <p:cNvSpPr txBox="1"/>
          <p:nvPr/>
        </p:nvSpPr>
        <p:spPr>
          <a:xfrm>
            <a:off x="3604376" y="500329"/>
            <a:ext cx="3490092" cy="1344495"/>
          </a:xfrm>
          <a:prstGeom prst="rect">
            <a:avLst/>
          </a:prstGeom>
          <a:noFill/>
          <a:ln>
            <a:noFill/>
          </a:ln>
        </p:spPr>
        <p:txBody>
          <a:bodyPr spcFirstLastPara="1" wrap="square" lIns="91425" tIns="45700" rIns="91425" bIns="45700" anchor="b" anchorCtr="0">
            <a:noAutofit/>
          </a:bodyPr>
          <a:lstStyle/>
          <a:p>
            <a:pPr marR="0" lvl="0" algn="ctr" rtl="1">
              <a:spcBef>
                <a:spcPts val="0"/>
              </a:spcBef>
              <a:spcAft>
                <a:spcPts val="0"/>
              </a:spcAft>
              <a:buClr>
                <a:schemeClr val="dk1"/>
              </a:buClr>
              <a:buSzPts val="6000"/>
            </a:pPr>
            <a:r>
              <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المحاضرة </a:t>
            </a: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(13)</a:t>
            </a: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endParaRPr>
          </a:p>
          <a:p>
            <a:pPr lvl="0" algn="ctr" rtl="1">
              <a:buClr>
                <a:schemeClr val="dk1"/>
              </a:buClr>
              <a:buSzPts val="6000"/>
            </a:pPr>
            <a:r>
              <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تفسير </a:t>
            </a: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 سورة  الشرح</a:t>
            </a: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endParaRPr>
          </a:p>
        </p:txBody>
      </p:sp>
      <p:sp>
        <p:nvSpPr>
          <p:cNvPr id="17" name="Google Shape;86;p1"/>
          <p:cNvSpPr txBox="1"/>
          <p:nvPr/>
        </p:nvSpPr>
        <p:spPr>
          <a:xfrm>
            <a:off x="6562597" y="3284984"/>
            <a:ext cx="5041738" cy="703385"/>
          </a:xfrm>
          <a:prstGeom prst="rect">
            <a:avLst/>
          </a:prstGeom>
          <a:noFill/>
          <a:ln>
            <a:noFill/>
          </a:ln>
        </p:spPr>
        <p:txBody>
          <a:bodyPr spcFirstLastPara="1" wrap="square" lIns="91425" tIns="45700" rIns="91425" bIns="45700" anchor="b" anchorCtr="0">
            <a:noAutofit/>
          </a:bodyPr>
          <a:lstStyle/>
          <a:p>
            <a:pPr marL="571500" lvl="0" indent="-571500" algn="r" rtl="1">
              <a:buClr>
                <a:schemeClr val="dk1"/>
              </a:buClr>
              <a:buSzPts val="6000"/>
              <a:buFont typeface="Arial" panose="020B0604020202020204" pitchFamily="34" charset="0"/>
              <a:buChar char="•"/>
            </a:pPr>
            <a:r>
              <a:rPr lang="ar-KW"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من مقاصد </a:t>
            </a: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الآيات</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19" name="Google Shape;86;p1"/>
          <p:cNvSpPr txBox="1"/>
          <p:nvPr/>
        </p:nvSpPr>
        <p:spPr>
          <a:xfrm>
            <a:off x="6708758" y="4581128"/>
            <a:ext cx="4876839" cy="73855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من فوائد </a:t>
            </a: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الآيات</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10" name="Google Shape;86;p1"/>
          <p:cNvSpPr txBox="1"/>
          <p:nvPr/>
        </p:nvSpPr>
        <p:spPr>
          <a:xfrm>
            <a:off x="6606225" y="1988840"/>
            <a:ext cx="4876839" cy="73855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غريب الألفاظ</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Tree>
    <p:extLst>
      <p:ext uri="{BB962C8B-B14F-4D97-AF65-F5344CB8AC3E}">
        <p14:creationId xmlns:p14="http://schemas.microsoft.com/office/powerpoint/2010/main" val="28475698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0" name="Picture 1"/>
          <p:cNvPicPr>
            <a:picLocks noChangeAspect="1"/>
          </p:cNvPicPr>
          <p:nvPr/>
        </p:nvPicPr>
        <p:blipFill>
          <a:blip r:embed="rId3"/>
          <a:stretch>
            <a:fillRect/>
          </a:stretch>
        </p:blipFill>
        <p:spPr>
          <a:xfrm>
            <a:off x="11025957" y="185370"/>
            <a:ext cx="996208" cy="727633"/>
          </a:xfrm>
          <a:prstGeom prst="rect">
            <a:avLst/>
          </a:prstGeom>
        </p:spPr>
      </p:pic>
      <p:sp>
        <p:nvSpPr>
          <p:cNvPr id="12"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13"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4" name="Google Shape;86;p1"/>
          <p:cNvSpPr txBox="1"/>
          <p:nvPr/>
        </p:nvSpPr>
        <p:spPr>
          <a:xfrm>
            <a:off x="3869780" y="468661"/>
            <a:ext cx="3017514" cy="800099"/>
          </a:xfrm>
          <a:prstGeom prst="rect">
            <a:avLst/>
          </a:prstGeom>
          <a:noFill/>
          <a:ln>
            <a:noFill/>
          </a:ln>
        </p:spPr>
        <p:txBody>
          <a:bodyPr spcFirstLastPara="1" wrap="square" lIns="91425" tIns="45700" rIns="91425" bIns="45700" anchor="b" anchorCtr="0">
            <a:noAutofit/>
          </a:bodyPr>
          <a:lstStyle/>
          <a:p>
            <a:pPr lvl="0" algn="ctr" rtl="1">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سورة  العلق</a:t>
            </a: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endParaRPr>
          </a:p>
        </p:txBody>
      </p:sp>
      <p:sp>
        <p:nvSpPr>
          <p:cNvPr id="18" name="Google Shape;86;p1"/>
          <p:cNvSpPr txBox="1"/>
          <p:nvPr/>
        </p:nvSpPr>
        <p:spPr>
          <a:xfrm>
            <a:off x="766614" y="2348880"/>
            <a:ext cx="10421455" cy="4032448"/>
          </a:xfrm>
          <a:prstGeom prst="rect">
            <a:avLst/>
          </a:prstGeom>
          <a:noFill/>
          <a:ln>
            <a:noFill/>
          </a:ln>
        </p:spPr>
        <p:txBody>
          <a:bodyPr spcFirstLastPara="1" wrap="square" lIns="91425" tIns="45700" rIns="91425" bIns="45700" anchor="b" anchorCtr="0">
            <a:noAutofit/>
          </a:bodyPr>
          <a:lstStyle/>
          <a:p>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فَقَالَ وَرَقَةُ: هَذَا النَّامُوسُ الَّذِي أُنزل على موسى، ليتني فيها جذعاً، ليتني أَكُونُ حَيًّا حِينَ يُخْرِجُكَ قَوْمَكَ، فَقَالَ رَسُولُ اللَّهِ -ﷺ-: «أو مخرجيّ هُمْ؟» فَقَالَ وَرَقَةُ: نَعَمْ لَمْ يَأْتِ رَجُلٌ قَطُّ بِمَا جِئْتَ بِهِ إِلَّا عُودِيَ، وَإِنْ يُدْرِكْنِي يَوْمُكَ أَنْصُرْكَ نَصْرًا مُؤَزَّرًا، ثُمَّ لَمْ ينشب ورقة أن توفي، وفتر الوحي</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(جامع الصحيحين)</a:t>
            </a:r>
            <a:endPar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a:p>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وَعَنِ ابْنِ عَبَّاسٍ قَالَ: كَانَ رَسُولُ اللَّهِ -ﷺ- يُصَلِّي عِنْدَ الْمَقَامِ، فَمَرَّ بِهِ أَبُو جَهْلِ بْنُ هِشَامٍ، فَقَالَ: يَا مُحَمَّدُ أَلَمْ أَنْهَكَ عَنْ هَذَا؟ وَتَوَعَّدَهُ فَأَغْلَظَ لَهُ رَسُولُ اللَّهِ -ﷺ- </a:t>
            </a:r>
            <a:r>
              <a:rPr lang="ar-SA" sz="3200" b="1" dirty="0" err="1">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وَانْتَهَرَهُ</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فَقَالَ: يَا مُحَمَّدُ بِأَيِّ شَيْءٍ تُهَدِّدُنِي؟ أَمَا وَاللَّهِ إِنِّي لَأَكْثَرُ هَذَا الْوَادِي نَادِيًا، فَأَنْزَلَ اللَّهُ: ﴿فَلْيَدْعُ نَادِيَهُ * سندعُ الزبانية﴾ وقال ابْنُ عَبَّاسٍ: لَوْ دَعَا نَادِيَهُ لَأَخَذَتْهُ مَلَائِكَةُ العذاب من </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ساعته</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(أحمد والترمذي)</a:t>
            </a:r>
            <a:endParaRPr lang="en-US"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p:txBody>
      </p:sp>
      <p:sp>
        <p:nvSpPr>
          <p:cNvPr id="15" name="Google Shape;86;p1"/>
          <p:cNvSpPr txBox="1"/>
          <p:nvPr/>
        </p:nvSpPr>
        <p:spPr>
          <a:xfrm>
            <a:off x="6311230" y="1538320"/>
            <a:ext cx="4876839" cy="73855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مقدمة</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Tree>
    <p:extLst>
      <p:ext uri="{BB962C8B-B14F-4D97-AF65-F5344CB8AC3E}">
        <p14:creationId xmlns:p14="http://schemas.microsoft.com/office/powerpoint/2010/main" val="13805332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0" name="Picture 1"/>
          <p:cNvPicPr>
            <a:picLocks noChangeAspect="1"/>
          </p:cNvPicPr>
          <p:nvPr/>
        </p:nvPicPr>
        <p:blipFill>
          <a:blip r:embed="rId3"/>
          <a:stretch>
            <a:fillRect/>
          </a:stretch>
        </p:blipFill>
        <p:spPr>
          <a:xfrm>
            <a:off x="11025957" y="185370"/>
            <a:ext cx="996208" cy="727633"/>
          </a:xfrm>
          <a:prstGeom prst="rect">
            <a:avLst/>
          </a:prstGeom>
        </p:spPr>
      </p:pic>
      <p:sp>
        <p:nvSpPr>
          <p:cNvPr id="12"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13"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4" name="Google Shape;86;p1"/>
          <p:cNvSpPr txBox="1"/>
          <p:nvPr/>
        </p:nvSpPr>
        <p:spPr>
          <a:xfrm>
            <a:off x="3869780" y="396653"/>
            <a:ext cx="3017514" cy="800099"/>
          </a:xfrm>
          <a:prstGeom prst="rect">
            <a:avLst/>
          </a:prstGeom>
          <a:noFill/>
          <a:ln>
            <a:noFill/>
          </a:ln>
        </p:spPr>
        <p:txBody>
          <a:bodyPr spcFirstLastPara="1" wrap="square" lIns="91425" tIns="45700" rIns="91425" bIns="45700" anchor="b" anchorCtr="0">
            <a:noAutofit/>
          </a:bodyPr>
          <a:lstStyle/>
          <a:p>
            <a:pPr lvl="0" algn="ctr" rtl="1">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سورة  العلق</a:t>
            </a: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endParaRPr>
          </a:p>
        </p:txBody>
      </p:sp>
      <p:sp>
        <p:nvSpPr>
          <p:cNvPr id="18" name="Google Shape;86;p1"/>
          <p:cNvSpPr txBox="1"/>
          <p:nvPr/>
        </p:nvSpPr>
        <p:spPr>
          <a:xfrm>
            <a:off x="1126654" y="1844824"/>
            <a:ext cx="10061415" cy="4530606"/>
          </a:xfrm>
          <a:prstGeom prst="rect">
            <a:avLst/>
          </a:prstGeom>
          <a:noFill/>
          <a:ln>
            <a:noFill/>
          </a:ln>
        </p:spPr>
        <p:txBody>
          <a:bodyPr spcFirstLastPara="1" wrap="square" lIns="91425" tIns="45700" rIns="91425" bIns="45700" anchor="b" anchorCtr="0">
            <a:noAutofit/>
          </a:bodyPr>
          <a:lstStyle/>
          <a:p>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عن البراء بن عازب قَالَ: «كَانَ النَّبِيُّ -ﷺ- يقرأ في سفره فِي إِحْدَى الرَّكْعَتَيْنِ ﴿وَالتِّينِ وَالزَّيْتُونِ﴾، فَمَا سَمِعْتُ أَحَدًا أَحْسَنَ صَوْتًا أَوْ قِرَاءَةً مِنْهُ» </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صحيح البخاري، (9/158).</a:t>
            </a:r>
            <a:endParaRPr lang="en-US"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a:p>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والترمذي والنسائي</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endPar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a:p>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وَعَنْ أَبِي هُرَيْرَةَ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&gt;</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قَالَ؛ قَالَ أَبُو جَهْلٍ: هَلْ يُعَفِّرُ مُحَمَّدٌ وَجْهَهُ بَيْنَ أَظْهُرِكُمْ؟ قَالُوا: نَعَمْ، قَالَ، فَقَالَ: وَاللَّاتِ وَالْعُزَّى لَئِنْ رَأَيْتُهُ يُصَلِّي كَذَلِكَ </a:t>
            </a:r>
            <a:r>
              <a:rPr lang="ar-SA" sz="3200" b="1" dirty="0" err="1">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لَأَطَأَنَّ</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عَلَى رَقَبَتِهِ، </a:t>
            </a:r>
            <a:r>
              <a:rPr lang="ar-SA" sz="3200" b="1" dirty="0" err="1">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وَلَأُعَفِّرَنَّ</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وَجْهَهُ فِي التُّرَابِ، فَأَتَى رَسُولَ اللَّهِ -ﷺ- وَهُوَ يُصَلِّي لِيَطَأَ عَلَى رَقَبَتِهِ، قَالَ: فَمَا </a:t>
            </a:r>
            <a:r>
              <a:rPr lang="ar-SA" sz="3200" b="1" dirty="0" err="1">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فَجَأَهُمْ</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مِنْهُ إِلَّا وَهُوَ يَنْكِصُ عَلَى عَقِبَيْهِ وَيَتَّقِي بِيَدَيْهِ، قال: فقيل له مالك؟ فَقَالَ: إِنَّ بَيْنِي وَبَيْنَهُ خَنْدَقًا مِنْ نَارٍ وهولاً وأجنحة! قَالَ، فَقَالَ رَسُولُ اللَّهِ -ﷺ-: «لَوْ دَنَا مِنِّي لَاخْتَطَفَتْهُ الْمَلَائِكَةُ عُضْوًا </a:t>
            </a:r>
            <a:r>
              <a:rPr lang="ar-SA" sz="3200" b="1" dirty="0" err="1">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عُضْوًا</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صحيح مسلم، (8/130</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قال: وأنزل الله: ﴿كَلاَّ إِنَّ الإنسان </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ليطغى﴾</a:t>
            </a:r>
            <a:r>
              <a:rPr lang="en-US"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endParaRPr lang="en-US"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p:txBody>
      </p:sp>
      <p:sp>
        <p:nvSpPr>
          <p:cNvPr id="15" name="Google Shape;86;p1"/>
          <p:cNvSpPr txBox="1"/>
          <p:nvPr/>
        </p:nvSpPr>
        <p:spPr>
          <a:xfrm>
            <a:off x="6311230" y="980728"/>
            <a:ext cx="4876839" cy="73855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مقدمة</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Tree>
    <p:extLst>
      <p:ext uri="{BB962C8B-B14F-4D97-AF65-F5344CB8AC3E}">
        <p14:creationId xmlns:p14="http://schemas.microsoft.com/office/powerpoint/2010/main" val="11317700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0" name="Picture 1"/>
          <p:cNvPicPr>
            <a:picLocks noChangeAspect="1"/>
          </p:cNvPicPr>
          <p:nvPr/>
        </p:nvPicPr>
        <p:blipFill>
          <a:blip r:embed="rId3"/>
          <a:stretch>
            <a:fillRect/>
          </a:stretch>
        </p:blipFill>
        <p:spPr>
          <a:xfrm>
            <a:off x="11025957" y="185370"/>
            <a:ext cx="996208" cy="727633"/>
          </a:xfrm>
          <a:prstGeom prst="rect">
            <a:avLst/>
          </a:prstGeom>
        </p:spPr>
      </p:pic>
      <p:sp>
        <p:nvSpPr>
          <p:cNvPr id="12"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13"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4" name="Google Shape;86;p1"/>
          <p:cNvSpPr txBox="1"/>
          <p:nvPr/>
        </p:nvSpPr>
        <p:spPr>
          <a:xfrm>
            <a:off x="3869780" y="540669"/>
            <a:ext cx="3017514" cy="800099"/>
          </a:xfrm>
          <a:prstGeom prst="rect">
            <a:avLst/>
          </a:prstGeom>
          <a:noFill/>
          <a:ln>
            <a:noFill/>
          </a:ln>
        </p:spPr>
        <p:txBody>
          <a:bodyPr spcFirstLastPara="1" wrap="square" lIns="91425" tIns="45700" rIns="91425" bIns="45700" anchor="b" anchorCtr="0">
            <a:noAutofit/>
          </a:bodyPr>
          <a:lstStyle/>
          <a:p>
            <a:pPr lvl="0" algn="ctr" rtl="1">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سورة  العلق</a:t>
            </a: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endParaRPr>
          </a:p>
        </p:txBody>
      </p:sp>
      <p:sp>
        <p:nvSpPr>
          <p:cNvPr id="8" name="Google Shape;86;p1"/>
          <p:cNvSpPr txBox="1"/>
          <p:nvPr/>
        </p:nvSpPr>
        <p:spPr>
          <a:xfrm>
            <a:off x="6453825" y="1898360"/>
            <a:ext cx="4876839" cy="73855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غريب الألفاظ</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9" name="Google Shape;86;p1"/>
          <p:cNvSpPr txBox="1"/>
          <p:nvPr/>
        </p:nvSpPr>
        <p:spPr>
          <a:xfrm>
            <a:off x="438558" y="2996952"/>
            <a:ext cx="10923569" cy="3306470"/>
          </a:xfrm>
          <a:prstGeom prst="rect">
            <a:avLst/>
          </a:prstGeom>
          <a:noFill/>
          <a:ln>
            <a:noFill/>
          </a:ln>
        </p:spPr>
        <p:txBody>
          <a:bodyPr spcFirstLastPara="1" wrap="square" lIns="91425" tIns="45700" rIns="91425" bIns="45700" anchor="b" anchorCtr="0">
            <a:noAutofit/>
          </a:bodyPr>
          <a:lstStyle/>
          <a:p>
            <a:pPr algn="just"/>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عَلَقٍ</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جَمْعُ عَلَقَةٍ وهي النطفةُ في الطَّوْرِ الثاني 		</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 </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لَيَطْغَى</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KW" sz="3200" b="1">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يَتَجَاوَزُ الحدَّ </a:t>
            </a:r>
          </a:p>
          <a:p>
            <a:pPr algn="just"/>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اسْتَغْنَى</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عندما يرى نَفْسَهُ قد اسْتَغْنَى بماله أو ولده أو سُلْطَانِهِ</a:t>
            </a:r>
          </a:p>
          <a:p>
            <a:pPr algn="just"/>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err="1">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لَنَسْفَعًا</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بِالنَّاصِيَةِ</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لَنَجُرَّنَّهُ إلى النارِ بِمُقَدَّمِ رَأْسِهِ، وقيل: السَّفْعُ: الإِحْرَاقُ</a:t>
            </a:r>
          </a:p>
          <a:p>
            <a:pPr algn="just"/>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نَاصِيَةٍ كَاذِبَةٍ خَاطِئَةٍ</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أي: صَاحِبُ هَذِهِ الناصيةِ هُوَ أَبُو جَهْلٍ كَاذِبٌ خَاطِئٌ</a:t>
            </a:r>
          </a:p>
          <a:p>
            <a:pPr algn="just"/>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فَلْيَدْعُ نَادِيَه</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رِجَالُ مَجْلِسِهِ وَمُنْتَدَاهُ</a:t>
            </a:r>
          </a:p>
          <a:p>
            <a:pPr algn="just"/>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سَنَدْعُ الزَّبَانِيَةَ</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خُزَّانَ جَهَنَّمَ، الملائكةُ الغِلَاظُ الشِّدَادُ</a:t>
            </a:r>
          </a:p>
        </p:txBody>
      </p:sp>
    </p:spTree>
    <p:extLst>
      <p:ext uri="{BB962C8B-B14F-4D97-AF65-F5344CB8AC3E}">
        <p14:creationId xmlns:p14="http://schemas.microsoft.com/office/powerpoint/2010/main" val="11317700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1" name="Picture 1"/>
          <p:cNvPicPr>
            <a:picLocks noChangeAspect="1"/>
          </p:cNvPicPr>
          <p:nvPr/>
        </p:nvPicPr>
        <p:blipFill>
          <a:blip r:embed="rId3"/>
          <a:stretch>
            <a:fillRect/>
          </a:stretch>
        </p:blipFill>
        <p:spPr>
          <a:xfrm>
            <a:off x="11025957" y="185370"/>
            <a:ext cx="996208" cy="727633"/>
          </a:xfrm>
          <a:prstGeom prst="rect">
            <a:avLst/>
          </a:prstGeom>
        </p:spPr>
      </p:pic>
      <p:sp>
        <p:nvSpPr>
          <p:cNvPr id="13"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14"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5" name="Google Shape;86;p1"/>
          <p:cNvSpPr txBox="1"/>
          <p:nvPr/>
        </p:nvSpPr>
        <p:spPr>
          <a:xfrm>
            <a:off x="3604376" y="476672"/>
            <a:ext cx="3490092" cy="837166"/>
          </a:xfrm>
          <a:prstGeom prst="rect">
            <a:avLst/>
          </a:prstGeom>
          <a:noFill/>
          <a:ln>
            <a:noFill/>
          </a:ln>
        </p:spPr>
        <p:txBody>
          <a:bodyPr spcFirstLastPara="1" wrap="square" lIns="91425" tIns="45700" rIns="91425" bIns="45700" anchor="b" anchorCtr="0">
            <a:noAutofit/>
          </a:bodyPr>
          <a:lstStyle/>
          <a:p>
            <a:pPr lvl="0" algn="ctr" rtl="1">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سورة  العلق</a:t>
            </a: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endParaRPr>
          </a:p>
        </p:txBody>
      </p:sp>
      <p:sp>
        <p:nvSpPr>
          <p:cNvPr id="17" name="Google Shape;86;p1"/>
          <p:cNvSpPr txBox="1"/>
          <p:nvPr/>
        </p:nvSpPr>
        <p:spPr>
          <a:xfrm>
            <a:off x="6562597" y="1573487"/>
            <a:ext cx="5041738" cy="703385"/>
          </a:xfrm>
          <a:prstGeom prst="rect">
            <a:avLst/>
          </a:prstGeom>
          <a:noFill/>
          <a:ln>
            <a:noFill/>
          </a:ln>
        </p:spPr>
        <p:txBody>
          <a:bodyPr spcFirstLastPara="1" wrap="square" lIns="91425" tIns="45700" rIns="91425" bIns="45700" anchor="b" anchorCtr="0">
            <a:noAutofit/>
          </a:bodyPr>
          <a:lstStyle/>
          <a:p>
            <a:pPr marL="571500" lvl="0" indent="-571500" algn="r" rtl="1">
              <a:buClr>
                <a:schemeClr val="dk1"/>
              </a:buClr>
              <a:buSzPts val="6000"/>
              <a:buFont typeface="Arial" panose="020B0604020202020204" pitchFamily="34" charset="0"/>
              <a:buChar char="•"/>
            </a:pPr>
            <a:r>
              <a:rPr lang="ar-KW"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من مقاصد الآيات:</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18" name="Google Shape;86;p1"/>
          <p:cNvSpPr txBox="1"/>
          <p:nvPr/>
        </p:nvSpPr>
        <p:spPr>
          <a:xfrm>
            <a:off x="1837926" y="2393169"/>
            <a:ext cx="9449345" cy="1107839"/>
          </a:xfrm>
          <a:prstGeom prst="rect">
            <a:avLst/>
          </a:prstGeom>
          <a:noFill/>
          <a:ln>
            <a:noFill/>
          </a:ln>
        </p:spPr>
        <p:txBody>
          <a:bodyPr spcFirstLastPara="1" wrap="square" lIns="91425" tIns="45700" rIns="91425" bIns="45700" anchor="b" anchorCtr="0">
            <a:noAutofit/>
          </a:bodyPr>
          <a:lstStyle/>
          <a:p>
            <a:pPr algn="just"/>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بيان كمال الإنسان بالعلم والوحي الباعث على تعلق العبد بربه وخضوعه له، ونقصه بمخالفة ذلك</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endParaRPr lang="en-US"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p:txBody>
      </p:sp>
      <p:sp>
        <p:nvSpPr>
          <p:cNvPr id="19" name="Google Shape;86;p1"/>
          <p:cNvSpPr txBox="1"/>
          <p:nvPr/>
        </p:nvSpPr>
        <p:spPr>
          <a:xfrm>
            <a:off x="6708758" y="3770568"/>
            <a:ext cx="4876839" cy="73855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من فوائد الآيات:</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28" name="Google Shape;86;p1"/>
          <p:cNvSpPr txBox="1"/>
          <p:nvPr/>
        </p:nvSpPr>
        <p:spPr>
          <a:xfrm>
            <a:off x="3574926" y="4437112"/>
            <a:ext cx="7903255" cy="1782834"/>
          </a:xfrm>
          <a:prstGeom prst="rect">
            <a:avLst/>
          </a:prstGeom>
          <a:noFill/>
          <a:ln>
            <a:noFill/>
          </a:ln>
        </p:spPr>
        <p:txBody>
          <a:bodyPr spcFirstLastPara="1" wrap="square" lIns="91425" tIns="45700" rIns="91425" bIns="45700" anchor="b" anchorCtr="0">
            <a:noAutofit/>
          </a:bodyPr>
          <a:lstStyle/>
          <a:p>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أهمية </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القراءة والكتابة في الإسلام.</a:t>
            </a:r>
            <a:endParaRPr lang="en-US"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a:p>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خطر الغنى إذا جرّ إلى الكبر والبُعد عن الحق.</a:t>
            </a:r>
            <a:endParaRPr lang="en-US"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a:p>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النهي عن المعروف صفة من صفات الكفر.</a:t>
            </a:r>
            <a:endParaRPr lang="en-US"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p:txBody>
      </p:sp>
    </p:spTree>
    <p:extLst>
      <p:ext uri="{BB962C8B-B14F-4D97-AF65-F5344CB8AC3E}">
        <p14:creationId xmlns:p14="http://schemas.microsoft.com/office/powerpoint/2010/main" val="29387579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0" name="Picture 1"/>
          <p:cNvPicPr>
            <a:picLocks noChangeAspect="1"/>
          </p:cNvPicPr>
          <p:nvPr/>
        </p:nvPicPr>
        <p:blipFill>
          <a:blip r:embed="rId3"/>
          <a:stretch>
            <a:fillRect/>
          </a:stretch>
        </p:blipFill>
        <p:spPr>
          <a:xfrm>
            <a:off x="11025957" y="185370"/>
            <a:ext cx="996208" cy="727633"/>
          </a:xfrm>
          <a:prstGeom prst="rect">
            <a:avLst/>
          </a:prstGeom>
        </p:spPr>
      </p:pic>
      <p:sp>
        <p:nvSpPr>
          <p:cNvPr id="12"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13"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4" name="Google Shape;86;p1"/>
          <p:cNvSpPr txBox="1"/>
          <p:nvPr/>
        </p:nvSpPr>
        <p:spPr>
          <a:xfrm>
            <a:off x="3903262" y="499298"/>
            <a:ext cx="2927469" cy="697454"/>
          </a:xfrm>
          <a:prstGeom prst="rect">
            <a:avLst/>
          </a:prstGeom>
          <a:noFill/>
          <a:ln>
            <a:noFill/>
          </a:ln>
        </p:spPr>
        <p:txBody>
          <a:bodyPr spcFirstLastPara="1" wrap="square" lIns="91425" tIns="45700" rIns="91425" bIns="45700" anchor="b" anchorCtr="0">
            <a:noAutofit/>
          </a:bodyPr>
          <a:lstStyle/>
          <a:p>
            <a:pPr lvl="0" algn="ctr" rtl="1">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سورة  الشرح</a:t>
            </a: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endParaRPr>
          </a:p>
        </p:txBody>
      </p:sp>
      <p:sp>
        <p:nvSpPr>
          <p:cNvPr id="19" name="Google Shape;86;p1"/>
          <p:cNvSpPr txBox="1"/>
          <p:nvPr/>
        </p:nvSpPr>
        <p:spPr>
          <a:xfrm>
            <a:off x="478582" y="2636912"/>
            <a:ext cx="10923569" cy="3666510"/>
          </a:xfrm>
          <a:prstGeom prst="rect">
            <a:avLst/>
          </a:prstGeom>
          <a:noFill/>
          <a:ln>
            <a:noFill/>
          </a:ln>
        </p:spPr>
        <p:txBody>
          <a:bodyPr spcFirstLastPara="1" wrap="square" lIns="91425" tIns="45700" rIns="91425" bIns="45700" anchor="b" anchorCtr="0">
            <a:noAutofit/>
          </a:bodyPr>
          <a:lstStyle/>
          <a:p>
            <a:pPr algn="just"/>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نَشْرَحْ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لَكَ </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صَدْرَكَ</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أي بالنبوةِ وَبِشَقِّهِ وَتَطْهِيرِهِ ومَلْئِهِ إيمانًا وَحِكْمَةً</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p>
          <a:p>
            <a:pPr algn="just"/>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وَوَضَعْنَا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عَنكَ </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وِزْرَكَ</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حَطَطْنَا عَنْكَ عِبْأَكَ وَثِقَلَكَ، والوزرُ: الحِمْلُ الثقيلُ. </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endPar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a:p>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أَنقَضَ ظَهْرَكَ</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أي: أَثْقَلَ ظَهْرَكَ </a:t>
            </a:r>
          </a:p>
          <a:p>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وَرَفَعْنَا لَكَ ذِكْرَكَ</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أَعْلَيْنَاهُ فَأَصْبَحْتَ تُذْكَرُ مَعِيَ في الأَذَانِ والإِقَامَةِ والتَّشَهُّدِ </a:t>
            </a:r>
          </a:p>
          <a:p>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فَإِذَا فَرَغْتَ</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مِنْ عَمَلٍ وِعِبَادَةٍ وَطَاعَةٍ</a:t>
            </a:r>
          </a:p>
          <a:p>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فَانصَبْ</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لَا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يَخْل وقتٌ مِنْ أوقاتكَ مِنْ عَمَلِ طاعةٍ في سَبِيلِ مَرْضَاةِ رَبِّكَ، والنَّصَبُ: التَّعَبُ.</a:t>
            </a:r>
          </a:p>
          <a:p>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وَإِلَى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رَبِّكَ </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فَارْغَبْ</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فَاضْرَعْ إليه راغبًا فيما عِنْدَهُ من </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الخيرِ</a:t>
            </a:r>
            <a:endPar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p:txBody>
      </p:sp>
      <p:sp>
        <p:nvSpPr>
          <p:cNvPr id="8" name="Google Shape;86;p1"/>
          <p:cNvSpPr txBox="1"/>
          <p:nvPr/>
        </p:nvSpPr>
        <p:spPr>
          <a:xfrm>
            <a:off x="6095206" y="1700808"/>
            <a:ext cx="4876839" cy="73855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غريب الألفاظ:</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Tree>
    <p:extLst>
      <p:ext uri="{BB962C8B-B14F-4D97-AF65-F5344CB8AC3E}">
        <p14:creationId xmlns:p14="http://schemas.microsoft.com/office/powerpoint/2010/main" val="2014621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1" name="Picture 1"/>
          <p:cNvPicPr>
            <a:picLocks noChangeAspect="1"/>
          </p:cNvPicPr>
          <p:nvPr/>
        </p:nvPicPr>
        <p:blipFill>
          <a:blip r:embed="rId3"/>
          <a:stretch>
            <a:fillRect/>
          </a:stretch>
        </p:blipFill>
        <p:spPr>
          <a:xfrm>
            <a:off x="11025957" y="185370"/>
            <a:ext cx="996208" cy="727633"/>
          </a:xfrm>
          <a:prstGeom prst="rect">
            <a:avLst/>
          </a:prstGeom>
        </p:spPr>
      </p:pic>
      <p:sp>
        <p:nvSpPr>
          <p:cNvPr id="13"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14"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5" name="Google Shape;86;p1"/>
          <p:cNvSpPr txBox="1"/>
          <p:nvPr/>
        </p:nvSpPr>
        <p:spPr>
          <a:xfrm>
            <a:off x="3892408" y="476672"/>
            <a:ext cx="2778862" cy="837166"/>
          </a:xfrm>
          <a:prstGeom prst="rect">
            <a:avLst/>
          </a:prstGeom>
          <a:noFill/>
          <a:ln>
            <a:noFill/>
          </a:ln>
        </p:spPr>
        <p:txBody>
          <a:bodyPr spcFirstLastPara="1" wrap="square" lIns="91425" tIns="45700" rIns="91425" bIns="45700" anchor="b" anchorCtr="0">
            <a:noAutofit/>
          </a:bodyPr>
          <a:lstStyle/>
          <a:p>
            <a:pPr marR="0" lvl="0" algn="ctr" rtl="1">
              <a:spcBef>
                <a:spcPts val="0"/>
              </a:spcBef>
              <a:spcAft>
                <a:spcPts val="0"/>
              </a:spcAft>
              <a:buClr>
                <a:schemeClr val="dk1"/>
              </a:buClr>
              <a:buSzPts val="6000"/>
            </a:pP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endParaRPr>
          </a:p>
          <a:p>
            <a:pPr lvl="0" algn="ctr" rtl="1">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سورة  الشرح</a:t>
            </a: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endParaRPr>
          </a:p>
        </p:txBody>
      </p:sp>
      <p:sp>
        <p:nvSpPr>
          <p:cNvPr id="17" name="Google Shape;86;p1"/>
          <p:cNvSpPr txBox="1"/>
          <p:nvPr/>
        </p:nvSpPr>
        <p:spPr>
          <a:xfrm>
            <a:off x="6562597" y="1717503"/>
            <a:ext cx="5041738" cy="703385"/>
          </a:xfrm>
          <a:prstGeom prst="rect">
            <a:avLst/>
          </a:prstGeom>
          <a:noFill/>
          <a:ln>
            <a:noFill/>
          </a:ln>
        </p:spPr>
        <p:txBody>
          <a:bodyPr spcFirstLastPara="1" wrap="square" lIns="91425" tIns="45700" rIns="91425" bIns="45700" anchor="b" anchorCtr="0">
            <a:noAutofit/>
          </a:bodyPr>
          <a:lstStyle/>
          <a:p>
            <a:pPr marL="571500" lvl="0" indent="-571500" algn="r" rtl="1">
              <a:buClr>
                <a:schemeClr val="dk1"/>
              </a:buClr>
              <a:buSzPts val="6000"/>
              <a:buFont typeface="Arial" panose="020B0604020202020204" pitchFamily="34" charset="0"/>
              <a:buChar char="•"/>
            </a:pPr>
            <a:r>
              <a:rPr lang="ar-KW"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من مقاصد الآيات:</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19" name="Google Shape;86;p1"/>
          <p:cNvSpPr txBox="1"/>
          <p:nvPr/>
        </p:nvSpPr>
        <p:spPr>
          <a:xfrm>
            <a:off x="6708758" y="3554544"/>
            <a:ext cx="4876839" cy="73855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من فوائد الآيات:</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28" name="Google Shape;86;p1"/>
          <p:cNvSpPr txBox="1"/>
          <p:nvPr/>
        </p:nvSpPr>
        <p:spPr>
          <a:xfrm>
            <a:off x="1774726" y="4581128"/>
            <a:ext cx="9952685" cy="1615008"/>
          </a:xfrm>
          <a:prstGeom prst="rect">
            <a:avLst/>
          </a:prstGeom>
          <a:noFill/>
          <a:ln>
            <a:noFill/>
          </a:ln>
        </p:spPr>
        <p:txBody>
          <a:bodyPr spcFirstLastPara="1" wrap="square" lIns="91425" tIns="45700" rIns="91425" bIns="45700" anchor="b" anchorCtr="0">
            <a:noAutofit/>
          </a:bodyPr>
          <a:lstStyle/>
          <a:p>
            <a:pPr algn="just"/>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رضا </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الله هو المقصد الأسمى</a:t>
            </a:r>
            <a:endPar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a:p>
            <a:pPr marL="276225" indent="-276225" algn="just">
              <a:buFont typeface="Arial" panose="020B0604020202020204" pitchFamily="34" charset="0"/>
              <a:buChar char="•"/>
            </a:pP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الذنوب </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أنقضت ظهر النبي -ﷺ-، وهو الذي رفع الله ذكره، فما بالك بباقي الخلق؟!</a:t>
            </a:r>
            <a:endPar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a:p>
            <a:pPr algn="just"/>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لن </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يغلب عسر يسرين</a:t>
            </a:r>
            <a:endPar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p:txBody>
      </p:sp>
      <p:sp>
        <p:nvSpPr>
          <p:cNvPr id="10" name="Google Shape;86;p1"/>
          <p:cNvSpPr txBox="1"/>
          <p:nvPr/>
        </p:nvSpPr>
        <p:spPr>
          <a:xfrm>
            <a:off x="478582" y="2492896"/>
            <a:ext cx="10493463" cy="720080"/>
          </a:xfrm>
          <a:prstGeom prst="rect">
            <a:avLst/>
          </a:prstGeom>
          <a:noFill/>
          <a:ln>
            <a:noFill/>
          </a:ln>
        </p:spPr>
        <p:txBody>
          <a:bodyPr spcFirstLastPara="1" wrap="square" lIns="91425" tIns="45700" rIns="91425" bIns="45700" anchor="b" anchorCtr="0">
            <a:noAutofit/>
          </a:bodyPr>
          <a:lstStyle/>
          <a:p>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ذكر إتمام منة الله على نبيه -ﷺ- بزوال الغم والحرج والعسر عنه، وما يوجب </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ذلك</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endParaRPr lang="en-US"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p:txBody>
      </p:sp>
    </p:spTree>
    <p:extLst>
      <p:ext uri="{BB962C8B-B14F-4D97-AF65-F5344CB8AC3E}">
        <p14:creationId xmlns:p14="http://schemas.microsoft.com/office/powerpoint/2010/main" val="4181822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0" name="Picture 1"/>
          <p:cNvPicPr>
            <a:picLocks noChangeAspect="1"/>
          </p:cNvPicPr>
          <p:nvPr/>
        </p:nvPicPr>
        <p:blipFill>
          <a:blip r:embed="rId3"/>
          <a:stretch>
            <a:fillRect/>
          </a:stretch>
        </p:blipFill>
        <p:spPr>
          <a:xfrm>
            <a:off x="11025957" y="185370"/>
            <a:ext cx="996208" cy="727633"/>
          </a:xfrm>
          <a:prstGeom prst="rect">
            <a:avLst/>
          </a:prstGeom>
        </p:spPr>
      </p:pic>
      <p:pic>
        <p:nvPicPr>
          <p:cNvPr id="11" name="Picture 2"/>
          <p:cNvPicPr>
            <a:picLocks noChangeAspect="1"/>
          </p:cNvPicPr>
          <p:nvPr/>
        </p:nvPicPr>
        <p:blipFill>
          <a:blip r:embed="rId4"/>
          <a:stretch>
            <a:fillRect/>
          </a:stretch>
        </p:blipFill>
        <p:spPr>
          <a:xfrm>
            <a:off x="0" y="0"/>
            <a:ext cx="1583993" cy="6858000"/>
          </a:xfrm>
          <a:prstGeom prst="rect">
            <a:avLst/>
          </a:prstGeom>
        </p:spPr>
      </p:pic>
      <p:sp>
        <p:nvSpPr>
          <p:cNvPr id="12"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13"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4" name="Google Shape;86;p1"/>
          <p:cNvSpPr txBox="1"/>
          <p:nvPr/>
        </p:nvSpPr>
        <p:spPr>
          <a:xfrm>
            <a:off x="3797772" y="468661"/>
            <a:ext cx="3809601" cy="800099"/>
          </a:xfrm>
          <a:prstGeom prst="rect">
            <a:avLst/>
          </a:prstGeom>
          <a:noFill/>
          <a:ln>
            <a:noFill/>
          </a:ln>
        </p:spPr>
        <p:txBody>
          <a:bodyPr spcFirstLastPara="1" wrap="square" lIns="91425" tIns="45700" rIns="91425" bIns="45700" anchor="b" anchorCtr="0">
            <a:noAutofit/>
          </a:bodyPr>
          <a:lstStyle/>
          <a:p>
            <a:pPr lvl="0" algn="ctr" rtl="1">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تفسير  سورة  التين</a:t>
            </a: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endParaRPr>
          </a:p>
        </p:txBody>
      </p:sp>
      <p:sp>
        <p:nvSpPr>
          <p:cNvPr id="18" name="Google Shape;86;p1"/>
          <p:cNvSpPr txBox="1"/>
          <p:nvPr/>
        </p:nvSpPr>
        <p:spPr>
          <a:xfrm>
            <a:off x="6453825" y="2834464"/>
            <a:ext cx="4876839" cy="73855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غريب الألفاظ</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20" name="Google Shape;86;p1"/>
          <p:cNvSpPr txBox="1"/>
          <p:nvPr/>
        </p:nvSpPr>
        <p:spPr>
          <a:xfrm>
            <a:off x="6465550" y="3914584"/>
            <a:ext cx="4876839" cy="73855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من مقاصد السورة</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21" name="Google Shape;86;p1"/>
          <p:cNvSpPr txBox="1"/>
          <p:nvPr/>
        </p:nvSpPr>
        <p:spPr>
          <a:xfrm>
            <a:off x="6480196" y="4905110"/>
            <a:ext cx="4876839" cy="756138"/>
          </a:xfrm>
          <a:prstGeom prst="rect">
            <a:avLst/>
          </a:prstGeom>
          <a:noFill/>
          <a:ln>
            <a:noFill/>
          </a:ln>
        </p:spPr>
        <p:txBody>
          <a:bodyPr spcFirstLastPara="1" wrap="square" lIns="91425" tIns="45700" rIns="91425" bIns="45700" anchor="b" anchorCtr="0">
            <a:noAutofit/>
          </a:bodyPr>
          <a:lstStyle/>
          <a:p>
            <a:pPr marL="571500" lvl="0" indent="-571500" algn="r" rtl="1">
              <a:buClr>
                <a:schemeClr val="dk1"/>
              </a:buClr>
              <a:buSzPts val="6000"/>
              <a:buFont typeface="Arial" panose="020B0604020202020204" pitchFamily="34" charset="0"/>
              <a:buChar char="•"/>
            </a:pPr>
            <a:r>
              <a:rPr lang="ar-KW"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من فوائد </a:t>
            </a: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السورة</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15" name="Google Shape;86;p1"/>
          <p:cNvSpPr txBox="1"/>
          <p:nvPr/>
        </p:nvSpPr>
        <p:spPr>
          <a:xfrm>
            <a:off x="6311230" y="1826352"/>
            <a:ext cx="4876839" cy="73855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مقدمة</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Tree>
    <p:extLst>
      <p:ext uri="{BB962C8B-B14F-4D97-AF65-F5344CB8AC3E}">
        <p14:creationId xmlns:p14="http://schemas.microsoft.com/office/powerpoint/2010/main" val="2370381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0" name="Picture 1"/>
          <p:cNvPicPr>
            <a:picLocks noChangeAspect="1"/>
          </p:cNvPicPr>
          <p:nvPr/>
        </p:nvPicPr>
        <p:blipFill>
          <a:blip r:embed="rId3"/>
          <a:stretch>
            <a:fillRect/>
          </a:stretch>
        </p:blipFill>
        <p:spPr>
          <a:xfrm>
            <a:off x="11025957" y="185370"/>
            <a:ext cx="996208" cy="727633"/>
          </a:xfrm>
          <a:prstGeom prst="rect">
            <a:avLst/>
          </a:prstGeom>
        </p:spPr>
      </p:pic>
      <p:sp>
        <p:nvSpPr>
          <p:cNvPr id="12"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13"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4" name="Google Shape;86;p1"/>
          <p:cNvSpPr txBox="1"/>
          <p:nvPr/>
        </p:nvSpPr>
        <p:spPr>
          <a:xfrm>
            <a:off x="3869780" y="396653"/>
            <a:ext cx="3017514" cy="800099"/>
          </a:xfrm>
          <a:prstGeom prst="rect">
            <a:avLst/>
          </a:prstGeom>
          <a:noFill/>
          <a:ln>
            <a:noFill/>
          </a:ln>
        </p:spPr>
        <p:txBody>
          <a:bodyPr spcFirstLastPara="1" wrap="square" lIns="91425" tIns="45700" rIns="91425" bIns="45700" anchor="b" anchorCtr="0">
            <a:noAutofit/>
          </a:bodyPr>
          <a:lstStyle/>
          <a:p>
            <a:pPr lvl="0" algn="ctr" rtl="1">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سورة  التين</a:t>
            </a: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endParaRPr>
          </a:p>
        </p:txBody>
      </p:sp>
      <p:sp>
        <p:nvSpPr>
          <p:cNvPr id="18" name="Google Shape;86;p1"/>
          <p:cNvSpPr txBox="1"/>
          <p:nvPr/>
        </p:nvSpPr>
        <p:spPr>
          <a:xfrm>
            <a:off x="1126654" y="1772816"/>
            <a:ext cx="10061415" cy="1512168"/>
          </a:xfrm>
          <a:prstGeom prst="rect">
            <a:avLst/>
          </a:prstGeom>
          <a:noFill/>
          <a:ln>
            <a:noFill/>
          </a:ln>
        </p:spPr>
        <p:txBody>
          <a:bodyPr spcFirstLastPara="1" wrap="square" lIns="91425" tIns="45700" rIns="91425" bIns="45700" anchor="b" anchorCtr="0">
            <a:noAutofit/>
          </a:bodyPr>
          <a:lstStyle/>
          <a:p>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عن البراء بن عازب قَالَ: «كَانَ النَّبِيُّ -ﷺ- يقرأ في سفره فِي إِحْدَى الرَّكْعَتَيْنِ ﴿وَالتِّينِ وَالزَّيْتُونِ﴾، فَمَا سَمِعْتُ أَحَدًا أَحْسَنَ صَوْتًا أَوْ قِرَاءَةً مِنْهُ» </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صحيح البخاري، (9/158).</a:t>
            </a:r>
            <a:endParaRPr lang="en-US"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a:p>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والترمذي والنسائي</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endParaRPr lang="en-US" sz="3200" dirty="0"/>
          </a:p>
        </p:txBody>
      </p:sp>
      <p:sp>
        <p:nvSpPr>
          <p:cNvPr id="15" name="Google Shape;86;p1"/>
          <p:cNvSpPr txBox="1"/>
          <p:nvPr/>
        </p:nvSpPr>
        <p:spPr>
          <a:xfrm>
            <a:off x="6311230" y="980728"/>
            <a:ext cx="4876839" cy="73855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مقدمة</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8" name="Google Shape;86;p1"/>
          <p:cNvSpPr txBox="1"/>
          <p:nvPr/>
        </p:nvSpPr>
        <p:spPr>
          <a:xfrm>
            <a:off x="6453825" y="3356992"/>
            <a:ext cx="4876839" cy="73855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غريب الألفاظ</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9" name="Google Shape;86;p1"/>
          <p:cNvSpPr txBox="1"/>
          <p:nvPr/>
        </p:nvSpPr>
        <p:spPr>
          <a:xfrm>
            <a:off x="438558" y="4214910"/>
            <a:ext cx="10923569" cy="2304536"/>
          </a:xfrm>
          <a:prstGeom prst="rect">
            <a:avLst/>
          </a:prstGeom>
          <a:noFill/>
          <a:ln>
            <a:noFill/>
          </a:ln>
        </p:spPr>
        <p:txBody>
          <a:bodyPr spcFirstLastPara="1" wrap="square" lIns="91425" tIns="45700" rIns="91425" bIns="45700" anchor="b" anchorCtr="0">
            <a:noAutofit/>
          </a:bodyPr>
          <a:lstStyle/>
          <a:p>
            <a:pPr algn="just"/>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طُورِ </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سِينِينَ</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جَبَلُ </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الطُّورِ بِسَيْنَاء،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الَّذِي نَاجَى الرَّبُّ -</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تعالى-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فيه مُوسَى </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-عَلَيْهِ السَّلَامُ-</a:t>
            </a:r>
            <a:endPar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a:p>
            <a:pPr algn="just"/>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أَحْسَنِ تَقْوِيمٍ</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في أجملِ صُورَةٍ في اعْتِدَالِ الخَلْقِ وَحُسْنِ التَّرْكِيبِ. </a:t>
            </a:r>
          </a:p>
          <a:p>
            <a:pPr algn="just"/>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أَسْفَلَ سَافِلِينَ</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كان عاقبةُ أمرِه إلى النارِ وهي دَرَكَاتٌ بَعْضُهَا أَسْفَلَ بَعْضٍ، والمرادُ به الكافرُ</a:t>
            </a:r>
          </a:p>
          <a:p>
            <a:pPr algn="just"/>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بِأَحْكَمِ الحَاكِمِينَ</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بَلَى هُوَ أَحْكَمُ </a:t>
            </a:r>
            <a:r>
              <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الحَاكِمِينَ صُنْعًا وَتَدْبِيرًا وَحُكْمًا وَقَضَاءً، لَا عَبَثَ في صُنْعِهِ ولا جَوْرَ في </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حُكْمِهِ</a:t>
            </a:r>
            <a:endParaRPr lang="ar-KW"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p:txBody>
      </p:sp>
    </p:spTree>
    <p:extLst>
      <p:ext uri="{BB962C8B-B14F-4D97-AF65-F5344CB8AC3E}">
        <p14:creationId xmlns:p14="http://schemas.microsoft.com/office/powerpoint/2010/main" val="4093856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1" name="Picture 1"/>
          <p:cNvPicPr>
            <a:picLocks noChangeAspect="1"/>
          </p:cNvPicPr>
          <p:nvPr/>
        </p:nvPicPr>
        <p:blipFill>
          <a:blip r:embed="rId3"/>
          <a:stretch>
            <a:fillRect/>
          </a:stretch>
        </p:blipFill>
        <p:spPr>
          <a:xfrm>
            <a:off x="11025957" y="185370"/>
            <a:ext cx="996208" cy="727633"/>
          </a:xfrm>
          <a:prstGeom prst="rect">
            <a:avLst/>
          </a:prstGeom>
        </p:spPr>
      </p:pic>
      <p:sp>
        <p:nvSpPr>
          <p:cNvPr id="13"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14"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5" name="Google Shape;86;p1"/>
          <p:cNvSpPr txBox="1"/>
          <p:nvPr/>
        </p:nvSpPr>
        <p:spPr>
          <a:xfrm>
            <a:off x="3892408" y="476672"/>
            <a:ext cx="2778862" cy="837166"/>
          </a:xfrm>
          <a:prstGeom prst="rect">
            <a:avLst/>
          </a:prstGeom>
          <a:noFill/>
          <a:ln>
            <a:noFill/>
          </a:ln>
        </p:spPr>
        <p:txBody>
          <a:bodyPr spcFirstLastPara="1" wrap="square" lIns="91425" tIns="45700" rIns="91425" bIns="45700" anchor="b" anchorCtr="0">
            <a:noAutofit/>
          </a:bodyPr>
          <a:lstStyle/>
          <a:p>
            <a:pPr marR="0" lvl="0" algn="ctr" rtl="1">
              <a:spcBef>
                <a:spcPts val="0"/>
              </a:spcBef>
              <a:spcAft>
                <a:spcPts val="0"/>
              </a:spcAft>
              <a:buClr>
                <a:schemeClr val="dk1"/>
              </a:buClr>
              <a:buSzPts val="6000"/>
            </a:pP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endParaRPr>
          </a:p>
          <a:p>
            <a:pPr lvl="0" algn="ctr" rtl="1">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سورة  التين</a:t>
            </a: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endParaRPr>
          </a:p>
        </p:txBody>
      </p:sp>
      <p:sp>
        <p:nvSpPr>
          <p:cNvPr id="17" name="Google Shape;86;p1"/>
          <p:cNvSpPr txBox="1"/>
          <p:nvPr/>
        </p:nvSpPr>
        <p:spPr>
          <a:xfrm>
            <a:off x="6562597" y="1717503"/>
            <a:ext cx="5041738" cy="703385"/>
          </a:xfrm>
          <a:prstGeom prst="rect">
            <a:avLst/>
          </a:prstGeom>
          <a:noFill/>
          <a:ln>
            <a:noFill/>
          </a:ln>
        </p:spPr>
        <p:txBody>
          <a:bodyPr spcFirstLastPara="1" wrap="square" lIns="91425" tIns="45700" rIns="91425" bIns="45700" anchor="b" anchorCtr="0">
            <a:noAutofit/>
          </a:bodyPr>
          <a:lstStyle/>
          <a:p>
            <a:pPr marL="571500" lvl="0" indent="-571500" algn="r" rtl="1">
              <a:buClr>
                <a:schemeClr val="dk1"/>
              </a:buClr>
              <a:buSzPts val="6000"/>
              <a:buFont typeface="Arial" panose="020B0604020202020204" pitchFamily="34" charset="0"/>
              <a:buChar char="•"/>
            </a:pPr>
            <a:r>
              <a:rPr lang="ar-KW"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من مقاصد الآيات:</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19" name="Google Shape;86;p1"/>
          <p:cNvSpPr txBox="1"/>
          <p:nvPr/>
        </p:nvSpPr>
        <p:spPr>
          <a:xfrm>
            <a:off x="6708758" y="3554544"/>
            <a:ext cx="4876839" cy="73855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من فوائد الآيات:</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28" name="Google Shape;86;p1"/>
          <p:cNvSpPr txBox="1"/>
          <p:nvPr/>
        </p:nvSpPr>
        <p:spPr>
          <a:xfrm>
            <a:off x="1774726" y="4581128"/>
            <a:ext cx="9952685" cy="1615008"/>
          </a:xfrm>
          <a:prstGeom prst="rect">
            <a:avLst/>
          </a:prstGeom>
          <a:noFill/>
          <a:ln>
            <a:noFill/>
          </a:ln>
        </p:spPr>
        <p:txBody>
          <a:bodyPr spcFirstLastPara="1" wrap="square" lIns="91425" tIns="45700" rIns="91425" bIns="45700" anchor="b" anchorCtr="0">
            <a:noAutofit/>
          </a:bodyPr>
          <a:lstStyle/>
          <a:p>
            <a:r>
              <a:rPr lang="ar-SA" sz="3200" dirty="0"/>
              <a:t>•</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لله أن يقسم بما يشاء.</a:t>
            </a:r>
            <a:endParaRPr lang="en-US"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a:p>
            <a:r>
              <a:rPr lang="ar-SA" sz="3200" dirty="0"/>
              <a:t>• </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الإيمان والعمل الصالح سبب في المحافظة على كرمة العبد عند الله، وعدم انقطاع أجره</a:t>
            </a:r>
            <a:r>
              <a:rPr lang="ar-SA" sz="3200" dirty="0"/>
              <a:t>.</a:t>
            </a:r>
            <a:endParaRPr lang="en-US" sz="3200" dirty="0"/>
          </a:p>
          <a:p>
            <a:r>
              <a:rPr lang="ar-SA" sz="3200" dirty="0"/>
              <a:t>• </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الحرص على التسليم والانقياد لأحكام الدين.</a:t>
            </a:r>
            <a:endParaRPr lang="en-US"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p:txBody>
      </p:sp>
      <p:sp>
        <p:nvSpPr>
          <p:cNvPr id="10" name="Google Shape;86;p1"/>
          <p:cNvSpPr txBox="1"/>
          <p:nvPr/>
        </p:nvSpPr>
        <p:spPr>
          <a:xfrm>
            <a:off x="478582" y="2492896"/>
            <a:ext cx="10493463" cy="720080"/>
          </a:xfrm>
          <a:prstGeom prst="rect">
            <a:avLst/>
          </a:prstGeom>
          <a:noFill/>
          <a:ln>
            <a:noFill/>
          </a:ln>
        </p:spPr>
        <p:txBody>
          <a:bodyPr spcFirstLastPara="1" wrap="square" lIns="91425" tIns="45700" rIns="91425" bIns="45700" anchor="b" anchorCtr="0">
            <a:noAutofit/>
          </a:bodyPr>
          <a:lstStyle/>
          <a:p>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ذكر قيمة الإنسان وشرفه بدينه، وسفوله وهوانه بتخليه عنه؛ لذا أقسم بأماكن نزول الوحي</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endParaRPr lang="en-US"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p:txBody>
      </p:sp>
    </p:spTree>
    <p:extLst>
      <p:ext uri="{BB962C8B-B14F-4D97-AF65-F5344CB8AC3E}">
        <p14:creationId xmlns:p14="http://schemas.microsoft.com/office/powerpoint/2010/main" val="38229042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0" name="Picture 1"/>
          <p:cNvPicPr>
            <a:picLocks noChangeAspect="1"/>
          </p:cNvPicPr>
          <p:nvPr/>
        </p:nvPicPr>
        <p:blipFill>
          <a:blip r:embed="rId3"/>
          <a:stretch>
            <a:fillRect/>
          </a:stretch>
        </p:blipFill>
        <p:spPr>
          <a:xfrm>
            <a:off x="11025957" y="185370"/>
            <a:ext cx="996208" cy="727633"/>
          </a:xfrm>
          <a:prstGeom prst="rect">
            <a:avLst/>
          </a:prstGeom>
        </p:spPr>
      </p:pic>
      <p:pic>
        <p:nvPicPr>
          <p:cNvPr id="11" name="Picture 2"/>
          <p:cNvPicPr>
            <a:picLocks noChangeAspect="1"/>
          </p:cNvPicPr>
          <p:nvPr/>
        </p:nvPicPr>
        <p:blipFill>
          <a:blip r:embed="rId4"/>
          <a:stretch>
            <a:fillRect/>
          </a:stretch>
        </p:blipFill>
        <p:spPr>
          <a:xfrm>
            <a:off x="0" y="0"/>
            <a:ext cx="1583993" cy="6858000"/>
          </a:xfrm>
          <a:prstGeom prst="rect">
            <a:avLst/>
          </a:prstGeom>
        </p:spPr>
      </p:pic>
      <p:sp>
        <p:nvSpPr>
          <p:cNvPr id="12"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13"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4" name="Google Shape;86;p1"/>
          <p:cNvSpPr txBox="1"/>
          <p:nvPr/>
        </p:nvSpPr>
        <p:spPr>
          <a:xfrm>
            <a:off x="3797772" y="468661"/>
            <a:ext cx="3809601" cy="800099"/>
          </a:xfrm>
          <a:prstGeom prst="rect">
            <a:avLst/>
          </a:prstGeom>
          <a:noFill/>
          <a:ln>
            <a:noFill/>
          </a:ln>
        </p:spPr>
        <p:txBody>
          <a:bodyPr spcFirstLastPara="1" wrap="square" lIns="91425" tIns="45700" rIns="91425" bIns="45700" anchor="b" anchorCtr="0">
            <a:noAutofit/>
          </a:bodyPr>
          <a:lstStyle/>
          <a:p>
            <a:pPr lvl="0" algn="ctr" rtl="1">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تفسير  سورة  العلق</a:t>
            </a: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endParaRPr>
          </a:p>
        </p:txBody>
      </p:sp>
      <p:sp>
        <p:nvSpPr>
          <p:cNvPr id="18" name="Google Shape;86;p1"/>
          <p:cNvSpPr txBox="1"/>
          <p:nvPr/>
        </p:nvSpPr>
        <p:spPr>
          <a:xfrm>
            <a:off x="6453825" y="2834464"/>
            <a:ext cx="4876839" cy="73855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غريب الألفاظ</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20" name="Google Shape;86;p1"/>
          <p:cNvSpPr txBox="1"/>
          <p:nvPr/>
        </p:nvSpPr>
        <p:spPr>
          <a:xfrm>
            <a:off x="6465550" y="3914584"/>
            <a:ext cx="4876839" cy="73855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من مقاصد السورة</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21" name="Google Shape;86;p1"/>
          <p:cNvSpPr txBox="1"/>
          <p:nvPr/>
        </p:nvSpPr>
        <p:spPr>
          <a:xfrm>
            <a:off x="6480196" y="4977118"/>
            <a:ext cx="4876839" cy="756138"/>
          </a:xfrm>
          <a:prstGeom prst="rect">
            <a:avLst/>
          </a:prstGeom>
          <a:noFill/>
          <a:ln>
            <a:noFill/>
          </a:ln>
        </p:spPr>
        <p:txBody>
          <a:bodyPr spcFirstLastPara="1" wrap="square" lIns="91425" tIns="45700" rIns="91425" bIns="45700" anchor="b" anchorCtr="0">
            <a:noAutofit/>
          </a:bodyPr>
          <a:lstStyle/>
          <a:p>
            <a:pPr marL="571500" lvl="0" indent="-571500" algn="r" rtl="1">
              <a:buClr>
                <a:schemeClr val="dk1"/>
              </a:buClr>
              <a:buSzPts val="6000"/>
              <a:buFont typeface="Arial" panose="020B0604020202020204" pitchFamily="34" charset="0"/>
              <a:buChar char="•"/>
            </a:pPr>
            <a:r>
              <a:rPr lang="ar-KW"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من فوائد </a:t>
            </a: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السورة</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
        <p:nvSpPr>
          <p:cNvPr id="15" name="Google Shape;86;p1"/>
          <p:cNvSpPr txBox="1"/>
          <p:nvPr/>
        </p:nvSpPr>
        <p:spPr>
          <a:xfrm>
            <a:off x="6311230" y="1826352"/>
            <a:ext cx="4876839" cy="73855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مقدمة</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Tree>
    <p:extLst>
      <p:ext uri="{BB962C8B-B14F-4D97-AF65-F5344CB8AC3E}">
        <p14:creationId xmlns:p14="http://schemas.microsoft.com/office/powerpoint/2010/main" val="3997529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0" name="Picture 1"/>
          <p:cNvPicPr>
            <a:picLocks noChangeAspect="1"/>
          </p:cNvPicPr>
          <p:nvPr/>
        </p:nvPicPr>
        <p:blipFill>
          <a:blip r:embed="rId3"/>
          <a:stretch>
            <a:fillRect/>
          </a:stretch>
        </p:blipFill>
        <p:spPr>
          <a:xfrm>
            <a:off x="11025957" y="185370"/>
            <a:ext cx="996208" cy="727633"/>
          </a:xfrm>
          <a:prstGeom prst="rect">
            <a:avLst/>
          </a:prstGeom>
        </p:spPr>
      </p:pic>
      <p:sp>
        <p:nvSpPr>
          <p:cNvPr id="12"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13"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4" name="Google Shape;86;p1"/>
          <p:cNvSpPr txBox="1"/>
          <p:nvPr/>
        </p:nvSpPr>
        <p:spPr>
          <a:xfrm>
            <a:off x="3869780" y="540669"/>
            <a:ext cx="3017514" cy="800099"/>
          </a:xfrm>
          <a:prstGeom prst="rect">
            <a:avLst/>
          </a:prstGeom>
          <a:noFill/>
          <a:ln>
            <a:noFill/>
          </a:ln>
        </p:spPr>
        <p:txBody>
          <a:bodyPr spcFirstLastPara="1" wrap="square" lIns="91425" tIns="45700" rIns="91425" bIns="45700" anchor="b" anchorCtr="0">
            <a:noAutofit/>
          </a:bodyPr>
          <a:lstStyle/>
          <a:p>
            <a:pPr lvl="0" algn="ctr" rtl="1">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سورة  العلق</a:t>
            </a: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endParaRPr>
          </a:p>
        </p:txBody>
      </p:sp>
      <p:sp>
        <p:nvSpPr>
          <p:cNvPr id="18" name="Google Shape;86;p1"/>
          <p:cNvSpPr txBox="1"/>
          <p:nvPr/>
        </p:nvSpPr>
        <p:spPr>
          <a:xfrm>
            <a:off x="1126654" y="2276872"/>
            <a:ext cx="10061415" cy="4098558"/>
          </a:xfrm>
          <a:prstGeom prst="rect">
            <a:avLst/>
          </a:prstGeom>
          <a:noFill/>
          <a:ln>
            <a:noFill/>
          </a:ln>
        </p:spPr>
        <p:txBody>
          <a:bodyPr spcFirstLastPara="1" wrap="square" lIns="91425" tIns="45700" rIns="91425" bIns="45700" anchor="b" anchorCtr="0">
            <a:noAutofit/>
          </a:bodyPr>
          <a:lstStyle/>
          <a:p>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عَنْ </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عَائِشَةَ </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a:t>
            </a:r>
            <a:r>
              <a:rPr lang="ar-KW"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رضي الله عنها</a:t>
            </a:r>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قَالَتْ: أَوَّلُ مَا بُدِئَ بِهِ رَسُولُ اللَّهِ -ﷺ- من الْوَحْيِ الرُّؤْيَا الصَّادِقَةُ فِي النَّوْمِ، فَكَانَ لَا يَرَى رُؤْيَا إِلَّا جَاءَتْ مِثْلَ فَلَقِ الصُّبْحِ، ثُمَّ حُبِّبَ إِلَيْهِ الْخَلَاءُ فَكَانَ يَأْتِي حِرَاءَ </a:t>
            </a:r>
            <a:r>
              <a:rPr lang="ar-SA" sz="3200" b="1" dirty="0" err="1">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فَيَتَحَنَّثُ</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فِيهِ - وَهُوَ التَّعَبُّدُ - اللَّيَالِي ذَوَاتِ الْعَدَدِ، ويتزود لذلك، ثم يرجع إلى خديجة، فيتزود لمثلها حتى </a:t>
            </a:r>
            <a:r>
              <a:rPr lang="ar-SA" sz="3200" b="1" dirty="0" err="1">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فجأه</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الوحي، وَهُوَ فِي غَارِ حِرَاءَ فَجَاءَهُ الْمَلَكُ فِيهِ، فَقَالَ: اقْرَأْ، قَالَ رَسُولُ اللَّهِ -ﷺ-: «فَقُلْتُ: مَا أَنَا بِقَارِئٍ -قَالَ- فَأَخَذَنِي </a:t>
            </a:r>
            <a:r>
              <a:rPr lang="ar-SA" sz="3200" b="1" dirty="0" err="1">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فَغَطَّنِي</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حَتَّى بَلَغَ مِنِّي الْجُهْدُ، ثُمَّ أَرْسَلَنِي فَقَالَ: اقْرَأْ، فَقُلْتُ: مَا أَنَا بِقَارِئٍ، </a:t>
            </a:r>
            <a:r>
              <a:rPr lang="ar-SA" sz="3200" b="1" dirty="0" err="1">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فَغَطَّنِي</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الثَّانِيَةَ، حَتَّى بَلَغَ مِنِّي الْجُهْدُ ثُمَّ أَرْسَلَنِي فَقَالَ: اقْرَأْ، فَقُلْتُ: مَا أَنَا بِقَارِئٍ، </a:t>
            </a:r>
            <a:r>
              <a:rPr lang="ar-SA" sz="3200" b="1" dirty="0" err="1">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فَغَطَّنِي</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الثَّالِثَةَ حَتَّى بَلَغَ مِنِّي الْجُهْدُ، ثُمَّ أَرْسَلَنِي، فَقَالَ: ﴿اقْرَأْ بِاسْمِ رَبِّكَ الَّذِي خَلَقَ﴾ -حَتَّى بَلَغَ- ﴿مَا لَمْ يَعْلَمْ﴾».</a:t>
            </a:r>
            <a:endParaRPr lang="en-US"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p:txBody>
      </p:sp>
      <p:sp>
        <p:nvSpPr>
          <p:cNvPr id="15" name="Google Shape;86;p1"/>
          <p:cNvSpPr txBox="1"/>
          <p:nvPr/>
        </p:nvSpPr>
        <p:spPr>
          <a:xfrm>
            <a:off x="6311230" y="1610328"/>
            <a:ext cx="4876839" cy="73855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مقدمة</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Tree>
    <p:extLst>
      <p:ext uri="{BB962C8B-B14F-4D97-AF65-F5344CB8AC3E}">
        <p14:creationId xmlns:p14="http://schemas.microsoft.com/office/powerpoint/2010/main" val="1292936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10" name="Picture 1"/>
          <p:cNvPicPr>
            <a:picLocks noChangeAspect="1"/>
          </p:cNvPicPr>
          <p:nvPr/>
        </p:nvPicPr>
        <p:blipFill>
          <a:blip r:embed="rId3"/>
          <a:stretch>
            <a:fillRect/>
          </a:stretch>
        </p:blipFill>
        <p:spPr>
          <a:xfrm>
            <a:off x="11025957" y="185370"/>
            <a:ext cx="996208" cy="727633"/>
          </a:xfrm>
          <a:prstGeom prst="rect">
            <a:avLst/>
          </a:prstGeom>
        </p:spPr>
      </p:pic>
      <p:sp>
        <p:nvSpPr>
          <p:cNvPr id="12"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13"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4" name="Google Shape;86;p1"/>
          <p:cNvSpPr txBox="1"/>
          <p:nvPr/>
        </p:nvSpPr>
        <p:spPr>
          <a:xfrm>
            <a:off x="3869780" y="540669"/>
            <a:ext cx="3017514" cy="800099"/>
          </a:xfrm>
          <a:prstGeom prst="rect">
            <a:avLst/>
          </a:prstGeom>
          <a:noFill/>
          <a:ln>
            <a:noFill/>
          </a:ln>
        </p:spPr>
        <p:txBody>
          <a:bodyPr spcFirstLastPara="1" wrap="square" lIns="91425" tIns="45700" rIns="91425" bIns="45700" anchor="b" anchorCtr="0">
            <a:noAutofit/>
          </a:bodyPr>
          <a:lstStyle/>
          <a:p>
            <a:pPr lvl="0" algn="ctr" rtl="1">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rPr>
              <a:t>سورة  العلق</a:t>
            </a:r>
            <a:endParaRPr lang="ar-KW" sz="4600" b="1" dirty="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outerShdw blurRad="50800" dist="38100" dir="10800000" algn="r" rotWithShape="0">
                  <a:prstClr val="black">
                    <a:alpha val="40000"/>
                  </a:prstClr>
                </a:outerShdw>
              </a:effectLst>
              <a:latin typeface="Calibri"/>
              <a:ea typeface="Calibri"/>
              <a:cs typeface="AL-Mateen" pitchFamily="2" charset="-78"/>
              <a:sym typeface="Calibri"/>
            </a:endParaRPr>
          </a:p>
        </p:txBody>
      </p:sp>
      <p:sp>
        <p:nvSpPr>
          <p:cNvPr id="18" name="Google Shape;86;p1"/>
          <p:cNvSpPr txBox="1"/>
          <p:nvPr/>
        </p:nvSpPr>
        <p:spPr>
          <a:xfrm>
            <a:off x="1126654" y="2132856"/>
            <a:ext cx="10061415" cy="4098558"/>
          </a:xfrm>
          <a:prstGeom prst="rect">
            <a:avLst/>
          </a:prstGeom>
          <a:noFill/>
          <a:ln>
            <a:noFill/>
          </a:ln>
        </p:spPr>
        <p:txBody>
          <a:bodyPr spcFirstLastPara="1" wrap="square" lIns="91425" tIns="45700" rIns="91425" bIns="45700" anchor="b" anchorCtr="0">
            <a:noAutofit/>
          </a:bodyPr>
          <a:lstStyle/>
          <a:p>
            <a:r>
              <a:rPr lang="ar-SA" sz="3200" b="1" dirty="0" smtClean="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قَالَ</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فَرَجَعَ بِهَا تَرْجُفُ بَوَادِرُهُ، حَتَّى دَخَلَ عَلَى خَدِيجَةَ فَقَالَ: «زَمِّلُونِي </a:t>
            </a:r>
            <a:r>
              <a:rPr lang="ar-SA" sz="3200" b="1" dirty="0" err="1">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زَمِّلُونِي</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فزمَّلوه حَتَّى ذَهَبَ عَنْهُ الروع فقال: يا خديجة: «مالي»؟! وأخبرها الخبر، وقال: «قد خشيت على نفسي». فَقَالَتْ لَهُ: «كَلَّا أَبْشِرْ </a:t>
            </a:r>
            <a:r>
              <a:rPr lang="ar-SA" sz="3200" b="1" dirty="0" err="1">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فَوَاللَّهِ</a:t>
            </a:r>
            <a:r>
              <a:rPr lang="ar-SA"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rPr>
              <a:t> لَا يُخْزِيكَ اللَّهُ أَبَدًا، إِنَّكَ لَتَصِلُ الرَّحِمَ، وَتَصْدُقُ الْحَدِيثَ، وَتَحْمِلُ الْكَلَّ، وَتُقْرِي الضَّيْفَ، وَتُعِينُ عَلَى نَوَائِبَ الْحَقِّ»، ثُمَّ انْطَلَقَتْ بِهِ خَدِيجَةُ حَتَّى أَتَتْ بِهِ (وَرَقَةَ بْنَ نَوْفَلِ) بْنِ أَسَدِ بْنِ عَبْدِ الْعُزَّى بْنِ قُصَيِّ، وهو ابن عم خديجة أخي أبيها، وكان أمرأ قد تَنَصَّرَ فِي الْجَاهِلِيَّةِ، وَكَانَ يَكْتُبُ الْكِتَابَ الْعَرَبِيَّ، وَكَتَبَ بِالْعَرَبِيَّةِ مِنَ الْإِنْجِيلِ مَا شَاءَ اللَّهُ أَنْ يُكْتَبَ، وَكَانَ شَيْخًا كَبِيرًا قَدْ عَمِيَ، فَقَالَتْ خَدِيجَةُ: أَيِ ابْنَ عَمِّ، اسْمَعْ مِنَ ابْنِ أَخِيكَ، فَقَالَ وَرَقَةُ: ابْنَ أَخِي مَا تَرَى؟ فَأَخْبَرَهُ رَسُولُ اللَّهِ -ﷺ- بِمَا رَأَى</a:t>
            </a:r>
            <a:endParaRPr lang="en-US" sz="3200" b="1" dirty="0">
              <a:ln w="9525">
                <a:solidFill>
                  <a:schemeClr val="accent4">
                    <a:lumMod val="20000"/>
                    <a:lumOff val="80000"/>
                  </a:schemeClr>
                </a:solidFill>
                <a:prstDash val="solid"/>
              </a:ln>
              <a:solidFill>
                <a:srgbClr val="002060"/>
              </a:solidFill>
              <a:effectLst>
                <a:glow rad="63500">
                  <a:schemeClr val="accent4">
                    <a:satMod val="175000"/>
                    <a:alpha val="40000"/>
                  </a:schemeClr>
                </a:glow>
              </a:effectLst>
              <a:latin typeface="Traditional Arabic" panose="02020603050405020304" pitchFamily="18" charset="-78"/>
              <a:ea typeface="Calibri"/>
              <a:cs typeface="Traditional Arabic" panose="02020603050405020304" pitchFamily="18" charset="-78"/>
            </a:endParaRPr>
          </a:p>
        </p:txBody>
      </p:sp>
      <p:sp>
        <p:nvSpPr>
          <p:cNvPr id="15" name="Google Shape;86;p1"/>
          <p:cNvSpPr txBox="1"/>
          <p:nvPr/>
        </p:nvSpPr>
        <p:spPr>
          <a:xfrm>
            <a:off x="6311230" y="1466312"/>
            <a:ext cx="4876839" cy="73855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rPr>
              <a:t>مقدمة</a:t>
            </a:r>
            <a:endParaRPr lang="en-US"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outerShdw blurRad="50800" dist="38100" dir="10800000" algn="r" rotWithShape="0">
                  <a:prstClr val="black">
                    <a:alpha val="40000"/>
                  </a:prstClr>
                </a:outerShdw>
              </a:effectLst>
              <a:latin typeface="Calibri" panose="020F0502020204030204" pitchFamily="34" charset="0"/>
              <a:ea typeface="Calibri"/>
              <a:cs typeface="Al-Mujahed Free" pitchFamily="2" charset="-78"/>
              <a:sym typeface="Calibri"/>
            </a:endParaRPr>
          </a:p>
        </p:txBody>
      </p:sp>
    </p:spTree>
    <p:extLst>
      <p:ext uri="{BB962C8B-B14F-4D97-AF65-F5344CB8AC3E}">
        <p14:creationId xmlns:p14="http://schemas.microsoft.com/office/powerpoint/2010/main" val="1292936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637</TotalTime>
  <Words>1189</Words>
  <Application>Microsoft Office PowerPoint</Application>
  <PresentationFormat>مخصص</PresentationFormat>
  <Paragraphs>105</Paragraphs>
  <Slides>13</Slides>
  <Notes>13</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Shikh kamal</dc:creator>
  <cp:lastModifiedBy>Shikh kamal</cp:lastModifiedBy>
  <cp:revision>81</cp:revision>
  <dcterms:created xsi:type="dcterms:W3CDTF">2020-09-21T19:44:50Z</dcterms:created>
  <dcterms:modified xsi:type="dcterms:W3CDTF">2021-01-10T15:19:10Z</dcterms:modified>
</cp:coreProperties>
</file>