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58" r:id="rId4"/>
  </p:sldIdLst>
  <p:sldSz cx="12190413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93" autoAdjust="0"/>
    <p:restoredTop sz="94746" autoAdjust="0"/>
  </p:normalViewPr>
  <p:slideViewPr>
    <p:cSldViewPr>
      <p:cViewPr varScale="1">
        <p:scale>
          <a:sx n="86" d="100"/>
          <a:sy n="86" d="100"/>
        </p:scale>
        <p:origin x="-666" y="-96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KW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6A685D49-7330-470E-8B1E-5B6BEEBD142E}" type="datetimeFigureOut">
              <a:rPr lang="ar-KW" smtClean="0"/>
              <a:pPr/>
              <a:t>05/02/1442</a:t>
            </a:fld>
            <a:endParaRPr lang="ar-KW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KW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KW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KW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078FE828-F224-4F99-81E4-FB7FA5B75D7E}" type="slidenum">
              <a:rPr lang="ar-KW" smtClean="0"/>
              <a:pPr/>
              <a:t>‹#›</a:t>
            </a:fld>
            <a:endParaRPr lang="ar-KW"/>
          </a:p>
        </p:txBody>
      </p:sp>
    </p:spTree>
    <p:extLst>
      <p:ext uri="{BB962C8B-B14F-4D97-AF65-F5344CB8AC3E}">
        <p14:creationId xmlns:p14="http://schemas.microsoft.com/office/powerpoint/2010/main" xmlns="" val="30568979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xmlns="" val="23200434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xmlns="" val="23200434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xmlns="" val="23200434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914281" y="2130426"/>
            <a:ext cx="10361851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828562" y="3886200"/>
            <a:ext cx="8533289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05/02/1442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05/02/1442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8838049" y="274639"/>
            <a:ext cx="2742843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609521" y="274639"/>
            <a:ext cx="8025355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05/02/1442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05/02/1442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962959" y="4406901"/>
            <a:ext cx="10361851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962959" y="2906713"/>
            <a:ext cx="10361851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05/02/1442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609521" y="1600201"/>
            <a:ext cx="538409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6196793" y="1600201"/>
            <a:ext cx="538409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05/02/1442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609521" y="1535113"/>
            <a:ext cx="5386216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609521" y="2174875"/>
            <a:ext cx="5386216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6192561" y="1535113"/>
            <a:ext cx="5388332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6192561" y="2174875"/>
            <a:ext cx="538833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05/02/1442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05/02/1442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05/02/1442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09521" y="273050"/>
            <a:ext cx="4010562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766113" y="273051"/>
            <a:ext cx="681477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609521" y="1435101"/>
            <a:ext cx="4010562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05/02/1442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389406" y="4800600"/>
            <a:ext cx="7314248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2389406" y="612775"/>
            <a:ext cx="7314248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2389406" y="5367338"/>
            <a:ext cx="7314248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05/02/1442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609521" y="274638"/>
            <a:ext cx="10971372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609521" y="1600201"/>
            <a:ext cx="10971372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8736463" y="6356351"/>
            <a:ext cx="284443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pPr/>
              <a:t>05/02/1442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4165058" y="6356351"/>
            <a:ext cx="3860297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609521" y="6356351"/>
            <a:ext cx="284443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1025957" y="185370"/>
            <a:ext cx="996208" cy="727633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0"/>
            <a:ext cx="1583993" cy="6858000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10907955" y="876368"/>
            <a:ext cx="1214227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KW" sz="800" b="1" dirty="0">
                <a:solidFill>
                  <a:schemeClr val="accent1">
                    <a:lumMod val="75000"/>
                  </a:schemeClr>
                </a:solidFill>
              </a:rPr>
              <a:t>أكاديمية آيات للعلوم الإسلامية </a:t>
            </a:r>
            <a:endParaRPr lang="en-US" sz="8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" y="6519446"/>
            <a:ext cx="12190413" cy="369332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 rtl="1"/>
            <a:r>
              <a:rPr lang="ar-KW" sz="1800" b="1" dirty="0" smtClean="0"/>
              <a:t>أكاديمية آيات للعلوم الإسلامية      </a:t>
            </a:r>
            <a:r>
              <a:rPr lang="en-US" sz="1600" dirty="0" smtClean="0"/>
              <a:t>www.ayaatacademy.ca     </a:t>
            </a:r>
            <a:endParaRPr lang="en-US" sz="1600" dirty="0"/>
          </a:p>
        </p:txBody>
      </p:sp>
      <p:sp>
        <p:nvSpPr>
          <p:cNvPr id="9" name="Google Shape;86;p1"/>
          <p:cNvSpPr txBox="1"/>
          <p:nvPr/>
        </p:nvSpPr>
        <p:spPr>
          <a:xfrm>
            <a:off x="3780192" y="262320"/>
            <a:ext cx="3170011" cy="13511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R="0" lvl="0" algn="ctr" rt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</a:pPr>
            <a:r>
              <a:rPr lang="ar-KW" sz="46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Calibri"/>
                <a:ea typeface="Calibri"/>
                <a:cs typeface="AL-Mateen" pitchFamily="2" charset="-78"/>
                <a:sym typeface="Calibri"/>
              </a:rPr>
              <a:t>المحاضرة (8)</a:t>
            </a:r>
            <a:endParaRPr lang="ar-KW" sz="4600" b="1" dirty="0">
              <a:ln w="9525">
                <a:solidFill>
                  <a:schemeClr val="accent4">
                    <a:lumMod val="20000"/>
                    <a:lumOff val="80000"/>
                  </a:schemeClr>
                </a:solidFill>
                <a:prstDash val="solid"/>
              </a:ln>
              <a:solidFill>
                <a:schemeClr val="accent1">
                  <a:lumMod val="50000"/>
                </a:schemeClr>
              </a:solidFill>
              <a:effectLst>
                <a:glow rad="63500">
                  <a:schemeClr val="accent4">
                    <a:satMod val="175000"/>
                    <a:alpha val="40000"/>
                  </a:schemeClr>
                </a:glow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  <a:latin typeface="Calibri"/>
              <a:ea typeface="Calibri"/>
              <a:cs typeface="AL-Mateen" pitchFamily="2" charset="-78"/>
              <a:sym typeface="Calibri"/>
            </a:endParaRPr>
          </a:p>
          <a:p>
            <a:pPr lvl="0" algn="ctr" rtl="1">
              <a:buClr>
                <a:schemeClr val="dk1"/>
              </a:buClr>
              <a:buSzPts val="6000"/>
            </a:pPr>
            <a:r>
              <a:rPr lang="ar-KW" sz="46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Calibri"/>
                <a:ea typeface="Calibri"/>
                <a:cs typeface="AL-Mateen" pitchFamily="2" charset="-78"/>
                <a:sym typeface="Calibri"/>
              </a:rPr>
              <a:t>سورة الانشقاق</a:t>
            </a:r>
            <a:endParaRPr lang="ar-KW" sz="4600" b="1" dirty="0">
              <a:ln w="9525">
                <a:solidFill>
                  <a:schemeClr val="accent4">
                    <a:lumMod val="20000"/>
                    <a:lumOff val="80000"/>
                  </a:schemeClr>
                </a:solidFill>
                <a:prstDash val="solid"/>
              </a:ln>
              <a:solidFill>
                <a:schemeClr val="accent1">
                  <a:lumMod val="50000"/>
                </a:schemeClr>
              </a:solidFill>
              <a:effectLst>
                <a:glow rad="63500">
                  <a:schemeClr val="accent4">
                    <a:satMod val="175000"/>
                    <a:alpha val="40000"/>
                  </a:schemeClr>
                </a:glow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  <a:latin typeface="Calibri"/>
              <a:ea typeface="Calibri"/>
              <a:cs typeface="AL-Mateen" pitchFamily="2" charset="-78"/>
              <a:sym typeface="Calibri"/>
            </a:endParaRPr>
          </a:p>
        </p:txBody>
      </p:sp>
      <p:sp>
        <p:nvSpPr>
          <p:cNvPr id="10" name="Google Shape;86;p1"/>
          <p:cNvSpPr txBox="1"/>
          <p:nvPr/>
        </p:nvSpPr>
        <p:spPr>
          <a:xfrm>
            <a:off x="6418347" y="1925502"/>
            <a:ext cx="5010173" cy="729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571500" lvl="0" indent="-571500" algn="r" rtl="1">
              <a:buClr>
                <a:schemeClr val="dk1"/>
              </a:buClr>
              <a:buSzPts val="6000"/>
              <a:buFont typeface="Arial" panose="020B0604020202020204" pitchFamily="34" charset="0"/>
              <a:buChar char="•"/>
            </a:pPr>
            <a:r>
              <a:rPr lang="ar-KW" sz="4000" b="1" dirty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Calibri" panose="020F0502020204030204" pitchFamily="34" charset="0"/>
                <a:ea typeface="Calibri"/>
                <a:cs typeface="Al-Mujahed Free" pitchFamily="2" charset="-78"/>
              </a:rPr>
              <a:t>مقدمة:</a:t>
            </a:r>
            <a:endParaRPr lang="en-US" sz="4000" b="1" dirty="0">
              <a:ln w="9525">
                <a:solidFill>
                  <a:schemeClr val="accent4">
                    <a:lumMod val="20000"/>
                    <a:lumOff val="80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glow rad="63500">
                  <a:schemeClr val="accent4">
                    <a:satMod val="175000"/>
                    <a:alpha val="40000"/>
                  </a:schemeClr>
                </a:glow>
              </a:effectLst>
              <a:latin typeface="Calibri" panose="020F0502020204030204" pitchFamily="34" charset="0"/>
              <a:ea typeface="Calibri"/>
              <a:cs typeface="Al-Mujahed Free" pitchFamily="2" charset="-78"/>
              <a:sym typeface="Calibri"/>
            </a:endParaRPr>
          </a:p>
        </p:txBody>
      </p:sp>
      <p:sp>
        <p:nvSpPr>
          <p:cNvPr id="12" name="Google Shape;86;p1"/>
          <p:cNvSpPr txBox="1"/>
          <p:nvPr/>
        </p:nvSpPr>
        <p:spPr>
          <a:xfrm>
            <a:off x="6653037" y="2866294"/>
            <a:ext cx="4876839" cy="8440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571500" lvl="0" indent="-571500" algn="r" rtl="1">
              <a:buClr>
                <a:schemeClr val="dk1"/>
              </a:buClr>
              <a:buSzPts val="6000"/>
              <a:buFont typeface="Arial" panose="020B0604020202020204" pitchFamily="34" charset="0"/>
              <a:buChar char="•"/>
            </a:pPr>
            <a:r>
              <a:rPr lang="ar-KW" sz="4000" b="1" dirty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Calibri" panose="020F0502020204030204" pitchFamily="34" charset="0"/>
                <a:ea typeface="Calibri"/>
                <a:cs typeface="Al-Mujahed Free" pitchFamily="2" charset="-78"/>
              </a:rPr>
              <a:t>غريب الألفاظ:</a:t>
            </a:r>
            <a:endParaRPr lang="en-US" sz="4000" b="1" dirty="0">
              <a:ln w="9525">
                <a:solidFill>
                  <a:schemeClr val="accent4">
                    <a:lumMod val="20000"/>
                    <a:lumOff val="80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glow rad="63500">
                  <a:schemeClr val="accent4">
                    <a:satMod val="175000"/>
                    <a:alpha val="40000"/>
                  </a:schemeClr>
                </a:glow>
              </a:effectLst>
              <a:latin typeface="Calibri" panose="020F0502020204030204" pitchFamily="34" charset="0"/>
              <a:ea typeface="Calibri"/>
              <a:cs typeface="Al-Mujahed Free" pitchFamily="2" charset="-78"/>
              <a:sym typeface="Calibri"/>
            </a:endParaRPr>
          </a:p>
        </p:txBody>
      </p:sp>
      <p:sp>
        <p:nvSpPr>
          <p:cNvPr id="14" name="Google Shape;86;p1"/>
          <p:cNvSpPr txBox="1"/>
          <p:nvPr/>
        </p:nvSpPr>
        <p:spPr>
          <a:xfrm>
            <a:off x="6504896" y="4019480"/>
            <a:ext cx="5010173" cy="729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571500" lvl="0" indent="-571500" algn="r" rtl="1">
              <a:buClr>
                <a:schemeClr val="dk1"/>
              </a:buClr>
              <a:buSzPts val="6000"/>
              <a:buFont typeface="Arial" panose="020B0604020202020204" pitchFamily="34" charset="0"/>
              <a:buChar char="•"/>
            </a:pPr>
            <a:r>
              <a:rPr lang="ar-KW" sz="40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Calibri" panose="020F0502020204030204" pitchFamily="34" charset="0"/>
                <a:ea typeface="Calibri"/>
                <a:cs typeface="Al-Mujahed Free" pitchFamily="2" charset="-78"/>
              </a:rPr>
              <a:t>من مقاصد السورة:</a:t>
            </a:r>
            <a:endParaRPr lang="en-US" sz="4000" b="1" dirty="0">
              <a:ln w="9525">
                <a:solidFill>
                  <a:schemeClr val="accent4">
                    <a:lumMod val="20000"/>
                    <a:lumOff val="80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glow rad="63500">
                  <a:schemeClr val="accent4">
                    <a:satMod val="175000"/>
                    <a:alpha val="40000"/>
                  </a:schemeClr>
                </a:glow>
              </a:effectLst>
              <a:latin typeface="Calibri" panose="020F0502020204030204" pitchFamily="34" charset="0"/>
              <a:ea typeface="Calibri"/>
              <a:cs typeface="Al-Mujahed Free" pitchFamily="2" charset="-78"/>
              <a:sym typeface="Calibri"/>
            </a:endParaRPr>
          </a:p>
        </p:txBody>
      </p:sp>
      <p:sp>
        <p:nvSpPr>
          <p:cNvPr id="15" name="Google Shape;86;p1"/>
          <p:cNvSpPr txBox="1"/>
          <p:nvPr/>
        </p:nvSpPr>
        <p:spPr>
          <a:xfrm>
            <a:off x="6704059" y="5005730"/>
            <a:ext cx="4876839" cy="8440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571500" lvl="0" indent="-571500" algn="r" rtl="1">
              <a:buClr>
                <a:schemeClr val="dk1"/>
              </a:buClr>
              <a:buSzPts val="6000"/>
              <a:buFont typeface="Arial" panose="020B0604020202020204" pitchFamily="34" charset="0"/>
              <a:buChar char="•"/>
            </a:pPr>
            <a:r>
              <a:rPr lang="ar-KW" sz="4000" b="1" dirty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Calibri" panose="020F0502020204030204" pitchFamily="34" charset="0"/>
                <a:ea typeface="Calibri"/>
                <a:cs typeface="Al-Mujahed Free" pitchFamily="2" charset="-78"/>
              </a:rPr>
              <a:t>من فوائد </a:t>
            </a:r>
            <a:r>
              <a:rPr lang="ar-KW" sz="40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Calibri" panose="020F0502020204030204" pitchFamily="34" charset="0"/>
                <a:ea typeface="Calibri"/>
                <a:cs typeface="Al-Mujahed Free" pitchFamily="2" charset="-78"/>
              </a:rPr>
              <a:t>السورة:</a:t>
            </a:r>
            <a:endParaRPr lang="en-US" sz="4000" b="1" dirty="0">
              <a:ln w="9525">
                <a:solidFill>
                  <a:schemeClr val="accent4">
                    <a:lumMod val="20000"/>
                    <a:lumOff val="80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glow rad="63500">
                  <a:schemeClr val="accent4">
                    <a:satMod val="175000"/>
                    <a:alpha val="40000"/>
                  </a:schemeClr>
                </a:glow>
              </a:effectLst>
              <a:latin typeface="Calibri" panose="020F0502020204030204" pitchFamily="34" charset="0"/>
              <a:ea typeface="Calibri"/>
              <a:cs typeface="Al-Mujahed Free" pitchFamily="2" charset="-78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64706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1025957" y="185370"/>
            <a:ext cx="996208" cy="727633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10907955" y="876368"/>
            <a:ext cx="1214227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KW" sz="800" b="1" dirty="0">
                <a:solidFill>
                  <a:schemeClr val="accent1">
                    <a:lumMod val="75000"/>
                  </a:schemeClr>
                </a:solidFill>
              </a:rPr>
              <a:t>أكاديمية آيات للعلوم الإسلامية </a:t>
            </a:r>
            <a:endParaRPr lang="en-US" sz="8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" y="6519446"/>
            <a:ext cx="12190413" cy="369332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 rtl="1"/>
            <a:r>
              <a:rPr lang="ar-KW" sz="1800" b="1" dirty="0" smtClean="0"/>
              <a:t>أكاديمية آيات للعلوم الإسلامية      </a:t>
            </a:r>
            <a:r>
              <a:rPr lang="en-US" sz="1600" dirty="0" smtClean="0"/>
              <a:t>www.ayaatacademy.ca     </a:t>
            </a:r>
            <a:endParaRPr lang="en-US" sz="1600" dirty="0"/>
          </a:p>
        </p:txBody>
      </p:sp>
      <p:sp>
        <p:nvSpPr>
          <p:cNvPr id="9" name="Google Shape;86;p1"/>
          <p:cNvSpPr txBox="1"/>
          <p:nvPr/>
        </p:nvSpPr>
        <p:spPr>
          <a:xfrm>
            <a:off x="3797773" y="255706"/>
            <a:ext cx="3120862" cy="7870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lvl="0" algn="ctr" rtl="1">
              <a:buClr>
                <a:schemeClr val="dk1"/>
              </a:buClr>
              <a:buSzPts val="6000"/>
            </a:pPr>
            <a:r>
              <a:rPr lang="ar-KW" sz="46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Calibri"/>
                <a:ea typeface="Calibri"/>
                <a:cs typeface="AL-Mateen" pitchFamily="2" charset="-78"/>
                <a:sym typeface="Calibri"/>
              </a:rPr>
              <a:t>سورة الانشقاق</a:t>
            </a:r>
            <a:endParaRPr lang="ar-KW" sz="4600" b="1" dirty="0">
              <a:ln w="9525">
                <a:solidFill>
                  <a:schemeClr val="accent4">
                    <a:lumMod val="20000"/>
                    <a:lumOff val="80000"/>
                  </a:schemeClr>
                </a:solidFill>
                <a:prstDash val="solid"/>
              </a:ln>
              <a:solidFill>
                <a:schemeClr val="accent1">
                  <a:lumMod val="50000"/>
                </a:schemeClr>
              </a:solidFill>
              <a:effectLst>
                <a:glow rad="63500">
                  <a:schemeClr val="accent4">
                    <a:satMod val="175000"/>
                    <a:alpha val="40000"/>
                  </a:schemeClr>
                </a:glow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  <a:latin typeface="Calibri"/>
              <a:ea typeface="Calibri"/>
              <a:cs typeface="AL-Mateen" pitchFamily="2" charset="-78"/>
              <a:sym typeface="Calibri"/>
            </a:endParaRPr>
          </a:p>
        </p:txBody>
      </p:sp>
      <p:sp>
        <p:nvSpPr>
          <p:cNvPr id="10" name="Google Shape;86;p1"/>
          <p:cNvSpPr txBox="1"/>
          <p:nvPr/>
        </p:nvSpPr>
        <p:spPr>
          <a:xfrm>
            <a:off x="6513888" y="1055072"/>
            <a:ext cx="5010173" cy="729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571500" lvl="0" indent="-571500" algn="r" rtl="1">
              <a:buClr>
                <a:schemeClr val="dk1"/>
              </a:buClr>
              <a:buSzPts val="6000"/>
              <a:buFont typeface="Arial" panose="020B0604020202020204" pitchFamily="34" charset="0"/>
              <a:buChar char="•"/>
            </a:pPr>
            <a:r>
              <a:rPr lang="ar-KW" sz="4000" b="1" dirty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Calibri" panose="020F0502020204030204" pitchFamily="34" charset="0"/>
                <a:ea typeface="Calibri"/>
                <a:cs typeface="Al-Mujahed Free" pitchFamily="2" charset="-78"/>
              </a:rPr>
              <a:t>مقدمة:</a:t>
            </a:r>
            <a:endParaRPr lang="en-US" sz="4000" b="1" dirty="0">
              <a:ln w="9525">
                <a:solidFill>
                  <a:schemeClr val="accent4">
                    <a:lumMod val="20000"/>
                    <a:lumOff val="80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glow rad="63500">
                  <a:schemeClr val="accent4">
                    <a:satMod val="175000"/>
                    <a:alpha val="40000"/>
                  </a:schemeClr>
                </a:glow>
              </a:effectLst>
              <a:latin typeface="Calibri" panose="020F0502020204030204" pitchFamily="34" charset="0"/>
              <a:ea typeface="Calibri"/>
              <a:cs typeface="Al-Mujahed Free" pitchFamily="2" charset="-78"/>
              <a:sym typeface="Calibri"/>
            </a:endParaRPr>
          </a:p>
        </p:txBody>
      </p:sp>
      <p:sp>
        <p:nvSpPr>
          <p:cNvPr id="11" name="Google Shape;86;p1"/>
          <p:cNvSpPr txBox="1"/>
          <p:nvPr/>
        </p:nvSpPr>
        <p:spPr>
          <a:xfrm>
            <a:off x="1002394" y="2087566"/>
            <a:ext cx="10521666" cy="11254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algn="just" rtl="1"/>
            <a:r>
              <a:rPr lang="ar-KW" sz="3200" b="1" dirty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 </a:t>
            </a:r>
            <a:r>
              <a:rPr lang="ar-SA" sz="3200" b="1" dirty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عَنْ أَبِي رَافِعٍ قَالَ: «صلَّيتُ مَعَ أَبِي هُرَيْرَةَ الْعَتَمَةَ فَقَرَأَ: ﴿إِذَا السَّمَاءُ انْشَقَّتْ﴾ فَسَجَدَ، فقلت له، فقال: سَجَدْتُ خَلْفَ أَبِي الْقَاسِمِ -ﷺ- فَلَا أَزَالُ أَسْجُدُ بِهَا حَتَّى أَلْقَاهُ» </a:t>
            </a:r>
            <a:r>
              <a:rPr lang="ar-SA" sz="32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(صحيح البخاري</a:t>
            </a:r>
            <a:r>
              <a:rPr lang="ar-KW" sz="32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)</a:t>
            </a:r>
            <a:r>
              <a:rPr lang="ar-KW" sz="3200" b="1" dirty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.</a:t>
            </a:r>
            <a:endParaRPr lang="en-US" sz="3200" b="1" dirty="0">
              <a:ln w="9525">
                <a:solidFill>
                  <a:schemeClr val="accent4">
                    <a:lumMod val="20000"/>
                    <a:lumOff val="8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  <a:latin typeface="Traditional Arabic" panose="02020603050405020304" pitchFamily="18" charset="-78"/>
              <a:ea typeface="Calibri"/>
              <a:cs typeface="Traditional Arabic" panose="02020603050405020304" pitchFamily="18" charset="-78"/>
            </a:endParaRPr>
          </a:p>
        </p:txBody>
      </p:sp>
      <p:sp>
        <p:nvSpPr>
          <p:cNvPr id="12" name="Google Shape;86;p1"/>
          <p:cNvSpPr txBox="1"/>
          <p:nvPr/>
        </p:nvSpPr>
        <p:spPr>
          <a:xfrm>
            <a:off x="6708758" y="3310301"/>
            <a:ext cx="4876839" cy="7121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571500" lvl="0" indent="-571500" algn="r" rtl="1">
              <a:buClr>
                <a:schemeClr val="dk1"/>
              </a:buClr>
              <a:buSzPts val="6000"/>
              <a:buFont typeface="Arial" panose="020B0604020202020204" pitchFamily="34" charset="0"/>
              <a:buChar char="•"/>
            </a:pPr>
            <a:r>
              <a:rPr lang="ar-KW" sz="4000" b="1" dirty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Calibri" panose="020F0502020204030204" pitchFamily="34" charset="0"/>
                <a:ea typeface="Calibri"/>
                <a:cs typeface="Al-Mujahed Free" pitchFamily="2" charset="-78"/>
              </a:rPr>
              <a:t>غريب الألفاظ:</a:t>
            </a:r>
            <a:endParaRPr lang="en-US" sz="4000" b="1" dirty="0">
              <a:ln w="9525">
                <a:solidFill>
                  <a:schemeClr val="accent4">
                    <a:lumMod val="20000"/>
                    <a:lumOff val="80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glow rad="63500">
                  <a:schemeClr val="accent4">
                    <a:satMod val="175000"/>
                    <a:alpha val="40000"/>
                  </a:schemeClr>
                </a:glow>
              </a:effectLst>
              <a:latin typeface="Calibri" panose="020F0502020204030204" pitchFamily="34" charset="0"/>
              <a:ea typeface="Calibri"/>
              <a:cs typeface="Al-Mujahed Free" pitchFamily="2" charset="-78"/>
              <a:sym typeface="Calibri"/>
            </a:endParaRPr>
          </a:p>
        </p:txBody>
      </p:sp>
      <p:sp>
        <p:nvSpPr>
          <p:cNvPr id="13" name="Google Shape;86;p1"/>
          <p:cNvSpPr txBox="1"/>
          <p:nvPr/>
        </p:nvSpPr>
        <p:spPr>
          <a:xfrm>
            <a:off x="1547245" y="4149080"/>
            <a:ext cx="9967823" cy="21760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algn="just" rtl="1"/>
            <a:r>
              <a:rPr lang="ar-SA" sz="32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﴿</a:t>
            </a:r>
            <a:r>
              <a:rPr lang="ar-KW" sz="32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وَأَذِنَتْ</a:t>
            </a:r>
            <a:r>
              <a:rPr lang="ar-SA" sz="32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﴾</a:t>
            </a:r>
            <a:r>
              <a:rPr lang="ar-KW" sz="32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 </a:t>
            </a:r>
            <a:r>
              <a:rPr lang="ar-KW" sz="3200" b="1" dirty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أي سمعت</a:t>
            </a:r>
            <a:r>
              <a:rPr lang="ar-KW" sz="32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. 				</a:t>
            </a:r>
            <a:r>
              <a:rPr lang="ar-SA" sz="3200" b="1" dirty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 </a:t>
            </a:r>
            <a:r>
              <a:rPr lang="ar-SA" sz="32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﴿</a:t>
            </a:r>
            <a:r>
              <a:rPr lang="ar-KW" sz="32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وَحُقَّتْ</a:t>
            </a:r>
            <a:r>
              <a:rPr lang="ar-SA" sz="32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﴾</a:t>
            </a:r>
            <a:r>
              <a:rPr lang="ar-KW" sz="32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 </a:t>
            </a:r>
            <a:r>
              <a:rPr lang="ar-KW" sz="3200" b="1" dirty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أي حقّ لها أن تسمع.</a:t>
            </a:r>
          </a:p>
          <a:p>
            <a:pPr algn="just" rtl="1"/>
            <a:r>
              <a:rPr lang="ar-SA" sz="32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﴿</a:t>
            </a:r>
            <a:r>
              <a:rPr lang="ar-KW" sz="32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كَادِحٌ</a:t>
            </a:r>
            <a:r>
              <a:rPr lang="ar-SA" sz="32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﴾</a:t>
            </a:r>
            <a:r>
              <a:rPr lang="ar-KW" sz="32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 </a:t>
            </a:r>
            <a:r>
              <a:rPr lang="ar-KW" sz="3200" b="1" dirty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أي عامل ناصب</a:t>
            </a:r>
            <a:r>
              <a:rPr lang="ar-KW" sz="32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. 			</a:t>
            </a:r>
            <a:r>
              <a:rPr lang="ar-SA" sz="32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 ﴿</a:t>
            </a:r>
            <a:r>
              <a:rPr lang="ar-KW" sz="32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ثُبُورًا</a:t>
            </a:r>
            <a:r>
              <a:rPr lang="ar-SA" sz="32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﴾</a:t>
            </a:r>
            <a:r>
              <a:rPr lang="ar-KW" sz="32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 </a:t>
            </a:r>
            <a:r>
              <a:rPr lang="ar-KW" sz="3200" b="1" dirty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أي هلكة.</a:t>
            </a:r>
          </a:p>
          <a:p>
            <a:pPr algn="just" rtl="1"/>
            <a:r>
              <a:rPr lang="ar-SA" sz="32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﴿</a:t>
            </a:r>
            <a:r>
              <a:rPr lang="ar-KW" sz="32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أَن </a:t>
            </a:r>
            <a:r>
              <a:rPr lang="ar-KW" sz="3200" b="1" dirty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لَّن </a:t>
            </a:r>
            <a:r>
              <a:rPr lang="ar-KW" sz="32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يَحُورَ</a:t>
            </a:r>
            <a:r>
              <a:rPr lang="ar-SA" sz="32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﴾</a:t>
            </a:r>
            <a:r>
              <a:rPr lang="ar-KW" sz="32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 </a:t>
            </a:r>
            <a:r>
              <a:rPr lang="ar-KW" sz="3200" b="1" dirty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أي يرجع ويُبعث</a:t>
            </a:r>
            <a:r>
              <a:rPr lang="ar-KW" sz="32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. 		</a:t>
            </a:r>
            <a:r>
              <a:rPr lang="ar-SA" sz="32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 ﴿</a:t>
            </a:r>
            <a:r>
              <a:rPr lang="ar-KW" sz="32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وَمَا وَسَقَ</a:t>
            </a:r>
            <a:r>
              <a:rPr lang="ar-SA" sz="32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﴾</a:t>
            </a:r>
            <a:r>
              <a:rPr lang="ar-KW" sz="32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 </a:t>
            </a:r>
            <a:r>
              <a:rPr lang="ar-KW" sz="3200" b="1" dirty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أي جمع.</a:t>
            </a:r>
          </a:p>
          <a:p>
            <a:pPr algn="just" rtl="1"/>
            <a:r>
              <a:rPr lang="ar-SA" sz="32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﴿</a:t>
            </a:r>
            <a:r>
              <a:rPr lang="ar-KW" sz="32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إِذَا اتَّسَقَ</a:t>
            </a:r>
            <a:r>
              <a:rPr lang="ar-SA" sz="32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﴾</a:t>
            </a:r>
            <a:r>
              <a:rPr lang="ar-KW" sz="32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 </a:t>
            </a:r>
            <a:r>
              <a:rPr lang="ar-KW" sz="3200" b="1" dirty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أي امتلأ في الليالي البيض</a:t>
            </a:r>
            <a:r>
              <a:rPr lang="ar-KW" sz="32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. 	</a:t>
            </a:r>
            <a:r>
              <a:rPr lang="ar-SA" sz="32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 </a:t>
            </a:r>
            <a:r>
              <a:rPr lang="ar-SA" sz="32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﴿</a:t>
            </a:r>
            <a:r>
              <a:rPr lang="ar-KW" sz="32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طَبَقًا </a:t>
            </a:r>
            <a:r>
              <a:rPr lang="ar-KW" sz="3200" b="1" dirty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عَن </a:t>
            </a:r>
            <a:r>
              <a:rPr lang="ar-KW" sz="32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طَبَقٍ</a:t>
            </a:r>
            <a:r>
              <a:rPr lang="ar-SA" sz="32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﴾</a:t>
            </a:r>
            <a:r>
              <a:rPr lang="ar-KW" sz="32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 </a:t>
            </a:r>
            <a:r>
              <a:rPr lang="ar-KW" sz="3200" b="1" dirty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أي حالاً بعد حال.</a:t>
            </a:r>
          </a:p>
        </p:txBody>
      </p:sp>
    </p:spTree>
    <p:extLst>
      <p:ext uri="{BB962C8B-B14F-4D97-AF65-F5344CB8AC3E}">
        <p14:creationId xmlns:p14="http://schemas.microsoft.com/office/powerpoint/2010/main" xmlns="" val="3698589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1025957" y="185370"/>
            <a:ext cx="996208" cy="727633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10907955" y="876368"/>
            <a:ext cx="1214227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KW" sz="800" b="1" dirty="0">
                <a:solidFill>
                  <a:schemeClr val="accent1">
                    <a:lumMod val="75000"/>
                  </a:schemeClr>
                </a:solidFill>
              </a:rPr>
              <a:t>أكاديمية آيات للعلوم الإسلامية </a:t>
            </a:r>
            <a:endParaRPr lang="en-US" sz="8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" y="6519446"/>
            <a:ext cx="12190413" cy="369332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 rtl="1"/>
            <a:r>
              <a:rPr lang="ar-KW" sz="1800" b="1" dirty="0" smtClean="0"/>
              <a:t>أكاديمية آيات للعلوم الإسلامية      </a:t>
            </a:r>
            <a:r>
              <a:rPr lang="en-US" sz="1600" dirty="0" smtClean="0"/>
              <a:t>www.ayaatacademy.ca     </a:t>
            </a:r>
            <a:endParaRPr lang="en-US" sz="1600" dirty="0"/>
          </a:p>
        </p:txBody>
      </p:sp>
      <p:sp>
        <p:nvSpPr>
          <p:cNvPr id="9" name="Google Shape;86;p1"/>
          <p:cNvSpPr txBox="1"/>
          <p:nvPr/>
        </p:nvSpPr>
        <p:spPr>
          <a:xfrm>
            <a:off x="3850519" y="265908"/>
            <a:ext cx="3027406" cy="8573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R="0" lvl="0" algn="ctr" rt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</a:pPr>
            <a:endParaRPr lang="ar-KW" sz="4600" b="1" dirty="0">
              <a:ln w="9525">
                <a:solidFill>
                  <a:schemeClr val="accent4">
                    <a:lumMod val="20000"/>
                    <a:lumOff val="80000"/>
                  </a:schemeClr>
                </a:solidFill>
                <a:prstDash val="solid"/>
              </a:ln>
              <a:solidFill>
                <a:schemeClr val="accent1">
                  <a:lumMod val="50000"/>
                </a:schemeClr>
              </a:solidFill>
              <a:effectLst>
                <a:glow rad="63500">
                  <a:schemeClr val="accent4">
                    <a:satMod val="175000"/>
                    <a:alpha val="40000"/>
                  </a:schemeClr>
                </a:glow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  <a:latin typeface="Calibri"/>
              <a:ea typeface="Calibri"/>
              <a:cs typeface="AL-Mateen" pitchFamily="2" charset="-78"/>
              <a:sym typeface="Calibri"/>
            </a:endParaRPr>
          </a:p>
          <a:p>
            <a:pPr lvl="0" algn="ctr" rtl="1">
              <a:buClr>
                <a:schemeClr val="dk1"/>
              </a:buClr>
              <a:buSzPts val="6000"/>
            </a:pPr>
            <a:r>
              <a:rPr lang="ar-KW" sz="46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Calibri"/>
                <a:ea typeface="Calibri"/>
                <a:cs typeface="AL-Mateen" pitchFamily="2" charset="-78"/>
                <a:sym typeface="Calibri"/>
              </a:rPr>
              <a:t>سورة الانشقاق</a:t>
            </a:r>
            <a:endParaRPr lang="ar-KW" sz="4600" b="1" dirty="0">
              <a:ln w="9525">
                <a:solidFill>
                  <a:schemeClr val="accent4">
                    <a:lumMod val="20000"/>
                    <a:lumOff val="80000"/>
                  </a:schemeClr>
                </a:solidFill>
                <a:prstDash val="solid"/>
              </a:ln>
              <a:solidFill>
                <a:schemeClr val="accent1">
                  <a:lumMod val="50000"/>
                </a:schemeClr>
              </a:solidFill>
              <a:effectLst>
                <a:glow rad="63500">
                  <a:schemeClr val="accent4">
                    <a:satMod val="175000"/>
                    <a:alpha val="40000"/>
                  </a:schemeClr>
                </a:glow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  <a:latin typeface="Calibri"/>
              <a:ea typeface="Calibri"/>
              <a:cs typeface="AL-Mateen" pitchFamily="2" charset="-78"/>
              <a:sym typeface="Calibri"/>
            </a:endParaRPr>
          </a:p>
        </p:txBody>
      </p:sp>
      <p:sp>
        <p:nvSpPr>
          <p:cNvPr id="10" name="Google Shape;86;p1"/>
          <p:cNvSpPr txBox="1"/>
          <p:nvPr/>
        </p:nvSpPr>
        <p:spPr>
          <a:xfrm>
            <a:off x="6594164" y="1925502"/>
            <a:ext cx="5010173" cy="729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571500" lvl="0" indent="-571500" algn="r" rtl="1">
              <a:buClr>
                <a:schemeClr val="dk1"/>
              </a:buClr>
              <a:buSzPts val="6000"/>
              <a:buFont typeface="Arial" panose="020B0604020202020204" pitchFamily="34" charset="0"/>
              <a:buChar char="•"/>
            </a:pPr>
            <a:r>
              <a:rPr lang="ar-KW" sz="40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Calibri" panose="020F0502020204030204" pitchFamily="34" charset="0"/>
                <a:ea typeface="Calibri"/>
                <a:cs typeface="Al-Mujahed Free" pitchFamily="2" charset="-78"/>
              </a:rPr>
              <a:t>من مقاصد السورة:</a:t>
            </a:r>
            <a:endParaRPr lang="en-US" sz="4000" b="1" dirty="0">
              <a:ln w="9525">
                <a:solidFill>
                  <a:schemeClr val="accent4">
                    <a:lumMod val="20000"/>
                    <a:lumOff val="80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glow rad="63500">
                  <a:schemeClr val="accent4">
                    <a:satMod val="175000"/>
                    <a:alpha val="40000"/>
                  </a:schemeClr>
                </a:glow>
              </a:effectLst>
              <a:latin typeface="Calibri" panose="020F0502020204030204" pitchFamily="34" charset="0"/>
              <a:ea typeface="Calibri"/>
              <a:cs typeface="Al-Mujahed Free" pitchFamily="2" charset="-78"/>
              <a:sym typeface="Calibri"/>
            </a:endParaRPr>
          </a:p>
        </p:txBody>
      </p:sp>
      <p:sp>
        <p:nvSpPr>
          <p:cNvPr id="11" name="Google Shape;86;p1"/>
          <p:cNvSpPr txBox="1"/>
          <p:nvPr/>
        </p:nvSpPr>
        <p:spPr>
          <a:xfrm>
            <a:off x="1002394" y="2576146"/>
            <a:ext cx="10521666" cy="7209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algn="just" rtl="1"/>
            <a:r>
              <a:rPr lang="ar-KW" sz="3200" b="1" dirty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 </a:t>
            </a:r>
            <a:r>
              <a:rPr lang="ar-SA" sz="3200" b="1" dirty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تصوير القيامة باستسلام الكون وخضوعه لربه في أمره، إلزامًا بالاستسلام، واستنكارًا للجحود</a:t>
            </a:r>
            <a:r>
              <a:rPr lang="ar-SA" sz="32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.</a:t>
            </a:r>
            <a:endParaRPr lang="en-US" sz="3200" b="1" dirty="0">
              <a:ln w="9525">
                <a:solidFill>
                  <a:schemeClr val="accent4">
                    <a:lumMod val="20000"/>
                    <a:lumOff val="8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  <a:latin typeface="Traditional Arabic" panose="02020603050405020304" pitchFamily="18" charset="-78"/>
              <a:ea typeface="Calibri"/>
              <a:cs typeface="Traditional Arabic" panose="02020603050405020304" pitchFamily="18" charset="-78"/>
            </a:endParaRPr>
          </a:p>
        </p:txBody>
      </p:sp>
      <p:sp>
        <p:nvSpPr>
          <p:cNvPr id="12" name="Google Shape;86;p1"/>
          <p:cNvSpPr txBox="1"/>
          <p:nvPr/>
        </p:nvSpPr>
        <p:spPr>
          <a:xfrm>
            <a:off x="6708758" y="3692769"/>
            <a:ext cx="4876839" cy="7385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571500" lvl="0" indent="-571500" algn="r" rtl="1">
              <a:buClr>
                <a:schemeClr val="dk1"/>
              </a:buClr>
              <a:buSzPts val="6000"/>
              <a:buFont typeface="Arial" panose="020B0604020202020204" pitchFamily="34" charset="0"/>
              <a:buChar char="•"/>
            </a:pPr>
            <a:r>
              <a:rPr lang="ar-KW" sz="4000" b="1" dirty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Calibri" panose="020F0502020204030204" pitchFamily="34" charset="0"/>
                <a:ea typeface="Calibri"/>
                <a:cs typeface="Al-Mujahed Free" pitchFamily="2" charset="-78"/>
              </a:rPr>
              <a:t>من فوائد </a:t>
            </a:r>
            <a:r>
              <a:rPr lang="ar-KW" sz="40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Calibri" panose="020F0502020204030204" pitchFamily="34" charset="0"/>
                <a:ea typeface="Calibri"/>
                <a:cs typeface="Al-Mujahed Free" pitchFamily="2" charset="-78"/>
              </a:rPr>
              <a:t>السورة:</a:t>
            </a:r>
            <a:endParaRPr lang="en-US" sz="4000" b="1" dirty="0">
              <a:ln w="9525">
                <a:solidFill>
                  <a:schemeClr val="accent4">
                    <a:lumMod val="20000"/>
                    <a:lumOff val="80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glow rad="63500">
                  <a:schemeClr val="accent4">
                    <a:satMod val="175000"/>
                    <a:alpha val="40000"/>
                  </a:schemeClr>
                </a:glow>
              </a:effectLst>
              <a:latin typeface="Calibri" panose="020F0502020204030204" pitchFamily="34" charset="0"/>
              <a:ea typeface="Calibri"/>
              <a:cs typeface="Al-Mujahed Free" pitchFamily="2" charset="-78"/>
              <a:sym typeface="Calibri"/>
            </a:endParaRPr>
          </a:p>
        </p:txBody>
      </p:sp>
      <p:sp>
        <p:nvSpPr>
          <p:cNvPr id="13" name="Google Shape;86;p1"/>
          <p:cNvSpPr txBox="1"/>
          <p:nvPr/>
        </p:nvSpPr>
        <p:spPr>
          <a:xfrm>
            <a:off x="2329176" y="4431323"/>
            <a:ext cx="9097498" cy="16441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algn="just" rtl="1"/>
            <a:r>
              <a:rPr lang="ar-SA" sz="3200" b="1" dirty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• خضوع السماء والأرض لربهما.</a:t>
            </a:r>
            <a:endParaRPr lang="en-US" sz="3200" b="1" dirty="0">
              <a:ln w="9525">
                <a:solidFill>
                  <a:schemeClr val="accent4">
                    <a:lumMod val="20000"/>
                    <a:lumOff val="8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  <a:latin typeface="Traditional Arabic" panose="02020603050405020304" pitchFamily="18" charset="-78"/>
              <a:ea typeface="Calibri"/>
              <a:cs typeface="Traditional Arabic" panose="02020603050405020304" pitchFamily="18" charset="-78"/>
            </a:endParaRPr>
          </a:p>
          <a:p>
            <a:pPr algn="just" rtl="1"/>
            <a:r>
              <a:rPr lang="ar-SA" sz="3200" b="1" dirty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• كل إنسان ساعٍ إما لخير وإما لشرّ.</a:t>
            </a:r>
            <a:endParaRPr lang="en-US" sz="3200" b="1" dirty="0">
              <a:ln w="9525">
                <a:solidFill>
                  <a:schemeClr val="accent4">
                    <a:lumMod val="20000"/>
                    <a:lumOff val="8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  <a:latin typeface="Traditional Arabic" panose="02020603050405020304" pitchFamily="18" charset="-78"/>
              <a:ea typeface="Calibri"/>
              <a:cs typeface="Traditional Arabic" panose="02020603050405020304" pitchFamily="18" charset="-78"/>
            </a:endParaRPr>
          </a:p>
          <a:p>
            <a:pPr algn="just" rtl="1"/>
            <a:r>
              <a:rPr lang="ar-SA" sz="3200" b="1" dirty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• علامة السعادة يوم القيامة أخذ الكتاب باليمين، وعلامة الشقاء أخذه بالشمال.</a:t>
            </a:r>
            <a:endParaRPr lang="en-US" sz="3200" b="1" dirty="0">
              <a:ln w="9525">
                <a:solidFill>
                  <a:schemeClr val="accent4">
                    <a:lumMod val="20000"/>
                    <a:lumOff val="8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  <a:latin typeface="Traditional Arabic" panose="02020603050405020304" pitchFamily="18" charset="-78"/>
              <a:ea typeface="Calibri"/>
              <a:cs typeface="Traditional Arabic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73407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157</Words>
  <Application>Microsoft Office PowerPoint</Application>
  <PresentationFormat>Custom</PresentationFormat>
  <Paragraphs>28</Paragraphs>
  <Slides>3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سمة Office</vt:lpstr>
      <vt:lpstr>Slide 1</vt:lpstr>
      <vt:lpstr>Slide 2</vt:lpstr>
      <vt:lpstr>Slide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Shikh kamal</dc:creator>
  <cp:lastModifiedBy>Dr-Kamal</cp:lastModifiedBy>
  <cp:revision>13</cp:revision>
  <dcterms:created xsi:type="dcterms:W3CDTF">2020-09-21T19:44:50Z</dcterms:created>
  <dcterms:modified xsi:type="dcterms:W3CDTF">2020-09-22T10:49:12Z</dcterms:modified>
</cp:coreProperties>
</file>