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1" r:id="rId4"/>
    <p:sldId id="263" r:id="rId5"/>
    <p:sldId id="265" r:id="rId6"/>
    <p:sldId id="269" r:id="rId7"/>
    <p:sldId id="267" r:id="rId8"/>
    <p:sldId id="270" r:id="rId9"/>
    <p:sldId id="274" r:id="rId10"/>
    <p:sldId id="259" r:id="rId11"/>
    <p:sldId id="275" r:id="rId12"/>
    <p:sldId id="276" r:id="rId13"/>
    <p:sldId id="278" r:id="rId14"/>
    <p:sldId id="279" r:id="rId15"/>
    <p:sldId id="277" r:id="rId16"/>
  </p:sldIdLst>
  <p:sldSz cx="121904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936" autoAdjust="0"/>
    <p:restoredTop sz="94746" autoAdjust="0"/>
  </p:normalViewPr>
  <p:slideViewPr>
    <p:cSldViewPr>
      <p:cViewPr varScale="1">
        <p:scale>
          <a:sx n="44" d="100"/>
          <a:sy n="44" d="100"/>
        </p:scale>
        <p:origin x="-86" y="-8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685D49-7330-470E-8B1E-5B6BEEBD142E}" type="datetimeFigureOut">
              <a:rPr lang="ar-KW" smtClean="0"/>
              <a:t>25/04/1442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8FE828-F224-4F99-81E4-FB7FA5B75D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5689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25/04/1442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500329"/>
            <a:ext cx="3490092" cy="134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المحاضرة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(14)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3284984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الآيات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45811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الآيات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0" name="Google Shape;86;p1"/>
          <p:cNvSpPr txBox="1"/>
          <p:nvPr/>
        </p:nvSpPr>
        <p:spPr>
          <a:xfrm>
            <a:off x="6606225" y="198884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5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476672"/>
            <a:ext cx="349009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573487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837926" y="2420888"/>
            <a:ext cx="9449345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قرع القلوب الغافلة لليقين بالحساب والإحصاء الدقيق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3574926" y="4653136"/>
            <a:ext cx="7903255" cy="156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شدة أهوال يوم القيامة.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الأرض من جملة الشهود التي تشهد على الإنسان يوم القيامة.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قانون الجزاء يوم القيامة: من يعمل خيرا أو شرا؛ يُجزَ به.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7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27687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57301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34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396653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8" name="Google Shape;86;p1"/>
          <p:cNvSpPr txBox="1"/>
          <p:nvPr/>
        </p:nvSpPr>
        <p:spPr>
          <a:xfrm>
            <a:off x="6453825" y="13407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694606" y="2420888"/>
            <a:ext cx="10829455" cy="409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وَالْعَادِيَاتِ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الخَيْلُ تَعْدُو في الغَزْوِ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 	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ضَبْحًا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صَوْتُ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أَنْفَاسِ الخَيْلِ إذا عَدَوْنَ، 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وإنما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أَقْسَمَ بها تَشْرِيفًا لها؛ لأنها عُدَّةُ الجِهَادِ في سبيلِ اللهِ.</a:t>
            </a:r>
          </a:p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فَالْمُورِيَاتِ قَدْحًا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الخيلُ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تُورِي النارَ </a:t>
            </a:r>
            <a:r>
              <a:rPr lang="ar-KW" sz="32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وَتَقْدَحُهَا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بِحَوَافِرِهَا إذا سَارَتْ مُسْرِعَةً في أرضٍ ذاتِ حِجَارَةٍ، 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المُورِيَاتُ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جَمْعُ مُورِيَةٍ، والإيراءُ: إخراجُ النارِ 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فَالمُغِيرَاتِ صُبْحًا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الخيلُ التي تُغِيرُ عَلَى العَدُوِّ في الصباح، والإغارةُ: سرعةُ السَّيْرِ.</a:t>
            </a:r>
          </a:p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فَأَثَرْنَ بِهِ نَقْعًا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فهَيَّجْنَ بِشِدَّةِ عَدْوِهِنَّ في ذلك المكانِ غُبَارًا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شَدِيدًا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فَوَسَطْنَ بِهِ جَمْعًا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فَتَوَسَّطْنَ بذلك الغبارِ جَمْعًا من جُمُوعِ العَدُوِّ </a:t>
            </a:r>
          </a:p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لَكَنُودٌ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لَكَفُورٌ يَجْحَدُ نعمةَ الله تعالى عليه </a:t>
            </a:r>
          </a:p>
        </p:txBody>
      </p:sp>
    </p:spTree>
    <p:extLst>
      <p:ext uri="{BB962C8B-B14F-4D97-AF65-F5344CB8AC3E}">
        <p14:creationId xmlns:p14="http://schemas.microsoft.com/office/powerpoint/2010/main" val="29645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8" y="0"/>
            <a:ext cx="10043319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9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0"/>
            <a:ext cx="1036915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604376" y="476672"/>
            <a:ext cx="349009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العاديات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573487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837926" y="2393169"/>
            <a:ext cx="9449345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بيان صفات الإنسان في اهتماماته الدنيوية، تذكيرًا له بمآله، وبعثًا له على تصحيح مساره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3574926" y="4653136"/>
            <a:ext cx="7903255" cy="1566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الحذار من جحود نعم الله.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العناية بأعمال القلوب.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شهادة الأرض على أعمال بني آدم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2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03262" y="499298"/>
            <a:ext cx="2927469" cy="6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478582" y="4077072"/>
            <a:ext cx="10923569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لَيْلَةِ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القَدْرِ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ليلة القضاء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والمنزلة </a:t>
            </a:r>
          </a:p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الرُّوحُ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جبريل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عليه السلام 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مِنْ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كُلِّ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أَمْرٍ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بكل أمر قَضَاهُ اللهُ تعالى في تلك السنةِ مِنْ رِزْقٍ وَأَجَلٍ وَغَيْرِ ذلك</a:t>
            </a:r>
          </a:p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سَلامٌ هِيَ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خير هي على أهل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الاسلام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8" name="Google Shape;86;p1"/>
          <p:cNvSpPr txBox="1"/>
          <p:nvPr/>
        </p:nvSpPr>
        <p:spPr>
          <a:xfrm>
            <a:off x="6330935" y="326651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6311230" y="132229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مقدمة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1" name="Google Shape;86;p1"/>
          <p:cNvSpPr txBox="1"/>
          <p:nvPr/>
        </p:nvSpPr>
        <p:spPr>
          <a:xfrm>
            <a:off x="478582" y="2114384"/>
            <a:ext cx="1092356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نزل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القرآن جملة إلى السماء الدنيا كما ابتدأ إنزاله على النبي -ﷺ- في ليلة القدر من شهر رمضان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92408" y="476672"/>
            <a:ext cx="277886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القدر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71750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77056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1774726" y="4581128"/>
            <a:ext cx="9952685" cy="16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dirty="0" smtClean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نزول القرآن الكريم في ليلة القدر من شهر رمضان.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فضل ليلة القدر وما فيها من خيرات، على سائر ليالي العام.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نزول الملائكة في ليلة القدر، فهي سلام حتى مطلع الفجر.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0" name="Google Shape;86;p1"/>
          <p:cNvSpPr txBox="1"/>
          <p:nvPr/>
        </p:nvSpPr>
        <p:spPr>
          <a:xfrm>
            <a:off x="532494" y="2426380"/>
            <a:ext cx="104934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بيان عظم ليلة القدر وفضلها وما أنزل فيها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8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83446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91458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82635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مقدمة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03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396653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94606" y="1772816"/>
            <a:ext cx="10493463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عَنْ أَنَسِ بْنِ مَالِكٍ قَالَ: قَالَ رَسُولُ اللَّهِ -ﷺ- لأُبيّ بْنِ كَعْبٍ: «إِنَّ اللَّهَ أَمَرَنِي أَنْ أَقْرَأَ عَلَيْكَ: ﴿لَمْ يَكُنِ الَّذِينَ كَفَرُواْ مِنْ أَهْلِ الْكِتَابِ﴾» قال: وسماني لك؟ قال: «نعم»، فبكى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(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متفق عليه، صحيح البخاري، (6/175)، وصحيح مسلم، (1/550)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والترمذي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والنسائي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98072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مقدمة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8" name="Google Shape;86;p1"/>
          <p:cNvSpPr txBox="1"/>
          <p:nvPr/>
        </p:nvSpPr>
        <p:spPr>
          <a:xfrm>
            <a:off x="6453825" y="3482536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438558" y="4437112"/>
            <a:ext cx="10923569" cy="208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مُنفَكِّينَ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مفارقين إجماعهم واتفاقهم على الكفر حتَّى يأتيهم برهان واضح</a:t>
            </a:r>
            <a:endParaRPr lang="ar-KW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البَيِّنَةُ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الحجة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الواضحة	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مُطَهَّرَةً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مِنَ البَاطِلِ  		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كُتُبٌ قَيِّمَةٌ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آياتٌ مكتوبةٌ مستقيمةٌ نَاطِقَةٌ بالحقِّ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 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ُنَفَاءَ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مَائِلِينَ إلى دِينِ الإِسْلَامِ.</a:t>
            </a:r>
          </a:p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دِينُ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الْقَيِّمَةِ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دِينُ المِلَّةِ المستقيمةِ.			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الْبَرِيَّةِ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الخَلِيقَة</a:t>
            </a:r>
          </a:p>
        </p:txBody>
      </p:sp>
    </p:spTree>
    <p:extLst>
      <p:ext uri="{BB962C8B-B14F-4D97-AF65-F5344CB8AC3E}">
        <p14:creationId xmlns:p14="http://schemas.microsoft.com/office/powerpoint/2010/main" val="409385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3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5" name="Google Shape;86;p1"/>
          <p:cNvSpPr txBox="1"/>
          <p:nvPr/>
        </p:nvSpPr>
        <p:spPr>
          <a:xfrm>
            <a:off x="3892408" y="476672"/>
            <a:ext cx="2778862" cy="83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</a:pP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البينة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562597" y="1717503"/>
            <a:ext cx="5041738" cy="703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6708758" y="3698560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الآيات: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1774726" y="4437112"/>
            <a:ext cx="9952685" cy="16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dirty="0"/>
              <a:t>•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الإخلاص في العبادة من شروط قَبولها.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الكفار شر الخليقة، والمؤمنون خيرها.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dirty="0"/>
              <a:t>•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اتفاق الشرائع في الأصول مَدعاة لقبول الرسالة.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0" name="Google Shape;86;p1"/>
          <p:cNvSpPr txBox="1"/>
          <p:nvPr/>
        </p:nvSpPr>
        <p:spPr>
          <a:xfrm>
            <a:off x="478582" y="2492896"/>
            <a:ext cx="104934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ذكر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منزلة رسالة الرسول -ﷺ-، ووضوحها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وكمالها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290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2" y="468661"/>
            <a:ext cx="3809601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  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83446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91458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مقاصد 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905110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من فوائد 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السورة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826352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مقدمة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476672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1270670" y="2492896"/>
            <a:ext cx="9917399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عن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أنَس بْنِ مَالِكٍ أَنَّ رَسُولَ اللَّهِ -ﷺ- قَالَ لِرَجُلٍ مِنْ أَصْحَابِهِ: «هَلْ تَزَوَّجْتَ يَا فُلَانُ؟» قَالَ: لَا وَاللَّهِ يَا رَسُولَ اللَّهِ، وَلَا عِنْدِي مَا أَتَزَوَّجُ، قَالَ: «أَلَيْسَ مَعَكَ قُلْ هُوَ اللَّهُ أَحَدٌ؟» قَالَ: بَلَى، قَالَ: «ثُلُثُ الْقُرْآنِ» قَالَ: «أَلَيْسَ مَعَكَ إِذَا </a:t>
            </a:r>
            <a:r>
              <a:rPr lang="ar-SA" sz="3200" b="1" dirty="0" err="1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جَآءَ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نَصْرُ اللَّهِ وَالْفَتْحُ؟» قَالَ: بَلَى، قَالَ: «رُبُعُ الْقُرْآنِ» قَالَ: «أَلَيْسَ مَعَكَ قُلْ يَا أَيُّهَا الْكَافِرُونَ؟» قَالَ: بَلَى، قَالَ: «رُبُعُ الْقُرْآنِ» قَالَ: «أَلَيْسَ مَعَكَ إِذَا زُلْزِلَتِ الْأَرْضُ؟» قَالَ: بَلَى، قَالَ: «رُبُعُ الْقُرْآنِ، تَزَوَّجْ»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(سنن الترمذي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(1/997)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5" name="Google Shape;86;p1"/>
          <p:cNvSpPr txBox="1"/>
          <p:nvPr/>
        </p:nvSpPr>
        <p:spPr>
          <a:xfrm>
            <a:off x="6311230" y="175434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مقدمة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9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869780" y="540669"/>
            <a:ext cx="3017514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 الزلزلة</a:t>
            </a:r>
            <a:endParaRPr lang="ar-KW" sz="46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</p:txBody>
      </p:sp>
      <p:sp>
        <p:nvSpPr>
          <p:cNvPr id="8" name="Google Shape;86;p1"/>
          <p:cNvSpPr txBox="1"/>
          <p:nvPr/>
        </p:nvSpPr>
        <p:spPr>
          <a:xfrm>
            <a:off x="6453825" y="2330408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غريب الألفاظ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9" name="Google Shape;86;p1"/>
          <p:cNvSpPr txBox="1"/>
          <p:nvPr/>
        </p:nvSpPr>
        <p:spPr>
          <a:xfrm>
            <a:off x="407095" y="3356992"/>
            <a:ext cx="10923569" cy="280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زُلْزِلَتِ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حُرِّكَتْ.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والزَّلْزَلَةُ: الحركةُ الشديدةُ مع اضْطِرَابٍ 	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	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أَثْقَالَهَا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أَلْقَتْ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كُنُوزَهَا وَمَوْتَاهَا، تُنْبِئُ عن نهايةِ الدنيا، وبدايةِ الآخرةِ 		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يَصْدُرُ النَّاسُ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يَنْصَرِفُونَ مِنْ مَوْقِفِ الحِسَابِ.</a:t>
            </a:r>
          </a:p>
          <a:p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أَشْتَاتًا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مُتَفَرِّقِينَ مُتَمَايِزِينَ، والأَشْتَاتُ: جمع شَتِيتٍ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</a:p>
          <a:p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مِثْقَالَ ذَرَّةٍ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: زِنَة نَمْلَةٍ صَغِيرَة </a:t>
            </a:r>
          </a:p>
        </p:txBody>
      </p:sp>
    </p:spTree>
    <p:extLst>
      <p:ext uri="{BB962C8B-B14F-4D97-AF65-F5344CB8AC3E}">
        <p14:creationId xmlns:p14="http://schemas.microsoft.com/office/powerpoint/2010/main" val="113177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694</Words>
  <Application>Microsoft Office PowerPoint</Application>
  <PresentationFormat>مخصص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Shikh kamal</dc:creator>
  <cp:lastModifiedBy>Shikh kamal</cp:lastModifiedBy>
  <cp:revision>100</cp:revision>
  <dcterms:created xsi:type="dcterms:W3CDTF">2020-09-21T19:44:50Z</dcterms:created>
  <dcterms:modified xsi:type="dcterms:W3CDTF">2020-12-10T00:41:46Z</dcterms:modified>
</cp:coreProperties>
</file>