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6"/>
  </p:notesMasterIdLst>
  <p:sldIdLst>
    <p:sldId id="256" r:id="rId2"/>
    <p:sldId id="262" r:id="rId3"/>
    <p:sldId id="261" r:id="rId4"/>
    <p:sldId id="263" r:id="rId5"/>
    <p:sldId id="265" r:id="rId6"/>
    <p:sldId id="269" r:id="rId7"/>
    <p:sldId id="267" r:id="rId8"/>
    <p:sldId id="290" r:id="rId9"/>
    <p:sldId id="259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936" autoAdjust="0"/>
    <p:restoredTop sz="94746" autoAdjust="0"/>
  </p:normalViewPr>
  <p:slideViewPr>
    <p:cSldViewPr>
      <p:cViewPr varScale="1">
        <p:scale>
          <a:sx n="49" d="100"/>
          <a:sy n="49" d="100"/>
        </p:scale>
        <p:origin x="-86" y="-70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t>26/11/1442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26/11/1442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500329"/>
            <a:ext cx="3930990" cy="1344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>
              <a:buClr>
                <a:prstClr val="black"/>
              </a:buClr>
              <a:buSzPts val="6000"/>
            </a:pPr>
            <a:r>
              <a:rPr lang="ar-KW" sz="46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المحاضرة (16)</a:t>
            </a:r>
          </a:p>
          <a:p>
            <a:pPr algn="ctr">
              <a:buClr>
                <a:prstClr val="black"/>
              </a:buClr>
              <a:buSzPts val="6000"/>
            </a:pPr>
            <a:r>
              <a:rPr lang="ar-KW" sz="46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4F81BD">
                    <a:lumMod val="50000"/>
                  </a:srgbClr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ateen" pitchFamily="2" charset="-78"/>
                <a:sym typeface="Calibri"/>
              </a:rPr>
              <a:t>سورة الماعون</a:t>
            </a:r>
            <a:endParaRPr lang="ar-KW" sz="46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4F81BD">
                  <a:lumMod val="50000"/>
                </a:srgbClr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3284984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458112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606225" y="198884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756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النصر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61844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905110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383238" y="162880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34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260648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النصر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453825" y="463466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3" y="5517232"/>
            <a:ext cx="11509932" cy="71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وَالْفَتْحُ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يَعْنِي فَتْحَ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مَكَّةَ </a:t>
            </a:r>
            <a:r>
              <a:rPr lang="ar-KW" sz="28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	</a:t>
            </a:r>
            <a:r>
              <a:rPr lang="ar-KW" sz="2800" b="1" dirty="0"/>
              <a:t>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فِي دِينِ اللهِ أَفْوَاجًا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في الإسلام جماعات </a:t>
            </a:r>
            <a:r>
              <a:rPr lang="ar-KW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جماعات</a:t>
            </a:r>
            <a:endParaRPr lang="ar-KW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6167214" y="98072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2" y="1700808"/>
            <a:ext cx="11188068" cy="259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عَنِ ابْنِ عُمَرَ قَالَ: أُنْزِلَتْ هَذِهِ السُّورَةُ ﴿إِذَا جَاءَ نَصْرُ اللَّهِ وَالْفَتْحُ﴾ عَلَى رَسُولِ اللَّهِ -ﷺ- أَوْسَطَ أَيَّامِ التَّشْرِيقِ، فَعَرَفَ أَنَّهُ الْوَدَاعُ، فَأَمَرَ </a:t>
            </a:r>
            <a:r>
              <a:rPr lang="ar-SA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بِرَاحِلَتِهِ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الْقَصْوَاءِ فَرَحَلَتْ، ثُمَّ قَامَ فَخَطَبَ النَّاسَ فَذَكَرَ خُطْبَتَهُ المشهورة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(مسند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البزار، (12/298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)،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وعَنِ ابْنِ عَبَّاسٍ قَالَ: لَمَّا نَزَلَتْ ﴿إِذَا جَاءَ نَصْرُ اللَّهِ وَالْفَتْحُ﴾ دَعَا رَسُولُ اللَّهِ -ﷺ- فَاطِمَةَ، وَقَالَ: «إِنَّهُ قَدْ نُعِيَتْ إليَّ نَفْسِي» فَبَكَتْ ثُمَّ ضَحِكَتْ، وَقَالَتْ: أَخْبَرَنِي أَنَّهُ نُعِيَتْ إِلَيْهِ نَفْسُهُ، فَبَكَيْتُ، ثُمَّ قَالَ: «اصْبِرِي فَإِنَّكِ أَوَّلُ أَهْلِي لِحَاقًا بي» فضحكت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مسند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أحمد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)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45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النصر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573487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2" y="2348880"/>
            <a:ext cx="1128727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 عاقبة الإسلام بالنصر والفتح، وما يُشْرع عند حصول ذلك، كما تشير لقرب أجل النبي -ﷺ-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3574926" y="4653136"/>
            <a:ext cx="7903255" cy="1566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علامة قرب أجل النبي -ﷺ-، دخول الناس في دين الله أفواجا.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نعي النبي -ﷺ- إلى نفسه.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أهمية التسبيح والاستغفار</a:t>
            </a:r>
            <a:r>
              <a:rPr lang="ar-SA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24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المسد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76245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91458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5049126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455246" y="177281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09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396653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المسد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453825" y="384257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94606" y="4653136"/>
            <a:ext cx="10829455" cy="1722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تَبَّتْ يَدَا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خسرت،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وخابت وضل سعيه وعمله</a:t>
            </a: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وَتَبَّ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خسر هو بذاته إذ هو من أهل النار .</a:t>
            </a: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جِيدِهَا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عنقها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			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	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مسد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حبل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حديد فتل فتلاً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محكمًا</a:t>
            </a:r>
            <a:endParaRPr lang="ar-K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694606" y="1575264"/>
            <a:ext cx="10829455" cy="199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عَنِ ابْنِ عَبَّاسٍ أَنَّ النَّبِيَّ -ﷺ- خَرَجَ إِلَى الْبَطْحَاءِ فَصَعِدَ الْجَبَلَ فَنَادَى: «يَا صَبَاحَاهَ» فَاجْتَمَعَتْ إِلَيْهِ قُرَيْشٌ، فَقَالَ: «أَرَأَيْتُمْ إِنْ حَدَّثْتُكُمْ أَنَّ الْعَدُوَّ مُصَبِّحُكُمْ أَوْ </a:t>
            </a:r>
            <a:r>
              <a:rPr lang="ar-SA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مُمَسِّيكُمْ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أَكَنْتُمْ تُصَدِّقُونِي؟» قَالُوا: نَعَمْ، قَالَ: «فَإِنِّي نَذِيرٌ لَّكُمْ بَيْنَ يَدَيْ عَذَابٍ شَدِيدٍ»، فَقَالَ أَبُو لَهَبٍ: أَلِهَذَا جَمَعْتَنَا؟ تَبًّا لَكَ، فَأَنْزَلَ اللَّهُ: ﴿تَبَّتْ يَدَا أَبِي لَهَبٍ وَتَبَّ﴾ إِلَى آخرها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(صحيح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البخاري، (6/180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).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606225" y="83671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96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المسد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482323" y="1573487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الآيات: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837926" y="2276872"/>
            <a:ext cx="9449345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عدم منفعة النسب والجاه مع الكفر بالله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28498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الآيات: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2" y="4221088"/>
            <a:ext cx="11478180" cy="2298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سورة المسد من دلائل النبوة؛ لأنها حكمت على أبي لهب بالموت كافرًا </a:t>
            </a:r>
            <a:endParaRPr lang="ar-K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ومات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بعد عشر سنين على ذلك.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صِحَّة </a:t>
            </a:r>
            <a:r>
              <a:rPr lang="ar-SA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أنكحة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الكفار.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من بطأ به عمله، لم يسرع به نسبه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الإخلاص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61844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905110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383238" y="162880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504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396653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الإخلاص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453825" y="384257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94606" y="4725144"/>
            <a:ext cx="10829455" cy="1656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أَحَدٌ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هو الواحد الأحد الذي لا نظير له ولا شبيه ولا ند له</a:t>
            </a: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الصَّمَدُ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السيد الذي تتجه إليه الخلائق في حوائجهم على الدوام والذي لا يأكل ولا يشرب الغني بنفسه والباقي بعد خلقه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		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	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 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كُفُوًا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ليس له مثيل ولا شبيه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KW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6383238" y="148478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94606" y="2276872"/>
            <a:ext cx="10829455" cy="1146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عَنْ أُبيّ بْنِ كَعْبٍ أَنَّ الْمُشْرِكِينَ قَالُوا لِلنَّبِيِّ -ﷺ-: يَا مُحَمَّدُ انسب لنا ربك، فأنزل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الله: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﴿قُلْ هُوَ اللَّهُ أحدٌ * اللَّهُ الصمدُ * لَمْ يَلِدْ وَلَمْ يولدْ * وَلَمْ يَكُنْ لَّهُ كُفُواً أحدٌ﴾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(مسند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أحمد، (35/143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).</a:t>
            </a:r>
            <a:endParaRPr lang="ar-KW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032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الإخلاص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573487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837926" y="2348880"/>
            <a:ext cx="9449345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إثبات تفرد الله بالكمال والألوهية وتنزُّهه عن النقص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2350790" y="4653136"/>
            <a:ext cx="9127391" cy="1566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تعدل ثلث القرآن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إثبات صفات الكمال لله، ونفي صفات النقص عنه.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هذه السورة تمثل أحد مقاصد القرآن الثلاثة: التوحيد والقصص والأحكام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60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الفلق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27687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57301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905110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2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903262" y="499298"/>
            <a:ext cx="2927469" cy="697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الماعون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478582" y="3212976"/>
            <a:ext cx="10923569" cy="244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endParaRPr lang="ar-KW" sz="3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يَدُعُّ الْيَتِيمَ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يَدْفَعُهُ بِعُنْفٍ 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KW" sz="3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وَلَا يَحُضُّ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يُطْعِمُهُ، ولا يَحُثُّ عَلَى إِطْعَامِهِ 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 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سَاهُونَ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سَهْوَ تَرْكٍ لها وَقِلَّةِ التفاتٍ إليها، وذلك فِعْلُ المنافقين</a:t>
            </a: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يُرَاؤُونَ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أي: يُرَاؤُونَ بِصَلَاتِهِمْ وأعمالِهم الناسَ فلم يُخْلِصُوا للهِ تعالى في ذلك </a:t>
            </a:r>
            <a:endParaRPr lang="ar-K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وَيَمْنَعُونَ المَاعُونَ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أي: يَمْنَعُونَ إعطاءَ الشيءِ الَّذِي مما جَرَتِ الْعَادَةُ بِبَذْلِهِ والسماحِ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به</a:t>
            </a:r>
            <a:endParaRPr lang="ar-K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330935" y="182635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46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396653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الفلق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453825" y="161032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94606" y="3140968"/>
            <a:ext cx="10829455" cy="2952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الْفَلَقِ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الصبح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				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الغاسق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الليل.</a:t>
            </a: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وَقَبَ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دخل في كلّ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شيء،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وقيل: 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الغاسق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القمر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 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وَقَبَ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دخل في الكسوف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فاسودّ</a:t>
            </a:r>
            <a:endParaRPr lang="ar-K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النَّفَّاثَاتِ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السّواحر يَنْفُثن،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أي: يَتْفُلْنَ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إذا سحرن ورَقَيْن، والنّفث ريحٌ يخرج من الفم، لا ريق معه. والتفل: ريح معه شيء من ريق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47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الفلق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573487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مقاصد الآيات: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837926" y="2420888"/>
            <a:ext cx="9449345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التحصُّن والاعتصام بالله من الشرور الظاهرة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الآيات: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2350790" y="4653136"/>
            <a:ext cx="9127391" cy="186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ثبوت السحر والحسد، ووسيلة العلاج منهما. </a:t>
            </a:r>
            <a:endParaRPr lang="ar-K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</a:t>
            </a:r>
            <a:r>
              <a:rPr lang="ar-SA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الاستعاذة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بصفة واحدة من صفات الله -برب الفلق- من أربعة شرور.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الرقية بالمعوذتين، من هدي رسول الله -ﷺ-.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115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الناس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27687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57301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905110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27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396653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الناس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453825" y="161032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694606" y="2852936"/>
            <a:ext cx="10829455" cy="714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الْوَسْوَاسِ الْخَنَّاسِ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إبليس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الْجِنَّةِ</a:t>
            </a:r>
            <a:r>
              <a:rPr lang="ar-S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الجِنّ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	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091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الناس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484784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مقاصد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837926" y="2276872"/>
            <a:ext cx="9449345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الاعتصام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والتحصن بالله من شر الشيطان ووسوسته، ومن الشرور الخفية</a:t>
            </a:r>
            <a:r>
              <a:rPr lang="ar-SA" sz="3200" dirty="0" smtClean="0"/>
              <a:t>.</a:t>
            </a:r>
            <a:endParaRPr lang="en-US" sz="3200" dirty="0"/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28498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406574" y="4221088"/>
            <a:ext cx="11071607" cy="230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علاج الوسوسة يكون بذكر الله والتعوذ من الشيطان.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</a:t>
            </a:r>
            <a:r>
              <a:rPr lang="ar-SA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الاستعاذة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بثلاث صفات لله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تعالى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شر واحد، الشيطان، لشدة خطره، ولأنه من أوسع أبواب الشر على الناس.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يختفي ويهرب الشيطان عند ذكر الله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–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عز وجل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-.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981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892408" y="476672"/>
            <a:ext cx="277886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الماعون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717503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مقاصد 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فوائد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1774726" y="4581128"/>
            <a:ext cx="9952685" cy="1615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المكذب بالدين يسهل عليه الاتصاف بالأوصاف الذميمة.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تأخير الصلاة عن وقتها.. نوع من السهو.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الرياء أحد أمراض القلوب، وهو يبطل العمل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532494" y="2426380"/>
            <a:ext cx="10493463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أخلاق المكذبين بالدين والآخرة، تحذيرًا للمؤمنين، وتشنيعًا على الكافرين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182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الكوثر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283446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91458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مقاصد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905110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311230" y="182635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38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188640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الكوثر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438558" y="1556792"/>
            <a:ext cx="10749511" cy="302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عَنْ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أنَس بْنِ مَالِكٍ رَضِيَ اللَّهُ عَنْهُ قَالَ: بَيْنَا رَسُولُ اللَّهِ -ﷺ- بين أظهرنا في المسجد إذا أغفى إغفاءة، ثم رفع مُبْتَسِمًا قُلْنَا: مَا أَضْحَكَكَ يَا رَسُولَ اللَّهِ؟ قال: «لقد أُنْزِلَتْ عليَّ آنِفًا سُورَةٌ» فَقَرَأَ: ﴿بِسمِ اللَّهِ الرَّحْمَنِ الرَّحِيمِ * إِنَّآ أَعْطَيْنَاكَ الْكَوْثَرَ * فصلِّ لِرَبِّكَ وَانْحَرْ * إِنَّ شَانِئَكَ هُوَ الْأَبْتَرُ﴾، ثُمَّ قَالَ: «أَتَدْرُونَ مَا الْكَوْثَرُ؟» قُلْنَا: اللَّهُ وَرَسُولُهُ أَعْلَمُ، قال: فإنه نهر في الجنة وَعَدَنِيهِ رَبِّي عزَّ وجلَّ عَلَيْهِ خَيْرٌ كَثِيرٌ، هُوَ حَوْضٌ تَرِدُ عَلَيْهِ أُمَّتِي يَوْمَ الْقِيَامَةِ آنيته عدد النجوم في السماء فَيُخْتَلَجُ الْعَبْدُ مِنْهُمْ، فَأَقُولُ: رَبِّ إِنَّهُ مِنْ أُمَّتِي، فَيَقُولُ: إِنَّكَ لَا تَدْرِي مَا أَحْدَثَ بعدك»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(رواه مسلم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(1/300)،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311230" y="90872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453825" y="470667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190550" y="5517232"/>
            <a:ext cx="11171577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الْكَوْثَرَ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نهر في الجنة	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	 		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وَانْحَرْ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اذبح يوم النحر</a:t>
            </a:r>
          </a:p>
          <a:p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شَانِئَكَ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مُبْغِضَكَ مِنَ النَّاسِ كَائِنًا مَنْ كَانَ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الْأَبْتَرُ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المُنْقَطِعُ عَنْ كُلِّ 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خَيْرٍ</a:t>
            </a:r>
            <a:endParaRPr lang="ar-KW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385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892408" y="476672"/>
            <a:ext cx="277886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الكوثر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717503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مقاصد 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708758" y="369856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 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1684980" y="4671096"/>
            <a:ext cx="9952685" cy="184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الكوثر نهر امتن الله به على رسوله.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مقابلة النعم بالشكر يزيدها.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كرامة النبي -ﷺ- على ربه وحفظه له وتشريفه له في الدنيا والآخرة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848475" y="2420888"/>
            <a:ext cx="10493463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منة الله على النبي -ﷺ- وقطع سبيل المبغضين له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r>
              <a:rPr lang="ar-K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29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797772" y="468661"/>
            <a:ext cx="3809601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تفسير  سورة  الكافرون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6453825" y="1826352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0" name="Google Shape;86;p1"/>
          <p:cNvSpPr txBox="1"/>
          <p:nvPr/>
        </p:nvSpPr>
        <p:spPr>
          <a:xfrm>
            <a:off x="6465550" y="384257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21" name="Google Shape;86;p1"/>
          <p:cNvSpPr txBox="1"/>
          <p:nvPr/>
        </p:nvSpPr>
        <p:spPr>
          <a:xfrm>
            <a:off x="6480196" y="4905110"/>
            <a:ext cx="4876839" cy="756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455246" y="2852936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75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4" name="Google Shape;86;p1"/>
          <p:cNvSpPr txBox="1"/>
          <p:nvPr/>
        </p:nvSpPr>
        <p:spPr>
          <a:xfrm>
            <a:off x="3869780" y="188640"/>
            <a:ext cx="3017514" cy="80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الكافرون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438558" y="1556792"/>
            <a:ext cx="10749511" cy="302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عَنْ جَابِرٍ، أَنَّ رَسُولَ اللَّهِ -ﷺ- قَرَأَ بهذه السورة، و ﴿قل هُوَ الله أَحَدٌ﴾، في ركعتي الطواف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سنن الترمذي، (2/206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)،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وَعنْ أَبِي هُرَيْرَةَ أَنَّ رَسُولَ اللَّهِ -ﷺ- قرأ بهما في ركعتي الفجر، وَقَدْ تَقَدَّمَ فِي الْحَدِيثِ أَنَّهَا تَعْدِلُ رُبْعَ القرآن، وفي الحديث أن رسول الله -ﷺ- كَانَ إِذَا أَخَذَ مَضْجَعَهُ قَرَأَ: ﴿قُلْ يَا أَيُّهَا الْكَافِرُونَ﴾ حتى يختمها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أخرجه الطبراني.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)،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وعن الْحَارِثِ بْنِ جَبَلَةَ قَالَ، قُلْتُ: يَا رَسُولَ اللَّهِ عَلِمْنِي شَيْئًا أَقُولُهُ عِنْدَ مَنَامِي، قَالَ: «إذا أخذت مضجعك من الليل فاقرأ ﴿ قُلْ يَا أَيُّهَا الْكَافِرُونَ﴾ فَإِنَّهَا بَرَاءَةٌ مِنَ الشِّرْكِ»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(مسند 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الإمام أحمد، (39/440</a:t>
            </a:r>
            <a:r>
              <a:rPr lang="ar-SA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).</a:t>
            </a:r>
            <a:r>
              <a:rPr lang="ar-KW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311230" y="908720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8" name="Google Shape;86;p1"/>
          <p:cNvSpPr txBox="1"/>
          <p:nvPr/>
        </p:nvSpPr>
        <p:spPr>
          <a:xfrm>
            <a:off x="6311230" y="4634664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9" name="Google Shape;86;p1"/>
          <p:cNvSpPr txBox="1"/>
          <p:nvPr/>
        </p:nvSpPr>
        <p:spPr>
          <a:xfrm>
            <a:off x="2" y="5517232"/>
            <a:ext cx="11362126" cy="100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أَعْبُدُ مَا تَعْبُدُونَ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التبرؤ من عبادة الأصنام </a:t>
            </a:r>
            <a:r>
              <a:rPr lang="ar-KW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والأنداد </a:t>
            </a:r>
          </a:p>
          <a:p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وَلَا أَنَا عَابِدٌ مَّا عَبَدتُّمْ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أَيْ في المُسْتَقْبَلِ أَبَدًا</a:t>
            </a:r>
            <a:r>
              <a:rPr lang="ar-K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لَكُمْ دِينُكُمْ وَلِيَ دِينِ لَكُمْ</a:t>
            </a:r>
            <a:r>
              <a:rPr lang="ar-S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K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شِرْكُكُمْ وَلِي </a:t>
            </a:r>
            <a:r>
              <a:rPr lang="ar-KW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تَوْحِيدِي</a:t>
            </a:r>
            <a:endParaRPr lang="ar-KW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05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13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5" name="Google Shape;86;p1"/>
          <p:cNvSpPr txBox="1"/>
          <p:nvPr/>
        </p:nvSpPr>
        <p:spPr>
          <a:xfrm>
            <a:off x="3604376" y="476672"/>
            <a:ext cx="3490092" cy="837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الكافرون</a:t>
            </a:r>
            <a:endParaRPr lang="ar-KW" sz="46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7" name="Google Shape;86;p1"/>
          <p:cNvSpPr txBox="1"/>
          <p:nvPr/>
        </p:nvSpPr>
        <p:spPr>
          <a:xfrm>
            <a:off x="6562597" y="1573487"/>
            <a:ext cx="5041738" cy="70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8" name="Google Shape;86;p1"/>
          <p:cNvSpPr txBox="1"/>
          <p:nvPr/>
        </p:nvSpPr>
        <p:spPr>
          <a:xfrm>
            <a:off x="1837926" y="2564904"/>
            <a:ext cx="9449345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تقرير توحيد العبادة والبراءة من الشرك، والتمايز التام بين الإسلام والشرك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9" name="Google Shape;86;p1"/>
          <p:cNvSpPr txBox="1"/>
          <p:nvPr/>
        </p:nvSpPr>
        <p:spPr>
          <a:xfrm>
            <a:off x="6601342" y="3770568"/>
            <a:ext cx="4876839" cy="73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28" name="Google Shape;86;p1"/>
          <p:cNvSpPr txBox="1"/>
          <p:nvPr/>
        </p:nvSpPr>
        <p:spPr>
          <a:xfrm>
            <a:off x="766614" y="4653136"/>
            <a:ext cx="10711567" cy="1866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</a:t>
            </a:r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ضرورة المفاصلة مع الكفار.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مقابلة النعم بالشكر.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SA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 تعظيم شأن الولاء والبراء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87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4463</TotalTime>
  <Words>1400</Words>
  <Application>Microsoft Office PowerPoint</Application>
  <PresentationFormat>مخصص</PresentationFormat>
  <Paragraphs>189</Paragraphs>
  <Slides>24</Slides>
  <Notes>24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Shikh kamal</cp:lastModifiedBy>
  <cp:revision>178</cp:revision>
  <dcterms:created xsi:type="dcterms:W3CDTF">2020-09-21T19:44:50Z</dcterms:created>
  <dcterms:modified xsi:type="dcterms:W3CDTF">2021-07-05T15:45:28Z</dcterms:modified>
</cp:coreProperties>
</file>