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300" r:id="rId2"/>
    <p:sldId id="301" r:id="rId3"/>
    <p:sldId id="302" r:id="rId4"/>
    <p:sldId id="303" r:id="rId5"/>
    <p:sldId id="304" r:id="rId6"/>
    <p:sldId id="305" r:id="rId7"/>
    <p:sldId id="306" r:id="rId8"/>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4" d="100"/>
          <a:sy n="44" d="100"/>
        </p:scale>
        <p:origin x="-77" y="-80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B9B0C5-9F32-409C-8E35-AEB7A0BA3F65}" type="datetimeFigureOut">
              <a:rPr lang="ar-KW" smtClean="0"/>
              <a:t>21/04/1442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33603-2E15-47FC-AF17-8258FEB3AD33}" type="slidenum">
              <a:rPr lang="ar-KW" smtClean="0"/>
              <a:t>‹#›</a:t>
            </a:fld>
            <a:endParaRPr lang="ar-KW"/>
          </a:p>
        </p:txBody>
      </p:sp>
    </p:spTree>
    <p:extLst>
      <p:ext uri="{BB962C8B-B14F-4D97-AF65-F5344CB8AC3E}">
        <p14:creationId xmlns:p14="http://schemas.microsoft.com/office/powerpoint/2010/main" val="3852496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21/04/1442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pic>
        <p:nvPicPr>
          <p:cNvPr id="11" name="Picture 2"/>
          <p:cNvPicPr>
            <a:picLocks noChangeAspect="1"/>
          </p:cNvPicPr>
          <p:nvPr/>
        </p:nvPicPr>
        <p:blipFill>
          <a:blip r:embed="rId4"/>
          <a:stretch>
            <a:fillRect/>
          </a:stretch>
        </p:blipFill>
        <p:spPr>
          <a:xfrm>
            <a:off x="0" y="0"/>
            <a:ext cx="1583993" cy="6858000"/>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797773" y="263788"/>
            <a:ext cx="3139236"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الغاشية</a:t>
            </a:r>
          </a:p>
        </p:txBody>
      </p:sp>
      <p:sp>
        <p:nvSpPr>
          <p:cNvPr id="15" name="Google Shape;86;p1"/>
          <p:cNvSpPr txBox="1"/>
          <p:nvPr/>
        </p:nvSpPr>
        <p:spPr>
          <a:xfrm>
            <a:off x="6321647" y="1784831"/>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8" name="Google Shape;86;p1"/>
          <p:cNvSpPr txBox="1"/>
          <p:nvPr/>
        </p:nvSpPr>
        <p:spPr>
          <a:xfrm>
            <a:off x="6453825" y="2752023"/>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0" name="Google Shape;86;p1"/>
          <p:cNvSpPr txBox="1"/>
          <p:nvPr/>
        </p:nvSpPr>
        <p:spPr>
          <a:xfrm>
            <a:off x="6465550" y="3792415"/>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1" name="Google Shape;86;p1"/>
          <p:cNvSpPr txBox="1"/>
          <p:nvPr/>
        </p:nvSpPr>
        <p:spPr>
          <a:xfrm>
            <a:off x="6480196" y="4870897"/>
            <a:ext cx="4876839" cy="756138"/>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655862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903262" y="278512"/>
            <a:ext cx="2927469" cy="697454"/>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الغاشية</a:t>
            </a:r>
          </a:p>
        </p:txBody>
      </p:sp>
      <p:sp>
        <p:nvSpPr>
          <p:cNvPr id="15" name="Google Shape;86;p1"/>
          <p:cNvSpPr txBox="1"/>
          <p:nvPr/>
        </p:nvSpPr>
        <p:spPr>
          <a:xfrm>
            <a:off x="6321647" y="1433151"/>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7" name="Google Shape;86;p1"/>
          <p:cNvSpPr txBox="1"/>
          <p:nvPr/>
        </p:nvSpPr>
        <p:spPr>
          <a:xfrm>
            <a:off x="694702" y="2118947"/>
            <a:ext cx="10521666" cy="1107839"/>
          </a:xfrm>
          <a:prstGeom prst="rect">
            <a:avLst/>
          </a:prstGeom>
          <a:noFill/>
          <a:ln>
            <a:noFill/>
          </a:ln>
        </p:spPr>
        <p:txBody>
          <a:bodyPr spcFirstLastPara="1" wrap="square" lIns="91425" tIns="45700" rIns="91425" bIns="45700" anchor="b" anchorCtr="0">
            <a:noAutofit/>
          </a:bodyPr>
          <a:lstStyle/>
          <a:p>
            <a:pPr algn="just" rtl="1"/>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عن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النعمان بن بشير أَنَّ النَّبِيَّ -ﷺ- كَانَ يَقْرَأُ فِي الْعِيْدَيْنِ وَيَوْمَ الْجُمُعَة ب</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﴿سَبِّحِ اسْمَ رَبِّكَ الْأَعْلَى﴾ و</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﴿هل أَتَاكَ حَدِيثُ الْغَاشِيَةِ﴾، وَرُبَّمَا اجْتَمَعَا فِي يَوْمٍ واحد فقرأهما (صحيح مسل</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م</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8" name="Google Shape;86;p1"/>
          <p:cNvSpPr txBox="1"/>
          <p:nvPr/>
        </p:nvSpPr>
        <p:spPr>
          <a:xfrm>
            <a:off x="6453825" y="3859815"/>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826382" y="4598367"/>
            <a:ext cx="10575769" cy="1626591"/>
          </a:xfrm>
          <a:prstGeom prst="rect">
            <a:avLst/>
          </a:prstGeom>
          <a:noFill/>
          <a:ln>
            <a:noFill/>
          </a:ln>
        </p:spPr>
        <p:txBody>
          <a:bodyPr spcFirstLastPara="1" wrap="square" lIns="91425" tIns="45700" rIns="91425" bIns="45700" anchor="b" anchorCtr="0">
            <a:noAutofit/>
          </a:bodyPr>
          <a:lstStyle/>
          <a:p>
            <a:pPr algn="just" rtl="1"/>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الضَّرِيع</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نبت بالحجاز، يقال لرطبة الشِّبْرِق</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لَاغِيَةً</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من يقول لغواً.</a:t>
            </a:r>
          </a:p>
          <a:p>
            <a:pPr algn="just" rtl="1"/>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وَنَّمارق</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النمارق: الوسائد.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وَزَرابيّ</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الزَّرابيّ: </a:t>
            </a:r>
            <a:r>
              <a:rPr lang="ar-KW"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الطّنافِس</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p>
          <a:p>
            <a:pPr algn="just" rtl="1"/>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بِمُسَيْطِرٍ</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بمُسَلَّط</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إِيَابَهُمْ</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رجوعهم.</a:t>
            </a:r>
          </a:p>
        </p:txBody>
      </p:sp>
    </p:spTree>
    <p:extLst>
      <p:ext uri="{BB962C8B-B14F-4D97-AF65-F5344CB8AC3E}">
        <p14:creationId xmlns:p14="http://schemas.microsoft.com/office/powerpoint/2010/main" val="330087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929634" y="263788"/>
            <a:ext cx="2857140" cy="782514"/>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الغاشية</a:t>
            </a:r>
          </a:p>
        </p:txBody>
      </p:sp>
      <p:sp>
        <p:nvSpPr>
          <p:cNvPr id="15" name="Google Shape;86;p1"/>
          <p:cNvSpPr txBox="1"/>
          <p:nvPr/>
        </p:nvSpPr>
        <p:spPr>
          <a:xfrm>
            <a:off x="6321647" y="1389191"/>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7" name="Google Shape;86;p1"/>
          <p:cNvSpPr txBox="1"/>
          <p:nvPr/>
        </p:nvSpPr>
        <p:spPr>
          <a:xfrm>
            <a:off x="694702" y="2198075"/>
            <a:ext cx="10521666" cy="1107839"/>
          </a:xfrm>
          <a:prstGeom prst="rect">
            <a:avLst/>
          </a:prstGeom>
          <a:noFill/>
          <a:ln>
            <a:noFill/>
          </a:ln>
        </p:spPr>
        <p:txBody>
          <a:bodyPr spcFirstLastPara="1" wrap="square" lIns="91425" tIns="45700" rIns="91425" bIns="45700" anchor="b" anchorCtr="0">
            <a:noAutofit/>
          </a:bodyPr>
          <a:lstStyle/>
          <a:p>
            <a:pPr algn="just" rtl="1"/>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تذكير النفوس بمشاهد القدرة الإلهية في العذاب والنعيم، ودلائل ذلك في الآيات الحاضرة، لتمتلئ النفوس رغبة ورهبة</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8" name="Google Shape;86;p1"/>
          <p:cNvSpPr txBox="1"/>
          <p:nvPr/>
        </p:nvSpPr>
        <p:spPr>
          <a:xfrm>
            <a:off x="6453825" y="3587263"/>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5358205" y="4378567"/>
            <a:ext cx="6043945" cy="1987063"/>
          </a:xfrm>
          <a:prstGeom prst="rect">
            <a:avLst/>
          </a:prstGeom>
          <a:noFill/>
          <a:ln>
            <a:noFill/>
          </a:ln>
        </p:spPr>
        <p:txBody>
          <a:bodyPr spcFirstLastPara="1" wrap="square" lIns="91425" tIns="45700" rIns="91425" bIns="45700" anchor="b" anchorCtr="0">
            <a:noAutofit/>
          </a:bodyPr>
          <a:lstStyle/>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أهمية تطهير النفس من الخبائث الظاهرة والباطنة.</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الاستدلال بالمخلوقات على وجود الخالق وعظمته.</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مهمة الداعية الدعوة، لا حمل الناس على الهداية؛ </a:t>
            </a:r>
            <a:endParaRPr lang="en-GB"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لأن الهداية بيد الله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a:t>
            </a:r>
            <a:r>
              <a:rPr lang="en-GB"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AGA Arabesque" panose="05010101010101010101" pitchFamily="2" charset="2"/>
                <a:ea typeface="Calibri"/>
                <a:cs typeface="Calibri" panose="020F0502020204030204" pitchFamily="34" charset="0"/>
              </a:rPr>
              <a:t>I</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endParaRPr>
          </a:p>
        </p:txBody>
      </p:sp>
    </p:spTree>
    <p:extLst>
      <p:ext uri="{BB962C8B-B14F-4D97-AF65-F5344CB8AC3E}">
        <p14:creationId xmlns:p14="http://schemas.microsoft.com/office/powerpoint/2010/main" val="3866970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6" name="Picture 1"/>
          <p:cNvPicPr>
            <a:picLocks noChangeAspect="1"/>
          </p:cNvPicPr>
          <p:nvPr/>
        </p:nvPicPr>
        <p:blipFill>
          <a:blip r:embed="rId3"/>
          <a:stretch>
            <a:fillRect/>
          </a:stretch>
        </p:blipFill>
        <p:spPr>
          <a:xfrm>
            <a:off x="11025957" y="185370"/>
            <a:ext cx="996208" cy="727633"/>
          </a:xfrm>
          <a:prstGeom prst="rect">
            <a:avLst/>
          </a:prstGeom>
        </p:spPr>
      </p:pic>
      <p:pic>
        <p:nvPicPr>
          <p:cNvPr id="20" name="Picture 2"/>
          <p:cNvPicPr>
            <a:picLocks noChangeAspect="1"/>
          </p:cNvPicPr>
          <p:nvPr/>
        </p:nvPicPr>
        <p:blipFill>
          <a:blip r:embed="rId4"/>
          <a:stretch>
            <a:fillRect/>
          </a:stretch>
        </p:blipFill>
        <p:spPr>
          <a:xfrm>
            <a:off x="0" y="0"/>
            <a:ext cx="1583993" cy="6858000"/>
          </a:xfrm>
          <a:prstGeom prst="rect">
            <a:avLst/>
          </a:prstGeom>
        </p:spPr>
      </p:pic>
      <p:sp>
        <p:nvSpPr>
          <p:cNvPr id="21"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22"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23" name="Google Shape;86;p1"/>
          <p:cNvSpPr txBox="1"/>
          <p:nvPr/>
        </p:nvSpPr>
        <p:spPr>
          <a:xfrm>
            <a:off x="4070306" y="263788"/>
            <a:ext cx="2541753" cy="782521"/>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endPar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الفجر</a:t>
            </a:r>
          </a:p>
        </p:txBody>
      </p:sp>
      <p:sp>
        <p:nvSpPr>
          <p:cNvPr id="26" name="Google Shape;86;p1"/>
          <p:cNvSpPr txBox="1"/>
          <p:nvPr/>
        </p:nvSpPr>
        <p:spPr>
          <a:xfrm>
            <a:off x="6550523" y="3253167"/>
            <a:ext cx="4876839" cy="738552"/>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8" name="Google Shape;86;p1"/>
          <p:cNvSpPr txBox="1"/>
          <p:nvPr/>
        </p:nvSpPr>
        <p:spPr>
          <a:xfrm>
            <a:off x="6312856" y="1969463"/>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9" name="Google Shape;86;p1"/>
          <p:cNvSpPr txBox="1"/>
          <p:nvPr/>
        </p:nvSpPr>
        <p:spPr>
          <a:xfrm>
            <a:off x="6579832" y="4715575"/>
            <a:ext cx="4876839" cy="738552"/>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245912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6" name="Picture 1"/>
          <p:cNvPicPr>
            <a:picLocks noChangeAspect="1"/>
          </p:cNvPicPr>
          <p:nvPr/>
        </p:nvPicPr>
        <p:blipFill>
          <a:blip r:embed="rId3"/>
          <a:stretch>
            <a:fillRect/>
          </a:stretch>
        </p:blipFill>
        <p:spPr>
          <a:xfrm>
            <a:off x="11025957" y="185370"/>
            <a:ext cx="996208" cy="727633"/>
          </a:xfrm>
          <a:prstGeom prst="rect">
            <a:avLst/>
          </a:prstGeom>
        </p:spPr>
      </p:pic>
      <p:sp>
        <p:nvSpPr>
          <p:cNvPr id="21"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22"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23" name="Google Shape;86;p1"/>
          <p:cNvSpPr txBox="1"/>
          <p:nvPr/>
        </p:nvSpPr>
        <p:spPr>
          <a:xfrm>
            <a:off x="3621954" y="272578"/>
            <a:ext cx="3490092" cy="826476"/>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تفسير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الفجر</a:t>
            </a:r>
          </a:p>
        </p:txBody>
      </p:sp>
      <p:sp>
        <p:nvSpPr>
          <p:cNvPr id="27" name="Google Shape;86;p1"/>
          <p:cNvSpPr txBox="1"/>
          <p:nvPr/>
        </p:nvSpPr>
        <p:spPr>
          <a:xfrm>
            <a:off x="685711" y="2435473"/>
            <a:ext cx="11068074" cy="3666400"/>
          </a:xfrm>
          <a:prstGeom prst="rect">
            <a:avLst/>
          </a:prstGeom>
          <a:noFill/>
          <a:ln>
            <a:noFill/>
          </a:ln>
        </p:spPr>
        <p:txBody>
          <a:bodyPr spcFirstLastPara="1" wrap="square" lIns="91425" tIns="45700" rIns="91425" bIns="45700" anchor="b" anchorCtr="0">
            <a:noAutofit/>
          </a:bodyPr>
          <a:lstStyle/>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﴿وَلَيَالٍ عَشْرٍ﴾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عَشر الأضحى</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﴿وَالْوَتْرِ﴾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يوم عرفة.</a:t>
            </a:r>
          </a:p>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﴿إِذَا يَسْرِ﴾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يُسرَى فيه. يعني ليلة المزدلفة</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﴿لِّذِي حِجْرٍ﴾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عقل.</a:t>
            </a:r>
          </a:p>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﴿بِعَادٍ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إِرَمَ﴾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بقبيلة عاد القديمة، و (</a:t>
            </a:r>
            <a:r>
              <a:rPr lang="ar-KW"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إرامَ</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معناه القديمة</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و ﴿ذَاتِ الْعِمَادِ﴾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ذات الأخبية بالعمد.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أو: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ذات البناء العظيم.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أو: ذات الطول في أجسادهم، كانوا ذوي عظم في أجساد كالعمد. </a:t>
            </a:r>
          </a:p>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﴿جَابُوا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الصَّخْرَ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بِالْوَادِ﴾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نَقبوا بيوتاً</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﴿فَقَدَرَ عَلَيْهِ﴾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ضيَّق عليه.</a:t>
            </a:r>
          </a:p>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﴿التُّرَاثَ﴾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الميراث</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﴿أَكْلاً لَّمًّا﴾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شديداً.</a:t>
            </a:r>
          </a:p>
          <a:p>
            <a:pPr algn="just" rtl="1"/>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﴿حُبّاً جَمّاً﴾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شديداً</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﴿دُكَّتِ﴾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دُكّت جبالها وأنشازها حتى استوت</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1" name="Google Shape;86;p1"/>
          <p:cNvSpPr txBox="1"/>
          <p:nvPr/>
        </p:nvSpPr>
        <p:spPr>
          <a:xfrm>
            <a:off x="6156744" y="1406694"/>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3600091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6" name="Picture 1"/>
          <p:cNvPicPr>
            <a:picLocks noChangeAspect="1"/>
          </p:cNvPicPr>
          <p:nvPr/>
        </p:nvPicPr>
        <p:blipFill>
          <a:blip r:embed="rId3"/>
          <a:stretch>
            <a:fillRect/>
          </a:stretch>
        </p:blipFill>
        <p:spPr>
          <a:xfrm>
            <a:off x="11025957" y="185370"/>
            <a:ext cx="996208" cy="727633"/>
          </a:xfrm>
          <a:prstGeom prst="rect">
            <a:avLst/>
          </a:prstGeom>
        </p:spPr>
      </p:pic>
      <p:sp>
        <p:nvSpPr>
          <p:cNvPr id="21"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22"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23" name="Google Shape;86;p1"/>
          <p:cNvSpPr txBox="1"/>
          <p:nvPr/>
        </p:nvSpPr>
        <p:spPr>
          <a:xfrm>
            <a:off x="4096685" y="254996"/>
            <a:ext cx="2584604" cy="764930"/>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الفجر</a:t>
            </a:r>
          </a:p>
        </p:txBody>
      </p:sp>
      <p:sp>
        <p:nvSpPr>
          <p:cNvPr id="24" name="Google Shape;86;p1"/>
          <p:cNvSpPr txBox="1"/>
          <p:nvPr/>
        </p:nvSpPr>
        <p:spPr>
          <a:xfrm>
            <a:off x="6594164" y="1477111"/>
            <a:ext cx="5010173" cy="729760"/>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5" name="Google Shape;86;p1"/>
          <p:cNvSpPr txBox="1"/>
          <p:nvPr/>
        </p:nvSpPr>
        <p:spPr>
          <a:xfrm>
            <a:off x="1731860" y="2321163"/>
            <a:ext cx="9449345" cy="1107839"/>
          </a:xfrm>
          <a:prstGeom prst="rect">
            <a:avLst/>
          </a:prstGeom>
          <a:noFill/>
          <a:ln>
            <a:noFill/>
          </a:ln>
        </p:spPr>
        <p:txBody>
          <a:bodyPr spcFirstLastPara="1" wrap="square" lIns="91425" tIns="45700" rIns="91425" bIns="45700" anchor="b" anchorCtr="0">
            <a:noAutofit/>
          </a:bodyPr>
          <a:lstStyle/>
          <a:p>
            <a:pPr algn="just" rtl="1"/>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عرض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مشاهد العظمة والقدرة الإلهية في الكون وأحوال الإنسان، </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وبيان عاقبة المغترين.</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26" name="Google Shape;86;p1"/>
          <p:cNvSpPr txBox="1"/>
          <p:nvPr/>
        </p:nvSpPr>
        <p:spPr>
          <a:xfrm>
            <a:off x="6708758" y="3833439"/>
            <a:ext cx="4876839" cy="738552"/>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7" name="Google Shape;86;p1"/>
          <p:cNvSpPr txBox="1"/>
          <p:nvPr/>
        </p:nvSpPr>
        <p:spPr>
          <a:xfrm>
            <a:off x="1151642" y="4510457"/>
            <a:ext cx="10575769" cy="1714501"/>
          </a:xfrm>
          <a:prstGeom prst="rect">
            <a:avLst/>
          </a:prstGeom>
          <a:noFill/>
          <a:ln>
            <a:noFill/>
          </a:ln>
        </p:spPr>
        <p:txBody>
          <a:bodyPr spcFirstLastPara="1" wrap="square" lIns="91425" tIns="45700" rIns="91425" bIns="45700" anchor="b" anchorCtr="0">
            <a:noAutofit/>
          </a:bodyPr>
          <a:lstStyle/>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فضل عشر ذي الحجة على أيام السنة.</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ثبوت المجيء لله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a:t>
            </a:r>
            <a:r>
              <a:rPr lang="en-GB"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AGA Arabesque" panose="05010101010101010101" pitchFamily="2" charset="2"/>
                <a:ea typeface="Calibri"/>
                <a:cs typeface="Calibri" panose="020F0502020204030204" pitchFamily="34" charset="0"/>
              </a:rPr>
              <a:t>I</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Calibri" panose="020F0502020204030204" pitchFamily="34" charset="0"/>
                <a:ea typeface="Calibri"/>
                <a:cs typeface="Calibri" panose="020F0502020204030204" pitchFamily="34" charset="0"/>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يوم القيامة وفق ما يليق به</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من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غير تشبيه ولا تمثيل ولا تعطيل.</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rtl="1"/>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المؤمن إذا ابتلي صبر وإن أعطي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شكر</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117770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604376" y="260648"/>
            <a:ext cx="3490092" cy="765158"/>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تفسير </a:t>
            </a: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الضحى</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1124744"/>
            <a:ext cx="5041738" cy="703385"/>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8" name="Google Shape;86;p1"/>
          <p:cNvSpPr txBox="1"/>
          <p:nvPr/>
        </p:nvSpPr>
        <p:spPr>
          <a:xfrm>
            <a:off x="838622" y="1828129"/>
            <a:ext cx="10448649" cy="4553199"/>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ذكر يستحب التكبير من آخر الضحى لآخر سورة الناس، وقد ذكر القراء أن ذلك سنّة مأثورة وذكروا فِي مُنَاسَبَةِ التَّكْبِيرِ مِنْ أَوَّلِ سُورَةِ الضُّحَى، أَنَّهُ لَمَّا تَأَخَّرَ الْوَحْيُ عَنْ رَسُولِ اللَّهِ -ﷺ- وَفَتَرَ تِلْكَ الْمُدَّةَ ثم جاء الْمَلَكُ فَأَوْحَى إِلَيْهِ: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وَالضُّحَى وَاللَّيْلِ إِذَا سَجَى﴾ السورة بتمامها؛ كبّر فرحاً وسروراً.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قال ابن كثير: لم يُرْوَ ذَلِكَ بِإِسْنَادٍ يُحْكَمُ عَلَيْهِ بِصِحَّةٍ وَلَا ضَعْفٍ، فَاللَّهُ أَعْلَمُ).</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وعن جندب بن عبد الله قال: اشْتَكَى النَّبِيُّ -ﷺ- فَلَمْ يَقُمْ لَيْلَةً أَوْ لَيْلَتَيْنِ، فَأَتَتِ امْرَأَةٌ فَقَالَتْ: يَا مُحَمَّدُ مَا أَرَى شَيْطَانَكَ إِلَّا قَدْ تَرَكَكَ، فَأَنْزَلَ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اللَّهُ: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وَالضُّحَى وَاللَّيْلِ إِذَا سَجَى * مَا وَدَّعَكَ رَبُّكَ وَمَا قَلَى﴾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صحيح البخاري، (4/1906) والترمذي والنسائي</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وفي رواية: أَبْطَأَ جِبْرِيلُ عَلَى رَسُولِ اللَّهِ -ﷺ-، فقال المشركون: وَدَّعَ محمداً ربُّه، فَأَنْزَلَ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اللَّهُ: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وَالضُّحَى وَاللَّيْلِ إِذَا سَجَى * مَا وَدَّعَكَ رَبُّكَ وَمَا قَلَى﴾.</a:t>
            </a:r>
            <a:r>
              <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p>
        </p:txBody>
      </p:sp>
    </p:spTree>
    <p:extLst>
      <p:ext uri="{BB962C8B-B14F-4D97-AF65-F5344CB8AC3E}">
        <p14:creationId xmlns:p14="http://schemas.microsoft.com/office/powerpoint/2010/main" val="3433104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453</Words>
  <Application>Microsoft Office PowerPoint</Application>
  <PresentationFormat>مخصص</PresentationFormat>
  <Paragraphs>60</Paragraphs>
  <Slides>7</Slides>
  <Notes>7</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32</cp:revision>
  <dcterms:created xsi:type="dcterms:W3CDTF">2020-09-26T19:22:49Z</dcterms:created>
  <dcterms:modified xsi:type="dcterms:W3CDTF">2020-12-06T16:01:27Z</dcterms:modified>
</cp:coreProperties>
</file>