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300" r:id="rId2"/>
    <p:sldId id="301" r:id="rId3"/>
    <p:sldId id="302" r:id="rId4"/>
    <p:sldId id="303" r:id="rId5"/>
    <p:sldId id="304" r:id="rId6"/>
    <p:sldId id="305" r:id="rId7"/>
    <p:sldId id="306" r:id="rId8"/>
  </p:sldIdLst>
  <p:sldSz cx="12190413"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4" d="100"/>
          <a:sy n="44" d="100"/>
        </p:scale>
        <p:origin x="-77" y="-80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KW"/>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BB9B0C5-9F32-409C-8E35-AEB7A0BA3F65}" type="datetimeFigureOut">
              <a:rPr lang="ar-KW" smtClean="0"/>
              <a:t>21/04/1442</a:t>
            </a:fld>
            <a:endParaRPr lang="ar-KW"/>
          </a:p>
        </p:txBody>
      </p:sp>
      <p:sp>
        <p:nvSpPr>
          <p:cNvPr id="4" name="عنصر نائب لصورة الشريحة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ar-KW"/>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KW"/>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833603-2E15-47FC-AF17-8258FEB3AD33}" type="slidenum">
              <a:rPr lang="ar-KW" smtClean="0"/>
              <a:t>‹#›</a:t>
            </a:fld>
            <a:endParaRPr lang="ar-KW"/>
          </a:p>
        </p:txBody>
      </p:sp>
    </p:spTree>
    <p:extLst>
      <p:ext uri="{BB962C8B-B14F-4D97-AF65-F5344CB8AC3E}">
        <p14:creationId xmlns:p14="http://schemas.microsoft.com/office/powerpoint/2010/main" val="385249609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914281" y="2130426"/>
            <a:ext cx="10361851"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8049" y="274639"/>
            <a:ext cx="2742843"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609521" y="274639"/>
            <a:ext cx="8025355"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962959" y="4406901"/>
            <a:ext cx="10361851"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21/04/1442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21/04/1442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21/04/1442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21/04/1442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521" y="273050"/>
            <a:ext cx="4010562"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21/04/1442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389406" y="4800600"/>
            <a:ext cx="7314248"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21/04/1442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21/04/1442</a:t>
            </a:fld>
            <a:endParaRPr lang="ar-SA"/>
          </a:p>
        </p:txBody>
      </p:sp>
      <p:sp>
        <p:nvSpPr>
          <p:cNvPr id="5" name="عنصر نائب للتذييل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pic>
        <p:nvPicPr>
          <p:cNvPr id="11" name="Picture 2"/>
          <p:cNvPicPr>
            <a:picLocks noChangeAspect="1"/>
          </p:cNvPicPr>
          <p:nvPr/>
        </p:nvPicPr>
        <p:blipFill>
          <a:blip r:embed="rId4"/>
          <a:stretch>
            <a:fillRect/>
          </a:stretch>
        </p:blipFill>
        <p:spPr>
          <a:xfrm>
            <a:off x="0" y="0"/>
            <a:ext cx="1583993" cy="6858000"/>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797773" y="263788"/>
            <a:ext cx="3139236" cy="800099"/>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a:t>
            </a:r>
            <a:r>
              <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الغاشية</a:t>
            </a:r>
          </a:p>
        </p:txBody>
      </p:sp>
      <p:sp>
        <p:nvSpPr>
          <p:cNvPr id="15" name="Google Shape;86;p1"/>
          <p:cNvSpPr txBox="1"/>
          <p:nvPr/>
        </p:nvSpPr>
        <p:spPr>
          <a:xfrm>
            <a:off x="6321647" y="1784831"/>
            <a:ext cx="5010173" cy="729760"/>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مقدمة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8" name="Google Shape;86;p1"/>
          <p:cNvSpPr txBox="1"/>
          <p:nvPr/>
        </p:nvSpPr>
        <p:spPr>
          <a:xfrm>
            <a:off x="6453825" y="2752023"/>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غريب الألفاظ</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0" name="Google Shape;86;p1"/>
          <p:cNvSpPr txBox="1"/>
          <p:nvPr/>
        </p:nvSpPr>
        <p:spPr>
          <a:xfrm>
            <a:off x="6465550" y="3792415"/>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مقاصد السورة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1" name="Google Shape;86;p1"/>
          <p:cNvSpPr txBox="1"/>
          <p:nvPr/>
        </p:nvSpPr>
        <p:spPr>
          <a:xfrm>
            <a:off x="6480196" y="4870897"/>
            <a:ext cx="4876839" cy="756138"/>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a:t>
            </a: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السورة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1655862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903262" y="278512"/>
            <a:ext cx="2927469" cy="697454"/>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a:t>
            </a:r>
            <a:r>
              <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الغاشية</a:t>
            </a:r>
          </a:p>
        </p:txBody>
      </p:sp>
      <p:sp>
        <p:nvSpPr>
          <p:cNvPr id="15" name="Google Shape;86;p1"/>
          <p:cNvSpPr txBox="1"/>
          <p:nvPr/>
        </p:nvSpPr>
        <p:spPr>
          <a:xfrm>
            <a:off x="6321647" y="1433151"/>
            <a:ext cx="5010173" cy="729760"/>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مقدمة: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7" name="Google Shape;86;p1"/>
          <p:cNvSpPr txBox="1"/>
          <p:nvPr/>
        </p:nvSpPr>
        <p:spPr>
          <a:xfrm>
            <a:off x="694702" y="2118947"/>
            <a:ext cx="10521666" cy="1107839"/>
          </a:xfrm>
          <a:prstGeom prst="rect">
            <a:avLst/>
          </a:prstGeom>
          <a:noFill/>
          <a:ln>
            <a:noFill/>
          </a:ln>
        </p:spPr>
        <p:txBody>
          <a:bodyPr spcFirstLastPara="1" wrap="square" lIns="91425" tIns="45700" rIns="91425" bIns="45700" anchor="b" anchorCtr="0">
            <a:noAutofit/>
          </a:bodyPr>
          <a:lstStyle/>
          <a:p>
            <a:pPr algn="just" rtl="1"/>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عن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النعمان بن بشير أَنَّ النَّبِيَّ -ﷺ- كَانَ يَقْرَأُ فِي الْعِيْدَيْنِ وَيَوْمَ الْجُمُعَة ب</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﴿سَبِّحِ اسْمَ رَبِّكَ الْأَعْلَى﴾ و</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﴿هل أَتَاكَ حَدِيثُ الْغَاشِيَةِ﴾، وَرُبَّمَا اجْتَمَعَا فِي يَوْمٍ واحد فقرأهما (صحيح مسل</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م</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18" name="Google Shape;86;p1"/>
          <p:cNvSpPr txBox="1"/>
          <p:nvPr/>
        </p:nvSpPr>
        <p:spPr>
          <a:xfrm>
            <a:off x="6453825" y="3859815"/>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غريب الألفاظ:</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9" name="Google Shape;86;p1"/>
          <p:cNvSpPr txBox="1"/>
          <p:nvPr/>
        </p:nvSpPr>
        <p:spPr>
          <a:xfrm>
            <a:off x="826382" y="4598367"/>
            <a:ext cx="10575769" cy="1626591"/>
          </a:xfrm>
          <a:prstGeom prst="rect">
            <a:avLst/>
          </a:prstGeom>
          <a:noFill/>
          <a:ln>
            <a:noFill/>
          </a:ln>
        </p:spPr>
        <p:txBody>
          <a:bodyPr spcFirstLastPara="1" wrap="square" lIns="91425" tIns="45700" rIns="91425" bIns="45700" anchor="b" anchorCtr="0">
            <a:noAutofit/>
          </a:bodyPr>
          <a:lstStyle/>
          <a:p>
            <a:pPr algn="just" rtl="1"/>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الضَّرِيع</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نبت بالحجاز، يقال لرطبة الشِّبْرِق</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لَاغِيَةً</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من يقول لغواً.</a:t>
            </a:r>
          </a:p>
          <a:p>
            <a:pPr algn="just" rtl="1"/>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وَنَّمارق</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النمارق: الوسائد.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وَزَرابيّ</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الزَّرابيّ: </a:t>
            </a:r>
            <a:r>
              <a:rPr lang="ar-KW"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الطّنافِس</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p>
          <a:p>
            <a:pPr algn="just" rtl="1"/>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بِمُسَيْطِرٍ</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بمُسَلَّط</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إِيَابَهُمْ</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رجوعهم.</a:t>
            </a:r>
          </a:p>
        </p:txBody>
      </p:sp>
    </p:spTree>
    <p:extLst>
      <p:ext uri="{BB962C8B-B14F-4D97-AF65-F5344CB8AC3E}">
        <p14:creationId xmlns:p14="http://schemas.microsoft.com/office/powerpoint/2010/main" val="3300870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929634" y="263788"/>
            <a:ext cx="2857140" cy="782514"/>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a:t>
            </a:r>
            <a:r>
              <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الغاشية</a:t>
            </a:r>
          </a:p>
        </p:txBody>
      </p:sp>
      <p:sp>
        <p:nvSpPr>
          <p:cNvPr id="15" name="Google Shape;86;p1"/>
          <p:cNvSpPr txBox="1"/>
          <p:nvPr/>
        </p:nvSpPr>
        <p:spPr>
          <a:xfrm>
            <a:off x="6321647" y="1389191"/>
            <a:ext cx="5010173" cy="729760"/>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مقاصد 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7" name="Google Shape;86;p1"/>
          <p:cNvSpPr txBox="1"/>
          <p:nvPr/>
        </p:nvSpPr>
        <p:spPr>
          <a:xfrm>
            <a:off x="694702" y="2198075"/>
            <a:ext cx="10521666" cy="1107839"/>
          </a:xfrm>
          <a:prstGeom prst="rect">
            <a:avLst/>
          </a:prstGeom>
          <a:noFill/>
          <a:ln>
            <a:noFill/>
          </a:ln>
        </p:spPr>
        <p:txBody>
          <a:bodyPr spcFirstLastPara="1" wrap="square" lIns="91425" tIns="45700" rIns="91425" bIns="45700" anchor="b" anchorCtr="0">
            <a:noAutofit/>
          </a:bodyPr>
          <a:lstStyle/>
          <a:p>
            <a:pPr algn="just" rtl="1"/>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تذكير النفوس بمشاهد القدرة الإلهية في العذاب والنعيم، ودلائل ذلك في الآيات الحاضرة، لتمتلئ النفوس رغبة ورهبة</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18" name="Google Shape;86;p1"/>
          <p:cNvSpPr txBox="1"/>
          <p:nvPr/>
        </p:nvSpPr>
        <p:spPr>
          <a:xfrm>
            <a:off x="6453825" y="3587263"/>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9" name="Google Shape;86;p1"/>
          <p:cNvSpPr txBox="1"/>
          <p:nvPr/>
        </p:nvSpPr>
        <p:spPr>
          <a:xfrm>
            <a:off x="5358205" y="4378567"/>
            <a:ext cx="6043945" cy="1987063"/>
          </a:xfrm>
          <a:prstGeom prst="rect">
            <a:avLst/>
          </a:prstGeom>
          <a:noFill/>
          <a:ln>
            <a:noFill/>
          </a:ln>
        </p:spPr>
        <p:txBody>
          <a:bodyPr spcFirstLastPara="1" wrap="square" lIns="91425" tIns="45700" rIns="91425" bIns="45700" anchor="b" anchorCtr="0">
            <a:noAutofit/>
          </a:bodyPr>
          <a:lstStyle/>
          <a:p>
            <a:pPr algn="just" rtl="1"/>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أهمية تطهير النفس من الخبائث الظاهرة والباطنة.</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pPr algn="just" rtl="1"/>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الاستدلال بالمخلوقات على وجود الخالق وعظمته.</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pPr algn="just" rtl="1"/>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مهمة الداعية الدعوة، لا حمل الناس على الهداية؛ </a:t>
            </a:r>
            <a:endParaRPr lang="en-GB"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pPr algn="just" rtl="1"/>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لأن الهداية بيد الله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Calibri" panose="020F0502020204030204" pitchFamily="34" charset="0"/>
                <a:ea typeface="Calibri"/>
                <a:cs typeface="Calibri" panose="020F0502020204030204" pitchFamily="34" charset="0"/>
              </a:rPr>
              <a:t>-</a:t>
            </a:r>
            <a:r>
              <a:rPr lang="en-GB"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AGA Arabesque" panose="05010101010101010101" pitchFamily="2" charset="2"/>
                <a:ea typeface="Calibri"/>
                <a:cs typeface="Calibri" panose="020F0502020204030204" pitchFamily="34" charset="0"/>
              </a:rPr>
              <a:t>I</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Calibri" panose="020F0502020204030204" pitchFamily="34" charset="0"/>
                <a:ea typeface="Calibri"/>
                <a:cs typeface="Calibri" panose="020F0502020204030204" pitchFamily="34" charset="0"/>
              </a:rPr>
              <a:t>-</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Calibri" panose="020F0502020204030204" pitchFamily="34" charset="0"/>
                <a:ea typeface="Calibri"/>
                <a:cs typeface="Calibri" panose="020F0502020204030204" pitchFamily="34" charset="0"/>
              </a:rPr>
              <a:t>.</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Calibri" panose="020F0502020204030204" pitchFamily="34" charset="0"/>
              <a:ea typeface="Calibri"/>
              <a:cs typeface="Calibri" panose="020F0502020204030204" pitchFamily="34" charset="0"/>
            </a:endParaRPr>
          </a:p>
        </p:txBody>
      </p:sp>
    </p:spTree>
    <p:extLst>
      <p:ext uri="{BB962C8B-B14F-4D97-AF65-F5344CB8AC3E}">
        <p14:creationId xmlns:p14="http://schemas.microsoft.com/office/powerpoint/2010/main" val="3866970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6" name="Picture 1"/>
          <p:cNvPicPr>
            <a:picLocks noChangeAspect="1"/>
          </p:cNvPicPr>
          <p:nvPr/>
        </p:nvPicPr>
        <p:blipFill>
          <a:blip r:embed="rId3"/>
          <a:stretch>
            <a:fillRect/>
          </a:stretch>
        </p:blipFill>
        <p:spPr>
          <a:xfrm>
            <a:off x="11025957" y="185370"/>
            <a:ext cx="996208" cy="727633"/>
          </a:xfrm>
          <a:prstGeom prst="rect">
            <a:avLst/>
          </a:prstGeom>
        </p:spPr>
      </p:pic>
      <p:pic>
        <p:nvPicPr>
          <p:cNvPr id="20" name="Picture 2"/>
          <p:cNvPicPr>
            <a:picLocks noChangeAspect="1"/>
          </p:cNvPicPr>
          <p:nvPr/>
        </p:nvPicPr>
        <p:blipFill>
          <a:blip r:embed="rId4"/>
          <a:stretch>
            <a:fillRect/>
          </a:stretch>
        </p:blipFill>
        <p:spPr>
          <a:xfrm>
            <a:off x="0" y="0"/>
            <a:ext cx="1583993" cy="6858000"/>
          </a:xfrm>
          <a:prstGeom prst="rect">
            <a:avLst/>
          </a:prstGeom>
        </p:spPr>
      </p:pic>
      <p:sp>
        <p:nvSpPr>
          <p:cNvPr id="21"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22"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23" name="Google Shape;86;p1"/>
          <p:cNvSpPr txBox="1"/>
          <p:nvPr/>
        </p:nvSpPr>
        <p:spPr>
          <a:xfrm>
            <a:off x="4070306" y="263788"/>
            <a:ext cx="2541753" cy="782521"/>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endPar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a:t>
            </a:r>
            <a:r>
              <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الفجر</a:t>
            </a:r>
          </a:p>
        </p:txBody>
      </p:sp>
      <p:sp>
        <p:nvSpPr>
          <p:cNvPr id="26" name="Google Shape;86;p1"/>
          <p:cNvSpPr txBox="1"/>
          <p:nvPr/>
        </p:nvSpPr>
        <p:spPr>
          <a:xfrm>
            <a:off x="6550523" y="3253167"/>
            <a:ext cx="4876839" cy="738552"/>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a:t>
            </a: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8" name="Google Shape;86;p1"/>
          <p:cNvSpPr txBox="1"/>
          <p:nvPr/>
        </p:nvSpPr>
        <p:spPr>
          <a:xfrm>
            <a:off x="6312856" y="1969463"/>
            <a:ext cx="5010173" cy="729760"/>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غريب الألفاظ</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9" name="Google Shape;86;p1"/>
          <p:cNvSpPr txBox="1"/>
          <p:nvPr/>
        </p:nvSpPr>
        <p:spPr>
          <a:xfrm>
            <a:off x="6579832" y="4715575"/>
            <a:ext cx="4876839" cy="738552"/>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a:t>
            </a: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1245912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6" name="Picture 1"/>
          <p:cNvPicPr>
            <a:picLocks noChangeAspect="1"/>
          </p:cNvPicPr>
          <p:nvPr/>
        </p:nvPicPr>
        <p:blipFill>
          <a:blip r:embed="rId3"/>
          <a:stretch>
            <a:fillRect/>
          </a:stretch>
        </p:blipFill>
        <p:spPr>
          <a:xfrm>
            <a:off x="11025957" y="185370"/>
            <a:ext cx="996208" cy="727633"/>
          </a:xfrm>
          <a:prstGeom prst="rect">
            <a:avLst/>
          </a:prstGeom>
        </p:spPr>
      </p:pic>
      <p:sp>
        <p:nvSpPr>
          <p:cNvPr id="21"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22"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23" name="Google Shape;86;p1"/>
          <p:cNvSpPr txBox="1"/>
          <p:nvPr/>
        </p:nvSpPr>
        <p:spPr>
          <a:xfrm>
            <a:off x="3621954" y="272578"/>
            <a:ext cx="3490092" cy="826476"/>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تفسير </a:t>
            </a:r>
            <a:r>
              <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الفجر</a:t>
            </a:r>
          </a:p>
        </p:txBody>
      </p:sp>
      <p:sp>
        <p:nvSpPr>
          <p:cNvPr id="27" name="Google Shape;86;p1"/>
          <p:cNvSpPr txBox="1"/>
          <p:nvPr/>
        </p:nvSpPr>
        <p:spPr>
          <a:xfrm>
            <a:off x="685711" y="2435473"/>
            <a:ext cx="11068074" cy="3666400"/>
          </a:xfrm>
          <a:prstGeom prst="rect">
            <a:avLst/>
          </a:prstGeom>
          <a:noFill/>
          <a:ln>
            <a:noFill/>
          </a:ln>
        </p:spPr>
        <p:txBody>
          <a:bodyPr spcFirstLastPara="1" wrap="square" lIns="91425" tIns="45700" rIns="91425" bIns="45700" anchor="b" anchorCtr="0">
            <a:noAutofit/>
          </a:bodyPr>
          <a:lstStyle/>
          <a:p>
            <a:pPr algn="just" rtl="1"/>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﴿وَلَيَالٍ عَشْرٍ﴾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عَشر الأضحى</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﴿وَالْوَتْرِ﴾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يوم عرفة.</a:t>
            </a:r>
          </a:p>
          <a:p>
            <a:pPr algn="just" rtl="1"/>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﴿إِذَا يَسْرِ﴾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يُسرَى فيه. يعني ليلة المزدلفة</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﴿لِّذِي حِجْرٍ﴾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عقل.</a:t>
            </a:r>
          </a:p>
          <a:p>
            <a:pPr algn="just" rtl="1"/>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﴿بِعَادٍ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إِرَمَ﴾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بقبيلة عاد القديمة، و (</a:t>
            </a:r>
            <a:r>
              <a:rPr lang="ar-KW"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إرامَ</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معناه القديمة</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و ﴿ذَاتِ الْعِمَادِ﴾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ذات الأخبية بالعمد.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أو: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ذات البناء العظيم.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أو: ذات الطول في أجسادهم، كانوا ذوي عظم في أجساد كالعمد. </a:t>
            </a:r>
          </a:p>
          <a:p>
            <a:pPr algn="just" rtl="1"/>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﴿جَابُوا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الصَّخْرَ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بِالْوَادِ﴾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نَقبوا بيوتاً</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﴿فَقَدَرَ عَلَيْهِ﴾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ضيَّق عليه.</a:t>
            </a:r>
          </a:p>
          <a:p>
            <a:pPr algn="just" rtl="1"/>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﴿التُّرَاثَ﴾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الميراث</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﴿أَكْلاً لَّمًّا﴾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شديداً.</a:t>
            </a:r>
          </a:p>
          <a:p>
            <a:pPr algn="just" rtl="1"/>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﴿حُبّاً جَمّاً﴾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شديداً</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﴿دُكَّتِ﴾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دُكّت جبالها وأنشازها حتى استوت</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11" name="Google Shape;86;p1"/>
          <p:cNvSpPr txBox="1"/>
          <p:nvPr/>
        </p:nvSpPr>
        <p:spPr>
          <a:xfrm>
            <a:off x="6156744" y="1406694"/>
            <a:ext cx="5010173" cy="729760"/>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غريب الألفاظ</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3600091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6" name="Picture 1"/>
          <p:cNvPicPr>
            <a:picLocks noChangeAspect="1"/>
          </p:cNvPicPr>
          <p:nvPr/>
        </p:nvPicPr>
        <p:blipFill>
          <a:blip r:embed="rId3"/>
          <a:stretch>
            <a:fillRect/>
          </a:stretch>
        </p:blipFill>
        <p:spPr>
          <a:xfrm>
            <a:off x="11025957" y="185370"/>
            <a:ext cx="996208" cy="727633"/>
          </a:xfrm>
          <a:prstGeom prst="rect">
            <a:avLst/>
          </a:prstGeom>
        </p:spPr>
      </p:pic>
      <p:sp>
        <p:nvSpPr>
          <p:cNvPr id="21"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22"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23" name="Google Shape;86;p1"/>
          <p:cNvSpPr txBox="1"/>
          <p:nvPr/>
        </p:nvSpPr>
        <p:spPr>
          <a:xfrm>
            <a:off x="4096685" y="254996"/>
            <a:ext cx="2584604" cy="764930"/>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a:t>
            </a:r>
            <a:r>
              <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الفجر</a:t>
            </a:r>
          </a:p>
        </p:txBody>
      </p:sp>
      <p:sp>
        <p:nvSpPr>
          <p:cNvPr id="24" name="Google Shape;86;p1"/>
          <p:cNvSpPr txBox="1"/>
          <p:nvPr/>
        </p:nvSpPr>
        <p:spPr>
          <a:xfrm>
            <a:off x="6594164" y="1477111"/>
            <a:ext cx="5010173" cy="729760"/>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مقاصد </a:t>
            </a: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السورة: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5" name="Google Shape;86;p1"/>
          <p:cNvSpPr txBox="1"/>
          <p:nvPr/>
        </p:nvSpPr>
        <p:spPr>
          <a:xfrm>
            <a:off x="1731860" y="2321163"/>
            <a:ext cx="9449345" cy="1107839"/>
          </a:xfrm>
          <a:prstGeom prst="rect">
            <a:avLst/>
          </a:prstGeom>
          <a:noFill/>
          <a:ln>
            <a:noFill/>
          </a:ln>
        </p:spPr>
        <p:txBody>
          <a:bodyPr spcFirstLastPara="1" wrap="square" lIns="91425" tIns="45700" rIns="91425" bIns="45700" anchor="b" anchorCtr="0">
            <a:noAutofit/>
          </a:bodyPr>
          <a:lstStyle/>
          <a:p>
            <a:pPr algn="just" rtl="1"/>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عرض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مشاهد العظمة والقدرة الإلهية في الكون وأحوال الإنسان، </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pPr algn="just" rtl="1"/>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وبيان عاقبة المغترين.</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26" name="Google Shape;86;p1"/>
          <p:cNvSpPr txBox="1"/>
          <p:nvPr/>
        </p:nvSpPr>
        <p:spPr>
          <a:xfrm>
            <a:off x="6708758" y="3833439"/>
            <a:ext cx="4876839" cy="738552"/>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a:t>
            </a: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السورة: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7" name="Google Shape;86;p1"/>
          <p:cNvSpPr txBox="1"/>
          <p:nvPr/>
        </p:nvSpPr>
        <p:spPr>
          <a:xfrm>
            <a:off x="1151642" y="4510457"/>
            <a:ext cx="10575769" cy="1714501"/>
          </a:xfrm>
          <a:prstGeom prst="rect">
            <a:avLst/>
          </a:prstGeom>
          <a:noFill/>
          <a:ln>
            <a:noFill/>
          </a:ln>
        </p:spPr>
        <p:txBody>
          <a:bodyPr spcFirstLastPara="1" wrap="square" lIns="91425" tIns="45700" rIns="91425" bIns="45700" anchor="b" anchorCtr="0">
            <a:noAutofit/>
          </a:bodyPr>
          <a:lstStyle/>
          <a:p>
            <a:pPr algn="just" rtl="1"/>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فضل عشر ذي الحجة على أيام السنة.</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pPr algn="just" rtl="1"/>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ثبوت المجيء لله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Calibri" panose="020F0502020204030204" pitchFamily="34" charset="0"/>
                <a:ea typeface="Calibri"/>
                <a:cs typeface="Calibri" panose="020F0502020204030204" pitchFamily="34" charset="0"/>
              </a:rPr>
              <a:t>-</a:t>
            </a:r>
            <a:r>
              <a:rPr lang="en-GB"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AGA Arabesque" panose="05010101010101010101" pitchFamily="2" charset="2"/>
                <a:ea typeface="Calibri"/>
                <a:cs typeface="Calibri" panose="020F0502020204030204" pitchFamily="34" charset="0"/>
              </a:rPr>
              <a:t>I</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Calibri" panose="020F0502020204030204" pitchFamily="34" charset="0"/>
                <a:ea typeface="Calibri"/>
                <a:cs typeface="Calibri" panose="020F0502020204030204" pitchFamily="34" charset="0"/>
              </a:rPr>
              <a:t>-</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Calibri" panose="020F0502020204030204" pitchFamily="34" charset="0"/>
                <a:ea typeface="Calibri"/>
                <a:cs typeface="Calibri" panose="020F0502020204030204" pitchFamily="34" charset="0"/>
              </a:rPr>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يوم القيامة وفق ما يليق به</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من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غير تشبيه ولا تمثيل ولا تعطيل.</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pPr algn="just" rtl="1"/>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المؤمن إذا ابتلي صبر وإن أعطي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شكر</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Tree>
    <p:extLst>
      <p:ext uri="{BB962C8B-B14F-4D97-AF65-F5344CB8AC3E}">
        <p14:creationId xmlns:p14="http://schemas.microsoft.com/office/powerpoint/2010/main" val="117770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1" name="Picture 1"/>
          <p:cNvPicPr>
            <a:picLocks noChangeAspect="1"/>
          </p:cNvPicPr>
          <p:nvPr/>
        </p:nvPicPr>
        <p:blipFill>
          <a:blip r:embed="rId3"/>
          <a:stretch>
            <a:fillRect/>
          </a:stretch>
        </p:blipFill>
        <p:spPr>
          <a:xfrm>
            <a:off x="11025957" y="185370"/>
            <a:ext cx="996208" cy="727633"/>
          </a:xfrm>
          <a:prstGeom prst="rect">
            <a:avLst/>
          </a:prstGeom>
        </p:spPr>
      </p:pic>
      <p:sp>
        <p:nvSpPr>
          <p:cNvPr id="13"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4"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5" name="Google Shape;86;p1"/>
          <p:cNvSpPr txBox="1"/>
          <p:nvPr/>
        </p:nvSpPr>
        <p:spPr>
          <a:xfrm>
            <a:off x="3604376" y="260648"/>
            <a:ext cx="3490092" cy="765158"/>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تفسير </a:t>
            </a:r>
            <a:r>
              <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a:t>
            </a: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الضحى</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7" name="Google Shape;86;p1"/>
          <p:cNvSpPr txBox="1"/>
          <p:nvPr/>
        </p:nvSpPr>
        <p:spPr>
          <a:xfrm>
            <a:off x="6562597" y="1124744"/>
            <a:ext cx="5041738" cy="703385"/>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مقدمة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8" name="Google Shape;86;p1"/>
          <p:cNvSpPr txBox="1"/>
          <p:nvPr/>
        </p:nvSpPr>
        <p:spPr>
          <a:xfrm>
            <a:off x="838622" y="1828129"/>
            <a:ext cx="10448649" cy="4553199"/>
          </a:xfrm>
          <a:prstGeom prst="rect">
            <a:avLst/>
          </a:prstGeom>
          <a:noFill/>
          <a:ln>
            <a:noFill/>
          </a:ln>
        </p:spPr>
        <p:txBody>
          <a:bodyPr spcFirstLastPara="1" wrap="square" lIns="91425" tIns="45700" rIns="91425" bIns="45700" anchor="b" anchorCtr="0">
            <a:noAutofit/>
          </a:bodyPr>
          <a:lstStyle/>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ذكر يستحب التكبير من آخر الضحى لآخر سورة الناس، وقد ذكر القراء أن ذلك سنّة مأثورة وذكروا فِي مُنَاسَبَةِ التَّكْبِيرِ مِنْ أَوَّلِ سُورَةِ الضُّحَى، أَنَّهُ لَمَّا تَأَخَّرَ الْوَحْيُ عَنْ رَسُولِ اللَّهِ -ﷺ- وَفَتَرَ تِلْكَ الْمُدَّةَ ثم جاء الْمَلَكُ فَأَوْحَى إِلَيْهِ: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وَالضُّحَى وَاللَّيْلِ إِذَا سَجَى﴾ السورة بتمامها؛ كبّر فرحاً وسروراً.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قال ابن كثير: لم يُرْوَ ذَلِكَ بِإِسْنَادٍ يُحْكَمُ عَلَيْهِ بِصِحَّةٍ وَلَا ضَعْفٍ، فَاللَّهُ أَعْلَمُ).</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وعن جندب بن عبد الله قال: اشْتَكَى النَّبِيُّ -ﷺ- فَلَمْ يَقُمْ لَيْلَةً أَوْ لَيْلَتَيْنِ، فَأَتَتِ امْرَأَةٌ فَقَالَتْ: يَا مُحَمَّدُ مَا أَرَى شَيْطَانَكَ إِلَّا قَدْ تَرَكَكَ، فَأَنْزَلَ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اللَّهُ: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وَالضُّحَى وَاللَّيْلِ إِذَا سَجَى * مَا وَدَّعَكَ رَبُّكَ وَمَا قَلَى﴾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صحيح البخاري، (4/1906) والترمذي والنسائي</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وفي رواية: أَبْطَأَ جِبْرِيلُ عَلَى رَسُولِ اللَّهِ -ﷺ-، فقال المشركون: وَدَّعَ محمداً ربُّه، فَأَنْزَلَ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اللَّهُ: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وَالضُّحَى وَاللَّيْلِ إِذَا سَجَى * مَا وَدَّعَكَ رَبُّكَ وَمَا قَلَى﴾.</a:t>
            </a:r>
            <a:r>
              <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p>
        </p:txBody>
      </p:sp>
    </p:spTree>
    <p:extLst>
      <p:ext uri="{BB962C8B-B14F-4D97-AF65-F5344CB8AC3E}">
        <p14:creationId xmlns:p14="http://schemas.microsoft.com/office/powerpoint/2010/main" val="3433104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TotalTime>
  <Words>453</Words>
  <Application>Microsoft Office PowerPoint</Application>
  <PresentationFormat>مخصص</PresentationFormat>
  <Paragraphs>60</Paragraphs>
  <Slides>7</Slides>
  <Notes>7</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Shikh kamal</dc:creator>
  <cp:lastModifiedBy>Shikh kamal</cp:lastModifiedBy>
  <cp:revision>32</cp:revision>
  <dcterms:created xsi:type="dcterms:W3CDTF">2020-09-26T19:22:49Z</dcterms:created>
  <dcterms:modified xsi:type="dcterms:W3CDTF">2020-12-06T16:01:27Z</dcterms:modified>
</cp:coreProperties>
</file>