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4778"/>
  </p:normalViewPr>
  <p:slideViewPr>
    <p:cSldViewPr snapToGrid="0" snapToObjects="1">
      <p:cViewPr varScale="1">
        <p:scale>
          <a:sx n="72" d="100"/>
          <a:sy n="72"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2020-09-22</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الأولى</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2020-09-22</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2020-09-22</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2020-09-22</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2020-09-22</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2020-09-22</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2020-09-22</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2020-09-22</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2020-09-22</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2020-09-22</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2020-09-22</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2020-09-22</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مدخل إلى هذا المقرر</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2020-09-22</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891130" y="1825625"/>
            <a:ext cx="4462670" cy="4351338"/>
          </a:xfrm>
        </p:spPr>
        <p:txBody>
          <a:bodyPr>
            <a:normAutofit lnSpcReduction="10000"/>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مدخل إلى مقرر اللغة العربية</a:t>
            </a:r>
          </a:p>
          <a:p>
            <a:pPr lvl="1">
              <a:lnSpc>
                <a:spcPct val="120000"/>
              </a:lnSpc>
              <a:spcAft>
                <a:spcPts val="800"/>
              </a:spcAft>
            </a:pPr>
            <a:r>
              <a:rPr lang="ar-SA" sz="2600" b="1" dirty="0">
                <a:solidFill>
                  <a:srgbClr val="FF552D"/>
                </a:solidFill>
                <a:latin typeface="Traditional Arabic" panose="02020603050405020304" pitchFamily="18" charset="-78"/>
                <a:cs typeface="Traditional Arabic" panose="02020603050405020304" pitchFamily="18" charset="-78"/>
              </a:rPr>
              <a:t>ماهية اللغة العربية وفصيلتها اللغوية.</a:t>
            </a:r>
          </a:p>
          <a:p>
            <a:pPr lvl="1">
              <a:lnSpc>
                <a:spcPct val="120000"/>
              </a:lnSpc>
              <a:spcAft>
                <a:spcPts val="800"/>
              </a:spcAft>
            </a:pPr>
            <a:r>
              <a:rPr lang="ar-SA" sz="2600" b="1" dirty="0">
                <a:solidFill>
                  <a:srgbClr val="FF552D"/>
                </a:solidFill>
                <a:latin typeface="Traditional Arabic" panose="02020603050405020304" pitchFamily="18" charset="-78"/>
                <a:cs typeface="Traditional Arabic" panose="02020603050405020304" pitchFamily="18" charset="-78"/>
              </a:rPr>
              <a:t>أهداف هذا المقرر.</a:t>
            </a:r>
          </a:p>
          <a:p>
            <a:pPr marL="228600" indent="-228600" algn="r" defTabSz="914400" rtl="1" eaLnBrk="1" latinLnBrk="0" hangingPunct="1">
              <a:lnSpc>
                <a:spcPct val="150000"/>
              </a:lnSpc>
              <a:spcBef>
                <a:spcPts val="1000"/>
              </a:spcBef>
              <a:buFont typeface="Arial" panose="020B0604020202020204" pitchFamily="34" charset="0"/>
              <a:buChar char="•"/>
            </a:pPr>
            <a:r>
              <a:rPr lang="ar-SA"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هذا المقرر</a:t>
            </a:r>
          </a:p>
          <a:p>
            <a:pPr lvl="1">
              <a:lnSpc>
                <a:spcPct val="120000"/>
              </a:lnSpc>
              <a:spcAft>
                <a:spcPts val="800"/>
              </a:spcAft>
            </a:pPr>
            <a:r>
              <a:rPr lang="ar-SA" sz="2600" b="1" dirty="0">
                <a:solidFill>
                  <a:srgbClr val="FF552D"/>
                </a:solidFill>
                <a:latin typeface="Traditional Arabic" panose="02020603050405020304" pitchFamily="18" charset="-78"/>
                <a:cs typeface="Traditional Arabic" panose="02020603050405020304" pitchFamily="18" charset="-78"/>
              </a:rPr>
              <a:t>النحو العربي</a:t>
            </a:r>
          </a:p>
          <a:p>
            <a:pPr lvl="1">
              <a:lnSpc>
                <a:spcPct val="120000"/>
              </a:lnSpc>
              <a:spcAft>
                <a:spcPts val="800"/>
              </a:spcAft>
            </a:pPr>
            <a:r>
              <a:rPr lang="ar-SA" sz="2600" b="1" dirty="0">
                <a:solidFill>
                  <a:srgbClr val="FF552D"/>
                </a:solidFill>
                <a:latin typeface="Traditional Arabic" panose="02020603050405020304" pitchFamily="18" charset="-78"/>
                <a:cs typeface="Traditional Arabic" panose="02020603050405020304" pitchFamily="18" charset="-78"/>
              </a:rPr>
              <a:t>الإملاء والترقيم</a:t>
            </a:r>
          </a:p>
          <a:p>
            <a:pPr lvl="1">
              <a:lnSpc>
                <a:spcPct val="120000"/>
              </a:lnSpc>
              <a:spcAft>
                <a:spcPts val="800"/>
              </a:spcAft>
            </a:pPr>
            <a:r>
              <a:rPr lang="ar-SA" sz="2600" b="1" dirty="0">
                <a:solidFill>
                  <a:srgbClr val="FF552D"/>
                </a:solidFill>
                <a:latin typeface="Traditional Arabic" panose="02020603050405020304" pitchFamily="18" charset="-78"/>
                <a:cs typeface="Traditional Arabic" panose="02020603050405020304" pitchFamily="18" charset="-78"/>
              </a:rPr>
              <a:t>الأدب العربي</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2020-09-22</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
        <p:nvSpPr>
          <p:cNvPr id="6" name="Content Placeholder 2">
            <a:extLst>
              <a:ext uri="{FF2B5EF4-FFF2-40B4-BE49-F238E27FC236}">
                <a16:creationId xmlns:a16="http://schemas.microsoft.com/office/drawing/2014/main" id="{103E52ED-23C7-4403-8640-A4C2751D7F45}"/>
              </a:ext>
            </a:extLst>
          </p:cNvPr>
          <p:cNvSpPr txBox="1">
            <a:spLocks/>
          </p:cNvSpPr>
          <p:nvPr/>
        </p:nvSpPr>
        <p:spPr>
          <a:xfrm>
            <a:off x="629478" y="1825625"/>
            <a:ext cx="4462670" cy="4351338"/>
          </a:xfrm>
          <a:prstGeom prst="rect">
            <a:avLst/>
          </a:prstGeom>
        </p:spPr>
        <p:txBody>
          <a:bodyPr vert="horz" lIns="91440" tIns="45720" rIns="91440" bIns="45720" rtlCol="0">
            <a:normAutofit/>
          </a:bodyPr>
          <a:lstStyle>
            <a:lvl1pPr marL="228600" indent="-228600" algn="r" defTabSz="914400" rtl="1"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المحاضرة الأولى: الجملة المفيدة</a:t>
            </a:r>
          </a:p>
          <a:p>
            <a:pPr lvl="1">
              <a:lnSpc>
                <a:spcPct val="100000"/>
              </a:lnSpc>
              <a:spcAft>
                <a:spcPts val="800"/>
              </a:spcAft>
            </a:pPr>
            <a:r>
              <a:rPr lang="ar-SA"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الأمثلة:</a:t>
            </a:r>
            <a:endParaRPr lang="en-US"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lvl="1">
              <a:lnSpc>
                <a:spcPct val="100000"/>
              </a:lnSpc>
              <a:spcAft>
                <a:spcPts val="800"/>
              </a:spcAft>
            </a:pPr>
            <a:r>
              <a:rPr lang="ar-SA"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الشرح:</a:t>
            </a:r>
            <a:endParaRPr lang="en-US"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lvl="1">
              <a:lnSpc>
                <a:spcPct val="100000"/>
              </a:lnSpc>
              <a:spcAft>
                <a:spcPts val="800"/>
              </a:spcAft>
            </a:pPr>
            <a:r>
              <a:rPr lang="ar-SA"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rPr>
              <a:t>القواعد:</a:t>
            </a:r>
            <a:endParaRPr lang="en-US"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lvl="1">
              <a:lnSpc>
                <a:spcPct val="100000"/>
              </a:lnSpc>
              <a:spcAft>
                <a:spcPts val="800"/>
              </a:spcAft>
            </a:pPr>
            <a:r>
              <a:rPr lang="ar-SA"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التدريبات:</a:t>
            </a:r>
            <a:endParaRPr lang="en-US" b="1" dirty="0">
              <a:solidFill>
                <a:srgbClr val="FF552D"/>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75217C5-5AEA-4C55-B496-6DEDA71CA113}"/>
              </a:ext>
            </a:extLst>
          </p:cNvPr>
          <p:cNvSpPr>
            <a:spLocks noGrp="1"/>
          </p:cNvSpPr>
          <p:nvPr>
            <p:ph type="dt" sz="half" idx="10"/>
          </p:nvPr>
        </p:nvSpPr>
        <p:spPr/>
        <p:txBody>
          <a:bodyPr/>
          <a:lstStyle/>
          <a:p>
            <a:fld id="{B1F58DC7-5299-9241-B58C-B3B677802FE9}" type="datetime1">
              <a:rPr lang="en-CA" smtClean="0"/>
              <a:t>2020-09-22</a:t>
            </a:fld>
            <a:endParaRPr lang="en-US"/>
          </a:p>
        </p:txBody>
      </p:sp>
      <p:sp>
        <p:nvSpPr>
          <p:cNvPr id="5" name="Slide Number Placeholder 4">
            <a:extLst>
              <a:ext uri="{FF2B5EF4-FFF2-40B4-BE49-F238E27FC236}">
                <a16:creationId xmlns:a16="http://schemas.microsoft.com/office/drawing/2014/main" id="{2150386B-89C2-4B5D-94D2-1778FDE817CE}"/>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8" name="Title 1">
            <a:extLst>
              <a:ext uri="{FF2B5EF4-FFF2-40B4-BE49-F238E27FC236}">
                <a16:creationId xmlns:a16="http://schemas.microsoft.com/office/drawing/2014/main" id="{4692A01D-9353-4DCC-89B8-B2FF59EB4A32}"/>
              </a:ext>
            </a:extLst>
          </p:cNvPr>
          <p:cNvSpPr>
            <a:spLocks noGrp="1"/>
          </p:cNvSpPr>
          <p:nvPr>
            <p:ph type="title"/>
          </p:nvPr>
        </p:nvSpPr>
        <p:spPr>
          <a:xfrm>
            <a:off x="838200" y="365125"/>
            <a:ext cx="10515600" cy="1325563"/>
          </a:xfrm>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9" name="TextBox 8">
            <a:extLst>
              <a:ext uri="{FF2B5EF4-FFF2-40B4-BE49-F238E27FC236}">
                <a16:creationId xmlns:a16="http://schemas.microsoft.com/office/drawing/2014/main" id="{682AAF48-50C5-4B70-B8E0-42F0012E00A4}"/>
              </a:ext>
            </a:extLst>
          </p:cNvPr>
          <p:cNvSpPr txBox="1"/>
          <p:nvPr/>
        </p:nvSpPr>
        <p:spPr>
          <a:xfrm>
            <a:off x="8610600" y="1566952"/>
            <a:ext cx="2829622" cy="3724096"/>
          </a:xfrm>
          <a:prstGeom prst="rect">
            <a:avLst/>
          </a:prstGeom>
          <a:noFill/>
        </p:spPr>
        <p:txBody>
          <a:bodyPr wrap="none" rtlCol="0">
            <a:spAutoFit/>
          </a:bodyPr>
          <a:lstStyle/>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1- البستان جميل.</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2- الشمس طالعة.</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3- شمَّ عليٌّ وردة.</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4- قطف محمد زهرة.</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5- يعيش السمك في الماء.</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6- يكثر النخيل في مصر.</a:t>
            </a:r>
            <a:endParaRPr lang="en-US" sz="2800" b="1" dirty="0">
              <a:effectLst/>
              <a:latin typeface="Times New Roman" panose="02020603050405020304" pitchFamily="18" charset="0"/>
              <a:ea typeface="Times New Roman" panose="02020603050405020304" pitchFamily="18" charset="0"/>
            </a:endParaRPr>
          </a:p>
          <a:p>
            <a:endParaRPr lang="en-US" sz="2800" b="1" dirty="0"/>
          </a:p>
        </p:txBody>
      </p:sp>
    </p:spTree>
    <p:extLst>
      <p:ext uri="{BB962C8B-B14F-4D97-AF65-F5344CB8AC3E}">
        <p14:creationId xmlns:p14="http://schemas.microsoft.com/office/powerpoint/2010/main" val="175448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75217C5-5AEA-4C55-B496-6DEDA71CA113}"/>
              </a:ext>
            </a:extLst>
          </p:cNvPr>
          <p:cNvSpPr>
            <a:spLocks noGrp="1"/>
          </p:cNvSpPr>
          <p:nvPr>
            <p:ph type="dt" sz="half" idx="10"/>
          </p:nvPr>
        </p:nvSpPr>
        <p:spPr/>
        <p:txBody>
          <a:bodyPr/>
          <a:lstStyle/>
          <a:p>
            <a:fld id="{B1F58DC7-5299-9241-B58C-B3B677802FE9}" type="datetime1">
              <a:rPr lang="en-CA" smtClean="0"/>
              <a:t>2020-09-22</a:t>
            </a:fld>
            <a:endParaRPr lang="en-US"/>
          </a:p>
        </p:txBody>
      </p:sp>
      <p:sp>
        <p:nvSpPr>
          <p:cNvPr id="5" name="Slide Number Placeholder 4">
            <a:extLst>
              <a:ext uri="{FF2B5EF4-FFF2-40B4-BE49-F238E27FC236}">
                <a16:creationId xmlns:a16="http://schemas.microsoft.com/office/drawing/2014/main" id="{2150386B-89C2-4B5D-94D2-1778FDE817CE}"/>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8" name="Title 1">
            <a:extLst>
              <a:ext uri="{FF2B5EF4-FFF2-40B4-BE49-F238E27FC236}">
                <a16:creationId xmlns:a16="http://schemas.microsoft.com/office/drawing/2014/main" id="{4692A01D-9353-4DCC-89B8-B2FF59EB4A32}"/>
              </a:ext>
            </a:extLst>
          </p:cNvPr>
          <p:cNvSpPr>
            <a:spLocks noGrp="1"/>
          </p:cNvSpPr>
          <p:nvPr>
            <p:ph type="title"/>
          </p:nvPr>
        </p:nvSpPr>
        <p:spPr>
          <a:xfrm>
            <a:off x="838200" y="365125"/>
            <a:ext cx="10515600" cy="1325563"/>
          </a:xfrm>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9" name="TextBox 8">
            <a:extLst>
              <a:ext uri="{FF2B5EF4-FFF2-40B4-BE49-F238E27FC236}">
                <a16:creationId xmlns:a16="http://schemas.microsoft.com/office/drawing/2014/main" id="{BAC59FD3-F160-4FFB-BD85-21DEDB7FC68E}"/>
              </a:ext>
            </a:extLst>
          </p:cNvPr>
          <p:cNvSpPr txBox="1"/>
          <p:nvPr/>
        </p:nvSpPr>
        <p:spPr>
          <a:xfrm>
            <a:off x="1189384" y="1991399"/>
            <a:ext cx="10164416" cy="3149580"/>
          </a:xfrm>
          <a:prstGeom prst="rect">
            <a:avLst/>
          </a:prstGeom>
          <a:noFill/>
        </p:spPr>
        <p:txBody>
          <a:bodyPr wrap="square">
            <a:spAutoFit/>
          </a:bodyPr>
          <a:lstStyle/>
          <a:p>
            <a:pPr algn="just" rtl="1">
              <a:spcAft>
                <a:spcPts val="800"/>
              </a:spcAft>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إذا تأملنا التركيب الأول وجدناه يتركب من كلمتين، إحداهما "البستان" والثانية "جميل"، فإذا أخذنا الكلمة الأولى وحدها وهي: "البستان" لم نفهم إلا معنى مفردا لا يكفي للتخاطب، وكذلك الحال إذا أخذنا الكلمة الثانية وحدها وهي "جميل"، ولكنا، إذا ضممنا إحدى الكلمتين إلى الأخرى على النحو الذي في التركيب، وقلنا: "البستان جميل". فهمنا معنى كاملا، واستفدنا فائدة تامة، وهي اتصاف البستان بالجمال؛ ولذلك يسمى هذا التركيب جملة مفيدة، وكل واحدة من الكلمتين تعد جزءًا من هذه الجملة، وهكذا يقال في الأمثلة الباقية.</a:t>
            </a:r>
            <a:endParaRPr lang="en-US" sz="2400" b="1" dirty="0">
              <a:effectLst/>
              <a:latin typeface="Times New Roman" panose="02020603050405020304" pitchFamily="18" charset="0"/>
              <a:ea typeface="Times New Roman" panose="02020603050405020304" pitchFamily="18" charset="0"/>
            </a:endParaRPr>
          </a:p>
          <a:p>
            <a:pPr algn="just" rtl="1">
              <a:spcAft>
                <a:spcPts val="800"/>
              </a:spcAft>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وبهذا نرى أن الكلمة وحدها لا تكفي في التخاطب، وأنه لا بد من كلمتين فأكثر حتى يستفيد الإنسان فائدة تامة، وأما نحو: قم. اجلس. تكلم. مما ظاهره أنه كلمة واحدة كافية في التخاطب، فليس في الحقيقة بكلمة واحدة، وإنما هو جملة مركبة من كلمتين، إحداهما ملفوظة وهي "قم" مثلا والأخرى غير ملفوظة وهي "أنت" التي يفهمها السامع من الكلام وإن لم ينطق بها.</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759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75217C5-5AEA-4C55-B496-6DEDA71CA113}"/>
              </a:ext>
            </a:extLst>
          </p:cNvPr>
          <p:cNvSpPr>
            <a:spLocks noGrp="1"/>
          </p:cNvSpPr>
          <p:nvPr>
            <p:ph type="dt" sz="half" idx="10"/>
          </p:nvPr>
        </p:nvSpPr>
        <p:spPr/>
        <p:txBody>
          <a:bodyPr/>
          <a:lstStyle/>
          <a:p>
            <a:fld id="{B1F58DC7-5299-9241-B58C-B3B677802FE9}" type="datetime1">
              <a:rPr lang="en-CA" smtClean="0"/>
              <a:t>2020-09-22</a:t>
            </a:fld>
            <a:endParaRPr lang="en-US"/>
          </a:p>
        </p:txBody>
      </p:sp>
      <p:sp>
        <p:nvSpPr>
          <p:cNvPr id="5" name="Slide Number Placeholder 4">
            <a:extLst>
              <a:ext uri="{FF2B5EF4-FFF2-40B4-BE49-F238E27FC236}">
                <a16:creationId xmlns:a16="http://schemas.microsoft.com/office/drawing/2014/main" id="{2150386B-89C2-4B5D-94D2-1778FDE817CE}"/>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8" name="Title 1">
            <a:extLst>
              <a:ext uri="{FF2B5EF4-FFF2-40B4-BE49-F238E27FC236}">
                <a16:creationId xmlns:a16="http://schemas.microsoft.com/office/drawing/2014/main" id="{4692A01D-9353-4DCC-89B8-B2FF59EB4A32}"/>
              </a:ext>
            </a:extLst>
          </p:cNvPr>
          <p:cNvSpPr>
            <a:spLocks noGrp="1"/>
          </p:cNvSpPr>
          <p:nvPr>
            <p:ph type="title"/>
          </p:nvPr>
        </p:nvSpPr>
        <p:spPr>
          <a:xfrm>
            <a:off x="838200" y="365125"/>
            <a:ext cx="10515600" cy="1325563"/>
          </a:xfrm>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القاعدة: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6" name="TextBox 5">
            <a:extLst>
              <a:ext uri="{FF2B5EF4-FFF2-40B4-BE49-F238E27FC236}">
                <a16:creationId xmlns:a16="http://schemas.microsoft.com/office/drawing/2014/main" id="{FA409CF6-C59C-4A0C-8615-2A13102C2E81}"/>
              </a:ext>
            </a:extLst>
          </p:cNvPr>
          <p:cNvSpPr txBox="1"/>
          <p:nvPr/>
        </p:nvSpPr>
        <p:spPr>
          <a:xfrm>
            <a:off x="1408044" y="1691561"/>
            <a:ext cx="9144000" cy="1056700"/>
          </a:xfrm>
          <a:prstGeom prst="rect">
            <a:avLst/>
          </a:prstGeom>
          <a:noFill/>
        </p:spPr>
        <p:txBody>
          <a:bodyPr wrap="square">
            <a:spAutoFit/>
          </a:bodyPr>
          <a:lstStyle/>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 التركيب الذي يفيد فائدة تامة يسمى جملة مفيدة، ويسمى أيضا كلامًا.</a:t>
            </a:r>
            <a:endParaRPr lang="en-US" sz="2800" b="1" dirty="0">
              <a:effectLst/>
              <a:latin typeface="Times New Roman" panose="02020603050405020304" pitchFamily="18" charset="0"/>
              <a:ea typeface="Times New Roman" panose="02020603050405020304" pitchFamily="18" charset="0"/>
            </a:endParaRPr>
          </a:p>
          <a:p>
            <a:pPr algn="r" rtl="1">
              <a:spcAft>
                <a:spcPts val="800"/>
              </a:spcAft>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 الجملة المفيدة قد تتركب من كلمتين، وقد تتركب من أكثر، وكل كلمة فيها تعد جزءًا منها.</a:t>
            </a:r>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3181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308</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مدخل إلى هذا المقرر</vt:lpstr>
      <vt:lpstr>النقاط الرئيسة</vt:lpstr>
      <vt:lpstr>الأمثلة:</vt:lpstr>
      <vt:lpstr>الشرح:</vt:lpstr>
      <vt:lpstr>القاعدة: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14</cp:revision>
  <dcterms:created xsi:type="dcterms:W3CDTF">2020-09-13T17:12:40Z</dcterms:created>
  <dcterms:modified xsi:type="dcterms:W3CDTF">2020-09-22T19:29:58Z</dcterms:modified>
</cp:coreProperties>
</file>