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5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7"/>
    <p:restoredTop sz="94778"/>
  </p:normalViewPr>
  <p:slideViewPr>
    <p:cSldViewPr snapToGrid="0" snapToObjects="1">
      <p:cViewPr varScale="1">
        <p:scale>
          <a:sx n="72" d="100"/>
          <a:sy n="72" d="100"/>
        </p:scale>
        <p:origin x="63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817F8B-DB8A-DC4E-988E-81C7D81C99EA}" type="datetimeFigureOut">
              <a:rPr lang="en-US" smtClean="0"/>
              <a:t>9/20/2020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20C3C-6D29-994C-AADA-104CE5129A5D}" type="slidenum">
              <a:rPr lang="en-US" smtClean="0"/>
              <a:t>‹#›</a:t>
            </a:fld>
            <a:endParaRPr lang="en-US"/>
          </a:p>
        </p:txBody>
      </p:sp>
    </p:spTree>
    <p:extLst>
      <p:ext uri="{BB962C8B-B14F-4D97-AF65-F5344CB8AC3E}">
        <p14:creationId xmlns:p14="http://schemas.microsoft.com/office/powerpoint/2010/main" val="1190558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50F81-ECB8-4B42-BA7E-06CE3946D067}"/>
              </a:ext>
            </a:extLst>
          </p:cNvPr>
          <p:cNvSpPr>
            <a:spLocks noGrp="1"/>
          </p:cNvSpPr>
          <p:nvPr>
            <p:ph type="ctrTitle"/>
          </p:nvPr>
        </p:nvSpPr>
        <p:spPr>
          <a:xfrm>
            <a:off x="1524000" y="2179649"/>
            <a:ext cx="9144000" cy="2387600"/>
          </a:xfrm>
        </p:spPr>
        <p:txBody>
          <a:bodyPr anchor="b"/>
          <a:lstStyle>
            <a:lvl1pPr algn="ctr">
              <a:defRPr sz="60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6ED65E05-0B75-294F-8B10-1A6C0FD51B8D}"/>
              </a:ext>
            </a:extLst>
          </p:cNvPr>
          <p:cNvSpPr>
            <a:spLocks noGrp="1"/>
          </p:cNvSpPr>
          <p:nvPr>
            <p:ph type="subTitle" idx="1"/>
          </p:nvPr>
        </p:nvSpPr>
        <p:spPr>
          <a:xfrm>
            <a:off x="1524000" y="4659324"/>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F5A6B99-0490-3748-AFEE-F8153E666B33}"/>
              </a:ext>
            </a:extLst>
          </p:cNvPr>
          <p:cNvSpPr>
            <a:spLocks noGrp="1"/>
          </p:cNvSpPr>
          <p:nvPr>
            <p:ph type="dt" sz="half" idx="10"/>
          </p:nvPr>
        </p:nvSpPr>
        <p:spPr/>
        <p:txBody>
          <a:bodyPr/>
          <a:lstStyle/>
          <a:p>
            <a:fld id="{14E4F147-0FC4-C742-801D-18B7262A641E}" type="datetime1">
              <a:rPr lang="en-CA" smtClean="0"/>
              <a:t>2020-09-20</a:t>
            </a:fld>
            <a:endParaRPr lang="en-US"/>
          </a:p>
        </p:txBody>
      </p:sp>
      <p:sp>
        <p:nvSpPr>
          <p:cNvPr id="6" name="Slide Number Placeholder 5">
            <a:extLst>
              <a:ext uri="{FF2B5EF4-FFF2-40B4-BE49-F238E27FC236}">
                <a16:creationId xmlns:a16="http://schemas.microsoft.com/office/drawing/2014/main" id="{5B6114DC-41CB-A642-9007-2EEE6F3AC5A5}"/>
              </a:ext>
            </a:extLst>
          </p:cNvPr>
          <p:cNvSpPr>
            <a:spLocks noGrp="1"/>
          </p:cNvSpPr>
          <p:nvPr>
            <p:ph type="sldNum" sz="quarter" idx="12"/>
          </p:nvPr>
        </p:nvSpPr>
        <p:spPr/>
        <p:txBody>
          <a:bodyPr/>
          <a:lstStyle/>
          <a:p>
            <a:fld id="{81817943-45D5-5949-BC48-405C5101A313}" type="slidenum">
              <a:rPr lang="en-US" smtClean="0"/>
              <a:t>‹#›</a:t>
            </a:fld>
            <a:endParaRPr lang="en-US"/>
          </a:p>
        </p:txBody>
      </p:sp>
      <p:sp>
        <p:nvSpPr>
          <p:cNvPr id="7" name="Rectangle 6">
            <a:extLst>
              <a:ext uri="{FF2B5EF4-FFF2-40B4-BE49-F238E27FC236}">
                <a16:creationId xmlns:a16="http://schemas.microsoft.com/office/drawing/2014/main" id="{B9FB2F30-F991-3E46-9F45-9EB242E0563F}"/>
              </a:ext>
            </a:extLst>
          </p:cNvPr>
          <p:cNvSpPr/>
          <p:nvPr userDrawn="1"/>
        </p:nvSpPr>
        <p:spPr>
          <a:xfrm>
            <a:off x="0" y="0"/>
            <a:ext cx="2414588" cy="1743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D87E672B-A631-7141-A87D-735F3811B1A7}"/>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9" name="Rectangle 8">
            <a:extLst>
              <a:ext uri="{FF2B5EF4-FFF2-40B4-BE49-F238E27FC236}">
                <a16:creationId xmlns:a16="http://schemas.microsoft.com/office/drawing/2014/main" id="{0E15276A-1DF6-5146-B9E4-A70F82CA52F8}"/>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0" name="TextBox 9">
            <a:extLst>
              <a:ext uri="{FF2B5EF4-FFF2-40B4-BE49-F238E27FC236}">
                <a16:creationId xmlns:a16="http://schemas.microsoft.com/office/drawing/2014/main" id="{4284228C-CBC9-294A-8A19-4479F85C2695}"/>
              </a:ext>
            </a:extLst>
          </p:cNvPr>
          <p:cNvSpPr txBox="1"/>
          <p:nvPr userDrawn="1"/>
        </p:nvSpPr>
        <p:spPr>
          <a:xfrm>
            <a:off x="0" y="1791401"/>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en-US" sz="1800" b="1" dirty="0"/>
              <a:t>LANG 161E </a:t>
            </a:r>
            <a:r>
              <a:rPr lang="ar-SA" sz="1800" b="1" dirty="0"/>
              <a:t> – مادة اللغة العربية – المحاضرة الثالثة</a:t>
            </a:r>
            <a:endParaRPr lang="en-US" sz="1600" dirty="0"/>
          </a:p>
        </p:txBody>
      </p:sp>
    </p:spTree>
    <p:extLst>
      <p:ext uri="{BB962C8B-B14F-4D97-AF65-F5344CB8AC3E}">
        <p14:creationId xmlns:p14="http://schemas.microsoft.com/office/powerpoint/2010/main" val="517369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AE2AE-6837-2442-A1BC-9114D4647A3B}"/>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7E2CBFDC-9D6B-7F4D-8374-024733E7B508}"/>
              </a:ext>
            </a:extLst>
          </p:cNvPr>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457D277-D175-DB4B-96DC-9C5967C382FC}"/>
              </a:ext>
            </a:extLst>
          </p:cNvPr>
          <p:cNvSpPr>
            <a:spLocks noGrp="1"/>
          </p:cNvSpPr>
          <p:nvPr>
            <p:ph type="dt" sz="half" idx="10"/>
          </p:nvPr>
        </p:nvSpPr>
        <p:spPr/>
        <p:txBody>
          <a:bodyPr/>
          <a:lstStyle/>
          <a:p>
            <a:fld id="{DB3D8A66-BA4B-B547-93D7-511957FAFDEB}" type="datetime1">
              <a:rPr lang="en-CA" smtClean="0"/>
              <a:t>2020-09-20</a:t>
            </a:fld>
            <a:endParaRPr lang="en-US"/>
          </a:p>
        </p:txBody>
      </p:sp>
      <p:sp>
        <p:nvSpPr>
          <p:cNvPr id="6" name="Slide Number Placeholder 5">
            <a:extLst>
              <a:ext uri="{FF2B5EF4-FFF2-40B4-BE49-F238E27FC236}">
                <a16:creationId xmlns:a16="http://schemas.microsoft.com/office/drawing/2014/main" id="{C1EA58A0-DFEC-8649-B92F-0D9B40E10960}"/>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250662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5E7044-F905-3B46-8ED8-674EA1CB1167}"/>
              </a:ext>
            </a:extLst>
          </p:cNvPr>
          <p:cNvSpPr>
            <a:spLocks noGrp="1"/>
          </p:cNvSpPr>
          <p:nvPr>
            <p:ph type="title" orient="vert"/>
          </p:nvPr>
        </p:nvSpPr>
        <p:spPr>
          <a:xfrm>
            <a:off x="8724900" y="365125"/>
            <a:ext cx="2628900" cy="5811838"/>
          </a:xfrm>
        </p:spPr>
        <p:txBody>
          <a:bodyPr vert="eaVert"/>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1C9A897D-22B2-5B49-A749-7B4A2038D337}"/>
              </a:ext>
            </a:extLst>
          </p:cNvPr>
          <p:cNvSpPr>
            <a:spLocks noGrp="1"/>
          </p:cNvSpPr>
          <p:nvPr>
            <p:ph type="body" orient="vert" idx="1"/>
          </p:nvPr>
        </p:nvSpPr>
        <p:spPr>
          <a:xfrm>
            <a:off x="838200"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53B39CC-45C2-9C42-B9FD-1560CFC01A8F}"/>
              </a:ext>
            </a:extLst>
          </p:cNvPr>
          <p:cNvSpPr>
            <a:spLocks noGrp="1"/>
          </p:cNvSpPr>
          <p:nvPr>
            <p:ph type="dt" sz="half" idx="10"/>
          </p:nvPr>
        </p:nvSpPr>
        <p:spPr/>
        <p:txBody>
          <a:bodyPr/>
          <a:lstStyle/>
          <a:p>
            <a:fld id="{06A3E764-3DBC-484A-A93B-3C4E1B8DE87F}" type="datetime1">
              <a:rPr lang="en-CA" smtClean="0"/>
              <a:t>2020-09-20</a:t>
            </a:fld>
            <a:endParaRPr lang="en-US"/>
          </a:p>
        </p:txBody>
      </p:sp>
      <p:sp>
        <p:nvSpPr>
          <p:cNvPr id="6" name="Slide Number Placeholder 5">
            <a:extLst>
              <a:ext uri="{FF2B5EF4-FFF2-40B4-BE49-F238E27FC236}">
                <a16:creationId xmlns:a16="http://schemas.microsoft.com/office/drawing/2014/main" id="{5779713C-CBAF-1743-AE99-4AEC41559FAB}"/>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78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45FC0-A9B9-4640-B515-4DA13EE3C7DD}"/>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0674FB1E-5B18-314A-A977-86FD63C004E9}"/>
              </a:ext>
            </a:extLst>
          </p:cNvPr>
          <p:cNvSpPr>
            <a:spLocks noGrp="1"/>
          </p:cNvSpPr>
          <p:nvPr>
            <p:ph idx="1"/>
          </p:nvPr>
        </p:nvSpPr>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29E7F04-DD03-814D-9305-C61B59A3F51D}"/>
              </a:ext>
            </a:extLst>
          </p:cNvPr>
          <p:cNvSpPr>
            <a:spLocks noGrp="1"/>
          </p:cNvSpPr>
          <p:nvPr>
            <p:ph type="dt" sz="half" idx="10"/>
          </p:nvPr>
        </p:nvSpPr>
        <p:spPr/>
        <p:txBody>
          <a:bodyPr/>
          <a:lstStyle/>
          <a:p>
            <a:fld id="{B1F58DC7-5299-9241-B58C-B3B677802FE9}" type="datetime1">
              <a:rPr lang="en-CA" smtClean="0"/>
              <a:t>2020-09-20</a:t>
            </a:fld>
            <a:endParaRPr lang="en-US"/>
          </a:p>
        </p:txBody>
      </p:sp>
      <p:sp>
        <p:nvSpPr>
          <p:cNvPr id="6" name="Slide Number Placeholder 5">
            <a:extLst>
              <a:ext uri="{FF2B5EF4-FFF2-40B4-BE49-F238E27FC236}">
                <a16:creationId xmlns:a16="http://schemas.microsoft.com/office/drawing/2014/main" id="{F79C47B0-93BE-914F-80C1-40B37FB46DA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9169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C9B3F-EC7D-3946-B416-0F352B9C364F}"/>
              </a:ext>
            </a:extLst>
          </p:cNvPr>
          <p:cNvSpPr>
            <a:spLocks noGrp="1"/>
          </p:cNvSpPr>
          <p:nvPr>
            <p:ph type="title"/>
          </p:nvPr>
        </p:nvSpPr>
        <p:spPr>
          <a:xfrm>
            <a:off x="831850" y="1709738"/>
            <a:ext cx="10515600" cy="2852737"/>
          </a:xfrm>
        </p:spPr>
        <p:txBody>
          <a:bodyPr anchor="b">
            <a:normAutofit/>
          </a:bodyPr>
          <a:lstStyle>
            <a:lvl1pPr>
              <a:defRPr sz="54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69241F04-B6C2-0D43-A7A6-B55C53D360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0EDAF989-14F6-A241-9FCB-0E11C68FDF63}"/>
              </a:ext>
            </a:extLst>
          </p:cNvPr>
          <p:cNvSpPr>
            <a:spLocks noGrp="1"/>
          </p:cNvSpPr>
          <p:nvPr>
            <p:ph type="dt" sz="half" idx="10"/>
          </p:nvPr>
        </p:nvSpPr>
        <p:spPr/>
        <p:txBody>
          <a:bodyPr/>
          <a:lstStyle/>
          <a:p>
            <a:fld id="{F4E4D1B1-740E-3C49-A311-54C3556A4E34}" type="datetime1">
              <a:rPr lang="en-CA" smtClean="0"/>
              <a:t>2020-09-20</a:t>
            </a:fld>
            <a:endParaRPr lang="en-US"/>
          </a:p>
        </p:txBody>
      </p:sp>
      <p:sp>
        <p:nvSpPr>
          <p:cNvPr id="6" name="Slide Number Placeholder 5">
            <a:extLst>
              <a:ext uri="{FF2B5EF4-FFF2-40B4-BE49-F238E27FC236}">
                <a16:creationId xmlns:a16="http://schemas.microsoft.com/office/drawing/2014/main" id="{642CAFE2-23A3-164C-870A-6F3B0D01CB64}"/>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407936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880CB-33FB-1641-B6E8-60B84234CD45}"/>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1CF7B3B-64CD-3E46-B485-4383D0721D4D}"/>
              </a:ext>
            </a:extLst>
          </p:cNvPr>
          <p:cNvSpPr>
            <a:spLocks noGrp="1"/>
          </p:cNvSpPr>
          <p:nvPr>
            <p:ph sz="half" idx="1"/>
          </p:nvPr>
        </p:nvSpPr>
        <p:spPr>
          <a:xfrm>
            <a:off x="838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E7360BB-1721-1243-A3A8-4E4EA25D43AD}"/>
              </a:ext>
            </a:extLst>
          </p:cNvPr>
          <p:cNvSpPr>
            <a:spLocks noGrp="1"/>
          </p:cNvSpPr>
          <p:nvPr>
            <p:ph sz="half" idx="2"/>
          </p:nvPr>
        </p:nvSpPr>
        <p:spPr>
          <a:xfrm>
            <a:off x="6172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B4C016F-5F6F-8542-9F0D-9EAEC616F3AF}"/>
              </a:ext>
            </a:extLst>
          </p:cNvPr>
          <p:cNvSpPr>
            <a:spLocks noGrp="1"/>
          </p:cNvSpPr>
          <p:nvPr>
            <p:ph type="dt" sz="half" idx="10"/>
          </p:nvPr>
        </p:nvSpPr>
        <p:spPr/>
        <p:txBody>
          <a:bodyPr/>
          <a:lstStyle/>
          <a:p>
            <a:fld id="{359AB8A7-B79F-3248-A502-6965C0869732}" type="datetime1">
              <a:rPr lang="en-CA" smtClean="0"/>
              <a:t>2020-09-20</a:t>
            </a:fld>
            <a:endParaRPr lang="en-US"/>
          </a:p>
        </p:txBody>
      </p:sp>
      <p:sp>
        <p:nvSpPr>
          <p:cNvPr id="7" name="Slide Number Placeholder 6">
            <a:extLst>
              <a:ext uri="{FF2B5EF4-FFF2-40B4-BE49-F238E27FC236}">
                <a16:creationId xmlns:a16="http://schemas.microsoft.com/office/drawing/2014/main" id="{19B3060D-9617-164B-B5E8-47A916169A27}"/>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39873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CF653-D96B-8C46-AF61-30129124DA21}"/>
              </a:ext>
            </a:extLst>
          </p:cNvPr>
          <p:cNvSpPr>
            <a:spLocks noGrp="1"/>
          </p:cNvSpPr>
          <p:nvPr>
            <p:ph type="title"/>
          </p:nvPr>
        </p:nvSpPr>
        <p:spPr>
          <a:xfrm>
            <a:off x="839788" y="365125"/>
            <a:ext cx="10515600" cy="1325563"/>
          </a:xfrm>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B1E641E5-82E4-FA49-828A-2AB111A7400B}"/>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74DE58A4-B422-7A4B-8947-BE3D74206522}"/>
              </a:ext>
            </a:extLst>
          </p:cNvPr>
          <p:cNvSpPr>
            <a:spLocks noGrp="1"/>
          </p:cNvSpPr>
          <p:nvPr>
            <p:ph sz="half" idx="2"/>
          </p:nvPr>
        </p:nvSpPr>
        <p:spPr>
          <a:xfrm>
            <a:off x="839788" y="2505075"/>
            <a:ext cx="5157787"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7818CB2-114C-A84B-896B-DE4CFD3DA74A}"/>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54160736-D458-244F-B35D-B512E35A459A}"/>
              </a:ext>
            </a:extLst>
          </p:cNvPr>
          <p:cNvSpPr>
            <a:spLocks noGrp="1"/>
          </p:cNvSpPr>
          <p:nvPr>
            <p:ph sz="quarter" idx="4"/>
          </p:nvPr>
        </p:nvSpPr>
        <p:spPr>
          <a:xfrm>
            <a:off x="6172200" y="2505075"/>
            <a:ext cx="5183188"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01D7E34-3479-E347-AEAA-F0C02C613481}"/>
              </a:ext>
            </a:extLst>
          </p:cNvPr>
          <p:cNvSpPr>
            <a:spLocks noGrp="1"/>
          </p:cNvSpPr>
          <p:nvPr>
            <p:ph type="dt" sz="half" idx="10"/>
          </p:nvPr>
        </p:nvSpPr>
        <p:spPr/>
        <p:txBody>
          <a:bodyPr/>
          <a:lstStyle/>
          <a:p>
            <a:fld id="{6DCAF997-D451-CD4A-BFD7-06CAD8CBF9F1}" type="datetime1">
              <a:rPr lang="en-CA" smtClean="0"/>
              <a:t>2020-09-20</a:t>
            </a:fld>
            <a:endParaRPr lang="en-US"/>
          </a:p>
        </p:txBody>
      </p:sp>
      <p:sp>
        <p:nvSpPr>
          <p:cNvPr id="9" name="Slide Number Placeholder 8">
            <a:extLst>
              <a:ext uri="{FF2B5EF4-FFF2-40B4-BE49-F238E27FC236}">
                <a16:creationId xmlns:a16="http://schemas.microsoft.com/office/drawing/2014/main" id="{A9059348-B6CD-CB46-A549-1D98AA7C550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6945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590E9-B859-834C-BC13-D849EAE24913}"/>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a:extLst>
              <a:ext uri="{FF2B5EF4-FFF2-40B4-BE49-F238E27FC236}">
                <a16:creationId xmlns:a16="http://schemas.microsoft.com/office/drawing/2014/main" id="{7DA819D0-11DE-5F47-9EEC-29D6C0F7AF3E}"/>
              </a:ext>
            </a:extLst>
          </p:cNvPr>
          <p:cNvSpPr>
            <a:spLocks noGrp="1"/>
          </p:cNvSpPr>
          <p:nvPr>
            <p:ph type="dt" sz="half" idx="10"/>
          </p:nvPr>
        </p:nvSpPr>
        <p:spPr/>
        <p:txBody>
          <a:bodyPr/>
          <a:lstStyle/>
          <a:p>
            <a:fld id="{2B184C43-BE7F-6343-9CA1-CC42DB3C2657}" type="datetime1">
              <a:rPr lang="en-CA" smtClean="0"/>
              <a:t>2020-09-20</a:t>
            </a:fld>
            <a:endParaRPr lang="en-US"/>
          </a:p>
        </p:txBody>
      </p:sp>
      <p:sp>
        <p:nvSpPr>
          <p:cNvPr id="5" name="Slide Number Placeholder 4">
            <a:extLst>
              <a:ext uri="{FF2B5EF4-FFF2-40B4-BE49-F238E27FC236}">
                <a16:creationId xmlns:a16="http://schemas.microsoft.com/office/drawing/2014/main" id="{7C13DA10-DD14-C846-8679-312362A37D7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567146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8DDE56-378C-DE42-92CC-12F4AC1C3505}"/>
              </a:ext>
            </a:extLst>
          </p:cNvPr>
          <p:cNvSpPr>
            <a:spLocks noGrp="1"/>
          </p:cNvSpPr>
          <p:nvPr>
            <p:ph type="dt" sz="half" idx="10"/>
          </p:nvPr>
        </p:nvSpPr>
        <p:spPr/>
        <p:txBody>
          <a:bodyPr/>
          <a:lstStyle/>
          <a:p>
            <a:fld id="{D45CBFF9-7807-D640-971F-B9C921639AE7}" type="datetime1">
              <a:rPr lang="en-CA" smtClean="0"/>
              <a:t>2020-09-20</a:t>
            </a:fld>
            <a:endParaRPr lang="en-US"/>
          </a:p>
        </p:txBody>
      </p:sp>
      <p:sp>
        <p:nvSpPr>
          <p:cNvPr id="4" name="Slide Number Placeholder 3">
            <a:extLst>
              <a:ext uri="{FF2B5EF4-FFF2-40B4-BE49-F238E27FC236}">
                <a16:creationId xmlns:a16="http://schemas.microsoft.com/office/drawing/2014/main" id="{3FC394FC-8EF0-5D44-9B50-EFCE5480B988}"/>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93174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D2A63-5C6C-AC44-9795-2F13E042BC27}"/>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BD10FBF5-C6E9-6C4B-B057-ACC6A8CDD56C}"/>
              </a:ext>
            </a:extLst>
          </p:cNvPr>
          <p:cNvSpPr>
            <a:spLocks noGrp="1"/>
          </p:cNvSpPr>
          <p:nvPr>
            <p:ph idx="1"/>
          </p:nvPr>
        </p:nvSpPr>
        <p:spPr>
          <a:xfrm>
            <a:off x="5183188" y="987425"/>
            <a:ext cx="6172200" cy="4873625"/>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sz="2400">
                <a:latin typeface="Arial" panose="020B0604020202020204" pitchFamily="34" charset="0"/>
                <a:cs typeface="Arial" panose="020B0604020202020204" pitchFamily="34" charset="0"/>
              </a:defRPr>
            </a:lvl2pPr>
            <a:lvl3pPr>
              <a:lnSpc>
                <a:spcPct val="150000"/>
              </a:lnSpc>
              <a:defRPr sz="2200">
                <a:latin typeface="Arial" panose="020B0604020202020204" pitchFamily="34" charset="0"/>
                <a:cs typeface="Arial" panose="020B0604020202020204" pitchFamily="34" charset="0"/>
              </a:defRPr>
            </a:lvl3pPr>
            <a:lvl4pPr>
              <a:lnSpc>
                <a:spcPct val="150000"/>
              </a:lnSpc>
              <a:defRPr sz="2000">
                <a:latin typeface="Arial" panose="020B0604020202020204" pitchFamily="34" charset="0"/>
                <a:cs typeface="Arial" panose="020B0604020202020204" pitchFamily="34" charset="0"/>
              </a:defRPr>
            </a:lvl4pPr>
            <a:lvl5pPr>
              <a:lnSpc>
                <a:spcPct val="150000"/>
              </a:lnSpc>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D7C874F-99B6-CD4D-B53D-10FB287F609B}"/>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9DE4ABB4-4D2D-9D49-957C-7580A649AC1A}"/>
              </a:ext>
            </a:extLst>
          </p:cNvPr>
          <p:cNvSpPr>
            <a:spLocks noGrp="1"/>
          </p:cNvSpPr>
          <p:nvPr>
            <p:ph type="dt" sz="half" idx="10"/>
          </p:nvPr>
        </p:nvSpPr>
        <p:spPr/>
        <p:txBody>
          <a:bodyPr/>
          <a:lstStyle/>
          <a:p>
            <a:fld id="{72110FC2-9F2F-CA45-A32C-45BF441A8B04}" type="datetime1">
              <a:rPr lang="en-CA" smtClean="0"/>
              <a:t>2020-09-20</a:t>
            </a:fld>
            <a:endParaRPr lang="en-US"/>
          </a:p>
        </p:txBody>
      </p:sp>
      <p:sp>
        <p:nvSpPr>
          <p:cNvPr id="7" name="Slide Number Placeholder 6">
            <a:extLst>
              <a:ext uri="{FF2B5EF4-FFF2-40B4-BE49-F238E27FC236}">
                <a16:creationId xmlns:a16="http://schemas.microsoft.com/office/drawing/2014/main" id="{1816012D-9F74-BD40-9998-D5F5EEC877E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96817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DB166-B8BE-2341-A8FF-FCBA8314384D}"/>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a:extLst>
              <a:ext uri="{FF2B5EF4-FFF2-40B4-BE49-F238E27FC236}">
                <a16:creationId xmlns:a16="http://schemas.microsoft.com/office/drawing/2014/main" id="{3BC9ED83-8A95-4345-B818-4D0A62DFC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indent="0" algn="l" defTabSz="914400" rtl="0" eaLnBrk="1" latinLnBrk="0" hangingPunct="1">
              <a:lnSpc>
                <a:spcPct val="90000"/>
              </a:lnSpc>
              <a:spcBef>
                <a:spcPts val="1000"/>
              </a:spcBef>
              <a:buFont typeface="Arial" panose="020B0604020202020204" pitchFamily="34" charset="0"/>
              <a:buNone/>
            </a:pPr>
            <a:endParaRPr lang="en-US" dirty="0"/>
          </a:p>
        </p:txBody>
      </p:sp>
      <p:sp>
        <p:nvSpPr>
          <p:cNvPr id="4" name="Text Placeholder 3">
            <a:extLst>
              <a:ext uri="{FF2B5EF4-FFF2-40B4-BE49-F238E27FC236}">
                <a16:creationId xmlns:a16="http://schemas.microsoft.com/office/drawing/2014/main" id="{58A9E75F-2331-F541-92EE-2F0A8F46EB9E}"/>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A8E2E840-97AD-154A-8D0E-22D4700C725E}"/>
              </a:ext>
            </a:extLst>
          </p:cNvPr>
          <p:cNvSpPr>
            <a:spLocks noGrp="1"/>
          </p:cNvSpPr>
          <p:nvPr>
            <p:ph type="dt" sz="half" idx="10"/>
          </p:nvPr>
        </p:nvSpPr>
        <p:spPr/>
        <p:txBody>
          <a:bodyPr/>
          <a:lstStyle/>
          <a:p>
            <a:fld id="{759E206D-EB4D-964A-A567-0195B566DE41}" type="datetime1">
              <a:rPr lang="en-CA" smtClean="0"/>
              <a:t>2020-09-20</a:t>
            </a:fld>
            <a:endParaRPr lang="en-US"/>
          </a:p>
        </p:txBody>
      </p:sp>
      <p:sp>
        <p:nvSpPr>
          <p:cNvPr id="7" name="Slide Number Placeholder 6">
            <a:extLst>
              <a:ext uri="{FF2B5EF4-FFF2-40B4-BE49-F238E27FC236}">
                <a16:creationId xmlns:a16="http://schemas.microsoft.com/office/drawing/2014/main" id="{E676EA82-1D92-024E-8482-37F3E1C89E55}"/>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3868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56189A4-05F0-E045-AC33-155DCAA6BD15}"/>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2CF4E62B-6930-4B47-8E28-4D0EBE8085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7111ACB-CCE0-8A40-B222-57747BE8BA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478417C-0319-084A-94FE-49E28A305009}"/>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F859429C-CF35-9249-8D66-6AF2AABB73FB}" type="datetime1">
              <a:rPr lang="en-CA" smtClean="0"/>
              <a:t>2020-09-20</a:t>
            </a:fld>
            <a:endParaRPr lang="en-US" dirty="0"/>
          </a:p>
        </p:txBody>
      </p:sp>
      <p:sp>
        <p:nvSpPr>
          <p:cNvPr id="6" name="Slide Number Placeholder 5">
            <a:extLst>
              <a:ext uri="{FF2B5EF4-FFF2-40B4-BE49-F238E27FC236}">
                <a16:creationId xmlns:a16="http://schemas.microsoft.com/office/drawing/2014/main" id="{C51E4D2D-A1A7-9C49-8DE3-152D5B2A009C}"/>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81817943-45D5-5949-BC48-405C5101A313}" type="slidenum">
              <a:rPr lang="en-US" smtClean="0"/>
              <a:pPr/>
              <a:t>‹#›</a:t>
            </a:fld>
            <a:endParaRPr lang="en-US" dirty="0"/>
          </a:p>
        </p:txBody>
      </p:sp>
      <p:pic>
        <p:nvPicPr>
          <p:cNvPr id="7" name="Picture 6">
            <a:extLst>
              <a:ext uri="{FF2B5EF4-FFF2-40B4-BE49-F238E27FC236}">
                <a16:creationId xmlns:a16="http://schemas.microsoft.com/office/drawing/2014/main" id="{161100F1-BC82-2C40-8AD5-ED18BE99D6FA}"/>
              </a:ext>
            </a:extLst>
          </p:cNvPr>
          <p:cNvPicPr>
            <a:picLocks noChangeAspect="1"/>
          </p:cNvPicPr>
          <p:nvPr userDrawn="1"/>
        </p:nvPicPr>
        <p:blipFill>
          <a:blip r:embed="rId13"/>
          <a:stretch>
            <a:fillRect/>
          </a:stretch>
        </p:blipFill>
        <p:spPr>
          <a:xfrm>
            <a:off x="196523" y="132864"/>
            <a:ext cx="1825452" cy="1333141"/>
          </a:xfrm>
          <a:prstGeom prst="rect">
            <a:avLst/>
          </a:prstGeom>
        </p:spPr>
      </p:pic>
      <p:sp>
        <p:nvSpPr>
          <p:cNvPr id="8" name="Rectangle 7">
            <a:extLst>
              <a:ext uri="{FF2B5EF4-FFF2-40B4-BE49-F238E27FC236}">
                <a16:creationId xmlns:a16="http://schemas.microsoft.com/office/drawing/2014/main" id="{AC40EE06-4653-1649-9DC3-4134ADAEE20A}"/>
              </a:ext>
            </a:extLst>
          </p:cNvPr>
          <p:cNvSpPr/>
          <p:nvPr userDrawn="1"/>
        </p:nvSpPr>
        <p:spPr>
          <a:xfrm>
            <a:off x="-129001" y="1307684"/>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1428406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D5548-C89A-1F44-B046-3AC8385071C3}"/>
              </a:ext>
            </a:extLst>
          </p:cNvPr>
          <p:cNvSpPr>
            <a:spLocks noGrp="1"/>
          </p:cNvSpPr>
          <p:nvPr>
            <p:ph type="ctrTitle"/>
          </p:nvPr>
        </p:nvSpPr>
        <p:spPr>
          <a:xfrm>
            <a:off x="1524000" y="2804324"/>
            <a:ext cx="9144000" cy="1249351"/>
          </a:xfrm>
        </p:spPr>
        <p:txBody>
          <a:bodyPr>
            <a:normAutofit/>
          </a:bodyPr>
          <a:lstStyle/>
          <a:p>
            <a:r>
              <a:rPr lang="ar-SA" dirty="0">
                <a:solidFill>
                  <a:srgbClr val="0070C0"/>
                </a:solidFill>
              </a:rPr>
              <a:t>المفعول به</a:t>
            </a:r>
            <a:endParaRPr lang="en-US" dirty="0">
              <a:solidFill>
                <a:srgbClr val="0070C0"/>
              </a:solidFill>
            </a:endParaRPr>
          </a:p>
        </p:txBody>
      </p:sp>
      <p:sp>
        <p:nvSpPr>
          <p:cNvPr id="3" name="Subtitle 2">
            <a:extLst>
              <a:ext uri="{FF2B5EF4-FFF2-40B4-BE49-F238E27FC236}">
                <a16:creationId xmlns:a16="http://schemas.microsoft.com/office/drawing/2014/main" id="{47BE6263-52BA-8E43-9969-41582C6388DB}"/>
              </a:ext>
            </a:extLst>
          </p:cNvPr>
          <p:cNvSpPr>
            <a:spLocks noGrp="1"/>
          </p:cNvSpPr>
          <p:nvPr>
            <p:ph type="subTitle" idx="1"/>
          </p:nvPr>
        </p:nvSpPr>
        <p:spPr>
          <a:xfrm>
            <a:off x="1524000" y="4502174"/>
            <a:ext cx="9144000" cy="522276"/>
          </a:xfrm>
        </p:spPr>
        <p:txBody>
          <a:bodyPr>
            <a:normAutofit lnSpcReduction="10000"/>
          </a:bodyPr>
          <a:lstStyle/>
          <a:p>
            <a:pPr marL="0" indent="0" algn="ctr" defTabSz="914400" rtl="1" eaLnBrk="1" latinLnBrk="0" hangingPunct="1">
              <a:lnSpc>
                <a:spcPct val="90000"/>
              </a:lnSpc>
              <a:spcBef>
                <a:spcPts val="1000"/>
              </a:spcBef>
              <a:buFont typeface="Arial" panose="020B0604020202020204" pitchFamily="34" charset="0"/>
              <a:buNone/>
            </a:pPr>
            <a:r>
              <a:rPr lang="ar-SA" sz="3200" b="1" dirty="0">
                <a:solidFill>
                  <a:srgbClr val="FF552D"/>
                </a:solidFill>
              </a:rPr>
              <a:t>د. عبد الله هريدي</a:t>
            </a:r>
            <a:endParaRPr lang="en-US" sz="3200" dirty="0">
              <a:solidFill>
                <a:srgbClr val="FF552D"/>
              </a:solidFill>
            </a:endParaRPr>
          </a:p>
        </p:txBody>
      </p:sp>
      <p:sp>
        <p:nvSpPr>
          <p:cNvPr id="4" name="Date Placeholder 3">
            <a:extLst>
              <a:ext uri="{FF2B5EF4-FFF2-40B4-BE49-F238E27FC236}">
                <a16:creationId xmlns:a16="http://schemas.microsoft.com/office/drawing/2014/main" id="{BD114235-1DE1-9F49-9245-B11AEED727D5}"/>
              </a:ext>
            </a:extLst>
          </p:cNvPr>
          <p:cNvSpPr>
            <a:spLocks noGrp="1"/>
          </p:cNvSpPr>
          <p:nvPr>
            <p:ph type="dt" sz="half" idx="10"/>
          </p:nvPr>
        </p:nvSpPr>
        <p:spPr/>
        <p:txBody>
          <a:bodyPr/>
          <a:lstStyle/>
          <a:p>
            <a:fld id="{0C06065F-1338-AD4E-B903-5D61FB6BDB5C}" type="datetime1">
              <a:rPr lang="en-CA" smtClean="0"/>
              <a:t>2020-09-20</a:t>
            </a:fld>
            <a:endParaRPr lang="en-US"/>
          </a:p>
        </p:txBody>
      </p:sp>
      <p:sp>
        <p:nvSpPr>
          <p:cNvPr id="5" name="Slide Number Placeholder 4">
            <a:extLst>
              <a:ext uri="{FF2B5EF4-FFF2-40B4-BE49-F238E27FC236}">
                <a16:creationId xmlns:a16="http://schemas.microsoft.com/office/drawing/2014/main" id="{7F70CC7B-69F3-EA46-AFE9-BC65DF8DE8B6}"/>
              </a:ext>
            </a:extLst>
          </p:cNvPr>
          <p:cNvSpPr>
            <a:spLocks noGrp="1"/>
          </p:cNvSpPr>
          <p:nvPr>
            <p:ph type="sldNum" sz="quarter" idx="12"/>
          </p:nvPr>
        </p:nvSpPr>
        <p:spPr/>
        <p:txBody>
          <a:bodyPr/>
          <a:lstStyle/>
          <a:p>
            <a:fld id="{81817943-45D5-5949-BC48-405C5101A313}" type="slidenum">
              <a:rPr lang="en-US" smtClean="0"/>
              <a:t>1</a:t>
            </a:fld>
            <a:endParaRPr lang="en-US"/>
          </a:p>
        </p:txBody>
      </p:sp>
    </p:spTree>
    <p:extLst>
      <p:ext uri="{BB962C8B-B14F-4D97-AF65-F5344CB8AC3E}">
        <p14:creationId xmlns:p14="http://schemas.microsoft.com/office/powerpoint/2010/main" val="170120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normAutofit/>
          </a:bodyPr>
          <a:lstStyle/>
          <a:p>
            <a:pPr algn="r" defTabSz="914400" rtl="1" eaLnBrk="1" latinLnBrk="0" hangingPunct="1">
              <a:lnSpc>
                <a:spcPct val="90000"/>
              </a:lnSpc>
              <a:spcBef>
                <a:spcPct val="0"/>
              </a:spcBef>
              <a:buNone/>
            </a:pPr>
            <a:r>
              <a:rPr lang="ar-SA" sz="5400" u="sng" dirty="0">
                <a:solidFill>
                  <a:srgbClr val="0070C0"/>
                </a:solidFill>
                <a:latin typeface="Arabic Typesetting" panose="03020402040406030203" pitchFamily="66" charset="-78"/>
                <a:cs typeface="Arabic Typesetting" panose="03020402040406030203" pitchFamily="66" charset="-78"/>
              </a:rPr>
              <a:t>النقاط الرئيسة</a:t>
            </a:r>
            <a:endParaRPr lang="en-US" sz="5400" u="sng" dirty="0">
              <a:solidFill>
                <a:srgbClr val="0070C0"/>
              </a:solidFill>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5671930" y="1825625"/>
            <a:ext cx="3445565" cy="3117436"/>
          </a:xfrm>
        </p:spPr>
        <p:txBody>
          <a:bodyPr>
            <a:normAutofit/>
          </a:bodyPr>
          <a:lstStyle/>
          <a:p>
            <a:pPr marL="228600" indent="-228600" algn="r" defTabSz="914400" rtl="1" eaLnBrk="1" latinLnBrk="0" hangingPunct="1">
              <a:lnSpc>
                <a:spcPct val="150000"/>
              </a:lnSpc>
              <a:spcBef>
                <a:spcPts val="1000"/>
              </a:spcBef>
              <a:buFont typeface="Arial" panose="020B0604020202020204" pitchFamily="34" charset="0"/>
              <a:buChar char="•"/>
            </a:pPr>
            <a:r>
              <a:rPr lang="ar-SA" sz="32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الأمثلة</a:t>
            </a:r>
          </a:p>
          <a:p>
            <a:pPr marL="228600" indent="-228600" algn="r" defTabSz="914400" rtl="1" eaLnBrk="1" latinLnBrk="0" hangingPunct="1">
              <a:lnSpc>
                <a:spcPct val="150000"/>
              </a:lnSpc>
              <a:spcBef>
                <a:spcPts val="1000"/>
              </a:spcBef>
              <a:buFont typeface="Arial" panose="020B0604020202020204" pitchFamily="34" charset="0"/>
              <a:buChar char="•"/>
            </a:pPr>
            <a:r>
              <a:rPr lang="ar-SA" sz="32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الشرح</a:t>
            </a:r>
          </a:p>
          <a:p>
            <a:pPr marL="228600" indent="-228600" algn="r" defTabSz="914400" rtl="1" eaLnBrk="1" latinLnBrk="0" hangingPunct="1">
              <a:lnSpc>
                <a:spcPct val="150000"/>
              </a:lnSpc>
              <a:spcBef>
                <a:spcPts val="1000"/>
              </a:spcBef>
              <a:buFont typeface="Arial" panose="020B0604020202020204" pitchFamily="34" charset="0"/>
              <a:buChar char="•"/>
            </a:pPr>
            <a:r>
              <a:rPr lang="ar-SA" sz="32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القواعد</a:t>
            </a:r>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2020-09-20</a:t>
            </a:fld>
            <a:endParaRPr lang="en-US"/>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2</a:t>
            </a:fld>
            <a:endParaRPr lang="en-US"/>
          </a:p>
        </p:txBody>
      </p:sp>
    </p:spTree>
    <p:extLst>
      <p:ext uri="{BB962C8B-B14F-4D97-AF65-F5344CB8AC3E}">
        <p14:creationId xmlns:p14="http://schemas.microsoft.com/office/powerpoint/2010/main" val="3090926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normAutofit/>
          </a:bodyPr>
          <a:lstStyle/>
          <a:p>
            <a:pPr algn="r" defTabSz="914400" rtl="1" eaLnBrk="1" latinLnBrk="0" hangingPunct="1">
              <a:lnSpc>
                <a:spcPct val="90000"/>
              </a:lnSpc>
              <a:spcBef>
                <a:spcPct val="0"/>
              </a:spcBef>
              <a:buNone/>
            </a:pPr>
            <a:r>
              <a:rPr lang="ar-SA" sz="5400" u="sng" dirty="0">
                <a:solidFill>
                  <a:srgbClr val="0070C0"/>
                </a:solidFill>
                <a:latin typeface="Arabic Typesetting" panose="03020402040406030203" pitchFamily="66" charset="-78"/>
                <a:cs typeface="Arabic Typesetting" panose="03020402040406030203" pitchFamily="66" charset="-78"/>
              </a:rPr>
              <a:t>الأمثلة:</a:t>
            </a:r>
            <a:endParaRPr lang="en-US" sz="5400" u="sng" dirty="0">
              <a:solidFill>
                <a:srgbClr val="0070C0"/>
              </a:solidFill>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8507896" y="1690687"/>
            <a:ext cx="2845904" cy="2894566"/>
          </a:xfrm>
        </p:spPr>
        <p:txBody>
          <a:bodyPr>
            <a:noAutofit/>
          </a:bodyPr>
          <a:lstStyle/>
          <a:p>
            <a:pPr marL="0" indent="0" rtl="1">
              <a:buNone/>
            </a:pPr>
            <a:r>
              <a:rPr lang="ar-SA" sz="2400" b="1" dirty="0">
                <a:effectLst/>
                <a:latin typeface="Times New Roman" panose="02020603050405020304" pitchFamily="18" charset="0"/>
                <a:ea typeface="Times New Roman" panose="02020603050405020304" pitchFamily="18" charset="0"/>
                <a:cs typeface="Traditional Arabic" panose="02020603050405020304" pitchFamily="18" charset="-78"/>
              </a:rPr>
              <a:t>١- شد التلميذ الحبل.</a:t>
            </a:r>
          </a:p>
          <a:p>
            <a:pPr marL="0" indent="0" rtl="1">
              <a:buNone/>
            </a:pPr>
            <a:r>
              <a:rPr lang="ar-SA" sz="2400" b="1" dirty="0">
                <a:effectLst/>
                <a:latin typeface="Times New Roman" panose="02020603050405020304" pitchFamily="18" charset="0"/>
                <a:ea typeface="Times New Roman" panose="02020603050405020304" pitchFamily="18" charset="0"/>
                <a:cs typeface="Traditional Arabic" panose="02020603050405020304" pitchFamily="18" charset="-78"/>
              </a:rPr>
              <a:t>٢- طوت البنت الثوب.</a:t>
            </a:r>
          </a:p>
          <a:p>
            <a:pPr marL="0" indent="0" rtl="1">
              <a:buNone/>
            </a:pPr>
            <a:r>
              <a:rPr lang="ar-SA" sz="2400" b="1" dirty="0">
                <a:effectLst/>
                <a:latin typeface="Times New Roman" panose="02020603050405020304" pitchFamily="18" charset="0"/>
                <a:ea typeface="Times New Roman" panose="02020603050405020304" pitchFamily="18" charset="0"/>
                <a:cs typeface="Traditional Arabic" panose="02020603050405020304" pitchFamily="18" charset="-78"/>
              </a:rPr>
              <a:t>٣- أكل الذئب الخروف.</a:t>
            </a:r>
          </a:p>
          <a:p>
            <a:pPr marL="0" indent="0" rtl="1">
              <a:buNone/>
            </a:pPr>
            <a:r>
              <a:rPr lang="ar-SA" sz="2400" b="1" dirty="0">
                <a:effectLst/>
                <a:latin typeface="Times New Roman" panose="02020603050405020304" pitchFamily="18" charset="0"/>
                <a:ea typeface="Times New Roman" panose="02020603050405020304" pitchFamily="18" charset="0"/>
                <a:cs typeface="Traditional Arabic" panose="02020603050405020304" pitchFamily="18" charset="-78"/>
              </a:rPr>
              <a:t>٤- يربح السابق جائزة.</a:t>
            </a:r>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2020-09-20</a:t>
            </a:fld>
            <a:endParaRPr lang="en-US"/>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3</a:t>
            </a:fld>
            <a:endParaRPr lang="en-US"/>
          </a:p>
        </p:txBody>
      </p:sp>
    </p:spTree>
    <p:extLst>
      <p:ext uri="{BB962C8B-B14F-4D97-AF65-F5344CB8AC3E}">
        <p14:creationId xmlns:p14="http://schemas.microsoft.com/office/powerpoint/2010/main" val="618995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normAutofit/>
          </a:bodyPr>
          <a:lstStyle/>
          <a:p>
            <a:pPr algn="r" defTabSz="914400" rtl="1" eaLnBrk="1" latinLnBrk="0" hangingPunct="1">
              <a:lnSpc>
                <a:spcPct val="90000"/>
              </a:lnSpc>
              <a:spcBef>
                <a:spcPct val="0"/>
              </a:spcBef>
              <a:buNone/>
            </a:pPr>
            <a:r>
              <a:rPr lang="ar-SA" sz="5400" u="sng" dirty="0">
                <a:solidFill>
                  <a:srgbClr val="0070C0"/>
                </a:solidFill>
                <a:latin typeface="Arabic Typesetting" panose="03020402040406030203" pitchFamily="66" charset="-78"/>
                <a:cs typeface="Arabic Typesetting" panose="03020402040406030203" pitchFamily="66" charset="-78"/>
              </a:rPr>
              <a:t>الشرح:</a:t>
            </a:r>
            <a:endParaRPr lang="en-US" sz="5400" u="sng" dirty="0">
              <a:solidFill>
                <a:srgbClr val="0070C0"/>
              </a:solidFill>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622852" y="1865381"/>
            <a:ext cx="10730948" cy="2428323"/>
          </a:xfrm>
        </p:spPr>
        <p:txBody>
          <a:bodyPr>
            <a:noAutofit/>
          </a:bodyPr>
          <a:lstStyle/>
          <a:p>
            <a:pPr marL="0" indent="0">
              <a:lnSpc>
                <a:spcPct val="100000"/>
              </a:lnSpc>
              <a:buNone/>
            </a:pPr>
            <a:r>
              <a:rPr lang="ar-SA" sz="2400" b="1" dirty="0">
                <a:solidFill>
                  <a:srgbClr val="FF552D"/>
                </a:solidFill>
                <a:latin typeface="Times New Roman" panose="02020603050405020304" pitchFamily="18" charset="0"/>
                <a:ea typeface="Times New Roman" panose="02020603050405020304" pitchFamily="18" charset="0"/>
                <a:cs typeface="Traditional Arabic" panose="02020603050405020304" pitchFamily="18" charset="-78"/>
              </a:rPr>
              <a:t>كل جملة من الجمل السابقة مركبة من فعل واحد ومن اسمين: الاسم الأول هو الذي سميناه "فاعلا" لأن الفعل صدر عنه، وإذا بحثنا في الأمثلة الثلاثة الأولى، رأينا أن الاسم الثاني في كل مثال وهو: الحبل، الثوب، الخروف، هُوَ الَّذِي وَقَع الفعل عليه. فالفعل هو الشد الذي حصل من التلميذ، وقع على الحبل، والطي الذي فعلته البنت وقع على الثوب، والأكل الذي صدر من الذئب، وقع على الخروف. فالتلميذ، والبنت، والذئب، كل واحد من هذه فاعل. والحبل والثوب، والخروف، كل واحد من هذه وقع عليه الفعل، ويسمى "مفعولا به"، وكذلك يقال في بقية الأمثلة. وإذا تأملنا أواخر الأَسْماءَ الَّتي تدُلُّ على المفعول به وجدناها منصوبة.</a:t>
            </a:r>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2020-09-20</a:t>
            </a:fld>
            <a:endParaRPr lang="en-US"/>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4</a:t>
            </a:fld>
            <a:endParaRPr lang="en-US"/>
          </a:p>
        </p:txBody>
      </p:sp>
    </p:spTree>
    <p:extLst>
      <p:ext uri="{BB962C8B-B14F-4D97-AF65-F5344CB8AC3E}">
        <p14:creationId xmlns:p14="http://schemas.microsoft.com/office/powerpoint/2010/main" val="2144701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normAutofit/>
          </a:bodyPr>
          <a:lstStyle/>
          <a:p>
            <a:pPr algn="r" defTabSz="914400" rtl="1" eaLnBrk="1" latinLnBrk="0" hangingPunct="1">
              <a:lnSpc>
                <a:spcPct val="90000"/>
              </a:lnSpc>
              <a:spcBef>
                <a:spcPct val="0"/>
              </a:spcBef>
              <a:buNone/>
            </a:pPr>
            <a:r>
              <a:rPr lang="ar-SA" sz="5400" u="sng" dirty="0">
                <a:solidFill>
                  <a:srgbClr val="0070C0"/>
                </a:solidFill>
                <a:latin typeface="Arabic Typesetting" panose="03020402040406030203" pitchFamily="66" charset="-78"/>
                <a:cs typeface="Arabic Typesetting" panose="03020402040406030203" pitchFamily="66" charset="-78"/>
              </a:rPr>
              <a:t>القواعد:</a:t>
            </a:r>
            <a:endParaRPr lang="en-US" sz="5400" u="sng" dirty="0">
              <a:solidFill>
                <a:srgbClr val="0070C0"/>
              </a:solidFill>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7735958" y="1423150"/>
            <a:ext cx="3617842" cy="2005850"/>
          </a:xfrm>
        </p:spPr>
        <p:txBody>
          <a:bodyPr>
            <a:noAutofit/>
          </a:bodyPr>
          <a:lstStyle/>
          <a:p>
            <a:pPr marL="0" indent="0" algn="r" rtl="1">
              <a:lnSpc>
                <a:spcPct val="100000"/>
              </a:lnSpc>
              <a:buNone/>
            </a:pPr>
            <a:r>
              <a:rPr lang="ar-SA" sz="2400" b="1" dirty="0">
                <a:solidFill>
                  <a:srgbClr val="FF552D"/>
                </a:solidFill>
                <a:latin typeface="Times New Roman" panose="02020603050405020304" pitchFamily="18" charset="0"/>
                <a:ea typeface="Times New Roman" panose="02020603050405020304" pitchFamily="18" charset="0"/>
                <a:cs typeface="Traditional Arabic" panose="02020603050405020304" pitchFamily="18" charset="-78"/>
              </a:rPr>
              <a:t>المفعول به:</a:t>
            </a:r>
          </a:p>
          <a:p>
            <a:pPr marL="0" indent="0" algn="r" rtl="1">
              <a:lnSpc>
                <a:spcPct val="100000"/>
              </a:lnSpc>
              <a:buNone/>
            </a:pPr>
            <a:r>
              <a:rPr lang="ar-SA" sz="2400" b="1" dirty="0">
                <a:effectLst/>
                <a:latin typeface="Times New Roman" panose="02020603050405020304" pitchFamily="18" charset="0"/>
                <a:ea typeface="Times New Roman" panose="02020603050405020304" pitchFamily="18" charset="0"/>
                <a:cs typeface="Traditional Arabic" panose="02020603050405020304" pitchFamily="18" charset="-78"/>
              </a:rPr>
              <a:t>المفعول به اسم منصوب وقع عليه فعل الفاعل.</a:t>
            </a:r>
            <a:endPar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2020-09-20</a:t>
            </a:fld>
            <a:endParaRPr lang="en-US"/>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5</a:t>
            </a:fld>
            <a:endParaRPr lang="en-US"/>
          </a:p>
        </p:txBody>
      </p:sp>
    </p:spTree>
    <p:extLst>
      <p:ext uri="{BB962C8B-B14F-4D97-AF65-F5344CB8AC3E}">
        <p14:creationId xmlns:p14="http://schemas.microsoft.com/office/powerpoint/2010/main" val="4195161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439</TotalTime>
  <Words>191</Words>
  <Application>Microsoft Office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Arabic Typesetting</vt:lpstr>
      <vt:lpstr>Arial</vt:lpstr>
      <vt:lpstr>Calibri</vt:lpstr>
      <vt:lpstr>Calibri Light</vt:lpstr>
      <vt:lpstr>Times New Roman</vt:lpstr>
      <vt:lpstr>Traditional Arabic</vt:lpstr>
      <vt:lpstr>Office Theme</vt:lpstr>
      <vt:lpstr>المفعول به</vt:lpstr>
      <vt:lpstr>النقاط الرئيسة</vt:lpstr>
      <vt:lpstr>الأمثلة:</vt:lpstr>
      <vt:lpstr>الشرح:</vt:lpstr>
      <vt:lpstr>القواعد: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Abdullah Ramadan</cp:lastModifiedBy>
  <cp:revision>34</cp:revision>
  <dcterms:created xsi:type="dcterms:W3CDTF">2020-09-13T17:12:40Z</dcterms:created>
  <dcterms:modified xsi:type="dcterms:W3CDTF">2020-09-20T08:14:20Z</dcterms:modified>
</cp:coreProperties>
</file>