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5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7"/>
    <p:restoredTop sz="94778"/>
  </p:normalViewPr>
  <p:slideViewPr>
    <p:cSldViewPr snapToGrid="0" snapToObjects="1">
      <p:cViewPr varScale="1">
        <p:scale>
          <a:sx n="72" d="100"/>
          <a:sy n="72" d="100"/>
        </p:scale>
        <p:origin x="63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9/20/2020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2020-09-20</a:t>
            </a:fld>
            <a:endParaRPr lang="en-US"/>
          </a:p>
        </p:txBody>
      </p:sp>
      <p:sp>
        <p:nvSpPr>
          <p:cNvPr id="6" name="Slide Number Placeholder 5">
            <a:extLst>
              <a:ext uri="{FF2B5EF4-FFF2-40B4-BE49-F238E27FC236}">
                <a16:creationId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en-US" sz="1800" b="1" dirty="0"/>
              <a:t>LANG 161E </a:t>
            </a:r>
            <a:r>
              <a:rPr lang="ar-SA" sz="1800" b="1" dirty="0"/>
              <a:t> – مادة اللغة العربية – المحاضرة الثالثة</a:t>
            </a:r>
            <a:endParaRPr lang="en-US" sz="1600" dirty="0"/>
          </a:p>
        </p:txBody>
      </p:sp>
    </p:spTree>
    <p:extLst>
      <p:ext uri="{BB962C8B-B14F-4D97-AF65-F5344CB8AC3E}">
        <p14:creationId xmlns:p14="http://schemas.microsoft.com/office/powerpoint/2010/main"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2020-09-20</a:t>
            </a:fld>
            <a:endParaRPr lang="en-US"/>
          </a:p>
        </p:txBody>
      </p:sp>
      <p:sp>
        <p:nvSpPr>
          <p:cNvPr id="6" name="Slide Number Placeholder 5">
            <a:extLst>
              <a:ext uri="{FF2B5EF4-FFF2-40B4-BE49-F238E27FC236}">
                <a16:creationId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2020-09-20</a:t>
            </a:fld>
            <a:endParaRPr lang="en-US"/>
          </a:p>
        </p:txBody>
      </p:sp>
      <p:sp>
        <p:nvSpPr>
          <p:cNvPr id="6" name="Slide Number Placeholder 5">
            <a:extLst>
              <a:ext uri="{FF2B5EF4-FFF2-40B4-BE49-F238E27FC236}">
                <a16:creationId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2020-09-20</a:t>
            </a:fld>
            <a:endParaRPr lang="en-US"/>
          </a:p>
        </p:txBody>
      </p:sp>
      <p:sp>
        <p:nvSpPr>
          <p:cNvPr id="6" name="Slide Number Placeholder 5">
            <a:extLst>
              <a:ext uri="{FF2B5EF4-FFF2-40B4-BE49-F238E27FC236}">
                <a16:creationId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2020-09-20</a:t>
            </a:fld>
            <a:endParaRPr lang="en-US"/>
          </a:p>
        </p:txBody>
      </p:sp>
      <p:sp>
        <p:nvSpPr>
          <p:cNvPr id="6" name="Slide Number Placeholder 5">
            <a:extLst>
              <a:ext uri="{FF2B5EF4-FFF2-40B4-BE49-F238E27FC236}">
                <a16:creationId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2020-09-20</a:t>
            </a:fld>
            <a:endParaRPr lang="en-US"/>
          </a:p>
        </p:txBody>
      </p:sp>
      <p:sp>
        <p:nvSpPr>
          <p:cNvPr id="7" name="Slide Number Placeholder 6">
            <a:extLst>
              <a:ext uri="{FF2B5EF4-FFF2-40B4-BE49-F238E27FC236}">
                <a16:creationId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2020-09-20</a:t>
            </a:fld>
            <a:endParaRPr lang="en-US"/>
          </a:p>
        </p:txBody>
      </p:sp>
      <p:sp>
        <p:nvSpPr>
          <p:cNvPr id="9" name="Slide Number Placeholder 8">
            <a:extLst>
              <a:ext uri="{FF2B5EF4-FFF2-40B4-BE49-F238E27FC236}">
                <a16:creationId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2020-09-20</a:t>
            </a:fld>
            <a:endParaRPr lang="en-US"/>
          </a:p>
        </p:txBody>
      </p:sp>
      <p:sp>
        <p:nvSpPr>
          <p:cNvPr id="5" name="Slide Number Placeholder 4">
            <a:extLst>
              <a:ext uri="{FF2B5EF4-FFF2-40B4-BE49-F238E27FC236}">
                <a16:creationId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2020-09-20</a:t>
            </a:fld>
            <a:endParaRPr lang="en-US"/>
          </a:p>
        </p:txBody>
      </p:sp>
      <p:sp>
        <p:nvSpPr>
          <p:cNvPr id="4" name="Slide Number Placeholder 3">
            <a:extLst>
              <a:ext uri="{FF2B5EF4-FFF2-40B4-BE49-F238E27FC236}">
                <a16:creationId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2020-09-20</a:t>
            </a:fld>
            <a:endParaRPr lang="en-US"/>
          </a:p>
        </p:txBody>
      </p:sp>
      <p:sp>
        <p:nvSpPr>
          <p:cNvPr id="7" name="Slide Number Placeholder 6">
            <a:extLst>
              <a:ext uri="{FF2B5EF4-FFF2-40B4-BE49-F238E27FC236}">
                <a16:creationId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2020-09-20</a:t>
            </a:fld>
            <a:endParaRPr lang="en-US"/>
          </a:p>
        </p:txBody>
      </p:sp>
      <p:sp>
        <p:nvSpPr>
          <p:cNvPr id="7" name="Slide Number Placeholder 6">
            <a:extLst>
              <a:ext uri="{FF2B5EF4-FFF2-40B4-BE49-F238E27FC236}">
                <a16:creationId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2020-09-20</a:t>
            </a:fld>
            <a:endParaRPr lang="en-US" dirty="0"/>
          </a:p>
        </p:txBody>
      </p:sp>
      <p:sp>
        <p:nvSpPr>
          <p:cNvPr id="6" name="Slide Number Placeholder 5">
            <a:extLst>
              <a:ext uri="{FF2B5EF4-FFF2-40B4-BE49-F238E27FC236}">
                <a16:creationId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D5548-C89A-1F44-B046-3AC8385071C3}"/>
              </a:ext>
            </a:extLst>
          </p:cNvPr>
          <p:cNvSpPr>
            <a:spLocks noGrp="1"/>
          </p:cNvSpPr>
          <p:nvPr>
            <p:ph type="ctrTitle"/>
          </p:nvPr>
        </p:nvSpPr>
        <p:spPr>
          <a:xfrm>
            <a:off x="1524000" y="2804324"/>
            <a:ext cx="9144000" cy="1249351"/>
          </a:xfrm>
        </p:spPr>
        <p:txBody>
          <a:bodyPr>
            <a:normAutofit/>
          </a:bodyPr>
          <a:lstStyle/>
          <a:p>
            <a:r>
              <a:rPr lang="ar-SA" dirty="0">
                <a:solidFill>
                  <a:srgbClr val="0070C0"/>
                </a:solidFill>
              </a:rPr>
              <a:t>المفعول به</a:t>
            </a:r>
            <a:endParaRPr lang="en-US" dirty="0">
              <a:solidFill>
                <a:srgbClr val="0070C0"/>
              </a:solidFill>
            </a:endParaRPr>
          </a:p>
        </p:txBody>
      </p:sp>
      <p:sp>
        <p:nvSpPr>
          <p:cNvPr id="3" name="Subtitle 2">
            <a:extLst>
              <a:ext uri="{FF2B5EF4-FFF2-40B4-BE49-F238E27FC236}">
                <a16:creationId xmlns:a16="http://schemas.microsoft.com/office/drawing/2014/main" id="{47BE6263-52BA-8E43-9969-41582C6388DB}"/>
              </a:ext>
            </a:extLst>
          </p:cNvPr>
          <p:cNvSpPr>
            <a:spLocks noGrp="1"/>
          </p:cNvSpPr>
          <p:nvPr>
            <p:ph type="subTitle" idx="1"/>
          </p:nvPr>
        </p:nvSpPr>
        <p:spPr>
          <a:xfrm>
            <a:off x="1524000" y="4502174"/>
            <a:ext cx="9144000" cy="522276"/>
          </a:xfrm>
        </p:spPr>
        <p:txBody>
          <a:bodyPr>
            <a:normAutofit lnSpcReduction="10000"/>
          </a:bodyPr>
          <a:lstStyle/>
          <a:p>
            <a:pPr marL="0" indent="0" algn="ctr" defTabSz="914400" rtl="1" eaLnBrk="1" latinLnBrk="0" hangingPunct="1">
              <a:lnSpc>
                <a:spcPct val="90000"/>
              </a:lnSpc>
              <a:spcBef>
                <a:spcPts val="1000"/>
              </a:spcBef>
              <a:buFont typeface="Arial" panose="020B0604020202020204" pitchFamily="34" charset="0"/>
              <a:buNone/>
            </a:pPr>
            <a:r>
              <a:rPr lang="ar-SA" sz="3200" b="1" dirty="0">
                <a:solidFill>
                  <a:srgbClr val="FF552D"/>
                </a:solidFill>
              </a:rPr>
              <a:t>د. عبد الله هريدي</a:t>
            </a:r>
            <a:endParaRPr lang="en-US" sz="3200" dirty="0">
              <a:solidFill>
                <a:srgbClr val="FF552D"/>
              </a:solidFill>
            </a:endParaRPr>
          </a:p>
        </p:txBody>
      </p:sp>
      <p:sp>
        <p:nvSpPr>
          <p:cNvPr id="4" name="Date Placeholder 3">
            <a:extLst>
              <a:ext uri="{FF2B5EF4-FFF2-40B4-BE49-F238E27FC236}">
                <a16:creationId xmlns:a16="http://schemas.microsoft.com/office/drawing/2014/main" id="{BD114235-1DE1-9F49-9245-B11AEED727D5}"/>
              </a:ext>
            </a:extLst>
          </p:cNvPr>
          <p:cNvSpPr>
            <a:spLocks noGrp="1"/>
          </p:cNvSpPr>
          <p:nvPr>
            <p:ph type="dt" sz="half" idx="10"/>
          </p:nvPr>
        </p:nvSpPr>
        <p:spPr/>
        <p:txBody>
          <a:bodyPr/>
          <a:lstStyle/>
          <a:p>
            <a:fld id="{0C06065F-1338-AD4E-B903-5D61FB6BDB5C}" type="datetime1">
              <a:rPr lang="en-CA" smtClean="0"/>
              <a:t>2020-09-20</a:t>
            </a:fld>
            <a:endParaRPr lang="en-US"/>
          </a:p>
        </p:txBody>
      </p:sp>
      <p:sp>
        <p:nvSpPr>
          <p:cNvPr id="5" name="Slide Number Placeholder 4">
            <a:extLst>
              <a:ext uri="{FF2B5EF4-FFF2-40B4-BE49-F238E27FC236}">
                <a16:creationId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spTree>
    <p:extLst>
      <p:ext uri="{BB962C8B-B14F-4D97-AF65-F5344CB8AC3E}">
        <p14:creationId xmlns:p14="http://schemas.microsoft.com/office/powerpoint/2010/main" val="17012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النقاط الرئيسة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5671930" y="1825625"/>
            <a:ext cx="3445565" cy="3117436"/>
          </a:xfrm>
        </p:spPr>
        <p:txBody>
          <a:bodyPr>
            <a:normAutofit/>
          </a:bodyPr>
          <a:lstStyle/>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الأمثلة</a:t>
            </a:r>
          </a:p>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الشرح</a:t>
            </a:r>
          </a:p>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القواعد</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2020-09-20</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spTree>
    <p:extLst>
      <p:ext uri="{BB962C8B-B14F-4D97-AF65-F5344CB8AC3E}">
        <p14:creationId xmlns:p14="http://schemas.microsoft.com/office/powerpoint/2010/main" val="309092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الأمثلة: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507896" y="1690687"/>
            <a:ext cx="2845904" cy="2894566"/>
          </a:xfrm>
        </p:spPr>
        <p:txBody>
          <a:bodyPr>
            <a:noAutofit/>
          </a:bodyPr>
          <a:lstStyle/>
          <a:p>
            <a:pPr marL="0" indent="0"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١- شد التلميذ الحبل.</a:t>
            </a:r>
          </a:p>
          <a:p>
            <a:pPr marL="0" indent="0"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٢- طوت البنت الثوب.</a:t>
            </a:r>
          </a:p>
          <a:p>
            <a:pPr marL="0" indent="0"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٣- أكل الذئب الخروف.</a:t>
            </a:r>
          </a:p>
          <a:p>
            <a:pPr marL="0" indent="0"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٤- يربح السابق جائزة.</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2020-09-20</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a:p>
        </p:txBody>
      </p:sp>
    </p:spTree>
    <p:extLst>
      <p:ext uri="{BB962C8B-B14F-4D97-AF65-F5344CB8AC3E}">
        <p14:creationId xmlns:p14="http://schemas.microsoft.com/office/powerpoint/2010/main" val="618995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الشرح:</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622852" y="1865381"/>
            <a:ext cx="10730948" cy="2428323"/>
          </a:xfrm>
        </p:spPr>
        <p:txBody>
          <a:bodyPr>
            <a:noAutofit/>
          </a:bodyPr>
          <a:lstStyle/>
          <a:p>
            <a:pPr marL="0" indent="0">
              <a:lnSpc>
                <a:spcPct val="100000"/>
              </a:lnSpc>
              <a:buNone/>
            </a:pP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كل جملة من الجمل السابقة مركبة من فعل واحد ومن اسمين: الاسم الأول هو الذي سميناه "فاعلا" لأن الفعل صدر عنه، وإذا بحثنا في الأمثلة الثلاثة الأولى، رأينا أن الاسم الثاني في كل مثال وهو: الحبل، الثوب، الخروف، هُوَ الَّذِي وَقَع الفعل عليه. فالفعل هو الشد الذي حصل من التلميذ، وقع على الحبل، والطي الذي فعلته البنت وقع على الثوب، والأكل الذي صدر من الذئب، وقع على الخروف. فالتلميذ، والبنت، والذئب، كل واحد من هذه فاعل. والحبل والثوب، والخروف، كل واحد من هذه وقع عليه الفعل، ويسمى "مفعولا به"، وكذلك يقال في بقية الأمثلة. وإذا تأملنا أواخر الأَسْماءَ الَّتي تدُلُّ على المفعول به وجدناها منصوبة.</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2020-09-20</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a:p>
        </p:txBody>
      </p:sp>
    </p:spTree>
    <p:extLst>
      <p:ext uri="{BB962C8B-B14F-4D97-AF65-F5344CB8AC3E}">
        <p14:creationId xmlns:p14="http://schemas.microsoft.com/office/powerpoint/2010/main" val="2144701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القواعد:</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7735958" y="1423150"/>
            <a:ext cx="3617842" cy="2005850"/>
          </a:xfrm>
        </p:spPr>
        <p:txBody>
          <a:bodyPr>
            <a:noAutofit/>
          </a:bodyPr>
          <a:lstStyle/>
          <a:p>
            <a:pPr marL="0" indent="0" algn="r" rtl="1">
              <a:lnSpc>
                <a:spcPct val="100000"/>
              </a:lnSpc>
              <a:buNone/>
            </a:pP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المفعول به:</a:t>
            </a:r>
          </a:p>
          <a:p>
            <a:pPr marL="0" indent="0" algn="r" rtl="1">
              <a:lnSpc>
                <a:spcPct val="100000"/>
              </a:lnSpc>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المفعول به اسم منصوب وقع عليه فعل الفاعل.</a:t>
            </a:r>
            <a:endPar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2020-09-20</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a:p>
        </p:txBody>
      </p:sp>
    </p:spTree>
    <p:extLst>
      <p:ext uri="{BB962C8B-B14F-4D97-AF65-F5344CB8AC3E}">
        <p14:creationId xmlns:p14="http://schemas.microsoft.com/office/powerpoint/2010/main" val="419516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439</TotalTime>
  <Words>191</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Arabic Typesetting</vt:lpstr>
      <vt:lpstr>Arial</vt:lpstr>
      <vt:lpstr>Calibri</vt:lpstr>
      <vt:lpstr>Calibri Light</vt:lpstr>
      <vt:lpstr>Times New Roman</vt:lpstr>
      <vt:lpstr>Traditional Arabic</vt:lpstr>
      <vt:lpstr>Office Theme</vt:lpstr>
      <vt:lpstr>المفعول به</vt:lpstr>
      <vt:lpstr>النقاط الرئيسة</vt:lpstr>
      <vt:lpstr>الأمثلة:</vt:lpstr>
      <vt:lpstr>الشرح:</vt:lpstr>
      <vt:lpstr>القواعد: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Abdullah Ramadan</cp:lastModifiedBy>
  <cp:revision>34</cp:revision>
  <dcterms:created xsi:type="dcterms:W3CDTF">2020-09-13T17:12:40Z</dcterms:created>
  <dcterms:modified xsi:type="dcterms:W3CDTF">2020-09-20T08:14:20Z</dcterms:modified>
</cp:coreProperties>
</file>