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52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7"/>
    <p:restoredTop sz="94778"/>
  </p:normalViewPr>
  <p:slideViewPr>
    <p:cSldViewPr snapToGrid="0" snapToObjects="1">
      <p:cViewPr varScale="1">
        <p:scale>
          <a:sx n="72" d="100"/>
          <a:sy n="72" d="100"/>
        </p:scale>
        <p:origin x="63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817F8B-DB8A-DC4E-988E-81C7D81C99EA}" type="datetimeFigureOut">
              <a:rPr lang="en-US" smtClean="0"/>
              <a:t>9/19/2020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C20C3C-6D29-994C-AADA-104CE5129A5D}" type="slidenum">
              <a:rPr lang="en-US" smtClean="0"/>
              <a:t>‹#›</a:t>
            </a:fld>
            <a:endParaRPr lang="en-US"/>
          </a:p>
        </p:txBody>
      </p:sp>
    </p:spTree>
    <p:extLst>
      <p:ext uri="{BB962C8B-B14F-4D97-AF65-F5344CB8AC3E}">
        <p14:creationId xmlns:p14="http://schemas.microsoft.com/office/powerpoint/2010/main" val="1190558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50F81-ECB8-4B42-BA7E-06CE3946D067}"/>
              </a:ext>
            </a:extLst>
          </p:cNvPr>
          <p:cNvSpPr>
            <a:spLocks noGrp="1"/>
          </p:cNvSpPr>
          <p:nvPr>
            <p:ph type="ctrTitle"/>
          </p:nvPr>
        </p:nvSpPr>
        <p:spPr>
          <a:xfrm>
            <a:off x="1524000" y="2179649"/>
            <a:ext cx="9144000" cy="2387600"/>
          </a:xfrm>
        </p:spPr>
        <p:txBody>
          <a:bodyPr anchor="b"/>
          <a:lstStyle>
            <a:lvl1pPr algn="ctr">
              <a:defRPr sz="60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6ED65E05-0B75-294F-8B10-1A6C0FD51B8D}"/>
              </a:ext>
            </a:extLst>
          </p:cNvPr>
          <p:cNvSpPr>
            <a:spLocks noGrp="1"/>
          </p:cNvSpPr>
          <p:nvPr>
            <p:ph type="subTitle" idx="1"/>
          </p:nvPr>
        </p:nvSpPr>
        <p:spPr>
          <a:xfrm>
            <a:off x="1524000" y="4659324"/>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F5A6B99-0490-3748-AFEE-F8153E666B33}"/>
              </a:ext>
            </a:extLst>
          </p:cNvPr>
          <p:cNvSpPr>
            <a:spLocks noGrp="1"/>
          </p:cNvSpPr>
          <p:nvPr>
            <p:ph type="dt" sz="half" idx="10"/>
          </p:nvPr>
        </p:nvSpPr>
        <p:spPr/>
        <p:txBody>
          <a:bodyPr/>
          <a:lstStyle/>
          <a:p>
            <a:fld id="{14E4F147-0FC4-C742-801D-18B7262A641E}" type="datetime1">
              <a:rPr lang="en-CA" smtClean="0"/>
              <a:t>2020-09-19</a:t>
            </a:fld>
            <a:endParaRPr lang="en-US"/>
          </a:p>
        </p:txBody>
      </p:sp>
      <p:sp>
        <p:nvSpPr>
          <p:cNvPr id="6" name="Slide Number Placeholder 5">
            <a:extLst>
              <a:ext uri="{FF2B5EF4-FFF2-40B4-BE49-F238E27FC236}">
                <a16:creationId xmlns:a16="http://schemas.microsoft.com/office/drawing/2014/main" id="{5B6114DC-41CB-A642-9007-2EEE6F3AC5A5}"/>
              </a:ext>
            </a:extLst>
          </p:cNvPr>
          <p:cNvSpPr>
            <a:spLocks noGrp="1"/>
          </p:cNvSpPr>
          <p:nvPr>
            <p:ph type="sldNum" sz="quarter" idx="12"/>
          </p:nvPr>
        </p:nvSpPr>
        <p:spPr/>
        <p:txBody>
          <a:bodyPr/>
          <a:lstStyle/>
          <a:p>
            <a:fld id="{81817943-45D5-5949-BC48-405C5101A313}" type="slidenum">
              <a:rPr lang="en-US" smtClean="0"/>
              <a:t>‹#›</a:t>
            </a:fld>
            <a:endParaRPr lang="en-US"/>
          </a:p>
        </p:txBody>
      </p:sp>
      <p:sp>
        <p:nvSpPr>
          <p:cNvPr id="7" name="Rectangle 6">
            <a:extLst>
              <a:ext uri="{FF2B5EF4-FFF2-40B4-BE49-F238E27FC236}">
                <a16:creationId xmlns:a16="http://schemas.microsoft.com/office/drawing/2014/main" id="{B9FB2F30-F991-3E46-9F45-9EB242E0563F}"/>
              </a:ext>
            </a:extLst>
          </p:cNvPr>
          <p:cNvSpPr/>
          <p:nvPr userDrawn="1"/>
        </p:nvSpPr>
        <p:spPr>
          <a:xfrm>
            <a:off x="0" y="0"/>
            <a:ext cx="2414588" cy="17430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D87E672B-A631-7141-A87D-735F3811B1A7}"/>
              </a:ext>
            </a:extLst>
          </p:cNvPr>
          <p:cNvPicPr>
            <a:picLocks noChangeAspect="1"/>
          </p:cNvPicPr>
          <p:nvPr userDrawn="1"/>
        </p:nvPicPr>
        <p:blipFill>
          <a:blip r:embed="rId2"/>
          <a:stretch>
            <a:fillRect/>
          </a:stretch>
        </p:blipFill>
        <p:spPr>
          <a:xfrm>
            <a:off x="5183274" y="242888"/>
            <a:ext cx="1825452" cy="1333141"/>
          </a:xfrm>
          <a:prstGeom prst="rect">
            <a:avLst/>
          </a:prstGeom>
        </p:spPr>
      </p:pic>
      <p:sp>
        <p:nvSpPr>
          <p:cNvPr id="9" name="Rectangle 8">
            <a:extLst>
              <a:ext uri="{FF2B5EF4-FFF2-40B4-BE49-F238E27FC236}">
                <a16:creationId xmlns:a16="http://schemas.microsoft.com/office/drawing/2014/main" id="{0E15276A-1DF6-5146-B9E4-A70F82CA52F8}"/>
              </a:ext>
            </a:extLst>
          </p:cNvPr>
          <p:cNvSpPr/>
          <p:nvPr userDrawn="1"/>
        </p:nvSpPr>
        <p:spPr>
          <a:xfrm>
            <a:off x="4857750" y="14177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
        <p:nvSpPr>
          <p:cNvPr id="10" name="TextBox 9">
            <a:extLst>
              <a:ext uri="{FF2B5EF4-FFF2-40B4-BE49-F238E27FC236}">
                <a16:creationId xmlns:a16="http://schemas.microsoft.com/office/drawing/2014/main" id="{4284228C-CBC9-294A-8A19-4479F85C2695}"/>
              </a:ext>
            </a:extLst>
          </p:cNvPr>
          <p:cNvSpPr txBox="1"/>
          <p:nvPr userDrawn="1"/>
        </p:nvSpPr>
        <p:spPr>
          <a:xfrm>
            <a:off x="0" y="1791401"/>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en-US" sz="1800" b="1" dirty="0"/>
              <a:t>LANG 161E </a:t>
            </a:r>
            <a:r>
              <a:rPr lang="ar-SA" sz="1800" b="1" dirty="0"/>
              <a:t> – مادة اللغة العربية – المحاضرة الثالثة</a:t>
            </a:r>
            <a:endParaRPr lang="en-US" sz="1600" dirty="0"/>
          </a:p>
        </p:txBody>
      </p:sp>
    </p:spTree>
    <p:extLst>
      <p:ext uri="{BB962C8B-B14F-4D97-AF65-F5344CB8AC3E}">
        <p14:creationId xmlns:p14="http://schemas.microsoft.com/office/powerpoint/2010/main" val="517369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AE2AE-6837-2442-A1BC-9114D4647A3B}"/>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7E2CBFDC-9D6B-7F4D-8374-024733E7B508}"/>
              </a:ext>
            </a:extLst>
          </p:cNvPr>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457D277-D175-DB4B-96DC-9C5967C382FC}"/>
              </a:ext>
            </a:extLst>
          </p:cNvPr>
          <p:cNvSpPr>
            <a:spLocks noGrp="1"/>
          </p:cNvSpPr>
          <p:nvPr>
            <p:ph type="dt" sz="half" idx="10"/>
          </p:nvPr>
        </p:nvSpPr>
        <p:spPr/>
        <p:txBody>
          <a:bodyPr/>
          <a:lstStyle/>
          <a:p>
            <a:fld id="{DB3D8A66-BA4B-B547-93D7-511957FAFDEB}" type="datetime1">
              <a:rPr lang="en-CA" smtClean="0"/>
              <a:t>2020-09-19</a:t>
            </a:fld>
            <a:endParaRPr lang="en-US"/>
          </a:p>
        </p:txBody>
      </p:sp>
      <p:sp>
        <p:nvSpPr>
          <p:cNvPr id="6" name="Slide Number Placeholder 5">
            <a:extLst>
              <a:ext uri="{FF2B5EF4-FFF2-40B4-BE49-F238E27FC236}">
                <a16:creationId xmlns:a16="http://schemas.microsoft.com/office/drawing/2014/main" id="{C1EA58A0-DFEC-8649-B92F-0D9B40E10960}"/>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2506622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5E7044-F905-3B46-8ED8-674EA1CB1167}"/>
              </a:ext>
            </a:extLst>
          </p:cNvPr>
          <p:cNvSpPr>
            <a:spLocks noGrp="1"/>
          </p:cNvSpPr>
          <p:nvPr>
            <p:ph type="title" orient="vert"/>
          </p:nvPr>
        </p:nvSpPr>
        <p:spPr>
          <a:xfrm>
            <a:off x="8724900" y="365125"/>
            <a:ext cx="2628900" cy="5811838"/>
          </a:xfrm>
        </p:spPr>
        <p:txBody>
          <a:bodyPr vert="eaVert"/>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1C9A897D-22B2-5B49-A749-7B4A2038D337}"/>
              </a:ext>
            </a:extLst>
          </p:cNvPr>
          <p:cNvSpPr>
            <a:spLocks noGrp="1"/>
          </p:cNvSpPr>
          <p:nvPr>
            <p:ph type="body" orient="vert" idx="1"/>
          </p:nvPr>
        </p:nvSpPr>
        <p:spPr>
          <a:xfrm>
            <a:off x="838200" y="365125"/>
            <a:ext cx="7734300" cy="5811838"/>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53B39CC-45C2-9C42-B9FD-1560CFC01A8F}"/>
              </a:ext>
            </a:extLst>
          </p:cNvPr>
          <p:cNvSpPr>
            <a:spLocks noGrp="1"/>
          </p:cNvSpPr>
          <p:nvPr>
            <p:ph type="dt" sz="half" idx="10"/>
          </p:nvPr>
        </p:nvSpPr>
        <p:spPr/>
        <p:txBody>
          <a:bodyPr/>
          <a:lstStyle/>
          <a:p>
            <a:fld id="{06A3E764-3DBC-484A-A93B-3C4E1B8DE87F}" type="datetime1">
              <a:rPr lang="en-CA" smtClean="0"/>
              <a:t>2020-09-19</a:t>
            </a:fld>
            <a:endParaRPr lang="en-US"/>
          </a:p>
        </p:txBody>
      </p:sp>
      <p:sp>
        <p:nvSpPr>
          <p:cNvPr id="6" name="Slide Number Placeholder 5">
            <a:extLst>
              <a:ext uri="{FF2B5EF4-FFF2-40B4-BE49-F238E27FC236}">
                <a16:creationId xmlns:a16="http://schemas.microsoft.com/office/drawing/2014/main" id="{5779713C-CBAF-1743-AE99-4AEC41559FAB}"/>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782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45FC0-A9B9-4640-B515-4DA13EE3C7DD}"/>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0674FB1E-5B18-314A-A977-86FD63C004E9}"/>
              </a:ext>
            </a:extLst>
          </p:cNvPr>
          <p:cNvSpPr>
            <a:spLocks noGrp="1"/>
          </p:cNvSpPr>
          <p:nvPr>
            <p:ph idx="1"/>
          </p:nvPr>
        </p:nvSpPr>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29E7F04-DD03-814D-9305-C61B59A3F51D}"/>
              </a:ext>
            </a:extLst>
          </p:cNvPr>
          <p:cNvSpPr>
            <a:spLocks noGrp="1"/>
          </p:cNvSpPr>
          <p:nvPr>
            <p:ph type="dt" sz="half" idx="10"/>
          </p:nvPr>
        </p:nvSpPr>
        <p:spPr/>
        <p:txBody>
          <a:bodyPr/>
          <a:lstStyle/>
          <a:p>
            <a:fld id="{B1F58DC7-5299-9241-B58C-B3B677802FE9}" type="datetime1">
              <a:rPr lang="en-CA" smtClean="0"/>
              <a:t>2020-09-19</a:t>
            </a:fld>
            <a:endParaRPr lang="en-US"/>
          </a:p>
        </p:txBody>
      </p:sp>
      <p:sp>
        <p:nvSpPr>
          <p:cNvPr id="6" name="Slide Number Placeholder 5">
            <a:extLst>
              <a:ext uri="{FF2B5EF4-FFF2-40B4-BE49-F238E27FC236}">
                <a16:creationId xmlns:a16="http://schemas.microsoft.com/office/drawing/2014/main" id="{F79C47B0-93BE-914F-80C1-40B37FB46DA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91698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C9B3F-EC7D-3946-B416-0F352B9C364F}"/>
              </a:ext>
            </a:extLst>
          </p:cNvPr>
          <p:cNvSpPr>
            <a:spLocks noGrp="1"/>
          </p:cNvSpPr>
          <p:nvPr>
            <p:ph type="title"/>
          </p:nvPr>
        </p:nvSpPr>
        <p:spPr>
          <a:xfrm>
            <a:off x="831850" y="1709738"/>
            <a:ext cx="10515600" cy="2852737"/>
          </a:xfrm>
        </p:spPr>
        <p:txBody>
          <a:bodyPr anchor="b">
            <a:normAutofit/>
          </a:bodyPr>
          <a:lstStyle>
            <a:lvl1pPr>
              <a:defRPr sz="54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69241F04-B6C2-0D43-A7A6-B55C53D360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0EDAF989-14F6-A241-9FCB-0E11C68FDF63}"/>
              </a:ext>
            </a:extLst>
          </p:cNvPr>
          <p:cNvSpPr>
            <a:spLocks noGrp="1"/>
          </p:cNvSpPr>
          <p:nvPr>
            <p:ph type="dt" sz="half" idx="10"/>
          </p:nvPr>
        </p:nvSpPr>
        <p:spPr/>
        <p:txBody>
          <a:bodyPr/>
          <a:lstStyle/>
          <a:p>
            <a:fld id="{F4E4D1B1-740E-3C49-A311-54C3556A4E34}" type="datetime1">
              <a:rPr lang="en-CA" smtClean="0"/>
              <a:t>2020-09-19</a:t>
            </a:fld>
            <a:endParaRPr lang="en-US"/>
          </a:p>
        </p:txBody>
      </p:sp>
      <p:sp>
        <p:nvSpPr>
          <p:cNvPr id="6" name="Slide Number Placeholder 5">
            <a:extLst>
              <a:ext uri="{FF2B5EF4-FFF2-40B4-BE49-F238E27FC236}">
                <a16:creationId xmlns:a16="http://schemas.microsoft.com/office/drawing/2014/main" id="{642CAFE2-23A3-164C-870A-6F3B0D01CB64}"/>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407936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880CB-33FB-1641-B6E8-60B84234CD45}"/>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D1CF7B3B-64CD-3E46-B485-4383D0721D4D}"/>
              </a:ext>
            </a:extLst>
          </p:cNvPr>
          <p:cNvSpPr>
            <a:spLocks noGrp="1"/>
          </p:cNvSpPr>
          <p:nvPr>
            <p:ph sz="half" idx="1"/>
          </p:nvPr>
        </p:nvSpPr>
        <p:spPr>
          <a:xfrm>
            <a:off x="838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E7360BB-1721-1243-A3A8-4E4EA25D43AD}"/>
              </a:ext>
            </a:extLst>
          </p:cNvPr>
          <p:cNvSpPr>
            <a:spLocks noGrp="1"/>
          </p:cNvSpPr>
          <p:nvPr>
            <p:ph sz="half" idx="2"/>
          </p:nvPr>
        </p:nvSpPr>
        <p:spPr>
          <a:xfrm>
            <a:off x="6172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B4C016F-5F6F-8542-9F0D-9EAEC616F3AF}"/>
              </a:ext>
            </a:extLst>
          </p:cNvPr>
          <p:cNvSpPr>
            <a:spLocks noGrp="1"/>
          </p:cNvSpPr>
          <p:nvPr>
            <p:ph type="dt" sz="half" idx="10"/>
          </p:nvPr>
        </p:nvSpPr>
        <p:spPr/>
        <p:txBody>
          <a:bodyPr/>
          <a:lstStyle/>
          <a:p>
            <a:fld id="{359AB8A7-B79F-3248-A502-6965C0869732}" type="datetime1">
              <a:rPr lang="en-CA" smtClean="0"/>
              <a:t>2020-09-19</a:t>
            </a:fld>
            <a:endParaRPr lang="en-US"/>
          </a:p>
        </p:txBody>
      </p:sp>
      <p:sp>
        <p:nvSpPr>
          <p:cNvPr id="7" name="Slide Number Placeholder 6">
            <a:extLst>
              <a:ext uri="{FF2B5EF4-FFF2-40B4-BE49-F238E27FC236}">
                <a16:creationId xmlns:a16="http://schemas.microsoft.com/office/drawing/2014/main" id="{19B3060D-9617-164B-B5E8-47A916169A27}"/>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39873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CF653-D96B-8C46-AF61-30129124DA21}"/>
              </a:ext>
            </a:extLst>
          </p:cNvPr>
          <p:cNvSpPr>
            <a:spLocks noGrp="1"/>
          </p:cNvSpPr>
          <p:nvPr>
            <p:ph type="title"/>
          </p:nvPr>
        </p:nvSpPr>
        <p:spPr>
          <a:xfrm>
            <a:off x="839788" y="365125"/>
            <a:ext cx="10515600" cy="1325563"/>
          </a:xfrm>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B1E641E5-82E4-FA49-828A-2AB111A7400B}"/>
              </a:ext>
            </a:extLst>
          </p:cNvPr>
          <p:cNvSpPr>
            <a:spLocks noGrp="1"/>
          </p:cNvSpPr>
          <p:nvPr>
            <p:ph type="body" idx="1"/>
          </p:nvPr>
        </p:nvSpPr>
        <p:spPr>
          <a:xfrm>
            <a:off x="839788" y="1681163"/>
            <a:ext cx="5157787"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74DE58A4-B422-7A4B-8947-BE3D74206522}"/>
              </a:ext>
            </a:extLst>
          </p:cNvPr>
          <p:cNvSpPr>
            <a:spLocks noGrp="1"/>
          </p:cNvSpPr>
          <p:nvPr>
            <p:ph sz="half" idx="2"/>
          </p:nvPr>
        </p:nvSpPr>
        <p:spPr>
          <a:xfrm>
            <a:off x="839788" y="2505075"/>
            <a:ext cx="5157787"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07818CB2-114C-A84B-896B-DE4CFD3DA74A}"/>
              </a:ext>
            </a:extLst>
          </p:cNvPr>
          <p:cNvSpPr>
            <a:spLocks noGrp="1"/>
          </p:cNvSpPr>
          <p:nvPr>
            <p:ph type="body" sz="quarter" idx="3"/>
          </p:nvPr>
        </p:nvSpPr>
        <p:spPr>
          <a:xfrm>
            <a:off x="6172200" y="1681163"/>
            <a:ext cx="5183188"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54160736-D458-244F-B35D-B512E35A459A}"/>
              </a:ext>
            </a:extLst>
          </p:cNvPr>
          <p:cNvSpPr>
            <a:spLocks noGrp="1"/>
          </p:cNvSpPr>
          <p:nvPr>
            <p:ph sz="quarter" idx="4"/>
          </p:nvPr>
        </p:nvSpPr>
        <p:spPr>
          <a:xfrm>
            <a:off x="6172200" y="2505075"/>
            <a:ext cx="5183188"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401D7E34-3479-E347-AEAA-F0C02C613481}"/>
              </a:ext>
            </a:extLst>
          </p:cNvPr>
          <p:cNvSpPr>
            <a:spLocks noGrp="1"/>
          </p:cNvSpPr>
          <p:nvPr>
            <p:ph type="dt" sz="half" idx="10"/>
          </p:nvPr>
        </p:nvSpPr>
        <p:spPr/>
        <p:txBody>
          <a:bodyPr/>
          <a:lstStyle/>
          <a:p>
            <a:fld id="{6DCAF997-D451-CD4A-BFD7-06CAD8CBF9F1}" type="datetime1">
              <a:rPr lang="en-CA" smtClean="0"/>
              <a:t>2020-09-19</a:t>
            </a:fld>
            <a:endParaRPr lang="en-US"/>
          </a:p>
        </p:txBody>
      </p:sp>
      <p:sp>
        <p:nvSpPr>
          <p:cNvPr id="9" name="Slide Number Placeholder 8">
            <a:extLst>
              <a:ext uri="{FF2B5EF4-FFF2-40B4-BE49-F238E27FC236}">
                <a16:creationId xmlns:a16="http://schemas.microsoft.com/office/drawing/2014/main" id="{A9059348-B6CD-CB46-A549-1D98AA7C550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69456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590E9-B859-834C-BC13-D849EAE24913}"/>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Date Placeholder 2">
            <a:extLst>
              <a:ext uri="{FF2B5EF4-FFF2-40B4-BE49-F238E27FC236}">
                <a16:creationId xmlns:a16="http://schemas.microsoft.com/office/drawing/2014/main" id="{7DA819D0-11DE-5F47-9EEC-29D6C0F7AF3E}"/>
              </a:ext>
            </a:extLst>
          </p:cNvPr>
          <p:cNvSpPr>
            <a:spLocks noGrp="1"/>
          </p:cNvSpPr>
          <p:nvPr>
            <p:ph type="dt" sz="half" idx="10"/>
          </p:nvPr>
        </p:nvSpPr>
        <p:spPr/>
        <p:txBody>
          <a:bodyPr/>
          <a:lstStyle/>
          <a:p>
            <a:fld id="{2B184C43-BE7F-6343-9CA1-CC42DB3C2657}" type="datetime1">
              <a:rPr lang="en-CA" smtClean="0"/>
              <a:t>2020-09-19</a:t>
            </a:fld>
            <a:endParaRPr lang="en-US"/>
          </a:p>
        </p:txBody>
      </p:sp>
      <p:sp>
        <p:nvSpPr>
          <p:cNvPr id="5" name="Slide Number Placeholder 4">
            <a:extLst>
              <a:ext uri="{FF2B5EF4-FFF2-40B4-BE49-F238E27FC236}">
                <a16:creationId xmlns:a16="http://schemas.microsoft.com/office/drawing/2014/main" id="{7C13DA10-DD14-C846-8679-312362A37D7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567146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8DDE56-378C-DE42-92CC-12F4AC1C3505}"/>
              </a:ext>
            </a:extLst>
          </p:cNvPr>
          <p:cNvSpPr>
            <a:spLocks noGrp="1"/>
          </p:cNvSpPr>
          <p:nvPr>
            <p:ph type="dt" sz="half" idx="10"/>
          </p:nvPr>
        </p:nvSpPr>
        <p:spPr/>
        <p:txBody>
          <a:bodyPr/>
          <a:lstStyle/>
          <a:p>
            <a:fld id="{D45CBFF9-7807-D640-971F-B9C921639AE7}" type="datetime1">
              <a:rPr lang="en-CA" smtClean="0"/>
              <a:t>2020-09-19</a:t>
            </a:fld>
            <a:endParaRPr lang="en-US"/>
          </a:p>
        </p:txBody>
      </p:sp>
      <p:sp>
        <p:nvSpPr>
          <p:cNvPr id="4" name="Slide Number Placeholder 3">
            <a:extLst>
              <a:ext uri="{FF2B5EF4-FFF2-40B4-BE49-F238E27FC236}">
                <a16:creationId xmlns:a16="http://schemas.microsoft.com/office/drawing/2014/main" id="{3FC394FC-8EF0-5D44-9B50-EFCE5480B988}"/>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93174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D2A63-5C6C-AC44-9795-2F13E042BC27}"/>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BD10FBF5-C6E9-6C4B-B057-ACC6A8CDD56C}"/>
              </a:ext>
            </a:extLst>
          </p:cNvPr>
          <p:cNvSpPr>
            <a:spLocks noGrp="1"/>
          </p:cNvSpPr>
          <p:nvPr>
            <p:ph idx="1"/>
          </p:nvPr>
        </p:nvSpPr>
        <p:spPr>
          <a:xfrm>
            <a:off x="5183188" y="987425"/>
            <a:ext cx="6172200" cy="4873625"/>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sz="2400">
                <a:latin typeface="Arial" panose="020B0604020202020204" pitchFamily="34" charset="0"/>
                <a:cs typeface="Arial" panose="020B0604020202020204" pitchFamily="34" charset="0"/>
              </a:defRPr>
            </a:lvl2pPr>
            <a:lvl3pPr>
              <a:lnSpc>
                <a:spcPct val="150000"/>
              </a:lnSpc>
              <a:defRPr sz="2200">
                <a:latin typeface="Arial" panose="020B0604020202020204" pitchFamily="34" charset="0"/>
                <a:cs typeface="Arial" panose="020B0604020202020204" pitchFamily="34" charset="0"/>
              </a:defRPr>
            </a:lvl3pPr>
            <a:lvl4pPr>
              <a:lnSpc>
                <a:spcPct val="150000"/>
              </a:lnSpc>
              <a:defRPr sz="2000">
                <a:latin typeface="Arial" panose="020B0604020202020204" pitchFamily="34" charset="0"/>
                <a:cs typeface="Arial" panose="020B0604020202020204" pitchFamily="34" charset="0"/>
              </a:defRPr>
            </a:lvl4pPr>
            <a:lvl5pPr>
              <a:lnSpc>
                <a:spcPct val="150000"/>
              </a:lnSpc>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FD7C874F-99B6-CD4D-B53D-10FB287F609B}"/>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id="{9DE4ABB4-4D2D-9D49-957C-7580A649AC1A}"/>
              </a:ext>
            </a:extLst>
          </p:cNvPr>
          <p:cNvSpPr>
            <a:spLocks noGrp="1"/>
          </p:cNvSpPr>
          <p:nvPr>
            <p:ph type="dt" sz="half" idx="10"/>
          </p:nvPr>
        </p:nvSpPr>
        <p:spPr/>
        <p:txBody>
          <a:bodyPr/>
          <a:lstStyle/>
          <a:p>
            <a:fld id="{72110FC2-9F2F-CA45-A32C-45BF441A8B04}" type="datetime1">
              <a:rPr lang="en-CA" smtClean="0"/>
              <a:t>2020-09-19</a:t>
            </a:fld>
            <a:endParaRPr lang="en-US"/>
          </a:p>
        </p:txBody>
      </p:sp>
      <p:sp>
        <p:nvSpPr>
          <p:cNvPr id="7" name="Slide Number Placeholder 6">
            <a:extLst>
              <a:ext uri="{FF2B5EF4-FFF2-40B4-BE49-F238E27FC236}">
                <a16:creationId xmlns:a16="http://schemas.microsoft.com/office/drawing/2014/main" id="{1816012D-9F74-BD40-9998-D5F5EEC877E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968179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DB166-B8BE-2341-A8FF-FCBA8314384D}"/>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Picture Placeholder 2">
            <a:extLst>
              <a:ext uri="{FF2B5EF4-FFF2-40B4-BE49-F238E27FC236}">
                <a16:creationId xmlns:a16="http://schemas.microsoft.com/office/drawing/2014/main" id="{3BC9ED83-8A95-4345-B818-4D0A62DFC4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indent="0" algn="l" defTabSz="914400" rtl="0" eaLnBrk="1" latinLnBrk="0" hangingPunct="1">
              <a:lnSpc>
                <a:spcPct val="90000"/>
              </a:lnSpc>
              <a:spcBef>
                <a:spcPts val="1000"/>
              </a:spcBef>
              <a:buFont typeface="Arial" panose="020B0604020202020204" pitchFamily="34" charset="0"/>
              <a:buNone/>
            </a:pPr>
            <a:endParaRPr lang="en-US" dirty="0"/>
          </a:p>
        </p:txBody>
      </p:sp>
      <p:sp>
        <p:nvSpPr>
          <p:cNvPr id="4" name="Text Placeholder 3">
            <a:extLst>
              <a:ext uri="{FF2B5EF4-FFF2-40B4-BE49-F238E27FC236}">
                <a16:creationId xmlns:a16="http://schemas.microsoft.com/office/drawing/2014/main" id="{58A9E75F-2331-F541-92EE-2F0A8F46EB9E}"/>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id="{A8E2E840-97AD-154A-8D0E-22D4700C725E}"/>
              </a:ext>
            </a:extLst>
          </p:cNvPr>
          <p:cNvSpPr>
            <a:spLocks noGrp="1"/>
          </p:cNvSpPr>
          <p:nvPr>
            <p:ph type="dt" sz="half" idx="10"/>
          </p:nvPr>
        </p:nvSpPr>
        <p:spPr/>
        <p:txBody>
          <a:bodyPr/>
          <a:lstStyle/>
          <a:p>
            <a:fld id="{759E206D-EB4D-964A-A567-0195B566DE41}" type="datetime1">
              <a:rPr lang="en-CA" smtClean="0"/>
              <a:t>2020-09-19</a:t>
            </a:fld>
            <a:endParaRPr lang="en-US"/>
          </a:p>
        </p:txBody>
      </p:sp>
      <p:sp>
        <p:nvSpPr>
          <p:cNvPr id="7" name="Slide Number Placeholder 6">
            <a:extLst>
              <a:ext uri="{FF2B5EF4-FFF2-40B4-BE49-F238E27FC236}">
                <a16:creationId xmlns:a16="http://schemas.microsoft.com/office/drawing/2014/main" id="{E676EA82-1D92-024E-8482-37F3E1C89E55}"/>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3868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856189A4-05F0-E045-AC33-155DCAA6BD15}"/>
              </a:ext>
            </a:extLst>
          </p:cNvPr>
          <p:cNvSpPr txBox="1"/>
          <p:nvPr userDrawn="1"/>
        </p:nvSpPr>
        <p:spPr>
          <a:xfrm>
            <a:off x="1" y="6519446"/>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a:t>أكاديمية آيات للعلوم الإسلامية      </a:t>
            </a:r>
            <a:r>
              <a:rPr lang="en-US" sz="1600" dirty="0"/>
              <a:t>www.ayaatacademy.ca     </a:t>
            </a:r>
          </a:p>
        </p:txBody>
      </p:sp>
      <p:sp>
        <p:nvSpPr>
          <p:cNvPr id="2" name="Title Placeholder 1">
            <a:extLst>
              <a:ext uri="{FF2B5EF4-FFF2-40B4-BE49-F238E27FC236}">
                <a16:creationId xmlns:a16="http://schemas.microsoft.com/office/drawing/2014/main" id="{2CF4E62B-6930-4B47-8E28-4D0EBE8085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7111ACB-CCE0-8A40-B222-57747BE8BA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478417C-0319-084A-94FE-49E28A305009}"/>
              </a:ext>
            </a:extLst>
          </p:cNvPr>
          <p:cNvSpPr>
            <a:spLocks noGrp="1"/>
          </p:cNvSpPr>
          <p:nvPr>
            <p:ph type="dt" sz="half" idx="2"/>
          </p:nvPr>
        </p:nvSpPr>
        <p:spPr>
          <a:xfrm>
            <a:off x="838200" y="6527806"/>
            <a:ext cx="2743200" cy="365125"/>
          </a:xfrm>
          <a:prstGeom prst="rect">
            <a:avLst/>
          </a:prstGeom>
        </p:spPr>
        <p:txBody>
          <a:bodyPr vert="horz" lIns="91440" tIns="45720" rIns="91440" bIns="45720" rtlCol="0" anchor="ctr"/>
          <a:lstStyle>
            <a:lvl1pPr algn="l">
              <a:defRPr sz="1800" b="1">
                <a:solidFill>
                  <a:schemeClr val="bg1"/>
                </a:solidFill>
                <a:latin typeface="Arial" panose="020B0604020202020204" pitchFamily="34" charset="0"/>
                <a:cs typeface="Arial" panose="020B0604020202020204" pitchFamily="34" charset="0"/>
              </a:defRPr>
            </a:lvl1pPr>
          </a:lstStyle>
          <a:p>
            <a:fld id="{F859429C-CF35-9249-8D66-6AF2AABB73FB}" type="datetime1">
              <a:rPr lang="en-CA" smtClean="0"/>
              <a:t>2020-09-19</a:t>
            </a:fld>
            <a:endParaRPr lang="en-US" dirty="0"/>
          </a:p>
        </p:txBody>
      </p:sp>
      <p:sp>
        <p:nvSpPr>
          <p:cNvPr id="6" name="Slide Number Placeholder 5">
            <a:extLst>
              <a:ext uri="{FF2B5EF4-FFF2-40B4-BE49-F238E27FC236}">
                <a16:creationId xmlns:a16="http://schemas.microsoft.com/office/drawing/2014/main" id="{C51E4D2D-A1A7-9C49-8DE3-152D5B2A009C}"/>
              </a:ext>
            </a:extLst>
          </p:cNvPr>
          <p:cNvSpPr>
            <a:spLocks noGrp="1"/>
          </p:cNvSpPr>
          <p:nvPr>
            <p:ph type="sldNum" sz="quarter" idx="4"/>
          </p:nvPr>
        </p:nvSpPr>
        <p:spPr>
          <a:xfrm>
            <a:off x="8610600" y="6527806"/>
            <a:ext cx="2743200" cy="365125"/>
          </a:xfrm>
          <a:prstGeom prst="rect">
            <a:avLst/>
          </a:prstGeom>
        </p:spPr>
        <p:txBody>
          <a:bodyPr vert="horz" lIns="91440" tIns="45720" rIns="91440" bIns="45720" rtlCol="0" anchor="ctr"/>
          <a:lstStyle>
            <a:lvl1pPr algn="r">
              <a:defRPr sz="1800" b="1">
                <a:solidFill>
                  <a:schemeClr val="bg1"/>
                </a:solidFill>
                <a:latin typeface="Arial" panose="020B0604020202020204" pitchFamily="34" charset="0"/>
                <a:cs typeface="Arial" panose="020B0604020202020204" pitchFamily="34" charset="0"/>
              </a:defRPr>
            </a:lvl1pPr>
          </a:lstStyle>
          <a:p>
            <a:fld id="{81817943-45D5-5949-BC48-405C5101A313}" type="slidenum">
              <a:rPr lang="en-US" smtClean="0"/>
              <a:pPr/>
              <a:t>‹#›</a:t>
            </a:fld>
            <a:endParaRPr lang="en-US" dirty="0"/>
          </a:p>
        </p:txBody>
      </p:sp>
      <p:pic>
        <p:nvPicPr>
          <p:cNvPr id="7" name="Picture 6">
            <a:extLst>
              <a:ext uri="{FF2B5EF4-FFF2-40B4-BE49-F238E27FC236}">
                <a16:creationId xmlns:a16="http://schemas.microsoft.com/office/drawing/2014/main" id="{161100F1-BC82-2C40-8AD5-ED18BE99D6FA}"/>
              </a:ext>
            </a:extLst>
          </p:cNvPr>
          <p:cNvPicPr>
            <a:picLocks noChangeAspect="1"/>
          </p:cNvPicPr>
          <p:nvPr userDrawn="1"/>
        </p:nvPicPr>
        <p:blipFill>
          <a:blip r:embed="rId13"/>
          <a:stretch>
            <a:fillRect/>
          </a:stretch>
        </p:blipFill>
        <p:spPr>
          <a:xfrm>
            <a:off x="196523" y="132864"/>
            <a:ext cx="1825452" cy="1333141"/>
          </a:xfrm>
          <a:prstGeom prst="rect">
            <a:avLst/>
          </a:prstGeom>
        </p:spPr>
      </p:pic>
      <p:sp>
        <p:nvSpPr>
          <p:cNvPr id="8" name="Rectangle 7">
            <a:extLst>
              <a:ext uri="{FF2B5EF4-FFF2-40B4-BE49-F238E27FC236}">
                <a16:creationId xmlns:a16="http://schemas.microsoft.com/office/drawing/2014/main" id="{AC40EE06-4653-1649-9DC3-4134ADAEE20A}"/>
              </a:ext>
            </a:extLst>
          </p:cNvPr>
          <p:cNvSpPr/>
          <p:nvPr userDrawn="1"/>
        </p:nvSpPr>
        <p:spPr>
          <a:xfrm>
            <a:off x="-129001" y="1307684"/>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Tree>
    <p:extLst>
      <p:ext uri="{BB962C8B-B14F-4D97-AF65-F5344CB8AC3E}">
        <p14:creationId xmlns:p14="http://schemas.microsoft.com/office/powerpoint/2010/main" val="1428406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D5548-C89A-1F44-B046-3AC8385071C3}"/>
              </a:ext>
            </a:extLst>
          </p:cNvPr>
          <p:cNvSpPr>
            <a:spLocks noGrp="1"/>
          </p:cNvSpPr>
          <p:nvPr>
            <p:ph type="ctrTitle"/>
          </p:nvPr>
        </p:nvSpPr>
        <p:spPr>
          <a:xfrm>
            <a:off x="1524000" y="2804324"/>
            <a:ext cx="9144000" cy="1249351"/>
          </a:xfrm>
        </p:spPr>
        <p:txBody>
          <a:bodyPr>
            <a:normAutofit/>
          </a:bodyPr>
          <a:lstStyle/>
          <a:p>
            <a:r>
              <a:rPr lang="ar-SA" dirty="0">
                <a:solidFill>
                  <a:srgbClr val="0070C0"/>
                </a:solidFill>
              </a:rPr>
              <a:t>الفاعل</a:t>
            </a:r>
            <a:endParaRPr lang="en-US" dirty="0">
              <a:solidFill>
                <a:srgbClr val="0070C0"/>
              </a:solidFill>
            </a:endParaRPr>
          </a:p>
        </p:txBody>
      </p:sp>
      <p:sp>
        <p:nvSpPr>
          <p:cNvPr id="3" name="Subtitle 2">
            <a:extLst>
              <a:ext uri="{FF2B5EF4-FFF2-40B4-BE49-F238E27FC236}">
                <a16:creationId xmlns:a16="http://schemas.microsoft.com/office/drawing/2014/main" id="{47BE6263-52BA-8E43-9969-41582C6388DB}"/>
              </a:ext>
            </a:extLst>
          </p:cNvPr>
          <p:cNvSpPr>
            <a:spLocks noGrp="1"/>
          </p:cNvSpPr>
          <p:nvPr>
            <p:ph type="subTitle" idx="1"/>
          </p:nvPr>
        </p:nvSpPr>
        <p:spPr>
          <a:xfrm>
            <a:off x="1524000" y="4502174"/>
            <a:ext cx="9144000" cy="522276"/>
          </a:xfrm>
        </p:spPr>
        <p:txBody>
          <a:bodyPr>
            <a:normAutofit lnSpcReduction="10000"/>
          </a:bodyPr>
          <a:lstStyle/>
          <a:p>
            <a:pPr marL="0" indent="0" algn="ctr" defTabSz="914400" rtl="1" eaLnBrk="1" latinLnBrk="0" hangingPunct="1">
              <a:lnSpc>
                <a:spcPct val="90000"/>
              </a:lnSpc>
              <a:spcBef>
                <a:spcPts val="1000"/>
              </a:spcBef>
              <a:buFont typeface="Arial" panose="020B0604020202020204" pitchFamily="34" charset="0"/>
              <a:buNone/>
            </a:pPr>
            <a:r>
              <a:rPr lang="ar-SA" sz="3200" b="1" dirty="0">
                <a:solidFill>
                  <a:srgbClr val="FF552D"/>
                </a:solidFill>
              </a:rPr>
              <a:t>د. عبد الله هريدي</a:t>
            </a:r>
            <a:endParaRPr lang="en-US" sz="3200" dirty="0">
              <a:solidFill>
                <a:srgbClr val="FF552D"/>
              </a:solidFill>
            </a:endParaRPr>
          </a:p>
        </p:txBody>
      </p:sp>
      <p:sp>
        <p:nvSpPr>
          <p:cNvPr id="4" name="Date Placeholder 3">
            <a:extLst>
              <a:ext uri="{FF2B5EF4-FFF2-40B4-BE49-F238E27FC236}">
                <a16:creationId xmlns:a16="http://schemas.microsoft.com/office/drawing/2014/main" id="{BD114235-1DE1-9F49-9245-B11AEED727D5}"/>
              </a:ext>
            </a:extLst>
          </p:cNvPr>
          <p:cNvSpPr>
            <a:spLocks noGrp="1"/>
          </p:cNvSpPr>
          <p:nvPr>
            <p:ph type="dt" sz="half" idx="10"/>
          </p:nvPr>
        </p:nvSpPr>
        <p:spPr/>
        <p:txBody>
          <a:bodyPr/>
          <a:lstStyle/>
          <a:p>
            <a:fld id="{0C06065F-1338-AD4E-B903-5D61FB6BDB5C}" type="datetime1">
              <a:rPr lang="en-CA" smtClean="0"/>
              <a:t>2020-09-19</a:t>
            </a:fld>
            <a:endParaRPr lang="en-US"/>
          </a:p>
        </p:txBody>
      </p:sp>
      <p:sp>
        <p:nvSpPr>
          <p:cNvPr id="5" name="Slide Number Placeholder 4">
            <a:extLst>
              <a:ext uri="{FF2B5EF4-FFF2-40B4-BE49-F238E27FC236}">
                <a16:creationId xmlns:a16="http://schemas.microsoft.com/office/drawing/2014/main" id="{7F70CC7B-69F3-EA46-AFE9-BC65DF8DE8B6}"/>
              </a:ext>
            </a:extLst>
          </p:cNvPr>
          <p:cNvSpPr>
            <a:spLocks noGrp="1"/>
          </p:cNvSpPr>
          <p:nvPr>
            <p:ph type="sldNum" sz="quarter" idx="12"/>
          </p:nvPr>
        </p:nvSpPr>
        <p:spPr/>
        <p:txBody>
          <a:bodyPr/>
          <a:lstStyle/>
          <a:p>
            <a:fld id="{81817943-45D5-5949-BC48-405C5101A313}" type="slidenum">
              <a:rPr lang="en-US" smtClean="0"/>
              <a:t>1</a:t>
            </a:fld>
            <a:endParaRPr lang="en-US"/>
          </a:p>
        </p:txBody>
      </p:sp>
    </p:spTree>
    <p:extLst>
      <p:ext uri="{BB962C8B-B14F-4D97-AF65-F5344CB8AC3E}">
        <p14:creationId xmlns:p14="http://schemas.microsoft.com/office/powerpoint/2010/main" val="170120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normAutofit/>
          </a:bodyPr>
          <a:lstStyle/>
          <a:p>
            <a:pPr algn="r" defTabSz="914400" rtl="1" eaLnBrk="1" latinLnBrk="0" hangingPunct="1">
              <a:lnSpc>
                <a:spcPct val="90000"/>
              </a:lnSpc>
              <a:spcBef>
                <a:spcPct val="0"/>
              </a:spcBef>
              <a:buNone/>
            </a:pPr>
            <a:r>
              <a:rPr lang="ar-SA" sz="5400" u="sng" dirty="0">
                <a:solidFill>
                  <a:srgbClr val="0070C0"/>
                </a:solidFill>
                <a:latin typeface="Arabic Typesetting" panose="03020402040406030203" pitchFamily="66" charset="-78"/>
                <a:cs typeface="Arabic Typesetting" panose="03020402040406030203" pitchFamily="66" charset="-78"/>
              </a:rPr>
              <a:t>النقاط الرئيسة</a:t>
            </a:r>
            <a:endParaRPr lang="en-US" sz="5400" u="sng" dirty="0">
              <a:solidFill>
                <a:srgbClr val="0070C0"/>
              </a:solidFill>
              <a:latin typeface="Arabic Typesetting" panose="03020402040406030203" pitchFamily="66" charset="-78"/>
              <a:cs typeface="Arabic Typesetting" panose="03020402040406030203" pitchFamily="66" charset="-78"/>
            </a:endParaRPr>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5671930" y="1825625"/>
            <a:ext cx="3445565" cy="3117436"/>
          </a:xfrm>
        </p:spPr>
        <p:txBody>
          <a:bodyPr>
            <a:normAutofit/>
          </a:bodyPr>
          <a:lstStyle/>
          <a:p>
            <a:pPr marL="228600" indent="-228600" algn="r" defTabSz="914400" rtl="1" eaLnBrk="1" latinLnBrk="0" hangingPunct="1">
              <a:lnSpc>
                <a:spcPct val="150000"/>
              </a:lnSpc>
              <a:spcBef>
                <a:spcPts val="1000"/>
              </a:spcBef>
              <a:buFont typeface="Arial" panose="020B0604020202020204" pitchFamily="34" charset="0"/>
              <a:buChar char="•"/>
            </a:pPr>
            <a:r>
              <a:rPr lang="ar-SA" sz="32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الأمثلة</a:t>
            </a:r>
          </a:p>
          <a:p>
            <a:pPr marL="228600" indent="-228600" algn="r" defTabSz="914400" rtl="1" eaLnBrk="1" latinLnBrk="0" hangingPunct="1">
              <a:lnSpc>
                <a:spcPct val="150000"/>
              </a:lnSpc>
              <a:spcBef>
                <a:spcPts val="1000"/>
              </a:spcBef>
              <a:buFont typeface="Arial" panose="020B0604020202020204" pitchFamily="34" charset="0"/>
              <a:buChar char="•"/>
            </a:pPr>
            <a:r>
              <a:rPr lang="ar-SA" sz="32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الشرح</a:t>
            </a:r>
          </a:p>
          <a:p>
            <a:pPr marL="228600" indent="-228600" algn="r" defTabSz="914400" rtl="1" eaLnBrk="1" latinLnBrk="0" hangingPunct="1">
              <a:lnSpc>
                <a:spcPct val="150000"/>
              </a:lnSpc>
              <a:spcBef>
                <a:spcPts val="1000"/>
              </a:spcBef>
              <a:buFont typeface="Arial" panose="020B0604020202020204" pitchFamily="34" charset="0"/>
              <a:buChar char="•"/>
            </a:pPr>
            <a:r>
              <a:rPr lang="ar-SA" sz="32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القواعد</a:t>
            </a:r>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2020-09-19</a:t>
            </a:fld>
            <a:endParaRPr lang="en-US"/>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2</a:t>
            </a:fld>
            <a:endParaRPr lang="en-US"/>
          </a:p>
        </p:txBody>
      </p:sp>
    </p:spTree>
    <p:extLst>
      <p:ext uri="{BB962C8B-B14F-4D97-AF65-F5344CB8AC3E}">
        <p14:creationId xmlns:p14="http://schemas.microsoft.com/office/powerpoint/2010/main" val="3090926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normAutofit/>
          </a:bodyPr>
          <a:lstStyle/>
          <a:p>
            <a:pPr algn="r" defTabSz="914400" rtl="1" eaLnBrk="1" latinLnBrk="0" hangingPunct="1">
              <a:lnSpc>
                <a:spcPct val="90000"/>
              </a:lnSpc>
              <a:spcBef>
                <a:spcPct val="0"/>
              </a:spcBef>
              <a:buNone/>
            </a:pPr>
            <a:r>
              <a:rPr lang="ar-SA" sz="5400" u="sng" dirty="0">
                <a:solidFill>
                  <a:srgbClr val="0070C0"/>
                </a:solidFill>
                <a:latin typeface="Arabic Typesetting" panose="03020402040406030203" pitchFamily="66" charset="-78"/>
                <a:cs typeface="Arabic Typesetting" panose="03020402040406030203" pitchFamily="66" charset="-78"/>
              </a:rPr>
              <a:t>الأمثلة:</a:t>
            </a:r>
            <a:endParaRPr lang="en-US" sz="5400" u="sng" dirty="0">
              <a:solidFill>
                <a:srgbClr val="0070C0"/>
              </a:solidFill>
              <a:latin typeface="Arabic Typesetting" panose="03020402040406030203" pitchFamily="66" charset="-78"/>
              <a:cs typeface="Arabic Typesetting" panose="03020402040406030203" pitchFamily="66" charset="-78"/>
            </a:endParaRPr>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8507896" y="1690686"/>
            <a:ext cx="2845904" cy="4229041"/>
          </a:xfrm>
        </p:spPr>
        <p:txBody>
          <a:bodyPr>
            <a:noAutofit/>
          </a:bodyPr>
          <a:lstStyle/>
          <a:p>
            <a:pPr marL="0" indent="0" rtl="1">
              <a:buNone/>
            </a:pPr>
            <a:r>
              <a:rPr lang="ar-SA" sz="2400" b="1" dirty="0">
                <a:effectLst/>
                <a:latin typeface="Times New Roman" panose="02020603050405020304" pitchFamily="18" charset="0"/>
                <a:ea typeface="Times New Roman" panose="02020603050405020304" pitchFamily="18" charset="0"/>
                <a:cs typeface="Traditional Arabic" panose="02020603050405020304" pitchFamily="18" charset="-78"/>
              </a:rPr>
              <a:t>١- طار العصفور.</a:t>
            </a:r>
          </a:p>
          <a:p>
            <a:pPr marL="0" indent="0" rtl="1">
              <a:buNone/>
            </a:pPr>
            <a:r>
              <a:rPr lang="ar-SA" sz="2400" b="1" dirty="0">
                <a:effectLst/>
                <a:latin typeface="Times New Roman" panose="02020603050405020304" pitchFamily="18" charset="0"/>
                <a:ea typeface="Times New Roman" panose="02020603050405020304" pitchFamily="18" charset="0"/>
                <a:cs typeface="Traditional Arabic" panose="02020603050405020304" pitchFamily="18" charset="-78"/>
              </a:rPr>
              <a:t>٢- جرى الحصان.</a:t>
            </a:r>
          </a:p>
          <a:p>
            <a:pPr marL="0" indent="0" rtl="1">
              <a:buNone/>
            </a:pPr>
            <a:r>
              <a:rPr lang="ar-SA" sz="2400" b="1" dirty="0">
                <a:effectLst/>
                <a:latin typeface="Times New Roman" panose="02020603050405020304" pitchFamily="18" charset="0"/>
                <a:ea typeface="Times New Roman" panose="02020603050405020304" pitchFamily="18" charset="0"/>
                <a:cs typeface="Traditional Arabic" panose="02020603050405020304" pitchFamily="18" charset="-78"/>
              </a:rPr>
              <a:t>٣- لعب الولد.</a:t>
            </a:r>
          </a:p>
          <a:p>
            <a:pPr marL="0" indent="0" rtl="1">
              <a:buNone/>
            </a:pPr>
            <a:r>
              <a:rPr lang="ar-SA" sz="2400" b="1" dirty="0">
                <a:effectLst/>
                <a:latin typeface="Times New Roman" panose="02020603050405020304" pitchFamily="18" charset="0"/>
                <a:ea typeface="Times New Roman" panose="02020603050405020304" pitchFamily="18" charset="0"/>
                <a:cs typeface="Traditional Arabic" panose="02020603050405020304" pitchFamily="18" charset="-78"/>
              </a:rPr>
              <a:t>٤- يعوم السمك.</a:t>
            </a:r>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2020-09-19</a:t>
            </a:fld>
            <a:endParaRPr lang="en-US"/>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3</a:t>
            </a:fld>
            <a:endParaRPr lang="en-US"/>
          </a:p>
        </p:txBody>
      </p:sp>
    </p:spTree>
    <p:extLst>
      <p:ext uri="{BB962C8B-B14F-4D97-AF65-F5344CB8AC3E}">
        <p14:creationId xmlns:p14="http://schemas.microsoft.com/office/powerpoint/2010/main" val="618995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normAutofit/>
          </a:bodyPr>
          <a:lstStyle/>
          <a:p>
            <a:pPr algn="r" defTabSz="914400" rtl="1" eaLnBrk="1" latinLnBrk="0" hangingPunct="1">
              <a:lnSpc>
                <a:spcPct val="90000"/>
              </a:lnSpc>
              <a:spcBef>
                <a:spcPct val="0"/>
              </a:spcBef>
              <a:buNone/>
            </a:pPr>
            <a:r>
              <a:rPr lang="ar-SA" sz="5400" u="sng" dirty="0">
                <a:solidFill>
                  <a:srgbClr val="0070C0"/>
                </a:solidFill>
                <a:latin typeface="Arabic Typesetting" panose="03020402040406030203" pitchFamily="66" charset="-78"/>
                <a:cs typeface="Arabic Typesetting" panose="03020402040406030203" pitchFamily="66" charset="-78"/>
              </a:rPr>
              <a:t>الشرح:</a:t>
            </a:r>
            <a:endParaRPr lang="en-US" sz="5400" u="sng" dirty="0">
              <a:solidFill>
                <a:srgbClr val="0070C0"/>
              </a:solidFill>
              <a:latin typeface="Arabic Typesetting" panose="03020402040406030203" pitchFamily="66" charset="-78"/>
              <a:cs typeface="Arabic Typesetting" panose="03020402040406030203" pitchFamily="66" charset="-78"/>
            </a:endParaRPr>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622852" y="1865381"/>
            <a:ext cx="10730948" cy="2428323"/>
          </a:xfrm>
        </p:spPr>
        <p:txBody>
          <a:bodyPr>
            <a:noAutofit/>
          </a:bodyPr>
          <a:lstStyle/>
          <a:p>
            <a:pPr marL="0" indent="0">
              <a:lnSpc>
                <a:spcPct val="100000"/>
              </a:lnSpc>
              <a:buNone/>
            </a:pPr>
            <a:r>
              <a:rPr lang="ar-SA" sz="2400" b="1" dirty="0">
                <a:solidFill>
                  <a:srgbClr val="FF552D"/>
                </a:solidFill>
                <a:latin typeface="Times New Roman" panose="02020603050405020304" pitchFamily="18" charset="0"/>
                <a:ea typeface="Times New Roman" panose="02020603050405020304" pitchFamily="18" charset="0"/>
                <a:cs typeface="Traditional Arabic" panose="02020603050405020304" pitchFamily="18" charset="-78"/>
              </a:rPr>
              <a:t>الأمثلة السابقة كلها جمل. وكل جملة منها تتكون من فعل واسم، وإذا بحثنا في الأمثلة الثلاثة الأولى نرى أن الذي طار هو العصفور، والذي جرى هو الحصان، والذي لعب هو الولد.</a:t>
            </a:r>
          </a:p>
          <a:p>
            <a:pPr marL="0" indent="0">
              <a:lnSpc>
                <a:spcPct val="100000"/>
              </a:lnSpc>
              <a:buNone/>
            </a:pPr>
            <a:r>
              <a:rPr lang="ar-SA" sz="2400" b="1" dirty="0">
                <a:solidFill>
                  <a:srgbClr val="FF552D"/>
                </a:solidFill>
                <a:latin typeface="Times New Roman" panose="02020603050405020304" pitchFamily="18" charset="0"/>
                <a:ea typeface="Times New Roman" panose="02020603050405020304" pitchFamily="18" charset="0"/>
                <a:cs typeface="Traditional Arabic" panose="02020603050405020304" pitchFamily="18" charset="-78"/>
              </a:rPr>
              <a:t>فيكون العصفور هو الذي فعل الطيران، والحصان هو الذي فعل الجري، والولد هو الذي فعل اللعب. ولذلك يسمى كل واحد من هذه الأسماء الثلاثة "فاعلا" وكذا يقال في بقية الأمثلة.</a:t>
            </a:r>
          </a:p>
          <a:p>
            <a:pPr marL="0" indent="0">
              <a:lnSpc>
                <a:spcPct val="100000"/>
              </a:lnSpc>
              <a:buNone/>
            </a:pPr>
            <a:r>
              <a:rPr lang="ar-SA" sz="2400" b="1" dirty="0">
                <a:solidFill>
                  <a:srgbClr val="FF552D"/>
                </a:solidFill>
                <a:latin typeface="Times New Roman" panose="02020603050405020304" pitchFamily="18" charset="0"/>
                <a:ea typeface="Times New Roman" panose="02020603050405020304" pitchFamily="18" charset="0"/>
                <a:cs typeface="Traditional Arabic" panose="02020603050405020304" pitchFamily="18" charset="-78"/>
              </a:rPr>
              <a:t>وإذا نظرنا إلى كل اسم في الأمثلة السابقة، وجدناه مسبوقا بفعل، ووجدنا آخره مرفوعا.</a:t>
            </a:r>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2020-09-19</a:t>
            </a:fld>
            <a:endParaRPr lang="en-US"/>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4</a:t>
            </a:fld>
            <a:endParaRPr lang="en-US"/>
          </a:p>
        </p:txBody>
      </p:sp>
    </p:spTree>
    <p:extLst>
      <p:ext uri="{BB962C8B-B14F-4D97-AF65-F5344CB8AC3E}">
        <p14:creationId xmlns:p14="http://schemas.microsoft.com/office/powerpoint/2010/main" val="2144701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normAutofit/>
          </a:bodyPr>
          <a:lstStyle/>
          <a:p>
            <a:pPr algn="r" defTabSz="914400" rtl="1" eaLnBrk="1" latinLnBrk="0" hangingPunct="1">
              <a:lnSpc>
                <a:spcPct val="90000"/>
              </a:lnSpc>
              <a:spcBef>
                <a:spcPct val="0"/>
              </a:spcBef>
              <a:buNone/>
            </a:pPr>
            <a:r>
              <a:rPr lang="ar-SA" sz="5400" u="sng" dirty="0">
                <a:solidFill>
                  <a:srgbClr val="0070C0"/>
                </a:solidFill>
                <a:latin typeface="Arabic Typesetting" panose="03020402040406030203" pitchFamily="66" charset="-78"/>
                <a:cs typeface="Arabic Typesetting" panose="03020402040406030203" pitchFamily="66" charset="-78"/>
              </a:rPr>
              <a:t>القواعد:</a:t>
            </a:r>
            <a:endParaRPr lang="en-US" sz="5400" u="sng" dirty="0">
              <a:solidFill>
                <a:srgbClr val="0070C0"/>
              </a:solidFill>
              <a:latin typeface="Arabic Typesetting" panose="03020402040406030203" pitchFamily="66" charset="-78"/>
              <a:cs typeface="Arabic Typesetting" panose="03020402040406030203" pitchFamily="66" charset="-78"/>
            </a:endParaRPr>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7735958" y="1423150"/>
            <a:ext cx="3617842" cy="2005850"/>
          </a:xfrm>
        </p:spPr>
        <p:txBody>
          <a:bodyPr>
            <a:noAutofit/>
          </a:bodyPr>
          <a:lstStyle/>
          <a:p>
            <a:pPr marL="0" indent="0" algn="r" rtl="1">
              <a:lnSpc>
                <a:spcPct val="100000"/>
              </a:lnSpc>
              <a:buNone/>
            </a:pPr>
            <a:r>
              <a:rPr lang="ar-SA" sz="2400" b="1" dirty="0">
                <a:solidFill>
                  <a:srgbClr val="FF552D"/>
                </a:solidFill>
                <a:latin typeface="Times New Roman" panose="02020603050405020304" pitchFamily="18" charset="0"/>
                <a:ea typeface="Times New Roman" panose="02020603050405020304" pitchFamily="18" charset="0"/>
                <a:cs typeface="Traditional Arabic" panose="02020603050405020304" pitchFamily="18" charset="-78"/>
              </a:rPr>
              <a:t>الفاعل</a:t>
            </a:r>
          </a:p>
          <a:p>
            <a:pPr marL="0" indent="0" algn="r" rtl="1">
              <a:lnSpc>
                <a:spcPct val="100000"/>
              </a:lnSpc>
              <a:buNone/>
            </a:pPr>
            <a:r>
              <a:rPr lang="ar-SA" sz="2400" b="1" dirty="0">
                <a:effectLst/>
                <a:latin typeface="Times New Roman" panose="02020603050405020304" pitchFamily="18" charset="0"/>
                <a:ea typeface="Times New Roman" panose="02020603050405020304" pitchFamily="18" charset="0"/>
                <a:cs typeface="Traditional Arabic" panose="02020603050405020304" pitchFamily="18" charset="-78"/>
              </a:rPr>
              <a:t>اسم مرفوع تقدمه فعل، ودل على الذي فعل الفعل.</a:t>
            </a:r>
            <a:endPar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2020-09-19</a:t>
            </a:fld>
            <a:endParaRPr lang="en-US"/>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5</a:t>
            </a:fld>
            <a:endParaRPr lang="en-US"/>
          </a:p>
        </p:txBody>
      </p:sp>
    </p:spTree>
    <p:extLst>
      <p:ext uri="{BB962C8B-B14F-4D97-AF65-F5344CB8AC3E}">
        <p14:creationId xmlns:p14="http://schemas.microsoft.com/office/powerpoint/2010/main" val="4195161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TotalTime>
  <Words>144</Words>
  <Application>Microsoft Office PowerPoint</Application>
  <PresentationFormat>Widescreen</PresentationFormat>
  <Paragraphs>28</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Arabic Typesetting</vt:lpstr>
      <vt:lpstr>Arial</vt:lpstr>
      <vt:lpstr>Calibri</vt:lpstr>
      <vt:lpstr>Calibri Light</vt:lpstr>
      <vt:lpstr>Times New Roman</vt:lpstr>
      <vt:lpstr>Traditional Arabic</vt:lpstr>
      <vt:lpstr>Office Theme</vt:lpstr>
      <vt:lpstr>الفاعل</vt:lpstr>
      <vt:lpstr>النقاط الرئيسة</vt:lpstr>
      <vt:lpstr>الأمثلة:</vt:lpstr>
      <vt:lpstr>الشرح:</vt:lpstr>
      <vt:lpstr>القواعد: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Ibrahim</dc:creator>
  <cp:lastModifiedBy>Abdullah Ramadan</cp:lastModifiedBy>
  <cp:revision>30</cp:revision>
  <dcterms:created xsi:type="dcterms:W3CDTF">2020-09-13T17:12:40Z</dcterms:created>
  <dcterms:modified xsi:type="dcterms:W3CDTF">2020-09-19T08:35:55Z</dcterms:modified>
</cp:coreProperties>
</file>