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5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7"/>
    <p:restoredTop sz="94778"/>
  </p:normalViewPr>
  <p:slideViewPr>
    <p:cSldViewPr snapToGrid="0" snapToObjects="1">
      <p:cViewPr varScale="1">
        <p:scale>
          <a:sx n="72" d="100"/>
          <a:sy n="72" d="100"/>
        </p:scale>
        <p:origin x="63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9/20/2020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2020-09-20</a:t>
            </a:fld>
            <a:endParaRPr lang="en-US"/>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en-US" sz="1800" b="1" dirty="0"/>
              <a:t>LANG 161E </a:t>
            </a:r>
            <a:r>
              <a:rPr lang="ar-SA" sz="1800" b="1" dirty="0"/>
              <a:t> – مادة اللغة العربية – المحاضرة الثالثة</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2020-09-20</a:t>
            </a:fld>
            <a:endParaRPr lang="en-US"/>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2020-09-20</a:t>
            </a:fld>
            <a:endParaRPr lang="en-US"/>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2020-09-20</a:t>
            </a:fld>
            <a:endParaRPr lang="en-US"/>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2020-09-20</a:t>
            </a:fld>
            <a:endParaRPr lang="en-US"/>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2020-09-20</a:t>
            </a:fld>
            <a:endParaRPr lang="en-US"/>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2020-09-20</a:t>
            </a:fld>
            <a:endParaRPr lang="en-US"/>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2020-09-20</a:t>
            </a:fld>
            <a:endParaRPr lang="en-US"/>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2020-09-20</a:t>
            </a:fld>
            <a:endParaRPr lang="en-US"/>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2020-09-20</a:t>
            </a:fld>
            <a:endParaRPr lang="en-US"/>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2020-09-20</a:t>
            </a:fld>
            <a:endParaRPr lang="en-US"/>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2020-09-20</a:t>
            </a:fld>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a:xfrm>
            <a:off x="1524000" y="2804324"/>
            <a:ext cx="9144000" cy="1249351"/>
          </a:xfrm>
        </p:spPr>
        <p:txBody>
          <a:bodyPr>
            <a:normAutofit/>
          </a:bodyPr>
          <a:lstStyle/>
          <a:p>
            <a:r>
              <a:rPr lang="ar-SA" dirty="0">
                <a:solidFill>
                  <a:srgbClr val="0070C0"/>
                </a:solidFill>
              </a:rPr>
              <a:t>الدرس السابع: المبتدأ والخبر</a:t>
            </a:r>
            <a:endParaRPr lang="en-US" dirty="0">
              <a:solidFill>
                <a:srgbClr val="0070C0"/>
              </a:solidFill>
            </a:endParaRPr>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a:xfrm>
            <a:off x="1524000" y="4502174"/>
            <a:ext cx="9144000" cy="522276"/>
          </a:xfrm>
        </p:spPr>
        <p:txBody>
          <a:bodyPr>
            <a:normAutofit lnSpcReduction="10000"/>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solidFill>
                  <a:srgbClr val="FF552D"/>
                </a:solidFill>
              </a:rPr>
              <a:t>د. عبد الله هريدي</a:t>
            </a:r>
            <a:endParaRPr lang="en-US" sz="3200" dirty="0">
              <a:solidFill>
                <a:srgbClr val="FF552D"/>
              </a:solidFill>
            </a:endParaRPr>
          </a:p>
        </p:txBody>
      </p:sp>
      <p:sp>
        <p:nvSpPr>
          <p:cNvPr id="4" name="Date Placeholder 3">
            <a:extLst>
              <a:ext uri="{FF2B5EF4-FFF2-40B4-BE49-F238E27FC236}">
                <a16:creationId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2020-09-20</a:t>
            </a:fld>
            <a:endParaRPr lang="en-US"/>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spTree>
    <p:extLst>
      <p:ext uri="{BB962C8B-B14F-4D97-AF65-F5344CB8AC3E}">
        <p14:creationId xmlns:p14="http://schemas.microsoft.com/office/powerpoint/2010/main" val="17012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النقاط الرئيسة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5671930" y="1825625"/>
            <a:ext cx="3445565" cy="3117436"/>
          </a:xfrm>
        </p:spPr>
        <p:txBody>
          <a:bodyPr>
            <a:normAutofit/>
          </a:bodyPr>
          <a:lstStyle/>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الأمثلة</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الشرح</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القواعد</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2020-09-20</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309092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الأمثلة: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507896" y="1690687"/>
            <a:ext cx="2845904" cy="2656026"/>
          </a:xfrm>
        </p:spPr>
        <p:txBody>
          <a:bodyPr>
            <a:noAutofit/>
          </a:bodyPr>
          <a:lstStyle/>
          <a:p>
            <a:pPr marL="0" indent="0" algn="r" rtl="1">
              <a:buNone/>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١- التفاحةُ حلوةٌ.</a:t>
            </a:r>
          </a:p>
          <a:p>
            <a:pPr marL="0" indent="0" algn="r" rtl="1">
              <a:buNone/>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٢- الصورةُ جميلةٌ.</a:t>
            </a:r>
          </a:p>
          <a:p>
            <a:pPr marL="0" indent="0" algn="r" rtl="1">
              <a:buNone/>
            </a:pPr>
            <a:r>
              <a:rPr lang="ar-SA" sz="2800" b="1" dirty="0">
                <a:effectLst/>
                <a:latin typeface="Times New Roman" panose="02020603050405020304" pitchFamily="18" charset="0"/>
                <a:ea typeface="Times New Roman" panose="02020603050405020304" pitchFamily="18" charset="0"/>
                <a:cs typeface="Traditional Arabic" panose="02020603050405020304" pitchFamily="18" charset="-78"/>
              </a:rPr>
              <a:t>٣- الجريُ مفيدٌ.</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2020-09-20</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
        <p:nvSpPr>
          <p:cNvPr id="7" name="TextBox 6">
            <a:extLst>
              <a:ext uri="{FF2B5EF4-FFF2-40B4-BE49-F238E27FC236}">
                <a16:creationId xmlns:a16="http://schemas.microsoft.com/office/drawing/2014/main" id="{636410F9-8882-4B48-97C2-62DC8799DB08}"/>
              </a:ext>
            </a:extLst>
          </p:cNvPr>
          <p:cNvSpPr txBox="1"/>
          <p:nvPr/>
        </p:nvSpPr>
        <p:spPr>
          <a:xfrm>
            <a:off x="2299252" y="1690687"/>
            <a:ext cx="3395869" cy="2233945"/>
          </a:xfrm>
          <a:prstGeom prst="rect">
            <a:avLst/>
          </a:prstGeom>
          <a:noFill/>
        </p:spPr>
        <p:txBody>
          <a:bodyPr wrap="square">
            <a:spAutoFit/>
          </a:bodyPr>
          <a:lstStyle/>
          <a:p>
            <a:pPr algn="r" rtl="1">
              <a:lnSpc>
                <a:spcPct val="150000"/>
              </a:lnSpc>
              <a:spcBef>
                <a:spcPts val="1000"/>
              </a:spcBef>
            </a:pPr>
            <a:r>
              <a:rPr lang="ar-SA" sz="2800" b="1" dirty="0">
                <a:latin typeface="Times New Roman" panose="02020603050405020304" pitchFamily="18" charset="0"/>
                <a:cs typeface="Traditional Arabic" panose="02020603050405020304" pitchFamily="18" charset="-78"/>
              </a:rPr>
              <a:t>٤- القطارُ سريعٌ.</a:t>
            </a:r>
          </a:p>
          <a:p>
            <a:pPr algn="r" rtl="1">
              <a:lnSpc>
                <a:spcPct val="150000"/>
              </a:lnSpc>
              <a:spcBef>
                <a:spcPts val="1000"/>
              </a:spcBef>
            </a:pPr>
            <a:r>
              <a:rPr lang="ar-SA" sz="2800" b="1" dirty="0">
                <a:latin typeface="Times New Roman" panose="02020603050405020304" pitchFamily="18" charset="0"/>
                <a:cs typeface="Traditional Arabic" panose="02020603050405020304" pitchFamily="18" charset="-78"/>
              </a:rPr>
              <a:t>٥- النظافةُ واجبةٌ.</a:t>
            </a:r>
          </a:p>
          <a:p>
            <a:pPr algn="r" rtl="1">
              <a:lnSpc>
                <a:spcPct val="150000"/>
              </a:lnSpc>
              <a:spcBef>
                <a:spcPts val="1000"/>
              </a:spcBef>
            </a:pPr>
            <a:r>
              <a:rPr lang="ar-SA" sz="2800" b="1" dirty="0">
                <a:latin typeface="Times New Roman" panose="02020603050405020304" pitchFamily="18" charset="0"/>
                <a:cs typeface="Traditional Arabic" panose="02020603050405020304" pitchFamily="18" charset="-78"/>
              </a:rPr>
              <a:t>٦- الأرضُ مستديرةٌ.</a:t>
            </a:r>
          </a:p>
        </p:txBody>
      </p:sp>
    </p:spTree>
    <p:extLst>
      <p:ext uri="{BB962C8B-B14F-4D97-AF65-F5344CB8AC3E}">
        <p14:creationId xmlns:p14="http://schemas.microsoft.com/office/powerpoint/2010/main" val="61899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النتائج:</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622852" y="1865381"/>
            <a:ext cx="10730948" cy="3210202"/>
          </a:xfrm>
        </p:spPr>
        <p:txBody>
          <a:bodyPr>
            <a:noAutofit/>
          </a:bodyPr>
          <a:lstStyle/>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الأمثلة السابقة كلها جمل، وكل جملة منها مركبة من اسمين، والاسم الأول في كل جملة هو الذي ابتدأنا به الجملة، فهو لذلك يسمى "مبتدأ" وإذا وضعنا إصبعنا على الاسم الثاني في كل جملة فأخفيناه عن نظرنا وقرأنا هكذا: التفاحة. الصورة. الجري. فإننا نتحير، ونسأل أنفسنا ما شأن التفاحة؟ وما شأن الصورة؟ وما شأن الجري؟ ولكنا إذا رفعنا إصبعنا وقرأنا هكذا: التفاحة حلوة. الصورة جميلة. الجري مفيد. استفدنا فائدة تامة، والذي أفادنا هو الاسم الثاني في كل جملة، وهو الذي أخبرنا بحلاوة التفاحة، وجمال الصورة، وإفادة الجري، ولذلك يسمى الاسم الثاني "خبرا".</a:t>
            </a:r>
          </a:p>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وإذا تأملنا آخر كل اسم من الاسمين في كل جملة من الجمل السابقة وجدناه مرفوعا.</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2020-09-20</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Tree>
    <p:extLst>
      <p:ext uri="{BB962C8B-B14F-4D97-AF65-F5344CB8AC3E}">
        <p14:creationId xmlns:p14="http://schemas.microsoft.com/office/powerpoint/2010/main" val="2144701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القواعد:</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622852" y="1865381"/>
            <a:ext cx="10730948" cy="3210202"/>
          </a:xfrm>
        </p:spPr>
        <p:txBody>
          <a:bodyPr>
            <a:noAutofit/>
          </a:bodyPr>
          <a:lstStyle/>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المبتدأ اسم مرفوع في أول الجملة.</a:t>
            </a:r>
          </a:p>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الخبر اسم مرفوع يكون مع المبتدأ جملة مفيدة</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2020-09-20</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Tree>
    <p:extLst>
      <p:ext uri="{BB962C8B-B14F-4D97-AF65-F5344CB8AC3E}">
        <p14:creationId xmlns:p14="http://schemas.microsoft.com/office/powerpoint/2010/main" val="3233958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TotalTime>
  <Words>201</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Arabic Typesetting</vt:lpstr>
      <vt:lpstr>Arial</vt:lpstr>
      <vt:lpstr>Calibri</vt:lpstr>
      <vt:lpstr>Calibri Light</vt:lpstr>
      <vt:lpstr>Times New Roman</vt:lpstr>
      <vt:lpstr>Traditional Arabic</vt:lpstr>
      <vt:lpstr>Office Theme</vt:lpstr>
      <vt:lpstr>الدرس السابع: المبتدأ والخبر</vt:lpstr>
      <vt:lpstr>النقاط الرئيسة</vt:lpstr>
      <vt:lpstr>الأمثلة:</vt:lpstr>
      <vt:lpstr>النتائج:</vt:lpstr>
      <vt:lpstr>القواعد: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Abdullah Ramadan</cp:lastModifiedBy>
  <cp:revision>37</cp:revision>
  <dcterms:created xsi:type="dcterms:W3CDTF">2020-09-13T17:12:40Z</dcterms:created>
  <dcterms:modified xsi:type="dcterms:W3CDTF">2020-09-20T08:23:17Z</dcterms:modified>
</cp:coreProperties>
</file>