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5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4778"/>
  </p:normalViewPr>
  <p:slideViewPr>
    <p:cSldViewPr snapToGrid="0" snapToObjects="1">
      <p:cViewPr varScale="1">
        <p:scale>
          <a:sx n="72" d="100"/>
          <a:sy n="72"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9/20/2020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2020-09-20</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الثالثة</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2020-09-20</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2020-09-20</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2020-09-20</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2020-09-20</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2020-09-20</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2020-09-20</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2020-09-20</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2020-09-20</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2020-09-20</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2020-09-20</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2020-09-20</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الدرس السابع: المبتدأ والخبر</a:t>
            </a:r>
            <a:endParaRPr lang="en-US" dirty="0">
              <a:solidFill>
                <a:srgbClr val="0070C0"/>
              </a:solidFill>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2020-09-20</a:t>
            </a:fld>
            <a:endParaRPr lang="en-US"/>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507896" y="1690687"/>
            <a:ext cx="2845904" cy="2656026"/>
          </a:xfrm>
        </p:spPr>
        <p:txBody>
          <a:bodyPr>
            <a:noAutofit/>
          </a:bodyPr>
          <a:lstStyle/>
          <a:p>
            <a:pPr marL="0" indent="0" algn="r" rtl="1">
              <a:buNone/>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١- التفاحةُ حلوةٌ.</a:t>
            </a:r>
          </a:p>
          <a:p>
            <a:pPr marL="0" indent="0" algn="r" rtl="1">
              <a:buNone/>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٢- الصورةُ جميلةٌ.</a:t>
            </a:r>
          </a:p>
          <a:p>
            <a:pPr marL="0" indent="0" algn="r" rtl="1">
              <a:buNone/>
            </a:pPr>
            <a:r>
              <a:rPr lang="ar-SA" sz="2800" b="1" dirty="0">
                <a:effectLst/>
                <a:latin typeface="Times New Roman" panose="02020603050405020304" pitchFamily="18" charset="0"/>
                <a:ea typeface="Times New Roman" panose="02020603050405020304" pitchFamily="18" charset="0"/>
                <a:cs typeface="Traditional Arabic" panose="02020603050405020304" pitchFamily="18" charset="-78"/>
              </a:rPr>
              <a:t>٣- الجريُ مفيدٌ.</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7" name="TextBox 6">
            <a:extLst>
              <a:ext uri="{FF2B5EF4-FFF2-40B4-BE49-F238E27FC236}">
                <a16:creationId xmlns:a16="http://schemas.microsoft.com/office/drawing/2014/main" id="{636410F9-8882-4B48-97C2-62DC8799DB08}"/>
              </a:ext>
            </a:extLst>
          </p:cNvPr>
          <p:cNvSpPr txBox="1"/>
          <p:nvPr/>
        </p:nvSpPr>
        <p:spPr>
          <a:xfrm>
            <a:off x="2299252" y="1690687"/>
            <a:ext cx="3395869" cy="2233945"/>
          </a:xfrm>
          <a:prstGeom prst="rect">
            <a:avLst/>
          </a:prstGeom>
          <a:noFill/>
        </p:spPr>
        <p:txBody>
          <a:bodyPr wrap="square">
            <a:spAutoFit/>
          </a:bodyPr>
          <a:lstStyle/>
          <a:p>
            <a:pPr algn="r" rtl="1">
              <a:lnSpc>
                <a:spcPct val="150000"/>
              </a:lnSpc>
              <a:spcBef>
                <a:spcPts val="1000"/>
              </a:spcBef>
            </a:pPr>
            <a:r>
              <a:rPr lang="ar-SA" sz="2800" b="1" dirty="0">
                <a:latin typeface="Times New Roman" panose="02020603050405020304" pitchFamily="18" charset="0"/>
                <a:cs typeface="Traditional Arabic" panose="02020603050405020304" pitchFamily="18" charset="-78"/>
              </a:rPr>
              <a:t>٤- القطارُ سريعٌ.</a:t>
            </a:r>
          </a:p>
          <a:p>
            <a:pPr algn="r" rtl="1">
              <a:lnSpc>
                <a:spcPct val="150000"/>
              </a:lnSpc>
              <a:spcBef>
                <a:spcPts val="1000"/>
              </a:spcBef>
            </a:pPr>
            <a:r>
              <a:rPr lang="ar-SA" sz="2800" b="1" dirty="0">
                <a:latin typeface="Times New Roman" panose="02020603050405020304" pitchFamily="18" charset="0"/>
                <a:cs typeface="Traditional Arabic" panose="02020603050405020304" pitchFamily="18" charset="-78"/>
              </a:rPr>
              <a:t>٥- النظافةُ واجبةٌ.</a:t>
            </a:r>
          </a:p>
          <a:p>
            <a:pPr algn="r" rtl="1">
              <a:lnSpc>
                <a:spcPct val="150000"/>
              </a:lnSpc>
              <a:spcBef>
                <a:spcPts val="1000"/>
              </a:spcBef>
            </a:pPr>
            <a:r>
              <a:rPr lang="ar-SA" sz="2800" b="1" dirty="0">
                <a:latin typeface="Times New Roman" panose="02020603050405020304" pitchFamily="18" charset="0"/>
                <a:cs typeface="Traditional Arabic" panose="02020603050405020304" pitchFamily="18" charset="-78"/>
              </a:rPr>
              <a:t>٦- الأرضُ مستديرةٌ.</a:t>
            </a:r>
          </a:p>
        </p:txBody>
      </p:sp>
    </p:spTree>
    <p:extLst>
      <p:ext uri="{BB962C8B-B14F-4D97-AF65-F5344CB8AC3E}">
        <p14:creationId xmlns:p14="http://schemas.microsoft.com/office/powerpoint/2010/main"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النتائج:</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65381"/>
            <a:ext cx="10730948" cy="3210202"/>
          </a:xfrm>
        </p:spPr>
        <p:txBody>
          <a:bodyPr>
            <a:noAutofit/>
          </a:body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الأمثلة السابقة كلها جمل، وكل جملة منها مركبة من اسمين، والاسم الأول في كل جملة هو الذي ابتدأنا به الجملة، فهو لذلك يسمى "مبتدأ" وإذا وضعنا إصبعنا على الاسم الثاني في كل جملة فأخفيناه عن نظرنا وقرأنا هكذا: التفاحة. الصورة. الجري. فإننا نتحير، ونسأل أنفسنا ما شأن التفاحة؟ وما شأن الصورة؟ وما شأن الجري؟ ولكنا إذا رفعنا إصبعنا وقرأنا هكذا: التفاحة حلوة. الصورة جميلة. الجري مفيد. استفدنا فائدة تامة، والذي أفادنا هو الاسم الثاني في كل جملة، وهو الذي أخبرنا بحلاوة التفاحة، وجمال الصورة، وإفادة الجري، ولذلك يسمى الاسم الثاني "خبرا".</a:t>
            </a:r>
          </a:p>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وإذا تأملنا آخر كل اسم من الاسمين في كل جملة من الجمل السابقة وجدناه مرفوعا.</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القواعد:</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622852" y="1865381"/>
            <a:ext cx="10730948" cy="3210202"/>
          </a:xfrm>
        </p:spPr>
        <p:txBody>
          <a:bodyPr>
            <a:noAutofit/>
          </a:bodyPr>
          <a:lstStyle/>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المبتدأ اسم مرفوع في أول الجملة.</a:t>
            </a:r>
          </a:p>
          <a:p>
            <a:pPr marL="0" indent="0">
              <a:lnSpc>
                <a:spcPct val="100000"/>
              </a:lnSpc>
              <a:buNone/>
            </a:pPr>
            <a:r>
              <a:rPr lang="ar-SA" sz="2400" b="1" dirty="0">
                <a:solidFill>
                  <a:srgbClr val="FF552D"/>
                </a:solidFill>
                <a:latin typeface="Times New Roman" panose="02020603050405020304" pitchFamily="18" charset="0"/>
                <a:ea typeface="Times New Roman" panose="02020603050405020304" pitchFamily="18" charset="0"/>
                <a:cs typeface="Traditional Arabic" panose="02020603050405020304" pitchFamily="18" charset="-78"/>
              </a:rPr>
              <a:t>الخبر اسم مرفوع يكون مع المبتدأ جملة مفيدة</a:t>
            </a:r>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2020-09-20</a:t>
            </a:fld>
            <a:endParaRPr lang="en-US"/>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3233958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201</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Arabic Typesetting</vt:lpstr>
      <vt:lpstr>Arial</vt:lpstr>
      <vt:lpstr>Calibri</vt:lpstr>
      <vt:lpstr>Calibri Light</vt:lpstr>
      <vt:lpstr>Times New Roman</vt:lpstr>
      <vt:lpstr>Traditional Arabic</vt:lpstr>
      <vt:lpstr>Office Theme</vt:lpstr>
      <vt:lpstr>الدرس السابع: المبتدأ والخبر</vt:lpstr>
      <vt:lpstr>النقاط الرئيسة</vt:lpstr>
      <vt:lpstr>الأمثلة:</vt:lpstr>
      <vt:lpstr>النتائج:</vt:lpstr>
      <vt:lpstr>القواعد: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Abdullah Ramadan</cp:lastModifiedBy>
  <cp:revision>37</cp:revision>
  <dcterms:created xsi:type="dcterms:W3CDTF">2020-09-13T17:12:40Z</dcterms:created>
  <dcterms:modified xsi:type="dcterms:W3CDTF">2020-09-20T08:23:17Z</dcterms:modified>
</cp:coreProperties>
</file>