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72" d="100"/>
          <a:sy n="72" d="100"/>
        </p:scale>
        <p:origin x="6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800" b="1" dirty="0"/>
              <a:t>LANG 161E </a:t>
            </a:r>
            <a:r>
              <a:rPr lang="ar-SA" sz="1800" b="1" dirty="0"/>
              <a:t> – مادة اللغة العربية – المحاضرة الثالثة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2020-09-20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2020-09-20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2020-09-20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4324"/>
            <a:ext cx="9144000" cy="1249351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rgbClr val="0070C0"/>
                </a:solidFill>
              </a:rPr>
              <a:t>الْمُوازَنَةُ بين الْفاعِلِ والمفعول به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174"/>
            <a:ext cx="9144000" cy="522276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>
                <a:solidFill>
                  <a:srgbClr val="FF552D"/>
                </a:solidFill>
              </a:rPr>
              <a:t>د. عبد الله هريدي</a:t>
            </a:r>
            <a:endParaRPr lang="en-US" sz="3200" dirty="0">
              <a:solidFill>
                <a:srgbClr val="FF552D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النقاط الرئيسة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30" y="1825625"/>
            <a:ext cx="3445565" cy="3117436"/>
          </a:xfrm>
        </p:spPr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الأمثلة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النتائج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الأمثلة: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7896" y="1690687"/>
            <a:ext cx="2845904" cy="2656026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١- يَجُرُّ الحِصانُ العَجَلَةَ.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٢- قَطفَ الْغُلامُ الزَّهْرَةَ.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٣- رَبَطتْ فاطِمةُ </a:t>
            </a: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الحصان.</a:t>
            </a:r>
            <a:endParaRPr lang="en-US" sz="2800" b="1" dirty="0">
              <a:latin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10F9-8882-4B48-97C2-62DC8799DB08}"/>
              </a:ext>
            </a:extLst>
          </p:cNvPr>
          <p:cNvSpPr txBox="1"/>
          <p:nvPr/>
        </p:nvSpPr>
        <p:spPr>
          <a:xfrm>
            <a:off x="2299252" y="1690687"/>
            <a:ext cx="3395869" cy="2233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٤- يَسْقِي الْفلَاّحُ الزَّرْعَ.</a:t>
            </a:r>
            <a:endParaRPr lang="en-US" sz="2800" b="1" dirty="0">
              <a:latin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٥- قَذفَ اللَاّعِبُ الْكُرَةَ.</a:t>
            </a:r>
            <a:endParaRPr lang="en-US" sz="2800" b="1" dirty="0">
              <a:latin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٦- حبَسَ الشُّرْطيُّ اللِّصَّ.</a:t>
            </a:r>
            <a:endParaRPr lang="en-US" sz="2800" b="1" dirty="0">
              <a:latin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899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النتائج: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65381"/>
            <a:ext cx="10730948" cy="32102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عَرفْنا مما مَضى، ونَعْرِفُ مِنْ تَأَمُّلِ الأَمثلةِ السَّابقةِ ما يأْتي: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١- أَنَّ كلَّ فاعِلٍ وكلَّ مَفْعُولٍ بهِ اسْمٌ.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٢- أَنَّ الْفاعِلَ هوَ الذي صَدَرَ عَنْهُ الْفِعْلُ.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٣- أَنَّ الْمفْعُولَ بهِ هُوَ الَّذِي وقع عليه الفعل.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٤- أَنَّ الْفَاعِلَ آخِرُهُ مرفوع.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٥- أن المفعول به آخِرُهُ مَنْصُوبٌ.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01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109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Times New Roman</vt:lpstr>
      <vt:lpstr>Traditional Arabic</vt:lpstr>
      <vt:lpstr>Office Theme</vt:lpstr>
      <vt:lpstr>الْمُوازَنَةُ بين الْفاعِلِ والمفعول به</vt:lpstr>
      <vt:lpstr>النقاط الرئيسة</vt:lpstr>
      <vt:lpstr>الأمثلة:</vt:lpstr>
      <vt:lpstr>النتائج: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Abdullah Ramadan</cp:lastModifiedBy>
  <cp:revision>36</cp:revision>
  <dcterms:created xsi:type="dcterms:W3CDTF">2020-09-13T17:12:40Z</dcterms:created>
  <dcterms:modified xsi:type="dcterms:W3CDTF">2020-09-20T08:19:32Z</dcterms:modified>
</cp:coreProperties>
</file>