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2" r:id="rId3"/>
    <p:sldId id="273" r:id="rId4"/>
    <p:sldId id="274" r:id="rId5"/>
    <p:sldId id="275"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3/22/2025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a:t>
            </a:r>
            <a:r>
              <a:rPr lang="ar-EG" sz="1800" b="1" dirty="0"/>
              <a:t>3</a:t>
            </a:r>
            <a:r>
              <a:rPr lang="en-CA" sz="1800" b="1" dirty="0"/>
              <a:t>61E – Arabic Curriculum – Lecture No. </a:t>
            </a:r>
            <a:r>
              <a:rPr lang="en-US" sz="1800" b="1" dirty="0"/>
              <a:t>8</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103"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r>
              <a:rPr lang="ar-EG"/>
              <a:t>قِصَصٌ تَعْلِيمِيَّةٌ لِلأَطْفالِ</a:t>
            </a:r>
            <a:br>
              <a:rPr lang="ar-EG"/>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5" name="Picture 4">
            <a:extLst>
              <a:ext uri="{FF2B5EF4-FFF2-40B4-BE49-F238E27FC236}">
                <a16:creationId xmlns:a16="http://schemas.microsoft.com/office/drawing/2014/main" id="{1D4076F0-D814-4BA3-8C10-1FE150BF0401}"/>
              </a:ext>
            </a:extLst>
          </p:cNvPr>
          <p:cNvPicPr>
            <a:picLocks noChangeAspect="1"/>
          </p:cNvPicPr>
          <p:nvPr/>
        </p:nvPicPr>
        <p:blipFill>
          <a:blip r:embed="rId2"/>
          <a:stretch>
            <a:fillRect/>
          </a:stretch>
        </p:blipFill>
        <p:spPr>
          <a:xfrm>
            <a:off x="5418727" y="733049"/>
            <a:ext cx="4439270" cy="5391902"/>
          </a:xfrm>
          <a:prstGeom prst="rect">
            <a:avLst/>
          </a:prstGeom>
        </p:spPr>
      </p:pic>
      <p:pic>
        <p:nvPicPr>
          <p:cNvPr id="9" name="Picture 8">
            <a:extLst>
              <a:ext uri="{FF2B5EF4-FFF2-40B4-BE49-F238E27FC236}">
                <a16:creationId xmlns:a16="http://schemas.microsoft.com/office/drawing/2014/main" id="{E7C7F6B0-6E7E-451C-A683-45DF9D0B9D57}"/>
              </a:ext>
            </a:extLst>
          </p:cNvPr>
          <p:cNvPicPr>
            <a:picLocks noChangeAspect="1"/>
          </p:cNvPicPr>
          <p:nvPr/>
        </p:nvPicPr>
        <p:blipFill>
          <a:blip r:embed="rId3"/>
          <a:stretch>
            <a:fillRect/>
          </a:stretch>
        </p:blipFill>
        <p:spPr>
          <a:xfrm>
            <a:off x="499236" y="742575"/>
            <a:ext cx="4363059" cy="5372850"/>
          </a:xfrm>
          <a:prstGeom prst="rect">
            <a:avLst/>
          </a:prstGeom>
        </p:spPr>
      </p:pic>
    </p:spTree>
    <p:extLst>
      <p:ext uri="{BB962C8B-B14F-4D97-AF65-F5344CB8AC3E}">
        <p14:creationId xmlns:p14="http://schemas.microsoft.com/office/powerpoint/2010/main" val="312390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93F6E37B-8F29-484D-A2DC-4447F6B412EF}"/>
              </a:ext>
            </a:extLst>
          </p:cNvPr>
          <p:cNvPicPr>
            <a:picLocks noChangeAspect="1"/>
          </p:cNvPicPr>
          <p:nvPr/>
        </p:nvPicPr>
        <p:blipFill>
          <a:blip r:embed="rId2"/>
          <a:stretch>
            <a:fillRect/>
          </a:stretch>
        </p:blipFill>
        <p:spPr>
          <a:xfrm>
            <a:off x="3828733" y="647312"/>
            <a:ext cx="4534533" cy="5563376"/>
          </a:xfrm>
          <a:prstGeom prst="rect">
            <a:avLst/>
          </a:prstGeom>
        </p:spPr>
      </p:pic>
    </p:spTree>
    <p:extLst>
      <p:ext uri="{BB962C8B-B14F-4D97-AF65-F5344CB8AC3E}">
        <p14:creationId xmlns:p14="http://schemas.microsoft.com/office/powerpoint/2010/main" val="210345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48E66361-2D13-4FE9-861B-79A065A30BB3}"/>
              </a:ext>
            </a:extLst>
          </p:cNvPr>
          <p:cNvPicPr>
            <a:picLocks noChangeAspect="1"/>
          </p:cNvPicPr>
          <p:nvPr/>
        </p:nvPicPr>
        <p:blipFill>
          <a:blip r:embed="rId2"/>
          <a:stretch>
            <a:fillRect/>
          </a:stretch>
        </p:blipFill>
        <p:spPr>
          <a:xfrm>
            <a:off x="2743200" y="1656806"/>
            <a:ext cx="6705600" cy="3544388"/>
          </a:xfrm>
          <a:prstGeom prst="rect">
            <a:avLst/>
          </a:prstGeom>
        </p:spPr>
      </p:pic>
      <p:sp>
        <p:nvSpPr>
          <p:cNvPr id="9" name="TextBox 8">
            <a:extLst>
              <a:ext uri="{FF2B5EF4-FFF2-40B4-BE49-F238E27FC236}">
                <a16:creationId xmlns:a16="http://schemas.microsoft.com/office/drawing/2014/main" id="{C979B774-09DA-496C-9169-1D38AE71BE53}"/>
              </a:ext>
            </a:extLst>
          </p:cNvPr>
          <p:cNvSpPr txBox="1"/>
          <p:nvPr/>
        </p:nvSpPr>
        <p:spPr>
          <a:xfrm>
            <a:off x="3054427" y="5582666"/>
            <a:ext cx="6108852" cy="369332"/>
          </a:xfrm>
          <a:prstGeom prst="rect">
            <a:avLst/>
          </a:prstGeom>
          <a:noFill/>
        </p:spPr>
        <p:txBody>
          <a:bodyPr wrap="square">
            <a:spAutoFit/>
          </a:bodyPr>
          <a:lstStyle/>
          <a:p>
            <a:pPr algn="ctr"/>
            <a:r>
              <a:rPr lang="en-US" dirty="0">
                <a:hlinkClick r:id="rId3"/>
              </a:rPr>
              <a:t>https://learning.aljazeera.net/ar/node/20103</a:t>
            </a:r>
            <a:endParaRPr lang="en-US" dirty="0"/>
          </a:p>
        </p:txBody>
      </p:sp>
    </p:spTree>
    <p:extLst>
      <p:ext uri="{BB962C8B-B14F-4D97-AF65-F5344CB8AC3E}">
        <p14:creationId xmlns:p14="http://schemas.microsoft.com/office/powerpoint/2010/main" val="157103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A7D3FE-3BA7-4623-8D65-CB73D5C80734}"/>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6" name="TextBox 5">
            <a:extLst>
              <a:ext uri="{FF2B5EF4-FFF2-40B4-BE49-F238E27FC236}">
                <a16:creationId xmlns:a16="http://schemas.microsoft.com/office/drawing/2014/main" id="{8AE20A98-F51F-4C8C-BB2C-B059F0A652B1}"/>
              </a:ext>
            </a:extLst>
          </p:cNvPr>
          <p:cNvSpPr txBox="1"/>
          <p:nvPr/>
        </p:nvSpPr>
        <p:spPr>
          <a:xfrm>
            <a:off x="253388" y="804231"/>
            <a:ext cx="9540607" cy="5693866"/>
          </a:xfrm>
          <a:prstGeom prst="rect">
            <a:avLst/>
          </a:prstGeom>
          <a:noFill/>
        </p:spPr>
        <p:txBody>
          <a:bodyPr wrap="square">
            <a:spAutoFit/>
          </a:bodyPr>
          <a:lstStyle/>
          <a:p>
            <a:pPr algn="just" rtl="1"/>
            <a:r>
              <a:rPr lang="ar-SA" sz="2800" b="0" i="0" dirty="0">
                <a:solidFill>
                  <a:srgbClr val="333333"/>
                </a:solidFill>
                <a:effectLst/>
                <a:latin typeface="Sakkal Majalla" panose="02000000000000000000" pitchFamily="2" charset="-78"/>
                <a:cs typeface="Sakkal Majalla" panose="02000000000000000000" pitchFamily="2" charset="-78"/>
              </a:rPr>
              <a:t>اسْمِي زَيْنَات عَبْدِ الهَادِي الْكَرْميّ، كاتِبَةٌ مُخْتَصَّةٌ فِي أَدَبِ الطِّفْلِ، مُؤَلِّفَةٌ لِلْعَدِيدِ مِنَ الْقِصَصِ التَّعْلِيمِيَّةِ لِلْمَرْحَلَةِ الأَسَاسِيَّةِ الدُّنْيَا وَمَرْحَلَةِ رِيَاضِ الأَطْفالِ.</a:t>
            </a:r>
          </a:p>
          <a:p>
            <a:pPr algn="just" rtl="1"/>
            <a:r>
              <a:rPr lang="ar-SA" sz="2800" b="0" i="0" dirty="0">
                <a:solidFill>
                  <a:srgbClr val="333333"/>
                </a:solidFill>
                <a:effectLst/>
                <a:latin typeface="Sakkal Majalla" panose="02000000000000000000" pitchFamily="2" charset="-78"/>
                <a:cs typeface="Sakkal Majalla" panose="02000000000000000000" pitchFamily="2" charset="-78"/>
              </a:rPr>
              <a:t>قُمْتُ بِتَأْليفِ ثَلاثِ مَجْمُوعاتٍ قَصَصِيَّةٍ.</a:t>
            </a:r>
          </a:p>
          <a:p>
            <a:pPr algn="just" rtl="1"/>
            <a:r>
              <a:rPr lang="ar-SA" sz="2800" b="0" i="0" dirty="0">
                <a:solidFill>
                  <a:srgbClr val="333333"/>
                </a:solidFill>
                <a:effectLst/>
                <a:latin typeface="Sakkal Majalla" panose="02000000000000000000" pitchFamily="2" charset="-78"/>
                <a:cs typeface="Sakkal Majalla" panose="02000000000000000000" pitchFamily="2" charset="-78"/>
              </a:rPr>
              <a:t>فِي الْمَجْمُوعَةِ الْأُولَى أَسْمَيْتُهَا حِكاياتِ دُودِي. دُودِي هِيَ عِبارَةٌ عَنْ يَرَقَةٍ، هَذِهِ الْيَرَقَةُ تَقُومُ بِمُغامَرَةٍ فِي ثَلَاثِينَ حِكايَةً، فِي كُلِّ حِكايَةٍ تُعَلِّمُ حَرْفًا، وَتُعَرِّفُ الطِّفْلَ بِمُفْرَداتٍ فِيهَا صَوْتُ الْحَرْفِ الْمَقْصُودِ، وَتُعَزِّزُ قِيَمًا واتِّجَاهَاتٍ عِنْدَ الطِّفْلِ.</a:t>
            </a:r>
          </a:p>
          <a:p>
            <a:pPr algn="just" rtl="1"/>
            <a:r>
              <a:rPr lang="ar-SA" sz="2800" b="0" i="0" dirty="0">
                <a:solidFill>
                  <a:srgbClr val="333333"/>
                </a:solidFill>
                <a:effectLst/>
                <a:latin typeface="Sakkal Majalla" panose="02000000000000000000" pitchFamily="2" charset="-78"/>
                <a:cs typeface="Sakkal Majalla" panose="02000000000000000000" pitchFamily="2" charset="-78"/>
              </a:rPr>
              <a:t>الْمَجْموعَةُ الثّانيَةُ مَجْمُوعَةُ "أَقْرَأُ وَأَتَعَلَّمُ" تَتَكَوَّنُ مِنْ سِتِّ قِصَصٍ، هَذِهِ الْمَجْموعَةُ أَيْضًا تُعَرِّفُ بِمَعارِفَ عِلْمِيَّةٍ تَخْتَصُّ بِهَذِهِ الْمَرْحَلَةِ الْعُمُريَّةِ بِأَنْماطٍ لُغَويَّةٍ تُنَاسِبُها، وَتُعَبِّرُ عَنْهَا بِرُسُوماتٍ واضِحَةٍ.</a:t>
            </a:r>
          </a:p>
          <a:p>
            <a:pPr algn="just" rtl="1"/>
            <a:r>
              <a:rPr lang="ar-SA" sz="2800" b="0" i="0" dirty="0">
                <a:solidFill>
                  <a:srgbClr val="333333"/>
                </a:solidFill>
                <a:effectLst/>
                <a:latin typeface="Sakkal Majalla" panose="02000000000000000000" pitchFamily="2" charset="-78"/>
                <a:cs typeface="Sakkal Majalla" panose="02000000000000000000" pitchFamily="2" charset="-78"/>
              </a:rPr>
              <a:t>الْمَجْموعَةُ الثّالِثَةُ الَّتِي هِيَ "أَقْرَأُ وَأَسْتَمْتِعُ" تَتَكَوَّنُ مِنْ عَشْرِ قِصَصٍ تَتَحَدَّثُ عَنِ الْمَعَارِفِ الَّتِي يَحْتَاجُهَا الطِّفْلُ سَواءٌ مَا يَتَعَلَّقُ بِالْبِيئاتِ.. سَواءٌ مَا يَتَعَلَّقُ بِالْقِيَمِ.. سَواءٌ مَا يَتَعَلَّقُ بِالْمَهاراتِ الْحَياتِيَّةِ.. تَقَبُّلِ الْآخَرِ؛ بِحَيْثُ إنَّهُ يَكُونُ يَرْتَقِي بِاللُّغَةِ بِأَفْضَلِ سَبِيلٍ مُمْكِنٍ.</a:t>
            </a:r>
          </a:p>
          <a:p>
            <a:pPr algn="just" rtl="1"/>
            <a:r>
              <a:rPr lang="ar-SA" sz="2800" b="0" i="0" dirty="0">
                <a:solidFill>
                  <a:srgbClr val="333333"/>
                </a:solidFill>
                <a:effectLst/>
                <a:latin typeface="Sakkal Majalla" panose="02000000000000000000" pitchFamily="2" charset="-78"/>
                <a:cs typeface="Sakkal Majalla" panose="02000000000000000000" pitchFamily="2" charset="-78"/>
              </a:rPr>
              <a:t>فَرِحَتِ السَّمَكَةُ وَهِيَ تَسْبَحُ مَعَ رَفِيقاتِها وَقَالَتْ: "مَا أَعْظَمَكَ مِنْ صَدِيقٍ! وَمَا أَحْلَى الْحُرِّيَّةَ! كَمْ أُحِبُّكَ يَا وَطَنِي!".</a:t>
            </a:r>
          </a:p>
        </p:txBody>
      </p:sp>
    </p:spTree>
    <p:extLst>
      <p:ext uri="{BB962C8B-B14F-4D97-AF65-F5344CB8AC3E}">
        <p14:creationId xmlns:p14="http://schemas.microsoft.com/office/powerpoint/2010/main" val="225550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6</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201</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Sakkal Majalla</vt:lpstr>
      <vt:lpstr>Office Theme</vt:lpstr>
      <vt:lpstr>قِصَصٌ تَعْلِيمِيَّةٌ لِلأَطْفالِ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47</cp:revision>
  <dcterms:created xsi:type="dcterms:W3CDTF">2020-09-13T16:40:33Z</dcterms:created>
  <dcterms:modified xsi:type="dcterms:W3CDTF">2025-03-22T16:06:41Z</dcterms:modified>
</cp:coreProperties>
</file>