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3427" autoAdjust="0"/>
    <p:restoredTop sz="92683"/>
  </p:normalViewPr>
  <p:slideViewPr>
    <p:cSldViewPr snapToGrid="0" snapToObjects="1">
      <p:cViewPr varScale="1">
        <p:scale>
          <a:sx n="59" d="100"/>
          <a:sy n="59" d="100"/>
        </p:scale>
        <p:origin x="95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ar-EG" dirty="0"/>
              <a:t>...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</a:t>
            </a:r>
            <a:r>
              <a:rPr lang="en-US" sz="1800" b="1"/>
              <a:t>3</a:t>
            </a:r>
            <a:r>
              <a:rPr lang="en-CA" sz="1800" b="1"/>
              <a:t>62E </a:t>
            </a:r>
            <a:r>
              <a:rPr lang="en-CA" sz="1800" b="1" dirty="0"/>
              <a:t>– Arabic Curriculum – Lecture No.2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1"/>
            <a:r>
              <a:rPr lang="ar-EG" dirty="0"/>
              <a:t>الجُمْلَةُ </a:t>
            </a:r>
            <a:r>
              <a:rPr lang="ar-EG"/>
              <a:t>الاسْمِيَّةُ وَالخَبَر الجُمْلَة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2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8915400" cy="6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implified Arabic"/>
              <a:buNone/>
            </a:pPr>
            <a:r>
              <a:rPr lang="ar-SY" dirty="0">
                <a:latin typeface="Simplified Arabic"/>
                <a:ea typeface="Simplified Arabic"/>
                <a:cs typeface="Simplified Arabic"/>
                <a:sym typeface="Simplified Arabic"/>
              </a:rPr>
              <a:t>لاحظ : </a:t>
            </a:r>
            <a:endParaRPr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23" name="Google Shape;223;p12"/>
          <p:cNvSpPr txBox="1">
            <a:spLocks noGrp="1"/>
          </p:cNvSpPr>
          <p:nvPr>
            <p:ph type="body" idx="1"/>
          </p:nvPr>
        </p:nvSpPr>
        <p:spPr>
          <a:xfrm>
            <a:off x="5544925" y="1286166"/>
            <a:ext cx="4171726" cy="925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228600" lvl="0" indent="-20726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80000"/>
              <a:buChar char="•"/>
            </a:pPr>
            <a:r>
              <a:rPr lang="ar-SY" sz="4800">
                <a:latin typeface="Simplified Arabic"/>
                <a:ea typeface="Simplified Arabic"/>
                <a:cs typeface="Simplified Arabic"/>
                <a:sym typeface="Simplified Arabic"/>
              </a:rPr>
              <a:t>الصيادُ {يصيدُ السمكة} </a:t>
            </a:r>
            <a:endParaRPr sz="480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24" name="Google Shape;224;p12"/>
          <p:cNvSpPr/>
          <p:nvPr/>
        </p:nvSpPr>
        <p:spPr>
          <a:xfrm>
            <a:off x="8940798" y="2386908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الصيّادُ </a:t>
            </a:r>
            <a:endParaRPr sz="2800">
              <a:solidFill>
                <a:srgbClr val="0C0C0C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25" name="Google Shape;225;p12"/>
          <p:cNvSpPr/>
          <p:nvPr/>
        </p:nvSpPr>
        <p:spPr>
          <a:xfrm>
            <a:off x="8940798" y="3414454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يصيدُ</a:t>
            </a: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26" name="Google Shape;226;p12"/>
          <p:cNvSpPr/>
          <p:nvPr/>
        </p:nvSpPr>
        <p:spPr>
          <a:xfrm>
            <a:off x="8940797" y="4442000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السمكة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27" name="Google Shape;227;p12"/>
          <p:cNvSpPr/>
          <p:nvPr/>
        </p:nvSpPr>
        <p:spPr>
          <a:xfrm>
            <a:off x="4572000" y="5576916"/>
            <a:ext cx="4781327" cy="803564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6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الخبر: جملة فعليّة  </a:t>
            </a:r>
            <a:endParaRPr sz="36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28" name="Google Shape;228;p12"/>
          <p:cNvSpPr/>
          <p:nvPr/>
        </p:nvSpPr>
        <p:spPr>
          <a:xfrm>
            <a:off x="3857690" y="2463918"/>
            <a:ext cx="4719782" cy="695498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مبتدأ مرفوع وعلامة رفعه الضّمّة </a:t>
            </a:r>
            <a:endParaRPr sz="28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29" name="Google Shape;229;p12"/>
          <p:cNvSpPr/>
          <p:nvPr/>
        </p:nvSpPr>
        <p:spPr>
          <a:xfrm>
            <a:off x="3857700" y="3490776"/>
            <a:ext cx="4719900" cy="8034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فعل مضارع مرفوع وعلامة رفعه الضمة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والفاعل مستتر  </a:t>
            </a:r>
            <a:endParaRPr sz="28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30" name="Google Shape;230;p12"/>
          <p:cNvSpPr/>
          <p:nvPr/>
        </p:nvSpPr>
        <p:spPr>
          <a:xfrm>
            <a:off x="3857690" y="4559763"/>
            <a:ext cx="4719782" cy="695498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4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مفعول به</a:t>
            </a:r>
            <a:endParaRPr sz="24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31" name="Google Shape;231;p12"/>
          <p:cNvSpPr/>
          <p:nvPr/>
        </p:nvSpPr>
        <p:spPr>
          <a:xfrm>
            <a:off x="2829355" y="3722487"/>
            <a:ext cx="665100" cy="1439100"/>
          </a:xfrm>
          <a:prstGeom prst="leftBrace">
            <a:avLst>
              <a:gd name="adj1" fmla="val 8333"/>
              <a:gd name="adj2" fmla="val 50000"/>
            </a:avLst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32" name="Google Shape;232;p12"/>
          <p:cNvSpPr txBox="1"/>
          <p:nvPr/>
        </p:nvSpPr>
        <p:spPr>
          <a:xfrm>
            <a:off x="628027" y="3722487"/>
            <a:ext cx="2032000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dk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الجملة الفعليّة في محل رفع خبر للمبتدأ (الصياد)</a:t>
            </a:r>
            <a:endParaRPr sz="2800">
              <a:solidFill>
                <a:schemeClr val="dk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pic>
        <p:nvPicPr>
          <p:cNvPr id="233" name="Google Shape;233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0930" y="332573"/>
            <a:ext cx="2638793" cy="2857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3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8090452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Simplified Arabic"/>
              <a:buNone/>
            </a:pPr>
            <a:r>
              <a:rPr lang="ar-SY" dirty="0">
                <a:latin typeface="Simplified Arabic"/>
                <a:ea typeface="Simplified Arabic"/>
                <a:cs typeface="Simplified Arabic"/>
                <a:sym typeface="Simplified Arabic"/>
              </a:rPr>
              <a:t>عيّن الخبر في الجمل الآتية : </a:t>
            </a:r>
            <a:endParaRPr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39" name="Google Shape;239;p13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8288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40"/>
              <a:buChar char="•"/>
            </a:pPr>
            <a:r>
              <a:rPr lang="ar-SY" sz="2800">
                <a:latin typeface="Simplified Arabic"/>
                <a:ea typeface="Simplified Arabic"/>
                <a:cs typeface="Simplified Arabic"/>
                <a:sym typeface="Simplified Arabic"/>
              </a:rPr>
              <a:t>المؤمنُ يقولُ الحقَّ 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40"/>
              <a:buChar char="•"/>
            </a:pPr>
            <a:r>
              <a:rPr lang="ar-SY" sz="2800">
                <a:latin typeface="Simplified Arabic"/>
                <a:ea typeface="Simplified Arabic"/>
                <a:cs typeface="Simplified Arabic"/>
                <a:sym typeface="Simplified Arabic"/>
              </a:rPr>
              <a:t>اللهُ يحبّ العلماءَ.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40"/>
              <a:buChar char="•"/>
            </a:pPr>
            <a:r>
              <a:rPr lang="ar-SY" sz="2800">
                <a:latin typeface="Simplified Arabic"/>
                <a:ea typeface="Simplified Arabic"/>
                <a:cs typeface="Simplified Arabic"/>
                <a:sym typeface="Simplified Arabic"/>
              </a:rPr>
              <a:t>المعلمونَ يعملُونَ بإخلاصٍ. 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40"/>
              <a:buChar char="•"/>
            </a:pPr>
            <a:r>
              <a:rPr lang="ar-SY" sz="2800">
                <a:latin typeface="Simplified Arabic"/>
                <a:ea typeface="Simplified Arabic"/>
                <a:cs typeface="Simplified Arabic"/>
                <a:sym typeface="Simplified Arabic"/>
              </a:rPr>
              <a:t>الفلاحُ يزرعُ الشجرةَ. 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40"/>
              <a:buChar char="•"/>
            </a:pPr>
            <a:r>
              <a:rPr lang="ar-SY" sz="2800">
                <a:latin typeface="Simplified Arabic"/>
                <a:ea typeface="Simplified Arabic"/>
                <a:cs typeface="Simplified Arabic"/>
                <a:sym typeface="Simplified Arabic"/>
              </a:rPr>
              <a:t>الطالبُ يفتحُ الكتابَ.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40"/>
              <a:buChar char="•"/>
            </a:pPr>
            <a:r>
              <a:rPr lang="ar-SY" sz="2800">
                <a:latin typeface="Simplified Arabic"/>
                <a:ea typeface="Simplified Arabic"/>
                <a:cs typeface="Simplified Arabic"/>
                <a:sym typeface="Simplified Arabic"/>
              </a:rPr>
              <a:t>الأبُ يعمل كثيرًا. 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40"/>
              <a:buChar char="•"/>
            </a:pPr>
            <a:r>
              <a:rPr lang="ar-SY" sz="2800">
                <a:latin typeface="Simplified Arabic"/>
                <a:ea typeface="Simplified Arabic"/>
                <a:cs typeface="Simplified Arabic"/>
                <a:sym typeface="Simplified Arabic"/>
              </a:rPr>
              <a:t>الأمُّ تحبُّ عائلتَها. </a:t>
            </a:r>
            <a:endParaRPr sz="280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oogle Shape;108;p4"/>
          <p:cNvGrpSpPr/>
          <p:nvPr/>
        </p:nvGrpSpPr>
        <p:grpSpPr>
          <a:xfrm>
            <a:off x="2381250" y="720714"/>
            <a:ext cx="7429499" cy="5416570"/>
            <a:chOff x="349250" y="1048"/>
            <a:chExt cx="7429499" cy="5416570"/>
          </a:xfrm>
        </p:grpSpPr>
        <p:sp>
          <p:nvSpPr>
            <p:cNvPr id="109" name="Google Shape;109;p4"/>
            <p:cNvSpPr/>
            <p:nvPr/>
          </p:nvSpPr>
          <p:spPr>
            <a:xfrm>
              <a:off x="6456084" y="3262482"/>
              <a:ext cx="91440" cy="60770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0" name="Google Shape;110;p4"/>
            <p:cNvSpPr/>
            <p:nvPr/>
          </p:nvSpPr>
          <p:spPr>
            <a:xfrm>
              <a:off x="3947914" y="1327910"/>
              <a:ext cx="2553890" cy="60770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7"/>
                  </a:lnTo>
                  <a:lnTo>
                    <a:pt x="120000" y="81777"/>
                  </a:lnTo>
                  <a:lnTo>
                    <a:pt x="120000" y="120000"/>
                  </a:lnTo>
                </a:path>
              </a:pathLst>
            </a:custGeom>
            <a:noFill/>
            <a:ln w="19050" cap="flat" cmpd="sng">
              <a:solidFill>
                <a:srgbClr val="B64623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1" name="Google Shape;111;p4"/>
            <p:cNvSpPr/>
            <p:nvPr/>
          </p:nvSpPr>
          <p:spPr>
            <a:xfrm>
              <a:off x="3902194" y="3262482"/>
              <a:ext cx="91440" cy="60770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2" name="Google Shape;112;p4"/>
            <p:cNvSpPr/>
            <p:nvPr/>
          </p:nvSpPr>
          <p:spPr>
            <a:xfrm>
              <a:off x="3902194" y="1327910"/>
              <a:ext cx="91440" cy="60770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9050" cap="flat" cmpd="sng">
              <a:solidFill>
                <a:srgbClr val="B64623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3" name="Google Shape;113;p4"/>
            <p:cNvSpPr/>
            <p:nvPr/>
          </p:nvSpPr>
          <p:spPr>
            <a:xfrm>
              <a:off x="1348303" y="3262482"/>
              <a:ext cx="91440" cy="60770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4" name="Google Shape;114;p4"/>
            <p:cNvSpPr/>
            <p:nvPr/>
          </p:nvSpPr>
          <p:spPr>
            <a:xfrm>
              <a:off x="1394023" y="1327910"/>
              <a:ext cx="2553890" cy="60770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7"/>
                  </a:lnTo>
                  <a:lnTo>
                    <a:pt x="0" y="81777"/>
                  </a:lnTo>
                  <a:lnTo>
                    <a:pt x="0" y="120000"/>
                  </a:lnTo>
                </a:path>
              </a:pathLst>
            </a:custGeom>
            <a:noFill/>
            <a:ln w="19050" cap="flat" cmpd="sng">
              <a:solidFill>
                <a:srgbClr val="B64623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5" name="Google Shape;115;p4"/>
            <p:cNvSpPr/>
            <p:nvPr/>
          </p:nvSpPr>
          <p:spPr>
            <a:xfrm>
              <a:off x="2903140" y="1048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3135312" y="221611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4"/>
            <p:cNvSpPr txBox="1"/>
            <p:nvPr/>
          </p:nvSpPr>
          <p:spPr>
            <a:xfrm>
              <a:off x="3174174" y="260473"/>
              <a:ext cx="2011822" cy="12491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Y" sz="340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rPr>
                <a:t>أقسام الكلمة </a:t>
              </a:r>
              <a:endParaRPr sz="34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349250" y="1935620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rgbClr val="B64623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581421" y="2156184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9050" cap="flat" cmpd="sng">
              <a:solidFill>
                <a:srgbClr val="B6462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 txBox="1"/>
            <p:nvPr/>
          </p:nvSpPr>
          <p:spPr>
            <a:xfrm>
              <a:off x="620283" y="2195046"/>
              <a:ext cx="2011822" cy="12491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Y" sz="340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rPr>
                <a:t>حرف </a:t>
              </a:r>
              <a:endParaRPr sz="34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349250" y="3870192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581421" y="4090756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4"/>
            <p:cNvSpPr txBox="1"/>
            <p:nvPr/>
          </p:nvSpPr>
          <p:spPr>
            <a:xfrm>
              <a:off x="620283" y="4129618"/>
              <a:ext cx="2011822" cy="12491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Y" sz="340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rPr>
                <a:t>في </a:t>
              </a:r>
              <a:endParaRPr sz="34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2903140" y="1935620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rgbClr val="B64623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3135312" y="2156184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9050" cap="flat" cmpd="sng">
              <a:solidFill>
                <a:srgbClr val="B6462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4"/>
            <p:cNvSpPr txBox="1"/>
            <p:nvPr/>
          </p:nvSpPr>
          <p:spPr>
            <a:xfrm>
              <a:off x="3174174" y="2195046"/>
              <a:ext cx="2011822" cy="12491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Y" sz="340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rPr>
                <a:t>فعل </a:t>
              </a:r>
              <a:endParaRPr sz="34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2903140" y="3870192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3135312" y="4090756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4"/>
            <p:cNvSpPr txBox="1"/>
            <p:nvPr/>
          </p:nvSpPr>
          <p:spPr>
            <a:xfrm>
              <a:off x="3174174" y="4129618"/>
              <a:ext cx="2011822" cy="12491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Y" sz="340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rPr>
                <a:t>كتب </a:t>
              </a:r>
              <a:endParaRPr sz="34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5457031" y="1935620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rgbClr val="B64623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5689203" y="2156184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9050" cap="flat" cmpd="sng">
              <a:solidFill>
                <a:srgbClr val="B6462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 txBox="1"/>
            <p:nvPr/>
          </p:nvSpPr>
          <p:spPr>
            <a:xfrm>
              <a:off x="5728065" y="2195046"/>
              <a:ext cx="2011822" cy="12491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Y" sz="340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rPr>
                <a:t>اسم </a:t>
              </a:r>
              <a:endParaRPr sz="34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5457031" y="3870192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5689203" y="4090756"/>
              <a:ext cx="2089546" cy="132686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4"/>
            <p:cNvSpPr txBox="1"/>
            <p:nvPr/>
          </p:nvSpPr>
          <p:spPr>
            <a:xfrm>
              <a:off x="5728065" y="4129618"/>
              <a:ext cx="2011822" cy="12491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Y" sz="340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rPr>
                <a:t>أحمد</a:t>
              </a:r>
              <a:endParaRPr sz="34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518479D-3710-4CB0-9911-7E9E95CF36B2}"/>
              </a:ext>
            </a:extLst>
          </p:cNvPr>
          <p:cNvSpPr txBox="1"/>
          <p:nvPr/>
        </p:nvSpPr>
        <p:spPr>
          <a:xfrm>
            <a:off x="662675" y="5045212"/>
            <a:ext cx="16797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4000" dirty="0"/>
              <a:t>الدفتر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"/>
          <p:cNvSpPr/>
          <p:nvPr/>
        </p:nvSpPr>
        <p:spPr>
          <a:xfrm>
            <a:off x="3260436" y="281712"/>
            <a:ext cx="5911272" cy="919015"/>
          </a:xfrm>
          <a:prstGeom prst="roundRect">
            <a:avLst>
              <a:gd name="adj" fmla="val 16667"/>
            </a:avLst>
          </a:prstGeom>
          <a:solidFill>
            <a:srgbClr val="DCA49C"/>
          </a:solidFill>
          <a:ln w="100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4800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محمّد</a:t>
            </a:r>
            <a:r>
              <a:rPr lang="ar-EG" sz="4800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ٌ</a:t>
            </a:r>
            <a:r>
              <a:rPr lang="ar-SY" sz="4800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مجتهِد</a:t>
            </a:r>
            <a:r>
              <a:rPr lang="ar-EG" sz="4800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ٌ</a:t>
            </a:r>
            <a:r>
              <a:rPr lang="ar-SY" sz="4800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 sz="4800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41" name="Google Shape;141;p5"/>
          <p:cNvCxnSpPr/>
          <p:nvPr/>
        </p:nvCxnSpPr>
        <p:spPr>
          <a:xfrm>
            <a:off x="7222836" y="1022929"/>
            <a:ext cx="461818" cy="1108364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42" name="Google Shape;142;p5"/>
          <p:cNvCxnSpPr/>
          <p:nvPr/>
        </p:nvCxnSpPr>
        <p:spPr>
          <a:xfrm flipH="1">
            <a:off x="4944912" y="1055251"/>
            <a:ext cx="504538" cy="1108364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43" name="Google Shape;143;p5"/>
          <p:cNvSpPr/>
          <p:nvPr/>
        </p:nvSpPr>
        <p:spPr>
          <a:xfrm>
            <a:off x="6936508" y="2163615"/>
            <a:ext cx="1810327" cy="1256146"/>
          </a:xfrm>
          <a:prstGeom prst="rect">
            <a:avLst/>
          </a:prstGeom>
          <a:solidFill>
            <a:srgbClr val="FFB696"/>
          </a:solidFill>
          <a:ln w="100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6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اسم </a:t>
            </a:r>
            <a:endParaRPr sz="36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3786904" y="2147448"/>
            <a:ext cx="1810327" cy="1256146"/>
          </a:xfrm>
          <a:prstGeom prst="rect">
            <a:avLst/>
          </a:prstGeom>
          <a:solidFill>
            <a:srgbClr val="FFB696"/>
          </a:solidFill>
          <a:ln w="100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40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اسم </a:t>
            </a:r>
            <a:endParaRPr sz="40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45" name="Google Shape;145;p5"/>
          <p:cNvCxnSpPr>
            <a:stCxn id="143" idx="2"/>
          </p:cNvCxnSpPr>
          <p:nvPr/>
        </p:nvCxnSpPr>
        <p:spPr>
          <a:xfrm>
            <a:off x="7841671" y="3419761"/>
            <a:ext cx="0" cy="67440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46" name="Google Shape;146;p5"/>
          <p:cNvCxnSpPr/>
          <p:nvPr/>
        </p:nvCxnSpPr>
        <p:spPr>
          <a:xfrm flipH="1">
            <a:off x="4692066" y="3403594"/>
            <a:ext cx="1" cy="674254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47" name="Google Shape;147;p5"/>
          <p:cNvSpPr/>
          <p:nvPr/>
        </p:nvSpPr>
        <p:spPr>
          <a:xfrm>
            <a:off x="7084289" y="4119423"/>
            <a:ext cx="1514763" cy="988289"/>
          </a:xfrm>
          <a:prstGeom prst="roundRect">
            <a:avLst>
              <a:gd name="adj" fmla="val 16667"/>
            </a:avLst>
          </a:prstGeom>
          <a:solidFill>
            <a:srgbClr val="FFD99D"/>
          </a:solidFill>
          <a:ln w="100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مبتدأ </a:t>
            </a:r>
            <a:endParaRPr sz="2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3934687" y="4077848"/>
            <a:ext cx="1514763" cy="988289"/>
          </a:xfrm>
          <a:prstGeom prst="roundRect">
            <a:avLst>
              <a:gd name="adj" fmla="val 16667"/>
            </a:avLst>
          </a:prstGeom>
          <a:solidFill>
            <a:srgbClr val="FFD99D"/>
          </a:solidFill>
          <a:ln w="100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40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خبر  </a:t>
            </a:r>
            <a:endParaRPr sz="40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9" name="Google Shape;149;p5"/>
          <p:cNvSpPr/>
          <p:nvPr/>
        </p:nvSpPr>
        <p:spPr>
          <a:xfrm>
            <a:off x="3953161" y="5645723"/>
            <a:ext cx="4645891" cy="711200"/>
          </a:xfrm>
          <a:prstGeom prst="rect">
            <a:avLst/>
          </a:prstGeom>
          <a:solidFill>
            <a:srgbClr val="FFB696"/>
          </a:solidFill>
          <a:ln w="100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40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الجملة الاسميّة </a:t>
            </a:r>
            <a:endParaRPr sz="40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50" name="Google Shape;150;p5"/>
          <p:cNvCxnSpPr/>
          <p:nvPr/>
        </p:nvCxnSpPr>
        <p:spPr>
          <a:xfrm flipH="1">
            <a:off x="7222836" y="5013034"/>
            <a:ext cx="618838" cy="727357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51" name="Google Shape;151;p5"/>
          <p:cNvCxnSpPr/>
          <p:nvPr/>
        </p:nvCxnSpPr>
        <p:spPr>
          <a:xfrm>
            <a:off x="4692068" y="5024584"/>
            <a:ext cx="757382" cy="715807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Simplified Arabic"/>
              <a:buNone/>
            </a:pPr>
            <a:r>
              <a:rPr lang="ar-SY">
                <a:solidFill>
                  <a:srgbClr val="0C0C0C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تعريف المبتدأ </a:t>
            </a:r>
            <a:endParaRPr>
              <a:solidFill>
                <a:srgbClr val="0C0C0C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157" name="Google Shape;157;p6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1203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8288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Char char="•"/>
            </a:pPr>
            <a:r>
              <a:rPr lang="ar-SY" sz="3600">
                <a:latin typeface="Simplified Arabic"/>
                <a:ea typeface="Simplified Arabic"/>
                <a:cs typeface="Simplified Arabic"/>
                <a:sym typeface="Simplified Arabic"/>
              </a:rPr>
              <a:t>هو اسم مرفوع يقع أول الجملة غالبًا. </a:t>
            </a:r>
            <a:endParaRPr sz="360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158" name="Google Shape;158;p6"/>
          <p:cNvSpPr txBox="1"/>
          <p:nvPr/>
        </p:nvSpPr>
        <p:spPr>
          <a:xfrm>
            <a:off x="2863273" y="3583709"/>
            <a:ext cx="68072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4400">
                <a:solidFill>
                  <a:srgbClr val="0C0C0C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تعريف</a:t>
            </a:r>
            <a:r>
              <a:rPr lang="ar-SY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ar-SY" sz="4400">
                <a:solidFill>
                  <a:srgbClr val="0C0C0C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الخبر</a:t>
            </a:r>
            <a:r>
              <a:rPr lang="ar-SY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9" name="Google Shape;159;p6"/>
          <p:cNvSpPr txBox="1"/>
          <p:nvPr/>
        </p:nvSpPr>
        <p:spPr>
          <a:xfrm>
            <a:off x="4673599" y="4886036"/>
            <a:ext cx="6567055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600">
                <a:solidFill>
                  <a:schemeClr val="accen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هو الجزء الذي يكمل الجملة مع المبتدأ ويتمم معناها ويحصل به مع المبتدأ تمام الفائدة</a:t>
            </a:r>
            <a:endParaRPr sz="3600">
              <a:solidFill>
                <a:schemeClr val="accen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cxnSp>
        <p:nvCxnSpPr>
          <p:cNvPr id="160" name="Google Shape;160;p6"/>
          <p:cNvCxnSpPr/>
          <p:nvPr/>
        </p:nvCxnSpPr>
        <p:spPr>
          <a:xfrm>
            <a:off x="517236" y="3149600"/>
            <a:ext cx="10797309" cy="18473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/>
          <p:nvPr/>
        </p:nvSpPr>
        <p:spPr>
          <a:xfrm>
            <a:off x="3320470" y="1884214"/>
            <a:ext cx="5911272" cy="919015"/>
          </a:xfrm>
          <a:prstGeom prst="roundRect">
            <a:avLst>
              <a:gd name="adj" fmla="val 16667"/>
            </a:avLst>
          </a:prstGeom>
          <a:solidFill>
            <a:srgbClr val="DCA49C"/>
          </a:solidFill>
          <a:ln w="100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4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محمّدٌ مجتهِدٌ </a:t>
            </a:r>
            <a:endParaRPr sz="4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66" name="Google Shape;166;p7"/>
          <p:cNvCxnSpPr/>
          <p:nvPr/>
        </p:nvCxnSpPr>
        <p:spPr>
          <a:xfrm flipH="1">
            <a:off x="7504542" y="2753602"/>
            <a:ext cx="1" cy="674254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67" name="Google Shape;167;p7"/>
          <p:cNvCxnSpPr/>
          <p:nvPr/>
        </p:nvCxnSpPr>
        <p:spPr>
          <a:xfrm flipH="1">
            <a:off x="5107698" y="2803229"/>
            <a:ext cx="1" cy="674254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68" name="Google Shape;168;p7"/>
          <p:cNvSpPr/>
          <p:nvPr/>
        </p:nvSpPr>
        <p:spPr>
          <a:xfrm>
            <a:off x="6857986" y="3477483"/>
            <a:ext cx="3597578" cy="988289"/>
          </a:xfrm>
          <a:prstGeom prst="roundRect">
            <a:avLst>
              <a:gd name="adj" fmla="val 16667"/>
            </a:avLst>
          </a:prstGeom>
          <a:solidFill>
            <a:srgbClr val="FFD99D"/>
          </a:solidFill>
          <a:ln w="100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200">
                <a:solidFill>
                  <a:schemeClr val="dk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مبتدأ مرفوع وعلامة رفعه الضمة </a:t>
            </a:r>
            <a:endParaRPr sz="3200">
              <a:solidFill>
                <a:schemeClr val="dk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169" name="Google Shape;169;p7"/>
          <p:cNvSpPr/>
          <p:nvPr/>
        </p:nvSpPr>
        <p:spPr>
          <a:xfrm>
            <a:off x="2456873" y="3477488"/>
            <a:ext cx="3371267" cy="988289"/>
          </a:xfrm>
          <a:prstGeom prst="roundRect">
            <a:avLst>
              <a:gd name="adj" fmla="val 16667"/>
            </a:avLst>
          </a:prstGeom>
          <a:solidFill>
            <a:srgbClr val="FFD99D"/>
          </a:solidFill>
          <a:ln w="100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200">
                <a:solidFill>
                  <a:schemeClr val="dk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خبر مرفوع وعلامة رفعه الضمة   </a:t>
            </a:r>
            <a:endParaRPr sz="3200">
              <a:solidFill>
                <a:schemeClr val="dk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170" name="Google Shape;170;p7"/>
          <p:cNvSpPr/>
          <p:nvPr/>
        </p:nvSpPr>
        <p:spPr>
          <a:xfrm>
            <a:off x="3297376" y="518393"/>
            <a:ext cx="5911272" cy="919015"/>
          </a:xfrm>
          <a:prstGeom prst="roundRect">
            <a:avLst>
              <a:gd name="adj" fmla="val 16667"/>
            </a:avLst>
          </a:prstGeom>
          <a:solidFill>
            <a:srgbClr val="FFB696"/>
          </a:solidFill>
          <a:ln w="100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4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إعرابهما </a:t>
            </a:r>
            <a:endParaRPr sz="4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8517835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Simplified Arabic"/>
              <a:buNone/>
            </a:pPr>
            <a:r>
              <a:rPr lang="ar-SY" dirty="0">
                <a:latin typeface="Simplified Arabic"/>
                <a:ea typeface="Simplified Arabic"/>
                <a:cs typeface="Simplified Arabic"/>
                <a:sym typeface="Simplified Arabic"/>
              </a:rPr>
              <a:t>لاحظ الكلمة التي تحتها خط في الجمل الآتية : </a:t>
            </a:r>
            <a:endParaRPr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176" name="Google Shape;176;p8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60"/>
              <a:buNone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التدخينُ </a:t>
            </a:r>
            <a:r>
              <a:rPr lang="ar-SY" sz="3200" u="sng">
                <a:solidFill>
                  <a:srgbClr val="0C0C0C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عادةٌ</a:t>
            </a:r>
            <a:r>
              <a:rPr lang="ar-SY" sz="3200">
                <a:solidFill>
                  <a:srgbClr val="0C0C0C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 </a:t>
            </a: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سيئة. </a:t>
            </a:r>
            <a:endParaRPr/>
          </a:p>
          <a:p>
            <a:pPr marL="45720" lvl="0" indent="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None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الفتاةُ </a:t>
            </a:r>
            <a:r>
              <a:rPr lang="ar-SY" sz="3200" u="sng">
                <a:solidFill>
                  <a:srgbClr val="0C0C0C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منظمةٌ</a:t>
            </a:r>
            <a:r>
              <a:rPr lang="ar-SY" sz="3200" u="sng">
                <a:latin typeface="Simplified Arabic"/>
                <a:ea typeface="Simplified Arabic"/>
                <a:cs typeface="Simplified Arabic"/>
                <a:sym typeface="Simplified Arabic"/>
              </a:rPr>
              <a:t>. </a:t>
            </a:r>
            <a:endParaRPr/>
          </a:p>
          <a:p>
            <a:pPr marL="45720" lvl="0" indent="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None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المعلّمون </a:t>
            </a:r>
            <a:r>
              <a:rPr lang="ar-SY" sz="3200" u="sng">
                <a:solidFill>
                  <a:srgbClr val="0C0C0C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مخلصون</a:t>
            </a:r>
            <a:r>
              <a:rPr lang="ar-SY" sz="3200" u="sng">
                <a:latin typeface="Simplified Arabic"/>
                <a:ea typeface="Simplified Arabic"/>
                <a:cs typeface="Simplified Arabic"/>
                <a:sym typeface="Simplified Arabic"/>
              </a:rPr>
              <a:t>.</a:t>
            </a:r>
            <a:endParaRPr/>
          </a:p>
          <a:p>
            <a:pPr marL="45720" lvl="0" indent="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None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البابان </a:t>
            </a:r>
            <a:r>
              <a:rPr lang="ar-SY" sz="3200" u="sng">
                <a:solidFill>
                  <a:srgbClr val="0C0C0C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مفتوحان</a:t>
            </a:r>
            <a:endParaRPr/>
          </a:p>
          <a:p>
            <a:pPr marL="45720" lvl="0" indent="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None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الأمّهاتُ</a:t>
            </a:r>
            <a:r>
              <a:rPr lang="ar-SY" sz="3200" u="sng">
                <a:solidFill>
                  <a:srgbClr val="0C0C0C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 سعيداتٌ</a:t>
            </a:r>
            <a:endParaRPr sz="3200" u="sng">
              <a:solidFill>
                <a:srgbClr val="0C0C0C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  <a:p>
            <a:pPr marL="45720" lvl="0" indent="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None/>
            </a:pPr>
            <a:endParaRPr sz="320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cxnSp>
        <p:nvCxnSpPr>
          <p:cNvPr id="177" name="Google Shape;177;p8"/>
          <p:cNvCxnSpPr/>
          <p:nvPr/>
        </p:nvCxnSpPr>
        <p:spPr>
          <a:xfrm flipH="1">
            <a:off x="5361709" y="2429164"/>
            <a:ext cx="3948548" cy="522318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78" name="Google Shape;178;p8"/>
          <p:cNvCxnSpPr/>
          <p:nvPr/>
        </p:nvCxnSpPr>
        <p:spPr>
          <a:xfrm flipH="1">
            <a:off x="5361709" y="2951482"/>
            <a:ext cx="3629891" cy="397163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79" name="Google Shape;179;p8"/>
          <p:cNvCxnSpPr/>
          <p:nvPr/>
        </p:nvCxnSpPr>
        <p:spPr>
          <a:xfrm flipH="1">
            <a:off x="5361709" y="3604723"/>
            <a:ext cx="3015673" cy="99059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0" name="Google Shape;180;p8"/>
          <p:cNvCxnSpPr/>
          <p:nvPr/>
        </p:nvCxnSpPr>
        <p:spPr>
          <a:xfrm rot="10800000">
            <a:off x="5361709" y="3980874"/>
            <a:ext cx="3532909" cy="201871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1" name="Google Shape;181;p8"/>
          <p:cNvSpPr/>
          <p:nvPr/>
        </p:nvSpPr>
        <p:spPr>
          <a:xfrm>
            <a:off x="2660073" y="2488278"/>
            <a:ext cx="2115127" cy="1913081"/>
          </a:xfrm>
          <a:prstGeom prst="roundRect">
            <a:avLst>
              <a:gd name="adj" fmla="val 16667"/>
            </a:avLst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44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الخبر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44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مفرد </a:t>
            </a:r>
            <a:endParaRPr sz="44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cxnSp>
        <p:nvCxnSpPr>
          <p:cNvPr id="182" name="Google Shape;182;p8"/>
          <p:cNvCxnSpPr/>
          <p:nvPr/>
        </p:nvCxnSpPr>
        <p:spPr>
          <a:xfrm rot="10800000">
            <a:off x="5283200" y="4336011"/>
            <a:ext cx="3445164" cy="425334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9"/>
          <p:cNvSpPr txBox="1">
            <a:spLocks noGrp="1"/>
          </p:cNvSpPr>
          <p:nvPr>
            <p:ph type="title"/>
          </p:nvPr>
        </p:nvSpPr>
        <p:spPr>
          <a:xfrm>
            <a:off x="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Simplified Arabic"/>
              <a:buNone/>
            </a:pPr>
            <a:r>
              <a:rPr lang="ar-SY" dirty="0">
                <a:latin typeface="Simplified Arabic"/>
                <a:ea typeface="Simplified Arabic"/>
                <a:cs typeface="Simplified Arabic"/>
                <a:sym typeface="Simplified Arabic"/>
              </a:rPr>
              <a:t>ضع خبرًا مفردًا مناسبًا للمبتدأ:</a:t>
            </a:r>
            <a:endParaRPr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188" name="Google Shape;188;p9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18288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السّيّارةُ ......................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الشّايُ........................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الولدُ ........................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الكتابُ.........................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السّبورةُ.......................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الجوُّ ........................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البحرُ........................</a:t>
            </a:r>
            <a:endParaRPr sz="320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189" name="Google Shape;189;p9"/>
          <p:cNvSpPr/>
          <p:nvPr/>
        </p:nvSpPr>
        <p:spPr>
          <a:xfrm>
            <a:off x="4534942" y="2570480"/>
            <a:ext cx="1256146" cy="1200727"/>
          </a:xfrm>
          <a:prstGeom prst="ellipse">
            <a:avLst/>
          </a:prstGeom>
          <a:solidFill>
            <a:schemeClr val="accent3"/>
          </a:solidFill>
          <a:ln w="53975" cap="flat" cmpd="dbl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ar-SY" sz="2400">
                <a:solidFill>
                  <a:schemeClr val="lt1"/>
                </a:solidFill>
                <a:latin typeface="Corbel"/>
                <a:sym typeface="Corbel"/>
              </a:rPr>
              <a:t>كبيرة </a:t>
            </a:r>
            <a:endParaRPr sz="2400">
              <a:solidFill>
                <a:schemeClr val="lt1"/>
              </a:solidFill>
              <a:latin typeface="Corbel"/>
              <a:sym typeface="Corbel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2461490" y="2236355"/>
            <a:ext cx="1256146" cy="1200727"/>
          </a:xfrm>
          <a:prstGeom prst="ellipse">
            <a:avLst/>
          </a:prstGeom>
          <a:solidFill>
            <a:schemeClr val="accent3"/>
          </a:solidFill>
          <a:ln w="53975" cap="flat" cmpd="dbl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ar-SY" sz="2400">
                <a:solidFill>
                  <a:schemeClr val="lt1"/>
                </a:solidFill>
                <a:latin typeface="Corbel"/>
                <a:sym typeface="Corbel"/>
              </a:rPr>
              <a:t>ساخنٌ</a:t>
            </a:r>
            <a:endParaRPr sz="2400">
              <a:solidFill>
                <a:schemeClr val="lt1"/>
              </a:solidFill>
              <a:latin typeface="Corbel"/>
              <a:sym typeface="Corbel"/>
            </a:endParaRPr>
          </a:p>
        </p:txBody>
      </p:sp>
      <p:sp>
        <p:nvSpPr>
          <p:cNvPr id="191" name="Google Shape;191;p9"/>
          <p:cNvSpPr/>
          <p:nvPr/>
        </p:nvSpPr>
        <p:spPr>
          <a:xfrm>
            <a:off x="1735226" y="3648826"/>
            <a:ext cx="1256146" cy="1200727"/>
          </a:xfrm>
          <a:prstGeom prst="ellipse">
            <a:avLst/>
          </a:prstGeom>
          <a:solidFill>
            <a:schemeClr val="accent3"/>
          </a:solidFill>
          <a:ln w="53975" cap="flat" cmpd="dbl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ar-SY" sz="2400">
                <a:solidFill>
                  <a:schemeClr val="lt1"/>
                </a:solidFill>
                <a:latin typeface="Corbel"/>
                <a:sym typeface="Corbel"/>
              </a:rPr>
              <a:t>نظيفة </a:t>
            </a:r>
            <a:endParaRPr sz="2400">
              <a:solidFill>
                <a:schemeClr val="lt1"/>
              </a:solidFill>
              <a:latin typeface="Corbel"/>
              <a:sym typeface="Corbel"/>
            </a:endParaRPr>
          </a:p>
        </p:txBody>
      </p:sp>
      <p:sp>
        <p:nvSpPr>
          <p:cNvPr id="192" name="Google Shape;192;p9"/>
          <p:cNvSpPr/>
          <p:nvPr/>
        </p:nvSpPr>
        <p:spPr>
          <a:xfrm>
            <a:off x="3089563" y="5314602"/>
            <a:ext cx="1256146" cy="1200727"/>
          </a:xfrm>
          <a:prstGeom prst="ellipse">
            <a:avLst/>
          </a:prstGeom>
          <a:solidFill>
            <a:schemeClr val="accent3"/>
          </a:solidFill>
          <a:ln w="53975" cap="flat" cmpd="dbl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ar-SY" sz="2400">
                <a:solidFill>
                  <a:schemeClr val="lt1"/>
                </a:solidFill>
                <a:latin typeface="Corbel"/>
                <a:sym typeface="Corbel"/>
              </a:rPr>
              <a:t>باردٌ</a:t>
            </a:r>
            <a:endParaRPr sz="2400">
              <a:solidFill>
                <a:schemeClr val="lt1"/>
              </a:solidFill>
              <a:latin typeface="Corbel"/>
              <a:sym typeface="Corbel"/>
            </a:endParaRPr>
          </a:p>
        </p:txBody>
      </p:sp>
      <p:sp>
        <p:nvSpPr>
          <p:cNvPr id="193" name="Google Shape;193;p9"/>
          <p:cNvSpPr/>
          <p:nvPr/>
        </p:nvSpPr>
        <p:spPr>
          <a:xfrm>
            <a:off x="3583597" y="3856411"/>
            <a:ext cx="1256146" cy="1200727"/>
          </a:xfrm>
          <a:prstGeom prst="ellipse">
            <a:avLst/>
          </a:prstGeom>
          <a:solidFill>
            <a:schemeClr val="accent3"/>
          </a:solidFill>
          <a:ln w="53975" cap="flat" cmpd="dbl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ar-SY" sz="2400">
                <a:solidFill>
                  <a:schemeClr val="lt1"/>
                </a:solidFill>
                <a:latin typeface="Corbel"/>
                <a:sym typeface="Corbel"/>
              </a:rPr>
              <a:t>طويل</a:t>
            </a:r>
            <a:endParaRPr sz="2400">
              <a:solidFill>
                <a:schemeClr val="lt1"/>
              </a:solidFill>
              <a:latin typeface="Corbel"/>
              <a:sym typeface="Corbel"/>
            </a:endParaRPr>
          </a:p>
        </p:txBody>
      </p:sp>
      <p:sp>
        <p:nvSpPr>
          <p:cNvPr id="194" name="Google Shape;194;p9"/>
          <p:cNvSpPr/>
          <p:nvPr/>
        </p:nvSpPr>
        <p:spPr>
          <a:xfrm>
            <a:off x="777008" y="4895273"/>
            <a:ext cx="1256146" cy="1200727"/>
          </a:xfrm>
          <a:prstGeom prst="ellipse">
            <a:avLst/>
          </a:prstGeom>
          <a:solidFill>
            <a:schemeClr val="accent3"/>
          </a:solidFill>
          <a:ln w="53975" cap="flat" cmpd="dbl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ar-SY" sz="2400">
                <a:solidFill>
                  <a:schemeClr val="lt1"/>
                </a:solidFill>
                <a:latin typeface="Corbel"/>
                <a:sym typeface="Corbel"/>
              </a:rPr>
              <a:t>مغلقٌ</a:t>
            </a:r>
            <a:endParaRPr sz="2400">
              <a:solidFill>
                <a:schemeClr val="lt1"/>
              </a:solidFill>
              <a:latin typeface="Corbel"/>
              <a:sym typeface="Corbel"/>
            </a:endParaRPr>
          </a:p>
        </p:txBody>
      </p:sp>
      <p:sp>
        <p:nvSpPr>
          <p:cNvPr id="195" name="Google Shape;195;p9"/>
          <p:cNvSpPr/>
          <p:nvPr/>
        </p:nvSpPr>
        <p:spPr>
          <a:xfrm>
            <a:off x="546099" y="2229889"/>
            <a:ext cx="1256146" cy="1200727"/>
          </a:xfrm>
          <a:prstGeom prst="ellipse">
            <a:avLst/>
          </a:prstGeom>
          <a:solidFill>
            <a:schemeClr val="accent3"/>
          </a:solidFill>
          <a:ln w="53975" cap="flat" cmpd="dbl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2400" dirty="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أزرق</a:t>
            </a:r>
            <a:endParaRPr sz="2400" dirty="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"/>
          <p:cNvSpPr txBox="1">
            <a:spLocks noGrp="1"/>
          </p:cNvSpPr>
          <p:nvPr>
            <p:ph type="title"/>
          </p:nvPr>
        </p:nvSpPr>
        <p:spPr>
          <a:xfrm>
            <a:off x="59634" y="609600"/>
            <a:ext cx="9875520" cy="6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implified Arabic"/>
              <a:buNone/>
            </a:pPr>
            <a:r>
              <a:rPr lang="ar-SY" dirty="0">
                <a:latin typeface="Simplified Arabic"/>
                <a:ea typeface="Simplified Arabic"/>
                <a:cs typeface="Simplified Arabic"/>
                <a:sym typeface="Simplified Arabic"/>
              </a:rPr>
              <a:t>لاحظ : </a:t>
            </a:r>
            <a:endParaRPr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01" name="Google Shape;201;p10"/>
          <p:cNvSpPr txBox="1">
            <a:spLocks noGrp="1"/>
          </p:cNvSpPr>
          <p:nvPr>
            <p:ph type="body" idx="1"/>
          </p:nvPr>
        </p:nvSpPr>
        <p:spPr>
          <a:xfrm>
            <a:off x="5544925" y="1286166"/>
            <a:ext cx="4171726" cy="925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4384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840"/>
              <a:buChar char="•"/>
            </a:pPr>
            <a:r>
              <a:rPr lang="ar-SY" sz="4800">
                <a:latin typeface="Simplified Arabic"/>
                <a:ea typeface="Simplified Arabic"/>
                <a:cs typeface="Simplified Arabic"/>
                <a:sym typeface="Simplified Arabic"/>
              </a:rPr>
              <a:t>النّيلُ {ماؤُه عذبٌ}</a:t>
            </a:r>
            <a:endParaRPr sz="480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02" name="Google Shape;202;p10"/>
          <p:cNvSpPr/>
          <p:nvPr/>
        </p:nvSpPr>
        <p:spPr>
          <a:xfrm>
            <a:off x="8940798" y="2386908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النّيلُ </a:t>
            </a:r>
            <a:endParaRPr sz="2800">
              <a:solidFill>
                <a:srgbClr val="0C0C0C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3" name="Google Shape;203;p10"/>
          <p:cNvSpPr/>
          <p:nvPr/>
        </p:nvSpPr>
        <p:spPr>
          <a:xfrm>
            <a:off x="8940798" y="3414454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ماؤه</a:t>
            </a: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4" name="Google Shape;204;p10"/>
          <p:cNvSpPr/>
          <p:nvPr/>
        </p:nvSpPr>
        <p:spPr>
          <a:xfrm>
            <a:off x="8940797" y="4442000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عذْبٌ</a:t>
            </a: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5" name="Google Shape;205;p10"/>
          <p:cNvSpPr/>
          <p:nvPr/>
        </p:nvSpPr>
        <p:spPr>
          <a:xfrm>
            <a:off x="4572000" y="5576916"/>
            <a:ext cx="4781327" cy="803564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6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الخبر: جملة اسميّة </a:t>
            </a:r>
            <a:endParaRPr sz="36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06" name="Google Shape;206;p10"/>
          <p:cNvSpPr/>
          <p:nvPr/>
        </p:nvSpPr>
        <p:spPr>
          <a:xfrm>
            <a:off x="3857690" y="2463918"/>
            <a:ext cx="4719782" cy="695498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مبتدأ مرفوع وعلامة رفعه الضّمّة </a:t>
            </a:r>
            <a:endParaRPr sz="28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07" name="Google Shape;207;p10"/>
          <p:cNvSpPr/>
          <p:nvPr/>
        </p:nvSpPr>
        <p:spPr>
          <a:xfrm>
            <a:off x="3857690" y="3490768"/>
            <a:ext cx="4719782" cy="695498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مبتدأ ثان مرفوع وعلامة رفعه الضّمّة </a:t>
            </a:r>
            <a:endParaRPr sz="28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08" name="Google Shape;208;p10"/>
          <p:cNvSpPr/>
          <p:nvPr/>
        </p:nvSpPr>
        <p:spPr>
          <a:xfrm>
            <a:off x="3857690" y="4559763"/>
            <a:ext cx="4719782" cy="695498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4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خبر ل(ماؤه) مرفوع وعلامة رفعه الضّمّة </a:t>
            </a:r>
            <a:endParaRPr sz="24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09" name="Google Shape;209;p10"/>
          <p:cNvSpPr/>
          <p:nvPr/>
        </p:nvSpPr>
        <p:spPr>
          <a:xfrm>
            <a:off x="2604655" y="3722487"/>
            <a:ext cx="665018" cy="1439025"/>
          </a:xfrm>
          <a:prstGeom prst="leftBrace">
            <a:avLst>
              <a:gd name="adj1" fmla="val 8333"/>
              <a:gd name="adj2" fmla="val 50000"/>
            </a:avLst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10" name="Google Shape;210;p10"/>
          <p:cNvSpPr txBox="1"/>
          <p:nvPr/>
        </p:nvSpPr>
        <p:spPr>
          <a:xfrm>
            <a:off x="600025" y="3722475"/>
            <a:ext cx="26697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dk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الجملة الاسميّة في محلّ رفع خبر </a:t>
            </a:r>
            <a:endParaRPr sz="2800">
              <a:solidFill>
                <a:schemeClr val="dk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dk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           ل(النّيل)</a:t>
            </a:r>
            <a:endParaRPr sz="2800">
              <a:solidFill>
                <a:schemeClr val="dk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pic>
        <p:nvPicPr>
          <p:cNvPr id="211" name="Google Shape;21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3905" y="361491"/>
            <a:ext cx="3162300" cy="2456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1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856753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Simplified Arabic"/>
              <a:buNone/>
            </a:pPr>
            <a:r>
              <a:rPr lang="ar-SY" dirty="0">
                <a:latin typeface="Simplified Arabic"/>
                <a:ea typeface="Simplified Arabic"/>
                <a:cs typeface="Simplified Arabic"/>
                <a:sym typeface="Simplified Arabic"/>
              </a:rPr>
              <a:t>عيّن الخبر في الجمل الآتية :</a:t>
            </a:r>
            <a:endParaRPr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17" name="Google Shape;217;p11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8288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التفّاحُ طعمُه لذيذ.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80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الطّالبُ قراءتُه جيّدةٌ.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80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العلمُ نفعُه كبيرٌ.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80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الحديقةُ أشجارُها مثمرةٌ.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80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المسلمُ أخلاقُه ساميةٌ.</a:t>
            </a:r>
            <a:endParaRPr sz="3600"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265</Words>
  <Application>Microsoft Office PowerPoint</Application>
  <PresentationFormat>Widescreen</PresentationFormat>
  <Paragraphs>85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Simplified Arabic</vt:lpstr>
      <vt:lpstr>Office Theme</vt:lpstr>
      <vt:lpstr>الجُمْلَةُ الاسْمِيَّةُ وَالخَبَر الجُمْلَة </vt:lpstr>
      <vt:lpstr>PowerPoint Presentation</vt:lpstr>
      <vt:lpstr>PowerPoint Presentation</vt:lpstr>
      <vt:lpstr>تعريف المبتدأ </vt:lpstr>
      <vt:lpstr>PowerPoint Presentation</vt:lpstr>
      <vt:lpstr>لاحظ الكلمة التي تحتها خط في الجمل الآتية : </vt:lpstr>
      <vt:lpstr>ضع خبرًا مفردًا مناسبًا للمبتدأ:</vt:lpstr>
      <vt:lpstr>لاحظ : </vt:lpstr>
      <vt:lpstr>عيّن الخبر في الجمل الآتية :</vt:lpstr>
      <vt:lpstr>لاحظ : </vt:lpstr>
      <vt:lpstr>عيّن الخبر في الجمل الآتية 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47</cp:revision>
  <dcterms:created xsi:type="dcterms:W3CDTF">2020-09-13T16:40:33Z</dcterms:created>
  <dcterms:modified xsi:type="dcterms:W3CDTF">2025-10-11T08:11:48Z</dcterms:modified>
</cp:coreProperties>
</file>