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9" r:id="rId3"/>
    <p:sldId id="270" r:id="rId4"/>
    <p:sldId id="280" r:id="rId5"/>
    <p:sldId id="281" r:id="rId6"/>
    <p:sldId id="282" r:id="rId7"/>
    <p:sldId id="283" r:id="rId8"/>
    <p:sldId id="284" r:id="rId9"/>
    <p:sldId id="287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ar-EG" dirty="0"/>
              <a:t>...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362E – Arabic Curriculum – Lecture No.</a:t>
            </a:r>
            <a:r>
              <a:rPr lang="ar-EG" sz="1800" b="1" dirty="0"/>
              <a:t>4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heelofnames.com/ar/8va-mk8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1"/>
            <a:r>
              <a:rPr lang="ar-EG" dirty="0"/>
              <a:t>الجُمْلَةُ الاسْمِيَّةُ وَالخَبَر شِبْه الجُمْلَة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10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4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8865704" cy="6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implified Arabic"/>
              <a:buNone/>
            </a:pPr>
            <a:r>
              <a:rPr lang="ar-SY" dirty="0">
                <a:latin typeface="Simplified Arabic"/>
                <a:ea typeface="Simplified Arabic"/>
                <a:cs typeface="Simplified Arabic"/>
                <a:sym typeface="Simplified Arabic"/>
              </a:rPr>
              <a:t>لاحظ : </a:t>
            </a:r>
            <a:endParaRPr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45" name="Google Shape;245;p14"/>
          <p:cNvSpPr txBox="1">
            <a:spLocks noGrp="1"/>
          </p:cNvSpPr>
          <p:nvPr>
            <p:ph type="body" idx="1"/>
          </p:nvPr>
        </p:nvSpPr>
        <p:spPr>
          <a:xfrm>
            <a:off x="5544925" y="1286166"/>
            <a:ext cx="4171726" cy="925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4384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840"/>
              <a:buChar char="•"/>
            </a:pPr>
            <a:r>
              <a:rPr lang="ar-SY" sz="4800">
                <a:latin typeface="Simplified Arabic"/>
                <a:ea typeface="Simplified Arabic"/>
                <a:cs typeface="Simplified Arabic"/>
                <a:sym typeface="Simplified Arabic"/>
              </a:rPr>
              <a:t>الطلابُ في الصف</a:t>
            </a:r>
            <a:endParaRPr sz="480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46" name="Google Shape;246;p14"/>
          <p:cNvSpPr/>
          <p:nvPr/>
        </p:nvSpPr>
        <p:spPr>
          <a:xfrm>
            <a:off x="8940798" y="2386908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الطّلابُ </a:t>
            </a:r>
            <a:endParaRPr sz="2800">
              <a:solidFill>
                <a:srgbClr val="0C0C0C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47" name="Google Shape;247;p14"/>
          <p:cNvSpPr/>
          <p:nvPr/>
        </p:nvSpPr>
        <p:spPr>
          <a:xfrm>
            <a:off x="8940798" y="3414454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في </a:t>
            </a: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48" name="Google Shape;248;p14"/>
          <p:cNvSpPr/>
          <p:nvPr/>
        </p:nvSpPr>
        <p:spPr>
          <a:xfrm>
            <a:off x="8940797" y="4442000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الصّفِّ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49" name="Google Shape;249;p14"/>
          <p:cNvSpPr/>
          <p:nvPr/>
        </p:nvSpPr>
        <p:spPr>
          <a:xfrm>
            <a:off x="4572000" y="5576916"/>
            <a:ext cx="4781327" cy="803564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6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الخبر: شبه جملة   </a:t>
            </a:r>
            <a:endParaRPr sz="36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50" name="Google Shape;250;p14"/>
          <p:cNvSpPr/>
          <p:nvPr/>
        </p:nvSpPr>
        <p:spPr>
          <a:xfrm>
            <a:off x="3857690" y="2463918"/>
            <a:ext cx="4719782" cy="695498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مبتدأ مرفوع وعلامة رفعه الضّمّة </a:t>
            </a:r>
            <a:endParaRPr sz="28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51" name="Google Shape;251;p14"/>
          <p:cNvSpPr/>
          <p:nvPr/>
        </p:nvSpPr>
        <p:spPr>
          <a:xfrm>
            <a:off x="3857690" y="3490768"/>
            <a:ext cx="4719782" cy="695498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حرف جرّ </a:t>
            </a:r>
            <a:endParaRPr sz="28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52" name="Google Shape;252;p14"/>
          <p:cNvSpPr/>
          <p:nvPr/>
        </p:nvSpPr>
        <p:spPr>
          <a:xfrm>
            <a:off x="3857690" y="4559763"/>
            <a:ext cx="4719782" cy="695498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4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اسم مجرور وعلامة جرّه الكسرة</a:t>
            </a:r>
            <a:endParaRPr sz="24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53" name="Google Shape;253;p14"/>
          <p:cNvSpPr/>
          <p:nvPr/>
        </p:nvSpPr>
        <p:spPr>
          <a:xfrm>
            <a:off x="2604655" y="3722487"/>
            <a:ext cx="665018" cy="1439025"/>
          </a:xfrm>
          <a:prstGeom prst="leftBrace">
            <a:avLst>
              <a:gd name="adj1" fmla="val 8333"/>
              <a:gd name="adj2" fmla="val 50000"/>
            </a:avLst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54" name="Google Shape;254;p14"/>
          <p:cNvSpPr txBox="1"/>
          <p:nvPr/>
        </p:nvSpPr>
        <p:spPr>
          <a:xfrm>
            <a:off x="628025" y="3722475"/>
            <a:ext cx="22362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dk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شبه الجملة في محل رفع خبر </a:t>
            </a:r>
            <a:endParaRPr sz="2800">
              <a:solidFill>
                <a:schemeClr val="dk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dk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  للمبتدأ (الطلاب) </a:t>
            </a:r>
            <a:endParaRPr sz="2800">
              <a:solidFill>
                <a:schemeClr val="dk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pic>
        <p:nvPicPr>
          <p:cNvPr id="255" name="Google Shape;255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2698" y="653243"/>
            <a:ext cx="2466975" cy="184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5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8905461" cy="6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implified Arabic"/>
              <a:buNone/>
            </a:pPr>
            <a:r>
              <a:rPr lang="ar-SY" dirty="0">
                <a:latin typeface="Simplified Arabic"/>
                <a:ea typeface="Simplified Arabic"/>
                <a:cs typeface="Simplified Arabic"/>
                <a:sym typeface="Simplified Arabic"/>
              </a:rPr>
              <a:t>لاحظ : </a:t>
            </a:r>
            <a:endParaRPr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61" name="Google Shape;261;p15"/>
          <p:cNvSpPr txBox="1">
            <a:spLocks noGrp="1"/>
          </p:cNvSpPr>
          <p:nvPr>
            <p:ph type="body" idx="1"/>
          </p:nvPr>
        </p:nvSpPr>
        <p:spPr>
          <a:xfrm>
            <a:off x="5544925" y="1286166"/>
            <a:ext cx="4171726" cy="925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4384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840"/>
              <a:buChar char="•"/>
            </a:pPr>
            <a:r>
              <a:rPr lang="ar-SY" sz="4800">
                <a:latin typeface="Simplified Arabic"/>
                <a:ea typeface="Simplified Arabic"/>
                <a:cs typeface="Simplified Arabic"/>
                <a:sym typeface="Simplified Arabic"/>
              </a:rPr>
              <a:t>الكلبُ فوقَ البيتِ</a:t>
            </a:r>
            <a:endParaRPr sz="480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62" name="Google Shape;262;p15"/>
          <p:cNvSpPr/>
          <p:nvPr/>
        </p:nvSpPr>
        <p:spPr>
          <a:xfrm>
            <a:off x="8940798" y="2386908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الكلبُ </a:t>
            </a:r>
            <a:endParaRPr sz="2800">
              <a:solidFill>
                <a:srgbClr val="0C0C0C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63" name="Google Shape;263;p15"/>
          <p:cNvSpPr/>
          <p:nvPr/>
        </p:nvSpPr>
        <p:spPr>
          <a:xfrm>
            <a:off x="8940798" y="3414454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فوقَ </a:t>
            </a: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64" name="Google Shape;264;p15"/>
          <p:cNvSpPr/>
          <p:nvPr/>
        </p:nvSpPr>
        <p:spPr>
          <a:xfrm>
            <a:off x="8940797" y="4442000"/>
            <a:ext cx="1551709" cy="8035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rgbClr val="0C0C0C"/>
                </a:solidFill>
                <a:latin typeface="Corbel"/>
                <a:ea typeface="Corbel"/>
                <a:cs typeface="Corbel"/>
                <a:sym typeface="Corbel"/>
              </a:rPr>
              <a:t>البيتِ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65" name="Google Shape;265;p15"/>
          <p:cNvSpPr/>
          <p:nvPr/>
        </p:nvSpPr>
        <p:spPr>
          <a:xfrm>
            <a:off x="4572000" y="5576916"/>
            <a:ext cx="4781327" cy="803564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6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الخبر: شبه جملة   </a:t>
            </a:r>
            <a:endParaRPr sz="36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66" name="Google Shape;266;p15"/>
          <p:cNvSpPr/>
          <p:nvPr/>
        </p:nvSpPr>
        <p:spPr>
          <a:xfrm>
            <a:off x="3857690" y="2463918"/>
            <a:ext cx="4719782" cy="695498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مبتدأ مرفوع وعلامة رفعه الضّمّة </a:t>
            </a:r>
            <a:endParaRPr sz="28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67" name="Google Shape;267;p15"/>
          <p:cNvSpPr/>
          <p:nvPr/>
        </p:nvSpPr>
        <p:spPr>
          <a:xfrm>
            <a:off x="3857690" y="3490768"/>
            <a:ext cx="4719782" cy="695498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ظرف </a:t>
            </a:r>
            <a:endParaRPr sz="28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68" name="Google Shape;268;p15"/>
          <p:cNvSpPr/>
          <p:nvPr/>
        </p:nvSpPr>
        <p:spPr>
          <a:xfrm>
            <a:off x="3857690" y="4559763"/>
            <a:ext cx="4719782" cy="695498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400">
                <a:solidFill>
                  <a:schemeClr val="l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مضاف إليه مجرور</a:t>
            </a:r>
            <a:endParaRPr sz="2400">
              <a:solidFill>
                <a:schemeClr val="l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69" name="Google Shape;269;p15"/>
          <p:cNvSpPr/>
          <p:nvPr/>
        </p:nvSpPr>
        <p:spPr>
          <a:xfrm>
            <a:off x="2604655" y="3722487"/>
            <a:ext cx="665018" cy="1439025"/>
          </a:xfrm>
          <a:prstGeom prst="leftBrace">
            <a:avLst>
              <a:gd name="adj1" fmla="val 8333"/>
              <a:gd name="adj2" fmla="val 50000"/>
            </a:avLst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70" name="Google Shape;270;p15"/>
          <p:cNvSpPr txBox="1"/>
          <p:nvPr/>
        </p:nvSpPr>
        <p:spPr>
          <a:xfrm>
            <a:off x="628027" y="3722487"/>
            <a:ext cx="20319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dk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شبه الجملة في محل رفع خبر </a:t>
            </a:r>
            <a:endParaRPr sz="2800">
              <a:solidFill>
                <a:schemeClr val="dk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2800">
                <a:solidFill>
                  <a:schemeClr val="dk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  للمبتدأ (الكلب)</a:t>
            </a:r>
            <a:endParaRPr sz="2800">
              <a:solidFill>
                <a:schemeClr val="dk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pic>
        <p:nvPicPr>
          <p:cNvPr id="271" name="Google Shape;271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8079" y="609600"/>
            <a:ext cx="2276475" cy="200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6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8756374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Simplified Arabic"/>
              <a:buNone/>
            </a:pPr>
            <a:r>
              <a:rPr lang="ar-SY" dirty="0">
                <a:solidFill>
                  <a:srgbClr val="0C0C0C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عيّن الخبر في الجمل الآتية :</a:t>
            </a:r>
            <a:endParaRPr dirty="0">
              <a:solidFill>
                <a:srgbClr val="0C0C0C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77" name="Google Shape;277;p16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8288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القلمُ في الحقيبةِ. 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الدَّفترُ على الطاولةِ. 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الحذاءُ تحت الطّاولةِ. 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الحارسُ أمام البيت. 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الطعامُ في القدرِ. </a:t>
            </a:r>
            <a:endParaRPr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</a:pPr>
            <a:r>
              <a:rPr lang="ar-SY" sz="3200">
                <a:latin typeface="Simplified Arabic"/>
                <a:ea typeface="Simplified Arabic"/>
                <a:cs typeface="Simplified Arabic"/>
                <a:sym typeface="Simplified Arabic"/>
              </a:rPr>
              <a:t>الأطفالُ خلف البيتِ. </a:t>
            </a:r>
            <a:endParaRPr sz="320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7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8716617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Simplified Arabic"/>
              <a:buNone/>
            </a:pPr>
            <a:r>
              <a:rPr lang="ar-SY" dirty="0">
                <a:solidFill>
                  <a:srgbClr val="0C0C0C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عيّن المبتدأ والخبر في الجمل الآتية: </a:t>
            </a:r>
            <a:endParaRPr dirty="0">
              <a:solidFill>
                <a:srgbClr val="0C0C0C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83" name="Google Shape;283;p17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8288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المرأةُ مسؤولةٌ في بيتها.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80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النّظافةُ مفيدةٌ.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80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المدينةُ خاليةٌ من السُّكانِ. 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80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الأميرُ كريمٌ.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80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المُسلمُ قويٌّ.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80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الحافلةُ قادمةٌ.</a:t>
            </a:r>
            <a:endParaRPr sz="3600"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8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8637104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Simplified Arabic"/>
              <a:buNone/>
            </a:pPr>
            <a:r>
              <a:rPr lang="ar-SY" dirty="0">
                <a:latin typeface="Simplified Arabic"/>
                <a:ea typeface="Simplified Arabic"/>
                <a:cs typeface="Simplified Arabic"/>
                <a:sym typeface="Simplified Arabic"/>
              </a:rPr>
              <a:t>عيّن الخبر في الجمل الآتية وبيّن نوعه: </a:t>
            </a:r>
            <a:endParaRPr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89" name="Google Shape;289;p18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18288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79999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الطفلُ ابتسامتهُ جميلةٌ.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79999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(اللهُ أحدٌ)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79999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(ربُّكَ يخلقُ ما يشاء)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79999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محمّدٌ كريمٌ.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79999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الطائرةُ أمامَ المطارِ.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79999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أحمدُ يقودُ السّيّارةَ.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79999"/>
              <a:buChar char="•"/>
            </a:pPr>
            <a:r>
              <a:rPr lang="ar-SY" sz="3600" dirty="0">
                <a:latin typeface="Simplified Arabic"/>
                <a:ea typeface="Simplified Arabic"/>
                <a:cs typeface="Simplified Arabic"/>
                <a:sym typeface="Simplified Arabic"/>
              </a:rPr>
              <a:t>حسنٌ في الصّفّ.  </a:t>
            </a:r>
            <a:endParaRPr sz="3600"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9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8606737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Simplified Arabic"/>
              <a:buNone/>
            </a:pPr>
            <a:r>
              <a:rPr lang="ar-SY" dirty="0">
                <a:latin typeface="Simplified Arabic"/>
                <a:ea typeface="Simplified Arabic"/>
                <a:cs typeface="Simplified Arabic"/>
                <a:sym typeface="Simplified Arabic"/>
              </a:rPr>
              <a:t>اختر الخبر المناسب للمبتدأ :</a:t>
            </a:r>
            <a:endParaRPr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95" name="Google Shape;295;p19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778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lang="ar-SY" sz="3600" dirty="0">
                <a:solidFill>
                  <a:schemeClr val="accen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الخيمةُ......................</a:t>
            </a:r>
            <a:endParaRPr sz="3600" dirty="0">
              <a:solidFill>
                <a:schemeClr val="accen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  <a:p>
            <a:pPr marL="228600" lvl="0" indent="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80"/>
              <a:buNone/>
            </a:pPr>
            <a:endParaRPr sz="3600"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296" name="Google Shape;296;p19">
            <a:hlinkClick r:id="" action="ppaction://noaction"/>
          </p:cNvPr>
          <p:cNvSpPr/>
          <p:nvPr/>
        </p:nvSpPr>
        <p:spPr>
          <a:xfrm>
            <a:off x="4451926" y="1965960"/>
            <a:ext cx="1708727" cy="7781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جديدةٌ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97" name="Google Shape;297;p19">
            <a:hlinkClick r:id="" action="ppaction://noaction"/>
          </p:cNvPr>
          <p:cNvSpPr/>
          <p:nvPr/>
        </p:nvSpPr>
        <p:spPr>
          <a:xfrm>
            <a:off x="2442263" y="1965960"/>
            <a:ext cx="1708727" cy="778164"/>
          </a:xfrm>
          <a:prstGeom prst="rect">
            <a:avLst/>
          </a:prstGeom>
          <a:solidFill>
            <a:schemeClr val="accent2"/>
          </a:solidFill>
          <a:ln w="19050" cap="flat" cmpd="sng">
            <a:solidFill>
              <a:srgbClr val="BA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جديدتان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98" name="Google Shape;298;p19">
            <a:hlinkClick r:id="" action="ppaction://noaction"/>
          </p:cNvPr>
          <p:cNvSpPr/>
          <p:nvPr/>
        </p:nvSpPr>
        <p:spPr>
          <a:xfrm>
            <a:off x="497630" y="1965960"/>
            <a:ext cx="1708727" cy="778164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جديدات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99" name="Google Shape;299;p19"/>
          <p:cNvSpPr txBox="1"/>
          <p:nvPr/>
        </p:nvSpPr>
        <p:spPr>
          <a:xfrm>
            <a:off x="6677890" y="3359266"/>
            <a:ext cx="467360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600" dirty="0">
                <a:solidFill>
                  <a:schemeClr val="accen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المدرِّسونَ ..................</a:t>
            </a:r>
            <a:endParaRPr sz="3600" dirty="0">
              <a:solidFill>
                <a:schemeClr val="accen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300" name="Google Shape;300;p19">
            <a:hlinkClick r:id="" action="ppaction://noaction"/>
          </p:cNvPr>
          <p:cNvSpPr/>
          <p:nvPr/>
        </p:nvSpPr>
        <p:spPr>
          <a:xfrm>
            <a:off x="497631" y="3364808"/>
            <a:ext cx="1708727" cy="778164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نشيطون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01" name="Google Shape;301;p19">
            <a:hlinkClick r:id="" action="ppaction://noaction"/>
          </p:cNvPr>
          <p:cNvSpPr/>
          <p:nvPr/>
        </p:nvSpPr>
        <p:spPr>
          <a:xfrm>
            <a:off x="2442262" y="3359266"/>
            <a:ext cx="1708727" cy="778164"/>
          </a:xfrm>
          <a:prstGeom prst="rect">
            <a:avLst/>
          </a:prstGeom>
          <a:solidFill>
            <a:schemeClr val="accent2"/>
          </a:solidFill>
          <a:ln w="19050" cap="flat" cmpd="sng">
            <a:solidFill>
              <a:srgbClr val="BA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نشيطان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02" name="Google Shape;302;p19">
            <a:hlinkClick r:id="" action="ppaction://noaction"/>
          </p:cNvPr>
          <p:cNvSpPr/>
          <p:nvPr/>
        </p:nvSpPr>
        <p:spPr>
          <a:xfrm>
            <a:off x="4451926" y="3322320"/>
            <a:ext cx="1708727" cy="7781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نشيطٌ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03" name="Google Shape;303;p19"/>
          <p:cNvSpPr txBox="1"/>
          <p:nvPr/>
        </p:nvSpPr>
        <p:spPr>
          <a:xfrm>
            <a:off x="6677890" y="4752572"/>
            <a:ext cx="517236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600">
                <a:solidFill>
                  <a:schemeClr val="accen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الطّالبتان ...................</a:t>
            </a:r>
            <a:endParaRPr sz="3600">
              <a:solidFill>
                <a:schemeClr val="accen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304" name="Google Shape;304;p19">
            <a:hlinkClick r:id="" action="ppaction://noaction"/>
          </p:cNvPr>
          <p:cNvSpPr/>
          <p:nvPr/>
        </p:nvSpPr>
        <p:spPr>
          <a:xfrm>
            <a:off x="4451926" y="4776588"/>
            <a:ext cx="1708727" cy="7781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صديقةٌ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05" name="Google Shape;305;p19">
            <a:hlinkClick r:id="" action="ppaction://noaction"/>
          </p:cNvPr>
          <p:cNvSpPr/>
          <p:nvPr/>
        </p:nvSpPr>
        <p:spPr>
          <a:xfrm>
            <a:off x="2442261" y="4776588"/>
            <a:ext cx="1708727" cy="778164"/>
          </a:xfrm>
          <a:prstGeom prst="rect">
            <a:avLst/>
          </a:prstGeom>
          <a:solidFill>
            <a:schemeClr val="accent2"/>
          </a:solidFill>
          <a:ln w="19050" cap="flat" cmpd="sng">
            <a:solidFill>
              <a:srgbClr val="BA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صديقتان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06" name="Google Shape;306;p19">
            <a:hlinkClick r:id="" action="ppaction://noaction"/>
          </p:cNvPr>
          <p:cNvSpPr/>
          <p:nvPr/>
        </p:nvSpPr>
        <p:spPr>
          <a:xfrm>
            <a:off x="497630" y="4776588"/>
            <a:ext cx="1708727" cy="778164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 dirty="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صديقاتٌ</a:t>
            </a:r>
            <a:endParaRPr sz="1800" dirty="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" grpId="0" build="p"/>
      <p:bldP spid="296" grpId="0" animBg="1"/>
      <p:bldP spid="297" grpId="0" animBg="1"/>
      <p:bldP spid="298" grpId="0" animBg="1"/>
      <p:bldP spid="299" grpId="0"/>
      <p:bldP spid="300" grpId="0" animBg="1"/>
      <p:bldP spid="301" grpId="0" animBg="1"/>
      <p:bldP spid="302" grpId="0" animBg="1"/>
      <p:bldP spid="303" grpId="0"/>
      <p:bldP spid="304" grpId="0" animBg="1"/>
      <p:bldP spid="305" grpId="0" animBg="1"/>
      <p:bldP spid="3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0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8606737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Simplified Arabic"/>
              <a:buNone/>
            </a:pPr>
            <a:r>
              <a:rPr lang="ar-SY" dirty="0">
                <a:latin typeface="Simplified Arabic"/>
                <a:ea typeface="Simplified Arabic"/>
                <a:cs typeface="Simplified Arabic"/>
                <a:sym typeface="Simplified Arabic"/>
              </a:rPr>
              <a:t>اختر الخبر المناسب للمبتدأ :</a:t>
            </a:r>
            <a:endParaRPr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312" name="Google Shape;312;p20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778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lang="ar-SY" sz="3600" dirty="0">
                <a:solidFill>
                  <a:schemeClr val="accent1"/>
                </a:solidFill>
                <a:latin typeface="Simplified Arabic"/>
                <a:cs typeface="Simplified Arabic"/>
                <a:sym typeface="Simplified Arabic"/>
              </a:rPr>
              <a:t>الشجرةُ......................</a:t>
            </a:r>
            <a:endParaRPr sz="3600" dirty="0">
              <a:solidFill>
                <a:schemeClr val="accent1"/>
              </a:solidFill>
              <a:latin typeface="Simplified Arabic"/>
              <a:cs typeface="Simplified Arabic"/>
              <a:sym typeface="Simplified Arabic"/>
            </a:endParaRPr>
          </a:p>
          <a:p>
            <a:pPr marL="228600" lvl="0" indent="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880"/>
              <a:buNone/>
            </a:pPr>
            <a:endParaRPr sz="3600" dirty="0"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313" name="Google Shape;313;p20"/>
          <p:cNvSpPr/>
          <p:nvPr/>
        </p:nvSpPr>
        <p:spPr>
          <a:xfrm>
            <a:off x="4451926" y="1965960"/>
            <a:ext cx="1708727" cy="7781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طويلةٌ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14" name="Google Shape;314;p20">
            <a:hlinkClick r:id="" action="ppaction://noaction"/>
          </p:cNvPr>
          <p:cNvSpPr/>
          <p:nvPr/>
        </p:nvSpPr>
        <p:spPr>
          <a:xfrm>
            <a:off x="2442263" y="1965960"/>
            <a:ext cx="1708727" cy="778164"/>
          </a:xfrm>
          <a:prstGeom prst="rect">
            <a:avLst/>
          </a:prstGeom>
          <a:solidFill>
            <a:schemeClr val="accent2"/>
          </a:solidFill>
          <a:ln w="19050" cap="flat" cmpd="sng">
            <a:solidFill>
              <a:srgbClr val="BA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طويلتان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15" name="Google Shape;315;p20">
            <a:hlinkClick r:id="" action="ppaction://noaction"/>
          </p:cNvPr>
          <p:cNvSpPr/>
          <p:nvPr/>
        </p:nvSpPr>
        <p:spPr>
          <a:xfrm>
            <a:off x="504984" y="1965960"/>
            <a:ext cx="1708727" cy="778164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طويلاتٌ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16" name="Google Shape;316;p20"/>
          <p:cNvSpPr txBox="1"/>
          <p:nvPr/>
        </p:nvSpPr>
        <p:spPr>
          <a:xfrm>
            <a:off x="6677890" y="3359266"/>
            <a:ext cx="467360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600" dirty="0">
                <a:solidFill>
                  <a:schemeClr val="accen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الفلّاحان ..................</a:t>
            </a:r>
            <a:endParaRPr sz="3600" dirty="0">
              <a:solidFill>
                <a:schemeClr val="accen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317" name="Google Shape;317;p20">
            <a:hlinkClick r:id="" action="ppaction://noaction"/>
          </p:cNvPr>
          <p:cNvSpPr/>
          <p:nvPr/>
        </p:nvSpPr>
        <p:spPr>
          <a:xfrm>
            <a:off x="497631" y="3364808"/>
            <a:ext cx="1708727" cy="778164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 dirty="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نشيطون</a:t>
            </a:r>
            <a:endParaRPr sz="1800" dirty="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18" name="Google Shape;318;p20">
            <a:hlinkClick r:id="" action="ppaction://noaction"/>
          </p:cNvPr>
          <p:cNvSpPr/>
          <p:nvPr/>
        </p:nvSpPr>
        <p:spPr>
          <a:xfrm>
            <a:off x="2442261" y="3359266"/>
            <a:ext cx="1708727" cy="778164"/>
          </a:xfrm>
          <a:prstGeom prst="rect">
            <a:avLst/>
          </a:prstGeom>
          <a:solidFill>
            <a:schemeClr val="accent2"/>
          </a:solidFill>
          <a:ln w="19050" cap="flat" cmpd="sng">
            <a:solidFill>
              <a:srgbClr val="BA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 dirty="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نشيطان</a:t>
            </a:r>
            <a:endParaRPr sz="1800" dirty="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19" name="Google Shape;319;p20">
            <a:hlinkClick r:id="" action="ppaction://noaction"/>
          </p:cNvPr>
          <p:cNvSpPr/>
          <p:nvPr/>
        </p:nvSpPr>
        <p:spPr>
          <a:xfrm>
            <a:off x="4451926" y="3322320"/>
            <a:ext cx="1708727" cy="7781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 dirty="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نشيطٌ</a:t>
            </a:r>
            <a:endParaRPr sz="1800" dirty="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0" name="Google Shape;320;p20"/>
          <p:cNvSpPr txBox="1"/>
          <p:nvPr/>
        </p:nvSpPr>
        <p:spPr>
          <a:xfrm>
            <a:off x="6677890" y="4752572"/>
            <a:ext cx="517236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3600">
                <a:solidFill>
                  <a:schemeClr val="accent1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الأطباءُ ...................</a:t>
            </a:r>
            <a:endParaRPr sz="3600">
              <a:solidFill>
                <a:schemeClr val="accent1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  <p:sp>
        <p:nvSpPr>
          <p:cNvPr id="321" name="Google Shape;321;p20">
            <a:hlinkClick r:id="" action="ppaction://noaction"/>
          </p:cNvPr>
          <p:cNvSpPr/>
          <p:nvPr/>
        </p:nvSpPr>
        <p:spPr>
          <a:xfrm>
            <a:off x="4451926" y="4776588"/>
            <a:ext cx="1708727" cy="778164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rgbClr val="BA60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مخلصٌ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2" name="Google Shape;322;p20">
            <a:hlinkClick r:id="" action="ppaction://noaction"/>
          </p:cNvPr>
          <p:cNvSpPr/>
          <p:nvPr/>
        </p:nvSpPr>
        <p:spPr>
          <a:xfrm>
            <a:off x="2442261" y="4776588"/>
            <a:ext cx="1708727" cy="778164"/>
          </a:xfrm>
          <a:prstGeom prst="rect">
            <a:avLst/>
          </a:prstGeom>
          <a:solidFill>
            <a:schemeClr val="accent2"/>
          </a:solidFill>
          <a:ln w="19050" cap="flat" cmpd="sng">
            <a:solidFill>
              <a:srgbClr val="BA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مخلصانِ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3" name="Google Shape;323;p20">
            <a:hlinkClick r:id="" action="ppaction://noaction"/>
          </p:cNvPr>
          <p:cNvSpPr/>
          <p:nvPr/>
        </p:nvSpPr>
        <p:spPr>
          <a:xfrm>
            <a:off x="497630" y="4776588"/>
            <a:ext cx="1708727" cy="778164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A23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Y" sz="1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مخلصونٌ</a:t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" grpId="0" build="p"/>
      <p:bldP spid="313" grpId="0" animBg="1"/>
      <p:bldP spid="314" grpId="0" animBg="1"/>
      <p:bldP spid="315" grpId="0" animBg="1"/>
      <p:bldP spid="316" grpId="0"/>
      <p:bldP spid="317" grpId="0" animBg="1"/>
      <p:bldP spid="318" grpId="0" animBg="1"/>
      <p:bldP spid="319" grpId="0" animBg="1"/>
      <p:bldP spid="320" grpId="0"/>
      <p:bldP spid="321" grpId="0" animBg="1"/>
      <p:bldP spid="322" grpId="0" animBg="1"/>
      <p:bldP spid="3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3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orbel"/>
              <a:buNone/>
            </a:pPr>
            <a:r>
              <a:rPr lang="ar-SY"/>
              <a:t>اللعبة الدّوّارة </a:t>
            </a:r>
            <a:endParaRPr/>
          </a:p>
        </p:txBody>
      </p:sp>
      <p:sp>
        <p:nvSpPr>
          <p:cNvPr id="341" name="Google Shape;341;p23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8288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60"/>
              <a:buChar char="•"/>
            </a:pPr>
            <a:r>
              <a:rPr lang="ar-SY" dirty="0"/>
              <a:t>بيّن نوع الخبر في الجمل </a:t>
            </a:r>
            <a:endParaRPr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</a:pPr>
            <a:r>
              <a:rPr lang="ar-SY" dirty="0">
                <a:hlinkClick r:id="rId3"/>
              </a:rPr>
              <a:t>https://wheelofnames.com/ar/8va-mk8</a:t>
            </a:r>
            <a:endParaRPr lang="ar-EG" dirty="0"/>
          </a:p>
          <a:p>
            <a:pPr marL="228600" lvl="0" indent="-182880" algn="r" rtl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231</Words>
  <Application>Microsoft Office PowerPoint</Application>
  <PresentationFormat>Widescreen</PresentationFormat>
  <Paragraphs>77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Corbel</vt:lpstr>
      <vt:lpstr>Simplified Arabic</vt:lpstr>
      <vt:lpstr>Office Theme</vt:lpstr>
      <vt:lpstr>الجُمْلَةُ الاسْمِيَّةُ وَالخَبَر شِبْه الجُمْلَة </vt:lpstr>
      <vt:lpstr>لاحظ : </vt:lpstr>
      <vt:lpstr>لاحظ : </vt:lpstr>
      <vt:lpstr>عيّن الخبر في الجمل الآتية :</vt:lpstr>
      <vt:lpstr>عيّن المبتدأ والخبر في الجمل الآتية: </vt:lpstr>
      <vt:lpstr>عيّن الخبر في الجمل الآتية وبيّن نوعه: </vt:lpstr>
      <vt:lpstr>اختر الخبر المناسب للمبتدأ :</vt:lpstr>
      <vt:lpstr>اختر الخبر المناسب للمبتدأ :</vt:lpstr>
      <vt:lpstr>اللعبة الدّوّارة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49</cp:revision>
  <dcterms:created xsi:type="dcterms:W3CDTF">2020-09-13T16:40:33Z</dcterms:created>
  <dcterms:modified xsi:type="dcterms:W3CDTF">2025-10-11T08:14:09Z</dcterms:modified>
</cp:coreProperties>
</file>