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84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85" r:id="rId12"/>
    <p:sldId id="286" r:id="rId13"/>
    <p:sldId id="287" r:id="rId14"/>
    <p:sldId id="288" r:id="rId15"/>
    <p:sldId id="289" r:id="rId16"/>
    <p:sldId id="290" r:id="rId17"/>
    <p:sldId id="293" r:id="rId18"/>
    <p:sldId id="294" r:id="rId19"/>
    <p:sldId id="265" r:id="rId20"/>
    <p:sldId id="292" r:id="rId21"/>
    <p:sldId id="267" r:id="rId22"/>
    <p:sldId id="269" r:id="rId23"/>
    <p:sldId id="27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5854"/>
    <p:restoredTop sz="92683"/>
  </p:normalViewPr>
  <p:slideViewPr>
    <p:cSldViewPr snapToGrid="0" snapToObjects="1">
      <p:cViewPr varScale="1">
        <p:scale>
          <a:sx n="59" d="100"/>
          <a:sy n="59" d="100"/>
        </p:scale>
        <p:origin x="124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/>
              <a:t>LNG 362E </a:t>
            </a:r>
            <a:r>
              <a:rPr lang="en-CA" sz="1800" b="1" dirty="0"/>
              <a:t>– Arabic Curriculum – Lecture No. </a:t>
            </a:r>
            <a:r>
              <a:rPr lang="en-US" sz="1800" b="1" dirty="0"/>
              <a:t>10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22523"/>
            <a:ext cx="12192000" cy="2387600"/>
          </a:xfrm>
        </p:spPr>
        <p:txBody>
          <a:bodyPr>
            <a:normAutofit fontScale="90000"/>
          </a:bodyPr>
          <a:lstStyle/>
          <a:p>
            <a:pPr rtl="1"/>
            <a:r>
              <a:rPr lang="ar-EG" dirty="0"/>
              <a:t>تَصْرِيف الفِعْل المَاضِي</a:t>
            </a:r>
            <a:br>
              <a:rPr lang="ar-EG" dirty="0"/>
            </a:br>
            <a:r>
              <a:rPr lang="en-US" dirty="0"/>
              <a:t>Conjugation of the past tense verbs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1"/>
          <p:cNvSpPr txBox="1">
            <a:spLocks noGrp="1"/>
          </p:cNvSpPr>
          <p:nvPr>
            <p:ph type="title"/>
          </p:nvPr>
        </p:nvSpPr>
        <p:spPr>
          <a:xfrm>
            <a:off x="2103121" y="310343"/>
            <a:ext cx="7985759" cy="8688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ar-EG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الخلاصة</a:t>
            </a:r>
            <a:r>
              <a:rPr lang="ar-EG" dirty="0"/>
              <a:t> </a:t>
            </a:r>
            <a:endParaRPr dirty="0"/>
          </a:p>
        </p:txBody>
      </p:sp>
      <p:graphicFrame>
        <p:nvGraphicFramePr>
          <p:cNvPr id="234" name="Google Shape;234;p11"/>
          <p:cNvGraphicFramePr/>
          <p:nvPr>
            <p:extLst>
              <p:ext uri="{D42A27DB-BD31-4B8C-83A1-F6EECF244321}">
                <p14:modId xmlns:p14="http://schemas.microsoft.com/office/powerpoint/2010/main" val="881101343"/>
              </p:ext>
            </p:extLst>
          </p:nvPr>
        </p:nvGraphicFramePr>
        <p:xfrm>
          <a:off x="809691" y="2139484"/>
          <a:ext cx="10572600" cy="3514155"/>
        </p:xfrm>
        <a:graphic>
          <a:graphicData uri="http://schemas.openxmlformats.org/drawingml/2006/table">
            <a:tbl>
              <a:tblPr rtl="1">
                <a:noFill/>
              </a:tblPr>
              <a:tblGrid>
                <a:gridCol w="274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3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4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3655">
                <a:tc gridSpan="4"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1" i="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  <a:sym typeface="Simplified Arabic"/>
                        </a:rPr>
                        <a:t> الفِعْلُ الْمَاضِي</a:t>
                      </a:r>
                      <a:endParaRPr sz="3000" b="0" i="0" u="none" strike="noStrike" cap="none" dirty="0">
                        <a:latin typeface="Sakkal Majalla" panose="02000000000000000000" pitchFamily="2" charset="-78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53475" marR="153475" marT="76725" marB="76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000">
                <a:tc gridSpan="2"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1" i="0" u="none" strike="noStrike" cap="none" dirty="0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الضَّمِير</a:t>
                      </a:r>
                      <a:endParaRPr sz="3000" b="0" i="0" u="none" strike="noStrike" cap="none" dirty="0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53475" marR="153475" marT="76725" marB="76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الفعل </a:t>
                      </a: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[الْإثْبَات]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الفعل </a:t>
                      </a: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[</a:t>
                      </a:r>
                      <a:r>
                        <a:rPr lang="ar-EG" sz="2300" b="0" i="0" u="none" strike="noStrike" cap="none">
                          <a:solidFill>
                            <a:srgbClr val="0070C0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النَّفْي</a:t>
                      </a: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]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500"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اَلْمُتَكَلِّم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أنا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كَتَب</a:t>
                      </a:r>
                      <a:r>
                        <a:rPr lang="ar-EG" sz="2300" b="0" i="0" u="none" strike="noStrike" cap="none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ـْــتُ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0" i="0" u="none" strike="noStrike" cap="none">
                          <a:solidFill>
                            <a:srgbClr val="0070C0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مَا</a:t>
                      </a: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 كَتَب</a:t>
                      </a:r>
                      <a:r>
                        <a:rPr lang="ar-EG" sz="2300" b="0" i="0" u="none" strike="noStrike" cap="none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ـْــتُ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500">
                <a:tc rowSpan="2"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اَلْمُخَاطَب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53475" marR="153475" marT="76725" marB="76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أَنْ</a:t>
                      </a:r>
                      <a:r>
                        <a:rPr lang="ar-EG" sz="2300" b="0" i="0" u="none" strike="noStrike" cap="none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تَ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كَتَب</a:t>
                      </a:r>
                      <a:r>
                        <a:rPr lang="ar-EG" sz="2300" b="0" i="0" u="none" strike="noStrike" cap="none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ـْــتَ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0" i="0" u="none" strike="noStrike" cap="none">
                          <a:solidFill>
                            <a:srgbClr val="0070C0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مَا</a:t>
                      </a: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 كَتَب</a:t>
                      </a:r>
                      <a:r>
                        <a:rPr lang="ar-EG" sz="2300" b="0" i="0" u="none" strike="noStrike" cap="none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ـْــتَ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أَنْ</a:t>
                      </a:r>
                      <a:r>
                        <a:rPr lang="ar-EG" sz="2300" b="0" i="0" u="none" strike="noStrike" cap="none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تِ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كَتَب</a:t>
                      </a:r>
                      <a:r>
                        <a:rPr lang="ar-EG" sz="2300" b="0" i="0" u="none" strike="noStrike" cap="none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ـْــتِ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0" i="0" u="none" strike="noStrike" cap="none">
                          <a:solidFill>
                            <a:srgbClr val="0070C0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مَا</a:t>
                      </a: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 كَتَب</a:t>
                      </a:r>
                      <a:r>
                        <a:rPr lang="ar-EG" sz="2300" b="0" i="0" u="none" strike="noStrike" cap="none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ـْــتِ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500">
                <a:tc rowSpan="2"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اَلْغَائِب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53475" marR="153475" marT="76725" marB="76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هُوَ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كَتَبَ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0" i="0" u="none" strike="noStrike" cap="none">
                          <a:solidFill>
                            <a:srgbClr val="0070C0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مَا</a:t>
                      </a: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 كَتَبَ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هِيَ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كَتَب</a:t>
                      </a:r>
                      <a:r>
                        <a:rPr lang="ar-EG" sz="2300" b="0" i="0" u="none" strike="noStrike" cap="none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ـَــتْ</a:t>
                      </a:r>
                      <a:endParaRPr sz="30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300" b="0" i="0" u="none" strike="noStrike" cap="none" dirty="0">
                          <a:solidFill>
                            <a:srgbClr val="0070C0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مَا</a:t>
                      </a:r>
                      <a:r>
                        <a:rPr lang="ar-EG" sz="2300" b="0" i="0" u="none" strike="noStrike" cap="none" dirty="0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 كَتَب</a:t>
                      </a:r>
                      <a:r>
                        <a:rPr lang="ar-EG" sz="2300" b="0" i="0" u="none" strike="noStrike" cap="none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ـَــتْ</a:t>
                      </a:r>
                      <a:endParaRPr sz="3000" b="0" i="0" u="none" strike="noStrike" cap="none" dirty="0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15100" marR="115100" marT="159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"/>
          <p:cNvSpPr txBox="1"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entury Gothic"/>
              <a:buNone/>
            </a:pPr>
            <a:r>
              <a:rPr lang="ar-EG">
                <a:solidFill>
                  <a:srgbClr val="FFFFFF"/>
                </a:solidFill>
              </a:rPr>
              <a:t>نحن</a:t>
            </a:r>
            <a:endParaRPr/>
          </a:p>
        </p:txBody>
      </p:sp>
      <p:graphicFrame>
        <p:nvGraphicFramePr>
          <p:cNvPr id="126" name="Google Shape;126;p3"/>
          <p:cNvGraphicFramePr/>
          <p:nvPr>
            <p:extLst>
              <p:ext uri="{D42A27DB-BD31-4B8C-83A1-F6EECF244321}">
                <p14:modId xmlns:p14="http://schemas.microsoft.com/office/powerpoint/2010/main" val="3851196340"/>
              </p:ext>
            </p:extLst>
          </p:nvPr>
        </p:nvGraphicFramePr>
        <p:xfrm>
          <a:off x="1035479" y="3384152"/>
          <a:ext cx="8297700" cy="1184850"/>
        </p:xfrm>
        <a:graphic>
          <a:graphicData uri="http://schemas.openxmlformats.org/drawingml/2006/table">
            <a:tbl>
              <a:tblPr rtl="1">
                <a:noFill/>
              </a:tblPr>
              <a:tblGrid>
                <a:gridCol w="3796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1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84850"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0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نَحْنُ رَكِبْنَا الحَافِلَةَ.</a:t>
                      </a:r>
                      <a:endParaRPr sz="42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61650" marR="161650" marT="224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0" i="0" u="none" strike="noStrike" cap="none" dirty="0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نَحْنُ ذَهَبْنَا إِلَى الجَامِعَةِ.</a:t>
                      </a:r>
                      <a:endParaRPr sz="4200" b="0" i="0" u="none" strike="noStrike" cap="none" dirty="0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61650" marR="161650" marT="224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Google Shape;156;p4">
            <a:extLst>
              <a:ext uri="{FF2B5EF4-FFF2-40B4-BE49-F238E27FC236}">
                <a16:creationId xmlns:a16="http://schemas.microsoft.com/office/drawing/2014/main" id="{BF77991B-5924-4E1B-AA0F-89A419FF1411}"/>
              </a:ext>
            </a:extLst>
          </p:cNvPr>
          <p:cNvSpPr/>
          <p:nvPr/>
        </p:nvSpPr>
        <p:spPr>
          <a:xfrm>
            <a:off x="477981" y="771988"/>
            <a:ext cx="1143429" cy="90598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B27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dirty="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نَحْنُ</a:t>
            </a:r>
            <a:endParaRPr sz="3200" dirty="0">
              <a:solidFill>
                <a:schemeClr val="bg1"/>
              </a:solidFill>
              <a:latin typeface="Sakkal Majalla" panose="02000000000000000000" pitchFamily="2" charset="-78"/>
              <a:ea typeface="Arial"/>
              <a:cs typeface="Sakkal Majalla" panose="02000000000000000000" pitchFamily="2" charset="-78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"/>
          <p:cNvSpPr txBox="1"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entury Gothic"/>
              <a:buNone/>
            </a:pPr>
            <a:r>
              <a:rPr lang="ar-EG">
                <a:solidFill>
                  <a:srgbClr val="FFFFFF"/>
                </a:solidFill>
              </a:rPr>
              <a:t>أنتما / أنتم / أنتنّ</a:t>
            </a:r>
            <a:endParaRPr/>
          </a:p>
        </p:txBody>
      </p:sp>
      <p:graphicFrame>
        <p:nvGraphicFramePr>
          <p:cNvPr id="134" name="Google Shape;134;p4"/>
          <p:cNvGraphicFramePr/>
          <p:nvPr>
            <p:extLst>
              <p:ext uri="{D42A27DB-BD31-4B8C-83A1-F6EECF244321}">
                <p14:modId xmlns:p14="http://schemas.microsoft.com/office/powerpoint/2010/main" val="3311067213"/>
              </p:ext>
            </p:extLst>
          </p:nvPr>
        </p:nvGraphicFramePr>
        <p:xfrm>
          <a:off x="2111181" y="3053136"/>
          <a:ext cx="7969650" cy="1846875"/>
        </p:xfrm>
        <a:graphic>
          <a:graphicData uri="http://schemas.openxmlformats.org/drawingml/2006/table">
            <a:tbl>
              <a:tblPr rtl="1" firstRow="1" firstCol="1" bandRow="1">
                <a:noFill/>
              </a:tblPr>
              <a:tblGrid>
                <a:gridCol w="367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56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 dirty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أَنْتُمَا رَكِبْتُمَا الحَافِلَة.</a:t>
                      </a:r>
                      <a:endParaRPr sz="3300" b="1" u="none" strike="noStrike" cap="none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 dirty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أَنْتُمَا ذَهَبْتُمَا إِلَى الجَامِعَةِ.</a:t>
                      </a:r>
                      <a:endParaRPr sz="3300" b="1" u="none" strike="noStrike" cap="none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6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أَنْتُمْ رَكِبْتُم الحَافِلَة.</a:t>
                      </a:r>
                      <a:endParaRPr sz="33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أَنْتُمْ ذَهَبْتُمْ إِلَى الجَامِعَةِ.</a:t>
                      </a:r>
                      <a:endParaRPr sz="33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56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 dirty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أَنْتُنَّ رَكِبْتُنَّ الحَافِلَة.</a:t>
                      </a:r>
                      <a:endParaRPr sz="3300" b="1" u="none" strike="noStrike" cap="none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 dirty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أَنْتُنَّ ذَهَبْتُنَّ إِلَى الجَامِعَةِ.</a:t>
                      </a:r>
                      <a:endParaRPr sz="3300" b="1" u="none" strike="noStrike" cap="none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Google Shape;156;p4">
            <a:extLst>
              <a:ext uri="{FF2B5EF4-FFF2-40B4-BE49-F238E27FC236}">
                <a16:creationId xmlns:a16="http://schemas.microsoft.com/office/drawing/2014/main" id="{8B29A577-9CF0-4CAB-92AF-24484F18CBB0}"/>
              </a:ext>
            </a:extLst>
          </p:cNvPr>
          <p:cNvSpPr/>
          <p:nvPr/>
        </p:nvSpPr>
        <p:spPr>
          <a:xfrm>
            <a:off x="477981" y="771988"/>
            <a:ext cx="1143429" cy="162334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B27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dirty="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أنتما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dirty="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أنتم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dirty="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أنتنَّ</a:t>
            </a:r>
            <a:endParaRPr sz="3200" dirty="0">
              <a:solidFill>
                <a:schemeClr val="bg1"/>
              </a:solidFill>
              <a:latin typeface="Sakkal Majalla" panose="02000000000000000000" pitchFamily="2" charset="-78"/>
              <a:ea typeface="Arial"/>
              <a:cs typeface="Sakkal Majalla" panose="02000000000000000000" pitchFamily="2" charset="-78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2" name="Google Shape;142;p5"/>
          <p:cNvGraphicFramePr/>
          <p:nvPr>
            <p:extLst>
              <p:ext uri="{D42A27DB-BD31-4B8C-83A1-F6EECF244321}">
                <p14:modId xmlns:p14="http://schemas.microsoft.com/office/powerpoint/2010/main" val="3872506613"/>
              </p:ext>
            </p:extLst>
          </p:nvPr>
        </p:nvGraphicFramePr>
        <p:xfrm>
          <a:off x="434223" y="1606042"/>
          <a:ext cx="9384450" cy="4784344"/>
        </p:xfrm>
        <a:graphic>
          <a:graphicData uri="http://schemas.openxmlformats.org/drawingml/2006/table">
            <a:tbl>
              <a:tblPr rtl="1" firstRow="1" firstCol="1" bandRow="1">
                <a:noFill/>
              </a:tblPr>
              <a:tblGrid>
                <a:gridCol w="4896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78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b="1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 مَاذَا فَعَلْتُمَا ؟ (للمذكر)</a:t>
                      </a:r>
                      <a:endParaRPr sz="3200" b="1" u="none" strike="noStrike" cap="none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b="1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--نَحْنُ سَافَرْنَا إِلى بُورْصَة.</a:t>
                      </a:r>
                      <a:endParaRPr sz="3200" b="1" u="none" strike="noStrike" cap="none" dirty="0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16225" marR="116225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b="1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sz="3200" b="1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16225" marR="11622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78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b="1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sz="3200" b="1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16225" marR="116225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b="1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 مَاذَا فَعَلْتُمَا ؟ (للمؤنّث)</a:t>
                      </a:r>
                      <a:endParaRPr sz="3200" b="1" u="none" strike="noStrike" cap="none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b="1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--نَحْنُ نَظَّفْنَا البَيْتَ.</a:t>
                      </a:r>
                      <a:endParaRPr sz="3200" b="1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16225" marR="11622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78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b="1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 مَاذَا فَعَلْتُمْ ؟</a:t>
                      </a:r>
                      <a:endParaRPr sz="3200" b="1" u="none" strike="noStrike" cap="none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b="1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--نَحْنُ شَرِبْنَا الشَّايَ.</a:t>
                      </a:r>
                      <a:endParaRPr sz="3200" b="1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16225" marR="116225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b="1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sz="3200" b="1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16225" marR="11622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78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b="1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sz="3200" b="1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16225" marR="116225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b="1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 مَاذَا فَعَلْتُنَّ ؟</a:t>
                      </a:r>
                      <a:endParaRPr sz="3200" b="1" u="none" strike="noStrike" cap="none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b="1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--نَحْنُ قَرَأْنَا كِتَابًا.</a:t>
                      </a:r>
                      <a:endParaRPr sz="3200" b="1" u="none" strike="noStrike" cap="none" dirty="0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16225" marR="11622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</a:pPr>
            <a:r>
              <a:rPr lang="ar-EG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هما / هم / هنّ </a:t>
            </a:r>
            <a:endParaRPr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50" name="Google Shape;150;p6"/>
          <p:cNvGraphicFramePr/>
          <p:nvPr>
            <p:extLst>
              <p:ext uri="{D42A27DB-BD31-4B8C-83A1-F6EECF244321}">
                <p14:modId xmlns:p14="http://schemas.microsoft.com/office/powerpoint/2010/main" val="2832936988"/>
              </p:ext>
            </p:extLst>
          </p:nvPr>
        </p:nvGraphicFramePr>
        <p:xfrm>
          <a:off x="1912480" y="1985880"/>
          <a:ext cx="9125650" cy="3538700"/>
        </p:xfrm>
        <a:graphic>
          <a:graphicData uri="http://schemas.openxmlformats.org/drawingml/2006/table">
            <a:tbl>
              <a:tblPr rtl="1" firstRow="1" firstCol="1" bandRow="1">
                <a:noFill/>
              </a:tblPr>
              <a:tblGrid>
                <a:gridCol w="5437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88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56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 dirty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أَحْمَد وعَلِيّ رَكِبَا الحَافِلَةَ.</a:t>
                      </a:r>
                      <a:endParaRPr sz="3300" b="1" u="none" strike="noStrike" cap="none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هُمَا رَكِبَا الحَافِلَة.</a:t>
                      </a:r>
                      <a:endParaRPr sz="33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56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سَارَة وشَيْمَاء رَكِبَتَا الحَافِلَةَ.</a:t>
                      </a:r>
                      <a:endParaRPr sz="33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هُمَا رَكِبَتَا الحَافِلَة.</a:t>
                      </a:r>
                      <a:endParaRPr sz="33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37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سَلْمَان وبُرهَان وحَسَّان رَكِبُوا الحَافِلَةَ.</a:t>
                      </a:r>
                      <a:endParaRPr sz="33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هُمْ رَكِبُوا الحَافِلَة.</a:t>
                      </a:r>
                      <a:endParaRPr sz="33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37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سَلْوَى وأَمِيرَة وسَنَاء رَكِبْنَ الحَافِلَةَ.</a:t>
                      </a:r>
                      <a:endParaRPr sz="33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 dirty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هُنَّ رَكِبْنَ الحَافِلَة.</a:t>
                      </a:r>
                      <a:endParaRPr sz="3300" b="1" u="none" strike="noStrike" cap="none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Google Shape;156;p4">
            <a:extLst>
              <a:ext uri="{FF2B5EF4-FFF2-40B4-BE49-F238E27FC236}">
                <a16:creationId xmlns:a16="http://schemas.microsoft.com/office/drawing/2014/main" id="{0F3B22B5-76C0-4695-99B3-55260F38DA20}"/>
              </a:ext>
            </a:extLst>
          </p:cNvPr>
          <p:cNvSpPr/>
          <p:nvPr/>
        </p:nvSpPr>
        <p:spPr>
          <a:xfrm>
            <a:off x="477981" y="771988"/>
            <a:ext cx="1143429" cy="143449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B27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dirty="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هما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dirty="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هم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 dirty="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هنَّ</a:t>
            </a:r>
            <a:endParaRPr sz="3200" dirty="0">
              <a:solidFill>
                <a:schemeClr val="bg1"/>
              </a:solidFill>
              <a:latin typeface="Sakkal Majalla" panose="02000000000000000000" pitchFamily="2" charset="-78"/>
              <a:ea typeface="Arial"/>
              <a:cs typeface="Sakkal Majalla" panose="02000000000000000000" pitchFamily="2" charset="-78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</a:pPr>
            <a:r>
              <a:rPr lang="ar-EG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السّؤال والجواب </a:t>
            </a:r>
            <a:endParaRPr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58" name="Google Shape;158;p7"/>
          <p:cNvGraphicFramePr/>
          <p:nvPr>
            <p:extLst>
              <p:ext uri="{D42A27DB-BD31-4B8C-83A1-F6EECF244321}">
                <p14:modId xmlns:p14="http://schemas.microsoft.com/office/powerpoint/2010/main" val="2564548819"/>
              </p:ext>
            </p:extLst>
          </p:nvPr>
        </p:nvGraphicFramePr>
        <p:xfrm>
          <a:off x="707587" y="1690688"/>
          <a:ext cx="10646225" cy="4802175"/>
        </p:xfrm>
        <a:graphic>
          <a:graphicData uri="http://schemas.openxmlformats.org/drawingml/2006/table">
            <a:tbl>
              <a:tblPr rtl="1">
                <a:noFill/>
              </a:tblPr>
              <a:tblGrid>
                <a:gridCol w="5159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51775"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400" b="1" i="0" u="none" strike="noStrike" cap="none" dirty="0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- مَاذَا فَعَلَ عُمَر وعُثْمَان؟</a:t>
                      </a:r>
                      <a:endParaRPr sz="2400" b="1" i="0" u="none" strike="noStrike" cap="none" dirty="0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400" b="1" i="0" u="none" strike="noStrike" cap="none" dirty="0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--عُمَرُ وعُثْمَان أَكَلَا الفُطُور.</a:t>
                      </a:r>
                      <a:endParaRPr sz="2400" b="1" i="0" u="none" strike="noStrike" cap="none" dirty="0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90375" marR="90375" marT="125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4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 </a:t>
                      </a:r>
                      <a:endParaRPr sz="2400" b="1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90375" marR="90375" marT="125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1775"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4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 </a:t>
                      </a:r>
                      <a:endParaRPr sz="2400" b="1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90375" marR="90375" marT="125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4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- مَاذَا فَعَلَتْ سَلْمَى وهِبَة؟</a:t>
                      </a:r>
                      <a:endParaRPr sz="2400" b="1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4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--  سَلْمَى وهِبَة خَرَجَتَا مِن البَيْتِ.</a:t>
                      </a:r>
                      <a:endParaRPr sz="2400" b="1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90375" marR="90375" marT="125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1775"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4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- مَاذَا فَعَلَ سَمِير وأَنَس ومُعَاذ؟</a:t>
                      </a:r>
                      <a:endParaRPr sz="2400" b="1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4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-- سَمِير وأَنَس ومُعَاذ دَرَسُوا اللُّغَةَ العَرَبِيَّة.</a:t>
                      </a:r>
                      <a:endParaRPr sz="2400" b="1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90375" marR="90375" marT="125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4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 </a:t>
                      </a:r>
                      <a:endParaRPr sz="2400" b="1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90375" marR="90375" marT="125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6850"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4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 </a:t>
                      </a:r>
                      <a:endParaRPr sz="2400" b="1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90375" marR="90375" marT="125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400" b="1" i="0" u="none" strike="noStrike" cap="none" dirty="0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- مَاذَا فَعَلَتْ سَعِيدَة وجَمِيلَة ورُفَيْدَة؟</a:t>
                      </a:r>
                      <a:endParaRPr sz="2400" b="1" i="0" u="none" strike="noStrike" cap="none" dirty="0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400" b="1" i="0" u="none" strike="noStrike" cap="none" dirty="0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-- سَعِيدَة وجَمِيلَة ورُفَيْدَة تَنَاوَلْنَ الغَدَاءَ فِي المَطْعَم.</a:t>
                      </a:r>
                      <a:endParaRPr sz="2400" b="1" i="0" u="none" strike="noStrike" cap="none" dirty="0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400" b="1" i="0" u="none" strike="noStrike" cap="none" dirty="0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 </a:t>
                      </a:r>
                      <a:endParaRPr sz="2400" b="1" i="0" u="none" strike="noStrike" cap="none" dirty="0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90375" marR="90375" marT="125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entury Gothic"/>
              <a:buNone/>
            </a:pPr>
            <a:r>
              <a:rPr lang="ar-EG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النفي</a:t>
            </a:r>
            <a:endParaRPr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64" name="Google Shape;164;p8"/>
          <p:cNvGraphicFramePr/>
          <p:nvPr>
            <p:extLst>
              <p:ext uri="{D42A27DB-BD31-4B8C-83A1-F6EECF244321}">
                <p14:modId xmlns:p14="http://schemas.microsoft.com/office/powerpoint/2010/main" val="4169095558"/>
              </p:ext>
            </p:extLst>
          </p:nvPr>
        </p:nvGraphicFramePr>
        <p:xfrm>
          <a:off x="1964874" y="1690688"/>
          <a:ext cx="7723400" cy="4053910"/>
        </p:xfrm>
        <a:graphic>
          <a:graphicData uri="http://schemas.openxmlformats.org/drawingml/2006/table">
            <a:tbl>
              <a:tblPr rtl="1" firstRow="1" bandRow="1">
                <a:noFill/>
              </a:tblPr>
              <a:tblGrid>
                <a:gridCol w="3861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1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أنتما أكلتما الطعام </a:t>
                      </a:r>
                      <a:endParaRPr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أنتما </a:t>
                      </a:r>
                      <a:r>
                        <a:rPr lang="ar-EG" sz="3200" u="none" strike="noStrike" cap="none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</a:t>
                      </a:r>
                      <a:r>
                        <a:rPr lang="ar-EG" sz="32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أكلتما الطعام </a:t>
                      </a:r>
                      <a:endParaRPr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أنتم أكلتم الطّعام</a:t>
                      </a:r>
                      <a:endParaRPr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أنتم </a:t>
                      </a:r>
                      <a:r>
                        <a:rPr lang="ar-EG" sz="3200" u="none" strike="noStrike" cap="none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ea typeface="Century Gothic"/>
                          <a:cs typeface="Sakkal Majalla" panose="02000000000000000000" pitchFamily="2" charset="-78"/>
                          <a:sym typeface="Century Gothic"/>
                        </a:rPr>
                        <a:t>ما</a:t>
                      </a:r>
                      <a:r>
                        <a:rPr lang="ar-EG" sz="32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أكلتم الطّعام</a:t>
                      </a:r>
                      <a:endParaRPr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أنتنَّ أكلتنّ الطّعام</a:t>
                      </a:r>
                      <a:endParaRPr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أنتنَّ </a:t>
                      </a:r>
                      <a:r>
                        <a:rPr lang="ar-EG" sz="3200" u="none" strike="noStrike" cap="none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ea typeface="Century Gothic"/>
                          <a:cs typeface="Sakkal Majalla" panose="02000000000000000000" pitchFamily="2" charset="-78"/>
                          <a:sym typeface="Century Gothic"/>
                        </a:rPr>
                        <a:t>ما</a:t>
                      </a:r>
                      <a:r>
                        <a:rPr lang="ar-EG" sz="32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أكلتنّ الطّعام</a:t>
                      </a:r>
                      <a:endParaRPr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هما أكلا الطّعام</a:t>
                      </a:r>
                      <a:endParaRPr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هما </a:t>
                      </a:r>
                      <a:r>
                        <a:rPr lang="ar-EG" sz="3200" u="none" strike="noStrike" cap="none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ea typeface="Century Gothic"/>
                          <a:cs typeface="Sakkal Majalla" panose="02000000000000000000" pitchFamily="2" charset="-78"/>
                          <a:sym typeface="Century Gothic"/>
                        </a:rPr>
                        <a:t>ما</a:t>
                      </a:r>
                      <a:r>
                        <a:rPr lang="ar-EG" sz="32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أكلا الطّعام</a:t>
                      </a:r>
                      <a:endParaRPr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هما أكلتا الطّعام</a:t>
                      </a:r>
                      <a:endParaRPr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هما </a:t>
                      </a:r>
                      <a:r>
                        <a:rPr lang="ar-EG" sz="3200" u="none" strike="noStrike" cap="none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ea typeface="Century Gothic"/>
                          <a:cs typeface="Sakkal Majalla" panose="02000000000000000000" pitchFamily="2" charset="-78"/>
                          <a:sym typeface="Century Gothic"/>
                        </a:rPr>
                        <a:t>ما</a:t>
                      </a:r>
                      <a:r>
                        <a:rPr lang="ar-EG" sz="32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أكلتا الطّعام</a:t>
                      </a:r>
                      <a:endParaRPr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هم أكلوا الطّعام</a:t>
                      </a:r>
                      <a:endParaRPr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هم </a:t>
                      </a:r>
                      <a:r>
                        <a:rPr lang="ar-EG" sz="3200" u="none" strike="noStrike" cap="none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ea typeface="Century Gothic"/>
                          <a:cs typeface="Sakkal Majalla" panose="02000000000000000000" pitchFamily="2" charset="-78"/>
                          <a:sym typeface="Century Gothic"/>
                        </a:rPr>
                        <a:t>ما</a:t>
                      </a:r>
                      <a:r>
                        <a:rPr lang="ar-EG" sz="32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أكلوا الطّعام</a:t>
                      </a:r>
                      <a:endParaRPr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هنّ أكلن الطّعام </a:t>
                      </a:r>
                      <a:endParaRPr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2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هنّ </a:t>
                      </a:r>
                      <a:r>
                        <a:rPr lang="ar-EG" sz="3200" u="none" strike="noStrike" cap="none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ea typeface="Century Gothic"/>
                          <a:cs typeface="Sakkal Majalla" panose="02000000000000000000" pitchFamily="2" charset="-78"/>
                          <a:sym typeface="Century Gothic"/>
                        </a:rPr>
                        <a:t>ما</a:t>
                      </a:r>
                      <a:r>
                        <a:rPr lang="ar-EG" sz="32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أكلن الطّعام </a:t>
                      </a:r>
                      <a:endParaRPr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A200B2-AE22-4C56-ADB2-729A3243F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2020-09-27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CCDDE6-D786-4893-9FA0-CFF18C123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F126987-AD94-4FA0-B4AA-9C8D842A9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870935"/>
              </p:ext>
            </p:extLst>
          </p:nvPr>
        </p:nvGraphicFramePr>
        <p:xfrm>
          <a:off x="360184" y="1844497"/>
          <a:ext cx="9559068" cy="445342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949350">
                  <a:extLst>
                    <a:ext uri="{9D8B030D-6E8A-4147-A177-3AD203B41FA5}">
                      <a16:colId xmlns:a16="http://schemas.microsoft.com/office/drawing/2014/main" val="2239273858"/>
                    </a:ext>
                  </a:extLst>
                </a:gridCol>
                <a:gridCol w="2152088">
                  <a:extLst>
                    <a:ext uri="{9D8B030D-6E8A-4147-A177-3AD203B41FA5}">
                      <a16:colId xmlns:a16="http://schemas.microsoft.com/office/drawing/2014/main" val="2853135738"/>
                    </a:ext>
                  </a:extLst>
                </a:gridCol>
                <a:gridCol w="2152771">
                  <a:extLst>
                    <a:ext uri="{9D8B030D-6E8A-4147-A177-3AD203B41FA5}">
                      <a16:colId xmlns:a16="http://schemas.microsoft.com/office/drawing/2014/main" val="2142726776"/>
                    </a:ext>
                  </a:extLst>
                </a:gridCol>
                <a:gridCol w="2152088">
                  <a:extLst>
                    <a:ext uri="{9D8B030D-6E8A-4147-A177-3AD203B41FA5}">
                      <a16:colId xmlns:a16="http://schemas.microsoft.com/office/drawing/2014/main" val="3977713398"/>
                    </a:ext>
                  </a:extLst>
                </a:gridCol>
                <a:gridCol w="2152771">
                  <a:extLst>
                    <a:ext uri="{9D8B030D-6E8A-4147-A177-3AD203B41FA5}">
                      <a16:colId xmlns:a16="http://schemas.microsoft.com/office/drawing/2014/main" val="3071190129"/>
                    </a:ext>
                  </a:extLst>
                </a:gridCol>
              </a:tblGrid>
              <a:tr h="335558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SA" sz="2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الضمير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SA" sz="2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وَقَفَ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SA" sz="2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دَرَسَ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SA" sz="2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ذَهَبَ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SA" sz="2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خَرَجَ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5554087"/>
                  </a:ext>
                </a:extLst>
              </a:tr>
              <a:tr h="671117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EG" sz="2800" dirty="0">
                          <a:effectLst/>
                          <a:latin typeface="Sakkal Majalla" panose="02000000000000000000" pitchFamily="2" charset="-78"/>
                          <a:ea typeface="DengXian" panose="02010600030101010101" pitchFamily="2" charset="-122"/>
                          <a:cs typeface="Sakkal Majalla" panose="02000000000000000000" pitchFamily="2" charset="-78"/>
                        </a:rPr>
                        <a:t>أنا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9713458"/>
                  </a:ext>
                </a:extLst>
              </a:tr>
              <a:tr h="671117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EG" sz="2800" dirty="0">
                          <a:effectLst/>
                          <a:latin typeface="Sakkal Majalla" panose="02000000000000000000" pitchFamily="2" charset="-78"/>
                          <a:ea typeface="DengXian" panose="02010600030101010101" pitchFamily="2" charset="-122"/>
                          <a:cs typeface="Sakkal Majalla" panose="02000000000000000000" pitchFamily="2" charset="-78"/>
                        </a:rPr>
                        <a:t>نحن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75531431"/>
                  </a:ext>
                </a:extLst>
              </a:tr>
              <a:tr h="671117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EG" sz="2800" dirty="0">
                          <a:effectLst/>
                          <a:latin typeface="Sakkal Majalla" panose="02000000000000000000" pitchFamily="2" charset="-78"/>
                          <a:ea typeface="DengXian" panose="02010600030101010101" pitchFamily="2" charset="-122"/>
                          <a:cs typeface="Sakkal Majalla" panose="02000000000000000000" pitchFamily="2" charset="-78"/>
                        </a:rPr>
                        <a:t>أنتَ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12528724"/>
                  </a:ext>
                </a:extLst>
              </a:tr>
              <a:tr h="671117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EG" sz="2800" dirty="0">
                          <a:effectLst/>
                          <a:latin typeface="Sakkal Majalla" panose="02000000000000000000" pitchFamily="2" charset="-78"/>
                          <a:ea typeface="DengXian" panose="02010600030101010101" pitchFamily="2" charset="-122"/>
                          <a:cs typeface="Sakkal Majalla" panose="02000000000000000000" pitchFamily="2" charset="-78"/>
                        </a:rPr>
                        <a:t>أنتِ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3551642"/>
                  </a:ext>
                </a:extLst>
              </a:tr>
              <a:tr h="671117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EG" sz="2800" dirty="0">
                          <a:effectLst/>
                          <a:latin typeface="Sakkal Majalla" panose="02000000000000000000" pitchFamily="2" charset="-78"/>
                          <a:ea typeface="DengXian" panose="02010600030101010101" pitchFamily="2" charset="-122"/>
                          <a:cs typeface="Sakkal Majalla" panose="02000000000000000000" pitchFamily="2" charset="-78"/>
                        </a:rPr>
                        <a:t>هو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1172896"/>
                  </a:ext>
                </a:extLst>
              </a:tr>
              <a:tr h="671117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EG" sz="2800" dirty="0">
                          <a:effectLst/>
                          <a:latin typeface="Sakkal Majalla" panose="02000000000000000000" pitchFamily="2" charset="-78"/>
                          <a:ea typeface="DengXian" panose="02010600030101010101" pitchFamily="2" charset="-122"/>
                          <a:cs typeface="Sakkal Majalla" panose="02000000000000000000" pitchFamily="2" charset="-78"/>
                        </a:rPr>
                        <a:t>هي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2521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867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A200B2-AE22-4C56-ADB2-729A3243F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2020-09-27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CCDDE6-D786-4893-9FA0-CFF18C123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F126987-AD94-4FA0-B4AA-9C8D842A9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914393"/>
              </p:ext>
            </p:extLst>
          </p:nvPr>
        </p:nvGraphicFramePr>
        <p:xfrm>
          <a:off x="360184" y="1844497"/>
          <a:ext cx="9559068" cy="445342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949350">
                  <a:extLst>
                    <a:ext uri="{9D8B030D-6E8A-4147-A177-3AD203B41FA5}">
                      <a16:colId xmlns:a16="http://schemas.microsoft.com/office/drawing/2014/main" val="2239273858"/>
                    </a:ext>
                  </a:extLst>
                </a:gridCol>
                <a:gridCol w="2152088">
                  <a:extLst>
                    <a:ext uri="{9D8B030D-6E8A-4147-A177-3AD203B41FA5}">
                      <a16:colId xmlns:a16="http://schemas.microsoft.com/office/drawing/2014/main" val="2853135738"/>
                    </a:ext>
                  </a:extLst>
                </a:gridCol>
                <a:gridCol w="2152771">
                  <a:extLst>
                    <a:ext uri="{9D8B030D-6E8A-4147-A177-3AD203B41FA5}">
                      <a16:colId xmlns:a16="http://schemas.microsoft.com/office/drawing/2014/main" val="2142726776"/>
                    </a:ext>
                  </a:extLst>
                </a:gridCol>
                <a:gridCol w="2152088">
                  <a:extLst>
                    <a:ext uri="{9D8B030D-6E8A-4147-A177-3AD203B41FA5}">
                      <a16:colId xmlns:a16="http://schemas.microsoft.com/office/drawing/2014/main" val="3977713398"/>
                    </a:ext>
                  </a:extLst>
                </a:gridCol>
                <a:gridCol w="2152771">
                  <a:extLst>
                    <a:ext uri="{9D8B030D-6E8A-4147-A177-3AD203B41FA5}">
                      <a16:colId xmlns:a16="http://schemas.microsoft.com/office/drawing/2014/main" val="3071190129"/>
                    </a:ext>
                  </a:extLst>
                </a:gridCol>
              </a:tblGrid>
              <a:tr h="335558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SA" sz="2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الضمير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SA" sz="2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وَقَفَ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SA" sz="2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دَرَسَ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SA" sz="2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ذَهَبَ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SA" sz="2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خَرَجَ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5554087"/>
                  </a:ext>
                </a:extLst>
              </a:tr>
              <a:tr h="671117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EG" sz="2800" dirty="0">
                          <a:effectLst/>
                          <a:latin typeface="Sakkal Majalla" panose="02000000000000000000" pitchFamily="2" charset="-78"/>
                          <a:ea typeface="DengXian" panose="02010600030101010101" pitchFamily="2" charset="-122"/>
                          <a:cs typeface="Sakkal Majalla" panose="02000000000000000000" pitchFamily="2" charset="-78"/>
                        </a:rPr>
                        <a:t>أنتما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9713458"/>
                  </a:ext>
                </a:extLst>
              </a:tr>
              <a:tr h="671117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EG" sz="2800" dirty="0">
                          <a:effectLst/>
                          <a:latin typeface="Sakkal Majalla" panose="02000000000000000000" pitchFamily="2" charset="-78"/>
                          <a:ea typeface="DengXian" panose="02010600030101010101" pitchFamily="2" charset="-122"/>
                          <a:cs typeface="Sakkal Majalla" panose="02000000000000000000" pitchFamily="2" charset="-78"/>
                        </a:rPr>
                        <a:t>هما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75531431"/>
                  </a:ext>
                </a:extLst>
              </a:tr>
              <a:tr h="671117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EG" sz="2800" dirty="0">
                          <a:effectLst/>
                          <a:latin typeface="Sakkal Majalla" panose="02000000000000000000" pitchFamily="2" charset="-78"/>
                          <a:ea typeface="DengXian" panose="02010600030101010101" pitchFamily="2" charset="-122"/>
                          <a:cs typeface="Sakkal Majalla" panose="02000000000000000000" pitchFamily="2" charset="-78"/>
                        </a:rPr>
                        <a:t>أنتم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12528724"/>
                  </a:ext>
                </a:extLst>
              </a:tr>
              <a:tr h="671117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EG" sz="2800" dirty="0">
                          <a:effectLst/>
                          <a:latin typeface="Sakkal Majalla" panose="02000000000000000000" pitchFamily="2" charset="-78"/>
                          <a:ea typeface="DengXian" panose="02010600030101010101" pitchFamily="2" charset="-122"/>
                          <a:cs typeface="Sakkal Majalla" panose="02000000000000000000" pitchFamily="2" charset="-78"/>
                        </a:rPr>
                        <a:t>هم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3551642"/>
                  </a:ext>
                </a:extLst>
              </a:tr>
              <a:tr h="671117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EG" sz="2800" dirty="0">
                          <a:effectLst/>
                          <a:latin typeface="Sakkal Majalla" panose="02000000000000000000" pitchFamily="2" charset="-78"/>
                          <a:ea typeface="DengXian" panose="02010600030101010101" pitchFamily="2" charset="-122"/>
                          <a:cs typeface="Sakkal Majalla" panose="02000000000000000000" pitchFamily="2" charset="-78"/>
                        </a:rPr>
                        <a:t>أنتنَّ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1172896"/>
                  </a:ext>
                </a:extLst>
              </a:tr>
              <a:tr h="671117"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ar-EG" sz="2800" dirty="0">
                          <a:effectLst/>
                          <a:latin typeface="Sakkal Majalla" panose="02000000000000000000" pitchFamily="2" charset="-78"/>
                          <a:ea typeface="DengXian" panose="02010600030101010101" pitchFamily="2" charset="-122"/>
                          <a:cs typeface="Sakkal Majalla" panose="02000000000000000000" pitchFamily="2" charset="-78"/>
                        </a:rPr>
                        <a:t>هنَّ</a:t>
                      </a:r>
                      <a:endParaRPr lang="en-US" sz="28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........................................................</a:t>
                      </a:r>
                      <a:endParaRPr lang="en-US" sz="1200" dirty="0">
                        <a:effectLst/>
                        <a:latin typeface="Sakkal Majalla" panose="02000000000000000000" pitchFamily="2" charset="-78"/>
                        <a:ea typeface="DengXian" panose="02010600030101010101" pitchFamily="2" charset="-122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2521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0500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8" name="Google Shape;178;p10"/>
          <p:cNvGraphicFramePr/>
          <p:nvPr>
            <p:extLst>
              <p:ext uri="{D42A27DB-BD31-4B8C-83A1-F6EECF244321}">
                <p14:modId xmlns:p14="http://schemas.microsoft.com/office/powerpoint/2010/main" val="1914067129"/>
              </p:ext>
            </p:extLst>
          </p:nvPr>
        </p:nvGraphicFramePr>
        <p:xfrm>
          <a:off x="1332428" y="1817455"/>
          <a:ext cx="9216900" cy="4309375"/>
        </p:xfrm>
        <a:graphic>
          <a:graphicData uri="http://schemas.openxmlformats.org/drawingml/2006/table">
            <a:tbl>
              <a:tblPr rtl="1" firstRow="1" firstCol="1" bandRow="1">
                <a:noFill/>
              </a:tblPr>
              <a:tblGrid>
                <a:gridCol w="4205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11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5625">
                <a:tc>
                  <a:txBody>
                    <a:bodyPr/>
                    <a:lstStyle/>
                    <a:p>
                      <a:pPr marL="0" marR="0" lvl="0" indent="201295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الضّمير </a:t>
                      </a:r>
                      <a:endParaRPr sz="3300" b="1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tc>
                  <a:txBody>
                    <a:bodyPr/>
                    <a:lstStyle/>
                    <a:p>
                      <a:pPr marL="0" marR="0" lvl="0" indent="201295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 dirty="0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الفعل</a:t>
                      </a:r>
                      <a:endParaRPr sz="3300" b="1" u="none" strike="noStrike" cap="none" dirty="0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56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أنْتُمْ</a:t>
                      </a:r>
                      <a:endParaRPr sz="3300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دَرَسُوا</a:t>
                      </a:r>
                      <a:endParaRPr sz="3300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6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هُمْ</a:t>
                      </a:r>
                      <a:endParaRPr sz="3300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دَرَسْتُنَّ</a:t>
                      </a:r>
                      <a:endParaRPr sz="3300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56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هُمَا</a:t>
                      </a:r>
                      <a:endParaRPr sz="3300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دَرَسْتُمِ</a:t>
                      </a:r>
                      <a:endParaRPr sz="3300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56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أنْتُنَّ</a:t>
                      </a:r>
                      <a:endParaRPr sz="3300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دَرَسْتُمَا</a:t>
                      </a:r>
                      <a:endParaRPr sz="3300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56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هُنَّ</a:t>
                      </a:r>
                      <a:endParaRPr sz="3300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دَرَسَا</a:t>
                      </a:r>
                      <a:endParaRPr sz="3300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56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أَنْتُمَا</a:t>
                      </a:r>
                      <a:endParaRPr sz="3300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دَرَسْنَ</a:t>
                      </a:r>
                      <a:endParaRPr sz="3300" u="none" strike="noStrike" cap="none" dirty="0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50" marR="1616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5DC8F68B-1C2B-4832-9007-50837E3CC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733183" cy="1325563"/>
          </a:xfrm>
        </p:spPr>
        <p:txBody>
          <a:bodyPr/>
          <a:lstStyle/>
          <a:p>
            <a:pPr algn="r" rtl="1"/>
            <a:r>
              <a:rPr lang="ar-EG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صل الضمير بالفعل المناسب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7005EC-17A6-4882-8B21-A59C7D0351A5}"/>
              </a:ext>
            </a:extLst>
          </p:cNvPr>
          <p:cNvSpPr txBox="1"/>
          <p:nvPr/>
        </p:nvSpPr>
        <p:spPr>
          <a:xfrm>
            <a:off x="7132982" y="452230"/>
            <a:ext cx="2955235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1</a:t>
            </a:r>
            <a:r>
              <a:rPr lang="en-US" sz="4000" b="1" baseline="30000" dirty="0"/>
              <a:t>st</a:t>
            </a:r>
            <a:r>
              <a:rPr lang="en-US" sz="4000" b="1" dirty="0"/>
              <a:t> person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1D2191-1561-4EF3-94F0-E93AFE3CADE5}"/>
              </a:ext>
            </a:extLst>
          </p:cNvPr>
          <p:cNvSpPr txBox="1"/>
          <p:nvPr/>
        </p:nvSpPr>
        <p:spPr>
          <a:xfrm>
            <a:off x="3684104" y="457199"/>
            <a:ext cx="2955235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2</a:t>
            </a:r>
            <a:r>
              <a:rPr lang="en-US" sz="4000" b="1" baseline="30000" dirty="0"/>
              <a:t>nd</a:t>
            </a:r>
            <a:r>
              <a:rPr lang="en-US" sz="4000" b="1" dirty="0"/>
              <a:t> person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926DE9-7E8B-41A0-B492-14E61D3D01AD}"/>
              </a:ext>
            </a:extLst>
          </p:cNvPr>
          <p:cNvSpPr txBox="1"/>
          <p:nvPr/>
        </p:nvSpPr>
        <p:spPr>
          <a:xfrm>
            <a:off x="235226" y="452230"/>
            <a:ext cx="2955235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3</a:t>
            </a:r>
            <a:r>
              <a:rPr lang="en-US" sz="4000" b="1" baseline="30000" dirty="0"/>
              <a:t>rd</a:t>
            </a:r>
            <a:r>
              <a:rPr lang="en-US" sz="4000" b="1" dirty="0"/>
              <a:t> person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4AD8C5-2A6C-4E68-A3CB-61E6CDC819E7}"/>
              </a:ext>
            </a:extLst>
          </p:cNvPr>
          <p:cNvSpPr txBox="1"/>
          <p:nvPr/>
        </p:nvSpPr>
        <p:spPr>
          <a:xfrm>
            <a:off x="7460973" y="1813891"/>
            <a:ext cx="2299253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أَنَا</a:t>
            </a:r>
            <a:endParaRPr lang="en-US" sz="4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83084D-85EC-40BB-851A-13EC0D6C85CC}"/>
              </a:ext>
            </a:extLst>
          </p:cNvPr>
          <p:cNvSpPr txBox="1"/>
          <p:nvPr/>
        </p:nvSpPr>
        <p:spPr>
          <a:xfrm>
            <a:off x="3684099" y="2755928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أَنْتِ</a:t>
            </a:r>
            <a:endParaRPr lang="en-US" sz="4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74D220-8CB9-4878-AC25-12AED618B617}"/>
              </a:ext>
            </a:extLst>
          </p:cNvPr>
          <p:cNvSpPr txBox="1"/>
          <p:nvPr/>
        </p:nvSpPr>
        <p:spPr>
          <a:xfrm>
            <a:off x="235226" y="2758748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هِيَ</a:t>
            </a:r>
            <a:endParaRPr lang="en-US" sz="40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18E461-B56D-4D56-B5F3-F83F282AA5E0}"/>
              </a:ext>
            </a:extLst>
          </p:cNvPr>
          <p:cNvSpPr txBox="1"/>
          <p:nvPr/>
        </p:nvSpPr>
        <p:spPr>
          <a:xfrm>
            <a:off x="3684102" y="3732140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أَنْتُمَا</a:t>
            </a:r>
            <a:endParaRPr lang="en-US" sz="40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EA8EFF-9D9D-4F18-896F-4F97B06D24C8}"/>
              </a:ext>
            </a:extLst>
          </p:cNvPr>
          <p:cNvSpPr txBox="1"/>
          <p:nvPr/>
        </p:nvSpPr>
        <p:spPr>
          <a:xfrm>
            <a:off x="235226" y="3732140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هُمَا</a:t>
            </a:r>
            <a:endParaRPr lang="en-US" sz="40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A500DD-ACDD-47D7-9F15-FB96086112F9}"/>
              </a:ext>
            </a:extLst>
          </p:cNvPr>
          <p:cNvSpPr txBox="1"/>
          <p:nvPr/>
        </p:nvSpPr>
        <p:spPr>
          <a:xfrm>
            <a:off x="3684101" y="4686971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أَنْتُم</a:t>
            </a:r>
            <a:endParaRPr lang="en-US" sz="40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0C1520-6DEF-4CE7-8DB3-1A15C7EBFE60}"/>
              </a:ext>
            </a:extLst>
          </p:cNvPr>
          <p:cNvSpPr txBox="1"/>
          <p:nvPr/>
        </p:nvSpPr>
        <p:spPr>
          <a:xfrm>
            <a:off x="3684100" y="5590018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أَنْتُنَّ</a:t>
            </a:r>
            <a:endParaRPr lang="en-US" sz="40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B7ED17-F440-4C5F-B988-4EF5F4F118BA}"/>
              </a:ext>
            </a:extLst>
          </p:cNvPr>
          <p:cNvSpPr txBox="1"/>
          <p:nvPr/>
        </p:nvSpPr>
        <p:spPr>
          <a:xfrm>
            <a:off x="235226" y="4686971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هُمْ</a:t>
            </a:r>
            <a:endParaRPr lang="en-US" sz="40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D6AB25B-4F4F-4638-9FB9-2B1B6EB14D14}"/>
              </a:ext>
            </a:extLst>
          </p:cNvPr>
          <p:cNvSpPr txBox="1"/>
          <p:nvPr/>
        </p:nvSpPr>
        <p:spPr>
          <a:xfrm>
            <a:off x="235224" y="5624062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هُنَّ</a:t>
            </a:r>
            <a:endParaRPr lang="en-US" sz="40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34F37A-1846-4C09-A500-34781499E058}"/>
              </a:ext>
            </a:extLst>
          </p:cNvPr>
          <p:cNvSpPr txBox="1"/>
          <p:nvPr/>
        </p:nvSpPr>
        <p:spPr>
          <a:xfrm>
            <a:off x="7460973" y="5024230"/>
            <a:ext cx="2299253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EG" sz="4000" b="1" dirty="0"/>
              <a:t>نَحْنُ</a:t>
            </a:r>
            <a:endParaRPr lang="en-US" sz="40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6834079-DD78-42E6-99C7-144AC2BE211F}"/>
              </a:ext>
            </a:extLst>
          </p:cNvPr>
          <p:cNvSpPr txBox="1"/>
          <p:nvPr/>
        </p:nvSpPr>
        <p:spPr>
          <a:xfrm>
            <a:off x="10094843" y="1813891"/>
            <a:ext cx="1861932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EG" sz="4000" b="1" dirty="0"/>
              <a:t>مُفْرَد</a:t>
            </a:r>
            <a:endParaRPr lang="en-US" sz="40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1378B01-2210-4682-B518-8599914145A6}"/>
              </a:ext>
            </a:extLst>
          </p:cNvPr>
          <p:cNvSpPr txBox="1"/>
          <p:nvPr/>
        </p:nvSpPr>
        <p:spPr>
          <a:xfrm>
            <a:off x="10094843" y="3732140"/>
            <a:ext cx="1861932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EG" sz="4000" b="1" dirty="0"/>
              <a:t>مُثَنَّى</a:t>
            </a:r>
            <a:endParaRPr lang="en-US" sz="40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0F2A06D-F864-4228-BF80-C4299A1052B5}"/>
              </a:ext>
            </a:extLst>
          </p:cNvPr>
          <p:cNvSpPr txBox="1"/>
          <p:nvPr/>
        </p:nvSpPr>
        <p:spPr>
          <a:xfrm>
            <a:off x="10094843" y="5029761"/>
            <a:ext cx="1861932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EG" sz="4000" b="1" dirty="0"/>
              <a:t>جَمْع</a:t>
            </a:r>
            <a:endParaRPr lang="en-US" sz="40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A71A5A2-EA05-40D6-85DB-E2ABE24019B1}"/>
              </a:ext>
            </a:extLst>
          </p:cNvPr>
          <p:cNvSpPr txBox="1"/>
          <p:nvPr/>
        </p:nvSpPr>
        <p:spPr>
          <a:xfrm>
            <a:off x="3684104" y="1789656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أَنْتَ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86DA6D-B21E-4EEE-B386-450D04592BF9}"/>
              </a:ext>
            </a:extLst>
          </p:cNvPr>
          <p:cNvSpPr txBox="1"/>
          <p:nvPr/>
        </p:nvSpPr>
        <p:spPr>
          <a:xfrm>
            <a:off x="235226" y="1789656"/>
            <a:ext cx="2955235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4000" b="1" dirty="0"/>
              <a:t>هُوَ</a:t>
            </a:r>
          </a:p>
        </p:txBody>
      </p:sp>
    </p:spTree>
    <p:extLst>
      <p:ext uri="{BB962C8B-B14F-4D97-AF65-F5344CB8AC3E}">
        <p14:creationId xmlns:p14="http://schemas.microsoft.com/office/powerpoint/2010/main" val="398074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187;p11"/>
          <p:cNvGrpSpPr/>
          <p:nvPr/>
        </p:nvGrpSpPr>
        <p:grpSpPr>
          <a:xfrm>
            <a:off x="1980956" y="612317"/>
            <a:ext cx="6735443" cy="5559166"/>
            <a:chOff x="0" y="2717"/>
            <a:chExt cx="6735443" cy="5559166"/>
          </a:xfrm>
        </p:grpSpPr>
        <p:cxnSp>
          <p:nvCxnSpPr>
            <p:cNvPr id="188" name="Google Shape;188;p11"/>
            <p:cNvCxnSpPr/>
            <p:nvPr/>
          </p:nvCxnSpPr>
          <p:spPr>
            <a:xfrm>
              <a:off x="0" y="2717"/>
              <a:ext cx="6735443" cy="0"/>
            </a:xfrm>
            <a:prstGeom prst="straightConnector1">
              <a:avLst/>
            </a:prstGeom>
            <a:solidFill>
              <a:srgbClr val="D3879E"/>
            </a:solidFill>
            <a:ln w="12700" cap="flat" cmpd="sng">
              <a:solidFill>
                <a:srgbClr val="D3879E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89" name="Google Shape;189;p11"/>
            <p:cNvSpPr/>
            <p:nvPr/>
          </p:nvSpPr>
          <p:spPr>
            <a:xfrm>
              <a:off x="0" y="2717"/>
              <a:ext cx="6735443" cy="9265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90" name="Google Shape;190;p11"/>
            <p:cNvSpPr txBox="1"/>
            <p:nvPr/>
          </p:nvSpPr>
          <p:spPr>
            <a:xfrm>
              <a:off x="0" y="2717"/>
              <a:ext cx="6735443" cy="9265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t" anchorCtr="0">
              <a:noAutofit/>
            </a:bodyPr>
            <a:lstStyle/>
            <a:p>
              <a:pPr marL="0" marR="0" lvl="0" indent="0" algn="r" rtl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900"/>
                <a:buFont typeface="Century Gothic"/>
                <a:buNone/>
              </a:pPr>
              <a:r>
                <a:rPr lang="ar-EG" sz="2900" b="0" i="0" u="none" strike="noStrike" cap="none" dirty="0">
                  <a:solidFill>
                    <a:schemeClr val="dk1"/>
                  </a:solidFill>
                  <a:latin typeface="Sakkal Majalla" panose="02000000000000000000" pitchFamily="2" charset="-78"/>
                  <a:ea typeface="Century Gothic"/>
                  <a:cs typeface="Sakkal Majalla" panose="02000000000000000000" pitchFamily="2" charset="-78"/>
                  <a:sym typeface="Century Gothic"/>
                </a:rPr>
                <a:t>أنْتُمْ ........ الطَّعَامَ.         أَكَلْتُمْ     أَكَلْتُمَا   أَكَلْنَا</a:t>
              </a:r>
              <a:endParaRPr sz="2900" b="0" i="0" u="none" strike="noStrike" cap="none" dirty="0">
                <a:solidFill>
                  <a:schemeClr val="dk1"/>
                </a:solidFill>
                <a:latin typeface="Sakkal Majalla" panose="02000000000000000000" pitchFamily="2" charset="-78"/>
                <a:ea typeface="Century Gothic"/>
                <a:cs typeface="Sakkal Majalla" panose="02000000000000000000" pitchFamily="2" charset="-78"/>
                <a:sym typeface="Century Gothic"/>
              </a:endParaRPr>
            </a:p>
          </p:txBody>
        </p:sp>
        <p:cxnSp>
          <p:nvCxnSpPr>
            <p:cNvPr id="191" name="Google Shape;191;p11"/>
            <p:cNvCxnSpPr/>
            <p:nvPr/>
          </p:nvCxnSpPr>
          <p:spPr>
            <a:xfrm>
              <a:off x="0" y="929245"/>
              <a:ext cx="6735443" cy="0"/>
            </a:xfrm>
            <a:prstGeom prst="straightConnector1">
              <a:avLst/>
            </a:prstGeom>
            <a:solidFill>
              <a:srgbClr val="B480D0"/>
            </a:solidFill>
            <a:ln w="12700" cap="flat" cmpd="sng">
              <a:solidFill>
                <a:srgbClr val="B480D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92" name="Google Shape;192;p11"/>
            <p:cNvSpPr/>
            <p:nvPr/>
          </p:nvSpPr>
          <p:spPr>
            <a:xfrm>
              <a:off x="0" y="929245"/>
              <a:ext cx="6735443" cy="9265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93" name="Google Shape;193;p11"/>
            <p:cNvSpPr txBox="1"/>
            <p:nvPr/>
          </p:nvSpPr>
          <p:spPr>
            <a:xfrm>
              <a:off x="0" y="929245"/>
              <a:ext cx="6735443" cy="9265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t" anchorCtr="0">
              <a:noAutofit/>
            </a:bodyPr>
            <a:lstStyle/>
            <a:p>
              <a:pPr marL="0" marR="0" lvl="0" indent="0" algn="r" rtl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900"/>
                <a:buFont typeface="Century Gothic"/>
                <a:buNone/>
              </a:pPr>
              <a:r>
                <a:rPr lang="ar-EG" sz="2900" b="0" i="0" u="none" strike="noStrike" cap="none">
                  <a:solidFill>
                    <a:schemeClr val="dk1"/>
                  </a:solidFill>
                  <a:latin typeface="Sakkal Majalla" panose="02000000000000000000" pitchFamily="2" charset="-78"/>
                  <a:ea typeface="Century Gothic"/>
                  <a:cs typeface="Sakkal Majalla" panose="02000000000000000000" pitchFamily="2" charset="-78"/>
                  <a:sym typeface="Century Gothic"/>
                </a:rPr>
                <a:t>أنْتُمَا .......... الْحَافِلةَ.        ركِبْتُ     رَكِبْتُمَا     رَكِبْتُنَّ</a:t>
              </a:r>
              <a:endParaRPr sz="2900" b="0" i="0" u="none" strike="noStrike" cap="none">
                <a:solidFill>
                  <a:schemeClr val="dk1"/>
                </a:solidFill>
                <a:latin typeface="Sakkal Majalla" panose="02000000000000000000" pitchFamily="2" charset="-78"/>
                <a:ea typeface="Century Gothic"/>
                <a:cs typeface="Sakkal Majalla" panose="02000000000000000000" pitchFamily="2" charset="-78"/>
                <a:sym typeface="Century Gothic"/>
              </a:endParaRPr>
            </a:p>
          </p:txBody>
        </p:sp>
        <p:cxnSp>
          <p:nvCxnSpPr>
            <p:cNvPr id="194" name="Google Shape;194;p11"/>
            <p:cNvCxnSpPr/>
            <p:nvPr/>
          </p:nvCxnSpPr>
          <p:spPr>
            <a:xfrm>
              <a:off x="0" y="1855773"/>
              <a:ext cx="6735443" cy="0"/>
            </a:xfrm>
            <a:prstGeom prst="straightConnector1">
              <a:avLst/>
            </a:prstGeom>
            <a:solidFill>
              <a:srgbClr val="7A9ACE"/>
            </a:solidFill>
            <a:ln w="12700" cap="flat" cmpd="sng">
              <a:solidFill>
                <a:srgbClr val="7A9ACE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95" name="Google Shape;195;p11"/>
            <p:cNvSpPr/>
            <p:nvPr/>
          </p:nvSpPr>
          <p:spPr>
            <a:xfrm>
              <a:off x="0" y="1855773"/>
              <a:ext cx="6735443" cy="9265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96" name="Google Shape;196;p11"/>
            <p:cNvSpPr txBox="1"/>
            <p:nvPr/>
          </p:nvSpPr>
          <p:spPr>
            <a:xfrm>
              <a:off x="0" y="1855773"/>
              <a:ext cx="6735443" cy="9265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t" anchorCtr="0">
              <a:noAutofit/>
            </a:bodyPr>
            <a:lstStyle/>
            <a:p>
              <a:pPr marL="0" marR="0" lvl="0" indent="0" algn="r" rtl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900"/>
                <a:buFont typeface="Century Gothic"/>
                <a:buNone/>
              </a:pPr>
              <a:r>
                <a:rPr lang="ar-EG" sz="2900" b="0" i="0" u="none" strike="noStrike" cap="none">
                  <a:solidFill>
                    <a:schemeClr val="dk1"/>
                  </a:solidFill>
                  <a:latin typeface="Sakkal Majalla" panose="02000000000000000000" pitchFamily="2" charset="-78"/>
                  <a:ea typeface="Century Gothic"/>
                  <a:cs typeface="Sakkal Majalla" panose="02000000000000000000" pitchFamily="2" charset="-78"/>
                  <a:sym typeface="Century Gothic"/>
                </a:rPr>
                <a:t>هُمْ ....... الْكِتَابَ.        قَرَؤُوا     قَرَأْتُمْ    قَرَأْتُنَّ</a:t>
              </a:r>
              <a:endParaRPr sz="2900" b="0" i="0" u="none" strike="noStrike" cap="none">
                <a:solidFill>
                  <a:schemeClr val="dk1"/>
                </a:solidFill>
                <a:latin typeface="Sakkal Majalla" panose="02000000000000000000" pitchFamily="2" charset="-78"/>
                <a:ea typeface="Century Gothic"/>
                <a:cs typeface="Sakkal Majalla" panose="02000000000000000000" pitchFamily="2" charset="-78"/>
                <a:sym typeface="Century Gothic"/>
              </a:endParaRPr>
            </a:p>
          </p:txBody>
        </p:sp>
        <p:cxnSp>
          <p:nvCxnSpPr>
            <p:cNvPr id="197" name="Google Shape;197;p11"/>
            <p:cNvCxnSpPr/>
            <p:nvPr/>
          </p:nvCxnSpPr>
          <p:spPr>
            <a:xfrm>
              <a:off x="0" y="2782301"/>
              <a:ext cx="6735443" cy="0"/>
            </a:xfrm>
            <a:prstGeom prst="straightConnector1">
              <a:avLst/>
            </a:prstGeom>
            <a:solidFill>
              <a:srgbClr val="73CBA6"/>
            </a:solidFill>
            <a:ln w="12700" cap="flat" cmpd="sng">
              <a:solidFill>
                <a:srgbClr val="73CBA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98" name="Google Shape;198;p11"/>
            <p:cNvSpPr/>
            <p:nvPr/>
          </p:nvSpPr>
          <p:spPr>
            <a:xfrm>
              <a:off x="0" y="2782301"/>
              <a:ext cx="6735443" cy="9265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99" name="Google Shape;199;p11"/>
            <p:cNvSpPr txBox="1"/>
            <p:nvPr/>
          </p:nvSpPr>
          <p:spPr>
            <a:xfrm>
              <a:off x="0" y="2782301"/>
              <a:ext cx="6735443" cy="9265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t" anchorCtr="0">
              <a:noAutofit/>
            </a:bodyPr>
            <a:lstStyle/>
            <a:p>
              <a:pPr marL="0" marR="0" lvl="0" indent="0" algn="r" rtl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900"/>
                <a:buFont typeface="Century Gothic"/>
                <a:buNone/>
              </a:pPr>
              <a:r>
                <a:rPr lang="ar-EG" sz="2900" b="0" i="0" u="none" strike="noStrike" cap="none">
                  <a:solidFill>
                    <a:schemeClr val="dk1"/>
                  </a:solidFill>
                  <a:latin typeface="Sakkal Majalla" panose="02000000000000000000" pitchFamily="2" charset="-78"/>
                  <a:ea typeface="Century Gothic"/>
                  <a:cs typeface="Sakkal Majalla" panose="02000000000000000000" pitchFamily="2" charset="-78"/>
                  <a:sym typeface="Century Gothic"/>
                </a:rPr>
                <a:t>نَحْنُ ........ الشَّايَ.         شَرِبْتُمْ    شَرِبْتُما   شَرِبْنَا</a:t>
              </a:r>
              <a:endParaRPr sz="2900" b="0" i="0" u="none" strike="noStrike" cap="none">
                <a:solidFill>
                  <a:schemeClr val="dk1"/>
                </a:solidFill>
                <a:latin typeface="Sakkal Majalla" panose="02000000000000000000" pitchFamily="2" charset="-78"/>
                <a:ea typeface="Century Gothic"/>
                <a:cs typeface="Sakkal Majalla" panose="02000000000000000000" pitchFamily="2" charset="-78"/>
                <a:sym typeface="Century Gothic"/>
              </a:endParaRPr>
            </a:p>
          </p:txBody>
        </p:sp>
        <p:cxnSp>
          <p:nvCxnSpPr>
            <p:cNvPr id="200" name="Google Shape;200;p11"/>
            <p:cNvCxnSpPr/>
            <p:nvPr/>
          </p:nvCxnSpPr>
          <p:spPr>
            <a:xfrm>
              <a:off x="0" y="3708828"/>
              <a:ext cx="6735443" cy="0"/>
            </a:xfrm>
            <a:prstGeom prst="straightConnector1">
              <a:avLst/>
            </a:prstGeom>
            <a:solidFill>
              <a:srgbClr val="96C96D"/>
            </a:solidFill>
            <a:ln w="12700" cap="flat" cmpd="sng">
              <a:solidFill>
                <a:srgbClr val="96C96D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01" name="Google Shape;201;p11"/>
            <p:cNvSpPr/>
            <p:nvPr/>
          </p:nvSpPr>
          <p:spPr>
            <a:xfrm>
              <a:off x="0" y="3708828"/>
              <a:ext cx="6735443" cy="9265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202" name="Google Shape;202;p11"/>
            <p:cNvSpPr txBox="1"/>
            <p:nvPr/>
          </p:nvSpPr>
          <p:spPr>
            <a:xfrm>
              <a:off x="0" y="3708828"/>
              <a:ext cx="6735443" cy="9265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t" anchorCtr="0">
              <a:noAutofit/>
            </a:bodyPr>
            <a:lstStyle/>
            <a:p>
              <a:pPr marL="0" marR="0" lvl="0" indent="0" algn="r" rtl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900"/>
                <a:buFont typeface="Century Gothic"/>
                <a:buNone/>
              </a:pPr>
              <a:r>
                <a:rPr lang="ar-EG" sz="2900" b="0" i="0" u="none" strike="noStrike" cap="none">
                  <a:solidFill>
                    <a:schemeClr val="dk1"/>
                  </a:solidFill>
                  <a:latin typeface="Sakkal Majalla" panose="02000000000000000000" pitchFamily="2" charset="-78"/>
                  <a:ea typeface="Century Gothic"/>
                  <a:cs typeface="Sakkal Majalla" panose="02000000000000000000" pitchFamily="2" charset="-78"/>
                  <a:sym typeface="Century Gothic"/>
                </a:rPr>
                <a:t>هُنَّ ....... الْوَاجِبَ.          كَتَبْتُمْ   كَتَبْتُمَا  كَتَبْنَ</a:t>
              </a:r>
              <a:endParaRPr sz="2900" b="0" i="0" u="none" strike="noStrike" cap="none">
                <a:solidFill>
                  <a:schemeClr val="dk1"/>
                </a:solidFill>
                <a:latin typeface="Sakkal Majalla" panose="02000000000000000000" pitchFamily="2" charset="-78"/>
                <a:ea typeface="Century Gothic"/>
                <a:cs typeface="Sakkal Majalla" panose="02000000000000000000" pitchFamily="2" charset="-78"/>
                <a:sym typeface="Century Gothic"/>
              </a:endParaRPr>
            </a:p>
          </p:txBody>
        </p:sp>
        <p:cxnSp>
          <p:nvCxnSpPr>
            <p:cNvPr id="203" name="Google Shape;203;p11"/>
            <p:cNvCxnSpPr/>
            <p:nvPr/>
          </p:nvCxnSpPr>
          <p:spPr>
            <a:xfrm>
              <a:off x="0" y="4635356"/>
              <a:ext cx="6735443" cy="0"/>
            </a:xfrm>
            <a:prstGeom prst="straightConnector1">
              <a:avLst/>
            </a:prstGeom>
            <a:solidFill>
              <a:srgbClr val="C79866"/>
            </a:solidFill>
            <a:ln w="12700" cap="flat" cmpd="sng">
              <a:solidFill>
                <a:srgbClr val="C7986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04" name="Google Shape;204;p11"/>
            <p:cNvSpPr/>
            <p:nvPr/>
          </p:nvSpPr>
          <p:spPr>
            <a:xfrm>
              <a:off x="0" y="4635356"/>
              <a:ext cx="6735443" cy="9265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1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205" name="Google Shape;205;p11"/>
            <p:cNvSpPr txBox="1"/>
            <p:nvPr/>
          </p:nvSpPr>
          <p:spPr>
            <a:xfrm>
              <a:off x="0" y="4635356"/>
              <a:ext cx="6735443" cy="9265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0475" tIns="110475" rIns="110475" bIns="110475" anchor="t" anchorCtr="0">
              <a:noAutofit/>
            </a:bodyPr>
            <a:lstStyle/>
            <a:p>
              <a:pPr marL="0" marR="0" lvl="0" indent="0" algn="r" rtl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900"/>
                <a:buFont typeface="Century Gothic"/>
                <a:buNone/>
              </a:pPr>
              <a:r>
                <a:rPr lang="ar-EG" sz="2900" b="0" i="0" u="none" strike="noStrike" cap="none">
                  <a:solidFill>
                    <a:schemeClr val="dk1"/>
                  </a:solidFill>
                  <a:latin typeface="Sakkal Majalla" panose="02000000000000000000" pitchFamily="2" charset="-78"/>
                  <a:ea typeface="Century Gothic"/>
                  <a:cs typeface="Sakkal Majalla" panose="02000000000000000000" pitchFamily="2" charset="-78"/>
                  <a:sym typeface="Century Gothic"/>
                </a:rPr>
                <a:t>هُمَا.......... الدَّرسَ         دَرَسَا  دَرَسُوا   دَرَسْنَ</a:t>
              </a:r>
              <a:endParaRPr sz="2900" b="0" i="0" u="none" strike="noStrike" cap="none">
                <a:solidFill>
                  <a:schemeClr val="dk1"/>
                </a:solidFill>
                <a:latin typeface="Sakkal Majalla" panose="02000000000000000000" pitchFamily="2" charset="-78"/>
                <a:ea typeface="Century Gothic"/>
                <a:cs typeface="Sakkal Majalla" panose="02000000000000000000" pitchFamily="2" charset="-78"/>
                <a:sym typeface="Century Gothic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3" name="Google Shape;213;p12"/>
          <p:cNvGraphicFramePr/>
          <p:nvPr>
            <p:extLst>
              <p:ext uri="{D42A27DB-BD31-4B8C-83A1-F6EECF244321}">
                <p14:modId xmlns:p14="http://schemas.microsoft.com/office/powerpoint/2010/main" val="1498802778"/>
              </p:ext>
            </p:extLst>
          </p:nvPr>
        </p:nvGraphicFramePr>
        <p:xfrm>
          <a:off x="2400197" y="1941715"/>
          <a:ext cx="7192500" cy="4334545"/>
        </p:xfrm>
        <a:graphic>
          <a:graphicData uri="http://schemas.openxmlformats.org/drawingml/2006/table">
            <a:tbl>
              <a:tblPr rtl="1" firstRow="1" firstCol="1" bandRow="1">
                <a:solidFill>
                  <a:srgbClr val="F2F2F2">
                    <a:alpha val="44705"/>
                  </a:srgbClr>
                </a:solidFill>
              </a:tblPr>
              <a:tblGrid>
                <a:gridCol w="383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77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500" b="0" u="none" strike="noStrike" cap="none" dirty="0">
                        <a:solidFill>
                          <a:schemeClr val="lt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0" marR="33725" marT="16235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500" b="0" u="none" strike="noStrike" cap="none">
                        <a:solidFill>
                          <a:schemeClr val="lt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0" marR="33725" marT="16235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500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1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مَاذَا فَعَلَتْ رُفَيدَةُ وهَنَاءُ ومُنَى؟</a:t>
                      </a:r>
                      <a:endParaRPr sz="21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0" marR="252900" marT="1623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>
                        <a:alpha val="4470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1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هُمْ ركِبُوا الْحَافِلَةَ.</a:t>
                      </a:r>
                      <a:endParaRPr sz="21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0" marR="252900" marT="1623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>
                        <a:alpha val="4470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6500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5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مَاذَا فَعَلَ أحْمَدُ وَسَمِيرُ؟ </a:t>
                      </a:r>
                      <a:endParaRPr sz="25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0" marR="33725" marT="16235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>
                        <a:alpha val="4470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5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هُمَا حَفِظَتَا الْقُرآنَ الكَريمَ.</a:t>
                      </a:r>
                      <a:endParaRPr sz="25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0" marR="33725" marT="16235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>
                        <a:alpha val="4470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6500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1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مَاذَا فَعَلَتْ سُمَيَّةُ وخَدِيجَةُ؟</a:t>
                      </a:r>
                      <a:endParaRPr sz="21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8600" marR="252900" marT="1623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>
                        <a:alpha val="3490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1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هُمَا دَرَسَا الدَّرْسَ.</a:t>
                      </a:r>
                      <a:endParaRPr sz="21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8600" marR="252900" marT="1623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>
                        <a:alpha val="3490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15025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1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مَاذَا فَعَلَ مُحَمَّدُ وَسَامِي وصَلَاحٌ؟</a:t>
                      </a:r>
                      <a:endParaRPr sz="21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0" marR="252900" marT="1623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>
                        <a:alpha val="4470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100" b="1" u="none" strike="noStrike" cap="none" dirty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هُنَّ ذَهَبْنَ إِلَى السُّوقِ. </a:t>
                      </a:r>
                      <a:endParaRPr sz="2100" b="1" u="none" strike="noStrike" cap="none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0" marR="252900" marT="16235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>
                        <a:alpha val="4470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E945B968-600B-421C-8813-6BC48E01F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733183" cy="1325563"/>
          </a:xfrm>
        </p:spPr>
        <p:txBody>
          <a:bodyPr/>
          <a:lstStyle/>
          <a:p>
            <a:pPr algn="r" rtl="1"/>
            <a:r>
              <a:rPr lang="ar-EG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صل الفعل المناسب بالضمير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implified Arabic"/>
              <a:buNone/>
            </a:pPr>
            <a:r>
              <a:rPr lang="ar-EG" sz="3200" dirty="0">
                <a:latin typeface="Sakkal Majalla" panose="02000000000000000000" pitchFamily="2" charset="-78"/>
                <a:ea typeface="Simplified Arabic"/>
                <a:cs typeface="Sakkal Majalla" panose="02000000000000000000" pitchFamily="2" charset="-78"/>
                <a:sym typeface="Simplified Arabic"/>
              </a:rPr>
              <a:t>اسْتَخْدِمْ (مَا) مَعَ الجُمَلِ الآتِيَةِ:</a:t>
            </a:r>
            <a:br>
              <a:rPr lang="ar-EG" sz="3200" dirty="0">
                <a:latin typeface="Sakkal Majalla" panose="02000000000000000000" pitchFamily="2" charset="-78"/>
                <a:ea typeface="Simplified Arabic"/>
                <a:cs typeface="Sakkal Majalla" panose="02000000000000000000" pitchFamily="2" charset="-78"/>
                <a:sym typeface="Simplified Arabic"/>
              </a:rPr>
            </a:br>
            <a:endParaRPr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227" name="Google Shape;227;p14"/>
          <p:cNvGrpSpPr/>
          <p:nvPr/>
        </p:nvGrpSpPr>
        <p:grpSpPr>
          <a:xfrm>
            <a:off x="838200" y="1873055"/>
            <a:ext cx="10515600" cy="3764880"/>
            <a:chOff x="0" y="47430"/>
            <a:chExt cx="10515600" cy="3764880"/>
          </a:xfrm>
        </p:grpSpPr>
        <p:sp>
          <p:nvSpPr>
            <p:cNvPr id="228" name="Google Shape;228;p14"/>
            <p:cNvSpPr/>
            <p:nvPr/>
          </p:nvSpPr>
          <p:spPr>
            <a:xfrm>
              <a:off x="0" y="47430"/>
              <a:ext cx="10515600" cy="863460"/>
            </a:xfrm>
            <a:prstGeom prst="roundRect">
              <a:avLst>
                <a:gd name="adj" fmla="val 16667"/>
              </a:avLst>
            </a:prstGeom>
            <a:solidFill>
              <a:srgbClr val="CB766D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229" name="Google Shape;229;p14"/>
            <p:cNvSpPr txBox="1"/>
            <p:nvPr/>
          </p:nvSpPr>
          <p:spPr>
            <a:xfrm>
              <a:off x="42151" y="89581"/>
              <a:ext cx="10431298" cy="7791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Century Gothic"/>
                <a:buNone/>
              </a:pPr>
              <a:r>
                <a:rPr lang="ar-EG" sz="3600" b="0" i="0" u="none" strike="noStrike" cap="none">
                  <a:solidFill>
                    <a:schemeClr val="lt1"/>
                  </a:solidFill>
                  <a:latin typeface="Sakkal Majalla" panose="02000000000000000000" pitchFamily="2" charset="-78"/>
                  <a:ea typeface="Century Gothic"/>
                  <a:cs typeface="Sakkal Majalla" panose="02000000000000000000" pitchFamily="2" charset="-78"/>
                  <a:sym typeface="Century Gothic"/>
                </a:rPr>
                <a:t>قَرَأنَا الكِتَابَ    .............................</a:t>
              </a:r>
              <a:endParaRPr sz="3600" b="0" i="0" u="none" strike="noStrike" cap="none">
                <a:solidFill>
                  <a:schemeClr val="lt1"/>
                </a:solidFill>
                <a:latin typeface="Sakkal Majalla" panose="02000000000000000000" pitchFamily="2" charset="-78"/>
                <a:ea typeface="Century Gothic"/>
                <a:cs typeface="Sakkal Majalla" panose="02000000000000000000" pitchFamily="2" charset="-78"/>
                <a:sym typeface="Century Gothic"/>
              </a:endParaRPr>
            </a:p>
          </p:txBody>
        </p:sp>
        <p:sp>
          <p:nvSpPr>
            <p:cNvPr id="230" name="Google Shape;230;p14"/>
            <p:cNvSpPr/>
            <p:nvPr/>
          </p:nvSpPr>
          <p:spPr>
            <a:xfrm>
              <a:off x="0" y="1014571"/>
              <a:ext cx="10515600" cy="863460"/>
            </a:xfrm>
            <a:prstGeom prst="roundRect">
              <a:avLst>
                <a:gd name="adj" fmla="val 16667"/>
              </a:avLst>
            </a:prstGeom>
            <a:solidFill>
              <a:srgbClr val="CB766D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231" name="Google Shape;231;p14"/>
            <p:cNvSpPr txBox="1"/>
            <p:nvPr/>
          </p:nvSpPr>
          <p:spPr>
            <a:xfrm>
              <a:off x="42151" y="1056722"/>
              <a:ext cx="10431298" cy="7791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Century Gothic"/>
                <a:buNone/>
              </a:pPr>
              <a:r>
                <a:rPr lang="ar-EG" sz="3600" b="0" i="0" u="none" strike="noStrike" cap="none">
                  <a:solidFill>
                    <a:schemeClr val="lt1"/>
                  </a:solidFill>
                  <a:latin typeface="Sakkal Majalla" panose="02000000000000000000" pitchFamily="2" charset="-78"/>
                  <a:ea typeface="Century Gothic"/>
                  <a:cs typeface="Sakkal Majalla" panose="02000000000000000000" pitchFamily="2" charset="-78"/>
                  <a:sym typeface="Century Gothic"/>
                </a:rPr>
                <a:t>أنْتُمَا جَلَسْتُمَا فِي الصَّفِّ ............................</a:t>
              </a:r>
              <a:endParaRPr sz="3600" b="0" i="0" u="none" strike="noStrike" cap="none">
                <a:solidFill>
                  <a:schemeClr val="lt1"/>
                </a:solidFill>
                <a:latin typeface="Sakkal Majalla" panose="02000000000000000000" pitchFamily="2" charset="-78"/>
                <a:ea typeface="Century Gothic"/>
                <a:cs typeface="Sakkal Majalla" panose="02000000000000000000" pitchFamily="2" charset="-78"/>
                <a:sym typeface="Century Gothic"/>
              </a:endParaRPr>
            </a:p>
          </p:txBody>
        </p:sp>
        <p:sp>
          <p:nvSpPr>
            <p:cNvPr id="232" name="Google Shape;232;p14"/>
            <p:cNvSpPr/>
            <p:nvPr/>
          </p:nvSpPr>
          <p:spPr>
            <a:xfrm>
              <a:off x="0" y="1981711"/>
              <a:ext cx="10515600" cy="863460"/>
            </a:xfrm>
            <a:prstGeom prst="roundRect">
              <a:avLst>
                <a:gd name="adj" fmla="val 16667"/>
              </a:avLst>
            </a:prstGeom>
            <a:solidFill>
              <a:srgbClr val="CB766D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233" name="Google Shape;233;p14"/>
            <p:cNvSpPr txBox="1"/>
            <p:nvPr/>
          </p:nvSpPr>
          <p:spPr>
            <a:xfrm>
              <a:off x="42151" y="2023862"/>
              <a:ext cx="10431298" cy="7791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Century Gothic"/>
                <a:buNone/>
              </a:pPr>
              <a:r>
                <a:rPr lang="ar-EG" sz="3600" b="0" i="0" u="none" strike="noStrike" cap="none">
                  <a:solidFill>
                    <a:schemeClr val="lt1"/>
                  </a:solidFill>
                  <a:latin typeface="Sakkal Majalla" panose="02000000000000000000" pitchFamily="2" charset="-78"/>
                  <a:ea typeface="Century Gothic"/>
                  <a:cs typeface="Sakkal Majalla" panose="02000000000000000000" pitchFamily="2" charset="-78"/>
                  <a:sym typeface="Century Gothic"/>
                </a:rPr>
                <a:t>أنْتُنَّ كَتَبْتُنَّ الوَاجِبَ .....................</a:t>
              </a:r>
              <a:endParaRPr sz="3600" b="0" i="0" u="none" strike="noStrike" cap="none">
                <a:solidFill>
                  <a:schemeClr val="lt1"/>
                </a:solidFill>
                <a:latin typeface="Sakkal Majalla" panose="02000000000000000000" pitchFamily="2" charset="-78"/>
                <a:ea typeface="Century Gothic"/>
                <a:cs typeface="Sakkal Majalla" panose="02000000000000000000" pitchFamily="2" charset="-78"/>
                <a:sym typeface="Century Gothic"/>
              </a:endParaRPr>
            </a:p>
          </p:txBody>
        </p:sp>
        <p:sp>
          <p:nvSpPr>
            <p:cNvPr id="234" name="Google Shape;234;p14"/>
            <p:cNvSpPr/>
            <p:nvPr/>
          </p:nvSpPr>
          <p:spPr>
            <a:xfrm>
              <a:off x="0" y="2948850"/>
              <a:ext cx="10515600" cy="863460"/>
            </a:xfrm>
            <a:prstGeom prst="roundRect">
              <a:avLst>
                <a:gd name="adj" fmla="val 16667"/>
              </a:avLst>
            </a:prstGeom>
            <a:solidFill>
              <a:srgbClr val="CB766D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235" name="Google Shape;235;p14"/>
            <p:cNvSpPr txBox="1"/>
            <p:nvPr/>
          </p:nvSpPr>
          <p:spPr>
            <a:xfrm>
              <a:off x="42151" y="2991001"/>
              <a:ext cx="10431298" cy="7791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Century Gothic"/>
                <a:buNone/>
              </a:pPr>
              <a:r>
                <a:rPr lang="ar-EG" sz="3600" b="0" i="0" u="none" strike="noStrike" cap="none">
                  <a:solidFill>
                    <a:schemeClr val="lt1"/>
                  </a:solidFill>
                  <a:latin typeface="Sakkal Majalla" panose="02000000000000000000" pitchFamily="2" charset="-78"/>
                  <a:ea typeface="Century Gothic"/>
                  <a:cs typeface="Sakkal Majalla" panose="02000000000000000000" pitchFamily="2" charset="-78"/>
                  <a:sym typeface="Century Gothic"/>
                </a:rPr>
                <a:t>عَلْيَاءُ وَسُمَيَّةُ أَكَلَتا الفُطُورَ .......................</a:t>
              </a:r>
              <a:endParaRPr sz="3600" b="0" i="0" u="none" strike="noStrike" cap="none" dirty="0">
                <a:solidFill>
                  <a:schemeClr val="lt1"/>
                </a:solidFill>
                <a:latin typeface="Sakkal Majalla" panose="02000000000000000000" pitchFamily="2" charset="-78"/>
                <a:ea typeface="Century Gothic"/>
                <a:cs typeface="Sakkal Majalla" panose="02000000000000000000" pitchFamily="2" charset="-78"/>
                <a:sym typeface="Century Gothic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"/>
          <p:cNvSpPr/>
          <p:nvPr/>
        </p:nvSpPr>
        <p:spPr>
          <a:xfrm>
            <a:off x="3305175" y="3667328"/>
            <a:ext cx="6675404" cy="607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1" name="Google Shape;141;p3"/>
          <p:cNvGraphicFramePr/>
          <p:nvPr/>
        </p:nvGraphicFramePr>
        <p:xfrm>
          <a:off x="4501342" y="2162690"/>
          <a:ext cx="7357300" cy="1783100"/>
        </p:xfrm>
        <a:graphic>
          <a:graphicData uri="http://schemas.openxmlformats.org/drawingml/2006/table">
            <a:tbl>
              <a:tblPr rtl="1">
                <a:noFill/>
              </a:tblPr>
              <a:tblGrid>
                <a:gridCol w="3354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2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83100"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أنا </a:t>
                      </a:r>
                      <a:r>
                        <a:rPr lang="ar-EG" sz="3300" b="1" i="0" u="none" strike="noStrike" cap="none">
                          <a:solidFill>
                            <a:srgbClr val="B23214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رَكِبْتُ</a:t>
                      </a:r>
                      <a:r>
                        <a:rPr lang="ar-EG" sz="33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 الحَافِلَةَ.</a:t>
                      </a:r>
                      <a:endParaRPr sz="42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61650" marR="161650" marT="224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i="0" u="none" strike="noStrike" cap="none" dirty="0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أنا </a:t>
                      </a:r>
                      <a:r>
                        <a:rPr lang="ar-EG" sz="3300" b="1" i="0" u="none" strike="noStrike" cap="none" dirty="0">
                          <a:solidFill>
                            <a:srgbClr val="B23214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ذَهَبْتُ</a:t>
                      </a:r>
                      <a:r>
                        <a:rPr lang="ar-EG" sz="3300" b="1" i="0" u="none" strike="noStrike" cap="none" dirty="0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 إِلَى الجَامِعَةِ.</a:t>
                      </a:r>
                      <a:endParaRPr sz="4200" b="0" i="0" u="none" strike="noStrike" cap="none" dirty="0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61650" marR="161650" marT="224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2" name="Google Shape;142;p3"/>
          <p:cNvSpPr/>
          <p:nvPr/>
        </p:nvSpPr>
        <p:spPr>
          <a:xfrm>
            <a:off x="477981" y="771988"/>
            <a:ext cx="1143429" cy="90598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B27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600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أنا </a:t>
            </a:r>
            <a:endParaRPr sz="6000">
              <a:solidFill>
                <a:schemeClr val="bg1"/>
              </a:solidFill>
              <a:latin typeface="Sakkal Majalla" panose="02000000000000000000" pitchFamily="2" charset="-78"/>
              <a:ea typeface="Arial"/>
              <a:cs typeface="Sakkal Majalla" panose="02000000000000000000" pitchFamily="2" charset="-78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" name="Google Shape;155;p4"/>
          <p:cNvGraphicFramePr/>
          <p:nvPr>
            <p:extLst>
              <p:ext uri="{D42A27DB-BD31-4B8C-83A1-F6EECF244321}">
                <p14:modId xmlns:p14="http://schemas.microsoft.com/office/powerpoint/2010/main" val="398320392"/>
              </p:ext>
            </p:extLst>
          </p:nvPr>
        </p:nvGraphicFramePr>
        <p:xfrm>
          <a:off x="4871327" y="2079242"/>
          <a:ext cx="7214550" cy="3075100"/>
        </p:xfrm>
        <a:graphic>
          <a:graphicData uri="http://schemas.openxmlformats.org/drawingml/2006/table">
            <a:tbl>
              <a:tblPr rtl="1" firstRow="1" firstCol="1" bandRow="1">
                <a:noFill/>
              </a:tblPr>
              <a:tblGrid>
                <a:gridCol w="3098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5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37550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أَنْتَ ر</a:t>
                      </a:r>
                      <a:r>
                        <a:rPr lang="ar-EG" sz="3300" b="1" u="none" strike="noStrike" cap="none" dirty="0">
                          <a:solidFill>
                            <a:srgbClr val="B23214"/>
                          </a:solidFill>
                          <a:latin typeface="Sakkal Majalla" panose="02000000000000000000" pitchFamily="2" charset="-78"/>
                          <a:ea typeface="Arial"/>
                          <a:cs typeface="Sakkal Majalla" panose="02000000000000000000" pitchFamily="2" charset="-78"/>
                          <a:sym typeface="Arial"/>
                        </a:rPr>
                        <a:t>كِبْتَ</a:t>
                      </a:r>
                      <a:r>
                        <a:rPr lang="ar-EG" sz="33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الحَافِلَةَ.</a:t>
                      </a:r>
                      <a:endParaRPr sz="3300" u="none" strike="noStrike" cap="none" dirty="0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00" marR="16160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أَنْتَ </a:t>
                      </a:r>
                      <a:r>
                        <a:rPr lang="ar-EG" sz="3300" b="1" u="none" strike="noStrike" cap="none" dirty="0">
                          <a:solidFill>
                            <a:srgbClr val="B23214"/>
                          </a:solidFill>
                          <a:latin typeface="Sakkal Majalla" panose="02000000000000000000" pitchFamily="2" charset="-78"/>
                          <a:ea typeface="Arial"/>
                          <a:cs typeface="Sakkal Majalla" panose="02000000000000000000" pitchFamily="2" charset="-78"/>
                          <a:sym typeface="Arial"/>
                        </a:rPr>
                        <a:t>ذَهَبْتَ</a:t>
                      </a:r>
                      <a:r>
                        <a:rPr lang="ar-EG" sz="33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إِلَى الجَامِعَةِ.</a:t>
                      </a:r>
                      <a:endParaRPr sz="3300" u="none" strike="noStrike" cap="none" dirty="0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00" marR="1616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7550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أَنْتِ ر</a:t>
                      </a:r>
                      <a:r>
                        <a:rPr lang="ar-EG" sz="3300" b="1" u="none" strike="noStrike" cap="none" dirty="0">
                          <a:solidFill>
                            <a:srgbClr val="B23214"/>
                          </a:solidFill>
                          <a:latin typeface="Sakkal Majalla" panose="02000000000000000000" pitchFamily="2" charset="-78"/>
                          <a:ea typeface="Arial"/>
                          <a:cs typeface="Sakkal Majalla" panose="02000000000000000000" pitchFamily="2" charset="-78"/>
                          <a:sym typeface="Arial"/>
                        </a:rPr>
                        <a:t>كِبْتِ</a:t>
                      </a:r>
                      <a:r>
                        <a:rPr lang="ar-EG" sz="33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الحَافِلَةَ.</a:t>
                      </a:r>
                      <a:endParaRPr sz="3300" u="none" strike="noStrike" cap="none" dirty="0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00" marR="16160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أَنْتِ </a:t>
                      </a:r>
                      <a:r>
                        <a:rPr lang="ar-EG" sz="3300" b="1" u="none" strike="noStrike" cap="none" dirty="0">
                          <a:solidFill>
                            <a:srgbClr val="B23214"/>
                          </a:solidFill>
                          <a:latin typeface="Sakkal Majalla" panose="02000000000000000000" pitchFamily="2" charset="-78"/>
                          <a:ea typeface="Arial"/>
                          <a:cs typeface="Sakkal Majalla" panose="02000000000000000000" pitchFamily="2" charset="-78"/>
                          <a:sym typeface="Arial"/>
                        </a:rPr>
                        <a:t>ذَهَبْتِ</a:t>
                      </a:r>
                      <a:r>
                        <a:rPr lang="ar-EG" sz="33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إِلَى الجَامِعَةِ.</a:t>
                      </a:r>
                      <a:endParaRPr sz="3300" u="none" strike="noStrike" cap="none" dirty="0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00" marR="1616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6" name="Google Shape;156;p4"/>
          <p:cNvSpPr/>
          <p:nvPr/>
        </p:nvSpPr>
        <p:spPr>
          <a:xfrm>
            <a:off x="477981" y="771988"/>
            <a:ext cx="1143429" cy="90598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B27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أنتَ</a:t>
            </a:r>
            <a:endParaRPr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200">
                <a:solidFill>
                  <a:schemeClr val="bg1"/>
                </a:solidFill>
                <a:latin typeface="Sakkal Majalla" panose="02000000000000000000" pitchFamily="2" charset="-78"/>
                <a:ea typeface="Arial"/>
                <a:cs typeface="Sakkal Majalla" panose="02000000000000000000" pitchFamily="2" charset="-78"/>
                <a:sym typeface="Arial"/>
              </a:rPr>
              <a:t>أنتِ </a:t>
            </a:r>
            <a:endParaRPr sz="3200">
              <a:solidFill>
                <a:schemeClr val="bg1"/>
              </a:solidFill>
              <a:latin typeface="Sakkal Majalla" panose="02000000000000000000" pitchFamily="2" charset="-78"/>
              <a:ea typeface="Arial"/>
              <a:cs typeface="Sakkal Majalla" panose="02000000000000000000" pitchFamily="2" charset="-78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9" name="Google Shape;169;p5"/>
          <p:cNvGraphicFramePr/>
          <p:nvPr>
            <p:extLst>
              <p:ext uri="{D42A27DB-BD31-4B8C-83A1-F6EECF244321}">
                <p14:modId xmlns:p14="http://schemas.microsoft.com/office/powerpoint/2010/main" val="2640177558"/>
              </p:ext>
            </p:extLst>
          </p:nvPr>
        </p:nvGraphicFramePr>
        <p:xfrm>
          <a:off x="4979322" y="2249363"/>
          <a:ext cx="6982300" cy="3075100"/>
        </p:xfrm>
        <a:graphic>
          <a:graphicData uri="http://schemas.openxmlformats.org/drawingml/2006/table">
            <a:tbl>
              <a:tblPr rtl="1" firstRow="1" firstCol="1" bandRow="1">
                <a:noFill/>
              </a:tblPr>
              <a:tblGrid>
                <a:gridCol w="2987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4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37550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هو </a:t>
                      </a:r>
                      <a:r>
                        <a:rPr lang="ar-EG" sz="3300" u="none" strike="noStrike" cap="none" dirty="0">
                          <a:solidFill>
                            <a:srgbClr val="B2321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رَكِبَ </a:t>
                      </a:r>
                      <a:r>
                        <a:rPr lang="ar-EG" sz="33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الحَافِلَةَ.</a:t>
                      </a:r>
                      <a:endParaRPr sz="3300" u="none" strike="noStrike" cap="none" dirty="0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00" marR="16160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هو </a:t>
                      </a:r>
                      <a:r>
                        <a:rPr lang="ar-EG" sz="3300" b="1" u="none" strike="noStrike" cap="none" dirty="0">
                          <a:solidFill>
                            <a:srgbClr val="B23214"/>
                          </a:solidFill>
                          <a:latin typeface="Sakkal Majalla" panose="02000000000000000000" pitchFamily="2" charset="-78"/>
                          <a:ea typeface="Arial"/>
                          <a:cs typeface="Sakkal Majalla" panose="02000000000000000000" pitchFamily="2" charset="-78"/>
                          <a:sym typeface="Arial"/>
                        </a:rPr>
                        <a:t>ذَهَبَ</a:t>
                      </a:r>
                      <a:r>
                        <a:rPr lang="ar-EG" sz="33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إِلَى الجَامِعَةِ.</a:t>
                      </a:r>
                      <a:endParaRPr sz="3300" u="none" strike="noStrike" cap="none" dirty="0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00" marR="1616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7550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هِيَ </a:t>
                      </a:r>
                      <a:r>
                        <a:rPr lang="ar-EG" sz="3300" b="1" u="none" strike="noStrike" cap="none">
                          <a:solidFill>
                            <a:srgbClr val="B23214"/>
                          </a:solidFill>
                          <a:latin typeface="Sakkal Majalla" panose="02000000000000000000" pitchFamily="2" charset="-78"/>
                          <a:ea typeface="Arial"/>
                          <a:cs typeface="Sakkal Majalla" panose="02000000000000000000" pitchFamily="2" charset="-78"/>
                          <a:sym typeface="Arial"/>
                        </a:rPr>
                        <a:t>رَكِبَتْ </a:t>
                      </a:r>
                      <a:r>
                        <a:rPr lang="ar-EG" sz="3300" u="none" strike="noStrike" cap="none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الحَافِلَةَ.</a:t>
                      </a:r>
                      <a:endParaRPr sz="3300" u="none" strike="noStrike" cap="none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00" marR="161600" marT="0" marB="0"/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هي </a:t>
                      </a:r>
                      <a:r>
                        <a:rPr lang="ar-EG" sz="3300" b="1" u="none" strike="noStrike" cap="none" dirty="0">
                          <a:solidFill>
                            <a:srgbClr val="B23214"/>
                          </a:solidFill>
                          <a:latin typeface="Sakkal Majalla" panose="02000000000000000000" pitchFamily="2" charset="-78"/>
                          <a:ea typeface="Arial"/>
                          <a:cs typeface="Sakkal Majalla" panose="02000000000000000000" pitchFamily="2" charset="-78"/>
                          <a:sym typeface="Arial"/>
                        </a:rPr>
                        <a:t>ذَهَبَتْ </a:t>
                      </a:r>
                      <a:r>
                        <a:rPr lang="ar-EG" sz="3300" u="none" strike="noStrike" cap="none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إِلَى الجَامِعَةِ.</a:t>
                      </a:r>
                      <a:endParaRPr sz="3300" u="none" strike="noStrike" cap="none" dirty="0"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61600" marR="1616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0" name="Google Shape;170;p5"/>
          <p:cNvSpPr/>
          <p:nvPr/>
        </p:nvSpPr>
        <p:spPr>
          <a:xfrm>
            <a:off x="329609" y="771988"/>
            <a:ext cx="1291801" cy="11223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B27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rtl="1"/>
            <a:r>
              <a:rPr lang="ar-EG" sz="320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  <a:sym typeface="Arial"/>
              </a:rPr>
              <a:t>هُو </a:t>
            </a:r>
            <a:endParaRPr sz="320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 rtl="1"/>
            <a:r>
              <a:rPr lang="ar-EG" sz="320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  <a:sym typeface="Arial"/>
              </a:rPr>
              <a:t>هي</a:t>
            </a:r>
            <a:endParaRPr sz="320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"/>
          <p:cNvSpPr txBox="1">
            <a:spLocks noGrp="1"/>
          </p:cNvSpPr>
          <p:nvPr>
            <p:ph type="title"/>
          </p:nvPr>
        </p:nvSpPr>
        <p:spPr>
          <a:xfrm>
            <a:off x="477981" y="1122363"/>
            <a:ext cx="2424246" cy="320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ar-EG" sz="4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نفي</a:t>
            </a:r>
            <a:r>
              <a:rPr lang="ar-EG" sz="4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الفعل الماضي بـ(ما) </a:t>
            </a:r>
            <a:endParaRPr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83" name="Google Shape;183;p6"/>
          <p:cNvGraphicFramePr/>
          <p:nvPr>
            <p:extLst>
              <p:ext uri="{D42A27DB-BD31-4B8C-83A1-F6EECF244321}">
                <p14:modId xmlns:p14="http://schemas.microsoft.com/office/powerpoint/2010/main" val="1559293524"/>
              </p:ext>
            </p:extLst>
          </p:nvPr>
        </p:nvGraphicFramePr>
        <p:xfrm>
          <a:off x="2985904" y="1416433"/>
          <a:ext cx="6889200" cy="4834800"/>
        </p:xfrm>
        <a:graphic>
          <a:graphicData uri="http://schemas.openxmlformats.org/drawingml/2006/table">
            <a:tbl>
              <a:tblPr rtl="1" firstRow="1" firstCol="1" bandRow="1">
                <a:solidFill>
                  <a:srgbClr val="F2F2F2"/>
                </a:solidFill>
              </a:tblPr>
              <a:tblGrid>
                <a:gridCol w="3386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3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91800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1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أَكَلْتُ الفَطُورَ.</a:t>
                      </a:r>
                      <a:endParaRPr sz="31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25425" marR="134400" marT="35850" marB="268800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100" b="1" u="none" strike="noStrike" cap="none" dirty="0">
                          <a:solidFill>
                            <a:srgbClr val="B2321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</a:t>
                      </a:r>
                      <a:r>
                        <a:rPr lang="ar-EG" sz="3100" b="1" u="none" strike="noStrike" cap="none" dirty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أَكَلْتُ الفَطُورَ.</a:t>
                      </a:r>
                      <a:endParaRPr sz="3100" b="1" u="none" strike="noStrike" cap="none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25425" marR="134400" marT="35850" marB="268800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5750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800" b="1" u="none" strike="noStrike" cap="none" dirty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دَخَلَ الطَّالبُ الَّصَفَّ.</a:t>
                      </a:r>
                      <a:endParaRPr sz="2800" b="1" u="none" strike="noStrike" cap="none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25425" marR="134400" marT="35850" marB="268800">
                    <a:lnL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800" b="1" u="none" strike="noStrike" cap="none" dirty="0">
                          <a:solidFill>
                            <a:srgbClr val="B2321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</a:t>
                      </a:r>
                      <a:r>
                        <a:rPr lang="ar-EG" sz="2800" b="1" u="none" strike="noStrike" cap="none" dirty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دَخَلَ الطَّالبُ الَّصَفَّ.</a:t>
                      </a:r>
                      <a:endParaRPr sz="2800" b="1" u="none" strike="noStrike" cap="none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25425" marR="134400" marT="35850" marB="2688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5750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8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سَمِعَتْ البِنْتُ الموسيقى.</a:t>
                      </a:r>
                      <a:endParaRPr sz="28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25425" marR="134400" marT="35850" marB="268800">
                    <a:lnL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800" b="1" u="none" strike="noStrike" cap="none">
                          <a:solidFill>
                            <a:srgbClr val="B2321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مَا</a:t>
                      </a:r>
                      <a:r>
                        <a:rPr lang="ar-EG" sz="28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سَمِعَتْ البِنْتُ الموسيقى</a:t>
                      </a:r>
                      <a:endParaRPr sz="28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25425" marR="134400" marT="35850" marB="2688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5750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8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أَنْتَ كَتَبْتَ الدَّرس.</a:t>
                      </a:r>
                      <a:endParaRPr sz="28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25425" marR="134400" marT="35850" marB="268800">
                    <a:lnL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8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أَنْتَ</a:t>
                      </a:r>
                      <a:r>
                        <a:rPr lang="ar-EG" sz="2800" b="1" u="none" strike="noStrike" cap="none">
                          <a:solidFill>
                            <a:srgbClr val="B2321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ما </a:t>
                      </a:r>
                      <a:r>
                        <a:rPr lang="ar-EG" sz="28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كَتَبْتَ الدَّرس.</a:t>
                      </a:r>
                      <a:endParaRPr sz="28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25425" marR="134400" marT="35850" marB="2688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5750"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800" b="1" u="none" strike="noStrike" cap="none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أَنْتِ قَرَأْتِ الكِتَابَ.</a:t>
                      </a:r>
                      <a:endParaRPr sz="2800" b="1" u="none" strike="noStrike" cap="none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25425" marR="134400" marT="35850" marB="268800">
                    <a:lnL w="12700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2800" b="1" u="none" strike="noStrike" cap="none" dirty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أَنْتِ </a:t>
                      </a:r>
                      <a:r>
                        <a:rPr lang="ar-EG" sz="2800" b="1" u="none" strike="noStrike" cap="none" dirty="0">
                          <a:solidFill>
                            <a:srgbClr val="B23214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ما</a:t>
                      </a:r>
                      <a:r>
                        <a:rPr lang="ar-EG" sz="2800" b="1" u="none" strike="noStrike" cap="none" dirty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قَرَأْتِ الكِتَابَ.</a:t>
                      </a:r>
                      <a:endParaRPr sz="2800" b="1" u="none" strike="noStrike" cap="none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125425" marR="134400" marT="35850" marB="2688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7"/>
          <p:cNvSpPr/>
          <p:nvPr/>
        </p:nvSpPr>
        <p:spPr>
          <a:xfrm>
            <a:off x="3753678" y="221673"/>
            <a:ext cx="4684644" cy="133263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E8E8E8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D8D8D8">
                <a:alpha val="2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FFFFFF"/>
              </a:solidFill>
              <a:latin typeface="Sakkal Majalla" panose="02000000000000000000" pitchFamily="2" charset="-78"/>
              <a:ea typeface="Calibri"/>
              <a:cs typeface="Sakkal Majalla" panose="02000000000000000000" pitchFamily="2" charset="-78"/>
              <a:sym typeface="Calibri"/>
            </a:endParaRPr>
          </a:p>
        </p:txBody>
      </p:sp>
      <p:sp>
        <p:nvSpPr>
          <p:cNvPr id="192" name="Google Shape;192;p7"/>
          <p:cNvSpPr txBox="1">
            <a:spLocks noGrp="1"/>
          </p:cNvSpPr>
          <p:nvPr>
            <p:ph type="title"/>
          </p:nvPr>
        </p:nvSpPr>
        <p:spPr>
          <a:xfrm>
            <a:off x="1982571" y="342568"/>
            <a:ext cx="7985700" cy="8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ar-EG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اسم الاستفهام: ماذا؟</a:t>
            </a:r>
            <a:endParaRPr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94" name="Google Shape;194;p7"/>
          <p:cNvGraphicFramePr/>
          <p:nvPr/>
        </p:nvGraphicFramePr>
        <p:xfrm>
          <a:off x="1738405" y="2637488"/>
          <a:ext cx="8715200" cy="3100500"/>
        </p:xfrm>
        <a:graphic>
          <a:graphicData uri="http://schemas.openxmlformats.org/drawingml/2006/table">
            <a:tbl>
              <a:tblPr rtl="1" firstRow="1" firstCol="1" bandRow="1">
                <a:noFill/>
              </a:tblPr>
              <a:tblGrid>
                <a:gridCol w="4627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50250">
                <a:tc>
                  <a:txBody>
                    <a:bodyPr/>
                    <a:lstStyle/>
                    <a:p>
                      <a:pPr marL="0" marR="0" lvl="0" indent="201295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 dirty="0">
                          <a:solidFill>
                            <a:srgbClr val="3F3F3F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 مَاذَا فَعَلْتَ يا أُسَامَة؟</a:t>
                      </a:r>
                      <a:endParaRPr sz="3300" b="1" u="none" strike="noStrike" cap="none" dirty="0">
                        <a:solidFill>
                          <a:srgbClr val="3F3F3F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marR="0" lvl="0" indent="201295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 dirty="0">
                          <a:solidFill>
                            <a:srgbClr val="3F3F3F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--أنا شَرِبْتُ الشَّايَ.</a:t>
                      </a:r>
                      <a:endParaRPr sz="3300" b="1" u="none" strike="noStrike" cap="none" dirty="0">
                        <a:solidFill>
                          <a:srgbClr val="3F3F3F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402325" marR="603500" marT="201175" marB="2011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CD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>
                          <a:solidFill>
                            <a:srgbClr val="3F3F3F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sz="3300" b="1" u="none" strike="noStrike" cap="none">
                        <a:solidFill>
                          <a:srgbClr val="3F3F3F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402325" marR="150875" marT="201175" marB="2011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CD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0250">
                <a:tc>
                  <a:txBody>
                    <a:bodyPr/>
                    <a:lstStyle/>
                    <a:p>
                      <a:pPr marL="0" marR="0" lvl="0" indent="201295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u="none" strike="noStrike" cap="none">
                          <a:solidFill>
                            <a:srgbClr val="3F3F3F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sz="3300" b="1" u="none" strike="noStrike" cap="none">
                        <a:solidFill>
                          <a:srgbClr val="3F3F3F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402325" marR="603500" marT="201175" marB="20117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CD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CD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 dirty="0">
                          <a:solidFill>
                            <a:srgbClr val="3F3F3F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 مَاذَا فَعَلْتِ يا سَلْمَى؟</a:t>
                      </a:r>
                      <a:endParaRPr sz="3300" u="none" strike="noStrike" cap="none" dirty="0">
                        <a:solidFill>
                          <a:srgbClr val="3F3F3F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marR="0" lvl="0" indent="201295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u="none" strike="noStrike" cap="none" dirty="0">
                          <a:solidFill>
                            <a:srgbClr val="3F3F3F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--أنا قَرَأْتُ كِتَابًا.</a:t>
                      </a:r>
                      <a:endParaRPr sz="3300" u="none" strike="noStrike" cap="none" dirty="0">
                        <a:solidFill>
                          <a:srgbClr val="3F3F3F"/>
                        </a:solidFill>
                        <a:latin typeface="Sakkal Majalla" panose="02000000000000000000" pitchFamily="2" charset="-78"/>
                        <a:ea typeface="Simplified Arabic"/>
                        <a:cs typeface="Sakkal Majalla" panose="02000000000000000000" pitchFamily="2" charset="-78"/>
                        <a:sym typeface="Simplified Arabic"/>
                      </a:endParaRPr>
                    </a:p>
                  </a:txBody>
                  <a:tcPr marL="402325" marR="150875" marT="201175" marB="201175">
                    <a:lnL w="9525" cap="flat" cmpd="sng">
                      <a:solidFill>
                        <a:srgbClr val="D8DCDC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D8DCDC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D8DCDC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D8DCDC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8"/>
          <p:cNvSpPr txBox="1">
            <a:spLocks noGrp="1"/>
          </p:cNvSpPr>
          <p:nvPr>
            <p:ph type="title"/>
          </p:nvPr>
        </p:nvSpPr>
        <p:spPr>
          <a:xfrm>
            <a:off x="2103121" y="310343"/>
            <a:ext cx="7985759" cy="8688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ar-EG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ماذا فعل...؟ </a:t>
            </a:r>
            <a:endParaRPr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205" name="Google Shape;205;p8"/>
          <p:cNvGraphicFramePr/>
          <p:nvPr/>
        </p:nvGraphicFramePr>
        <p:xfrm>
          <a:off x="2256742" y="3540978"/>
          <a:ext cx="7678525" cy="1293550"/>
        </p:xfrm>
        <a:graphic>
          <a:graphicData uri="http://schemas.openxmlformats.org/drawingml/2006/table">
            <a:tbl>
              <a:tblPr rtl="1">
                <a:noFill/>
              </a:tblPr>
              <a:tblGrid>
                <a:gridCol w="3481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6775"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i="0" u="none" strike="noStrike" cap="none" dirty="0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هو رَكِبَ الحَافِلَةَ.</a:t>
                      </a:r>
                      <a:endParaRPr sz="4200" b="0" i="0" u="none" strike="noStrike" cap="none" dirty="0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61650" marR="161650" marT="224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هو ذَهَبَ إِلَى الجَامِعَةِ.</a:t>
                      </a:r>
                      <a:endParaRPr sz="42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61650" marR="161650" marT="224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775"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i="0" u="none" strike="noStrike" cap="none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هي رَكِبَت الحَافِلَةَ.</a:t>
                      </a:r>
                      <a:endParaRPr sz="4200" b="0" i="0" u="none" strike="noStrike" cap="none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61650" marR="161650" marT="224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i="0" u="none" strike="noStrike" cap="none" dirty="0"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هي ذَهَبَتْ إِلَى الجَامِعَةِ.</a:t>
                      </a:r>
                      <a:endParaRPr sz="4200" b="0" i="0" u="none" strike="noStrike" cap="none" dirty="0"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161650" marR="161650" marT="2245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7" name="Google Shape;217;p9"/>
          <p:cNvGraphicFramePr/>
          <p:nvPr/>
        </p:nvGraphicFramePr>
        <p:xfrm>
          <a:off x="1348397" y="2600737"/>
          <a:ext cx="9498675" cy="3186950"/>
        </p:xfrm>
        <a:graphic>
          <a:graphicData uri="http://schemas.openxmlformats.org/drawingml/2006/table">
            <a:tbl>
              <a:tblPr rtl="1">
                <a:solidFill>
                  <a:schemeClr val="lt1"/>
                </a:solidFill>
              </a:tblPr>
              <a:tblGrid>
                <a:gridCol w="4335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62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93475"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0" i="0" u="none" strike="noStrike" cap="none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- مَاذَا فَعَلَ المُعَلِّم؟</a:t>
                      </a:r>
                      <a:endParaRPr sz="3300" b="0" i="0" u="none" strike="noStrike" cap="none" dirty="0">
                        <a:solidFill>
                          <a:schemeClr val="lt1"/>
                        </a:solidFill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0" i="0" u="none" strike="noStrike" cap="none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--المُعَلِّمُ شَرَحَ الدرس.</a:t>
                      </a:r>
                      <a:endParaRPr sz="3300" b="0" i="0" u="none" strike="noStrike" cap="none" dirty="0">
                        <a:solidFill>
                          <a:schemeClr val="lt1"/>
                        </a:solidFill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280200" marR="381050" marT="215525" marB="215525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0" i="0" u="none" strike="noStrike" cap="none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 </a:t>
                      </a:r>
                      <a:endParaRPr sz="3300" b="0" i="0" u="none" strike="noStrike" cap="none">
                        <a:solidFill>
                          <a:schemeClr val="lt1"/>
                        </a:solidFill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280200" marR="381050" marT="215525" marB="2155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3475"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i="0" u="none" strike="noStrike" cap="none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 </a:t>
                      </a:r>
                      <a:endParaRPr sz="3300" b="0" i="0" u="none" strike="noStrike" cap="none">
                        <a:solidFill>
                          <a:schemeClr val="lt1"/>
                        </a:solidFill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280200" marR="381050" marT="215525" marB="2155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i="0" u="none" strike="noStrike" cap="none" dirty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- مَاذَا فَعَلَتْ البِنْتُ؟</a:t>
                      </a:r>
                      <a:endParaRPr sz="3300" b="0" i="0" u="none" strike="noStrike" cap="none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  <a:p>
                      <a:pPr marL="0" marR="0" lvl="0" indent="201168" algn="just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3300" b="1" i="0" u="none" strike="noStrike" cap="none" dirty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Simplified Arabic"/>
                          <a:cs typeface="Sakkal Majalla" panose="02000000000000000000" pitchFamily="2" charset="-78"/>
                          <a:sym typeface="Simplified Arabic"/>
                        </a:rPr>
                        <a:t>-- البِنْتُ خَرَجَتْ مِن البَيْتِ.</a:t>
                      </a:r>
                      <a:endParaRPr sz="3300" b="0" i="0" u="none" strike="noStrike" cap="none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Arial"/>
                        <a:cs typeface="Sakkal Majalla" panose="02000000000000000000" pitchFamily="2" charset="-78"/>
                        <a:sym typeface="Arial"/>
                      </a:endParaRPr>
                    </a:p>
                  </a:txBody>
                  <a:tcPr marL="280200" marR="381050" marT="215525" marB="215525">
                    <a:lnL w="9525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703</Words>
  <Application>Microsoft Office PowerPoint</Application>
  <PresentationFormat>Widescreen</PresentationFormat>
  <Paragraphs>266</Paragraphs>
  <Slides>23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Century Gothic</vt:lpstr>
      <vt:lpstr>Sakkal Majalla</vt:lpstr>
      <vt:lpstr>Simplified Arabic</vt:lpstr>
      <vt:lpstr>Office Theme</vt:lpstr>
      <vt:lpstr>تَصْرِيف الفِعْل المَاضِي Conjugation of the past tense verbs</vt:lpstr>
      <vt:lpstr>PowerPoint Presentation</vt:lpstr>
      <vt:lpstr>PowerPoint Presentation</vt:lpstr>
      <vt:lpstr>PowerPoint Presentation</vt:lpstr>
      <vt:lpstr>PowerPoint Presentation</vt:lpstr>
      <vt:lpstr>نفي الفعل الماضي بـ(ما) </vt:lpstr>
      <vt:lpstr> اسم الاستفهام: ماذا؟</vt:lpstr>
      <vt:lpstr>ماذا فعل...؟ </vt:lpstr>
      <vt:lpstr>PowerPoint Presentation</vt:lpstr>
      <vt:lpstr>الخلاصة </vt:lpstr>
      <vt:lpstr>نحن</vt:lpstr>
      <vt:lpstr>أنتما / أنتم / أنتنّ</vt:lpstr>
      <vt:lpstr>PowerPoint Presentation</vt:lpstr>
      <vt:lpstr>هما / هم / هنّ </vt:lpstr>
      <vt:lpstr>السّؤال والجواب </vt:lpstr>
      <vt:lpstr>النفي</vt:lpstr>
      <vt:lpstr>PowerPoint Presentation</vt:lpstr>
      <vt:lpstr>PowerPoint Presentation</vt:lpstr>
      <vt:lpstr>صل الضمير بالفعل المناسب</vt:lpstr>
      <vt:lpstr>PowerPoint Presentation</vt:lpstr>
      <vt:lpstr>صل الفعل المناسب بالضمير</vt:lpstr>
      <vt:lpstr>اسْتَخْدِمْ (مَا) مَعَ الجُمَلِ الآتِيَةِ: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Dr. Ehab ATTA</cp:lastModifiedBy>
  <cp:revision>49</cp:revision>
  <dcterms:created xsi:type="dcterms:W3CDTF">2020-09-13T16:40:33Z</dcterms:created>
  <dcterms:modified xsi:type="dcterms:W3CDTF">2025-10-25T11:35:05Z</dcterms:modified>
</cp:coreProperties>
</file>