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4"/>
  </p:notesMasterIdLst>
  <p:sldIdLst>
    <p:sldId id="256" r:id="rId2"/>
    <p:sldId id="28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7" r:id="rId15"/>
    <p:sldId id="308" r:id="rId16"/>
    <p:sldId id="268" r:id="rId17"/>
    <p:sldId id="309" r:id="rId18"/>
    <p:sldId id="270" r:id="rId19"/>
    <p:sldId id="310" r:id="rId20"/>
    <p:sldId id="311" r:id="rId21"/>
    <p:sldId id="281" r:id="rId22"/>
    <p:sldId id="258" r:id="rId23"/>
    <p:sldId id="259" r:id="rId24"/>
    <p:sldId id="261" r:id="rId25"/>
    <p:sldId id="260" r:id="rId26"/>
    <p:sldId id="262" r:id="rId27"/>
    <p:sldId id="263" r:id="rId28"/>
    <p:sldId id="264" r:id="rId29"/>
    <p:sldId id="265" r:id="rId30"/>
    <p:sldId id="266" r:id="rId31"/>
    <p:sldId id="314" r:id="rId32"/>
    <p:sldId id="267" r:id="rId33"/>
    <p:sldId id="269" r:id="rId34"/>
    <p:sldId id="316" r:id="rId35"/>
    <p:sldId id="317" r:id="rId36"/>
    <p:sldId id="318" r:id="rId37"/>
    <p:sldId id="319" r:id="rId38"/>
    <p:sldId id="320" r:id="rId39"/>
    <p:sldId id="312" r:id="rId40"/>
    <p:sldId id="313" r:id="rId41"/>
    <p:sldId id="321" r:id="rId42"/>
    <p:sldId id="271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12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B3E01A-B8D2-4A92-BA3E-859CA49C810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C9D067E-63D9-4A0E-920C-6EBFBD1F25AB}">
      <dgm:prSet/>
      <dgm:spPr>
        <a:solidFill>
          <a:schemeClr val="tx1"/>
        </a:solidFill>
      </dgm:spPr>
      <dgm:t>
        <a:bodyPr/>
        <a:lstStyle/>
        <a:p>
          <a:r>
            <a:rPr lang="ar-EG" dirty="0"/>
            <a:t>مَاذَا تَفْعَلْ يَا أَحْمَدُ؟</a:t>
          </a:r>
          <a:endParaRPr lang="en-US" dirty="0"/>
        </a:p>
      </dgm:t>
    </dgm:pt>
    <dgm:pt modelId="{D8848A6D-8947-40DB-AEF7-9C3F97B1E152}" type="parTrans" cxnId="{37AA9B8C-9B87-442D-8393-32028E8F551B}">
      <dgm:prSet/>
      <dgm:spPr/>
      <dgm:t>
        <a:bodyPr/>
        <a:lstStyle/>
        <a:p>
          <a:endParaRPr lang="en-US"/>
        </a:p>
      </dgm:t>
    </dgm:pt>
    <dgm:pt modelId="{EE073889-BF73-4910-B359-FF7AB67DDD22}" type="sibTrans" cxnId="{37AA9B8C-9B87-442D-8393-32028E8F551B}">
      <dgm:prSet/>
      <dgm:spPr/>
      <dgm:t>
        <a:bodyPr/>
        <a:lstStyle/>
        <a:p>
          <a:endParaRPr lang="en-US"/>
        </a:p>
      </dgm:t>
    </dgm:pt>
    <dgm:pt modelId="{FBDD493E-F983-42A2-A8FB-18846194F259}">
      <dgm:prSet/>
      <dgm:spPr/>
      <dgm:t>
        <a:bodyPr/>
        <a:lstStyle/>
        <a:p>
          <a:r>
            <a:rPr lang="ar-EG"/>
            <a:t>..... أدْرُسُ الدَّرْسَ.</a:t>
          </a:r>
          <a:endParaRPr lang="en-US"/>
        </a:p>
      </dgm:t>
    </dgm:pt>
    <dgm:pt modelId="{277CBE6F-B8FC-49FF-9DAC-08AF0931EDDA}" type="parTrans" cxnId="{EC152BEB-511C-491B-AC7D-048CFD178ABA}">
      <dgm:prSet/>
      <dgm:spPr/>
      <dgm:t>
        <a:bodyPr/>
        <a:lstStyle/>
        <a:p>
          <a:endParaRPr lang="en-US"/>
        </a:p>
      </dgm:t>
    </dgm:pt>
    <dgm:pt modelId="{369BEDFE-2614-45DE-85F1-C1FB404E5E0E}" type="sibTrans" cxnId="{EC152BEB-511C-491B-AC7D-048CFD178ABA}">
      <dgm:prSet/>
      <dgm:spPr/>
      <dgm:t>
        <a:bodyPr/>
        <a:lstStyle/>
        <a:p>
          <a:endParaRPr lang="en-US"/>
        </a:p>
      </dgm:t>
    </dgm:pt>
    <dgm:pt modelId="{2EEC190F-7B43-4C34-9DC2-9E960F565602}">
      <dgm:prSet/>
      <dgm:spPr>
        <a:solidFill>
          <a:schemeClr val="tx1"/>
        </a:solidFill>
      </dgm:spPr>
      <dgm:t>
        <a:bodyPr/>
        <a:lstStyle/>
        <a:p>
          <a:r>
            <a:rPr lang="ar-EG" dirty="0"/>
            <a:t>مَاذَا تَفْعَلِينَ يَا هِنْدٌ؟</a:t>
          </a:r>
          <a:endParaRPr lang="en-US" dirty="0"/>
        </a:p>
      </dgm:t>
    </dgm:pt>
    <dgm:pt modelId="{7A109CD2-6249-4902-9EFC-A174E1F4C0E9}" type="parTrans" cxnId="{46C7065E-8F6F-4208-8BA1-14D74AFE524F}">
      <dgm:prSet/>
      <dgm:spPr/>
      <dgm:t>
        <a:bodyPr/>
        <a:lstStyle/>
        <a:p>
          <a:endParaRPr lang="en-US"/>
        </a:p>
      </dgm:t>
    </dgm:pt>
    <dgm:pt modelId="{7C859807-FB59-4BDB-BDE1-752B025FFC16}" type="sibTrans" cxnId="{46C7065E-8F6F-4208-8BA1-14D74AFE524F}">
      <dgm:prSet/>
      <dgm:spPr/>
      <dgm:t>
        <a:bodyPr/>
        <a:lstStyle/>
        <a:p>
          <a:endParaRPr lang="en-US"/>
        </a:p>
      </dgm:t>
    </dgm:pt>
    <dgm:pt modelId="{F4BCBF06-65B0-4736-941E-1BF832FDEB32}">
      <dgm:prSet/>
      <dgm:spPr/>
      <dgm:t>
        <a:bodyPr/>
        <a:lstStyle/>
        <a:p>
          <a:r>
            <a:rPr lang="ar-EG"/>
            <a:t>...... أَحْفَظُ الْقُرْآنَ.</a:t>
          </a:r>
          <a:endParaRPr lang="en-US"/>
        </a:p>
      </dgm:t>
    </dgm:pt>
    <dgm:pt modelId="{E4B70BDA-5F83-4E3C-BD8D-172491295E7C}" type="parTrans" cxnId="{A336EFB9-B0DF-4272-A24D-DB50A70899ED}">
      <dgm:prSet/>
      <dgm:spPr/>
      <dgm:t>
        <a:bodyPr/>
        <a:lstStyle/>
        <a:p>
          <a:endParaRPr lang="en-US"/>
        </a:p>
      </dgm:t>
    </dgm:pt>
    <dgm:pt modelId="{4C7B093A-8A8E-4CA3-BA84-39A32253A484}" type="sibTrans" cxnId="{A336EFB9-B0DF-4272-A24D-DB50A70899ED}">
      <dgm:prSet/>
      <dgm:spPr/>
      <dgm:t>
        <a:bodyPr/>
        <a:lstStyle/>
        <a:p>
          <a:endParaRPr lang="en-US"/>
        </a:p>
      </dgm:t>
    </dgm:pt>
    <dgm:pt modelId="{634FD2D8-C356-459F-9987-D24D60084789}">
      <dgm:prSet/>
      <dgm:spPr>
        <a:solidFill>
          <a:schemeClr val="tx1"/>
        </a:solidFill>
      </dgm:spPr>
      <dgm:t>
        <a:bodyPr/>
        <a:lstStyle/>
        <a:p>
          <a:r>
            <a:rPr lang="ar-EG"/>
            <a:t>مَاذَا يَفْعَلُ مُحَمَّدٌ؟</a:t>
          </a:r>
          <a:endParaRPr lang="en-US"/>
        </a:p>
      </dgm:t>
    </dgm:pt>
    <dgm:pt modelId="{49BC5D6E-6413-4131-81EC-F6830CBDA2AF}" type="parTrans" cxnId="{A6B3D8BF-21DD-452C-8FAA-3B960C72D666}">
      <dgm:prSet/>
      <dgm:spPr/>
      <dgm:t>
        <a:bodyPr/>
        <a:lstStyle/>
        <a:p>
          <a:endParaRPr lang="en-US"/>
        </a:p>
      </dgm:t>
    </dgm:pt>
    <dgm:pt modelId="{DCE66BD3-12DD-41D3-B786-8FEF612A94AA}" type="sibTrans" cxnId="{A6B3D8BF-21DD-452C-8FAA-3B960C72D666}">
      <dgm:prSet/>
      <dgm:spPr/>
      <dgm:t>
        <a:bodyPr/>
        <a:lstStyle/>
        <a:p>
          <a:endParaRPr lang="en-US"/>
        </a:p>
      </dgm:t>
    </dgm:pt>
    <dgm:pt modelId="{CB3AF6A1-1AB4-41D4-8B6A-0AB9ADA37827}">
      <dgm:prSet/>
      <dgm:spPr/>
      <dgm:t>
        <a:bodyPr/>
        <a:lstStyle/>
        <a:p>
          <a:r>
            <a:rPr lang="ar-EG"/>
            <a:t>...... يَكْتُبُ الْوَاجِبَ.</a:t>
          </a:r>
          <a:endParaRPr lang="en-US"/>
        </a:p>
      </dgm:t>
    </dgm:pt>
    <dgm:pt modelId="{6D0F2A8B-AAC5-4A5E-B756-6D543314B51B}" type="parTrans" cxnId="{34003ECF-2984-4A4D-9A00-6FD1A83E9D03}">
      <dgm:prSet/>
      <dgm:spPr/>
      <dgm:t>
        <a:bodyPr/>
        <a:lstStyle/>
        <a:p>
          <a:endParaRPr lang="en-US"/>
        </a:p>
      </dgm:t>
    </dgm:pt>
    <dgm:pt modelId="{81E47F48-1D74-4EFD-92B2-9D5E1E21564E}" type="sibTrans" cxnId="{34003ECF-2984-4A4D-9A00-6FD1A83E9D03}">
      <dgm:prSet/>
      <dgm:spPr/>
      <dgm:t>
        <a:bodyPr/>
        <a:lstStyle/>
        <a:p>
          <a:endParaRPr lang="en-US"/>
        </a:p>
      </dgm:t>
    </dgm:pt>
    <dgm:pt modelId="{AEFDE75D-FA8F-4905-B6AC-D3B4F5376FB1}">
      <dgm:prSet/>
      <dgm:spPr>
        <a:solidFill>
          <a:schemeClr val="tx1"/>
        </a:solidFill>
      </dgm:spPr>
      <dgm:t>
        <a:bodyPr/>
        <a:lstStyle/>
        <a:p>
          <a:r>
            <a:rPr lang="ar-EG"/>
            <a:t>مَاذَا تَفْعَلُ خَدِيجَةُ؟</a:t>
          </a:r>
          <a:endParaRPr lang="en-US"/>
        </a:p>
      </dgm:t>
    </dgm:pt>
    <dgm:pt modelId="{02AF7B74-9039-416B-B53B-E7A3F1E14C78}" type="parTrans" cxnId="{D551CC27-79DA-4B65-AC61-5F485ECDA3A4}">
      <dgm:prSet/>
      <dgm:spPr/>
      <dgm:t>
        <a:bodyPr/>
        <a:lstStyle/>
        <a:p>
          <a:endParaRPr lang="en-US"/>
        </a:p>
      </dgm:t>
    </dgm:pt>
    <dgm:pt modelId="{5669265E-D236-4269-B7D2-5A9F3D4645EA}" type="sibTrans" cxnId="{D551CC27-79DA-4B65-AC61-5F485ECDA3A4}">
      <dgm:prSet/>
      <dgm:spPr/>
      <dgm:t>
        <a:bodyPr/>
        <a:lstStyle/>
        <a:p>
          <a:endParaRPr lang="en-US"/>
        </a:p>
      </dgm:t>
    </dgm:pt>
    <dgm:pt modelId="{CD386DFF-0601-4CDD-9E9D-96F7CA854DBA}">
      <dgm:prSet/>
      <dgm:spPr/>
      <dgm:t>
        <a:bodyPr/>
        <a:lstStyle/>
        <a:p>
          <a:r>
            <a:rPr lang="ar-EG"/>
            <a:t>..... تَرْسُمُ.</a:t>
          </a:r>
          <a:endParaRPr lang="en-US"/>
        </a:p>
      </dgm:t>
    </dgm:pt>
    <dgm:pt modelId="{120B202C-68B3-4BD0-8F01-45B189F6BA64}" type="parTrans" cxnId="{22C0841C-702F-4D83-A05B-95038FAEDAED}">
      <dgm:prSet/>
      <dgm:spPr/>
      <dgm:t>
        <a:bodyPr/>
        <a:lstStyle/>
        <a:p>
          <a:endParaRPr lang="en-US"/>
        </a:p>
      </dgm:t>
    </dgm:pt>
    <dgm:pt modelId="{AF224BBD-CDF3-44F5-8244-C7C435A1D8C5}" type="sibTrans" cxnId="{22C0841C-702F-4D83-A05B-95038FAEDAED}">
      <dgm:prSet/>
      <dgm:spPr/>
      <dgm:t>
        <a:bodyPr/>
        <a:lstStyle/>
        <a:p>
          <a:endParaRPr lang="en-US"/>
        </a:p>
      </dgm:t>
    </dgm:pt>
    <dgm:pt modelId="{4071EC60-601D-470D-B80A-5FE751C5933E}" type="pres">
      <dgm:prSet presAssocID="{B8B3E01A-B8D2-4A92-BA3E-859CA49C8102}" presName="Name0" presStyleCnt="0">
        <dgm:presLayoutVars>
          <dgm:dir/>
          <dgm:animLvl val="lvl"/>
          <dgm:resizeHandles val="exact"/>
        </dgm:presLayoutVars>
      </dgm:prSet>
      <dgm:spPr/>
    </dgm:pt>
    <dgm:pt modelId="{771AA6C0-AA7B-4A8C-988A-350094AD5A67}" type="pres">
      <dgm:prSet presAssocID="{3C9D067E-63D9-4A0E-920C-6EBFBD1F25AB}" presName="linNode" presStyleCnt="0"/>
      <dgm:spPr/>
    </dgm:pt>
    <dgm:pt modelId="{FD02A49D-D579-426B-8D46-BE82C3B1E1F6}" type="pres">
      <dgm:prSet presAssocID="{3C9D067E-63D9-4A0E-920C-6EBFBD1F25AB}" presName="parentText" presStyleLbl="node1" presStyleIdx="0" presStyleCnt="8">
        <dgm:presLayoutVars>
          <dgm:chMax val="1"/>
          <dgm:bulletEnabled val="1"/>
        </dgm:presLayoutVars>
      </dgm:prSet>
      <dgm:spPr/>
    </dgm:pt>
    <dgm:pt modelId="{A61F697E-E7C5-49F5-BBF1-951D47381635}" type="pres">
      <dgm:prSet presAssocID="{EE073889-BF73-4910-B359-FF7AB67DDD22}" presName="sp" presStyleCnt="0"/>
      <dgm:spPr/>
    </dgm:pt>
    <dgm:pt modelId="{5CD6BB61-0DD5-4FAE-ADB4-65117C29AC00}" type="pres">
      <dgm:prSet presAssocID="{FBDD493E-F983-42A2-A8FB-18846194F259}" presName="linNode" presStyleCnt="0"/>
      <dgm:spPr/>
    </dgm:pt>
    <dgm:pt modelId="{C603218A-BA13-4D24-A497-D93EB573B049}" type="pres">
      <dgm:prSet presAssocID="{FBDD493E-F983-42A2-A8FB-18846194F259}" presName="parentText" presStyleLbl="node1" presStyleIdx="1" presStyleCnt="8">
        <dgm:presLayoutVars>
          <dgm:chMax val="1"/>
          <dgm:bulletEnabled val="1"/>
        </dgm:presLayoutVars>
      </dgm:prSet>
      <dgm:spPr/>
    </dgm:pt>
    <dgm:pt modelId="{5A2C6BE5-5E77-4F98-A8B6-7B5F418E331C}" type="pres">
      <dgm:prSet presAssocID="{369BEDFE-2614-45DE-85F1-C1FB404E5E0E}" presName="sp" presStyleCnt="0"/>
      <dgm:spPr/>
    </dgm:pt>
    <dgm:pt modelId="{D179FD15-0083-4DC2-8152-A32CBAD37AD7}" type="pres">
      <dgm:prSet presAssocID="{2EEC190F-7B43-4C34-9DC2-9E960F565602}" presName="linNode" presStyleCnt="0"/>
      <dgm:spPr/>
    </dgm:pt>
    <dgm:pt modelId="{C52812D3-FEBA-42EB-B7F7-4308384767B8}" type="pres">
      <dgm:prSet presAssocID="{2EEC190F-7B43-4C34-9DC2-9E960F565602}" presName="parentText" presStyleLbl="node1" presStyleIdx="2" presStyleCnt="8">
        <dgm:presLayoutVars>
          <dgm:chMax val="1"/>
          <dgm:bulletEnabled val="1"/>
        </dgm:presLayoutVars>
      </dgm:prSet>
      <dgm:spPr/>
    </dgm:pt>
    <dgm:pt modelId="{36006B51-6514-4D1B-A09C-15BD708E59AA}" type="pres">
      <dgm:prSet presAssocID="{7C859807-FB59-4BDB-BDE1-752B025FFC16}" presName="sp" presStyleCnt="0"/>
      <dgm:spPr/>
    </dgm:pt>
    <dgm:pt modelId="{BDCA3AEF-8CD8-4AD4-810F-A27184966D35}" type="pres">
      <dgm:prSet presAssocID="{F4BCBF06-65B0-4736-941E-1BF832FDEB32}" presName="linNode" presStyleCnt="0"/>
      <dgm:spPr/>
    </dgm:pt>
    <dgm:pt modelId="{E22E856D-7DEA-47CB-974F-493A8E61886B}" type="pres">
      <dgm:prSet presAssocID="{F4BCBF06-65B0-4736-941E-1BF832FDEB32}" presName="parentText" presStyleLbl="node1" presStyleIdx="3" presStyleCnt="8">
        <dgm:presLayoutVars>
          <dgm:chMax val="1"/>
          <dgm:bulletEnabled val="1"/>
        </dgm:presLayoutVars>
      </dgm:prSet>
      <dgm:spPr/>
    </dgm:pt>
    <dgm:pt modelId="{79AD4762-EA52-4B19-B34F-993CB8BED6AD}" type="pres">
      <dgm:prSet presAssocID="{4C7B093A-8A8E-4CA3-BA84-39A32253A484}" presName="sp" presStyleCnt="0"/>
      <dgm:spPr/>
    </dgm:pt>
    <dgm:pt modelId="{4F08BBF3-7C87-4DDF-B4E7-EA5A069713B5}" type="pres">
      <dgm:prSet presAssocID="{634FD2D8-C356-459F-9987-D24D60084789}" presName="linNode" presStyleCnt="0"/>
      <dgm:spPr/>
    </dgm:pt>
    <dgm:pt modelId="{DED25BCC-406C-408D-83B2-8E0C95F14234}" type="pres">
      <dgm:prSet presAssocID="{634FD2D8-C356-459F-9987-D24D60084789}" presName="parentText" presStyleLbl="node1" presStyleIdx="4" presStyleCnt="8">
        <dgm:presLayoutVars>
          <dgm:chMax val="1"/>
          <dgm:bulletEnabled val="1"/>
        </dgm:presLayoutVars>
      </dgm:prSet>
      <dgm:spPr/>
    </dgm:pt>
    <dgm:pt modelId="{84DBC320-E8B4-43B2-8A25-4FF3997462AA}" type="pres">
      <dgm:prSet presAssocID="{DCE66BD3-12DD-41D3-B786-8FEF612A94AA}" presName="sp" presStyleCnt="0"/>
      <dgm:spPr/>
    </dgm:pt>
    <dgm:pt modelId="{A78E2FB7-40C3-4AAD-9780-6756FF3CB2C6}" type="pres">
      <dgm:prSet presAssocID="{CB3AF6A1-1AB4-41D4-8B6A-0AB9ADA37827}" presName="linNode" presStyleCnt="0"/>
      <dgm:spPr/>
    </dgm:pt>
    <dgm:pt modelId="{2325A5D7-0E80-4B2F-933E-ECC6617BFF14}" type="pres">
      <dgm:prSet presAssocID="{CB3AF6A1-1AB4-41D4-8B6A-0AB9ADA37827}" presName="parentText" presStyleLbl="node1" presStyleIdx="5" presStyleCnt="8">
        <dgm:presLayoutVars>
          <dgm:chMax val="1"/>
          <dgm:bulletEnabled val="1"/>
        </dgm:presLayoutVars>
      </dgm:prSet>
      <dgm:spPr/>
    </dgm:pt>
    <dgm:pt modelId="{6A4F3CE6-54DD-413F-BE4E-20E1AF532EC1}" type="pres">
      <dgm:prSet presAssocID="{81E47F48-1D74-4EFD-92B2-9D5E1E21564E}" presName="sp" presStyleCnt="0"/>
      <dgm:spPr/>
    </dgm:pt>
    <dgm:pt modelId="{21601D84-1347-4247-8ED0-307915FF10C7}" type="pres">
      <dgm:prSet presAssocID="{AEFDE75D-FA8F-4905-B6AC-D3B4F5376FB1}" presName="linNode" presStyleCnt="0"/>
      <dgm:spPr/>
    </dgm:pt>
    <dgm:pt modelId="{E167AC07-A304-4C1B-887B-1793B5746AA7}" type="pres">
      <dgm:prSet presAssocID="{AEFDE75D-FA8F-4905-B6AC-D3B4F5376FB1}" presName="parentText" presStyleLbl="node1" presStyleIdx="6" presStyleCnt="8">
        <dgm:presLayoutVars>
          <dgm:chMax val="1"/>
          <dgm:bulletEnabled val="1"/>
        </dgm:presLayoutVars>
      </dgm:prSet>
      <dgm:spPr/>
    </dgm:pt>
    <dgm:pt modelId="{94AA8F5A-99B7-4D44-BA78-30B0A8B57B51}" type="pres">
      <dgm:prSet presAssocID="{5669265E-D236-4269-B7D2-5A9F3D4645EA}" presName="sp" presStyleCnt="0"/>
      <dgm:spPr/>
    </dgm:pt>
    <dgm:pt modelId="{7E750E2C-3059-4ACD-A7E7-043361CEA683}" type="pres">
      <dgm:prSet presAssocID="{CD386DFF-0601-4CDD-9E9D-96F7CA854DBA}" presName="linNode" presStyleCnt="0"/>
      <dgm:spPr/>
    </dgm:pt>
    <dgm:pt modelId="{0C5D1C04-E18E-428A-BF00-F36AE94BFBC2}" type="pres">
      <dgm:prSet presAssocID="{CD386DFF-0601-4CDD-9E9D-96F7CA854DBA}" presName="parentText" presStyleLbl="node1" presStyleIdx="7" presStyleCnt="8">
        <dgm:presLayoutVars>
          <dgm:chMax val="1"/>
          <dgm:bulletEnabled val="1"/>
        </dgm:presLayoutVars>
      </dgm:prSet>
      <dgm:spPr/>
    </dgm:pt>
  </dgm:ptLst>
  <dgm:cxnLst>
    <dgm:cxn modelId="{C11AB00C-5037-4295-B5B4-18EC1B27F72B}" type="presOf" srcId="{3C9D067E-63D9-4A0E-920C-6EBFBD1F25AB}" destId="{FD02A49D-D579-426B-8D46-BE82C3B1E1F6}" srcOrd="0" destOrd="0" presId="urn:microsoft.com/office/officeart/2005/8/layout/vList5"/>
    <dgm:cxn modelId="{858ABD1B-093D-428F-ACFA-1F2A0DCCBD9E}" type="presOf" srcId="{FBDD493E-F983-42A2-A8FB-18846194F259}" destId="{C603218A-BA13-4D24-A497-D93EB573B049}" srcOrd="0" destOrd="0" presId="urn:microsoft.com/office/officeart/2005/8/layout/vList5"/>
    <dgm:cxn modelId="{22C0841C-702F-4D83-A05B-95038FAEDAED}" srcId="{B8B3E01A-B8D2-4A92-BA3E-859CA49C8102}" destId="{CD386DFF-0601-4CDD-9E9D-96F7CA854DBA}" srcOrd="7" destOrd="0" parTransId="{120B202C-68B3-4BD0-8F01-45B189F6BA64}" sibTransId="{AF224BBD-CDF3-44F5-8244-C7C435A1D8C5}"/>
    <dgm:cxn modelId="{D551CC27-79DA-4B65-AC61-5F485ECDA3A4}" srcId="{B8B3E01A-B8D2-4A92-BA3E-859CA49C8102}" destId="{AEFDE75D-FA8F-4905-B6AC-D3B4F5376FB1}" srcOrd="6" destOrd="0" parTransId="{02AF7B74-9039-416B-B53B-E7A3F1E14C78}" sibTransId="{5669265E-D236-4269-B7D2-5A9F3D4645EA}"/>
    <dgm:cxn modelId="{B73B6932-C5B7-4265-A34A-80E6A1E18A79}" type="presOf" srcId="{634FD2D8-C356-459F-9987-D24D60084789}" destId="{DED25BCC-406C-408D-83B2-8E0C95F14234}" srcOrd="0" destOrd="0" presId="urn:microsoft.com/office/officeart/2005/8/layout/vList5"/>
    <dgm:cxn modelId="{46C7065E-8F6F-4208-8BA1-14D74AFE524F}" srcId="{B8B3E01A-B8D2-4A92-BA3E-859CA49C8102}" destId="{2EEC190F-7B43-4C34-9DC2-9E960F565602}" srcOrd="2" destOrd="0" parTransId="{7A109CD2-6249-4902-9EFC-A174E1F4C0E9}" sibTransId="{7C859807-FB59-4BDB-BDE1-752B025FFC16}"/>
    <dgm:cxn modelId="{E0AEBC69-E649-4201-99A4-CCCFE8E78CB1}" type="presOf" srcId="{CB3AF6A1-1AB4-41D4-8B6A-0AB9ADA37827}" destId="{2325A5D7-0E80-4B2F-933E-ECC6617BFF14}" srcOrd="0" destOrd="0" presId="urn:microsoft.com/office/officeart/2005/8/layout/vList5"/>
    <dgm:cxn modelId="{40F2C471-A466-45A7-AE2E-D7B228812F1B}" type="presOf" srcId="{F4BCBF06-65B0-4736-941E-1BF832FDEB32}" destId="{E22E856D-7DEA-47CB-974F-493A8E61886B}" srcOrd="0" destOrd="0" presId="urn:microsoft.com/office/officeart/2005/8/layout/vList5"/>
    <dgm:cxn modelId="{B44BBD86-004F-457D-8F32-F2E8DF812C75}" type="presOf" srcId="{B8B3E01A-B8D2-4A92-BA3E-859CA49C8102}" destId="{4071EC60-601D-470D-B80A-5FE751C5933E}" srcOrd="0" destOrd="0" presId="urn:microsoft.com/office/officeart/2005/8/layout/vList5"/>
    <dgm:cxn modelId="{37AA9B8C-9B87-442D-8393-32028E8F551B}" srcId="{B8B3E01A-B8D2-4A92-BA3E-859CA49C8102}" destId="{3C9D067E-63D9-4A0E-920C-6EBFBD1F25AB}" srcOrd="0" destOrd="0" parTransId="{D8848A6D-8947-40DB-AEF7-9C3F97B1E152}" sibTransId="{EE073889-BF73-4910-B359-FF7AB67DDD22}"/>
    <dgm:cxn modelId="{F4871596-8E3F-4A31-9849-750D1296E3A8}" type="presOf" srcId="{AEFDE75D-FA8F-4905-B6AC-D3B4F5376FB1}" destId="{E167AC07-A304-4C1B-887B-1793B5746AA7}" srcOrd="0" destOrd="0" presId="urn:microsoft.com/office/officeart/2005/8/layout/vList5"/>
    <dgm:cxn modelId="{A336EFB9-B0DF-4272-A24D-DB50A70899ED}" srcId="{B8B3E01A-B8D2-4A92-BA3E-859CA49C8102}" destId="{F4BCBF06-65B0-4736-941E-1BF832FDEB32}" srcOrd="3" destOrd="0" parTransId="{E4B70BDA-5F83-4E3C-BD8D-172491295E7C}" sibTransId="{4C7B093A-8A8E-4CA3-BA84-39A32253A484}"/>
    <dgm:cxn modelId="{A6B3D8BF-21DD-452C-8FAA-3B960C72D666}" srcId="{B8B3E01A-B8D2-4A92-BA3E-859CA49C8102}" destId="{634FD2D8-C356-459F-9987-D24D60084789}" srcOrd="4" destOrd="0" parTransId="{49BC5D6E-6413-4131-81EC-F6830CBDA2AF}" sibTransId="{DCE66BD3-12DD-41D3-B786-8FEF612A94AA}"/>
    <dgm:cxn modelId="{34003ECF-2984-4A4D-9A00-6FD1A83E9D03}" srcId="{B8B3E01A-B8D2-4A92-BA3E-859CA49C8102}" destId="{CB3AF6A1-1AB4-41D4-8B6A-0AB9ADA37827}" srcOrd="5" destOrd="0" parTransId="{6D0F2A8B-AAC5-4A5E-B756-6D543314B51B}" sibTransId="{81E47F48-1D74-4EFD-92B2-9D5E1E21564E}"/>
    <dgm:cxn modelId="{47F078D4-AEFB-42EA-B8FD-E4E66A24706A}" type="presOf" srcId="{CD386DFF-0601-4CDD-9E9D-96F7CA854DBA}" destId="{0C5D1C04-E18E-428A-BF00-F36AE94BFBC2}" srcOrd="0" destOrd="0" presId="urn:microsoft.com/office/officeart/2005/8/layout/vList5"/>
    <dgm:cxn modelId="{EC152BEB-511C-491B-AC7D-048CFD178ABA}" srcId="{B8B3E01A-B8D2-4A92-BA3E-859CA49C8102}" destId="{FBDD493E-F983-42A2-A8FB-18846194F259}" srcOrd="1" destOrd="0" parTransId="{277CBE6F-B8FC-49FF-9DAC-08AF0931EDDA}" sibTransId="{369BEDFE-2614-45DE-85F1-C1FB404E5E0E}"/>
    <dgm:cxn modelId="{43DB94FF-BB50-4451-89AA-7D3D123AFC90}" type="presOf" srcId="{2EEC190F-7B43-4C34-9DC2-9E960F565602}" destId="{C52812D3-FEBA-42EB-B7F7-4308384767B8}" srcOrd="0" destOrd="0" presId="urn:microsoft.com/office/officeart/2005/8/layout/vList5"/>
    <dgm:cxn modelId="{2FE10970-8037-4561-B788-846941AC4A19}" type="presParOf" srcId="{4071EC60-601D-470D-B80A-5FE751C5933E}" destId="{771AA6C0-AA7B-4A8C-988A-350094AD5A67}" srcOrd="0" destOrd="0" presId="urn:microsoft.com/office/officeart/2005/8/layout/vList5"/>
    <dgm:cxn modelId="{E792D0A3-DA42-4E40-BFFE-0B4A1AD46244}" type="presParOf" srcId="{771AA6C0-AA7B-4A8C-988A-350094AD5A67}" destId="{FD02A49D-D579-426B-8D46-BE82C3B1E1F6}" srcOrd="0" destOrd="0" presId="urn:microsoft.com/office/officeart/2005/8/layout/vList5"/>
    <dgm:cxn modelId="{4605E9EC-AC34-4D64-ADD4-CD514400A11A}" type="presParOf" srcId="{4071EC60-601D-470D-B80A-5FE751C5933E}" destId="{A61F697E-E7C5-49F5-BBF1-951D47381635}" srcOrd="1" destOrd="0" presId="urn:microsoft.com/office/officeart/2005/8/layout/vList5"/>
    <dgm:cxn modelId="{88B18A58-4EF5-4A5C-BF97-EF0A7B9A6878}" type="presParOf" srcId="{4071EC60-601D-470D-B80A-5FE751C5933E}" destId="{5CD6BB61-0DD5-4FAE-ADB4-65117C29AC00}" srcOrd="2" destOrd="0" presId="urn:microsoft.com/office/officeart/2005/8/layout/vList5"/>
    <dgm:cxn modelId="{2F0FB66E-4B23-4A74-A959-CF23EC762D65}" type="presParOf" srcId="{5CD6BB61-0DD5-4FAE-ADB4-65117C29AC00}" destId="{C603218A-BA13-4D24-A497-D93EB573B049}" srcOrd="0" destOrd="0" presId="urn:microsoft.com/office/officeart/2005/8/layout/vList5"/>
    <dgm:cxn modelId="{C1499D5A-48F9-4597-A971-B26AFBB214A9}" type="presParOf" srcId="{4071EC60-601D-470D-B80A-5FE751C5933E}" destId="{5A2C6BE5-5E77-4F98-A8B6-7B5F418E331C}" srcOrd="3" destOrd="0" presId="urn:microsoft.com/office/officeart/2005/8/layout/vList5"/>
    <dgm:cxn modelId="{3E0E058E-34AC-46D7-A5CF-0AA422B340C1}" type="presParOf" srcId="{4071EC60-601D-470D-B80A-5FE751C5933E}" destId="{D179FD15-0083-4DC2-8152-A32CBAD37AD7}" srcOrd="4" destOrd="0" presId="urn:microsoft.com/office/officeart/2005/8/layout/vList5"/>
    <dgm:cxn modelId="{85A08050-A94A-4243-9099-1A3FAAC35782}" type="presParOf" srcId="{D179FD15-0083-4DC2-8152-A32CBAD37AD7}" destId="{C52812D3-FEBA-42EB-B7F7-4308384767B8}" srcOrd="0" destOrd="0" presId="urn:microsoft.com/office/officeart/2005/8/layout/vList5"/>
    <dgm:cxn modelId="{D4EA5BBD-F43C-484A-BC1C-562593F852D8}" type="presParOf" srcId="{4071EC60-601D-470D-B80A-5FE751C5933E}" destId="{36006B51-6514-4D1B-A09C-15BD708E59AA}" srcOrd="5" destOrd="0" presId="urn:microsoft.com/office/officeart/2005/8/layout/vList5"/>
    <dgm:cxn modelId="{71F05464-8C16-4BFB-A99A-439FC72598DD}" type="presParOf" srcId="{4071EC60-601D-470D-B80A-5FE751C5933E}" destId="{BDCA3AEF-8CD8-4AD4-810F-A27184966D35}" srcOrd="6" destOrd="0" presId="urn:microsoft.com/office/officeart/2005/8/layout/vList5"/>
    <dgm:cxn modelId="{1A323750-390B-42CC-9BDE-C6A87563EF57}" type="presParOf" srcId="{BDCA3AEF-8CD8-4AD4-810F-A27184966D35}" destId="{E22E856D-7DEA-47CB-974F-493A8E61886B}" srcOrd="0" destOrd="0" presId="urn:microsoft.com/office/officeart/2005/8/layout/vList5"/>
    <dgm:cxn modelId="{B8FA2373-695E-4636-B7EF-E27D8DB52F97}" type="presParOf" srcId="{4071EC60-601D-470D-B80A-5FE751C5933E}" destId="{79AD4762-EA52-4B19-B34F-993CB8BED6AD}" srcOrd="7" destOrd="0" presId="urn:microsoft.com/office/officeart/2005/8/layout/vList5"/>
    <dgm:cxn modelId="{78DC4868-6DF5-49B7-B112-AF6C5AC474F4}" type="presParOf" srcId="{4071EC60-601D-470D-B80A-5FE751C5933E}" destId="{4F08BBF3-7C87-4DDF-B4E7-EA5A069713B5}" srcOrd="8" destOrd="0" presId="urn:microsoft.com/office/officeart/2005/8/layout/vList5"/>
    <dgm:cxn modelId="{4C42ADC5-3D31-4BFD-8DC4-48231217A6AA}" type="presParOf" srcId="{4F08BBF3-7C87-4DDF-B4E7-EA5A069713B5}" destId="{DED25BCC-406C-408D-83B2-8E0C95F14234}" srcOrd="0" destOrd="0" presId="urn:microsoft.com/office/officeart/2005/8/layout/vList5"/>
    <dgm:cxn modelId="{2C9B887B-8A91-4DDA-9E3F-71F9D74FE021}" type="presParOf" srcId="{4071EC60-601D-470D-B80A-5FE751C5933E}" destId="{84DBC320-E8B4-43B2-8A25-4FF3997462AA}" srcOrd="9" destOrd="0" presId="urn:microsoft.com/office/officeart/2005/8/layout/vList5"/>
    <dgm:cxn modelId="{5BDC700F-6D84-4097-868C-6D5BF86AE1CA}" type="presParOf" srcId="{4071EC60-601D-470D-B80A-5FE751C5933E}" destId="{A78E2FB7-40C3-4AAD-9780-6756FF3CB2C6}" srcOrd="10" destOrd="0" presId="urn:microsoft.com/office/officeart/2005/8/layout/vList5"/>
    <dgm:cxn modelId="{C69A61FB-8A17-4083-BCDF-94BCDCD107A5}" type="presParOf" srcId="{A78E2FB7-40C3-4AAD-9780-6756FF3CB2C6}" destId="{2325A5D7-0E80-4B2F-933E-ECC6617BFF14}" srcOrd="0" destOrd="0" presId="urn:microsoft.com/office/officeart/2005/8/layout/vList5"/>
    <dgm:cxn modelId="{70BD4DA4-CBBA-428D-A7CE-95DA2BBB1169}" type="presParOf" srcId="{4071EC60-601D-470D-B80A-5FE751C5933E}" destId="{6A4F3CE6-54DD-413F-BE4E-20E1AF532EC1}" srcOrd="11" destOrd="0" presId="urn:microsoft.com/office/officeart/2005/8/layout/vList5"/>
    <dgm:cxn modelId="{DC1B410A-56CF-4AAC-995D-4A2C08F15533}" type="presParOf" srcId="{4071EC60-601D-470D-B80A-5FE751C5933E}" destId="{21601D84-1347-4247-8ED0-307915FF10C7}" srcOrd="12" destOrd="0" presId="urn:microsoft.com/office/officeart/2005/8/layout/vList5"/>
    <dgm:cxn modelId="{74BF71DF-87CF-49F2-9468-EE32DE4A9154}" type="presParOf" srcId="{21601D84-1347-4247-8ED0-307915FF10C7}" destId="{E167AC07-A304-4C1B-887B-1793B5746AA7}" srcOrd="0" destOrd="0" presId="urn:microsoft.com/office/officeart/2005/8/layout/vList5"/>
    <dgm:cxn modelId="{76E72893-BF80-46B2-895C-50D2698A673E}" type="presParOf" srcId="{4071EC60-601D-470D-B80A-5FE751C5933E}" destId="{94AA8F5A-99B7-4D44-BA78-30B0A8B57B51}" srcOrd="13" destOrd="0" presId="urn:microsoft.com/office/officeart/2005/8/layout/vList5"/>
    <dgm:cxn modelId="{1CB2F908-FF50-47EF-A081-690AD71E0231}" type="presParOf" srcId="{4071EC60-601D-470D-B80A-5FE751C5933E}" destId="{7E750E2C-3059-4ACD-A7E7-043361CEA683}" srcOrd="14" destOrd="0" presId="urn:microsoft.com/office/officeart/2005/8/layout/vList5"/>
    <dgm:cxn modelId="{EA22CE09-09A7-44B7-929B-42DCEBACDECD}" type="presParOf" srcId="{7E750E2C-3059-4ACD-A7E7-043361CEA683}" destId="{0C5D1C04-E18E-428A-BF00-F36AE94BFBC2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02A49D-D579-426B-8D46-BE82C3B1E1F6}">
      <dsp:nvSpPr>
        <dsp:cNvPr id="0" name=""/>
        <dsp:cNvSpPr/>
      </dsp:nvSpPr>
      <dsp:spPr>
        <a:xfrm>
          <a:off x="3624018" y="202"/>
          <a:ext cx="4077020" cy="610236"/>
        </a:xfrm>
        <a:prstGeom prst="round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100" kern="1200" dirty="0"/>
            <a:t>مَاذَا تَفْعَلْ يَا أَحْمَدُ؟</a:t>
          </a:r>
          <a:endParaRPr lang="en-US" sz="3100" kern="1200" dirty="0"/>
        </a:p>
      </dsp:txBody>
      <dsp:txXfrm>
        <a:off x="3653807" y="29991"/>
        <a:ext cx="4017442" cy="550658"/>
      </dsp:txXfrm>
    </dsp:sp>
    <dsp:sp modelId="{C603218A-BA13-4D24-A497-D93EB573B049}">
      <dsp:nvSpPr>
        <dsp:cNvPr id="0" name=""/>
        <dsp:cNvSpPr/>
      </dsp:nvSpPr>
      <dsp:spPr>
        <a:xfrm>
          <a:off x="3624018" y="640949"/>
          <a:ext cx="4077020" cy="6102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100" kern="1200"/>
            <a:t>..... أدْرُسُ الدَّرْسَ.</a:t>
          </a:r>
          <a:endParaRPr lang="en-US" sz="3100" kern="1200"/>
        </a:p>
      </dsp:txBody>
      <dsp:txXfrm>
        <a:off x="3653807" y="670738"/>
        <a:ext cx="4017442" cy="550658"/>
      </dsp:txXfrm>
    </dsp:sp>
    <dsp:sp modelId="{C52812D3-FEBA-42EB-B7F7-4308384767B8}">
      <dsp:nvSpPr>
        <dsp:cNvPr id="0" name=""/>
        <dsp:cNvSpPr/>
      </dsp:nvSpPr>
      <dsp:spPr>
        <a:xfrm>
          <a:off x="3624018" y="1281697"/>
          <a:ext cx="4077020" cy="610236"/>
        </a:xfrm>
        <a:prstGeom prst="round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100" kern="1200" dirty="0"/>
            <a:t>مَاذَا تَفْعَلِينَ يَا هِنْدٌ؟</a:t>
          </a:r>
          <a:endParaRPr lang="en-US" sz="3100" kern="1200" dirty="0"/>
        </a:p>
      </dsp:txBody>
      <dsp:txXfrm>
        <a:off x="3653807" y="1311486"/>
        <a:ext cx="4017442" cy="550658"/>
      </dsp:txXfrm>
    </dsp:sp>
    <dsp:sp modelId="{E22E856D-7DEA-47CB-974F-493A8E61886B}">
      <dsp:nvSpPr>
        <dsp:cNvPr id="0" name=""/>
        <dsp:cNvSpPr/>
      </dsp:nvSpPr>
      <dsp:spPr>
        <a:xfrm>
          <a:off x="3624018" y="1922445"/>
          <a:ext cx="4077020" cy="6102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100" kern="1200"/>
            <a:t>...... أَحْفَظُ الْقُرْآنَ.</a:t>
          </a:r>
          <a:endParaRPr lang="en-US" sz="3100" kern="1200"/>
        </a:p>
      </dsp:txBody>
      <dsp:txXfrm>
        <a:off x="3653807" y="1952234"/>
        <a:ext cx="4017442" cy="550658"/>
      </dsp:txXfrm>
    </dsp:sp>
    <dsp:sp modelId="{DED25BCC-406C-408D-83B2-8E0C95F14234}">
      <dsp:nvSpPr>
        <dsp:cNvPr id="0" name=""/>
        <dsp:cNvSpPr/>
      </dsp:nvSpPr>
      <dsp:spPr>
        <a:xfrm>
          <a:off x="3624018" y="2563193"/>
          <a:ext cx="4077020" cy="610236"/>
        </a:xfrm>
        <a:prstGeom prst="round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100" kern="1200"/>
            <a:t>مَاذَا يَفْعَلُ مُحَمَّدٌ؟</a:t>
          </a:r>
          <a:endParaRPr lang="en-US" sz="3100" kern="1200"/>
        </a:p>
      </dsp:txBody>
      <dsp:txXfrm>
        <a:off x="3653807" y="2592982"/>
        <a:ext cx="4017442" cy="550658"/>
      </dsp:txXfrm>
    </dsp:sp>
    <dsp:sp modelId="{2325A5D7-0E80-4B2F-933E-ECC6617BFF14}">
      <dsp:nvSpPr>
        <dsp:cNvPr id="0" name=""/>
        <dsp:cNvSpPr/>
      </dsp:nvSpPr>
      <dsp:spPr>
        <a:xfrm>
          <a:off x="3624018" y="3203941"/>
          <a:ext cx="4077020" cy="6102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100" kern="1200"/>
            <a:t>...... يَكْتُبُ الْوَاجِبَ.</a:t>
          </a:r>
          <a:endParaRPr lang="en-US" sz="3100" kern="1200"/>
        </a:p>
      </dsp:txBody>
      <dsp:txXfrm>
        <a:off x="3653807" y="3233730"/>
        <a:ext cx="4017442" cy="550658"/>
      </dsp:txXfrm>
    </dsp:sp>
    <dsp:sp modelId="{E167AC07-A304-4C1B-887B-1793B5746AA7}">
      <dsp:nvSpPr>
        <dsp:cNvPr id="0" name=""/>
        <dsp:cNvSpPr/>
      </dsp:nvSpPr>
      <dsp:spPr>
        <a:xfrm>
          <a:off x="3624018" y="3844689"/>
          <a:ext cx="4077020" cy="610236"/>
        </a:xfrm>
        <a:prstGeom prst="round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100" kern="1200"/>
            <a:t>مَاذَا تَفْعَلُ خَدِيجَةُ؟</a:t>
          </a:r>
          <a:endParaRPr lang="en-US" sz="3100" kern="1200"/>
        </a:p>
      </dsp:txBody>
      <dsp:txXfrm>
        <a:off x="3653807" y="3874478"/>
        <a:ext cx="4017442" cy="550658"/>
      </dsp:txXfrm>
    </dsp:sp>
    <dsp:sp modelId="{0C5D1C04-E18E-428A-BF00-F36AE94BFBC2}">
      <dsp:nvSpPr>
        <dsp:cNvPr id="0" name=""/>
        <dsp:cNvSpPr/>
      </dsp:nvSpPr>
      <dsp:spPr>
        <a:xfrm>
          <a:off x="3624018" y="4485436"/>
          <a:ext cx="4077020" cy="6102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100" kern="1200"/>
            <a:t>..... تَرْسُمُ.</a:t>
          </a:r>
          <a:endParaRPr lang="en-US" sz="3100" kern="1200"/>
        </a:p>
      </dsp:txBody>
      <dsp:txXfrm>
        <a:off x="3653807" y="4515225"/>
        <a:ext cx="4017442" cy="5506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</a:t>
            </a:r>
            <a:r>
              <a:rPr lang="ar-EG" sz="1800" b="1" dirty="0"/>
              <a:t>3</a:t>
            </a:r>
            <a:r>
              <a:rPr lang="en-CA" sz="1800" b="1" dirty="0"/>
              <a:t>62E – Arabic Curriculum – Lecture No. </a:t>
            </a:r>
            <a:r>
              <a:rPr lang="ar-EG" sz="1800" b="1" dirty="0"/>
              <a:t>12</a:t>
            </a:r>
            <a:r>
              <a:rPr lang="en-CA" sz="1800" b="1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7809" y="2222523"/>
            <a:ext cx="11529391" cy="2387600"/>
          </a:xfrm>
        </p:spPr>
        <p:txBody>
          <a:bodyPr>
            <a:normAutofit fontScale="90000"/>
          </a:bodyPr>
          <a:lstStyle/>
          <a:p>
            <a:pPr rtl="1"/>
            <a:r>
              <a:rPr lang="ar-EG" dirty="0"/>
              <a:t>تَصْرِيف الفِعْل المُضَارِع وَزَمَن المُسْتَقْبَل</a:t>
            </a:r>
            <a:br>
              <a:rPr lang="ar-EG" dirty="0"/>
            </a:br>
            <a:r>
              <a:rPr lang="en-US" dirty="0"/>
              <a:t>Conjugation of the present tense verbs &amp; verbs in the future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İçerik Yer Tutucusu 5">
            <a:extLst>
              <a:ext uri="{FF2B5EF4-FFF2-40B4-BE49-F238E27FC236}">
                <a16:creationId xmlns:a16="http://schemas.microsoft.com/office/drawing/2014/main" id="{7B732FB0-B726-4598-A14E-B044B83289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3845871"/>
              </p:ext>
            </p:extLst>
          </p:nvPr>
        </p:nvGraphicFramePr>
        <p:xfrm>
          <a:off x="555935" y="2355066"/>
          <a:ext cx="11080130" cy="2147868"/>
        </p:xfrm>
        <a:graphic>
          <a:graphicData uri="http://schemas.openxmlformats.org/drawingml/2006/table">
            <a:tbl>
              <a:tblPr rtl="1" firstRow="1" firstCol="1" bandRow="1">
                <a:solidFill>
                  <a:srgbClr val="F2F2F2">
                    <a:alpha val="30196"/>
                  </a:srgbClr>
                </a:solidFill>
                <a:tableStyleId>{5C22544A-7EE6-4342-B048-85BDC9FD1C3A}</a:tableStyleId>
              </a:tblPr>
              <a:tblGrid>
                <a:gridCol w="5290910">
                  <a:extLst>
                    <a:ext uri="{9D8B030D-6E8A-4147-A177-3AD203B41FA5}">
                      <a16:colId xmlns:a16="http://schemas.microsoft.com/office/drawing/2014/main" val="1934612653"/>
                    </a:ext>
                  </a:extLst>
                </a:gridCol>
                <a:gridCol w="5789220">
                  <a:extLst>
                    <a:ext uri="{9D8B030D-6E8A-4147-A177-3AD203B41FA5}">
                      <a16:colId xmlns:a16="http://schemas.microsoft.com/office/drawing/2014/main" val="481816777"/>
                    </a:ext>
                  </a:extLst>
                </a:gridCol>
              </a:tblGrid>
              <a:tr h="784276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3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عَلِيّ</a:t>
                      </a:r>
                      <a:r>
                        <a:rPr lang="ar-EG" sz="3300" b="0" cap="none" spc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يَعْمَلُ</a:t>
                      </a:r>
                      <a:r>
                        <a:rPr lang="ar-EG" sz="3300" b="0" cap="none" spc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ar-EG" sz="33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مُهَنْدِسًا</a:t>
                      </a:r>
                      <a:r>
                        <a:rPr lang="ar-EG" sz="3300" b="0" cap="none" spc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.</a:t>
                      </a:r>
                      <a:endParaRPr lang="en-US" sz="3300" b="0" cap="none" spc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280198" marR="161653" marT="215537" marB="215537" anchor="ctr">
                    <a:lnL w="19050" cap="flat" cmpd="sng" algn="ctr">
                      <a:noFill/>
                      <a:prstDash val="soli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3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عَلِيّ</a:t>
                      </a:r>
                      <a:r>
                        <a:rPr lang="ar-EG" sz="3300" b="0" cap="none" spc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لا يَعْمَلُ</a:t>
                      </a:r>
                      <a:r>
                        <a:rPr lang="ar-EG" sz="3300" b="0" cap="none" spc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ar-EG" sz="33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مُهَنْدِسًا</a:t>
                      </a:r>
                      <a:r>
                        <a:rPr lang="ar-EG" sz="3300" b="0" cap="none" spc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.</a:t>
                      </a:r>
                      <a:endParaRPr lang="en-US" sz="3300" b="0" cap="none" spc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280198" marR="161653" marT="215537" marB="215537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9379799"/>
                  </a:ext>
                </a:extLst>
              </a:tr>
              <a:tr h="1187458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300" cap="none" spc="0" dirty="0">
                          <a:solidFill>
                            <a:schemeClr val="tx1"/>
                          </a:solidFill>
                          <a:effectLst/>
                        </a:rPr>
                        <a:t>عائشةُ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تَقْرأُ</a:t>
                      </a:r>
                      <a:r>
                        <a:rPr lang="ar-EG" sz="3300" cap="none" spc="0" dirty="0">
                          <a:solidFill>
                            <a:schemeClr val="tx1"/>
                          </a:solidFill>
                          <a:effectLst/>
                        </a:rPr>
                        <a:t> الصَّحِيفَةَ في الصَّبَاح. </a:t>
                      </a:r>
                      <a:endParaRPr lang="en-US" sz="3300" cap="none" spc="0" dirty="0">
                        <a:solidFill>
                          <a:schemeClr val="tx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280198" marR="161653" marT="215537" marB="215537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300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EG" sz="33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عائشةُ</a:t>
                      </a:r>
                      <a:r>
                        <a:rPr lang="ar-EG" sz="3300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لا تَقْرأُ </a:t>
                      </a:r>
                      <a:r>
                        <a:rPr lang="ar-EG" sz="33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الصَّحِيفَةَ</a:t>
                      </a:r>
                      <a:r>
                        <a:rPr lang="ar-EG" sz="3300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EG" sz="33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في</a:t>
                      </a:r>
                      <a:r>
                        <a:rPr lang="ar-EG" sz="3300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EG" sz="33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الصَّبَاح</a:t>
                      </a:r>
                      <a:r>
                        <a:rPr lang="ar-EG" sz="3300" cap="none" spc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3300" cap="none" spc="0" dirty="0">
                        <a:solidFill>
                          <a:schemeClr val="tx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280198" marR="161653" marT="215537" marB="215537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mpd="sng">
                      <a:noFill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939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4624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4E606724-592B-4750-949C-DF50A6E4D6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4235540"/>
              </p:ext>
            </p:extLst>
          </p:nvPr>
        </p:nvGraphicFramePr>
        <p:xfrm>
          <a:off x="1206948" y="2541313"/>
          <a:ext cx="9778104" cy="1775374"/>
        </p:xfrm>
        <a:graphic>
          <a:graphicData uri="http://schemas.openxmlformats.org/drawingml/2006/table">
            <a:tbl>
              <a:tblPr rtl="1"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4761318">
                  <a:extLst>
                    <a:ext uri="{9D8B030D-6E8A-4147-A177-3AD203B41FA5}">
                      <a16:colId xmlns:a16="http://schemas.microsoft.com/office/drawing/2014/main" val="3845517628"/>
                    </a:ext>
                  </a:extLst>
                </a:gridCol>
                <a:gridCol w="5016786">
                  <a:extLst>
                    <a:ext uri="{9D8B030D-6E8A-4147-A177-3AD203B41FA5}">
                      <a16:colId xmlns:a16="http://schemas.microsoft.com/office/drawing/2014/main" val="446019885"/>
                    </a:ext>
                  </a:extLst>
                </a:gridCol>
              </a:tblGrid>
              <a:tr h="925426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300" b="1" cap="none" spc="0" dirty="0">
                          <a:solidFill>
                            <a:schemeClr val="tx1"/>
                          </a:solidFill>
                          <a:effectLst/>
                        </a:rPr>
                        <a:t>أَنْتَ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تُحِبُّ</a:t>
                      </a:r>
                      <a:r>
                        <a:rPr lang="ar-EG" sz="3300" b="1" cap="none" spc="0" dirty="0">
                          <a:solidFill>
                            <a:schemeClr val="tx1"/>
                          </a:solidFill>
                          <a:effectLst/>
                        </a:rPr>
                        <a:t> كُرَةَ القَدَمِ.</a:t>
                      </a:r>
                      <a:endParaRPr lang="en-US" sz="3300" b="1" cap="none" spc="0" dirty="0">
                        <a:solidFill>
                          <a:schemeClr val="tx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32017" marR="141446" marT="37719" marB="282893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300" b="1" cap="none" spc="0" dirty="0">
                          <a:solidFill>
                            <a:schemeClr val="tx1"/>
                          </a:solidFill>
                          <a:effectLst/>
                        </a:rPr>
                        <a:t>أَنْتَ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لَا تُحِبُّ </a:t>
                      </a:r>
                      <a:r>
                        <a:rPr lang="ar-EG" sz="3300" b="1" cap="none" spc="0" dirty="0">
                          <a:solidFill>
                            <a:schemeClr val="tx1"/>
                          </a:solidFill>
                          <a:effectLst/>
                        </a:rPr>
                        <a:t>كُرَةَ القَدَمِ.</a:t>
                      </a:r>
                      <a:endParaRPr lang="en-US" sz="3300" b="1" cap="none" spc="0" dirty="0">
                        <a:solidFill>
                          <a:schemeClr val="tx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32017" marR="141446" marT="37719" marB="282893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519514"/>
                  </a:ext>
                </a:extLst>
              </a:tr>
              <a:tr h="793147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3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أَنْتِ</a:t>
                      </a:r>
                      <a:r>
                        <a:rPr lang="ar-EG" sz="2500" b="1" cap="none" spc="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+mn-ea"/>
                          <a:cs typeface="Simplified Arabic" panose="02020603050405020304" pitchFamily="18" charset="-78"/>
                        </a:rPr>
                        <a:t>تَشْرَبِينَ</a:t>
                      </a:r>
                      <a:r>
                        <a:rPr lang="ar-EG" sz="25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EG" sz="33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الشَّايَ</a:t>
                      </a:r>
                      <a:r>
                        <a:rPr lang="ar-EG" sz="25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EG" sz="33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فِي</a:t>
                      </a:r>
                      <a:r>
                        <a:rPr lang="ar-EG" sz="25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EG" sz="33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المَسَاءِ</a:t>
                      </a:r>
                      <a:r>
                        <a:rPr lang="ar-EG" sz="2500" b="1" cap="none" spc="0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endParaRPr lang="en-US" sz="2500" b="1" cap="none" spc="0" dirty="0">
                        <a:solidFill>
                          <a:schemeClr val="tx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32017" marR="141446" marT="37719" marB="282893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3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أَنْتِ</a:t>
                      </a:r>
                      <a:r>
                        <a:rPr lang="ar-EG" sz="2500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لَا تَشْرَبِينَ </a:t>
                      </a:r>
                      <a:r>
                        <a:rPr lang="ar-EG" sz="33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الشَّايَ</a:t>
                      </a:r>
                      <a:r>
                        <a:rPr lang="ar-EG" sz="2500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EG" sz="33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فِي</a:t>
                      </a:r>
                      <a:r>
                        <a:rPr lang="ar-EG" sz="2500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EG" sz="33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المَسَاءِ</a:t>
                      </a:r>
                      <a:r>
                        <a:rPr lang="ar-EG" sz="2500" cap="none" spc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2500" cap="none" spc="0" dirty="0">
                        <a:solidFill>
                          <a:schemeClr val="tx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32017" marR="141446" marT="37719" marB="28289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7711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8986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59E102-0E72-407A-9163-D6A081A2D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sz="320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اكْتُبِ الضَّمِيرَ الْمُنَاسِبَ:</a:t>
            </a:r>
            <a:br>
              <a:rPr lang="en-US" sz="320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</a:br>
            <a:endParaRPr lang="ar-SA" dirty="0"/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F553F07F-F724-4B40-90F9-53F5F49835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763939"/>
              </p:ext>
            </p:extLst>
          </p:nvPr>
        </p:nvGraphicFramePr>
        <p:xfrm>
          <a:off x="581192" y="1302855"/>
          <a:ext cx="11325058" cy="5095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5188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6C5300-DB92-4BB0-9227-E1289C7A3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ar-EG">
                <a:solidFill>
                  <a:srgbClr val="FFFEFF"/>
                </a:solidFill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اخْتَرِ الْإِجَابَةَ الصَّحِيحَةَ:</a:t>
            </a:r>
            <a:br>
              <a:rPr lang="en-US">
                <a:solidFill>
                  <a:srgbClr val="FFFEFF"/>
                </a:solidFill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</a:br>
            <a:endParaRPr lang="ar-SA">
              <a:solidFill>
                <a:srgbClr val="FFFEFF"/>
              </a:solidFill>
            </a:endParaRPr>
          </a:p>
        </p:txBody>
      </p:sp>
      <p:sp>
        <p:nvSpPr>
          <p:cNvPr id="22" name="İçerik Yer Tutucusu 2">
            <a:extLst>
              <a:ext uri="{FF2B5EF4-FFF2-40B4-BE49-F238E27FC236}">
                <a16:creationId xmlns:a16="http://schemas.microsoft.com/office/drawing/2014/main" id="{33F3DFB6-CADB-4EB0-8448-F3C41ACAB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330" y="1779105"/>
            <a:ext cx="11559209" cy="4472608"/>
          </a:xfrm>
        </p:spPr>
        <p:txBody>
          <a:bodyPr>
            <a:normAutofit/>
          </a:bodyPr>
          <a:lstStyle/>
          <a:p>
            <a:pPr indent="201295" algn="r" rtl="1"/>
            <a:r>
              <a:rPr lang="ar-EG" sz="36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مَاذَا تَفْعَلينَ يا عَائشَةُ؟ أَنَا .......... الطَّعَام.      تَطْبُخُ    أَطْبُخُ    تَطْبُخِينَ</a:t>
            </a:r>
            <a:endParaRPr lang="en-US" sz="36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r" rtl="1"/>
            <a:r>
              <a:rPr lang="ar-EG" sz="36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مَاذَا تَفْعَلُ يَا عَلِيُّ؟ أنَا .......... الْكِتَابَ.         يَقْرَأُ      تَقْرَأُ     أَقْرَأُ</a:t>
            </a:r>
            <a:endParaRPr lang="en-US" sz="36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r" rtl="1"/>
            <a:r>
              <a:rPr lang="ar-EG" sz="36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مَاذَا يَفْعَلُ مُحَمَّدٌ؟ هُوَ ........... الْوَاجِبَ.        تَكْتُبُ   أَكْتُبُ   يَكْتُبُ</a:t>
            </a:r>
            <a:endParaRPr lang="en-US" sz="36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r" rtl="1"/>
            <a:r>
              <a:rPr lang="ar-EG" sz="36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مَاذَا تَفْعَلُ هِنْدٌ؟ هِيَ ......... القُرْآنَ.             يَحْفَظُ   تَحْفَظُ   أَحْفَظُ       </a:t>
            </a:r>
            <a:endParaRPr lang="en-US" sz="36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r"/>
            <a:endParaRPr lang="ar-SA" sz="3600" dirty="0"/>
          </a:p>
        </p:txBody>
      </p:sp>
    </p:spTree>
    <p:extLst>
      <p:ext uri="{BB962C8B-B14F-4D97-AF65-F5344CB8AC3E}">
        <p14:creationId xmlns:p14="http://schemas.microsoft.com/office/powerpoint/2010/main" val="2533712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7D8C894-C460-4F60-A782-B4F87462C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indent="201295" algn="ctr" rtl="1">
              <a:lnSpc>
                <a:spcPct val="107000"/>
              </a:lnSpc>
              <a:spcBef>
                <a:spcPts val="1200"/>
              </a:spcBef>
            </a:pPr>
            <a:br>
              <a:rPr lang="ar-SA" sz="36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</a:br>
            <a:br>
              <a:rPr lang="ar-SA" sz="36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</a:br>
            <a:br>
              <a:rPr lang="ar-SA" sz="36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ar-QA" sz="36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المستقبل مع ضمائر المفرد</a:t>
            </a:r>
            <a:br>
              <a:rPr lang="en-US" sz="36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ar-QA" sz="36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أنا هو هي أنتَ أنتِ</a:t>
            </a:r>
            <a:endParaRPr lang="ar-SA" sz="3600" dirty="0"/>
          </a:p>
        </p:txBody>
      </p:sp>
      <p:graphicFrame>
        <p:nvGraphicFramePr>
          <p:cNvPr id="10" name="İçerik Yer Tutucusu 9">
            <a:extLst>
              <a:ext uri="{FF2B5EF4-FFF2-40B4-BE49-F238E27FC236}">
                <a16:creationId xmlns:a16="http://schemas.microsoft.com/office/drawing/2014/main" id="{704A4B4B-A939-4004-916F-32447E61F5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9868230"/>
              </p:ext>
            </p:extLst>
          </p:nvPr>
        </p:nvGraphicFramePr>
        <p:xfrm>
          <a:off x="2313367" y="2693434"/>
          <a:ext cx="7639051" cy="775811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884035">
                  <a:extLst>
                    <a:ext uri="{9D8B030D-6E8A-4147-A177-3AD203B41FA5}">
                      <a16:colId xmlns:a16="http://schemas.microsoft.com/office/drawing/2014/main" val="2914227694"/>
                    </a:ext>
                  </a:extLst>
                </a:gridCol>
                <a:gridCol w="3755016">
                  <a:extLst>
                    <a:ext uri="{9D8B030D-6E8A-4147-A177-3AD203B41FA5}">
                      <a16:colId xmlns:a16="http://schemas.microsoft.com/office/drawing/2014/main" val="1141442621"/>
                    </a:ext>
                  </a:extLst>
                </a:gridCol>
              </a:tblGrid>
              <a:tr h="775811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200" dirty="0">
                          <a:effectLst/>
                        </a:rPr>
                        <a:t>أَنَا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سَأَكْتُبُ</a:t>
                      </a:r>
                      <a:r>
                        <a:rPr lang="ar-EG" sz="3200" dirty="0">
                          <a:effectLst/>
                        </a:rPr>
                        <a:t> الدَّرْسَ.</a:t>
                      </a:r>
                      <a:endParaRPr lang="en-US" sz="32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200" dirty="0">
                          <a:effectLst/>
                        </a:rPr>
                        <a:t>أَنَا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سَوْفَ أَكْتُبُ </a:t>
                      </a:r>
                      <a:r>
                        <a:rPr lang="ar-EG" sz="3200" dirty="0">
                          <a:effectLst/>
                        </a:rPr>
                        <a:t>الدَّرْسَ.</a:t>
                      </a:r>
                      <a:endParaRPr lang="en-US" sz="32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2489782"/>
                  </a:ext>
                </a:extLst>
              </a:tr>
            </a:tbl>
          </a:graphicData>
        </a:graphic>
      </p:graphicFrame>
      <p:graphicFrame>
        <p:nvGraphicFramePr>
          <p:cNvPr id="11" name="Tablo 10">
            <a:extLst>
              <a:ext uri="{FF2B5EF4-FFF2-40B4-BE49-F238E27FC236}">
                <a16:creationId xmlns:a16="http://schemas.microsoft.com/office/drawing/2014/main" id="{1D246DFA-84CB-4A43-AC46-AFB86AF633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784919"/>
              </p:ext>
            </p:extLst>
          </p:nvPr>
        </p:nvGraphicFramePr>
        <p:xfrm>
          <a:off x="2313367" y="5135273"/>
          <a:ext cx="7625760" cy="107619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896027">
                  <a:extLst>
                    <a:ext uri="{9D8B030D-6E8A-4147-A177-3AD203B41FA5}">
                      <a16:colId xmlns:a16="http://schemas.microsoft.com/office/drawing/2014/main" val="2936627460"/>
                    </a:ext>
                  </a:extLst>
                </a:gridCol>
                <a:gridCol w="3729733">
                  <a:extLst>
                    <a:ext uri="{9D8B030D-6E8A-4147-A177-3AD203B41FA5}">
                      <a16:colId xmlns:a16="http://schemas.microsoft.com/office/drawing/2014/main" val="2734685472"/>
                    </a:ext>
                  </a:extLst>
                </a:gridCol>
              </a:tblGrid>
              <a:tr h="516890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400" dirty="0">
                          <a:effectLst/>
                        </a:rPr>
                        <a:t>مُحَمَّدٌ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سَيَذْهَبُ</a:t>
                      </a:r>
                      <a:r>
                        <a:rPr lang="ar-EG" sz="2400" dirty="0">
                          <a:effectLst/>
                        </a:rPr>
                        <a:t> إِلى الطَّبِيبِ.</a:t>
                      </a:r>
                      <a:endParaRPr lang="en-US" sz="24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400" dirty="0">
                          <a:effectLst/>
                        </a:rPr>
                        <a:t>مُحَمَّدٌ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سَوْفَ</a:t>
                      </a:r>
                      <a:r>
                        <a:rPr lang="ar-EG" sz="2400" dirty="0">
                          <a:effectLst/>
                        </a:rPr>
                        <a:t>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يَذْهَبُ</a:t>
                      </a:r>
                      <a:r>
                        <a:rPr lang="ar-EG" sz="2400" dirty="0">
                          <a:effectLst/>
                        </a:rPr>
                        <a:t> إِلى الطَّبِيبِ.</a:t>
                      </a:r>
                      <a:endParaRPr lang="en-US" sz="24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50245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400" dirty="0">
                          <a:effectLst/>
                        </a:rPr>
                        <a:t>شَيْمَاءُ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+mn-ea"/>
                          <a:cs typeface="Simplified Arabic" panose="02020603050405020304" pitchFamily="18" charset="-78"/>
                        </a:rPr>
                        <a:t>سَتَدْخُلُ</a:t>
                      </a:r>
                      <a:r>
                        <a:rPr lang="ar-EG" sz="2400" dirty="0">
                          <a:effectLst/>
                        </a:rPr>
                        <a:t> الصَّفَّ. </a:t>
                      </a:r>
                      <a:endParaRPr lang="en-US" sz="24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800" dirty="0">
                          <a:effectLst/>
                        </a:rPr>
                        <a:t>شَيْمَاءُ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سَوْفَ</a:t>
                      </a:r>
                      <a:r>
                        <a:rPr lang="ar-EG" sz="2800" dirty="0">
                          <a:effectLst/>
                        </a:rPr>
                        <a:t>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تَدْخُلُ</a:t>
                      </a:r>
                      <a:r>
                        <a:rPr lang="ar-EG" sz="2800" dirty="0">
                          <a:effectLst/>
                        </a:rPr>
                        <a:t> الصَّفَّ.</a:t>
                      </a:r>
                      <a:endParaRPr lang="en-US" sz="28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326610"/>
                  </a:ext>
                </a:extLst>
              </a:tr>
            </a:tbl>
          </a:graphicData>
        </a:graphic>
      </p:graphicFrame>
      <p:graphicFrame>
        <p:nvGraphicFramePr>
          <p:cNvPr id="12" name="Tablo 11">
            <a:extLst>
              <a:ext uri="{FF2B5EF4-FFF2-40B4-BE49-F238E27FC236}">
                <a16:creationId xmlns:a16="http://schemas.microsoft.com/office/drawing/2014/main" id="{D08CF25B-8F96-436D-A30A-807B63E5E3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599861"/>
              </p:ext>
            </p:extLst>
          </p:nvPr>
        </p:nvGraphicFramePr>
        <p:xfrm>
          <a:off x="2313367" y="3724790"/>
          <a:ext cx="7635699" cy="115493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846443">
                  <a:extLst>
                    <a:ext uri="{9D8B030D-6E8A-4147-A177-3AD203B41FA5}">
                      <a16:colId xmlns:a16="http://schemas.microsoft.com/office/drawing/2014/main" val="801761951"/>
                    </a:ext>
                  </a:extLst>
                </a:gridCol>
                <a:gridCol w="3789256">
                  <a:extLst>
                    <a:ext uri="{9D8B030D-6E8A-4147-A177-3AD203B41FA5}">
                      <a16:colId xmlns:a16="http://schemas.microsoft.com/office/drawing/2014/main" val="421425336"/>
                    </a:ext>
                  </a:extLst>
                </a:gridCol>
              </a:tblGrid>
              <a:tr h="516890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600" dirty="0">
                          <a:effectLst/>
                        </a:rPr>
                        <a:t>أَنْتَ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سَتَفْتَحُ</a:t>
                      </a:r>
                      <a:r>
                        <a:rPr lang="ar-EG" sz="3600" dirty="0">
                          <a:effectLst/>
                        </a:rPr>
                        <a:t> النَّافِذَةَ.</a:t>
                      </a:r>
                      <a:endParaRPr lang="en-US" sz="36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600" dirty="0">
                          <a:effectLst/>
                        </a:rPr>
                        <a:t>أَنْتَ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سَوْفَ</a:t>
                      </a:r>
                      <a:r>
                        <a:rPr lang="ar-EG" sz="3600" dirty="0">
                          <a:effectLst/>
                        </a:rPr>
                        <a:t>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تَفْتَحُ</a:t>
                      </a:r>
                      <a:r>
                        <a:rPr lang="ar-EG" sz="3600" dirty="0">
                          <a:effectLst/>
                        </a:rPr>
                        <a:t> النَّافِذَةَ.</a:t>
                      </a:r>
                      <a:endParaRPr lang="en-US" sz="36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487136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600" dirty="0">
                          <a:effectLst/>
                        </a:rPr>
                        <a:t>أنتِ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سَتَجْلِسِينَ</a:t>
                      </a:r>
                      <a:r>
                        <a:rPr lang="ar-EG" sz="3600" dirty="0">
                          <a:effectLst/>
                        </a:rPr>
                        <a:t> هُنَا.</a:t>
                      </a:r>
                      <a:endParaRPr lang="en-US" sz="36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600" dirty="0">
                          <a:effectLst/>
                        </a:rPr>
                        <a:t>أنتِ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سَوْفَ</a:t>
                      </a:r>
                      <a:r>
                        <a:rPr lang="ar-EG" sz="3600" dirty="0">
                          <a:effectLst/>
                        </a:rPr>
                        <a:t>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تَجْلِسِينَ</a:t>
                      </a:r>
                      <a:r>
                        <a:rPr lang="ar-EG" sz="3600" dirty="0">
                          <a:effectLst/>
                        </a:rPr>
                        <a:t> هُنَا.</a:t>
                      </a:r>
                      <a:endParaRPr lang="en-US" sz="36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55909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1963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C6824338-4EE4-4337-938E-60D03B0BD9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8132520"/>
              </p:ext>
            </p:extLst>
          </p:nvPr>
        </p:nvGraphicFramePr>
        <p:xfrm>
          <a:off x="2498932" y="837652"/>
          <a:ext cx="6764863" cy="537764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6764863">
                  <a:extLst>
                    <a:ext uri="{9D8B030D-6E8A-4147-A177-3AD203B41FA5}">
                      <a16:colId xmlns:a16="http://schemas.microsoft.com/office/drawing/2014/main" val="1888413675"/>
                    </a:ext>
                  </a:extLst>
                </a:gridCol>
              </a:tblGrid>
              <a:tr h="1344412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900" dirty="0">
                          <a:effectLst/>
                        </a:rPr>
                        <a:t>- مَاذَا </a:t>
                      </a:r>
                      <a:r>
                        <a:rPr lang="ar-EG" sz="3300" b="0" i="0" u="none" strike="noStrike" kern="1200" dirty="0">
                          <a:solidFill>
                            <a:srgbClr val="FFFF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ستَفْعَلُ</a:t>
                      </a:r>
                      <a:r>
                        <a:rPr lang="ar-EG" sz="2900" dirty="0">
                          <a:effectLst/>
                        </a:rPr>
                        <a:t> يَا عَدْنَانُ؟</a:t>
                      </a:r>
                      <a:endParaRPr lang="en-US" sz="2900" dirty="0">
                        <a:effectLst/>
                      </a:endParaRPr>
                    </a:p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900" dirty="0">
                          <a:effectLst/>
                        </a:rPr>
                        <a:t>--أَنَا </a:t>
                      </a:r>
                      <a:r>
                        <a:rPr lang="ar-EG" sz="3300" b="0" i="0" u="none" strike="noStrike" kern="1200" dirty="0">
                          <a:solidFill>
                            <a:srgbClr val="FFFF00"/>
                          </a:solidFill>
                          <a:effectLst/>
                          <a:latin typeface="Simplified Arabic" panose="02020603050405020304" pitchFamily="18" charset="-78"/>
                          <a:ea typeface="+mn-ea"/>
                          <a:cs typeface="Simplified Arabic" panose="02020603050405020304" pitchFamily="18" charset="-78"/>
                        </a:rPr>
                        <a:t>سَأُسَافِرُ</a:t>
                      </a:r>
                      <a:r>
                        <a:rPr lang="ar-EG" sz="2900" dirty="0">
                          <a:effectLst/>
                        </a:rPr>
                        <a:t> إِلى الأُرْدُن.</a:t>
                      </a:r>
                      <a:endParaRPr lang="en-US" sz="2900" dirty="0">
                        <a:effectLst/>
                        <a:latin typeface="Simplified Arabic" panose="02020603050405020304" pitchFamily="18" charset="-78"/>
                        <a:ea typeface="+mn-ea"/>
                        <a:cs typeface="Simplified Arabic" panose="02020603050405020304" pitchFamily="18" charset="-78"/>
                      </a:endParaRPr>
                    </a:p>
                  </a:txBody>
                  <a:tcPr marL="143645" marR="143645" marT="0" marB="0"/>
                </a:tc>
                <a:extLst>
                  <a:ext uri="{0D108BD9-81ED-4DB2-BD59-A6C34878D82A}">
                    <a16:rowId xmlns:a16="http://schemas.microsoft.com/office/drawing/2014/main" val="3620390184"/>
                  </a:ext>
                </a:extLst>
              </a:tr>
              <a:tr h="1344412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900" dirty="0">
                          <a:effectLst/>
                        </a:rPr>
                        <a:t>- مَاذَا </a:t>
                      </a:r>
                      <a:r>
                        <a:rPr lang="ar-EG" sz="3300" b="0" i="0" u="none" strike="noStrike" kern="1200" dirty="0">
                          <a:solidFill>
                            <a:srgbClr val="FFFF00"/>
                          </a:solidFill>
                          <a:effectLst/>
                          <a:latin typeface="Simplified Arabic" panose="02020603050405020304" pitchFamily="18" charset="-78"/>
                          <a:ea typeface="+mn-ea"/>
                          <a:cs typeface="Simplified Arabic" panose="02020603050405020304" pitchFamily="18" charset="-78"/>
                        </a:rPr>
                        <a:t>ستَفْعَلِينَ</a:t>
                      </a:r>
                      <a:r>
                        <a:rPr lang="ar-EG" sz="2900" dirty="0">
                          <a:effectLst/>
                        </a:rPr>
                        <a:t> يَا زَيْنَب؟</a:t>
                      </a:r>
                      <a:endParaRPr lang="en-US" sz="2900" dirty="0">
                        <a:effectLst/>
                      </a:endParaRPr>
                    </a:p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900" dirty="0">
                          <a:effectLst/>
                        </a:rPr>
                        <a:t>--أَنَا </a:t>
                      </a:r>
                      <a:r>
                        <a:rPr lang="ar-EG" sz="3300" b="0" i="0" u="none" strike="noStrike" kern="1200" dirty="0">
                          <a:solidFill>
                            <a:srgbClr val="FFFF00"/>
                          </a:solidFill>
                          <a:effectLst/>
                          <a:latin typeface="Simplified Arabic" panose="02020603050405020304" pitchFamily="18" charset="-78"/>
                          <a:ea typeface="+mn-ea"/>
                          <a:cs typeface="Simplified Arabic" panose="02020603050405020304" pitchFamily="18" charset="-78"/>
                        </a:rPr>
                        <a:t>سَأَدْرُسُ</a:t>
                      </a:r>
                      <a:r>
                        <a:rPr lang="ar-EG" sz="2900" dirty="0">
                          <a:effectLst/>
                        </a:rPr>
                        <a:t> اللُّغَةَ الْعَرَبِيَّةَ.</a:t>
                      </a:r>
                      <a:endParaRPr lang="en-US" sz="29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43645" marR="143645" marT="0" marB="0"/>
                </a:tc>
                <a:extLst>
                  <a:ext uri="{0D108BD9-81ED-4DB2-BD59-A6C34878D82A}">
                    <a16:rowId xmlns:a16="http://schemas.microsoft.com/office/drawing/2014/main" val="2426870277"/>
                  </a:ext>
                </a:extLst>
              </a:tr>
              <a:tr h="1344412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900" dirty="0">
                          <a:effectLst/>
                        </a:rPr>
                        <a:t>- مَاذَا </a:t>
                      </a:r>
                      <a:r>
                        <a:rPr lang="ar-EG" sz="3300" b="0" i="0" u="none" strike="noStrike" kern="1200" dirty="0">
                          <a:solidFill>
                            <a:srgbClr val="FFFF00"/>
                          </a:solidFill>
                          <a:effectLst/>
                          <a:latin typeface="Simplified Arabic" panose="02020603050405020304" pitchFamily="18" charset="-78"/>
                          <a:ea typeface="+mn-ea"/>
                          <a:cs typeface="Simplified Arabic" panose="02020603050405020304" pitchFamily="18" charset="-78"/>
                        </a:rPr>
                        <a:t>سَيَفْعَلُ</a:t>
                      </a:r>
                      <a:r>
                        <a:rPr lang="ar-EG" sz="2900" dirty="0">
                          <a:effectLst/>
                        </a:rPr>
                        <a:t> إِبْرَاهِيمُ؟</a:t>
                      </a:r>
                      <a:endParaRPr lang="en-US" sz="2900" dirty="0">
                        <a:effectLst/>
                      </a:endParaRPr>
                    </a:p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900" dirty="0">
                          <a:effectLst/>
                        </a:rPr>
                        <a:t>--هو </a:t>
                      </a:r>
                      <a:r>
                        <a:rPr lang="ar-EG" sz="3300" b="0" i="0" u="none" strike="noStrike" kern="1200" dirty="0">
                          <a:solidFill>
                            <a:srgbClr val="FFFF00"/>
                          </a:solidFill>
                          <a:effectLst/>
                          <a:latin typeface="Simplified Arabic" panose="02020603050405020304" pitchFamily="18" charset="-78"/>
                          <a:ea typeface="+mn-ea"/>
                          <a:cs typeface="Simplified Arabic" panose="02020603050405020304" pitchFamily="18" charset="-78"/>
                        </a:rPr>
                        <a:t>سَيَذْهَبُ</a:t>
                      </a:r>
                      <a:r>
                        <a:rPr lang="ar-EG" sz="2900" dirty="0">
                          <a:effectLst/>
                        </a:rPr>
                        <a:t> إِلَى الجَامِعَةِ.</a:t>
                      </a:r>
                      <a:endParaRPr lang="en-US" sz="29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43645" marR="143645" marT="0" marB="0"/>
                </a:tc>
                <a:extLst>
                  <a:ext uri="{0D108BD9-81ED-4DB2-BD59-A6C34878D82A}">
                    <a16:rowId xmlns:a16="http://schemas.microsoft.com/office/drawing/2014/main" val="2513257186"/>
                  </a:ext>
                </a:extLst>
              </a:tr>
              <a:tr h="1344412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900" dirty="0">
                          <a:effectLst/>
                        </a:rPr>
                        <a:t>- مَاذَا </a:t>
                      </a:r>
                      <a:r>
                        <a:rPr lang="ar-EG" sz="3300" b="0" i="0" u="none" strike="noStrike" kern="1200" dirty="0">
                          <a:solidFill>
                            <a:srgbClr val="FFFF00"/>
                          </a:solidFill>
                          <a:effectLst/>
                          <a:latin typeface="Simplified Arabic" panose="02020603050405020304" pitchFamily="18" charset="-78"/>
                          <a:ea typeface="+mn-ea"/>
                          <a:cs typeface="Simplified Arabic" panose="02020603050405020304" pitchFamily="18" charset="-78"/>
                        </a:rPr>
                        <a:t>ستَفْعَلُ</a:t>
                      </a:r>
                      <a:r>
                        <a:rPr lang="ar-EG" sz="2900" dirty="0">
                          <a:effectLst/>
                        </a:rPr>
                        <a:t> مَرْيَمُ؟</a:t>
                      </a:r>
                      <a:endParaRPr lang="en-US" sz="2900" dirty="0">
                        <a:effectLst/>
                      </a:endParaRPr>
                    </a:p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900" dirty="0">
                          <a:effectLst/>
                        </a:rPr>
                        <a:t>--هي </a:t>
                      </a:r>
                      <a:r>
                        <a:rPr lang="ar-EG" sz="3300" b="0" i="0" u="none" strike="noStrike" kern="1200" dirty="0">
                          <a:solidFill>
                            <a:srgbClr val="FFFF00"/>
                          </a:solidFill>
                          <a:effectLst/>
                          <a:latin typeface="Simplified Arabic" panose="02020603050405020304" pitchFamily="18" charset="-78"/>
                          <a:ea typeface="+mn-ea"/>
                          <a:cs typeface="Simplified Arabic" panose="02020603050405020304" pitchFamily="18" charset="-78"/>
                        </a:rPr>
                        <a:t>سَتَشْرَبُ</a:t>
                      </a:r>
                      <a:r>
                        <a:rPr lang="ar-EG" sz="2900" dirty="0">
                          <a:effectLst/>
                        </a:rPr>
                        <a:t> العَصِيرَ.</a:t>
                      </a:r>
                      <a:endParaRPr lang="en-US" sz="29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43645" marR="143645" marT="0" marB="0"/>
                </a:tc>
                <a:extLst>
                  <a:ext uri="{0D108BD9-81ED-4DB2-BD59-A6C34878D82A}">
                    <a16:rowId xmlns:a16="http://schemas.microsoft.com/office/drawing/2014/main" val="1472873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96698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267955-66DD-4D01-BEB9-E399CE295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>
            <a:normAutofit/>
          </a:bodyPr>
          <a:lstStyle/>
          <a:p>
            <a:pPr indent="201295" rtl="1">
              <a:lnSpc>
                <a:spcPct val="90000"/>
              </a:lnSpc>
            </a:pPr>
            <a:r>
              <a:rPr lang="ar-QA" sz="25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 </a:t>
            </a:r>
            <a:br>
              <a:rPr lang="en-US" sz="25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ar-QA" sz="25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نفي الزمن المستقبل بــ </a:t>
            </a:r>
            <a:r>
              <a:rPr lang="ar-QA" sz="25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لن</a:t>
            </a:r>
            <a:br>
              <a:rPr lang="en-US" sz="25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</a:br>
            <a:endParaRPr lang="ar-SA" sz="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3197008A-B207-460C-8FB3-529BD52D30E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68374" y="3656276"/>
          <a:ext cx="6055249" cy="1184856"/>
        </p:xfrm>
        <a:graphic>
          <a:graphicData uri="http://schemas.openxmlformats.org/drawingml/2006/table">
            <a:tbl>
              <a:tblPr rtl="1" firstRow="1" firstCol="1" bandRow="1"/>
              <a:tblGrid>
                <a:gridCol w="2943431">
                  <a:extLst>
                    <a:ext uri="{9D8B030D-6E8A-4147-A177-3AD203B41FA5}">
                      <a16:colId xmlns:a16="http://schemas.microsoft.com/office/drawing/2014/main" val="2250014218"/>
                    </a:ext>
                  </a:extLst>
                </a:gridCol>
                <a:gridCol w="3111818">
                  <a:extLst>
                    <a:ext uri="{9D8B030D-6E8A-4147-A177-3AD203B41FA5}">
                      <a16:colId xmlns:a16="http://schemas.microsoft.com/office/drawing/2014/main" val="2840587618"/>
                    </a:ext>
                  </a:extLst>
                </a:gridCol>
              </a:tblGrid>
              <a:tr h="1184856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أَنَا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سَأفْتَحُ</a:t>
                      </a: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النَّافِذَةَ.</a:t>
                      </a:r>
                      <a:endParaRPr lang="ar-EG" sz="4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أَنَا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لَنْ أفْتَحَ </a:t>
                      </a: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النَّافِذَةَ.</a:t>
                      </a:r>
                      <a:endParaRPr lang="ar-EG" sz="4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43842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76654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İçerik Yer Tutucusu 5">
            <a:extLst>
              <a:ext uri="{FF2B5EF4-FFF2-40B4-BE49-F238E27FC236}">
                <a16:creationId xmlns:a16="http://schemas.microsoft.com/office/drawing/2014/main" id="{FC498CC2-A854-4684-8DF7-1EF0BEC6A2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7194982"/>
              </p:ext>
            </p:extLst>
          </p:nvPr>
        </p:nvGraphicFramePr>
        <p:xfrm>
          <a:off x="2063656" y="3364028"/>
          <a:ext cx="8064685" cy="1769353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095956">
                  <a:extLst>
                    <a:ext uri="{9D8B030D-6E8A-4147-A177-3AD203B41FA5}">
                      <a16:colId xmlns:a16="http://schemas.microsoft.com/office/drawing/2014/main" val="1819977500"/>
                    </a:ext>
                  </a:extLst>
                </a:gridCol>
                <a:gridCol w="3968729">
                  <a:extLst>
                    <a:ext uri="{9D8B030D-6E8A-4147-A177-3AD203B41FA5}">
                      <a16:colId xmlns:a16="http://schemas.microsoft.com/office/drawing/2014/main" val="2738926812"/>
                    </a:ext>
                  </a:extLst>
                </a:gridCol>
              </a:tblGrid>
              <a:tr h="615630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300" dirty="0">
                          <a:effectLst/>
                        </a:rPr>
                        <a:t>عَلِيّ </a:t>
                      </a:r>
                      <a:r>
                        <a:rPr lang="ar-EG" sz="3300" b="0" i="0" u="none" strike="noStrike" kern="1200" dirty="0">
                          <a:solidFill>
                            <a:srgbClr val="FFFF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سَيَعْمَلُ</a:t>
                      </a:r>
                      <a:r>
                        <a:rPr lang="ar-EG" sz="3300" dirty="0">
                          <a:effectLst/>
                        </a:rPr>
                        <a:t> مُهَنْدِسًا.</a:t>
                      </a:r>
                      <a:endParaRPr lang="en-US" sz="33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61653" marR="161653" marT="0" marB="0"/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3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عَلِيّ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لَنْ</a:t>
                      </a:r>
                      <a:r>
                        <a:rPr lang="ar-EG" sz="33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يَعْمَلَ</a:t>
                      </a:r>
                      <a:r>
                        <a:rPr lang="ar-EG" sz="33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 مُهَنْدِسًا.</a:t>
                      </a:r>
                      <a:endParaRPr lang="en-US" sz="3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61653" marR="1616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810418"/>
                  </a:ext>
                </a:extLst>
              </a:tr>
              <a:tr h="1153723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300" dirty="0">
                          <a:effectLst/>
                        </a:rPr>
                        <a:t>عائشةُ </a:t>
                      </a:r>
                      <a:r>
                        <a:rPr lang="ar-EG" sz="3300" b="0" i="0" u="none" strike="noStrike" kern="1200" dirty="0">
                          <a:solidFill>
                            <a:srgbClr val="FFFF00"/>
                          </a:solidFill>
                          <a:effectLst/>
                          <a:latin typeface="Simplified Arabic" panose="02020603050405020304" pitchFamily="18" charset="-78"/>
                          <a:ea typeface="+mn-ea"/>
                          <a:cs typeface="Simplified Arabic" panose="02020603050405020304" pitchFamily="18" charset="-78"/>
                        </a:rPr>
                        <a:t>سوف تَجْلِسُ </a:t>
                      </a:r>
                      <a:r>
                        <a:rPr lang="ar-EG" sz="3300" dirty="0">
                          <a:effectLst/>
                        </a:rPr>
                        <a:t>على الكُرْسِيّ. </a:t>
                      </a:r>
                      <a:endParaRPr lang="en-US" sz="33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61653" marR="161653" marT="0" marB="0"/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300" dirty="0">
                          <a:effectLst/>
                        </a:rPr>
                        <a:t> عائشةُ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لَنْ</a:t>
                      </a:r>
                      <a:r>
                        <a:rPr lang="ar-EG" sz="3300" dirty="0">
                          <a:effectLst/>
                        </a:rPr>
                        <a:t>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تَجْلِسَ</a:t>
                      </a:r>
                      <a:r>
                        <a:rPr lang="ar-EG" sz="3300" dirty="0">
                          <a:effectLst/>
                        </a:rPr>
                        <a:t> على الكُرْسِيّ.</a:t>
                      </a:r>
                      <a:endParaRPr lang="en-US" sz="33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61653" marR="161653" marT="0" marB="0"/>
                </a:tc>
                <a:extLst>
                  <a:ext uri="{0D108BD9-81ED-4DB2-BD59-A6C34878D82A}">
                    <a16:rowId xmlns:a16="http://schemas.microsoft.com/office/drawing/2014/main" val="2635645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64342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18737531-BAB0-42A0-86E5-EC7715A4A2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0902084"/>
              </p:ext>
            </p:extLst>
          </p:nvPr>
        </p:nvGraphicFramePr>
        <p:xfrm>
          <a:off x="2063656" y="3364028"/>
          <a:ext cx="8064687" cy="1769353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852729">
                  <a:extLst>
                    <a:ext uri="{9D8B030D-6E8A-4147-A177-3AD203B41FA5}">
                      <a16:colId xmlns:a16="http://schemas.microsoft.com/office/drawing/2014/main" val="1753953121"/>
                    </a:ext>
                  </a:extLst>
                </a:gridCol>
                <a:gridCol w="4211958">
                  <a:extLst>
                    <a:ext uri="{9D8B030D-6E8A-4147-A177-3AD203B41FA5}">
                      <a16:colId xmlns:a16="http://schemas.microsoft.com/office/drawing/2014/main" val="601190509"/>
                    </a:ext>
                  </a:extLst>
                </a:gridCol>
              </a:tblGrid>
              <a:tr h="615630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300" dirty="0">
                          <a:effectLst/>
                        </a:rPr>
                        <a:t>أَنْتَ </a:t>
                      </a:r>
                      <a:r>
                        <a:rPr lang="ar-EG" sz="3300" b="0" i="0" u="none" strike="noStrike" kern="1200" dirty="0">
                          <a:solidFill>
                            <a:srgbClr val="FFFF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سَتَخْرُجُ</a:t>
                      </a:r>
                      <a:r>
                        <a:rPr lang="ar-EG" sz="3300" dirty="0">
                          <a:effectLst/>
                        </a:rPr>
                        <a:t> مِنَ البَيْتِ.</a:t>
                      </a:r>
                      <a:endParaRPr lang="en-US" sz="33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61653" marR="161653" marT="0" marB="0"/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3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أَنْتَ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لَنْ</a:t>
                      </a:r>
                      <a:r>
                        <a:rPr lang="ar-EG" sz="33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تَخْرُجَ</a:t>
                      </a:r>
                      <a:r>
                        <a:rPr lang="ar-EG" sz="33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 مِنَ البَيْتِ.</a:t>
                      </a:r>
                      <a:endParaRPr lang="en-US" sz="3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61653" marR="1616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134874"/>
                  </a:ext>
                </a:extLst>
              </a:tr>
              <a:tr h="1153723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300" dirty="0">
                          <a:effectLst/>
                        </a:rPr>
                        <a:t>أَنْتِ  </a:t>
                      </a:r>
                      <a:r>
                        <a:rPr lang="ar-EG" sz="3300" b="0" i="0" u="none" strike="noStrike" kern="1200" dirty="0">
                          <a:solidFill>
                            <a:srgbClr val="FFFF00"/>
                          </a:solidFill>
                          <a:effectLst/>
                          <a:latin typeface="Simplified Arabic" panose="02020603050405020304" pitchFamily="18" charset="-78"/>
                          <a:ea typeface="+mn-ea"/>
                          <a:cs typeface="Simplified Arabic" panose="02020603050405020304" pitchFamily="18" charset="-78"/>
                        </a:rPr>
                        <a:t>سَتُسَافِرِينَ</a:t>
                      </a:r>
                      <a:r>
                        <a:rPr lang="ar-EG" sz="3300" dirty="0">
                          <a:effectLst/>
                        </a:rPr>
                        <a:t> إِلَى الْمَغْرِب. </a:t>
                      </a:r>
                      <a:endParaRPr lang="en-US" sz="33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61653" marR="161653" marT="0" marB="0"/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300" dirty="0">
                          <a:effectLst/>
                        </a:rPr>
                        <a:t>أَنْتِ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لَنْ</a:t>
                      </a:r>
                      <a:r>
                        <a:rPr lang="ar-EG" sz="3300" dirty="0">
                          <a:effectLst/>
                        </a:rPr>
                        <a:t>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تُسَافِرِي</a:t>
                      </a:r>
                      <a:r>
                        <a:rPr lang="ar-EG" sz="3300" dirty="0">
                          <a:effectLst/>
                        </a:rPr>
                        <a:t> إِلَى الْمَغْرِب.</a:t>
                      </a:r>
                      <a:endParaRPr lang="en-US" sz="33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61653" marR="161653" marT="0" marB="0"/>
                </a:tc>
                <a:extLst>
                  <a:ext uri="{0D108BD9-81ED-4DB2-BD59-A6C34878D82A}">
                    <a16:rowId xmlns:a16="http://schemas.microsoft.com/office/drawing/2014/main" val="1051954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82127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7C80D1-536A-474E-B22B-711FEF298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157" y="1113764"/>
            <a:ext cx="3269749" cy="4624327"/>
          </a:xfrm>
        </p:spPr>
        <p:txBody>
          <a:bodyPr anchor="ctr">
            <a:normAutofit/>
          </a:bodyPr>
          <a:lstStyle/>
          <a:p>
            <a:r>
              <a:rPr lang="ar-EG" dirty="0">
                <a:solidFill>
                  <a:srgbClr val="FFFFFF"/>
                </a:solidFill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اخْتَرِ الفِعْلَ المُنَاسِبَ للفَرَاغِ:</a:t>
            </a:r>
            <a:br>
              <a:rPr lang="en-US" dirty="0">
                <a:solidFill>
                  <a:srgbClr val="FFFFFF"/>
                </a:solidFill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</a:br>
            <a:endParaRPr lang="ar-SA" dirty="0">
              <a:solidFill>
                <a:srgbClr val="FFFFFF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E88E6D-526F-4951-9556-95D87DBE2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0383" y="835469"/>
            <a:ext cx="8230158" cy="5569840"/>
          </a:xfrm>
        </p:spPr>
        <p:txBody>
          <a:bodyPr anchor="ctr">
            <a:noAutofit/>
          </a:bodyPr>
          <a:lstStyle/>
          <a:p>
            <a:pPr indent="201295" algn="r" rtl="1"/>
            <a:r>
              <a:rPr lang="ar-EG" sz="3200" b="1" dirty="0">
                <a:solidFill>
                  <a:schemeClr val="accent1">
                    <a:lumMod val="50000"/>
                  </a:schemeClr>
                </a:solidFill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سَأَكْتُبُ     سَتَدْخُلُ    سَتَفْتَحُ     سَتَجْلِسِينَ   سَيَذْهَبُ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r" rtl="1"/>
            <a:r>
              <a:rPr lang="ar-EG" sz="32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أَنْتِ ......... هُنَا</a:t>
            </a:r>
            <a:endParaRPr lang="en-US" sz="32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r" rtl="1"/>
            <a:r>
              <a:rPr lang="ar-EG" sz="32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مَحَمَّدٌ ........... إِلى الطَّبِيبِ.</a:t>
            </a:r>
            <a:endParaRPr lang="en-US" sz="32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r" rtl="1"/>
            <a:r>
              <a:rPr lang="ar-EG" sz="32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أَنْتَ ......... النَّافِذَةَ.</a:t>
            </a:r>
            <a:endParaRPr lang="en-US" sz="32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r" rtl="1"/>
            <a:r>
              <a:rPr lang="ar-EG" sz="32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أَنَا......... الدَّرْسَ.</a:t>
            </a:r>
            <a:endParaRPr lang="en-US" sz="32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r" rtl="1"/>
            <a:r>
              <a:rPr lang="ar-EG" sz="32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شَيْمَاءُ ........... إِلَى الصَّفِّ.</a:t>
            </a:r>
            <a:endParaRPr lang="en-US" sz="32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r"/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2196495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2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7005EC-17A6-4882-8B21-A59C7D0351A5}"/>
              </a:ext>
            </a:extLst>
          </p:cNvPr>
          <p:cNvSpPr txBox="1"/>
          <p:nvPr/>
        </p:nvSpPr>
        <p:spPr>
          <a:xfrm>
            <a:off x="7132982" y="452230"/>
            <a:ext cx="2955235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1</a:t>
            </a:r>
            <a:r>
              <a:rPr lang="en-US" sz="4000" b="1" baseline="30000" dirty="0"/>
              <a:t>st</a:t>
            </a:r>
            <a:r>
              <a:rPr lang="en-US" sz="4000" b="1" dirty="0"/>
              <a:t> person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1D2191-1561-4EF3-94F0-E93AFE3CADE5}"/>
              </a:ext>
            </a:extLst>
          </p:cNvPr>
          <p:cNvSpPr txBox="1"/>
          <p:nvPr/>
        </p:nvSpPr>
        <p:spPr>
          <a:xfrm>
            <a:off x="3684104" y="457199"/>
            <a:ext cx="2955235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2</a:t>
            </a:r>
            <a:r>
              <a:rPr lang="en-US" sz="4000" b="1" baseline="30000" dirty="0"/>
              <a:t>nd</a:t>
            </a:r>
            <a:r>
              <a:rPr lang="en-US" sz="4000" b="1" dirty="0"/>
              <a:t> person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926DE9-7E8B-41A0-B492-14E61D3D01AD}"/>
              </a:ext>
            </a:extLst>
          </p:cNvPr>
          <p:cNvSpPr txBox="1"/>
          <p:nvPr/>
        </p:nvSpPr>
        <p:spPr>
          <a:xfrm>
            <a:off x="235226" y="452230"/>
            <a:ext cx="2955235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3</a:t>
            </a:r>
            <a:r>
              <a:rPr lang="en-US" sz="4000" b="1" baseline="30000" dirty="0"/>
              <a:t>rd</a:t>
            </a:r>
            <a:r>
              <a:rPr lang="en-US" sz="4000" b="1" dirty="0"/>
              <a:t> person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4AD8C5-2A6C-4E68-A3CB-61E6CDC819E7}"/>
              </a:ext>
            </a:extLst>
          </p:cNvPr>
          <p:cNvSpPr txBox="1"/>
          <p:nvPr/>
        </p:nvSpPr>
        <p:spPr>
          <a:xfrm>
            <a:off x="7460973" y="1813891"/>
            <a:ext cx="2299253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أَنَا</a:t>
            </a:r>
            <a:endParaRPr lang="en-US" sz="40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83084D-85EC-40BB-851A-13EC0D6C85CC}"/>
              </a:ext>
            </a:extLst>
          </p:cNvPr>
          <p:cNvSpPr txBox="1"/>
          <p:nvPr/>
        </p:nvSpPr>
        <p:spPr>
          <a:xfrm>
            <a:off x="3684099" y="2755928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أَنْتِ</a:t>
            </a:r>
            <a:endParaRPr lang="en-US" sz="4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74D220-8CB9-4878-AC25-12AED618B617}"/>
              </a:ext>
            </a:extLst>
          </p:cNvPr>
          <p:cNvSpPr txBox="1"/>
          <p:nvPr/>
        </p:nvSpPr>
        <p:spPr>
          <a:xfrm>
            <a:off x="235226" y="2758748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هِيَ</a:t>
            </a:r>
            <a:endParaRPr lang="en-US" sz="40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18E461-B56D-4D56-B5F3-F83F282AA5E0}"/>
              </a:ext>
            </a:extLst>
          </p:cNvPr>
          <p:cNvSpPr txBox="1"/>
          <p:nvPr/>
        </p:nvSpPr>
        <p:spPr>
          <a:xfrm>
            <a:off x="3684102" y="3732140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أَنْتُمَا</a:t>
            </a:r>
            <a:endParaRPr lang="en-US" sz="40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2EA8EFF-9D9D-4F18-896F-4F97B06D24C8}"/>
              </a:ext>
            </a:extLst>
          </p:cNvPr>
          <p:cNvSpPr txBox="1"/>
          <p:nvPr/>
        </p:nvSpPr>
        <p:spPr>
          <a:xfrm>
            <a:off x="235226" y="3732140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هُمَا</a:t>
            </a:r>
            <a:endParaRPr lang="en-US" sz="40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A500DD-ACDD-47D7-9F15-FB96086112F9}"/>
              </a:ext>
            </a:extLst>
          </p:cNvPr>
          <p:cNvSpPr txBox="1"/>
          <p:nvPr/>
        </p:nvSpPr>
        <p:spPr>
          <a:xfrm>
            <a:off x="3684101" y="4686971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أَنْتُم</a:t>
            </a:r>
            <a:endParaRPr lang="en-US" sz="40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0C1520-6DEF-4CE7-8DB3-1A15C7EBFE60}"/>
              </a:ext>
            </a:extLst>
          </p:cNvPr>
          <p:cNvSpPr txBox="1"/>
          <p:nvPr/>
        </p:nvSpPr>
        <p:spPr>
          <a:xfrm>
            <a:off x="3684100" y="5590018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أَنْتُنَّ</a:t>
            </a:r>
            <a:endParaRPr lang="en-US" sz="40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BB7ED17-F440-4C5F-B988-4EF5F4F118BA}"/>
              </a:ext>
            </a:extLst>
          </p:cNvPr>
          <p:cNvSpPr txBox="1"/>
          <p:nvPr/>
        </p:nvSpPr>
        <p:spPr>
          <a:xfrm>
            <a:off x="235226" y="4686971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هُمْ</a:t>
            </a:r>
            <a:endParaRPr lang="en-US" sz="40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D6AB25B-4F4F-4638-9FB9-2B1B6EB14D14}"/>
              </a:ext>
            </a:extLst>
          </p:cNvPr>
          <p:cNvSpPr txBox="1"/>
          <p:nvPr/>
        </p:nvSpPr>
        <p:spPr>
          <a:xfrm>
            <a:off x="235224" y="5624062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هُنَّ</a:t>
            </a:r>
            <a:endParaRPr lang="en-US" sz="4000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934F37A-1846-4C09-A500-34781499E058}"/>
              </a:ext>
            </a:extLst>
          </p:cNvPr>
          <p:cNvSpPr txBox="1"/>
          <p:nvPr/>
        </p:nvSpPr>
        <p:spPr>
          <a:xfrm>
            <a:off x="7460973" y="5024230"/>
            <a:ext cx="2299253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EG" sz="4000" b="1" dirty="0"/>
              <a:t>نَحْنُ</a:t>
            </a:r>
            <a:endParaRPr lang="en-US" sz="40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6834079-DD78-42E6-99C7-144AC2BE211F}"/>
              </a:ext>
            </a:extLst>
          </p:cNvPr>
          <p:cNvSpPr txBox="1"/>
          <p:nvPr/>
        </p:nvSpPr>
        <p:spPr>
          <a:xfrm>
            <a:off x="10094843" y="1813891"/>
            <a:ext cx="1861932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EG" sz="4000" b="1" dirty="0"/>
              <a:t>مُفْرَد</a:t>
            </a:r>
            <a:endParaRPr lang="en-US" sz="40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1378B01-2210-4682-B518-8599914145A6}"/>
              </a:ext>
            </a:extLst>
          </p:cNvPr>
          <p:cNvSpPr txBox="1"/>
          <p:nvPr/>
        </p:nvSpPr>
        <p:spPr>
          <a:xfrm>
            <a:off x="10094843" y="3732140"/>
            <a:ext cx="1861932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EG" sz="4000" b="1" dirty="0"/>
              <a:t>مُثَنَّى</a:t>
            </a:r>
            <a:endParaRPr lang="en-US" sz="4000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0F2A06D-F864-4228-BF80-C4299A1052B5}"/>
              </a:ext>
            </a:extLst>
          </p:cNvPr>
          <p:cNvSpPr txBox="1"/>
          <p:nvPr/>
        </p:nvSpPr>
        <p:spPr>
          <a:xfrm>
            <a:off x="10094843" y="5029761"/>
            <a:ext cx="1861932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EG" sz="4000" b="1" dirty="0"/>
              <a:t>جَمْع</a:t>
            </a:r>
            <a:endParaRPr lang="en-US" sz="4000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A71A5A2-EA05-40D6-85DB-E2ABE24019B1}"/>
              </a:ext>
            </a:extLst>
          </p:cNvPr>
          <p:cNvSpPr txBox="1"/>
          <p:nvPr/>
        </p:nvSpPr>
        <p:spPr>
          <a:xfrm>
            <a:off x="3684104" y="1789656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أَنْتَ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86DA6D-B21E-4EEE-B386-450D04592BF9}"/>
              </a:ext>
            </a:extLst>
          </p:cNvPr>
          <p:cNvSpPr txBox="1"/>
          <p:nvPr/>
        </p:nvSpPr>
        <p:spPr>
          <a:xfrm>
            <a:off x="235226" y="1789656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هُوَ</a:t>
            </a:r>
          </a:p>
        </p:txBody>
      </p:sp>
    </p:spTree>
    <p:extLst>
      <p:ext uri="{BB962C8B-B14F-4D97-AF65-F5344CB8AC3E}">
        <p14:creationId xmlns:p14="http://schemas.microsoft.com/office/powerpoint/2010/main" val="3980745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FCC089-77D0-441C-AC69-D0A1D7D1B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>
            <a:normAutofit fontScale="90000"/>
          </a:bodyPr>
          <a:lstStyle/>
          <a:p>
            <a:r>
              <a:rPr lang="ar-SY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أ</a:t>
            </a:r>
            <a:r>
              <a:rPr lang="ar-EG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ضِفْ لِلْأَفْعَالِ التَّالِيةِ مرّةً (س) ومَرَّةً (سَوفَ):</a:t>
            </a:r>
            <a:br>
              <a:rPr lang="en-US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</a:br>
            <a:endParaRPr lang="ar-SA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750D8FA-E855-4703-BA04-9939F61AD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r" rtl="1"/>
            <a:r>
              <a:rPr lang="ar-EG" sz="3600" dirty="0"/>
              <a:t>أَنَا ....أحْفَظُ القُرْآنَ.     	أَنَا .......أحْفَظُ القُرْآنَ.   </a:t>
            </a:r>
            <a:endParaRPr lang="en-US" sz="3600" dirty="0"/>
          </a:p>
          <a:p>
            <a:pPr lvl="0" algn="r" rtl="1"/>
            <a:r>
              <a:rPr lang="ar-EG" sz="3600" dirty="0"/>
              <a:t>أَنْتَ .....تَأْكُلُ الطَّعَامَ.  		أَنْتَ ........تَأْكُلُ الطَّعَامَ.</a:t>
            </a:r>
            <a:endParaRPr lang="en-US" sz="3600" dirty="0"/>
          </a:p>
          <a:p>
            <a:pPr lvl="0" algn="r" rtl="1"/>
            <a:r>
              <a:rPr lang="ar-EG" sz="3600" dirty="0"/>
              <a:t>أَنْتِ .....تَزُورِينَ صَدِيقَتَكِ.  	أَنْتِ .......تَزُورِينَ صَدِيقَتَكِ.</a:t>
            </a:r>
            <a:endParaRPr lang="en-US" sz="3600" dirty="0"/>
          </a:p>
          <a:p>
            <a:pPr lvl="0" algn="r" rtl="1"/>
            <a:r>
              <a:rPr lang="ar-EG" sz="3600" dirty="0"/>
              <a:t>هُوَ .... يَدْرُسُ الدَّرْسَ.    	هُوَ ........ يَدْرُسُ الدَّرْسَ.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481102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90BFC8-72F7-49B3-978A-1C3CF1081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1507414"/>
            <a:ext cx="7618591" cy="665922"/>
          </a:xfrm>
        </p:spPr>
        <p:txBody>
          <a:bodyPr anchor="t">
            <a:normAutofit fontScale="90000"/>
          </a:bodyPr>
          <a:lstStyle/>
          <a:p>
            <a:r>
              <a:rPr lang="ar-EG" sz="40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اسْتَخْدِمْ (لَنْ) مَعَ الجُمَلِ الآتِيَةِ:</a:t>
            </a:r>
            <a:br>
              <a:rPr lang="en-US" sz="40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</a:br>
            <a:endParaRPr lang="ar-SA" sz="4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İçerik Yer Tutucusu 2">
            <a:extLst>
              <a:ext uri="{FF2B5EF4-FFF2-40B4-BE49-F238E27FC236}">
                <a16:creationId xmlns:a16="http://schemas.microsoft.com/office/drawing/2014/main" id="{A5003BB8-4BF4-4250-981E-305A01560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6473" y="2173336"/>
            <a:ext cx="6398635" cy="4968799"/>
          </a:xfrm>
          <a:ln w="57150">
            <a:noFill/>
          </a:ln>
        </p:spPr>
        <p:txBody>
          <a:bodyPr anchor="t">
            <a:noAutofit/>
          </a:bodyPr>
          <a:lstStyle/>
          <a:p>
            <a:pPr indent="201295" algn="r" rtl="1"/>
            <a:r>
              <a:rPr lang="ar-EG" sz="28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أَنْتَ سَتَعْمَلُ مُعَلِّمًا  .....................</a:t>
            </a:r>
            <a:endParaRPr lang="en-US" sz="28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r" rtl="1"/>
            <a:r>
              <a:rPr lang="ar-EG" sz="28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أَنَا سَأَجْلِسُ فِي الْمَسْجِدِ .................</a:t>
            </a:r>
            <a:endParaRPr lang="en-US" sz="28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r" rtl="1"/>
            <a:r>
              <a:rPr lang="ar-EG" sz="28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أَحْمَدُ سَوْفَ يُسَافِرُ إِلَى أنْقَرَةَ ................</a:t>
            </a:r>
            <a:endParaRPr lang="en-US" sz="28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r" rtl="1"/>
            <a:r>
              <a:rPr lang="ar-EG" sz="28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أَنْتِ سَتُنَظِّفِينَ الْبَيتَ .......................</a:t>
            </a:r>
            <a:endParaRPr lang="en-US" sz="28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r" rtl="1"/>
            <a:r>
              <a:rPr lang="ar-EG" sz="2800" dirty="0">
                <a:effectLst/>
                <a:ea typeface="Calibri" panose="020F0502020204030204" pitchFamily="34" charset="0"/>
                <a:cs typeface="Simplified Arabic" panose="02020603050405020304" pitchFamily="18" charset="-78"/>
              </a:rPr>
              <a:t>خَدِيجَةُ سَوْفَ تَذْهَبُ إِلَى الْحَدِيقَةِ...............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15005608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83B9B2AB-2B10-4A95-88DC-A428AD36B09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33575" y="3009900"/>
          <a:ext cx="8353425" cy="1590675"/>
        </p:xfrm>
        <a:graphic>
          <a:graphicData uri="http://schemas.openxmlformats.org/drawingml/2006/table">
            <a:tbl>
              <a:tblPr rtl="1" firstRow="1" firstCol="1" bandRow="1">
                <a:solidFill>
                  <a:srgbClr val="F2F2F2">
                    <a:alpha val="30196"/>
                  </a:srgbClr>
                </a:solidFill>
                <a:tableStyleId>{5C22544A-7EE6-4342-B048-85BDC9FD1C3A}</a:tableStyleId>
              </a:tblPr>
              <a:tblGrid>
                <a:gridCol w="4143375">
                  <a:extLst>
                    <a:ext uri="{9D8B030D-6E8A-4147-A177-3AD203B41FA5}">
                      <a16:colId xmlns:a16="http://schemas.microsoft.com/office/drawing/2014/main" val="777510335"/>
                    </a:ext>
                  </a:extLst>
                </a:gridCol>
                <a:gridCol w="4210050">
                  <a:extLst>
                    <a:ext uri="{9D8B030D-6E8A-4147-A177-3AD203B41FA5}">
                      <a16:colId xmlns:a16="http://schemas.microsoft.com/office/drawing/2014/main" val="3061754685"/>
                    </a:ext>
                  </a:extLst>
                </a:gridCol>
              </a:tblGrid>
              <a:tr h="1590675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300" b="0" cap="none" spc="0" dirty="0">
                          <a:solidFill>
                            <a:schemeClr val="bg1"/>
                          </a:solidFill>
                          <a:effectLst/>
                        </a:rPr>
                        <a:t>نَحْنُ نَكْتُبُ الدَّرْسَ.</a:t>
                      </a:r>
                      <a:endParaRPr lang="en-US" sz="3300" b="0" cap="none" spc="0" dirty="0">
                        <a:solidFill>
                          <a:schemeClr val="bg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280198" marR="161653" marT="215537" marB="215537" anchor="ctr">
                    <a:lnL w="19050" cap="flat" cmpd="sng" algn="ctr">
                      <a:noFill/>
                      <a:prstDash val="soli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300" b="0" cap="none" spc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r>
                        <a:rPr lang="ar-SA" sz="3300" b="0" cap="none" spc="0" dirty="0">
                          <a:solidFill>
                            <a:schemeClr val="bg1"/>
                          </a:solidFill>
                          <a:effectLst/>
                        </a:rPr>
                        <a:t>نَحْنُ نأكُلُ الطّعَامَ</a:t>
                      </a:r>
                      <a:endParaRPr lang="en-US" sz="3300" b="0" cap="none" spc="0" dirty="0">
                        <a:solidFill>
                          <a:schemeClr val="bg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280198" marR="161653" marT="215537" marB="215537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4046933"/>
                  </a:ext>
                </a:extLst>
              </a:tr>
            </a:tbl>
          </a:graphicData>
        </a:graphic>
      </p:graphicFrame>
      <p:sp>
        <p:nvSpPr>
          <p:cNvPr id="10" name="Google Shape;156;p4">
            <a:extLst>
              <a:ext uri="{FF2B5EF4-FFF2-40B4-BE49-F238E27FC236}">
                <a16:creationId xmlns:a16="http://schemas.microsoft.com/office/drawing/2014/main" id="{4BB845AB-E447-4244-9C34-61D1597C6ADA}"/>
              </a:ext>
            </a:extLst>
          </p:cNvPr>
          <p:cNvSpPr/>
          <p:nvPr/>
        </p:nvSpPr>
        <p:spPr>
          <a:xfrm>
            <a:off x="477981" y="771988"/>
            <a:ext cx="1143429" cy="90598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B27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 dirty="0">
                <a:solidFill>
                  <a:schemeClr val="bg1"/>
                </a:solidFill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نَحْنُ</a:t>
            </a:r>
            <a:endParaRPr sz="3200" dirty="0">
              <a:solidFill>
                <a:schemeClr val="bg1"/>
              </a:solidFill>
              <a:latin typeface="Sakkal Majalla" panose="02000000000000000000" pitchFamily="2" charset="-78"/>
              <a:ea typeface="Arial"/>
              <a:cs typeface="Sakkal Majalla" panose="02000000000000000000" pitchFamily="2" charset="-78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611949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BB3FC96F-1A66-4C00-B628-D754CEDD06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7272820"/>
              </p:ext>
            </p:extLst>
          </p:nvPr>
        </p:nvGraphicFramePr>
        <p:xfrm>
          <a:off x="1466554" y="2575879"/>
          <a:ext cx="9258890" cy="3267972"/>
        </p:xfrm>
        <a:graphic>
          <a:graphicData uri="http://schemas.openxmlformats.org/drawingml/2006/table">
            <a:tbl>
              <a:tblPr rtl="1" firstRow="1" firstCol="1" bandRow="1">
                <a:noFill/>
                <a:tableStyleId>{5C22544A-7EE6-4342-B048-85BDC9FD1C3A}</a:tableStyleId>
              </a:tblPr>
              <a:tblGrid>
                <a:gridCol w="4707633">
                  <a:extLst>
                    <a:ext uri="{9D8B030D-6E8A-4147-A177-3AD203B41FA5}">
                      <a16:colId xmlns:a16="http://schemas.microsoft.com/office/drawing/2014/main" val="2067150690"/>
                    </a:ext>
                  </a:extLst>
                </a:gridCol>
                <a:gridCol w="4551257">
                  <a:extLst>
                    <a:ext uri="{9D8B030D-6E8A-4147-A177-3AD203B41FA5}">
                      <a16:colId xmlns:a16="http://schemas.microsoft.com/office/drawing/2014/main" val="2665911178"/>
                    </a:ext>
                  </a:extLst>
                </a:gridCol>
              </a:tblGrid>
              <a:tr h="973737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أَنْتُمَا تَذْهَبَانِ إلى السُّوق.</a:t>
                      </a:r>
                      <a:endParaRPr lang="en-US" sz="2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371222" marR="222733" marT="222733" marB="22273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أَنْتُمَا تَخْرُجَانِ مِن البَيْتِ. </a:t>
                      </a:r>
                      <a:endParaRPr lang="en-US" sz="2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371222" marR="222733" marT="222733" marB="22273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4137742"/>
                  </a:ext>
                </a:extLst>
              </a:tr>
              <a:tr h="810193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8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أنتُم تَدْرُسُونَ اللُّغَةَ العَرَبِيَّةَ.</a:t>
                      </a:r>
                      <a:endParaRPr lang="en-US" sz="28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371222" marR="193035" marT="193035" marB="193035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SA" sz="2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أنتُم تجلسونَ فِي الصّفِّ</a:t>
                      </a:r>
                      <a:endParaRPr lang="en-US" sz="2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371222" marR="193035" marT="193035" marB="193035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704742"/>
                  </a:ext>
                </a:extLst>
              </a:tr>
              <a:tr h="1434360">
                <a:tc>
                  <a:txBody>
                    <a:bodyPr/>
                    <a:lstStyle/>
                    <a:p>
                      <a:pPr marL="0" marR="0" lvl="0" indent="201295" algn="just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EG" sz="28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أَنْتُنّ تَدْرُسْنَ اللُّغَةَ العَرَبِيَّةَ.</a:t>
                      </a:r>
                      <a:endParaRPr lang="en-US" sz="28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endParaRPr lang="en-US" sz="28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371222" marR="193035" marT="193035" marB="193035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SA" sz="2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أنتُنَّ تذهبنَ إلَى الجَامِعَةِ</a:t>
                      </a:r>
                      <a:endParaRPr lang="en-US" sz="2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371222" marR="193035" marT="193035" marB="193035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405533"/>
                  </a:ext>
                </a:extLst>
              </a:tr>
            </a:tbl>
          </a:graphicData>
        </a:graphic>
      </p:graphicFrame>
      <p:sp>
        <p:nvSpPr>
          <p:cNvPr id="10" name="Google Shape;156;p4">
            <a:extLst>
              <a:ext uri="{FF2B5EF4-FFF2-40B4-BE49-F238E27FC236}">
                <a16:creationId xmlns:a16="http://schemas.microsoft.com/office/drawing/2014/main" id="{03759627-742D-4786-A136-D9D9E914C21F}"/>
              </a:ext>
            </a:extLst>
          </p:cNvPr>
          <p:cNvSpPr/>
          <p:nvPr/>
        </p:nvSpPr>
        <p:spPr>
          <a:xfrm>
            <a:off x="477981" y="771988"/>
            <a:ext cx="1143429" cy="162334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B27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 dirty="0">
                <a:solidFill>
                  <a:schemeClr val="bg1"/>
                </a:solidFill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أنتما</a:t>
            </a: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 dirty="0">
                <a:solidFill>
                  <a:schemeClr val="bg1"/>
                </a:solidFill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أنتم</a:t>
            </a: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 dirty="0">
                <a:solidFill>
                  <a:schemeClr val="bg1"/>
                </a:solidFill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أنتنَّ</a:t>
            </a:r>
            <a:endParaRPr sz="3200" dirty="0">
              <a:solidFill>
                <a:schemeClr val="bg1"/>
              </a:solidFill>
              <a:latin typeface="Sakkal Majalla" panose="02000000000000000000" pitchFamily="2" charset="-78"/>
              <a:ea typeface="Arial"/>
              <a:cs typeface="Sakkal Majalla" panose="02000000000000000000" pitchFamily="2" charset="-78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443297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62FF3297-C209-45AB-BB5D-1F7B50CBE57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63919" y="2106613"/>
          <a:ext cx="9464161" cy="4035428"/>
        </p:xfrm>
        <a:graphic>
          <a:graphicData uri="http://schemas.openxmlformats.org/drawingml/2006/table">
            <a:tbl>
              <a:tblPr rtl="1" firstRow="1" firstCol="1" bandRow="1">
                <a:noFill/>
                <a:tableStyleId>{5C22544A-7EE6-4342-B048-85BDC9FD1C3A}</a:tableStyleId>
              </a:tblPr>
              <a:tblGrid>
                <a:gridCol w="5470544">
                  <a:extLst>
                    <a:ext uri="{9D8B030D-6E8A-4147-A177-3AD203B41FA5}">
                      <a16:colId xmlns:a16="http://schemas.microsoft.com/office/drawing/2014/main" val="4043746961"/>
                    </a:ext>
                  </a:extLst>
                </a:gridCol>
                <a:gridCol w="3993617">
                  <a:extLst>
                    <a:ext uri="{9D8B030D-6E8A-4147-A177-3AD203B41FA5}">
                      <a16:colId xmlns:a16="http://schemas.microsoft.com/office/drawing/2014/main" val="3198351068"/>
                    </a:ext>
                  </a:extLst>
                </a:gridCol>
              </a:tblGrid>
              <a:tr h="1008857">
                <a:tc>
                  <a:txBody>
                    <a:bodyPr/>
                    <a:lstStyle/>
                    <a:p>
                      <a:pPr indent="201295" algn="r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900" b="1" cap="none" spc="0" dirty="0">
                          <a:solidFill>
                            <a:schemeClr val="tx1"/>
                          </a:solidFill>
                          <a:effectLst/>
                        </a:rPr>
                        <a:t>أَحْمَدُ وزَيْد </a:t>
                      </a:r>
                      <a:r>
                        <a:rPr lang="ar-EG" sz="2900" b="1" kern="1200" cap="none" spc="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يَضْحَكَانِ</a:t>
                      </a:r>
                      <a:r>
                        <a:rPr lang="ar-EG" sz="2900" b="1" cap="none" spc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2900" b="1" cap="none" spc="0" dirty="0">
                        <a:solidFill>
                          <a:schemeClr val="tx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0" marR="130879" marT="52351" marB="392636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01295" algn="r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900" b="1" cap="none" spc="0" dirty="0">
                          <a:solidFill>
                            <a:schemeClr val="tx1"/>
                          </a:solidFill>
                          <a:effectLst/>
                        </a:rPr>
                        <a:t>هُمَا </a:t>
                      </a:r>
                      <a:r>
                        <a:rPr lang="ar-EG" sz="2900" b="1" cap="none" spc="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يَضْحَكَانِ</a:t>
                      </a:r>
                      <a:r>
                        <a:rPr lang="ar-EG" sz="2900" b="1" cap="none" spc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2900" b="1" cap="none" spc="0" dirty="0">
                        <a:solidFill>
                          <a:schemeClr val="tx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0" marR="130879" marT="52351" marB="392636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2987946"/>
                  </a:ext>
                </a:extLst>
              </a:tr>
              <a:tr h="1008857">
                <a:tc>
                  <a:txBody>
                    <a:bodyPr/>
                    <a:lstStyle/>
                    <a:p>
                      <a:pPr indent="201295" algn="r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900" b="1" cap="none" spc="0" dirty="0">
                          <a:solidFill>
                            <a:schemeClr val="tx1"/>
                          </a:solidFill>
                          <a:effectLst/>
                        </a:rPr>
                        <a:t>عَائِشَةُ ومَرْيَمُ </a:t>
                      </a:r>
                      <a:r>
                        <a:rPr lang="ar-EG" sz="2900" b="1" kern="1200" cap="none" spc="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تَجْلِسَانِ</a:t>
                      </a:r>
                      <a:r>
                        <a:rPr lang="ar-EG" sz="2900" b="1" cap="none" spc="0" dirty="0">
                          <a:solidFill>
                            <a:schemeClr val="tx1"/>
                          </a:solidFill>
                          <a:effectLst/>
                        </a:rPr>
                        <a:t> على الكُرْسِيّ. </a:t>
                      </a:r>
                      <a:endParaRPr lang="en-US" sz="2900" b="1" cap="none" spc="0" dirty="0">
                        <a:solidFill>
                          <a:schemeClr val="tx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0" marR="130879" marT="52351" marB="39263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01295" algn="r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900" b="1" cap="none" spc="0" dirty="0">
                          <a:solidFill>
                            <a:schemeClr val="tx1"/>
                          </a:solidFill>
                          <a:effectLst/>
                        </a:rPr>
                        <a:t>هُمَا </a:t>
                      </a:r>
                      <a:r>
                        <a:rPr lang="ar-EG" sz="2900" b="1" kern="1200" cap="none" spc="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تَجْلِسَان</a:t>
                      </a:r>
                      <a:r>
                        <a:rPr lang="ar-EG" sz="2900" b="1" cap="none" spc="0" dirty="0">
                          <a:solidFill>
                            <a:schemeClr val="tx1"/>
                          </a:solidFill>
                          <a:effectLst/>
                        </a:rPr>
                        <a:t> على الكُرْسِيّ.</a:t>
                      </a:r>
                      <a:endParaRPr lang="en-US" sz="2900" b="1" cap="none" spc="0" dirty="0">
                        <a:solidFill>
                          <a:schemeClr val="tx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0" marR="130879" marT="52351" marB="39263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4464629"/>
                  </a:ext>
                </a:extLst>
              </a:tr>
              <a:tr h="1008857">
                <a:tc>
                  <a:txBody>
                    <a:bodyPr/>
                    <a:lstStyle/>
                    <a:p>
                      <a:pPr indent="201295" algn="r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900" b="1" cap="none" spc="0" dirty="0">
                          <a:solidFill>
                            <a:schemeClr val="tx1"/>
                          </a:solidFill>
                          <a:effectLst/>
                        </a:rPr>
                        <a:t>سُلَيْمَان وعَلِيّ وعَامِر </a:t>
                      </a:r>
                      <a:r>
                        <a:rPr lang="ar-EG" sz="2900" b="1" kern="1200" cap="none" spc="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يَرْكَبُونَ</a:t>
                      </a:r>
                      <a:r>
                        <a:rPr lang="ar-EG" sz="2900" b="1" cap="none" spc="0" dirty="0">
                          <a:solidFill>
                            <a:schemeClr val="tx1"/>
                          </a:solidFill>
                          <a:effectLst/>
                        </a:rPr>
                        <a:t> السَّيَّارَةَ.</a:t>
                      </a:r>
                      <a:endParaRPr lang="en-US" sz="2900" b="1" cap="none" spc="0" dirty="0">
                        <a:solidFill>
                          <a:schemeClr val="tx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0" marR="130879" marT="52351" marB="39263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r" rtl="1">
                        <a:lnSpc>
                          <a:spcPct val="107000"/>
                        </a:lnSpc>
                        <a:spcBef>
                          <a:spcPts val="1200"/>
                        </a:spcBef>
                        <a:tabLst>
                          <a:tab pos="1729740" algn="r"/>
                        </a:tabLst>
                      </a:pPr>
                      <a:r>
                        <a:rPr lang="ar-EG" sz="2900" b="1" cap="none" spc="0" dirty="0">
                          <a:solidFill>
                            <a:schemeClr val="tx1"/>
                          </a:solidFill>
                          <a:effectLst/>
                        </a:rPr>
                        <a:t>هُم </a:t>
                      </a:r>
                      <a:r>
                        <a:rPr lang="ar-EG" sz="2900" b="1" kern="1200" cap="none" spc="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يَرْكَبُونَ</a:t>
                      </a:r>
                      <a:r>
                        <a:rPr lang="ar-EG" sz="2900" b="1" cap="none" spc="0" dirty="0">
                          <a:solidFill>
                            <a:schemeClr val="tx1"/>
                          </a:solidFill>
                          <a:effectLst/>
                        </a:rPr>
                        <a:t> السَّيَّارَةَ.</a:t>
                      </a:r>
                      <a:endParaRPr lang="en-US" sz="2900" b="1" cap="none" spc="0" dirty="0">
                        <a:solidFill>
                          <a:schemeClr val="tx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0" marR="130879" marT="52351" marB="39263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130451"/>
                  </a:ext>
                </a:extLst>
              </a:tr>
              <a:tr h="1008857">
                <a:tc>
                  <a:txBody>
                    <a:bodyPr/>
                    <a:lstStyle/>
                    <a:p>
                      <a:pPr indent="201295" algn="r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900" b="1" cap="none" spc="0" dirty="0">
                          <a:solidFill>
                            <a:schemeClr val="tx1"/>
                          </a:solidFill>
                          <a:effectLst/>
                        </a:rPr>
                        <a:t>نُور وحَبِيبَة ومَهَا </a:t>
                      </a:r>
                      <a:r>
                        <a:rPr lang="ar-EG" sz="2900" b="1" kern="1200" cap="none" spc="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يَرْكَبْنَ</a:t>
                      </a:r>
                      <a:r>
                        <a:rPr lang="ar-EG" sz="2900" b="1" cap="none" spc="0" dirty="0">
                          <a:solidFill>
                            <a:schemeClr val="tx1"/>
                          </a:solidFill>
                          <a:effectLst/>
                        </a:rPr>
                        <a:t> السَيَّارةَ.</a:t>
                      </a:r>
                      <a:endParaRPr lang="en-US" sz="2900" b="1" cap="none" spc="0" dirty="0">
                        <a:solidFill>
                          <a:schemeClr val="tx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0" marR="130879" marT="52351" marB="39263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01295" algn="r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900" b="1" cap="none" spc="0" dirty="0">
                          <a:solidFill>
                            <a:schemeClr val="tx1"/>
                          </a:solidFill>
                          <a:effectLst/>
                        </a:rPr>
                        <a:t>هُنَّ </a:t>
                      </a:r>
                      <a:r>
                        <a:rPr lang="ar-EG" sz="2900" b="1" kern="1200" cap="none" spc="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يَرْكَبْنَ</a:t>
                      </a:r>
                      <a:r>
                        <a:rPr lang="ar-EG" sz="2900" b="1" cap="none" spc="0" dirty="0">
                          <a:solidFill>
                            <a:schemeClr val="tx1"/>
                          </a:solidFill>
                          <a:effectLst/>
                        </a:rPr>
                        <a:t> السَيَّارةَ.</a:t>
                      </a:r>
                      <a:endParaRPr lang="en-US" sz="2900" b="1" cap="none" spc="0" dirty="0">
                        <a:solidFill>
                          <a:schemeClr val="tx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0" marR="130879" marT="52351" marB="39263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3315677"/>
                  </a:ext>
                </a:extLst>
              </a:tr>
            </a:tbl>
          </a:graphicData>
        </a:graphic>
      </p:graphicFrame>
      <p:sp>
        <p:nvSpPr>
          <p:cNvPr id="8" name="Google Shape;156;p4">
            <a:extLst>
              <a:ext uri="{FF2B5EF4-FFF2-40B4-BE49-F238E27FC236}">
                <a16:creationId xmlns:a16="http://schemas.microsoft.com/office/drawing/2014/main" id="{31AEDCAD-0CBA-4A88-9194-A279E3B37C0E}"/>
              </a:ext>
            </a:extLst>
          </p:cNvPr>
          <p:cNvSpPr/>
          <p:nvPr/>
        </p:nvSpPr>
        <p:spPr>
          <a:xfrm>
            <a:off x="477981" y="364484"/>
            <a:ext cx="1143429" cy="143449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B27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 dirty="0">
                <a:solidFill>
                  <a:schemeClr val="bg1"/>
                </a:solidFill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هما</a:t>
            </a: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 dirty="0">
                <a:solidFill>
                  <a:schemeClr val="bg1"/>
                </a:solidFill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هم</a:t>
            </a: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 dirty="0">
                <a:solidFill>
                  <a:schemeClr val="bg1"/>
                </a:solidFill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هنَّ</a:t>
            </a:r>
            <a:endParaRPr sz="3200" dirty="0">
              <a:solidFill>
                <a:schemeClr val="bg1"/>
              </a:solidFill>
              <a:latin typeface="Sakkal Majalla" panose="02000000000000000000" pitchFamily="2" charset="-78"/>
              <a:ea typeface="Arial"/>
              <a:cs typeface="Sakkal Majalla" panose="02000000000000000000" pitchFamily="2" charset="-78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0632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79F595-58F8-4BFA-9671-FE7AA99C1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</p:spPr>
        <p:txBody>
          <a:bodyPr>
            <a:normAutofit/>
          </a:bodyPr>
          <a:lstStyle/>
          <a:p>
            <a:r>
              <a:rPr lang="ar-SA" dirty="0"/>
              <a:t>السّؤال والجواب 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03FA290E-DCE7-463F-9EC7-6B3FD6253C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0488283"/>
              </p:ext>
            </p:extLst>
          </p:nvPr>
        </p:nvGraphicFramePr>
        <p:xfrm>
          <a:off x="1726839" y="2106613"/>
          <a:ext cx="8738320" cy="4035428"/>
        </p:xfrm>
        <a:graphic>
          <a:graphicData uri="http://schemas.openxmlformats.org/drawingml/2006/table">
            <a:tbl>
              <a:tblPr rtl="1" firstRow="1" firstCol="1" bandRow="1"/>
              <a:tblGrid>
                <a:gridCol w="8738320">
                  <a:extLst>
                    <a:ext uri="{9D8B030D-6E8A-4147-A177-3AD203B41FA5}">
                      <a16:colId xmlns:a16="http://schemas.microsoft.com/office/drawing/2014/main" val="593527310"/>
                    </a:ext>
                  </a:extLst>
                </a:gridCol>
              </a:tblGrid>
              <a:tr h="1008857">
                <a:tc>
                  <a:txBody>
                    <a:bodyPr/>
                    <a:lstStyle/>
                    <a:p>
                      <a:pPr indent="201168" algn="ctr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400" b="1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 مَاذَا </a:t>
                      </a:r>
                      <a:r>
                        <a:rPr lang="ar-EG" sz="2400" b="1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تَفْعَلَانِ</a:t>
                      </a:r>
                      <a:r>
                        <a:rPr lang="ar-EG" sz="2400" b="1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يَا يَحْيَى ويا أُسَامَة؟</a:t>
                      </a:r>
                      <a:endParaRPr lang="ar-EG" sz="2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indent="201168" algn="ctr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400" b="1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--نَحنُ </a:t>
                      </a:r>
                      <a:r>
                        <a:rPr lang="ar-EG" sz="24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نَشْتَرِي</a:t>
                      </a:r>
                      <a:r>
                        <a:rPr lang="ar-EG" sz="2400" b="1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الخُضَر.</a:t>
                      </a:r>
                      <a:endParaRPr lang="ar-EG" sz="2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5619" marR="105619" marT="146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7964781"/>
                  </a:ext>
                </a:extLst>
              </a:tr>
              <a:tr h="1008857">
                <a:tc>
                  <a:txBody>
                    <a:bodyPr/>
                    <a:lstStyle/>
                    <a:p>
                      <a:pPr indent="201168" algn="ctr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400" b="1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 مَاذَا </a:t>
                      </a:r>
                      <a:r>
                        <a:rPr lang="ar-EG" sz="2400" b="1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تَفْعَلانِ</a:t>
                      </a:r>
                      <a:r>
                        <a:rPr lang="ar-EG" sz="2400" b="1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يَا سَحَرُ وَيَا ثُرَيَّا؟</a:t>
                      </a:r>
                      <a:endParaRPr lang="ar-EG" sz="2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indent="201168" algn="ctr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400" b="1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--نَحْنُ </a:t>
                      </a:r>
                      <a:r>
                        <a:rPr lang="ar-EG" sz="2400" b="1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نَقْرَأُ</a:t>
                      </a:r>
                      <a:r>
                        <a:rPr lang="ar-EG" sz="2400" b="1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الصَّحِيفَة.</a:t>
                      </a:r>
                      <a:endParaRPr lang="ar-EG" sz="2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5619" marR="105619" marT="146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598813"/>
                  </a:ext>
                </a:extLst>
              </a:tr>
              <a:tr h="1008857">
                <a:tc>
                  <a:txBody>
                    <a:bodyPr/>
                    <a:lstStyle/>
                    <a:p>
                      <a:pPr indent="201168" algn="ctr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400" b="1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-مَاذَا </a:t>
                      </a:r>
                      <a:r>
                        <a:rPr lang="ar-EG" sz="2400" b="1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تَفْعَلُون</a:t>
                      </a:r>
                      <a:r>
                        <a:rPr lang="ar-EG" sz="2400" b="1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يا شَبَاب؟</a:t>
                      </a:r>
                      <a:endParaRPr lang="ar-EG" sz="2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indent="201168" algn="ctr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400" b="1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--نَحْنُ </a:t>
                      </a:r>
                      <a:r>
                        <a:rPr lang="ar-EG" sz="2400" b="1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نُنَظِّفُ</a:t>
                      </a:r>
                      <a:r>
                        <a:rPr lang="ar-EG" sz="2400" b="1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البَيْت.</a:t>
                      </a:r>
                      <a:endParaRPr lang="ar-EG" sz="2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5619" marR="105619" marT="146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6817474"/>
                  </a:ext>
                </a:extLst>
              </a:tr>
              <a:tr h="1008857">
                <a:tc>
                  <a:txBody>
                    <a:bodyPr/>
                    <a:lstStyle/>
                    <a:p>
                      <a:pPr indent="201168" algn="ctr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400" b="1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-مَاذَا </a:t>
                      </a:r>
                      <a:r>
                        <a:rPr lang="ar-EG" sz="2400" b="1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تَفْعَلْنَ</a:t>
                      </a:r>
                      <a:r>
                        <a:rPr lang="ar-EG" sz="2400" b="1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يا بَنَات؟</a:t>
                      </a:r>
                      <a:endParaRPr lang="ar-EG" sz="2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indent="201168" algn="ctr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400" b="1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--نَحْنُ </a:t>
                      </a:r>
                      <a:r>
                        <a:rPr lang="ar-EG" sz="2400" b="1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نَدْرُسُ</a:t>
                      </a:r>
                      <a:r>
                        <a:rPr lang="ar-EG" sz="2400" b="1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للامْتِحَان. </a:t>
                      </a:r>
                      <a:endParaRPr lang="ar-EG" sz="2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5619" marR="105619" marT="146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05526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60071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79CF1B-B172-4F04-B85F-32FAF776E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69856"/>
            <a:ext cx="6658405" cy="14511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/>
              <a:t>السّؤال والجواب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CBA36D6A-45AA-4B1B-B0FB-137DE8A4CE0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89398" y="2019300"/>
          <a:ext cx="7464301" cy="4269876"/>
        </p:xfrm>
        <a:graphic>
          <a:graphicData uri="http://schemas.openxmlformats.org/drawingml/2006/table">
            <a:tbl>
              <a:tblPr rtl="1" firstRow="1" firstCol="1" bandRow="1">
                <a:tableStyleId>{8799B23B-EC83-4686-B30A-512413B5E67A}</a:tableStyleId>
              </a:tblPr>
              <a:tblGrid>
                <a:gridCol w="7464301">
                  <a:extLst>
                    <a:ext uri="{9D8B030D-6E8A-4147-A177-3AD203B41FA5}">
                      <a16:colId xmlns:a16="http://schemas.microsoft.com/office/drawing/2014/main" val="1251109304"/>
                    </a:ext>
                  </a:extLst>
                </a:gridCol>
              </a:tblGrid>
              <a:tr h="939972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800" dirty="0">
                          <a:effectLst/>
                        </a:rPr>
                        <a:t>- مَاذَا يَفْعَلُ حُسَامُ وعَبْدُ الله ؟</a:t>
                      </a:r>
                      <a:endParaRPr lang="en-US" sz="2800" dirty="0">
                        <a:effectLst/>
                      </a:endParaRPr>
                    </a:p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800" dirty="0">
                          <a:effectLst/>
                        </a:rPr>
                        <a:t>--هُمَا يَرْسُمَانِ.</a:t>
                      </a:r>
                      <a:endParaRPr lang="en-US" sz="28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76432" marR="76432" marT="0" marB="0"/>
                </a:tc>
                <a:extLst>
                  <a:ext uri="{0D108BD9-81ED-4DB2-BD59-A6C34878D82A}">
                    <a16:rowId xmlns:a16="http://schemas.microsoft.com/office/drawing/2014/main" val="407576275"/>
                  </a:ext>
                </a:extLst>
              </a:tr>
              <a:tr h="939972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800" dirty="0">
                          <a:effectLst/>
                        </a:rPr>
                        <a:t>- مَاذَا تَفْعَلُ هِنْدُ وسَلْمَى؟</a:t>
                      </a:r>
                      <a:endParaRPr lang="en-US" sz="2800" dirty="0">
                        <a:effectLst/>
                      </a:endParaRPr>
                    </a:p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800" dirty="0">
                          <a:effectLst/>
                        </a:rPr>
                        <a:t>--هُمَا تَطْبُخَانِ الطَّعَامَ.</a:t>
                      </a:r>
                      <a:endParaRPr lang="en-US" sz="28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76432" marR="76432" marT="0" marB="0"/>
                </a:tc>
                <a:extLst>
                  <a:ext uri="{0D108BD9-81ED-4DB2-BD59-A6C34878D82A}">
                    <a16:rowId xmlns:a16="http://schemas.microsoft.com/office/drawing/2014/main" val="4131411207"/>
                  </a:ext>
                </a:extLst>
              </a:tr>
              <a:tr h="1095573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800" dirty="0">
                          <a:effectLst/>
                        </a:rPr>
                        <a:t>- مَاذَا يَفْعَلُ مَنْصُور ويُوسُف وحُسَام؟</a:t>
                      </a:r>
                      <a:endParaRPr lang="en-US" sz="2800" dirty="0">
                        <a:effectLst/>
                      </a:endParaRPr>
                    </a:p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800" dirty="0">
                          <a:effectLst/>
                        </a:rPr>
                        <a:t>--هُم يشْرَبُونَ الشِّايَ.</a:t>
                      </a:r>
                      <a:endParaRPr lang="en-US" sz="2800" dirty="0">
                        <a:effectLst/>
                      </a:endParaRPr>
                    </a:p>
                  </a:txBody>
                  <a:tcPr marL="76432" marR="76432" marT="0" marB="0"/>
                </a:tc>
                <a:extLst>
                  <a:ext uri="{0D108BD9-81ED-4DB2-BD59-A6C34878D82A}">
                    <a16:rowId xmlns:a16="http://schemas.microsoft.com/office/drawing/2014/main" val="4227722850"/>
                  </a:ext>
                </a:extLst>
              </a:tr>
              <a:tr h="939972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800" dirty="0">
                          <a:effectLst/>
                        </a:rPr>
                        <a:t>-مَاذَا تَفْعَلُ سِهَام وأروى وهَيفَاء؟</a:t>
                      </a:r>
                      <a:endParaRPr lang="en-US" sz="2800" dirty="0">
                        <a:effectLst/>
                      </a:endParaRPr>
                    </a:p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2800" dirty="0">
                          <a:effectLst/>
                        </a:rPr>
                        <a:t>--هُنَّ يَقْرَأْنَ القُرْآن.</a:t>
                      </a:r>
                      <a:endParaRPr lang="en-US" sz="28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76432" marR="76432" marT="0" marB="0"/>
                </a:tc>
                <a:extLst>
                  <a:ext uri="{0D108BD9-81ED-4DB2-BD59-A6C34878D82A}">
                    <a16:rowId xmlns:a16="http://schemas.microsoft.com/office/drawing/2014/main" val="27384632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67104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9052DB-8245-4736-92D8-01F58D039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69856"/>
            <a:ext cx="6658405" cy="14511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 dirty="0" err="1"/>
              <a:t>النفي</a:t>
            </a:r>
            <a:r>
              <a:rPr lang="en-US" sz="5400" dirty="0"/>
              <a:t> 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BC3262A9-86C3-4E39-A67F-3671960C59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3101665"/>
              </p:ext>
            </p:extLst>
          </p:nvPr>
        </p:nvGraphicFramePr>
        <p:xfrm>
          <a:off x="679174" y="3237087"/>
          <a:ext cx="11188148" cy="1086435"/>
        </p:xfrm>
        <a:graphic>
          <a:graphicData uri="http://schemas.openxmlformats.org/drawingml/2006/table">
            <a:tbl>
              <a:tblPr rtl="1"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5105046">
                  <a:extLst>
                    <a:ext uri="{9D8B030D-6E8A-4147-A177-3AD203B41FA5}">
                      <a16:colId xmlns:a16="http://schemas.microsoft.com/office/drawing/2014/main" val="2245467647"/>
                    </a:ext>
                  </a:extLst>
                </a:gridCol>
                <a:gridCol w="6083102">
                  <a:extLst>
                    <a:ext uri="{9D8B030D-6E8A-4147-A177-3AD203B41FA5}">
                      <a16:colId xmlns:a16="http://schemas.microsoft.com/office/drawing/2014/main" val="3030880805"/>
                    </a:ext>
                  </a:extLst>
                </a:gridCol>
              </a:tblGrid>
              <a:tr h="1086435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200" b="1" cap="none" spc="0" dirty="0">
                          <a:solidFill>
                            <a:schemeClr val="tx1"/>
                          </a:solidFill>
                          <a:effectLst/>
                        </a:rPr>
                        <a:t>نَحْنُ نَزُورُ الأقارِبَ يَوْمَ الجُمُعَةِ.</a:t>
                      </a:r>
                      <a:endParaRPr lang="en-US" sz="3200" b="1" cap="none" spc="0" dirty="0">
                        <a:solidFill>
                          <a:schemeClr val="tx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9187" marR="138415" marT="36911" marB="27683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SA" sz="3200" b="1" cap="none" spc="0" dirty="0">
                          <a:solidFill>
                            <a:schemeClr val="tx1"/>
                          </a:solidFill>
                          <a:effectLst/>
                        </a:rPr>
                        <a:t>   </a:t>
                      </a:r>
                      <a:r>
                        <a:rPr lang="ar-EG" sz="3200" b="1" cap="none" spc="0" dirty="0">
                          <a:solidFill>
                            <a:schemeClr val="tx1"/>
                          </a:solidFill>
                          <a:effectLst/>
                        </a:rPr>
                        <a:t>نَحْنُ لا نَزُورُ الأقارِبَ يَوْمَ</a:t>
                      </a:r>
                      <a:r>
                        <a:rPr lang="ar-SA" sz="32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EG" sz="3200" b="1" cap="none" spc="0" dirty="0">
                          <a:solidFill>
                            <a:schemeClr val="tx1"/>
                          </a:solidFill>
                          <a:effectLst/>
                        </a:rPr>
                        <a:t>الجُمُعَةِ..</a:t>
                      </a:r>
                      <a:endParaRPr lang="en-US" sz="3200" b="1" cap="none" spc="0" dirty="0">
                        <a:solidFill>
                          <a:schemeClr val="tx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9187" marR="138415" marT="36911" marB="27683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271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6942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F53A3F-8ED2-414E-997B-D80D4FD78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69856"/>
            <a:ext cx="6658405" cy="14511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z="5400" dirty="0"/>
              <a:t>النفي</a:t>
            </a:r>
            <a:endParaRPr lang="en-US" sz="5400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9258E579-8C0D-4213-B803-38F1B1FF4E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271597"/>
              </p:ext>
            </p:extLst>
          </p:nvPr>
        </p:nvGraphicFramePr>
        <p:xfrm>
          <a:off x="1147762" y="2663782"/>
          <a:ext cx="9896475" cy="1709435"/>
        </p:xfrm>
        <a:graphic>
          <a:graphicData uri="http://schemas.openxmlformats.org/drawingml/2006/table">
            <a:tbl>
              <a:tblPr rtl="1" firstRow="1" firstCol="1" bandRow="1"/>
              <a:tblGrid>
                <a:gridCol w="4801370">
                  <a:extLst>
                    <a:ext uri="{9D8B030D-6E8A-4147-A177-3AD203B41FA5}">
                      <a16:colId xmlns:a16="http://schemas.microsoft.com/office/drawing/2014/main" val="130474790"/>
                    </a:ext>
                  </a:extLst>
                </a:gridCol>
                <a:gridCol w="5095105">
                  <a:extLst>
                    <a:ext uri="{9D8B030D-6E8A-4147-A177-3AD203B41FA5}">
                      <a16:colId xmlns:a16="http://schemas.microsoft.com/office/drawing/2014/main" val="877696172"/>
                    </a:ext>
                  </a:extLst>
                </a:gridCol>
              </a:tblGrid>
              <a:tr h="880493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5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يُوسُف وفُرْقَان يَعْمَلَانِ في الشَّرِكَةِ.</a:t>
                      </a:r>
                      <a:endParaRPr lang="ar-EG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663" marR="120663" marT="1675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5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يُوسُف وفُرْقَان لا يَعْمَلَانِ في الشَّرِكَةِ.</a:t>
                      </a:r>
                      <a:endParaRPr lang="ar-EG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663" marR="120663" marT="1675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6750321"/>
                  </a:ext>
                </a:extLst>
              </a:tr>
              <a:tr h="828942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5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عائشةُ وخَدِيجَة تَأْكُلَانِ الغَدَاءَ فِي المَطْعَمِ. </a:t>
                      </a:r>
                      <a:endParaRPr lang="ar-EG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663" marR="120663" marT="1675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5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عائشةُ وخَدِيجَة لا تَأْكُلَانِ الغَدَاءَ فِي المَطْعَمِ.</a:t>
                      </a:r>
                      <a:endParaRPr lang="ar-EG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663" marR="120663" marT="1675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5340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10304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E45D76-94FF-433D-9B7C-2C975504B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69856"/>
            <a:ext cx="6658405" cy="14511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 dirty="0" err="1"/>
              <a:t>النفي</a:t>
            </a:r>
            <a:endParaRPr lang="en-US" sz="5400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229FC583-1ECC-41B6-98F4-BAEE8198C22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238251" y="2819400"/>
          <a:ext cx="10115550" cy="3123713"/>
        </p:xfrm>
        <a:graphic>
          <a:graphicData uri="http://schemas.openxmlformats.org/drawingml/2006/table">
            <a:tbl>
              <a:tblPr rtl="1" firstRow="1" firstCol="1" bandRow="1">
                <a:noFill/>
                <a:tableStyleId>{5C22544A-7EE6-4342-B048-85BDC9FD1C3A}</a:tableStyleId>
              </a:tblPr>
              <a:tblGrid>
                <a:gridCol w="4812098">
                  <a:extLst>
                    <a:ext uri="{9D8B030D-6E8A-4147-A177-3AD203B41FA5}">
                      <a16:colId xmlns:a16="http://schemas.microsoft.com/office/drawing/2014/main" val="2583768974"/>
                    </a:ext>
                  </a:extLst>
                </a:gridCol>
                <a:gridCol w="5303452">
                  <a:extLst>
                    <a:ext uri="{9D8B030D-6E8A-4147-A177-3AD203B41FA5}">
                      <a16:colId xmlns:a16="http://schemas.microsoft.com/office/drawing/2014/main" val="1949366867"/>
                    </a:ext>
                  </a:extLst>
                </a:gridCol>
              </a:tblGrid>
              <a:tr h="892293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200" b="1" cap="all" spc="60" dirty="0">
                          <a:solidFill>
                            <a:schemeClr val="tx1"/>
                          </a:solidFill>
                          <a:effectLst/>
                        </a:rPr>
                        <a:t>أَنْتُمَا تُحِبَّانِ كُرَةَ القَدَمِ.</a:t>
                      </a:r>
                      <a:endParaRPr lang="en-US" sz="3200" b="1" cap="all" spc="60" dirty="0">
                        <a:solidFill>
                          <a:schemeClr val="tx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18804" marR="118804" marT="158406" marB="158406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200" b="1" cap="all" spc="60">
                          <a:solidFill>
                            <a:schemeClr val="tx1"/>
                          </a:solidFill>
                          <a:effectLst/>
                        </a:rPr>
                        <a:t>أَنْتُمَا لَا تُحِبَّانِ كُرَةَ القَدَمِ.</a:t>
                      </a:r>
                      <a:endParaRPr lang="en-US" sz="3200" b="1" cap="all" spc="60">
                        <a:solidFill>
                          <a:schemeClr val="tx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18804" marR="118804" marT="158406" marB="158406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5386254"/>
                  </a:ext>
                </a:extLst>
              </a:tr>
              <a:tr h="833155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200" b="1" cap="none" spc="0" dirty="0">
                          <a:solidFill>
                            <a:schemeClr val="tx1"/>
                          </a:solidFill>
                          <a:effectLst/>
                        </a:rPr>
                        <a:t>أَنْتُم تَأْكُلُونَ الحَلْوَى.</a:t>
                      </a:r>
                      <a:endParaRPr lang="en-US" sz="3200" b="1" cap="none" spc="0" dirty="0">
                        <a:solidFill>
                          <a:schemeClr val="tx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18804" marR="118804" marT="0" marB="158406">
                    <a:lnL w="12700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200" b="1" cap="none" spc="0" dirty="0">
                          <a:solidFill>
                            <a:schemeClr val="tx1"/>
                          </a:solidFill>
                          <a:effectLst/>
                        </a:rPr>
                        <a:t>أَنْتُم لَا تَأْكُلُونَ الحَلْوَى.</a:t>
                      </a:r>
                      <a:endParaRPr lang="en-US" sz="3200" b="1" cap="none" spc="0" dirty="0">
                        <a:solidFill>
                          <a:schemeClr val="tx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18804" marR="118804" marT="0" marB="15840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6744224"/>
                  </a:ext>
                </a:extLst>
              </a:tr>
              <a:tr h="1398265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200" b="1" cap="none" spc="0">
                          <a:solidFill>
                            <a:schemeClr val="tx1"/>
                          </a:solidFill>
                          <a:effectLst/>
                        </a:rPr>
                        <a:t>أَنْتُنَّ  تَشْرَبْنَ القَهْوَةَ فِي الصَّباح. </a:t>
                      </a:r>
                      <a:endParaRPr lang="en-US" sz="3200" b="1" cap="none" spc="0">
                        <a:solidFill>
                          <a:schemeClr val="tx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18804" marR="118804" marT="0" marB="15840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200" b="1" cap="none" spc="0" dirty="0">
                          <a:solidFill>
                            <a:schemeClr val="tx1"/>
                          </a:solidFill>
                          <a:effectLst/>
                        </a:rPr>
                        <a:t>أَنْتُنَّ لَا  تَشْرَبْنَ القَهْوَةَ فِي الصَّباح.</a:t>
                      </a:r>
                      <a:endParaRPr lang="en-US" sz="3200" b="1" cap="none" spc="0" dirty="0">
                        <a:solidFill>
                          <a:schemeClr val="tx1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18804" marR="118804" marT="0" marB="15840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11682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5004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AAE260E1-7725-4271-B09D-187BF9B39C6A}"/>
              </a:ext>
            </a:extLst>
          </p:cNvPr>
          <p:cNvGraphicFramePr>
            <a:graphicFrameLocks noGrp="1"/>
          </p:cNvGraphicFramePr>
          <p:nvPr/>
        </p:nvGraphicFramePr>
        <p:xfrm>
          <a:off x="4801019" y="3429000"/>
          <a:ext cx="6135837" cy="1135716"/>
        </p:xfrm>
        <a:graphic>
          <a:graphicData uri="http://schemas.openxmlformats.org/drawingml/2006/table">
            <a:tbl>
              <a:tblPr rtl="1" firstRow="1" firstCol="1" bandRow="1"/>
              <a:tblGrid>
                <a:gridCol w="2829805">
                  <a:extLst>
                    <a:ext uri="{9D8B030D-6E8A-4147-A177-3AD203B41FA5}">
                      <a16:colId xmlns:a16="http://schemas.microsoft.com/office/drawing/2014/main" val="810837909"/>
                    </a:ext>
                  </a:extLst>
                </a:gridCol>
                <a:gridCol w="3306032">
                  <a:extLst>
                    <a:ext uri="{9D8B030D-6E8A-4147-A177-3AD203B41FA5}">
                      <a16:colId xmlns:a16="http://schemas.microsoft.com/office/drawing/2014/main" val="4230089865"/>
                    </a:ext>
                  </a:extLst>
                </a:gridCol>
              </a:tblGrid>
              <a:tr h="1135716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أَنَا </a:t>
                      </a:r>
                      <a:r>
                        <a:rPr lang="ar-EG" sz="3300" b="0" i="0" u="none" strike="noStrike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أَكْتُبُ</a:t>
                      </a: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الدَّرْسَ.</a:t>
                      </a:r>
                      <a:endParaRPr lang="ar-EG" sz="4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SA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أنا </a:t>
                      </a:r>
                      <a:r>
                        <a:rPr lang="ar-SA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أذهبُ</a:t>
                      </a:r>
                      <a:r>
                        <a:rPr lang="ar-SA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إلى السّوق</a:t>
                      </a: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 </a:t>
                      </a:r>
                      <a:endParaRPr lang="ar-EG" sz="4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261952"/>
                  </a:ext>
                </a:extLst>
              </a:tr>
            </a:tbl>
          </a:graphicData>
        </a:graphic>
      </p:graphicFrame>
      <p:sp>
        <p:nvSpPr>
          <p:cNvPr id="3" name="Google Shape;142;p3">
            <a:extLst>
              <a:ext uri="{FF2B5EF4-FFF2-40B4-BE49-F238E27FC236}">
                <a16:creationId xmlns:a16="http://schemas.microsoft.com/office/drawing/2014/main" id="{5CF948C4-5DB7-478B-9C92-4F9475BFA4FD}"/>
              </a:ext>
            </a:extLst>
          </p:cNvPr>
          <p:cNvSpPr/>
          <p:nvPr/>
        </p:nvSpPr>
        <p:spPr>
          <a:xfrm>
            <a:off x="477981" y="762049"/>
            <a:ext cx="1143429" cy="90598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B27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6000">
                <a:solidFill>
                  <a:schemeClr val="bg1"/>
                </a:solidFill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أنا </a:t>
            </a:r>
            <a:endParaRPr sz="6000">
              <a:solidFill>
                <a:schemeClr val="bg1"/>
              </a:solidFill>
              <a:latin typeface="Sakkal Majalla" panose="02000000000000000000" pitchFamily="2" charset="-78"/>
              <a:ea typeface="Arial"/>
              <a:cs typeface="Sakkal Majalla" panose="02000000000000000000" pitchFamily="2" charset="-78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272177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72BF31-456B-4E1A-A315-B4A9B076C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69856"/>
            <a:ext cx="6658405" cy="145117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600">
                <a:effectLst/>
              </a:rPr>
              <a:t>المستقبل مع ضمائر الجمع</a:t>
            </a:r>
            <a:br>
              <a:rPr lang="en-US" sz="4600">
                <a:effectLst/>
              </a:rPr>
            </a:br>
            <a:endParaRPr lang="en-US" sz="460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540685A1-02FA-4E65-BF62-F4AE9F240F8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31524" y="3042843"/>
          <a:ext cx="7664770" cy="1218886"/>
        </p:xfrm>
        <a:graphic>
          <a:graphicData uri="http://schemas.openxmlformats.org/drawingml/2006/table">
            <a:tbl>
              <a:tblPr rtl="1" firstRow="1" firstCol="1" bandRow="1">
                <a:tableStyleId>{8799B23B-EC83-4686-B30A-512413B5E67A}</a:tableStyleId>
              </a:tblPr>
              <a:tblGrid>
                <a:gridCol w="3703093">
                  <a:extLst>
                    <a:ext uri="{9D8B030D-6E8A-4147-A177-3AD203B41FA5}">
                      <a16:colId xmlns:a16="http://schemas.microsoft.com/office/drawing/2014/main" val="3619336831"/>
                    </a:ext>
                  </a:extLst>
                </a:gridCol>
                <a:gridCol w="3961677">
                  <a:extLst>
                    <a:ext uri="{9D8B030D-6E8A-4147-A177-3AD203B41FA5}">
                      <a16:colId xmlns:a16="http://schemas.microsoft.com/office/drawing/2014/main" val="2185980014"/>
                    </a:ext>
                  </a:extLst>
                </a:gridCol>
              </a:tblGrid>
              <a:tr h="1218886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300">
                          <a:effectLst/>
                        </a:rPr>
                        <a:t>نَحْنُ سَنَكْتُبُ الدَّرْسَ.</a:t>
                      </a:r>
                      <a:endParaRPr lang="en-US" sz="33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61653" marR="161653" marT="0" marB="0"/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ar-EG" sz="3300" dirty="0">
                          <a:effectLst/>
                        </a:rPr>
                        <a:t>نَحْنُ سَوْفَ نَكْتُبُ الدَّرْسَ.</a:t>
                      </a:r>
                      <a:endParaRPr lang="en-US" sz="33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61653" marR="161653" marT="0" marB="0"/>
                </a:tc>
                <a:extLst>
                  <a:ext uri="{0D108BD9-81ED-4DB2-BD59-A6C34878D82A}">
                    <a16:rowId xmlns:a16="http://schemas.microsoft.com/office/drawing/2014/main" val="1808988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95642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456BD3-A1FD-41B2-AF02-E16EA1161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446390"/>
          </a:xfrm>
        </p:spPr>
        <p:txBody>
          <a:bodyPr>
            <a:normAutofit/>
          </a:bodyPr>
          <a:lstStyle/>
          <a:p>
            <a:r>
              <a:rPr lang="ar-SA" dirty="0"/>
              <a:t>أنتما – أنتم - أنتنّ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0594669E-62C8-4FB2-B755-AF0FEA11349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44665" y="3562751"/>
          <a:ext cx="8302669" cy="1940289"/>
        </p:xfrm>
        <a:graphic>
          <a:graphicData uri="http://schemas.openxmlformats.org/drawingml/2006/table">
            <a:tbl>
              <a:tblPr rtl="1" firstRow="1" firstCol="1" bandRow="1"/>
              <a:tblGrid>
                <a:gridCol w="3844493">
                  <a:extLst>
                    <a:ext uri="{9D8B030D-6E8A-4147-A177-3AD203B41FA5}">
                      <a16:colId xmlns:a16="http://schemas.microsoft.com/office/drawing/2014/main" val="1882426469"/>
                    </a:ext>
                  </a:extLst>
                </a:gridCol>
                <a:gridCol w="4458176">
                  <a:extLst>
                    <a:ext uri="{9D8B030D-6E8A-4147-A177-3AD203B41FA5}">
                      <a16:colId xmlns:a16="http://schemas.microsoft.com/office/drawing/2014/main" val="3627356997"/>
                    </a:ext>
                  </a:extLst>
                </a:gridCol>
              </a:tblGrid>
              <a:tr h="646763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أَنْتُمَا سَتَفْتَحَان النَّافِذَةَ.</a:t>
                      </a:r>
                      <a:endParaRPr lang="ar-EG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أَنْتُمَا سَوْفَ تَفْتَحَان النَّافِذَةَ.</a:t>
                      </a:r>
                      <a:endParaRPr lang="ar-EG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3340394"/>
                  </a:ext>
                </a:extLst>
              </a:tr>
              <a:tr h="646763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أَنْتُم سَتَأْخُذُون الكُتُبَ.</a:t>
                      </a:r>
                      <a:endParaRPr lang="ar-EG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أَنْتُم سَوْفَ تَأْخُذُون الكُتُبَ.</a:t>
                      </a:r>
                      <a:endParaRPr lang="ar-EG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3085013"/>
                  </a:ext>
                </a:extLst>
              </a:tr>
              <a:tr h="646763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أَنْتُنَّ سَتَجْلِسْنَ هُنَا.</a:t>
                      </a:r>
                      <a:endParaRPr lang="ar-EG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أَنْتُنَّ سَوْفَ تَجْلِسْنَ هُنَا.</a:t>
                      </a:r>
                      <a:endParaRPr lang="ar-EG" sz="4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9299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80432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E953FF-3B4C-4BB1-811D-485229C81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9528" y="593598"/>
            <a:ext cx="5772345" cy="159847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 dirty="0"/>
              <a:t>هما – هم - هنّ</a:t>
            </a:r>
            <a:endParaRPr lang="en-US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857EE870-019C-4F2D-810E-72F2785BA02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44718" y="2552700"/>
          <a:ext cx="10837681" cy="3550586"/>
        </p:xfrm>
        <a:graphic>
          <a:graphicData uri="http://schemas.openxmlformats.org/drawingml/2006/table">
            <a:tbl>
              <a:tblPr rtl="1" firstRow="1" firstCol="1" bandRow="1"/>
              <a:tblGrid>
                <a:gridCol w="5326337">
                  <a:extLst>
                    <a:ext uri="{9D8B030D-6E8A-4147-A177-3AD203B41FA5}">
                      <a16:colId xmlns:a16="http://schemas.microsoft.com/office/drawing/2014/main" val="3273691306"/>
                    </a:ext>
                  </a:extLst>
                </a:gridCol>
                <a:gridCol w="5511344">
                  <a:extLst>
                    <a:ext uri="{9D8B030D-6E8A-4147-A177-3AD203B41FA5}">
                      <a16:colId xmlns:a16="http://schemas.microsoft.com/office/drawing/2014/main" val="2378249905"/>
                    </a:ext>
                  </a:extLst>
                </a:gridCol>
              </a:tblGrid>
              <a:tr h="921410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8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مُحَمَّدٌ وإسْلَام سَيَذْهَبَانِ إِلى الطَّبِيبِ.</a:t>
                      </a:r>
                      <a:endParaRPr lang="ar-EG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12" marR="95212" marT="132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8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مُحَمَّدٌ وإِسْلَام سَوْفَ يَذْهَبَانِ إِلى الطَّبِيبِ.</a:t>
                      </a:r>
                      <a:endParaRPr lang="ar-EG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12" marR="95212" marT="132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7005400"/>
                  </a:ext>
                </a:extLst>
              </a:tr>
              <a:tr h="786356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8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شَيْمَاءُ وحُسْنَةُ سَتَدْخُلَانِ الصَّفَّ. </a:t>
                      </a:r>
                      <a:endParaRPr lang="ar-EG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12" marR="95212" marT="132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8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شَيْمَاءُ وحُسْنَةُ سَوْفَ تَدْخُلِان الصَّفَّ.</a:t>
                      </a:r>
                      <a:endParaRPr lang="ar-EG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12" marR="95212" marT="132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0189880"/>
                  </a:ext>
                </a:extLst>
              </a:tr>
              <a:tr h="921410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8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وَلِيد ومَاجِد ومَاهِر سَيَذْهَبُون إلى السُّوقِ.</a:t>
                      </a:r>
                      <a:endParaRPr lang="ar-EG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12" marR="95212" marT="132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8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وَلِيد ومَاجِد ومَاهِر سَوْفَ يَذْهَبُونَ إلى السُّوقِ.</a:t>
                      </a:r>
                      <a:endParaRPr lang="ar-EG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12" marR="95212" marT="132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8662708"/>
                  </a:ext>
                </a:extLst>
              </a:tr>
              <a:tr h="921410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8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طُوبَى وزَيْنَب وسَنَاء سَيَدْخُلْنَ الصَّفَّ.</a:t>
                      </a:r>
                      <a:endParaRPr lang="ar-EG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12" marR="95212" marT="132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8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طُوبَى وزَيْنَب وسَنَاء سَوْفَ يَدْخُلْنَ الصَّفَّ.</a:t>
                      </a:r>
                      <a:endParaRPr lang="ar-EG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12" marR="95212" marT="132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16727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22286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BF846E-16B4-45C9-BCE2-AEC041967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63960"/>
            <a:ext cx="4298417" cy="253939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السّؤال والجواب 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527D69B6-DD3C-42D8-8B6C-52EABC07B2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8770999"/>
              </p:ext>
            </p:extLst>
          </p:nvPr>
        </p:nvGraphicFramePr>
        <p:xfrm>
          <a:off x="4621951" y="809674"/>
          <a:ext cx="5022318" cy="5238652"/>
        </p:xfrm>
        <a:graphic>
          <a:graphicData uri="http://schemas.openxmlformats.org/drawingml/2006/table">
            <a:tbl>
              <a:tblPr rtl="1" firstRow="1" firstCol="1" bandRow="1"/>
              <a:tblGrid>
                <a:gridCol w="5022318">
                  <a:extLst>
                    <a:ext uri="{9D8B030D-6E8A-4147-A177-3AD203B41FA5}">
                      <a16:colId xmlns:a16="http://schemas.microsoft.com/office/drawing/2014/main" val="601006528"/>
                    </a:ext>
                  </a:extLst>
                </a:gridCol>
              </a:tblGrid>
              <a:tr h="1309663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8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 مَاذَا سَيَفْعَلُ إِبْرَاهِيمُ وعُثْمَان؟</a:t>
                      </a:r>
                      <a:endParaRPr lang="ar-EG" sz="36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8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--هُمَا سَيَذْهَبَان إِلَى الجَامِعَةِ.</a:t>
                      </a:r>
                      <a:endParaRPr lang="ar-EG" sz="3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111" marR="137111" marT="190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4028768"/>
                  </a:ext>
                </a:extLst>
              </a:tr>
              <a:tr h="1309663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8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 مَاذَا ستَفْعَلُ مَرْيَمُ وحُسْنِيَّة؟</a:t>
                      </a:r>
                      <a:endParaRPr lang="ar-EG" sz="36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8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--هُمَا سَتَشْرَبَانِ العَصِيرَ.</a:t>
                      </a:r>
                      <a:endParaRPr lang="ar-EG" sz="3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111" marR="137111" marT="190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247153"/>
                  </a:ext>
                </a:extLst>
              </a:tr>
              <a:tr h="1309663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8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 مَاذَا ستَفْعَلانِ يَا عَدْنَانُ ويا مُوسى؟</a:t>
                      </a:r>
                      <a:endParaRPr lang="ar-EG" sz="36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8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--نَحْنُ سَنُسَافِرُ إِلى الأُرْدُن.</a:t>
                      </a:r>
                      <a:endParaRPr lang="ar-EG" sz="3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111" marR="137111" marT="190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356504"/>
                  </a:ext>
                </a:extLst>
              </a:tr>
              <a:tr h="1309663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8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 مَاذَا ستَفْعَلانِ يَا بَيْضَاء ويَا إِسْرَاء؟</a:t>
                      </a:r>
                      <a:endParaRPr lang="ar-EG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28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--نَحْنُ سَنَدْرُسُ اللُّغَةَ الْعَرَبِيَّةَ.</a:t>
                      </a:r>
                      <a:endParaRPr lang="ar-EG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111" marR="137111" marT="190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8264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70397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8D364C-9B6C-4C06-9F6E-DC60C621D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</p:spPr>
        <p:txBody>
          <a:bodyPr>
            <a:noAutofit/>
          </a:bodyPr>
          <a:lstStyle/>
          <a:p>
            <a:pPr algn="r"/>
            <a:br>
              <a:rPr lang="en-US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</a:br>
            <a:br>
              <a:rPr lang="en-US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</a:br>
            <a:br>
              <a:rPr lang="en-US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</a:br>
            <a:br>
              <a:rPr lang="en-US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ar-EG" dirty="0">
                <a:solidFill>
                  <a:srgbClr val="C00000"/>
                </a:solidFill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صِلِ الْجُمْلَةَ بِالْفِعْلِ الْمُنَاسِبِ:</a:t>
            </a:r>
            <a:br>
              <a:rPr lang="en-US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</a:br>
            <a:endParaRPr lang="ar-SA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C466F621-875A-4CF0-9163-4C012B053A1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988672" y="2830801"/>
          <a:ext cx="6214655" cy="2587052"/>
        </p:xfrm>
        <a:graphic>
          <a:graphicData uri="http://schemas.openxmlformats.org/drawingml/2006/table">
            <a:tbl>
              <a:tblPr rtl="1" firstRow="1" firstCol="1" bandRow="1"/>
              <a:tblGrid>
                <a:gridCol w="4170045">
                  <a:extLst>
                    <a:ext uri="{9D8B030D-6E8A-4147-A177-3AD203B41FA5}">
                      <a16:colId xmlns:a16="http://schemas.microsoft.com/office/drawing/2014/main" val="3931218033"/>
                    </a:ext>
                  </a:extLst>
                </a:gridCol>
                <a:gridCol w="2044610">
                  <a:extLst>
                    <a:ext uri="{9D8B030D-6E8A-4147-A177-3AD203B41FA5}">
                      <a16:colId xmlns:a16="http://schemas.microsoft.com/office/drawing/2014/main" val="2632212797"/>
                    </a:ext>
                  </a:extLst>
                </a:gridCol>
              </a:tblGrid>
              <a:tr h="646763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نَحْن ...... إِلَى السُّوقِ.</a:t>
                      </a:r>
                      <a:endParaRPr lang="ar-EG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>
                          <a:solidFill>
                            <a:srgbClr val="0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تَكْتُبْنَ</a:t>
                      </a:r>
                      <a:endParaRPr lang="ar-EG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3790213"/>
                  </a:ext>
                </a:extLst>
              </a:tr>
              <a:tr h="646763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>
                          <a:solidFill>
                            <a:srgbClr val="0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أنتم ......اللُّغَةَ العَرَبِيَّةَ.</a:t>
                      </a:r>
                      <a:endParaRPr lang="ar-EG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>
                          <a:solidFill>
                            <a:srgbClr val="0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تَجْلِسَانِ</a:t>
                      </a:r>
                      <a:endParaRPr lang="ar-EG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5534298"/>
                  </a:ext>
                </a:extLst>
              </a:tr>
              <a:tr h="646763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>
                          <a:solidFill>
                            <a:srgbClr val="0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أَنْتُنَّ ..... الدَّرْسَ.</a:t>
                      </a:r>
                      <a:endParaRPr lang="ar-EG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نَذْهَبُ</a:t>
                      </a:r>
                      <a:endParaRPr lang="ar-EG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8363986"/>
                  </a:ext>
                </a:extLst>
              </a:tr>
              <a:tr h="646763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>
                          <a:solidFill>
                            <a:srgbClr val="0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أَنْتُمَا ....... في الْبَيت</a:t>
                      </a:r>
                      <a:r>
                        <a:rPr lang="ar-EG" sz="33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.</a:t>
                      </a:r>
                      <a:endParaRPr lang="ar-EG" sz="4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 dirty="0">
                          <a:solidFill>
                            <a:srgbClr val="0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تَدْرُسُونَ</a:t>
                      </a:r>
                      <a:endParaRPr lang="ar-EG" sz="4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4091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9755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534890-0E39-4758-8085-458F7E946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5530" y="365125"/>
            <a:ext cx="4615070" cy="1325563"/>
          </a:xfrm>
        </p:spPr>
        <p:txBody>
          <a:bodyPr>
            <a:normAutofit/>
          </a:bodyPr>
          <a:lstStyle/>
          <a:p>
            <a:pPr algn="r"/>
            <a:r>
              <a:rPr lang="ar-EG" sz="28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اكْتُبِ الضَّمِيرَ الْمُنَاسِبَ:</a:t>
            </a:r>
            <a:br>
              <a:rPr lang="en-US" sz="32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</a:br>
            <a:endParaRPr lang="ar-SA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B7A5A40-21B4-45F4-912F-5C4E19B13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68544"/>
            <a:ext cx="10972800" cy="4474194"/>
          </a:xfrm>
        </p:spPr>
        <p:txBody>
          <a:bodyPr>
            <a:noAutofit/>
          </a:bodyPr>
          <a:lstStyle/>
          <a:p>
            <a:pPr indent="201295" algn="r" rtl="1">
              <a:lnSpc>
                <a:spcPct val="107000"/>
              </a:lnSpc>
            </a:pPr>
            <a:r>
              <a:rPr lang="ar-EG" sz="28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مَاذَا تَفْعَلُون يَا شَبَاب؟</a:t>
            </a:r>
            <a:endParaRPr lang="en-US" sz="28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just" rtl="1">
              <a:lnSpc>
                <a:spcPct val="107000"/>
              </a:lnSpc>
            </a:pPr>
            <a:r>
              <a:rPr lang="ar-EG" sz="28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..... ندْرُسُ الدَّرْسَ.</a:t>
            </a:r>
            <a:endParaRPr lang="en-US" sz="28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just" rtl="1">
              <a:lnSpc>
                <a:spcPct val="107000"/>
              </a:lnSpc>
            </a:pPr>
            <a:r>
              <a:rPr lang="ar-EG" sz="28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مَاذَا تَفْعَلَانِ يَا هِنْدٌ ويَا فَاطِمَةُ؟</a:t>
            </a:r>
            <a:endParaRPr lang="en-US" sz="28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just" rtl="1">
              <a:lnSpc>
                <a:spcPct val="107000"/>
              </a:lnSpc>
            </a:pPr>
            <a:r>
              <a:rPr lang="ar-EG" sz="28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...... نَخْرُجُ مِنَ الْبَيْتِ.</a:t>
            </a:r>
            <a:endParaRPr lang="en-US" sz="28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just" rtl="1">
              <a:lnSpc>
                <a:spcPct val="107000"/>
              </a:lnSpc>
            </a:pPr>
            <a:r>
              <a:rPr lang="ar-EG" sz="28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مَاذَا تَفْعَلَانِ يَا صَالِحٌ ويَا خَالِدٌ؟</a:t>
            </a:r>
            <a:endParaRPr lang="en-US" sz="28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just" rtl="1">
              <a:lnSpc>
                <a:spcPct val="107000"/>
              </a:lnSpc>
            </a:pPr>
            <a:r>
              <a:rPr lang="ar-EG" sz="28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...... نَكْتُبُ الْوَاجِبَ.</a:t>
            </a:r>
            <a:endParaRPr lang="en-US" sz="28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just" rtl="1">
              <a:lnSpc>
                <a:spcPct val="107000"/>
              </a:lnSpc>
            </a:pPr>
            <a:r>
              <a:rPr lang="ar-EG" sz="28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مَاذَا تَفْعَلْنَ يَا أُمَّهَاتٌ؟</a:t>
            </a:r>
            <a:endParaRPr lang="en-US" sz="28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just" rtl="1">
              <a:lnSpc>
                <a:spcPct val="107000"/>
              </a:lnSpc>
            </a:pPr>
            <a:r>
              <a:rPr lang="ar-EG" sz="28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..... نُنَظِّفُ الْبَيْتَ.</a:t>
            </a:r>
            <a:endParaRPr lang="en-US" sz="28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11043144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399DBEF-5121-475B-ADB7-BC593B5A3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16236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ar-EG" sz="31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اخْتَرِ الْإِجَابَةَ الصَّحِيحَةَ:</a:t>
            </a:r>
            <a:br>
              <a:rPr lang="en-US" sz="44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</a:br>
            <a:endParaRPr lang="ar-SA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9EB079-C976-467A-9801-3EAE9CD69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76736"/>
            <a:ext cx="10515600" cy="2567471"/>
          </a:xfrm>
        </p:spPr>
        <p:txBody>
          <a:bodyPr>
            <a:noAutofit/>
          </a:bodyPr>
          <a:lstStyle/>
          <a:p>
            <a:pPr indent="201295" algn="just" rtl="1">
              <a:lnSpc>
                <a:spcPct val="107000"/>
              </a:lnSpc>
            </a:pPr>
            <a:r>
              <a:rPr lang="ar-EG" sz="28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مَاذَا تَفْعَلْنَ يا أمَّهَات؟ نَحْن.......... الطَّعَام.  </a:t>
            </a:r>
            <a:r>
              <a:rPr lang="en-US" sz="28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            </a:t>
            </a:r>
            <a:r>
              <a:rPr lang="ar-EG" sz="28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  نَطْبُخُ    أَطْبُخُ    تَطْبُخِينَ</a:t>
            </a:r>
            <a:endParaRPr lang="en-US" sz="28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just" rtl="1">
              <a:lnSpc>
                <a:spcPct val="107000"/>
              </a:lnSpc>
            </a:pPr>
            <a:r>
              <a:rPr lang="ar-EG" sz="28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مَاذَا تَفْعَلان يَا عَلِيٌّ ويَا أَحْمَدُ؟ نَحْنُ .......... الْكِتَابَ.        يَقْرؤونَ      تَقْرَأُ     نقْرَأُ</a:t>
            </a:r>
            <a:endParaRPr lang="en-US" sz="28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just" rtl="1">
              <a:lnSpc>
                <a:spcPct val="107000"/>
              </a:lnSpc>
            </a:pPr>
            <a:r>
              <a:rPr lang="ar-EG" sz="28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مَاذَا يَفْعَلُ مُحَمَّدٌ وصَالِحٌ؟ هُمَا ........... الْوَاجِبَ.        يَكتُبُونَ   أَكْتُبُ   يَكْتُبَان</a:t>
            </a:r>
            <a:endParaRPr lang="en-US" sz="28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just" rtl="1">
              <a:lnSpc>
                <a:spcPct val="107000"/>
              </a:lnSpc>
            </a:pPr>
            <a:r>
              <a:rPr lang="ar-EG" sz="28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مَاذَا تَفْعَلُ كُبْرَى وَسُعَداءُ؟ هُمَا ......... القُرْآنَ.             يَحْفَظْنَ   تَحْفَظَانِ   أَحْفَظُ       </a:t>
            </a:r>
            <a:endParaRPr lang="en-US" sz="28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26356626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9BE682-1F86-438C-BF69-3C56F99BE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49018" y="1280979"/>
            <a:ext cx="10972800" cy="1446390"/>
          </a:xfrm>
        </p:spPr>
        <p:txBody>
          <a:bodyPr>
            <a:normAutofit/>
          </a:bodyPr>
          <a:lstStyle/>
          <a:p>
            <a:pPr algn="r"/>
            <a:r>
              <a:rPr lang="ar-EG" sz="2800" b="1" dirty="0">
                <a:solidFill>
                  <a:srgbClr val="C00000"/>
                </a:solidFill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صِلِ الْجُمْلَةَ الْمُثْبَتَةَ بِالْجُمْلَةِ الْمَنْفِيَّةِ بِـ (لَا):</a:t>
            </a:r>
            <a:br>
              <a:rPr lang="en-US" sz="28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</a:br>
            <a:endParaRPr lang="ar-SA" sz="2800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D3C8D430-7A27-4505-B24C-139BFC3E76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412505"/>
              </p:ext>
            </p:extLst>
          </p:nvPr>
        </p:nvGraphicFramePr>
        <p:xfrm>
          <a:off x="609600" y="2660334"/>
          <a:ext cx="10972800" cy="2592180"/>
        </p:xfrm>
        <a:graphic>
          <a:graphicData uri="http://schemas.openxmlformats.org/drawingml/2006/table">
            <a:tbl>
              <a:tblPr rtl="1" firstRow="1" firstCol="1" bandRow="1"/>
              <a:tblGrid>
                <a:gridCol w="5367919">
                  <a:extLst>
                    <a:ext uri="{9D8B030D-6E8A-4147-A177-3AD203B41FA5}">
                      <a16:colId xmlns:a16="http://schemas.microsoft.com/office/drawing/2014/main" val="2053034757"/>
                    </a:ext>
                  </a:extLst>
                </a:gridCol>
                <a:gridCol w="5604881">
                  <a:extLst>
                    <a:ext uri="{9D8B030D-6E8A-4147-A177-3AD203B41FA5}">
                      <a16:colId xmlns:a16="http://schemas.microsoft.com/office/drawing/2014/main" val="925335050"/>
                    </a:ext>
                  </a:extLst>
                </a:gridCol>
              </a:tblGrid>
              <a:tr h="518436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2600" b="0" i="0" u="none" strike="noStrike">
                          <a:solidFill>
                            <a:srgbClr val="0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عائشةُ وفَاطِمَة تَقرَآنِ الصَّحِيفَةَ في الصَّبَاح.</a:t>
                      </a:r>
                      <a:endParaRPr lang="ar-EG" sz="3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9579" marR="129579" marT="17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أَنْتُمْ لا تدْرُسُونَ اللُّغَةَ الفَرَنْسِيَّةُ.</a:t>
                      </a:r>
                      <a:endParaRPr lang="ar-EG" sz="3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9579" marR="129579" marT="17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8840321"/>
                  </a:ext>
                </a:extLst>
              </a:tr>
              <a:tr h="518436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2600" b="0" i="0" u="none" strike="noStrike">
                          <a:solidFill>
                            <a:srgbClr val="0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أَنْتُمَا تُحِبَّانِ كُرَةَ الْقَدَمِ.</a:t>
                      </a:r>
                      <a:endParaRPr lang="ar-EG" sz="3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9579" marR="129579" marT="17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2600" b="0" i="0" u="none" strike="noStrike">
                          <a:solidFill>
                            <a:srgbClr val="0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عَلِيٌّ وَهِشَامٌ لا يَعْمَلَانِ.</a:t>
                      </a:r>
                      <a:endParaRPr lang="ar-EG" sz="3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9579" marR="129579" marT="17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6729264"/>
                  </a:ext>
                </a:extLst>
              </a:tr>
              <a:tr h="518436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2600" b="0" i="0" u="none" strike="noStrike">
                          <a:solidFill>
                            <a:srgbClr val="0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عَلِيٌّ وَهِشَامٌ يَعْمَلَانِ.</a:t>
                      </a:r>
                      <a:endParaRPr lang="ar-EG" sz="3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9579" marR="129579" marT="17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2600" b="0" i="0" u="none" strike="noStrike">
                          <a:solidFill>
                            <a:srgbClr val="0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أَنْتُنّ لَا تَشْرَبْنَ الشَّايَ فِي المَسَاءِ.</a:t>
                      </a:r>
                      <a:endParaRPr lang="ar-EG" sz="3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9579" marR="129579" marT="17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2574936"/>
                  </a:ext>
                </a:extLst>
              </a:tr>
              <a:tr h="518436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2600" b="0" i="0" u="none" strike="noStrike">
                          <a:solidFill>
                            <a:srgbClr val="0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أنْتُمْ تدْرُسُونَ اللُّغَةَ الفَرَنْسِيَّةُ.</a:t>
                      </a:r>
                      <a:endParaRPr lang="ar-EG" sz="3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9579" marR="129579" marT="17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2600" b="0" i="0" u="none" strike="noStrike">
                          <a:solidFill>
                            <a:srgbClr val="0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عائشةُ وفَاطِمَة لَا تَقرَآنِ الصَّحِيفَةَ في الصَّبَاح.</a:t>
                      </a:r>
                      <a:endParaRPr lang="ar-EG" sz="3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9579" marR="129579" marT="17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4853038"/>
                  </a:ext>
                </a:extLst>
              </a:tr>
              <a:tr h="518436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2600" b="0" i="0" u="none" strike="noStrike">
                          <a:solidFill>
                            <a:srgbClr val="0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أَنْتُنَّ تَشْرَبْنَ الشَّايَ فِي المَسَاءِ.</a:t>
                      </a:r>
                      <a:endParaRPr lang="ar-EG" sz="3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9579" marR="129579" marT="17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أَنْتُما لَا تُحِبَّانِ كُرَةَ القَدَمِ.</a:t>
                      </a:r>
                      <a:endParaRPr lang="ar-EG" sz="3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9579" marR="129579" marT="17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14902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25528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75CDA0-05A3-447F-82C0-B3ED94A30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2425" y="500062"/>
            <a:ext cx="5012635" cy="1325563"/>
          </a:xfrm>
        </p:spPr>
        <p:txBody>
          <a:bodyPr>
            <a:normAutofit/>
          </a:bodyPr>
          <a:lstStyle/>
          <a:p>
            <a:pPr algn="r"/>
            <a:r>
              <a:rPr lang="ar-EG" sz="3600" dirty="0">
                <a:solidFill>
                  <a:srgbClr val="C00000"/>
                </a:solidFill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اخْتَرِ الفِعْلَ المُنَاسِبَ للفَرَاغِ:</a:t>
            </a:r>
            <a:br>
              <a:rPr lang="en-US" sz="36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</a:br>
            <a:endParaRPr lang="ar-SA" sz="36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02449C-E7D2-46CF-BF51-5F2EAD98E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201295" algn="ctr" rtl="1">
              <a:lnSpc>
                <a:spcPct val="107000"/>
              </a:lnSpc>
            </a:pPr>
            <a:r>
              <a:rPr lang="ar-EG" sz="3200" dirty="0">
                <a:solidFill>
                  <a:schemeClr val="accent6">
                    <a:lumMod val="75000"/>
                  </a:schemeClr>
                </a:solidFill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سَنَكْتُبُ     سَيدْخُلَانِ    سَتَفْتَحُونَ     سَتَجْلِسَان   سَتَذْهَبْنَ</a:t>
            </a:r>
            <a:endParaRPr lang="en-US" sz="3200" dirty="0">
              <a:solidFill>
                <a:schemeClr val="accent6">
                  <a:lumMod val="75000"/>
                </a:schemeClr>
              </a:solidFill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just" rtl="1">
              <a:lnSpc>
                <a:spcPct val="107000"/>
              </a:lnSpc>
            </a:pPr>
            <a:r>
              <a:rPr lang="ar-EG" sz="32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أَنْتمَا ......... هُنَا</a:t>
            </a:r>
            <a:endParaRPr lang="en-US" sz="32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just" rtl="1">
              <a:lnSpc>
                <a:spcPct val="107000"/>
              </a:lnSpc>
            </a:pPr>
            <a:r>
              <a:rPr lang="ar-EG" sz="32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سَامرٌ وسَعيدٌ ........... إِلى الطَّبِيبِ.</a:t>
            </a:r>
            <a:endParaRPr lang="en-US" sz="32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just" rtl="1">
              <a:lnSpc>
                <a:spcPct val="107000"/>
              </a:lnSpc>
            </a:pPr>
            <a:r>
              <a:rPr lang="ar-EG" sz="32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أَنْتُم ......... النَّافِذَةَ.</a:t>
            </a:r>
            <a:endParaRPr lang="en-US" sz="32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just" rtl="1">
              <a:lnSpc>
                <a:spcPct val="107000"/>
              </a:lnSpc>
            </a:pPr>
            <a:r>
              <a:rPr lang="ar-EG" sz="32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نَحْنُ......... الدَّرْسَ.</a:t>
            </a:r>
            <a:endParaRPr lang="en-US" sz="32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indent="201295" algn="just" rtl="1">
              <a:lnSpc>
                <a:spcPct val="107000"/>
              </a:lnSpc>
            </a:pPr>
            <a:r>
              <a:rPr lang="ar-EG" sz="32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أَنْتُنَ ........... إِلَى الصَّفِّ.</a:t>
            </a:r>
            <a:endParaRPr lang="en-US" sz="32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21828281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004BC3-94CB-4B21-B28E-0798137EB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1" y="723901"/>
            <a:ext cx="10993549" cy="14287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/>
              <a:t>الخلاصة 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035611FC-CA8A-4F23-B678-32C74381F5E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34524" y="2790605"/>
          <a:ext cx="10118327" cy="360273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507060">
                  <a:extLst>
                    <a:ext uri="{9D8B030D-6E8A-4147-A177-3AD203B41FA5}">
                      <a16:colId xmlns:a16="http://schemas.microsoft.com/office/drawing/2014/main" val="4129268554"/>
                    </a:ext>
                  </a:extLst>
                </a:gridCol>
                <a:gridCol w="1642638">
                  <a:extLst>
                    <a:ext uri="{9D8B030D-6E8A-4147-A177-3AD203B41FA5}">
                      <a16:colId xmlns:a16="http://schemas.microsoft.com/office/drawing/2014/main" val="1829836860"/>
                    </a:ext>
                  </a:extLst>
                </a:gridCol>
                <a:gridCol w="2870015">
                  <a:extLst>
                    <a:ext uri="{9D8B030D-6E8A-4147-A177-3AD203B41FA5}">
                      <a16:colId xmlns:a16="http://schemas.microsoft.com/office/drawing/2014/main" val="2390230293"/>
                    </a:ext>
                  </a:extLst>
                </a:gridCol>
                <a:gridCol w="3098614">
                  <a:extLst>
                    <a:ext uri="{9D8B030D-6E8A-4147-A177-3AD203B41FA5}">
                      <a16:colId xmlns:a16="http://schemas.microsoft.com/office/drawing/2014/main" val="3790610533"/>
                    </a:ext>
                  </a:extLst>
                </a:gridCol>
              </a:tblGrid>
              <a:tr h="450342">
                <a:tc gridSpan="4"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الزَّمَن الْحَاضِر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7536942"/>
                  </a:ext>
                </a:extLst>
              </a:tr>
              <a:tr h="450342">
                <a:tc gridSpan="4"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الفِعْلُ الْمُضَارِع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9971919"/>
                  </a:ext>
                </a:extLst>
              </a:tr>
              <a:tr h="450342">
                <a:tc gridSpan="2"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الضَّمِير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الفعل [الْإثْبَات]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الفعل [النَّفْي]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extLst>
                  <a:ext uri="{0D108BD9-81ED-4DB2-BD59-A6C34878D82A}">
                    <a16:rowId xmlns:a16="http://schemas.microsoft.com/office/drawing/2014/main" val="3060236134"/>
                  </a:ext>
                </a:extLst>
              </a:tr>
              <a:tr h="450342"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اَلْمُتَكَلِّم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أنا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أَكْتُبُ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لَا أَكْتُبُ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extLst>
                  <a:ext uri="{0D108BD9-81ED-4DB2-BD59-A6C34878D82A}">
                    <a16:rowId xmlns:a16="http://schemas.microsoft.com/office/drawing/2014/main" val="325520422"/>
                  </a:ext>
                </a:extLst>
              </a:tr>
              <a:tr h="450342">
                <a:tc rowSpan="2"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اَلْمُخَاطَب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أَنْتَ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تَـكْتُبُ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لَا تَـكْتُبُ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extLst>
                  <a:ext uri="{0D108BD9-81ED-4DB2-BD59-A6C34878D82A}">
                    <a16:rowId xmlns:a16="http://schemas.microsoft.com/office/drawing/2014/main" val="2303472302"/>
                  </a:ext>
                </a:extLst>
              </a:tr>
              <a:tr h="450342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أَنْتِ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تَـكْتُبـِــينَ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لَا تَـكْتُبـِــينَ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extLst>
                  <a:ext uri="{0D108BD9-81ED-4DB2-BD59-A6C34878D82A}">
                    <a16:rowId xmlns:a16="http://schemas.microsoft.com/office/drawing/2014/main" val="2359201434"/>
                  </a:ext>
                </a:extLst>
              </a:tr>
              <a:tr h="450342">
                <a:tc rowSpan="2"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اَلْغَائِب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هُوَ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يَـكْتُبُ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لَا يَـكْتُبُ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extLst>
                  <a:ext uri="{0D108BD9-81ED-4DB2-BD59-A6C34878D82A}">
                    <a16:rowId xmlns:a16="http://schemas.microsoft.com/office/drawing/2014/main" val="431548147"/>
                  </a:ext>
                </a:extLst>
              </a:tr>
              <a:tr h="450342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هِيَ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تَـكْتُبُ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2600">
                          <a:effectLst/>
                        </a:rPr>
                        <a:t>لَا تَـكْتُبُ</a:t>
                      </a:r>
                      <a:endParaRPr lang="en-US" sz="26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126937" marR="126937" marT="0" marB="0" anchor="ctr"/>
                </a:tc>
                <a:extLst>
                  <a:ext uri="{0D108BD9-81ED-4DB2-BD59-A6C34878D82A}">
                    <a16:rowId xmlns:a16="http://schemas.microsoft.com/office/drawing/2014/main" val="18784361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8026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50B18064-A896-4434-9B74-67D12B71E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199825"/>
              </p:ext>
            </p:extLst>
          </p:nvPr>
        </p:nvGraphicFramePr>
        <p:xfrm>
          <a:off x="2343018" y="2241084"/>
          <a:ext cx="7505963" cy="2375832"/>
        </p:xfrm>
        <a:graphic>
          <a:graphicData uri="http://schemas.openxmlformats.org/drawingml/2006/table">
            <a:tbl>
              <a:tblPr rtl="1" firstRow="1" firstCol="1" bandRow="1"/>
              <a:tblGrid>
                <a:gridCol w="3787240">
                  <a:extLst>
                    <a:ext uri="{9D8B030D-6E8A-4147-A177-3AD203B41FA5}">
                      <a16:colId xmlns:a16="http://schemas.microsoft.com/office/drawing/2014/main" val="3639291551"/>
                    </a:ext>
                  </a:extLst>
                </a:gridCol>
                <a:gridCol w="3718723">
                  <a:extLst>
                    <a:ext uri="{9D8B030D-6E8A-4147-A177-3AD203B41FA5}">
                      <a16:colId xmlns:a16="http://schemas.microsoft.com/office/drawing/2014/main" val="1083487928"/>
                    </a:ext>
                  </a:extLst>
                </a:gridCol>
              </a:tblGrid>
              <a:tr h="1187916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0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أَنْتَ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تَذْهَبُ</a:t>
                      </a:r>
                      <a:r>
                        <a:rPr lang="ar-EG" sz="30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إلى السُّوق.</a:t>
                      </a:r>
                      <a:endParaRPr lang="ar-EG" sz="3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5858" marR="145858" marT="202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0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مَتَى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تَأْكُلُ</a:t>
                      </a:r>
                      <a:r>
                        <a:rPr lang="ar-EG" sz="30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الْفَطُورَ يَا خَالِد؟</a:t>
                      </a:r>
                      <a:endParaRPr lang="ar-EG" sz="3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5858" marR="145858" marT="202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9629888"/>
                  </a:ext>
                </a:extLst>
              </a:tr>
              <a:tr h="1187916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0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أنتِ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تَدْرُسِينَ</a:t>
                      </a:r>
                      <a:r>
                        <a:rPr lang="ar-EG" sz="30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اللُّغَةَ العَرَبِيَّةَ.</a:t>
                      </a:r>
                      <a:endParaRPr lang="ar-EG" sz="3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5858" marR="145858" marT="202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0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أِيْنَ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تَسْكُنِينَ</a:t>
                      </a:r>
                      <a:r>
                        <a:rPr lang="ar-EG" sz="30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يَا فَاطِمَةُ؟</a:t>
                      </a:r>
                      <a:endParaRPr lang="ar-EG" sz="3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5858" marR="145858" marT="202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0078543"/>
                  </a:ext>
                </a:extLst>
              </a:tr>
            </a:tbl>
          </a:graphicData>
        </a:graphic>
      </p:graphicFrame>
      <p:sp>
        <p:nvSpPr>
          <p:cNvPr id="6" name="Google Shape;156;p4">
            <a:extLst>
              <a:ext uri="{FF2B5EF4-FFF2-40B4-BE49-F238E27FC236}">
                <a16:creationId xmlns:a16="http://schemas.microsoft.com/office/drawing/2014/main" id="{632D870B-358F-473B-A2A7-19E73606E508}"/>
              </a:ext>
            </a:extLst>
          </p:cNvPr>
          <p:cNvSpPr/>
          <p:nvPr/>
        </p:nvSpPr>
        <p:spPr>
          <a:xfrm>
            <a:off x="477981" y="771988"/>
            <a:ext cx="1143429" cy="90598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B27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>
                <a:solidFill>
                  <a:schemeClr val="bg1"/>
                </a:solidFill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أنتَ</a:t>
            </a:r>
            <a:endParaRPr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>
                <a:solidFill>
                  <a:schemeClr val="bg1"/>
                </a:solidFill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أنتِ </a:t>
            </a:r>
            <a:endParaRPr sz="3200">
              <a:solidFill>
                <a:schemeClr val="bg1"/>
              </a:solidFill>
              <a:latin typeface="Sakkal Majalla" panose="02000000000000000000" pitchFamily="2" charset="-78"/>
              <a:ea typeface="Arial"/>
              <a:cs typeface="Sakkal Majalla" panose="02000000000000000000" pitchFamily="2" charset="-78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747878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CF40C2-9286-4778-8930-6CE44A4C5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الخلاصة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6A717AC7-E049-4C5B-BAF6-8A2D311F8A8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81192" y="2135832"/>
          <a:ext cx="10534483" cy="437927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563139">
                  <a:extLst>
                    <a:ext uri="{9D8B030D-6E8A-4147-A177-3AD203B41FA5}">
                      <a16:colId xmlns:a16="http://schemas.microsoft.com/office/drawing/2014/main" val="181994963"/>
                    </a:ext>
                  </a:extLst>
                </a:gridCol>
                <a:gridCol w="2080692">
                  <a:extLst>
                    <a:ext uri="{9D8B030D-6E8A-4147-A177-3AD203B41FA5}">
                      <a16:colId xmlns:a16="http://schemas.microsoft.com/office/drawing/2014/main" val="3582756825"/>
                    </a:ext>
                  </a:extLst>
                </a:gridCol>
                <a:gridCol w="2296884">
                  <a:extLst>
                    <a:ext uri="{9D8B030D-6E8A-4147-A177-3AD203B41FA5}">
                      <a16:colId xmlns:a16="http://schemas.microsoft.com/office/drawing/2014/main" val="1860237026"/>
                    </a:ext>
                  </a:extLst>
                </a:gridCol>
                <a:gridCol w="2296884">
                  <a:extLst>
                    <a:ext uri="{9D8B030D-6E8A-4147-A177-3AD203B41FA5}">
                      <a16:colId xmlns:a16="http://schemas.microsoft.com/office/drawing/2014/main" val="4057436000"/>
                    </a:ext>
                  </a:extLst>
                </a:gridCol>
                <a:gridCol w="2296884">
                  <a:extLst>
                    <a:ext uri="{9D8B030D-6E8A-4147-A177-3AD203B41FA5}">
                      <a16:colId xmlns:a16="http://schemas.microsoft.com/office/drawing/2014/main" val="550573196"/>
                    </a:ext>
                  </a:extLst>
                </a:gridCol>
              </a:tblGrid>
              <a:tr h="547409">
                <a:tc gridSpan="5"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الزَّمَن المُسْتَقْبَل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269307"/>
                  </a:ext>
                </a:extLst>
              </a:tr>
              <a:tr h="547409">
                <a:tc gridSpan="5"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سَوْفَ / سَ + الفِعْلُ الْمُضَارِع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925241"/>
                  </a:ext>
                </a:extLst>
              </a:tr>
              <a:tr h="547409">
                <a:tc gridSpan="2"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الضَّمِير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الفعل [الْإثْبَات]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الفعل [النَّفْي]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0534671"/>
                  </a:ext>
                </a:extLst>
              </a:tr>
              <a:tr h="547409"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اَلْمُتَكَلِّم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أنا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 dirty="0">
                          <a:effectLst/>
                        </a:rPr>
                        <a:t>سَوْفَ أَكْتُبُ</a:t>
                      </a:r>
                      <a:endParaRPr lang="en-US" sz="32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سَأَكْتُبُ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لَنْ أَكْتُبَ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46192949"/>
                  </a:ext>
                </a:extLst>
              </a:tr>
              <a:tr h="547409">
                <a:tc rowSpan="2"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اَلْمُخَاطَب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أَنْتَ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 dirty="0">
                          <a:effectLst/>
                        </a:rPr>
                        <a:t>سَوْفَ تَـكْتُبُ</a:t>
                      </a:r>
                      <a:endParaRPr lang="en-US" sz="32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سَتَـكْتُبُ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لَنْ تَـكْتُبَ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18301912"/>
                  </a:ext>
                </a:extLst>
              </a:tr>
              <a:tr h="547409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أَنْتِ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سَوْفَ تَـكْتُبـِــينَ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سَتَـكْتُبـِــينَ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لَنْ تَـكْتُبـِــي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561171"/>
                  </a:ext>
                </a:extLst>
              </a:tr>
              <a:tr h="547409">
                <a:tc rowSpan="2"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اَلْغَائِب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هُوَ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سَوْفَ يَـكْتُبُ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سَيَـكْتُبُ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لَنْ يَـكْتُبَ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5827374"/>
                  </a:ext>
                </a:extLst>
              </a:tr>
              <a:tr h="547409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هِيَ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سَوْفَ تَـكْتُبُ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>
                          <a:effectLst/>
                        </a:rPr>
                        <a:t>سَتَـكْتُبُ</a:t>
                      </a:r>
                      <a:endParaRPr lang="en-US" sz="320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1295" algn="ctr" rtl="1">
                        <a:lnSpc>
                          <a:spcPct val="107000"/>
                        </a:lnSpc>
                      </a:pPr>
                      <a:r>
                        <a:rPr lang="ar-EG" sz="3200" dirty="0">
                          <a:effectLst/>
                        </a:rPr>
                        <a:t>لَنْ تَـكْتُبَ</a:t>
                      </a:r>
                      <a:endParaRPr lang="en-US" sz="3200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65176545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EC0D4BE6-66A7-4419-A328-838F7990F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606185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D2CCE193-26D7-46A8-8244-BE48A5B53BE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53173" y="952205"/>
          <a:ext cx="10482605" cy="5218123"/>
        </p:xfrm>
        <a:graphic>
          <a:graphicData uri="http://schemas.openxmlformats.org/drawingml/2006/table">
            <a:tbl>
              <a:tblPr rtl="1" firstRow="1" firstCol="1" bandRow="1"/>
              <a:tblGrid>
                <a:gridCol w="1971151">
                  <a:extLst>
                    <a:ext uri="{9D8B030D-6E8A-4147-A177-3AD203B41FA5}">
                      <a16:colId xmlns:a16="http://schemas.microsoft.com/office/drawing/2014/main" val="766496016"/>
                    </a:ext>
                  </a:extLst>
                </a:gridCol>
                <a:gridCol w="2923162">
                  <a:extLst>
                    <a:ext uri="{9D8B030D-6E8A-4147-A177-3AD203B41FA5}">
                      <a16:colId xmlns:a16="http://schemas.microsoft.com/office/drawing/2014/main" val="1872155017"/>
                    </a:ext>
                  </a:extLst>
                </a:gridCol>
                <a:gridCol w="2829646">
                  <a:extLst>
                    <a:ext uri="{9D8B030D-6E8A-4147-A177-3AD203B41FA5}">
                      <a16:colId xmlns:a16="http://schemas.microsoft.com/office/drawing/2014/main" val="1711640652"/>
                    </a:ext>
                  </a:extLst>
                </a:gridCol>
                <a:gridCol w="2758646">
                  <a:extLst>
                    <a:ext uri="{9D8B030D-6E8A-4147-A177-3AD203B41FA5}">
                      <a16:colId xmlns:a16="http://schemas.microsoft.com/office/drawing/2014/main" val="3224835802"/>
                    </a:ext>
                  </a:extLst>
                </a:gridCol>
              </a:tblGrid>
              <a:tr h="569617">
                <a:tc gridSpan="4"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1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الزَّمَن المُسْتَقْبَل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3052" marR="113052" marT="56526" marB="565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220801"/>
                  </a:ext>
                </a:extLst>
              </a:tr>
              <a:tr h="569617">
                <a:tc gridSpan="4"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1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سَوْفَ / سَ + الفِعْلُ الْمُضَارِع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3052" marR="113052" marT="56526" marB="565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501104"/>
                  </a:ext>
                </a:extLst>
              </a:tr>
              <a:tr h="569617"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1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الضَّمِير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1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الفعل 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[الْإثْبَات]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3052" marR="113052" marT="56526" marB="565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1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الفعل 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[</a:t>
                      </a:r>
                      <a:r>
                        <a:rPr lang="ar-EG" sz="1700" b="0" i="0" u="none" strike="noStrike">
                          <a:solidFill>
                            <a:srgbClr val="0070C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النَّفْي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]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1030337"/>
                  </a:ext>
                </a:extLst>
              </a:tr>
              <a:tr h="438659"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ن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حن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سَوْفَ 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نَ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كْتُبُ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سَ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نَ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كْتُبُ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1" i="0" u="none" strike="noStrike">
                          <a:solidFill>
                            <a:srgbClr val="0070C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لَنْ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نَ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كْتُبَ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4946503"/>
                  </a:ext>
                </a:extLst>
              </a:tr>
              <a:tr h="438659"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أَنْ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تُمَا </a:t>
                      </a:r>
                      <a:r>
                        <a:rPr lang="ar-EG" sz="1700" b="0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Segoe UI Emoji" panose="020B0502040204020203" pitchFamily="34" charset="0"/>
                        </a:rPr>
                        <a:t>♂ 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Segoe UI Emoji" panose="020B0502040204020203" pitchFamily="34" charset="0"/>
                        </a:rPr>
                        <a:t>♀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سَوْفَ 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تَـ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ـَانِ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سَ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تَـ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ـَانِ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1" i="0" u="none" strike="noStrike">
                          <a:solidFill>
                            <a:srgbClr val="0070C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لَنْ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تَـ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ـَا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0181855"/>
                  </a:ext>
                </a:extLst>
              </a:tr>
              <a:tr h="438659"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أَنْ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تُ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مْ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سَوْفَ 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تَـ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ـُونَ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سَ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تَـ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ـُونَ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1" i="0" u="none" strike="noStrike">
                          <a:solidFill>
                            <a:srgbClr val="0070C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لَنْ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تَـ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ـُـوا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094889"/>
                  </a:ext>
                </a:extLst>
              </a:tr>
              <a:tr h="438659"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أَن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ْتُ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نَّ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سَوْفَ 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تَـ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ـْـنَ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سَ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تَـ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ـْنَ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1" i="0" u="none" strike="noStrike">
                          <a:solidFill>
                            <a:srgbClr val="0070C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لَنْ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تَـ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ـْـنَ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6918822"/>
                  </a:ext>
                </a:extLst>
              </a:tr>
              <a:tr h="438659"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هُمَ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ا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</a:t>
                      </a:r>
                      <a:r>
                        <a:rPr lang="ar-EG" sz="1700" b="0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Segoe UI Emoji" panose="020B0502040204020203" pitchFamily="34" charset="0"/>
                        </a:rPr>
                        <a:t>♂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سَوْفَ 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يَـ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ـَـانِ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يَـ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ـَـانِ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1" i="0" u="none" strike="noStrike">
                          <a:solidFill>
                            <a:srgbClr val="0070C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لَنْ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يَـ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ـَا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5841867"/>
                  </a:ext>
                </a:extLst>
              </a:tr>
              <a:tr h="438659"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هُمَ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ا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Segoe UI Emoji" panose="020B0502040204020203" pitchFamily="34" charset="0"/>
                        </a:rPr>
                        <a:t>♀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سَوْفَ 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تَـ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ـَـانِ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تَـ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ـَـانِ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1" i="0" u="none" strike="noStrike">
                          <a:solidFill>
                            <a:srgbClr val="0070C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لَنْ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تَـ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ـَـا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4869528"/>
                  </a:ext>
                </a:extLst>
              </a:tr>
              <a:tr h="438659"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هُمْ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سَوْفَ 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يَـ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ـُونَ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سَ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يَـ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ـُـونَ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1" i="0" u="none" strike="noStrike">
                          <a:solidFill>
                            <a:srgbClr val="0070C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لَنْ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يَـ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ـُــوا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0556099"/>
                  </a:ext>
                </a:extLst>
              </a:tr>
              <a:tr h="438659"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هُنَّ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سَوْفَ 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يَـ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ـْـنَ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سَ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يَـ</a:t>
                      </a:r>
                      <a:r>
                        <a:rPr lang="ar-EG" sz="1700" b="0" i="0" u="none" strike="noStrike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</a:t>
                      </a:r>
                      <a:r>
                        <a:rPr lang="ar-EG" sz="1700" b="0" i="0" u="none" strike="noStrike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ـْـنَ</a:t>
                      </a:r>
                      <a:endParaRPr lang="ar-EG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ctr" rtl="1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700" b="1" i="0" u="none" strike="noStrike" dirty="0">
                          <a:solidFill>
                            <a:srgbClr val="0070C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لَنْ</a:t>
                      </a:r>
                      <a:r>
                        <a:rPr lang="ar-EG" sz="1700" b="0" i="0" u="none" strike="noStrike" dirty="0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يَـ</a:t>
                      </a:r>
                      <a:r>
                        <a:rPr lang="ar-EG" sz="17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كْتُب</a:t>
                      </a:r>
                      <a:r>
                        <a:rPr lang="ar-EG" sz="1700" b="0" i="0" u="none" strike="noStrike" dirty="0">
                          <a:solidFill>
                            <a:srgbClr val="FF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ـْـنَ</a:t>
                      </a:r>
                      <a:endParaRPr lang="ar-EG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789" marR="84789" marT="11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5109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43836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42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72A14F9-4A8D-4685-BE84-EEA65FA4C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524001"/>
            <a:ext cx="3412067" cy="34783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الاستفهام بماذا</a:t>
            </a:r>
            <a:endParaRPr lang="en-US" sz="3600" dirty="0">
              <a:solidFill>
                <a:srgbClr val="FFFFFF"/>
              </a:solidFill>
            </a:endParaRPr>
          </a:p>
        </p:txBody>
      </p:sp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18E4402E-5C3E-420D-8A2E-74FEE67235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916912"/>
              </p:ext>
            </p:extLst>
          </p:nvPr>
        </p:nvGraphicFramePr>
        <p:xfrm>
          <a:off x="2828511" y="910226"/>
          <a:ext cx="6940549" cy="4705934"/>
        </p:xfrm>
        <a:graphic>
          <a:graphicData uri="http://schemas.openxmlformats.org/drawingml/2006/table">
            <a:tbl>
              <a:tblPr rtl="1" firstRow="1" firstCol="1" bandRow="1"/>
              <a:tblGrid>
                <a:gridCol w="4650818">
                  <a:extLst>
                    <a:ext uri="{9D8B030D-6E8A-4147-A177-3AD203B41FA5}">
                      <a16:colId xmlns:a16="http://schemas.microsoft.com/office/drawing/2014/main" val="1944202183"/>
                    </a:ext>
                  </a:extLst>
                </a:gridCol>
                <a:gridCol w="2289731">
                  <a:extLst>
                    <a:ext uri="{9D8B030D-6E8A-4147-A177-3AD203B41FA5}">
                      <a16:colId xmlns:a16="http://schemas.microsoft.com/office/drawing/2014/main" val="3916466679"/>
                    </a:ext>
                  </a:extLst>
                </a:gridCol>
              </a:tblGrid>
              <a:tr h="2280285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 مَاذَا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تَفْعَلُ</a:t>
                      </a: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يَا زَيْدُ؟</a:t>
                      </a:r>
                      <a:endParaRPr lang="ar-EG" sz="4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--أَنَا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أكْتُبُ</a:t>
                      </a: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الدَّرْسَ.</a:t>
                      </a:r>
                      <a:endParaRPr lang="ar-EG" sz="4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 </a:t>
                      </a:r>
                      <a:endParaRPr lang="ar-EG" sz="4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0673182"/>
                  </a:ext>
                </a:extLst>
              </a:tr>
              <a:tr h="2425649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ar-SA" sz="3300" b="0" i="0" u="none" strike="noStrike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 مَاذَا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تَفْعَلِينَ</a:t>
                      </a: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يَا سَحَرُ؟</a:t>
                      </a:r>
                      <a:endParaRPr lang="ar-EG" sz="4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--أَنَا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أقْرَأُ</a:t>
                      </a: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القُرْآن.</a:t>
                      </a:r>
                      <a:endParaRPr lang="ar-EG" sz="4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 </a:t>
                      </a:r>
                      <a:endParaRPr lang="ar-EG" sz="4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9575928"/>
                  </a:ext>
                </a:extLst>
              </a:tr>
            </a:tbl>
          </a:graphicData>
        </a:graphic>
      </p:graphicFrame>
      <p:pic>
        <p:nvPicPr>
          <p:cNvPr id="7" name="Resim 6" descr="metin içeren bir resim&#10;&#10;Açıklama otomatik olarak oluşturuldu">
            <a:extLst>
              <a:ext uri="{FF2B5EF4-FFF2-40B4-BE49-F238E27FC236}">
                <a16:creationId xmlns:a16="http://schemas.microsoft.com/office/drawing/2014/main" id="{D21D4C04-98A7-4C34-884C-0434EAC34E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120" y="1067508"/>
            <a:ext cx="1916293" cy="2065754"/>
          </a:xfrm>
          <a:prstGeom prst="rect">
            <a:avLst/>
          </a:prstGeom>
        </p:spPr>
      </p:pic>
      <p:pic>
        <p:nvPicPr>
          <p:cNvPr id="14" name="Resim 13" descr="kara kalem içeren bir resim&#10;&#10;Açıklama otomatik olarak oluşturuldu">
            <a:extLst>
              <a:ext uri="{FF2B5EF4-FFF2-40B4-BE49-F238E27FC236}">
                <a16:creationId xmlns:a16="http://schemas.microsoft.com/office/drawing/2014/main" id="{B78C0466-16F0-40CA-B067-B23DF81C64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2446" y="3724739"/>
            <a:ext cx="2227639" cy="1253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052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72A14F9-4A8D-4685-BE84-EEA65FA4C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524001"/>
            <a:ext cx="3412067" cy="34783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Y" sz="3600" dirty="0">
                <a:solidFill>
                  <a:srgbClr val="FFFFFF"/>
                </a:solidFill>
              </a:rPr>
              <a:t>الأمثلة والشواهد </a:t>
            </a:r>
            <a:br>
              <a:rPr lang="ar-SY" sz="3600" dirty="0">
                <a:solidFill>
                  <a:srgbClr val="FFFFFF"/>
                </a:solidFill>
              </a:rPr>
            </a:br>
            <a:r>
              <a:rPr lang="ar-SY" sz="1800" dirty="0">
                <a:solidFill>
                  <a:srgbClr val="FFFFFF"/>
                </a:solidFill>
              </a:rPr>
              <a:t>الفعل المضارع مع الضمير هو / هي </a:t>
            </a:r>
            <a:endParaRPr lang="en-US" sz="1800" dirty="0">
              <a:solidFill>
                <a:srgbClr val="FFFFFF"/>
              </a:solidFill>
            </a:endParaRP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598B3D1B-BF7F-4F37-9CBF-0213135D6D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153084"/>
              </p:ext>
            </p:extLst>
          </p:nvPr>
        </p:nvGraphicFramePr>
        <p:xfrm>
          <a:off x="1679713" y="2253006"/>
          <a:ext cx="8368748" cy="1643133"/>
        </p:xfrm>
        <a:graphic>
          <a:graphicData uri="http://schemas.openxmlformats.org/drawingml/2006/table">
            <a:tbl>
              <a:tblPr rtl="1" firstRow="1" firstCol="1" bandRow="1"/>
              <a:tblGrid>
                <a:gridCol w="4247696">
                  <a:extLst>
                    <a:ext uri="{9D8B030D-6E8A-4147-A177-3AD203B41FA5}">
                      <a16:colId xmlns:a16="http://schemas.microsoft.com/office/drawing/2014/main" val="1611712041"/>
                    </a:ext>
                  </a:extLst>
                </a:gridCol>
                <a:gridCol w="4121052">
                  <a:extLst>
                    <a:ext uri="{9D8B030D-6E8A-4147-A177-3AD203B41FA5}">
                      <a16:colId xmlns:a16="http://schemas.microsoft.com/office/drawing/2014/main" val="523611565"/>
                    </a:ext>
                  </a:extLst>
                </a:gridCol>
              </a:tblGrid>
              <a:tr h="718999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2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أَحْمَدُ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يَضْحَكُ</a:t>
                      </a:r>
                      <a:r>
                        <a:rPr lang="ar-EG" sz="32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.</a:t>
                      </a:r>
                      <a:endParaRPr lang="ar-EG" sz="4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7577" marR="157577" marT="218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2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هُوَ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يَضْحَكُ</a:t>
                      </a:r>
                      <a:r>
                        <a:rPr lang="ar-EG" sz="32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.</a:t>
                      </a:r>
                      <a:endParaRPr lang="ar-EG" sz="4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7577" marR="157577" marT="218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5794119"/>
                  </a:ext>
                </a:extLst>
              </a:tr>
              <a:tr h="924134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2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عَائِشَةُ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تَجْلِسُ</a:t>
                      </a:r>
                      <a:r>
                        <a:rPr lang="ar-EG" sz="32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على الكُرْسِيّ. </a:t>
                      </a:r>
                      <a:endParaRPr lang="ar-EG" sz="4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7577" marR="157577" marT="218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2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هِيَ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تَجْلِسُ</a:t>
                      </a:r>
                      <a:r>
                        <a:rPr lang="ar-EG" sz="32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على الكُرْسِيّ.</a:t>
                      </a:r>
                      <a:endParaRPr lang="ar-EG" sz="4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7577" marR="157577" marT="218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329031"/>
                  </a:ext>
                </a:extLst>
              </a:tr>
            </a:tbl>
          </a:graphicData>
        </a:graphic>
      </p:graphicFrame>
      <p:pic>
        <p:nvPicPr>
          <p:cNvPr id="6" name="Resim 5" descr="kişi, ağaç, açık hava, küçük içeren bir resim&#10;&#10;Açıklama otomatik olarak oluşturuldu">
            <a:extLst>
              <a:ext uri="{FF2B5EF4-FFF2-40B4-BE49-F238E27FC236}">
                <a16:creationId xmlns:a16="http://schemas.microsoft.com/office/drawing/2014/main" id="{02ADBF15-2648-491E-A3CD-59C62FFEA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454" y="861768"/>
            <a:ext cx="1982278" cy="1324466"/>
          </a:xfrm>
          <a:prstGeom prst="rect">
            <a:avLst/>
          </a:prstGeom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673BFA0B-FCB7-4CE7-B446-B71ED4C4F3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733" y="4109289"/>
            <a:ext cx="1919736" cy="1919736"/>
          </a:xfrm>
          <a:prstGeom prst="rect">
            <a:avLst/>
          </a:prstGeom>
        </p:spPr>
      </p:pic>
      <p:sp>
        <p:nvSpPr>
          <p:cNvPr id="7" name="Google Shape;170;p5">
            <a:extLst>
              <a:ext uri="{FF2B5EF4-FFF2-40B4-BE49-F238E27FC236}">
                <a16:creationId xmlns:a16="http://schemas.microsoft.com/office/drawing/2014/main" id="{5E88F9D7-8189-41B1-862B-714D6D7A7878}"/>
              </a:ext>
            </a:extLst>
          </p:cNvPr>
          <p:cNvSpPr/>
          <p:nvPr/>
        </p:nvSpPr>
        <p:spPr>
          <a:xfrm>
            <a:off x="329609" y="771988"/>
            <a:ext cx="1291801" cy="11223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B27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EG" sz="320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  <a:sym typeface="Arial"/>
              </a:rPr>
              <a:t>هُو </a:t>
            </a:r>
            <a:endParaRPr sz="320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 rtl="1"/>
            <a:r>
              <a:rPr lang="ar-EG" sz="320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  <a:sym typeface="Arial"/>
              </a:rPr>
              <a:t>هي</a:t>
            </a:r>
            <a:endParaRPr sz="320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7269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72A14F9-4A8D-4685-BE84-EEA65FA4C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524001"/>
            <a:ext cx="3412067" cy="34783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الاستفهام بماذا </a:t>
            </a:r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562DB244-41B3-498E-8196-2D7CCC3EBD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2875990"/>
              </p:ext>
            </p:extLst>
          </p:nvPr>
        </p:nvGraphicFramePr>
        <p:xfrm>
          <a:off x="3627794" y="2158427"/>
          <a:ext cx="7302664" cy="3528358"/>
        </p:xfrm>
        <a:graphic>
          <a:graphicData uri="http://schemas.openxmlformats.org/drawingml/2006/table">
            <a:tbl>
              <a:tblPr rtl="1" firstRow="1" firstCol="1" bandRow="1"/>
              <a:tblGrid>
                <a:gridCol w="4097785">
                  <a:extLst>
                    <a:ext uri="{9D8B030D-6E8A-4147-A177-3AD203B41FA5}">
                      <a16:colId xmlns:a16="http://schemas.microsoft.com/office/drawing/2014/main" val="3367211718"/>
                    </a:ext>
                  </a:extLst>
                </a:gridCol>
                <a:gridCol w="3204879">
                  <a:extLst>
                    <a:ext uri="{9D8B030D-6E8A-4147-A177-3AD203B41FA5}">
                      <a16:colId xmlns:a16="http://schemas.microsoft.com/office/drawing/2014/main" val="1875054616"/>
                    </a:ext>
                  </a:extLst>
                </a:gridCol>
              </a:tblGrid>
              <a:tr h="1764179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 مَاذَا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يَفْعَلُ</a:t>
                      </a: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حُسَامُ؟</a:t>
                      </a:r>
                      <a:endParaRPr lang="ar-EG" sz="4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--هو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يَرْسُمُ</a:t>
                      </a: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.</a:t>
                      </a:r>
                      <a:endParaRPr lang="ar-EG" sz="4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 </a:t>
                      </a:r>
                      <a:endParaRPr lang="ar-EG" sz="4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1187872"/>
                  </a:ext>
                </a:extLst>
              </a:tr>
              <a:tr h="1764179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 مَاذَا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تَفْعَلُ</a:t>
                      </a: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هِنْدُ؟</a:t>
                      </a:r>
                      <a:endParaRPr lang="ar-EG" sz="4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--هي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تَطْبُخُ</a:t>
                      </a: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الطَّعَامَ.</a:t>
                      </a:r>
                      <a:endParaRPr lang="ar-EG" sz="4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 </a:t>
                      </a:r>
                      <a:endParaRPr lang="ar-EG" sz="4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3055668"/>
                  </a:ext>
                </a:extLst>
              </a:tr>
            </a:tbl>
          </a:graphicData>
        </a:graphic>
      </p:graphicFrame>
      <p:pic>
        <p:nvPicPr>
          <p:cNvPr id="7" name="Resim 6">
            <a:extLst>
              <a:ext uri="{FF2B5EF4-FFF2-40B4-BE49-F238E27FC236}">
                <a16:creationId xmlns:a16="http://schemas.microsoft.com/office/drawing/2014/main" id="{B7568B63-C9A0-45AA-BD75-B8C330AD6D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974" y="2202150"/>
            <a:ext cx="1420944" cy="1720456"/>
          </a:xfrm>
          <a:prstGeom prst="rect">
            <a:avLst/>
          </a:prstGeom>
        </p:spPr>
      </p:pic>
      <p:pic>
        <p:nvPicPr>
          <p:cNvPr id="10" name="Resim 9" descr="kişi, iç mekan, yiyecek, mutfak içeren bir resim&#10;&#10;Açıklama otomatik olarak oluşturuldu">
            <a:extLst>
              <a:ext uri="{FF2B5EF4-FFF2-40B4-BE49-F238E27FC236}">
                <a16:creationId xmlns:a16="http://schemas.microsoft.com/office/drawing/2014/main" id="{5FF0976F-8C1B-4E7E-B7FA-18EC93B6C9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546" y="4199922"/>
            <a:ext cx="1775801" cy="1331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975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50CE38-39D8-4866-815E-69A97486E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1" y="723901"/>
            <a:ext cx="8721835" cy="14287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 rtl="1"/>
            <a:r>
              <a:rPr lang="en-US" sz="3600" dirty="0" err="1">
                <a:effectLst/>
              </a:rPr>
              <a:t>صِلِ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الْجُمْلَةَ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بِالْفِعْلِ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الْمُنَاسِبِ</a:t>
            </a:r>
            <a:r>
              <a:rPr lang="en-US" sz="3600" dirty="0">
                <a:effectLst/>
              </a:rPr>
              <a:t>:</a:t>
            </a:r>
            <a:br>
              <a:rPr lang="en-US" sz="3600" dirty="0">
                <a:effectLst/>
              </a:rPr>
            </a:br>
            <a:endParaRPr lang="en-US" sz="3600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0661E413-ECB3-4F90-90B2-2DB77416E4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6497339"/>
              </p:ext>
            </p:extLst>
          </p:nvPr>
        </p:nvGraphicFramePr>
        <p:xfrm>
          <a:off x="922042" y="2333405"/>
          <a:ext cx="10343291" cy="3737577"/>
        </p:xfrm>
        <a:graphic>
          <a:graphicData uri="http://schemas.openxmlformats.org/drawingml/2006/table">
            <a:tbl>
              <a:tblPr rtl="1"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6992456">
                  <a:extLst>
                    <a:ext uri="{9D8B030D-6E8A-4147-A177-3AD203B41FA5}">
                      <a16:colId xmlns:a16="http://schemas.microsoft.com/office/drawing/2014/main" val="4253089257"/>
                    </a:ext>
                  </a:extLst>
                </a:gridCol>
                <a:gridCol w="3350835">
                  <a:extLst>
                    <a:ext uri="{9D8B030D-6E8A-4147-A177-3AD203B41FA5}">
                      <a16:colId xmlns:a16="http://schemas.microsoft.com/office/drawing/2014/main" val="3973733282"/>
                    </a:ext>
                  </a:extLst>
                </a:gridCol>
              </a:tblGrid>
              <a:tr h="813581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</a:pPr>
                      <a:r>
                        <a:rPr lang="ar-EG" sz="29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أَنْتَ...... إِلَى السُّوقِ</a:t>
                      </a:r>
                      <a:endParaRPr lang="en-US" sz="2900" b="1" kern="12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6061" marR="124351" marT="33160" marB="248703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</a:pPr>
                      <a:r>
                        <a:rPr lang="ar-EG" sz="29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أَكْتُبُ</a:t>
                      </a:r>
                      <a:endParaRPr lang="en-US" sz="2900" b="1" kern="12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6061" marR="124351" marT="33160" marB="248703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139541"/>
                  </a:ext>
                </a:extLst>
              </a:tr>
              <a:tr h="697289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</a:pPr>
                      <a:r>
                        <a:rPr lang="ar-EG" sz="29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أنتِ......اللُّغَةَ العَرَبِيَّةَ</a:t>
                      </a:r>
                      <a:r>
                        <a:rPr lang="en-US" sz="29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116061" marR="124351" marT="33160" marB="248703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</a:pPr>
                      <a:r>
                        <a:rPr lang="ar-EG" sz="29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تَسْكُنِينَ</a:t>
                      </a:r>
                      <a:endParaRPr lang="en-US" sz="2900" b="1" kern="12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6061" marR="124351" marT="33160" marB="24870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112948"/>
                  </a:ext>
                </a:extLst>
              </a:tr>
              <a:tr h="697289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</a:pPr>
                      <a:r>
                        <a:rPr lang="ar-EG" sz="29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أَنَا..... الدَّرْسَ</a:t>
                      </a:r>
                      <a:r>
                        <a:rPr lang="en-US" sz="29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116061" marR="124351" marT="33160" marB="248703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</a:pPr>
                      <a:r>
                        <a:rPr lang="ar-EG" sz="29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تَذْهَبُ</a:t>
                      </a:r>
                      <a:endParaRPr lang="en-US" sz="2900" b="1" kern="12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6061" marR="124351" marT="33160" marB="24870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610218"/>
                  </a:ext>
                </a:extLst>
              </a:tr>
              <a:tr h="697289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</a:pPr>
                      <a:r>
                        <a:rPr lang="ar-EG" sz="29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أِيْنَ....... يَا فَاطِمَةُ؟</a:t>
                      </a:r>
                      <a:endParaRPr lang="en-US" sz="2900" b="1" kern="12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6061" marR="124351" marT="33160" marB="248703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</a:pPr>
                      <a:r>
                        <a:rPr lang="ar-EG" sz="29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تَأْكُلُ</a:t>
                      </a:r>
                      <a:endParaRPr lang="en-US" sz="2900" b="1" kern="12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6061" marR="124351" marT="33160" marB="24870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012422"/>
                  </a:ext>
                </a:extLst>
              </a:tr>
              <a:tr h="697289"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</a:pPr>
                      <a:r>
                        <a:rPr lang="ar-EG" sz="29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مَتَى......الْفَطُورَ يَا خَالِد؟</a:t>
                      </a:r>
                      <a:endParaRPr lang="en-US" sz="2900" b="1" kern="12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6061" marR="124351" marT="33160" marB="248703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01295" algn="just" rtl="1">
                        <a:lnSpc>
                          <a:spcPct val="107000"/>
                        </a:lnSpc>
                      </a:pPr>
                      <a:r>
                        <a:rPr lang="ar-EG" sz="2900" b="1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تَدْرُسِينَ</a:t>
                      </a:r>
                      <a:endParaRPr lang="en-US" sz="2900" b="1" kern="12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6061" marR="124351" marT="33160" marB="24870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6898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4752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CCBE370-A432-40FC-8C8B-E45355273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1" y="723901"/>
            <a:ext cx="10993549" cy="14287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dirty="0" err="1"/>
              <a:t>نفي</a:t>
            </a:r>
            <a:r>
              <a:rPr lang="en-US" sz="3600" dirty="0"/>
              <a:t> </a:t>
            </a:r>
            <a:r>
              <a:rPr lang="ar-EG" sz="3600" dirty="0"/>
              <a:t>الفعل</a:t>
            </a:r>
            <a:r>
              <a:rPr lang="en-US" sz="3600" dirty="0"/>
              <a:t> </a:t>
            </a:r>
            <a:r>
              <a:rPr lang="en-US" sz="3600" dirty="0" err="1"/>
              <a:t>المضارع</a:t>
            </a:r>
            <a:r>
              <a:rPr lang="en-US" sz="3600" dirty="0"/>
              <a:t> </a:t>
            </a:r>
            <a:r>
              <a:rPr lang="en-US" sz="3600" dirty="0" err="1"/>
              <a:t>بلا</a:t>
            </a:r>
            <a:r>
              <a:rPr lang="en-US" sz="3600" dirty="0"/>
              <a:t> 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347DF4F6-27DC-4E5D-A02B-56298B4C4B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9342778"/>
              </p:ext>
            </p:extLst>
          </p:nvPr>
        </p:nvGraphicFramePr>
        <p:xfrm>
          <a:off x="1661835" y="3999545"/>
          <a:ext cx="8863704" cy="1184856"/>
        </p:xfrm>
        <a:graphic>
          <a:graphicData uri="http://schemas.openxmlformats.org/drawingml/2006/table">
            <a:tbl>
              <a:tblPr rtl="1" firstRow="1" firstCol="1" bandRow="1"/>
              <a:tblGrid>
                <a:gridCol w="4478474">
                  <a:extLst>
                    <a:ext uri="{9D8B030D-6E8A-4147-A177-3AD203B41FA5}">
                      <a16:colId xmlns:a16="http://schemas.microsoft.com/office/drawing/2014/main" val="779419515"/>
                    </a:ext>
                  </a:extLst>
                </a:gridCol>
                <a:gridCol w="4385230">
                  <a:extLst>
                    <a:ext uri="{9D8B030D-6E8A-4147-A177-3AD203B41FA5}">
                      <a16:colId xmlns:a16="http://schemas.microsoft.com/office/drawing/2014/main" val="2129971094"/>
                    </a:ext>
                  </a:extLst>
                </a:gridCol>
              </a:tblGrid>
              <a:tr h="1184856"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أنا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أدْرُسُ</a:t>
                      </a: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 اللُّغَةَ الفَرَنْسِيَّةُ.</a:t>
                      </a:r>
                      <a:endParaRPr lang="ar-EG" sz="4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168" algn="just" rtl="1" fontAlgn="t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أنا </a:t>
                      </a:r>
                      <a:r>
                        <a:rPr lang="ar-EG" sz="33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لا أدْرُسُ </a:t>
                      </a:r>
                      <a:r>
                        <a:rPr lang="ar-EG" sz="3300" b="0" i="0" u="none" strike="noStrike" dirty="0">
                          <a:effectLst/>
                          <a:latin typeface="Simplified Arabic" panose="02020603050405020304" pitchFamily="18" charset="-78"/>
                          <a:ea typeface="Calibri" panose="020F0502020204030204" pitchFamily="34" charset="0"/>
                          <a:cs typeface="Simplified Arabic" panose="02020603050405020304" pitchFamily="18" charset="-78"/>
                        </a:rPr>
                        <a:t>اللُّغَةَ الفَرَنْسِيَّةُ.</a:t>
                      </a:r>
                      <a:endParaRPr lang="ar-EG" sz="4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458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4477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1437</Words>
  <Application>Microsoft Office PowerPoint</Application>
  <PresentationFormat>Widescreen</PresentationFormat>
  <Paragraphs>353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Arial</vt:lpstr>
      <vt:lpstr>Calibri</vt:lpstr>
      <vt:lpstr>Sakkal Majalla</vt:lpstr>
      <vt:lpstr>Simplified Arabic</vt:lpstr>
      <vt:lpstr>Office Theme</vt:lpstr>
      <vt:lpstr>تَصْرِيف الفِعْل المُضَارِع وَزَمَن المُسْتَقْبَل Conjugation of the present tense verbs &amp; verbs in the future</vt:lpstr>
      <vt:lpstr>PowerPoint Presentation</vt:lpstr>
      <vt:lpstr>PowerPoint Presentation</vt:lpstr>
      <vt:lpstr>PowerPoint Presentation</vt:lpstr>
      <vt:lpstr>الاستفهام بماذا</vt:lpstr>
      <vt:lpstr>الأمثلة والشواهد  الفعل المضارع مع الضمير هو / هي </vt:lpstr>
      <vt:lpstr>الاستفهام بماذا </vt:lpstr>
      <vt:lpstr>صِلِ الْجُمْلَةَ بِالْفِعْلِ الْمُنَاسِبِ: </vt:lpstr>
      <vt:lpstr>نفي الفعل المضارع بلا </vt:lpstr>
      <vt:lpstr>PowerPoint Presentation</vt:lpstr>
      <vt:lpstr>PowerPoint Presentation</vt:lpstr>
      <vt:lpstr>اكْتُبِ الضَّمِيرَ الْمُنَاسِبَ: </vt:lpstr>
      <vt:lpstr>اخْتَرِ الْإِجَابَةَ الصَّحِيحَةَ: </vt:lpstr>
      <vt:lpstr>   المستقبل مع ضمائر المفرد أنا هو هي أنتَ أنتِ</vt:lpstr>
      <vt:lpstr>PowerPoint Presentation</vt:lpstr>
      <vt:lpstr>  نفي الزمن المستقبل بــ لن </vt:lpstr>
      <vt:lpstr>PowerPoint Presentation</vt:lpstr>
      <vt:lpstr>PowerPoint Presentation</vt:lpstr>
      <vt:lpstr>اخْتَرِ الفِعْلَ المُنَاسِبَ للفَرَاغِ: </vt:lpstr>
      <vt:lpstr>أضِفْ لِلْأَفْعَالِ التَّالِيةِ مرّةً (س) ومَرَّةً (سَوفَ): </vt:lpstr>
      <vt:lpstr>اسْتَخْدِمْ (لَنْ) مَعَ الجُمَلِ الآتِيَةِ: </vt:lpstr>
      <vt:lpstr>PowerPoint Presentation</vt:lpstr>
      <vt:lpstr>PowerPoint Presentation</vt:lpstr>
      <vt:lpstr>PowerPoint Presentation</vt:lpstr>
      <vt:lpstr>السّؤال والجواب </vt:lpstr>
      <vt:lpstr>السّؤال والجواب</vt:lpstr>
      <vt:lpstr>النفي </vt:lpstr>
      <vt:lpstr>النفي</vt:lpstr>
      <vt:lpstr>النفي</vt:lpstr>
      <vt:lpstr>المستقبل مع ضمائر الجمع </vt:lpstr>
      <vt:lpstr>أنتما – أنتم - أنتنّ</vt:lpstr>
      <vt:lpstr>هما – هم - هنّ</vt:lpstr>
      <vt:lpstr>السّؤال والجواب </vt:lpstr>
      <vt:lpstr>    صِلِ الْجُمْلَةَ بِالْفِعْلِ الْمُنَاسِبِ: </vt:lpstr>
      <vt:lpstr>اكْتُبِ الضَّمِيرَ الْمُنَاسِبَ: </vt:lpstr>
      <vt:lpstr>اخْتَرِ الْإِجَابَةَ الصَّحِيحَةَ: </vt:lpstr>
      <vt:lpstr>صِلِ الْجُمْلَةَ الْمُثْبَتَةَ بِالْجُمْلَةِ الْمَنْفِيَّةِ بِـ (لَا): </vt:lpstr>
      <vt:lpstr>اخْتَرِ الفِعْلَ المُنَاسِبَ للفَرَاغِ: </vt:lpstr>
      <vt:lpstr>الخلاصة </vt:lpstr>
      <vt:lpstr>الخلاصة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Dr. Ehab ATTA</cp:lastModifiedBy>
  <cp:revision>48</cp:revision>
  <dcterms:created xsi:type="dcterms:W3CDTF">2020-09-13T16:40:33Z</dcterms:created>
  <dcterms:modified xsi:type="dcterms:W3CDTF">2025-11-01T13:05:55Z</dcterms:modified>
</cp:coreProperties>
</file>