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8"/>
  </p:notesMasterIdLst>
  <p:sldIdLst>
    <p:sldId id="256" r:id="rId2"/>
    <p:sldId id="284" r:id="rId3"/>
    <p:sldId id="258" r:id="rId4"/>
    <p:sldId id="259" r:id="rId5"/>
    <p:sldId id="261" r:id="rId6"/>
    <p:sldId id="264" r:id="rId7"/>
    <p:sldId id="260" r:id="rId8"/>
    <p:sldId id="263" r:id="rId9"/>
    <p:sldId id="265" r:id="rId10"/>
    <p:sldId id="269" r:id="rId11"/>
    <p:sldId id="270" r:id="rId12"/>
    <p:sldId id="266" r:id="rId13"/>
    <p:sldId id="267" r:id="rId14"/>
    <p:sldId id="280" r:id="rId15"/>
    <p:sldId id="281" r:id="rId16"/>
    <p:sldId id="271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854"/>
    <p:restoredTop sz="92683"/>
  </p:normalViewPr>
  <p:slideViewPr>
    <p:cSldViewPr snapToGrid="0" snapToObjects="1">
      <p:cViewPr varScale="1">
        <p:scale>
          <a:sx n="58" d="100"/>
          <a:sy n="58" d="100"/>
        </p:scale>
        <p:origin x="1224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BC97DA2-CF9B-0548-89BC-41DD59467B85}" type="datetimeFigureOut">
              <a:rPr lang="en-US" smtClean="0"/>
              <a:t>11/8/2025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BDEBF2-CC02-1548-9470-B528E3625D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74983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A9530D08-FCBC-2442-8AF0-6F57396B269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70219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FB2A54-FC40-FE44-B3CA-E2D3E1BD244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527806"/>
            <a:ext cx="2743200" cy="365125"/>
          </a:xfrm>
          <a:prstGeom prst="rect">
            <a:avLst/>
          </a:prstGeom>
        </p:spPr>
        <p:txBody>
          <a:bodyPr/>
          <a:lstStyle/>
          <a:p>
            <a:r>
              <a:rPr lang="en-CA" dirty="0"/>
              <a:t>2020-09-27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CF84A88-7E80-B240-B1D0-E6162EFB86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84B88-F3D9-6A4F-9660-1A0A1E561ED7}" type="slidenum">
              <a:rPr lang="en-US" smtClean="0"/>
              <a:t>‹#›</a:t>
            </a:fld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2DBDC0EF-082B-474B-8CA4-98454AF4AEBA}"/>
              </a:ext>
            </a:extLst>
          </p:cNvPr>
          <p:cNvSpPr/>
          <p:nvPr userDrawn="1"/>
        </p:nvSpPr>
        <p:spPr>
          <a:xfrm>
            <a:off x="9982200" y="242888"/>
            <a:ext cx="2062163" cy="1714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375D6A4-DD0F-A54E-8615-5D0133DAE6E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22252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03BDEBF7-FA97-0741-A594-97BCE55D7662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183274" y="242888"/>
            <a:ext cx="1825452" cy="1333141"/>
          </a:xfrm>
          <a:prstGeom prst="rect">
            <a:avLst/>
          </a:prstGeom>
        </p:spPr>
      </p:pic>
      <p:sp>
        <p:nvSpPr>
          <p:cNvPr id="18" name="Rectangle 17">
            <a:extLst>
              <a:ext uri="{FF2B5EF4-FFF2-40B4-BE49-F238E27FC236}">
                <a16:creationId xmlns:a16="http://schemas.microsoft.com/office/drawing/2014/main" id="{FC41CAC8-26EE-AD4F-92B7-481D2D348569}"/>
              </a:ext>
            </a:extLst>
          </p:cNvPr>
          <p:cNvSpPr/>
          <p:nvPr userDrawn="1"/>
        </p:nvSpPr>
        <p:spPr>
          <a:xfrm>
            <a:off x="4857750" y="1417708"/>
            <a:ext cx="247650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ar-KW" sz="1600" b="1" dirty="0">
                <a:solidFill>
                  <a:schemeClr val="accent1">
                    <a:lumMod val="75000"/>
                  </a:schemeClr>
                </a:solidFill>
              </a:rPr>
              <a:t>أكاديمية آيات للعلوم الإسلامية </a:t>
            </a:r>
            <a:endParaRPr lang="en-US" sz="16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B1122BF2-C2B8-FA49-843E-12C8E5D64BD1}"/>
              </a:ext>
            </a:extLst>
          </p:cNvPr>
          <p:cNvSpPr txBox="1"/>
          <p:nvPr userDrawn="1"/>
        </p:nvSpPr>
        <p:spPr>
          <a:xfrm>
            <a:off x="0" y="1791401"/>
            <a:ext cx="12192000" cy="369332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 rtl="0"/>
            <a:r>
              <a:rPr lang="en-CA" sz="1800" b="1" dirty="0"/>
              <a:t>LNG 362E – Arabic Curriculum – Lecture No. </a:t>
            </a:r>
            <a:r>
              <a:rPr lang="en-US" sz="1800" b="1" dirty="0"/>
              <a:t>14</a:t>
            </a:r>
            <a:r>
              <a:rPr lang="en-CA" sz="1800" b="1" dirty="0"/>
              <a:t> 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34266752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0DF3F3-9817-DF45-9720-EC62753AD3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639DE9E-49B4-5245-8859-91B7E5EA2D0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2670A9-CBAB-2C49-950E-5B31284F2D9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527806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CA" dirty="0"/>
              <a:t>2020-09-27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CE9C57E-F3D0-124E-BE46-E8D0BC6F51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84B88-F3D9-6A4F-9660-1A0A1E561E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29004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E7EF1F6-BFC8-E54B-BD75-AD0467B4D7A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CEC5120-FFD1-DF48-80C8-000736276E5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E515DF-717B-B242-AE59-FBFEC115EAF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527806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CA" dirty="0"/>
              <a:t>2020-09-27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BACAEFF-B8AB-074B-AAD7-B40D9E5BE1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84B88-F3D9-6A4F-9660-1A0A1E561E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18752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7432FA-8667-4446-A71D-C97A83700C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910346-13AE-AC46-BB14-BD42A0147E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600"/>
            </a:lvl1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9F3B3C2-584D-B04F-9C08-AEBABB5984D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527806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CA" dirty="0"/>
              <a:t>2020-09-27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48785F-521D-0C44-8EE3-2CFF92EC97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84B88-F3D9-6A4F-9660-1A0A1E561E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86942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D92CDF-C717-7044-AA4A-5150F84989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610F1A3-EE6B-B643-8A96-7EB5355F43B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12EA2A2-1905-F64F-A921-98677409C73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527806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CA" dirty="0"/>
              <a:t>2020-09-27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AB12FB8-D1DA-5C42-865C-4E2AF1F548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84B88-F3D9-6A4F-9660-1A0A1E561E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11875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93EAE3-61A7-F749-875E-C4F204A1FF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690A70-3233-6345-B755-997D04AE388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EF07842-B9FF-AE49-814C-4AD1A5B0F3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6BCD8A8-3C59-E545-B02E-2C1655DF821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527806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CA" dirty="0"/>
              <a:t>2020-09-27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A882D9E-F43F-D44C-82D8-8DC2B412D0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84B88-F3D9-6A4F-9660-1A0A1E561E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00317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8C3363-FA41-1940-8E68-047776A851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8131B48-0769-F746-A5E4-D04C2A776AE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73771C5-36C7-4348-94E9-B488F912ED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54492BF-37AF-F14B-92DB-45CF3B7B0BE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C2C5698-46FB-3D46-A19E-E67525E4FEA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117F8ED-C600-CB41-A494-4CC0D8ACAEF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527806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CA" dirty="0"/>
              <a:t>2020-09-27</a:t>
            </a:r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5487123-0779-FB4A-827B-51AC31926F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84B88-F3D9-6A4F-9660-1A0A1E561E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34849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3DA3E6-AEA3-B54D-9374-6AE6FBDBA2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04D16E0-8AC1-FB48-892C-65E7457A162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527806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CA" dirty="0"/>
              <a:t>2020-09-27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936B769-975D-F442-93E9-0CEA334537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84B88-F3D9-6A4F-9660-1A0A1E561E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78877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5A3B0DD-3463-5344-B094-815387B4293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527806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CA" dirty="0"/>
              <a:t>2020-09-27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4EC7B5A-ACA7-1149-B4B9-6FC902D09F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84B88-F3D9-6A4F-9660-1A0A1E561E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62041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E692AF-27A0-C249-800F-C129E9BB1A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F05945-3F90-1F41-8D50-86FDDCDDFA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75FF419-5B04-CA4D-B134-92D8E45F29D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3027EFE-F754-E54E-92CC-853C3A3E384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527806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CA" dirty="0"/>
              <a:t>2020-09-27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FC53744-71D3-DE4B-85B7-2122B010BB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84B88-F3D9-6A4F-9660-1A0A1E561E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3603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78B656-7A5A-F843-9502-BFA3B1FFB8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D43EA3C-67FA-964E-9DB0-ED8DEA2F977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4A2A11A-2029-3640-9DD4-B7D24EDA76D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94D85BC-44AD-2443-953B-FAF3B3FEC79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527806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CA" dirty="0"/>
              <a:t>2020-09-27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0BBF23B-F646-BF47-AE26-9F9D9402CD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84B88-F3D9-6A4F-9660-1A0A1E561E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81495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5AA4472B-77C3-C84F-B148-9A6105B11873}"/>
              </a:ext>
            </a:extLst>
          </p:cNvPr>
          <p:cNvSpPr txBox="1"/>
          <p:nvPr userDrawn="1"/>
        </p:nvSpPr>
        <p:spPr>
          <a:xfrm>
            <a:off x="1" y="6519446"/>
            <a:ext cx="12192000" cy="369332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 rtl="1"/>
            <a:r>
              <a:rPr lang="ar-KW" sz="1800" b="1" dirty="0"/>
              <a:t>أكاديمية آيات للعلوم الإسلامية      </a:t>
            </a:r>
            <a:r>
              <a:rPr lang="en-US" sz="1600" dirty="0"/>
              <a:t>www.ayaatacademy.ca     </a:t>
            </a:r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7DDCA45-CB87-4846-A6A1-55A1929CB6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30F31F4-BF77-CA4D-AD13-C0EF018F7E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CBF62B-EBD9-1342-8CB5-9BCC68E882C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52780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C8784B88-F3D9-6A4F-9660-1A0A1E561ED7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27A79718-0341-3243-9AE1-3D0C2DA74180}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10069186" y="230188"/>
            <a:ext cx="1825452" cy="1333141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3D8A766A-995A-9C41-BF6C-E3EBFD67ED69}"/>
              </a:ext>
            </a:extLst>
          </p:cNvPr>
          <p:cNvSpPr/>
          <p:nvPr userDrawn="1"/>
        </p:nvSpPr>
        <p:spPr>
          <a:xfrm>
            <a:off x="9743662" y="1405008"/>
            <a:ext cx="247650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ar-KW" sz="1600" b="1" dirty="0">
                <a:solidFill>
                  <a:schemeClr val="accent1">
                    <a:lumMod val="75000"/>
                  </a:schemeClr>
                </a:solidFill>
              </a:rPr>
              <a:t>أكاديمية آيات للعلوم الإسلامية </a:t>
            </a:r>
            <a:endParaRPr lang="en-US" sz="1600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95824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150000"/>
        </a:lnSpc>
        <a:spcBef>
          <a:spcPts val="1000"/>
        </a:spcBef>
        <a:buFont typeface="Arial" panose="020B0604020202020204" pitchFamily="34" charset="0"/>
        <a:buChar char="•"/>
        <a:defRPr sz="26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15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15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15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15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jpg"/><Relationship Id="rId5" Type="http://schemas.openxmlformats.org/officeDocument/2006/relationships/image" Target="../media/image7.jpeg"/><Relationship Id="rId4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C2B0BB-85E7-444B-A033-873561327BF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8200" y="2222523"/>
            <a:ext cx="10515600" cy="2387600"/>
          </a:xfrm>
        </p:spPr>
        <p:txBody>
          <a:bodyPr>
            <a:normAutofit fontScale="90000"/>
          </a:bodyPr>
          <a:lstStyle/>
          <a:p>
            <a:pPr rtl="1"/>
            <a:r>
              <a:rPr lang="ar-EG" dirty="0"/>
              <a:t>تَصْرِيف فِعْل الأَمْر</a:t>
            </a:r>
            <a:br>
              <a:rPr lang="ar-EG" dirty="0"/>
            </a:br>
            <a:r>
              <a:rPr lang="en-US" dirty="0"/>
              <a:t>Conjugation of the imperative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2CE41B7-91BB-2643-B51E-9483CCFAA46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b="1" dirty="0"/>
              <a:t>Dr. </a:t>
            </a:r>
            <a:r>
              <a:rPr lang="en-US" dirty="0"/>
              <a:t>Ehab Atta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C1C79E2-969B-654E-9C3F-A0C291F542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84B88-F3D9-6A4F-9660-1A0A1E561ED7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409728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FDEBA98-1019-4D15-9077-CF1CB4BFBE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84310" y="335605"/>
            <a:ext cx="10018713" cy="821986"/>
          </a:xfrm>
        </p:spPr>
        <p:txBody>
          <a:bodyPr>
            <a:normAutofit/>
          </a:bodyPr>
          <a:lstStyle/>
          <a:p>
            <a:r>
              <a:rPr lang="ar-SY" dirty="0"/>
              <a:t>النّهي </a:t>
            </a:r>
            <a:endParaRPr lang="ar-SA" dirty="0"/>
          </a:p>
        </p:txBody>
      </p:sp>
      <p:graphicFrame>
        <p:nvGraphicFramePr>
          <p:cNvPr id="4" name="Tablo 4">
            <a:extLst>
              <a:ext uri="{FF2B5EF4-FFF2-40B4-BE49-F238E27FC236}">
                <a16:creationId xmlns:a16="http://schemas.microsoft.com/office/drawing/2014/main" id="{456E0AED-2877-41ED-B6CE-1BC30EFC973C}"/>
              </a:ext>
            </a:extLst>
          </p:cNvPr>
          <p:cNvGraphicFramePr>
            <a:graphicFrameLocks noGrp="1"/>
          </p:cNvGraphicFramePr>
          <p:nvPr/>
        </p:nvGraphicFramePr>
        <p:xfrm>
          <a:off x="2140084" y="1536969"/>
          <a:ext cx="8535482" cy="457200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2494604">
                  <a:extLst>
                    <a:ext uri="{9D8B030D-6E8A-4147-A177-3AD203B41FA5}">
                      <a16:colId xmlns:a16="http://schemas.microsoft.com/office/drawing/2014/main" val="2590182216"/>
                    </a:ext>
                  </a:extLst>
                </a:gridCol>
                <a:gridCol w="6040878">
                  <a:extLst>
                    <a:ext uri="{9D8B030D-6E8A-4147-A177-3AD203B41FA5}">
                      <a16:colId xmlns:a16="http://schemas.microsoft.com/office/drawing/2014/main" val="3200690992"/>
                    </a:ext>
                  </a:extLst>
                </a:gridCol>
              </a:tblGrid>
              <a:tr h="669940">
                <a:tc>
                  <a:txBody>
                    <a:bodyPr/>
                    <a:lstStyle/>
                    <a:p>
                      <a:pPr algn="ctr" rtl="1"/>
                      <a:r>
                        <a:rPr lang="ar-SY" sz="4400" dirty="0">
                          <a:latin typeface="Arabic Typesetting" panose="03020402040406030203" pitchFamily="66" charset="-78"/>
                          <a:cs typeface="Arabic Typesetting" panose="03020402040406030203" pitchFamily="66" charset="-78"/>
                        </a:rPr>
                        <a:t>الضّمير </a:t>
                      </a:r>
                      <a:endParaRPr lang="ar-SA" sz="4400" dirty="0">
                        <a:latin typeface="Arabic Typesetting" panose="03020402040406030203" pitchFamily="66" charset="-78"/>
                        <a:cs typeface="Arabic Typesetting" panose="03020402040406030203" pitchFamily="66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Y" sz="4400" dirty="0">
                          <a:latin typeface="Arabic Typesetting" panose="03020402040406030203" pitchFamily="66" charset="-78"/>
                          <a:cs typeface="Arabic Typesetting" panose="03020402040406030203" pitchFamily="66" charset="-78"/>
                        </a:rPr>
                        <a:t>المثال</a:t>
                      </a:r>
                      <a:endParaRPr lang="ar-SA" sz="4400" dirty="0">
                        <a:latin typeface="Arabic Typesetting" panose="03020402040406030203" pitchFamily="66" charset="-78"/>
                        <a:cs typeface="Arabic Typesetting" panose="03020402040406030203" pitchFamily="66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52630842"/>
                  </a:ext>
                </a:extLst>
              </a:tr>
              <a:tr h="679244">
                <a:tc>
                  <a:txBody>
                    <a:bodyPr/>
                    <a:lstStyle/>
                    <a:p>
                      <a:pPr algn="ctr" rtl="1"/>
                      <a:r>
                        <a:rPr lang="ar-SY" sz="4400" dirty="0">
                          <a:latin typeface="Arabic Typesetting" panose="03020402040406030203" pitchFamily="66" charset="-78"/>
                          <a:cs typeface="Arabic Typesetting" panose="03020402040406030203" pitchFamily="66" charset="-78"/>
                        </a:rPr>
                        <a:t>أنتَ </a:t>
                      </a:r>
                      <a:endParaRPr lang="ar-SA" sz="4400" dirty="0">
                        <a:latin typeface="Arabic Typesetting" panose="03020402040406030203" pitchFamily="66" charset="-78"/>
                        <a:cs typeface="Arabic Typesetting" panose="03020402040406030203" pitchFamily="66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Y" sz="4400" dirty="0">
                          <a:latin typeface="Arabic Typesetting" panose="03020402040406030203" pitchFamily="66" charset="-78"/>
                          <a:cs typeface="Arabic Typesetting" panose="03020402040406030203" pitchFamily="66" charset="-78"/>
                        </a:rPr>
                        <a:t>لا تَكتبْ</a:t>
                      </a:r>
                      <a:endParaRPr lang="ar-SA" sz="4400" dirty="0">
                        <a:latin typeface="Arabic Typesetting" panose="03020402040406030203" pitchFamily="66" charset="-78"/>
                        <a:cs typeface="Arabic Typesetting" panose="03020402040406030203" pitchFamily="66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64206001"/>
                  </a:ext>
                </a:extLst>
              </a:tr>
              <a:tr h="679244">
                <a:tc>
                  <a:txBody>
                    <a:bodyPr/>
                    <a:lstStyle/>
                    <a:p>
                      <a:pPr algn="ctr" rtl="1"/>
                      <a:r>
                        <a:rPr lang="ar-SY" sz="4400" dirty="0">
                          <a:latin typeface="Arabic Typesetting" panose="03020402040406030203" pitchFamily="66" charset="-78"/>
                          <a:cs typeface="Arabic Typesetting" panose="03020402040406030203" pitchFamily="66" charset="-78"/>
                        </a:rPr>
                        <a:t>أنتِ</a:t>
                      </a:r>
                      <a:endParaRPr lang="ar-SA" sz="4400" dirty="0">
                        <a:latin typeface="Arabic Typesetting" panose="03020402040406030203" pitchFamily="66" charset="-78"/>
                        <a:cs typeface="Arabic Typesetting" panose="03020402040406030203" pitchFamily="66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Y" sz="4400" dirty="0">
                          <a:latin typeface="Arabic Typesetting" panose="03020402040406030203" pitchFamily="66" charset="-78"/>
                          <a:cs typeface="Arabic Typesetting" panose="03020402040406030203" pitchFamily="66" charset="-78"/>
                        </a:rPr>
                        <a:t>لا تكتبي</a:t>
                      </a:r>
                      <a:endParaRPr lang="ar-SA" sz="4400" dirty="0">
                        <a:latin typeface="Arabic Typesetting" panose="03020402040406030203" pitchFamily="66" charset="-78"/>
                        <a:cs typeface="Arabic Typesetting" panose="03020402040406030203" pitchFamily="66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1263007"/>
                  </a:ext>
                </a:extLst>
              </a:tr>
              <a:tr h="679244">
                <a:tc>
                  <a:txBody>
                    <a:bodyPr/>
                    <a:lstStyle/>
                    <a:p>
                      <a:pPr algn="ctr" rtl="1"/>
                      <a:r>
                        <a:rPr lang="ar-SY" sz="4400" dirty="0">
                          <a:latin typeface="Arabic Typesetting" panose="03020402040406030203" pitchFamily="66" charset="-78"/>
                          <a:cs typeface="Arabic Typesetting" panose="03020402040406030203" pitchFamily="66" charset="-78"/>
                        </a:rPr>
                        <a:t>أنتما </a:t>
                      </a:r>
                      <a:endParaRPr lang="ar-SA" sz="4400" dirty="0">
                        <a:latin typeface="Arabic Typesetting" panose="03020402040406030203" pitchFamily="66" charset="-78"/>
                        <a:cs typeface="Arabic Typesetting" panose="03020402040406030203" pitchFamily="66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Y" sz="4400" dirty="0">
                          <a:latin typeface="Arabic Typesetting" panose="03020402040406030203" pitchFamily="66" charset="-78"/>
                          <a:cs typeface="Arabic Typesetting" panose="03020402040406030203" pitchFamily="66" charset="-78"/>
                        </a:rPr>
                        <a:t>لا تكتبا </a:t>
                      </a:r>
                      <a:endParaRPr lang="ar-SA" sz="4400" dirty="0">
                        <a:latin typeface="Arabic Typesetting" panose="03020402040406030203" pitchFamily="66" charset="-78"/>
                        <a:cs typeface="Arabic Typesetting" panose="03020402040406030203" pitchFamily="66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61750598"/>
                  </a:ext>
                </a:extLst>
              </a:tr>
              <a:tr h="679244">
                <a:tc>
                  <a:txBody>
                    <a:bodyPr/>
                    <a:lstStyle/>
                    <a:p>
                      <a:pPr algn="ctr" rtl="1"/>
                      <a:r>
                        <a:rPr lang="ar-SY" sz="4400" dirty="0">
                          <a:latin typeface="Arabic Typesetting" panose="03020402040406030203" pitchFamily="66" charset="-78"/>
                          <a:cs typeface="Arabic Typesetting" panose="03020402040406030203" pitchFamily="66" charset="-78"/>
                        </a:rPr>
                        <a:t>أنتم</a:t>
                      </a:r>
                      <a:endParaRPr lang="ar-SA" sz="4400" dirty="0">
                        <a:latin typeface="Arabic Typesetting" panose="03020402040406030203" pitchFamily="66" charset="-78"/>
                        <a:cs typeface="Arabic Typesetting" panose="03020402040406030203" pitchFamily="66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Y" sz="4400" dirty="0">
                          <a:latin typeface="Arabic Typesetting" panose="03020402040406030203" pitchFamily="66" charset="-78"/>
                          <a:cs typeface="Arabic Typesetting" panose="03020402040406030203" pitchFamily="66" charset="-78"/>
                        </a:rPr>
                        <a:t>لا تكتُبوا</a:t>
                      </a:r>
                      <a:endParaRPr lang="ar-SA" sz="4400" dirty="0">
                        <a:latin typeface="Arabic Typesetting" panose="03020402040406030203" pitchFamily="66" charset="-78"/>
                        <a:cs typeface="Arabic Typesetting" panose="03020402040406030203" pitchFamily="66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4865109"/>
                  </a:ext>
                </a:extLst>
              </a:tr>
              <a:tr h="679244">
                <a:tc>
                  <a:txBody>
                    <a:bodyPr/>
                    <a:lstStyle/>
                    <a:p>
                      <a:pPr algn="ctr" rtl="1"/>
                      <a:r>
                        <a:rPr lang="ar-SY" sz="4400" dirty="0">
                          <a:latin typeface="Arabic Typesetting" panose="03020402040406030203" pitchFamily="66" charset="-78"/>
                          <a:cs typeface="Arabic Typesetting" panose="03020402040406030203" pitchFamily="66" charset="-78"/>
                        </a:rPr>
                        <a:t>أنتنَ</a:t>
                      </a:r>
                      <a:endParaRPr lang="ar-SA" sz="4400" dirty="0">
                        <a:latin typeface="Arabic Typesetting" panose="03020402040406030203" pitchFamily="66" charset="-78"/>
                        <a:cs typeface="Arabic Typesetting" panose="03020402040406030203" pitchFamily="66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Y" sz="4400" dirty="0">
                          <a:latin typeface="Arabic Typesetting" panose="03020402040406030203" pitchFamily="66" charset="-78"/>
                          <a:cs typeface="Arabic Typesetting" panose="03020402040406030203" pitchFamily="66" charset="-78"/>
                        </a:rPr>
                        <a:t>لا تكتبنَ</a:t>
                      </a:r>
                      <a:endParaRPr lang="ar-SA" sz="4400" dirty="0">
                        <a:latin typeface="Arabic Typesetting" panose="03020402040406030203" pitchFamily="66" charset="-78"/>
                        <a:cs typeface="Arabic Typesetting" panose="03020402040406030203" pitchFamily="66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3236556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7773746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FDEBA98-1019-4D15-9077-CF1CB4BFBE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84310" y="335605"/>
            <a:ext cx="10018713" cy="821986"/>
          </a:xfrm>
        </p:spPr>
        <p:txBody>
          <a:bodyPr>
            <a:normAutofit/>
          </a:bodyPr>
          <a:lstStyle/>
          <a:p>
            <a:r>
              <a:rPr lang="ar-SY" dirty="0"/>
              <a:t>اكتب الفعل المناسب للضمير  </a:t>
            </a:r>
            <a:endParaRPr lang="ar-SA" dirty="0"/>
          </a:p>
        </p:txBody>
      </p:sp>
      <p:graphicFrame>
        <p:nvGraphicFramePr>
          <p:cNvPr id="4" name="Tablo 4">
            <a:extLst>
              <a:ext uri="{FF2B5EF4-FFF2-40B4-BE49-F238E27FC236}">
                <a16:creationId xmlns:a16="http://schemas.microsoft.com/office/drawing/2014/main" id="{456E0AED-2877-41ED-B6CE-1BC30EFC973C}"/>
              </a:ext>
            </a:extLst>
          </p:cNvPr>
          <p:cNvGraphicFramePr>
            <a:graphicFrameLocks noGrp="1"/>
          </p:cNvGraphicFramePr>
          <p:nvPr/>
        </p:nvGraphicFramePr>
        <p:xfrm>
          <a:off x="2140084" y="1536969"/>
          <a:ext cx="8535482" cy="457200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2494604">
                  <a:extLst>
                    <a:ext uri="{9D8B030D-6E8A-4147-A177-3AD203B41FA5}">
                      <a16:colId xmlns:a16="http://schemas.microsoft.com/office/drawing/2014/main" val="2590182216"/>
                    </a:ext>
                  </a:extLst>
                </a:gridCol>
                <a:gridCol w="6040878">
                  <a:extLst>
                    <a:ext uri="{9D8B030D-6E8A-4147-A177-3AD203B41FA5}">
                      <a16:colId xmlns:a16="http://schemas.microsoft.com/office/drawing/2014/main" val="3200690992"/>
                    </a:ext>
                  </a:extLst>
                </a:gridCol>
              </a:tblGrid>
              <a:tr h="669940">
                <a:tc>
                  <a:txBody>
                    <a:bodyPr/>
                    <a:lstStyle/>
                    <a:p>
                      <a:pPr algn="ctr" rtl="1"/>
                      <a:r>
                        <a:rPr lang="ar-SY" sz="4400" dirty="0">
                          <a:latin typeface="Arabic Typesetting" panose="03020402040406030203" pitchFamily="66" charset="-78"/>
                          <a:cs typeface="Arabic Typesetting" panose="03020402040406030203" pitchFamily="66" charset="-78"/>
                        </a:rPr>
                        <a:t>الضّمير </a:t>
                      </a:r>
                      <a:endParaRPr lang="ar-SA" sz="4400" dirty="0">
                        <a:latin typeface="Arabic Typesetting" panose="03020402040406030203" pitchFamily="66" charset="-78"/>
                        <a:cs typeface="Arabic Typesetting" panose="03020402040406030203" pitchFamily="66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Y" sz="4400" dirty="0">
                          <a:latin typeface="Arabic Typesetting" panose="03020402040406030203" pitchFamily="66" charset="-78"/>
                          <a:cs typeface="Arabic Typesetting" panose="03020402040406030203" pitchFamily="66" charset="-78"/>
                        </a:rPr>
                        <a:t>الفعل : جلس</a:t>
                      </a:r>
                      <a:endParaRPr lang="ar-SA" sz="4400" dirty="0">
                        <a:latin typeface="Arabic Typesetting" panose="03020402040406030203" pitchFamily="66" charset="-78"/>
                        <a:cs typeface="Arabic Typesetting" panose="03020402040406030203" pitchFamily="66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52630842"/>
                  </a:ext>
                </a:extLst>
              </a:tr>
              <a:tr h="679244">
                <a:tc>
                  <a:txBody>
                    <a:bodyPr/>
                    <a:lstStyle/>
                    <a:p>
                      <a:pPr algn="ctr" rtl="1"/>
                      <a:r>
                        <a:rPr lang="ar-SY" sz="4400" dirty="0">
                          <a:latin typeface="Arabic Typesetting" panose="03020402040406030203" pitchFamily="66" charset="-78"/>
                          <a:cs typeface="Arabic Typesetting" panose="03020402040406030203" pitchFamily="66" charset="-78"/>
                        </a:rPr>
                        <a:t>أنتَ </a:t>
                      </a:r>
                      <a:endParaRPr lang="ar-SA" sz="4400" dirty="0">
                        <a:latin typeface="Arabic Typesetting" panose="03020402040406030203" pitchFamily="66" charset="-78"/>
                        <a:cs typeface="Arabic Typesetting" panose="03020402040406030203" pitchFamily="66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Y" sz="4400" dirty="0">
                          <a:latin typeface="Arabic Typesetting" panose="03020402040406030203" pitchFamily="66" charset="-78"/>
                          <a:cs typeface="Arabic Typesetting" panose="03020402040406030203" pitchFamily="66" charset="-78"/>
                        </a:rPr>
                        <a:t>لا...........</a:t>
                      </a:r>
                      <a:endParaRPr lang="ar-SA" sz="4400" dirty="0">
                        <a:latin typeface="Arabic Typesetting" panose="03020402040406030203" pitchFamily="66" charset="-78"/>
                        <a:cs typeface="Arabic Typesetting" panose="03020402040406030203" pitchFamily="66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64206001"/>
                  </a:ext>
                </a:extLst>
              </a:tr>
              <a:tr h="679244">
                <a:tc>
                  <a:txBody>
                    <a:bodyPr/>
                    <a:lstStyle/>
                    <a:p>
                      <a:pPr algn="ctr" rtl="1"/>
                      <a:r>
                        <a:rPr lang="ar-SY" sz="4400" dirty="0">
                          <a:latin typeface="Arabic Typesetting" panose="03020402040406030203" pitchFamily="66" charset="-78"/>
                          <a:cs typeface="Arabic Typesetting" panose="03020402040406030203" pitchFamily="66" charset="-78"/>
                        </a:rPr>
                        <a:t>أنتِ</a:t>
                      </a:r>
                      <a:endParaRPr lang="ar-SA" sz="4400" dirty="0">
                        <a:latin typeface="Arabic Typesetting" panose="03020402040406030203" pitchFamily="66" charset="-78"/>
                        <a:cs typeface="Arabic Typesetting" panose="03020402040406030203" pitchFamily="66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Y" sz="4400" dirty="0">
                          <a:latin typeface="Arabic Typesetting" panose="03020402040406030203" pitchFamily="66" charset="-78"/>
                          <a:cs typeface="Arabic Typesetting" panose="03020402040406030203" pitchFamily="66" charset="-78"/>
                        </a:rPr>
                        <a:t>لا ...........</a:t>
                      </a:r>
                      <a:endParaRPr lang="ar-SA" sz="4400" dirty="0">
                        <a:latin typeface="Arabic Typesetting" panose="03020402040406030203" pitchFamily="66" charset="-78"/>
                        <a:cs typeface="Arabic Typesetting" panose="03020402040406030203" pitchFamily="66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1263007"/>
                  </a:ext>
                </a:extLst>
              </a:tr>
              <a:tr h="679244">
                <a:tc>
                  <a:txBody>
                    <a:bodyPr/>
                    <a:lstStyle/>
                    <a:p>
                      <a:pPr algn="ctr" rtl="1"/>
                      <a:r>
                        <a:rPr lang="ar-SY" sz="4400" dirty="0">
                          <a:latin typeface="Arabic Typesetting" panose="03020402040406030203" pitchFamily="66" charset="-78"/>
                          <a:cs typeface="Arabic Typesetting" panose="03020402040406030203" pitchFamily="66" charset="-78"/>
                        </a:rPr>
                        <a:t>أنتما </a:t>
                      </a:r>
                      <a:endParaRPr lang="ar-SA" sz="4400" dirty="0">
                        <a:latin typeface="Arabic Typesetting" panose="03020402040406030203" pitchFamily="66" charset="-78"/>
                        <a:cs typeface="Arabic Typesetting" panose="03020402040406030203" pitchFamily="66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Y" sz="4400" dirty="0">
                          <a:latin typeface="Arabic Typesetting" panose="03020402040406030203" pitchFamily="66" charset="-78"/>
                          <a:cs typeface="Arabic Typesetting" panose="03020402040406030203" pitchFamily="66" charset="-78"/>
                        </a:rPr>
                        <a:t>لا .........</a:t>
                      </a:r>
                      <a:endParaRPr lang="ar-SA" sz="4400" dirty="0">
                        <a:latin typeface="Arabic Typesetting" panose="03020402040406030203" pitchFamily="66" charset="-78"/>
                        <a:cs typeface="Arabic Typesetting" panose="03020402040406030203" pitchFamily="66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61750598"/>
                  </a:ext>
                </a:extLst>
              </a:tr>
              <a:tr h="679244">
                <a:tc>
                  <a:txBody>
                    <a:bodyPr/>
                    <a:lstStyle/>
                    <a:p>
                      <a:pPr algn="ctr" rtl="1"/>
                      <a:r>
                        <a:rPr lang="ar-SY" sz="4400" dirty="0">
                          <a:latin typeface="Arabic Typesetting" panose="03020402040406030203" pitchFamily="66" charset="-78"/>
                          <a:cs typeface="Arabic Typesetting" panose="03020402040406030203" pitchFamily="66" charset="-78"/>
                        </a:rPr>
                        <a:t>أنتم</a:t>
                      </a:r>
                      <a:endParaRPr lang="ar-SA" sz="4400" dirty="0">
                        <a:latin typeface="Arabic Typesetting" panose="03020402040406030203" pitchFamily="66" charset="-78"/>
                        <a:cs typeface="Arabic Typesetting" panose="03020402040406030203" pitchFamily="66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Y" sz="4400" dirty="0">
                          <a:latin typeface="Arabic Typesetting" panose="03020402040406030203" pitchFamily="66" charset="-78"/>
                          <a:cs typeface="Arabic Typesetting" panose="03020402040406030203" pitchFamily="66" charset="-78"/>
                        </a:rPr>
                        <a:t>لا ..........</a:t>
                      </a:r>
                      <a:endParaRPr lang="ar-SA" sz="4400" dirty="0">
                        <a:latin typeface="Arabic Typesetting" panose="03020402040406030203" pitchFamily="66" charset="-78"/>
                        <a:cs typeface="Arabic Typesetting" panose="03020402040406030203" pitchFamily="66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4865109"/>
                  </a:ext>
                </a:extLst>
              </a:tr>
              <a:tr h="679244">
                <a:tc>
                  <a:txBody>
                    <a:bodyPr/>
                    <a:lstStyle/>
                    <a:p>
                      <a:pPr algn="ctr" rtl="1"/>
                      <a:r>
                        <a:rPr lang="ar-SY" sz="4400" dirty="0">
                          <a:latin typeface="Arabic Typesetting" panose="03020402040406030203" pitchFamily="66" charset="-78"/>
                          <a:cs typeface="Arabic Typesetting" panose="03020402040406030203" pitchFamily="66" charset="-78"/>
                        </a:rPr>
                        <a:t>أنتنَ</a:t>
                      </a:r>
                      <a:endParaRPr lang="ar-SA" sz="4400" dirty="0">
                        <a:latin typeface="Arabic Typesetting" panose="03020402040406030203" pitchFamily="66" charset="-78"/>
                        <a:cs typeface="Arabic Typesetting" panose="03020402040406030203" pitchFamily="66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Y" sz="4400" dirty="0">
                          <a:latin typeface="Arabic Typesetting" panose="03020402040406030203" pitchFamily="66" charset="-78"/>
                          <a:cs typeface="Arabic Typesetting" panose="03020402040406030203" pitchFamily="66" charset="-78"/>
                        </a:rPr>
                        <a:t>لا .........</a:t>
                      </a:r>
                      <a:endParaRPr lang="ar-SA" sz="4400" dirty="0">
                        <a:latin typeface="Arabic Typesetting" panose="03020402040406030203" pitchFamily="66" charset="-78"/>
                        <a:cs typeface="Arabic Typesetting" panose="03020402040406030203" pitchFamily="66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3236556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8770964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37FEE37-73CD-4E1F-B9BB-4924F09725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02600" y="264269"/>
            <a:ext cx="10018713" cy="763621"/>
          </a:xfrm>
        </p:spPr>
        <p:txBody>
          <a:bodyPr>
            <a:normAutofit/>
          </a:bodyPr>
          <a:lstStyle/>
          <a:p>
            <a:r>
              <a:rPr lang="ar-SA" sz="2800" dirty="0">
                <a:effectLst/>
                <a:ea typeface="Simplified Arabic" panose="02020603050405020304" pitchFamily="18" charset="-78"/>
                <a:cs typeface="Simplified Arabic" panose="02020603050405020304" pitchFamily="18" charset="-78"/>
              </a:rPr>
              <a:t>ضعِ الفعلَ المناسبَ في الفراغ: </a:t>
            </a:r>
            <a:endParaRPr lang="ar-SA" sz="2800" dirty="0"/>
          </a:p>
        </p:txBody>
      </p:sp>
      <p:sp>
        <p:nvSpPr>
          <p:cNvPr id="5" name="Metin kutusu 4">
            <a:extLst>
              <a:ext uri="{FF2B5EF4-FFF2-40B4-BE49-F238E27FC236}">
                <a16:creationId xmlns:a16="http://schemas.microsoft.com/office/drawing/2014/main" id="{715854DA-D2D2-4F49-A7A4-F0DB013F9CBC}"/>
              </a:ext>
            </a:extLst>
          </p:cNvPr>
          <p:cNvSpPr txBox="1"/>
          <p:nvPr/>
        </p:nvSpPr>
        <p:spPr>
          <a:xfrm>
            <a:off x="3628417" y="1279347"/>
            <a:ext cx="5466945" cy="46166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ar-SA" sz="2400" dirty="0">
                <a:effectLst/>
                <a:ea typeface="Simplified Arabic" panose="02020603050405020304" pitchFamily="18" charset="-78"/>
                <a:cs typeface="Simplified Arabic" panose="02020603050405020304" pitchFamily="18" charset="-78"/>
              </a:rPr>
              <a:t> اسْتَعِدّا  ـــ    اربِطوا   ـــ  اصبر   ـــ   اِحْمِلْنَ   ـــ البِسي</a:t>
            </a:r>
            <a:endParaRPr lang="ar-SA" sz="2400" dirty="0"/>
          </a:p>
        </p:txBody>
      </p:sp>
      <p:graphicFrame>
        <p:nvGraphicFramePr>
          <p:cNvPr id="8" name="Tablo 7">
            <a:extLst>
              <a:ext uri="{FF2B5EF4-FFF2-40B4-BE49-F238E27FC236}">
                <a16:creationId xmlns:a16="http://schemas.microsoft.com/office/drawing/2014/main" id="{36972495-CC2F-4E16-9E48-B918B538A9BC}"/>
              </a:ext>
            </a:extLst>
          </p:cNvPr>
          <p:cNvGraphicFramePr>
            <a:graphicFrameLocks noGrp="1"/>
          </p:cNvGraphicFramePr>
          <p:nvPr/>
        </p:nvGraphicFramePr>
        <p:xfrm>
          <a:off x="1664206" y="2110901"/>
          <a:ext cx="10018713" cy="4443920"/>
        </p:xfrm>
        <a:graphic>
          <a:graphicData uri="http://schemas.openxmlformats.org/drawingml/2006/table">
            <a:tbl>
              <a:tblPr rtl="1" bandRow="1">
                <a:tableStyleId>{5C22544A-7EE6-4342-B048-85BDC9FD1C3A}</a:tableStyleId>
              </a:tblPr>
              <a:tblGrid>
                <a:gridCol w="415992">
                  <a:extLst>
                    <a:ext uri="{9D8B030D-6E8A-4147-A177-3AD203B41FA5}">
                      <a16:colId xmlns:a16="http://schemas.microsoft.com/office/drawing/2014/main" val="3486422769"/>
                    </a:ext>
                  </a:extLst>
                </a:gridCol>
                <a:gridCol w="9602721">
                  <a:extLst>
                    <a:ext uri="{9D8B030D-6E8A-4147-A177-3AD203B41FA5}">
                      <a16:colId xmlns:a16="http://schemas.microsoft.com/office/drawing/2014/main" val="2295343980"/>
                    </a:ext>
                  </a:extLst>
                </a:gridCol>
              </a:tblGrid>
              <a:tr h="900304"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3322955" algn="ctr"/>
                        </a:tabLst>
                      </a:pPr>
                      <a:r>
                        <a:rPr lang="en-US" sz="2800">
                          <a:effectLst/>
                          <a:latin typeface="Aharoni" panose="02010803020104030203" pitchFamily="2" charset="-79"/>
                          <a:cs typeface="Aharoni" panose="02010803020104030203" pitchFamily="2" charset="-79"/>
                        </a:rPr>
                        <a:t>1</a:t>
                      </a:r>
                      <a:endParaRPr lang="en-US" sz="2800">
                        <a:effectLst/>
                        <a:latin typeface="Aharoni" panose="02010803020104030203" pitchFamily="2" charset="-79"/>
                        <a:ea typeface="Calibri" panose="020F0502020204030204" pitchFamily="34" charset="0"/>
                        <a:cs typeface="Aharoni" panose="02010803020104030203" pitchFamily="2" charset="-79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3322955" algn="ctr"/>
                        </a:tabLst>
                      </a:pPr>
                      <a:r>
                        <a:rPr lang="ar-SA" sz="2800" dirty="0">
                          <a:effectLst/>
                          <a:latin typeface="Aharoni" panose="02010803020104030203" pitchFamily="2" charset="-79"/>
                        </a:rPr>
                        <a:t>................. معطفَكِ فالجوُّ باردٌ جدًّا في الخارج.</a:t>
                      </a:r>
                      <a:endParaRPr lang="en-US" sz="2800" dirty="0">
                        <a:effectLst/>
                        <a:latin typeface="Aharoni" panose="02010803020104030203" pitchFamily="2" charset="-79"/>
                        <a:ea typeface="Calibri" panose="020F0502020204030204" pitchFamily="34" charset="0"/>
                        <a:cs typeface="Aharoni" panose="02010803020104030203" pitchFamily="2" charset="-79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237811507"/>
                  </a:ext>
                </a:extLst>
              </a:tr>
              <a:tr h="871504">
                <a:tc>
                  <a:txBody>
                    <a:bodyPr/>
                    <a:lstStyle/>
                    <a:p>
                      <a:pPr algn="r" rtl="0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3322955" algn="ctr"/>
                        </a:tabLst>
                      </a:pPr>
                      <a:r>
                        <a:rPr lang="en-US" sz="2800" dirty="0">
                          <a:effectLst/>
                          <a:latin typeface="Aharoni" panose="02010803020104030203" pitchFamily="2" charset="-79"/>
                          <a:cs typeface="Aharoni" panose="02010803020104030203" pitchFamily="2" charset="-79"/>
                        </a:rPr>
                        <a:t>2</a:t>
                      </a:r>
                      <a:endParaRPr lang="en-US" sz="2800" dirty="0">
                        <a:effectLst/>
                        <a:latin typeface="Aharoni" panose="02010803020104030203" pitchFamily="2" charset="-79"/>
                        <a:ea typeface="Calibri" panose="020F0502020204030204" pitchFamily="34" charset="0"/>
                        <a:cs typeface="Aharoni" panose="02010803020104030203" pitchFamily="2" charset="-79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3322955" algn="ctr"/>
                        </a:tabLst>
                      </a:pPr>
                      <a:r>
                        <a:rPr lang="ar-SA" sz="2800">
                          <a:effectLst/>
                          <a:latin typeface="Aharoni" panose="02010803020104030203" pitchFamily="2" charset="-79"/>
                        </a:rPr>
                        <a:t>.................. الأحزمة، فالطّائرة ستهبط بعد 10 دقائق.</a:t>
                      </a:r>
                      <a:endParaRPr lang="en-US" sz="2800">
                        <a:effectLst/>
                        <a:latin typeface="Aharoni" panose="02010803020104030203" pitchFamily="2" charset="-79"/>
                        <a:ea typeface="Calibri" panose="020F0502020204030204" pitchFamily="34" charset="0"/>
                        <a:cs typeface="Aharoni" panose="02010803020104030203" pitchFamily="2" charset="-79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832486538"/>
                  </a:ext>
                </a:extLst>
              </a:tr>
              <a:tr h="900304"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3322955" algn="ctr"/>
                        </a:tabLst>
                      </a:pPr>
                      <a:r>
                        <a:rPr lang="en-US" sz="2800">
                          <a:effectLst/>
                          <a:latin typeface="Aharoni" panose="02010803020104030203" pitchFamily="2" charset="-79"/>
                          <a:cs typeface="Aharoni" panose="02010803020104030203" pitchFamily="2" charset="-79"/>
                        </a:rPr>
                        <a:t>3</a:t>
                      </a:r>
                      <a:endParaRPr lang="en-US" sz="2800">
                        <a:effectLst/>
                        <a:latin typeface="Aharoni" panose="02010803020104030203" pitchFamily="2" charset="-79"/>
                        <a:ea typeface="Calibri" panose="020F0502020204030204" pitchFamily="34" charset="0"/>
                        <a:cs typeface="Aharoni" panose="02010803020104030203" pitchFamily="2" charset="-79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3322955" algn="ctr"/>
                        </a:tabLst>
                      </a:pPr>
                      <a:r>
                        <a:rPr lang="ar-SA" sz="2800" dirty="0">
                          <a:effectLst/>
                          <a:latin typeface="Aharoni" panose="02010803020104030203" pitchFamily="2" charset="-79"/>
                        </a:rPr>
                        <a:t>.................. سيبدأ اختباركما بعد قليل.</a:t>
                      </a:r>
                      <a:endParaRPr lang="en-US" sz="2800" dirty="0">
                        <a:effectLst/>
                        <a:latin typeface="Aharoni" panose="02010803020104030203" pitchFamily="2" charset="-79"/>
                        <a:ea typeface="Calibri" panose="020F0502020204030204" pitchFamily="34" charset="0"/>
                        <a:cs typeface="Aharoni" panose="02010803020104030203" pitchFamily="2" charset="-79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24533145"/>
                  </a:ext>
                </a:extLst>
              </a:tr>
              <a:tr h="900304"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3322955" algn="ctr"/>
                        </a:tabLst>
                      </a:pPr>
                      <a:r>
                        <a:rPr lang="en-US" sz="2800">
                          <a:effectLst/>
                          <a:latin typeface="Aharoni" panose="02010803020104030203" pitchFamily="2" charset="-79"/>
                          <a:cs typeface="Aharoni" panose="02010803020104030203" pitchFamily="2" charset="-79"/>
                        </a:rPr>
                        <a:t>4</a:t>
                      </a:r>
                      <a:endParaRPr lang="en-US" sz="2800">
                        <a:effectLst/>
                        <a:latin typeface="Aharoni" panose="02010803020104030203" pitchFamily="2" charset="-79"/>
                        <a:ea typeface="Calibri" panose="020F0502020204030204" pitchFamily="34" charset="0"/>
                        <a:cs typeface="Aharoni" panose="02010803020104030203" pitchFamily="2" charset="-79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3322955" algn="ctr"/>
                        </a:tabLst>
                      </a:pPr>
                      <a:r>
                        <a:rPr lang="ar-SA" sz="2800" dirty="0">
                          <a:effectLst/>
                          <a:latin typeface="Aharoni" panose="02010803020104030203" pitchFamily="2" charset="-79"/>
                        </a:rPr>
                        <a:t>.................. على ما أصابك.</a:t>
                      </a:r>
                      <a:endParaRPr lang="en-US" sz="2800" dirty="0">
                        <a:effectLst/>
                        <a:latin typeface="Aharoni" panose="02010803020104030203" pitchFamily="2" charset="-79"/>
                        <a:ea typeface="Calibri" panose="020F0502020204030204" pitchFamily="34" charset="0"/>
                        <a:cs typeface="Aharoni" panose="02010803020104030203" pitchFamily="2" charset="-79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846356989"/>
                  </a:ext>
                </a:extLst>
              </a:tr>
              <a:tr h="871504"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3322955" algn="ctr"/>
                        </a:tabLst>
                      </a:pPr>
                      <a:r>
                        <a:rPr lang="en-US" sz="2800">
                          <a:effectLst/>
                          <a:latin typeface="Aharoni" panose="02010803020104030203" pitchFamily="2" charset="-79"/>
                          <a:cs typeface="Aharoni" panose="02010803020104030203" pitchFamily="2" charset="-79"/>
                        </a:rPr>
                        <a:t>5</a:t>
                      </a:r>
                      <a:endParaRPr lang="en-US" sz="2800">
                        <a:effectLst/>
                        <a:latin typeface="Aharoni" panose="02010803020104030203" pitchFamily="2" charset="-79"/>
                        <a:ea typeface="Calibri" panose="020F0502020204030204" pitchFamily="34" charset="0"/>
                        <a:cs typeface="Aharoni" panose="02010803020104030203" pitchFamily="2" charset="-79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3322955" algn="ctr"/>
                        </a:tabLst>
                      </a:pPr>
                      <a:r>
                        <a:rPr lang="ar-SA" sz="2800" dirty="0">
                          <a:effectLst/>
                          <a:latin typeface="Aharoni" panose="02010803020104030203" pitchFamily="2" charset="-79"/>
                        </a:rPr>
                        <a:t>................... المِظلّات، فالمطرُ غزير. </a:t>
                      </a:r>
                      <a:endParaRPr lang="en-US" sz="2800" dirty="0">
                        <a:effectLst/>
                        <a:latin typeface="Aharoni" panose="02010803020104030203" pitchFamily="2" charset="-79"/>
                        <a:ea typeface="Calibri" panose="020F0502020204030204" pitchFamily="34" charset="0"/>
                        <a:cs typeface="Aharoni" panose="02010803020104030203" pitchFamily="2" charset="-79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4415653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6024188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7B04E53-62C4-4A1B-BDCD-6829752DFB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84310" y="364787"/>
            <a:ext cx="10018713" cy="831715"/>
          </a:xfrm>
        </p:spPr>
        <p:txBody>
          <a:bodyPr/>
          <a:lstStyle/>
          <a:p>
            <a:r>
              <a:rPr lang="ar-SA" dirty="0"/>
              <a:t>أكمِل الجدول كما في النّموذج: </a:t>
            </a:r>
            <a:r>
              <a:rPr lang="ar-SA" dirty="0">
                <a:solidFill>
                  <a:srgbClr val="FF0000"/>
                </a:solidFill>
              </a:rPr>
              <a:t>الفعل: صدَّق</a:t>
            </a:r>
          </a:p>
        </p:txBody>
      </p:sp>
      <p:graphicFrame>
        <p:nvGraphicFramePr>
          <p:cNvPr id="4" name="Tablo 3">
            <a:extLst>
              <a:ext uri="{FF2B5EF4-FFF2-40B4-BE49-F238E27FC236}">
                <a16:creationId xmlns:a16="http://schemas.microsoft.com/office/drawing/2014/main" id="{0C8C8042-DC9D-4808-A14A-1CDD0D3CB26E}"/>
              </a:ext>
            </a:extLst>
          </p:cNvPr>
          <p:cNvGraphicFramePr>
            <a:graphicFrameLocks noGrp="1"/>
          </p:cNvGraphicFramePr>
          <p:nvPr/>
        </p:nvGraphicFramePr>
        <p:xfrm>
          <a:off x="1877438" y="1381328"/>
          <a:ext cx="9542833" cy="5111886"/>
        </p:xfrm>
        <a:graphic>
          <a:graphicData uri="http://schemas.openxmlformats.org/drawingml/2006/table">
            <a:tbl>
              <a:tblPr rtl="1" bandRow="1">
                <a:tableStyleId>{5C22544A-7EE6-4342-B048-85BDC9FD1C3A}</a:tableStyleId>
              </a:tblPr>
              <a:tblGrid>
                <a:gridCol w="2385481">
                  <a:extLst>
                    <a:ext uri="{9D8B030D-6E8A-4147-A177-3AD203B41FA5}">
                      <a16:colId xmlns:a16="http://schemas.microsoft.com/office/drawing/2014/main" val="159007863"/>
                    </a:ext>
                  </a:extLst>
                </a:gridCol>
                <a:gridCol w="2385481">
                  <a:extLst>
                    <a:ext uri="{9D8B030D-6E8A-4147-A177-3AD203B41FA5}">
                      <a16:colId xmlns:a16="http://schemas.microsoft.com/office/drawing/2014/main" val="1491326008"/>
                    </a:ext>
                  </a:extLst>
                </a:gridCol>
                <a:gridCol w="2385481">
                  <a:extLst>
                    <a:ext uri="{9D8B030D-6E8A-4147-A177-3AD203B41FA5}">
                      <a16:colId xmlns:a16="http://schemas.microsoft.com/office/drawing/2014/main" val="3855147321"/>
                    </a:ext>
                  </a:extLst>
                </a:gridCol>
                <a:gridCol w="2386390">
                  <a:extLst>
                    <a:ext uri="{9D8B030D-6E8A-4147-A177-3AD203B41FA5}">
                      <a16:colId xmlns:a16="http://schemas.microsoft.com/office/drawing/2014/main" val="2178902280"/>
                    </a:ext>
                  </a:extLst>
                </a:gridCol>
              </a:tblGrid>
              <a:tr h="865972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ar-SA" sz="2800">
                          <a:effectLst/>
                        </a:rPr>
                        <a:t>الضمير</a:t>
                      </a:r>
                      <a:endParaRPr lang="en-US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ar-SA" sz="2800">
                          <a:effectLst/>
                        </a:rPr>
                        <a:t>فعل الأمر</a:t>
                      </a:r>
                      <a:endParaRPr lang="en-US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ar-SA" sz="2800">
                          <a:effectLst/>
                        </a:rPr>
                        <a:t>الضمير</a:t>
                      </a:r>
                      <a:endParaRPr lang="en-US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ar-SA" sz="2800" dirty="0">
                          <a:effectLst/>
                        </a:rPr>
                        <a:t>النّهي 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24966487"/>
                  </a:ext>
                </a:extLst>
              </a:tr>
              <a:tr h="837990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ar-SA" sz="2800" dirty="0">
                          <a:effectLst/>
                        </a:rPr>
                        <a:t>أنْتَ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n-US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ar-SA" sz="2800">
                          <a:effectLst/>
                        </a:rPr>
                        <a:t>أنتَ</a:t>
                      </a:r>
                      <a:endParaRPr lang="en-US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n-US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18328426"/>
                  </a:ext>
                </a:extLst>
              </a:tr>
              <a:tr h="865972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ar-SA" sz="2800" dirty="0">
                          <a:effectLst/>
                        </a:rPr>
                        <a:t>أنتِ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800" dirty="0">
                          <a:effectLst/>
                        </a:rPr>
                        <a:t> 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ar-SA" sz="2800">
                          <a:effectLst/>
                        </a:rPr>
                        <a:t>أنتُما</a:t>
                      </a:r>
                      <a:endParaRPr lang="en-US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800">
                          <a:effectLst/>
                        </a:rPr>
                        <a:t> </a:t>
                      </a:r>
                      <a:endParaRPr lang="en-US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618689285"/>
                  </a:ext>
                </a:extLst>
              </a:tr>
              <a:tr h="865972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ar-SA" sz="2800" dirty="0">
                          <a:effectLst/>
                        </a:rPr>
                        <a:t>أنتُما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800">
                          <a:effectLst/>
                        </a:rPr>
                        <a:t> </a:t>
                      </a:r>
                      <a:endParaRPr lang="en-US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ar-SA" sz="2800">
                          <a:effectLst/>
                        </a:rPr>
                        <a:t>أنتُم</a:t>
                      </a:r>
                      <a:endParaRPr lang="en-US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800">
                          <a:effectLst/>
                        </a:rPr>
                        <a:t> </a:t>
                      </a:r>
                      <a:endParaRPr lang="en-US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411355783"/>
                  </a:ext>
                </a:extLst>
              </a:tr>
              <a:tr h="837990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ar-SA" sz="2800" dirty="0">
                          <a:effectLst/>
                        </a:rPr>
                        <a:t>أنتُم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800">
                          <a:effectLst/>
                        </a:rPr>
                        <a:t> </a:t>
                      </a:r>
                      <a:endParaRPr lang="en-US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ar-SA" sz="2800">
                          <a:effectLst/>
                        </a:rPr>
                        <a:t>أنتِ</a:t>
                      </a:r>
                      <a:endParaRPr lang="en-US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800">
                          <a:effectLst/>
                        </a:rPr>
                        <a:t> </a:t>
                      </a:r>
                      <a:endParaRPr lang="en-US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902188755"/>
                  </a:ext>
                </a:extLst>
              </a:tr>
              <a:tr h="837990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ar-SA" sz="2800" dirty="0">
                          <a:effectLst/>
                        </a:rPr>
                        <a:t>أنتُنّ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800">
                          <a:effectLst/>
                        </a:rPr>
                        <a:t> </a:t>
                      </a:r>
                      <a:endParaRPr lang="en-US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ar-SA" sz="2800">
                          <a:effectLst/>
                        </a:rPr>
                        <a:t>أنتُنّ</a:t>
                      </a:r>
                      <a:endParaRPr lang="en-US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800" dirty="0">
                          <a:effectLst/>
                        </a:rPr>
                        <a:t> 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52952117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8574832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5C0FBC4-2CDD-4053-8280-FD24267A20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714983"/>
          </a:xfrm>
        </p:spPr>
        <p:txBody>
          <a:bodyPr/>
          <a:lstStyle/>
          <a:p>
            <a:r>
              <a:rPr lang="ar-SA" dirty="0"/>
              <a:t>استخرج الأمر والنّهي من الجمل الآتية: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5B8EDB7-CF89-491E-B11E-25AAF4B404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4310" y="1663431"/>
            <a:ext cx="10018713" cy="4127770"/>
          </a:xfrm>
        </p:spPr>
        <p:txBody>
          <a:bodyPr/>
          <a:lstStyle/>
          <a:p>
            <a:pPr algn="r" rtl="1"/>
            <a:r>
              <a:rPr lang="ar-SA" dirty="0"/>
              <a:t>ادرُسْ جيِّدًا ولا تُهملْ واجبك. </a:t>
            </a:r>
          </a:p>
          <a:p>
            <a:pPr algn="r" rtl="1"/>
            <a:r>
              <a:rPr lang="ar-SA" dirty="0"/>
              <a:t>نَظِّف أسنانك قبل النوم </a:t>
            </a:r>
          </a:p>
          <a:p>
            <a:pPr algn="r" rtl="1"/>
            <a:r>
              <a:rPr lang="ar-SA" dirty="0"/>
              <a:t>لا تضعْ الأوساخ على الطاولة .</a:t>
            </a:r>
          </a:p>
          <a:p>
            <a:pPr algn="r" rtl="1"/>
            <a:r>
              <a:rPr lang="ar-SA" dirty="0"/>
              <a:t>مارِس الرّياضة كلّ يوم.</a:t>
            </a:r>
          </a:p>
          <a:p>
            <a:pPr algn="r" rtl="1"/>
            <a:r>
              <a:rPr lang="ar-SA" dirty="0"/>
              <a:t>لا تأكل طعامًا غير صحِّي.</a:t>
            </a:r>
          </a:p>
        </p:txBody>
      </p:sp>
    </p:spTree>
    <p:extLst>
      <p:ext uri="{BB962C8B-B14F-4D97-AF65-F5344CB8AC3E}">
        <p14:creationId xmlns:p14="http://schemas.microsoft.com/office/powerpoint/2010/main" val="311831862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6B0BB1F-935B-4B77-9FA5-F31C24D6AC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84310" y="432881"/>
            <a:ext cx="10018713" cy="539885"/>
          </a:xfrm>
        </p:spPr>
        <p:txBody>
          <a:bodyPr>
            <a:normAutofit fontScale="90000"/>
          </a:bodyPr>
          <a:lstStyle/>
          <a:p>
            <a:r>
              <a:rPr lang="ar-SA" dirty="0"/>
              <a:t>الخُلاصة</a:t>
            </a:r>
          </a:p>
        </p:txBody>
      </p:sp>
      <p:graphicFrame>
        <p:nvGraphicFramePr>
          <p:cNvPr id="4" name="Tablo 4">
            <a:extLst>
              <a:ext uri="{FF2B5EF4-FFF2-40B4-BE49-F238E27FC236}">
                <a16:creationId xmlns:a16="http://schemas.microsoft.com/office/drawing/2014/main" id="{EA90DD1D-4B46-488B-BA64-F9D6BF63D145}"/>
              </a:ext>
            </a:extLst>
          </p:cNvPr>
          <p:cNvGraphicFramePr>
            <a:graphicFrameLocks noGrp="1"/>
          </p:cNvGraphicFramePr>
          <p:nvPr/>
        </p:nvGraphicFramePr>
        <p:xfrm>
          <a:off x="2354095" y="1391056"/>
          <a:ext cx="8905131" cy="4620636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2968377">
                  <a:extLst>
                    <a:ext uri="{9D8B030D-6E8A-4147-A177-3AD203B41FA5}">
                      <a16:colId xmlns:a16="http://schemas.microsoft.com/office/drawing/2014/main" val="1735514633"/>
                    </a:ext>
                  </a:extLst>
                </a:gridCol>
                <a:gridCol w="2968377">
                  <a:extLst>
                    <a:ext uri="{9D8B030D-6E8A-4147-A177-3AD203B41FA5}">
                      <a16:colId xmlns:a16="http://schemas.microsoft.com/office/drawing/2014/main" val="1143965984"/>
                    </a:ext>
                  </a:extLst>
                </a:gridCol>
                <a:gridCol w="2968377">
                  <a:extLst>
                    <a:ext uri="{9D8B030D-6E8A-4147-A177-3AD203B41FA5}">
                      <a16:colId xmlns:a16="http://schemas.microsoft.com/office/drawing/2014/main" val="3742668340"/>
                    </a:ext>
                  </a:extLst>
                </a:gridCol>
              </a:tblGrid>
              <a:tr h="770106">
                <a:tc>
                  <a:txBody>
                    <a:bodyPr/>
                    <a:lstStyle/>
                    <a:p>
                      <a:pPr algn="ctr" rtl="1"/>
                      <a:r>
                        <a:rPr lang="ar-SA" sz="4000" dirty="0">
                          <a:latin typeface="Arabic Typesetting" panose="03020402040406030203" pitchFamily="66" charset="-78"/>
                          <a:cs typeface="Arabic Typesetting" panose="03020402040406030203" pitchFamily="66" charset="-78"/>
                        </a:rPr>
                        <a:t>الضّمائر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4000" dirty="0">
                          <a:latin typeface="Arabic Typesetting" panose="03020402040406030203" pitchFamily="66" charset="-78"/>
                          <a:cs typeface="Arabic Typesetting" panose="03020402040406030203" pitchFamily="66" charset="-78"/>
                        </a:rPr>
                        <a:t>الأمر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4000" dirty="0">
                          <a:latin typeface="Arabic Typesetting" panose="03020402040406030203" pitchFamily="66" charset="-78"/>
                          <a:cs typeface="Arabic Typesetting" panose="03020402040406030203" pitchFamily="66" charset="-78"/>
                        </a:rPr>
                        <a:t>النّهي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41500575"/>
                  </a:ext>
                </a:extLst>
              </a:tr>
              <a:tr h="770106">
                <a:tc>
                  <a:txBody>
                    <a:bodyPr/>
                    <a:lstStyle/>
                    <a:p>
                      <a:pPr algn="ctr" rtl="1"/>
                      <a:r>
                        <a:rPr lang="ar-SA" sz="4000" dirty="0">
                          <a:latin typeface="Arabic Typesetting" panose="03020402040406030203" pitchFamily="66" charset="-78"/>
                          <a:cs typeface="Arabic Typesetting" panose="03020402040406030203" pitchFamily="66" charset="-78"/>
                        </a:rPr>
                        <a:t>أنتَ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4000" dirty="0">
                          <a:latin typeface="Arabic Typesetting" panose="03020402040406030203" pitchFamily="66" charset="-78"/>
                          <a:cs typeface="Arabic Typesetting" panose="03020402040406030203" pitchFamily="66" charset="-78"/>
                        </a:rPr>
                        <a:t>اكتُبْ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4000" dirty="0">
                          <a:latin typeface="Arabic Typesetting" panose="03020402040406030203" pitchFamily="66" charset="-78"/>
                          <a:cs typeface="Arabic Typesetting" panose="03020402040406030203" pitchFamily="66" charset="-78"/>
                        </a:rPr>
                        <a:t>لا تكتُبْ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69913911"/>
                  </a:ext>
                </a:extLst>
              </a:tr>
              <a:tr h="770106">
                <a:tc>
                  <a:txBody>
                    <a:bodyPr/>
                    <a:lstStyle/>
                    <a:p>
                      <a:pPr algn="ctr" rtl="1"/>
                      <a:r>
                        <a:rPr lang="ar-SA" sz="4000" dirty="0">
                          <a:latin typeface="Arabic Typesetting" panose="03020402040406030203" pitchFamily="66" charset="-78"/>
                          <a:cs typeface="Arabic Typesetting" panose="03020402040406030203" pitchFamily="66" charset="-78"/>
                        </a:rPr>
                        <a:t>أنتِ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4000" dirty="0">
                          <a:latin typeface="Arabic Typesetting" panose="03020402040406030203" pitchFamily="66" charset="-78"/>
                          <a:cs typeface="Arabic Typesetting" panose="03020402040406030203" pitchFamily="66" charset="-78"/>
                        </a:rPr>
                        <a:t>اكتبِي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4000" dirty="0">
                          <a:latin typeface="Arabic Typesetting" panose="03020402040406030203" pitchFamily="66" charset="-78"/>
                          <a:cs typeface="Arabic Typesetting" panose="03020402040406030203" pitchFamily="66" charset="-78"/>
                        </a:rPr>
                        <a:t>لا تكتبي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20873677"/>
                  </a:ext>
                </a:extLst>
              </a:tr>
              <a:tr h="770106">
                <a:tc>
                  <a:txBody>
                    <a:bodyPr/>
                    <a:lstStyle/>
                    <a:p>
                      <a:pPr algn="ctr" rtl="1"/>
                      <a:r>
                        <a:rPr lang="ar-SA" sz="4000" dirty="0">
                          <a:latin typeface="Arabic Typesetting" panose="03020402040406030203" pitchFamily="66" charset="-78"/>
                          <a:cs typeface="Arabic Typesetting" panose="03020402040406030203" pitchFamily="66" charset="-78"/>
                        </a:rPr>
                        <a:t>أنتما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4000" dirty="0">
                          <a:latin typeface="Arabic Typesetting" panose="03020402040406030203" pitchFamily="66" charset="-78"/>
                          <a:cs typeface="Arabic Typesetting" panose="03020402040406030203" pitchFamily="66" charset="-78"/>
                        </a:rPr>
                        <a:t>اكتبا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4000" dirty="0">
                          <a:latin typeface="Arabic Typesetting" panose="03020402040406030203" pitchFamily="66" charset="-78"/>
                          <a:cs typeface="Arabic Typesetting" panose="03020402040406030203" pitchFamily="66" charset="-78"/>
                        </a:rPr>
                        <a:t>لا تكتبا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64185506"/>
                  </a:ext>
                </a:extLst>
              </a:tr>
              <a:tr h="770106">
                <a:tc>
                  <a:txBody>
                    <a:bodyPr/>
                    <a:lstStyle/>
                    <a:p>
                      <a:pPr algn="ctr" rtl="1"/>
                      <a:r>
                        <a:rPr lang="ar-SA" sz="4000" dirty="0">
                          <a:latin typeface="Arabic Typesetting" panose="03020402040406030203" pitchFamily="66" charset="-78"/>
                          <a:cs typeface="Arabic Typesetting" panose="03020402040406030203" pitchFamily="66" charset="-78"/>
                        </a:rPr>
                        <a:t>أنتم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4000" dirty="0">
                          <a:latin typeface="Arabic Typesetting" panose="03020402040406030203" pitchFamily="66" charset="-78"/>
                          <a:cs typeface="Arabic Typesetting" panose="03020402040406030203" pitchFamily="66" charset="-78"/>
                        </a:rPr>
                        <a:t>اكتبُوا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4000" dirty="0">
                          <a:latin typeface="Arabic Typesetting" panose="03020402040406030203" pitchFamily="66" charset="-78"/>
                          <a:cs typeface="Arabic Typesetting" panose="03020402040406030203" pitchFamily="66" charset="-78"/>
                        </a:rPr>
                        <a:t>لا تكتبُوا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22025324"/>
                  </a:ext>
                </a:extLst>
              </a:tr>
              <a:tr h="770106">
                <a:tc>
                  <a:txBody>
                    <a:bodyPr/>
                    <a:lstStyle/>
                    <a:p>
                      <a:pPr algn="ctr" rtl="1"/>
                      <a:r>
                        <a:rPr lang="ar-SA" sz="4000" dirty="0">
                          <a:latin typeface="Arabic Typesetting" panose="03020402040406030203" pitchFamily="66" charset="-78"/>
                          <a:cs typeface="Arabic Typesetting" panose="03020402040406030203" pitchFamily="66" charset="-78"/>
                        </a:rPr>
                        <a:t>أنتنّ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4000" dirty="0">
                          <a:latin typeface="Arabic Typesetting" panose="03020402040406030203" pitchFamily="66" charset="-78"/>
                          <a:cs typeface="Arabic Typesetting" panose="03020402040406030203" pitchFamily="66" charset="-78"/>
                        </a:rPr>
                        <a:t>اكتُبْن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4000" dirty="0">
                          <a:latin typeface="Arabic Typesetting" panose="03020402040406030203" pitchFamily="66" charset="-78"/>
                          <a:cs typeface="Arabic Typesetting" panose="03020402040406030203" pitchFamily="66" charset="-78"/>
                        </a:rPr>
                        <a:t>لا تكتُبْنَ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8481911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1605992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3023CB45-434C-144E-9030-33EA9BC122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84B88-F3D9-6A4F-9660-1A0A1E561ED7}" type="slidenum">
              <a:rPr lang="en-US" smtClean="0"/>
              <a:t>16</a:t>
            </a:fld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1C603F22-8B5C-494F-88CF-E204883308B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33495" y="920663"/>
            <a:ext cx="7525011" cy="50166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98603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84B88-F3D9-6A4F-9660-1A0A1E561ED7}" type="slidenum">
              <a:rPr lang="en-US" smtClean="0"/>
              <a:t>2</a:t>
            </a:fld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C7005EC-17A6-4882-8B21-A59C7D0351A5}"/>
              </a:ext>
            </a:extLst>
          </p:cNvPr>
          <p:cNvSpPr txBox="1"/>
          <p:nvPr/>
        </p:nvSpPr>
        <p:spPr>
          <a:xfrm>
            <a:off x="7132982" y="452230"/>
            <a:ext cx="2955235" cy="70788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4000" b="1" dirty="0"/>
              <a:t>1</a:t>
            </a:r>
            <a:r>
              <a:rPr lang="en-US" sz="4000" b="1" baseline="30000" dirty="0"/>
              <a:t>st</a:t>
            </a:r>
            <a:r>
              <a:rPr lang="en-US" sz="4000" b="1" dirty="0"/>
              <a:t> person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21D2191-1561-4EF3-94F0-E93AFE3CADE5}"/>
              </a:ext>
            </a:extLst>
          </p:cNvPr>
          <p:cNvSpPr txBox="1"/>
          <p:nvPr/>
        </p:nvSpPr>
        <p:spPr>
          <a:xfrm>
            <a:off x="3684104" y="457199"/>
            <a:ext cx="2955235" cy="70788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4000" b="1" dirty="0"/>
              <a:t>2</a:t>
            </a:r>
            <a:r>
              <a:rPr lang="en-US" sz="4000" b="1" baseline="30000" dirty="0"/>
              <a:t>nd</a:t>
            </a:r>
            <a:r>
              <a:rPr lang="en-US" sz="4000" b="1" dirty="0"/>
              <a:t> person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9926DE9-7E8B-41A0-B492-14E61D3D01AD}"/>
              </a:ext>
            </a:extLst>
          </p:cNvPr>
          <p:cNvSpPr txBox="1"/>
          <p:nvPr/>
        </p:nvSpPr>
        <p:spPr>
          <a:xfrm>
            <a:off x="235226" y="452230"/>
            <a:ext cx="2955235" cy="70788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4000" b="1" dirty="0"/>
              <a:t>3</a:t>
            </a:r>
            <a:r>
              <a:rPr lang="en-US" sz="4000" b="1" baseline="30000" dirty="0"/>
              <a:t>rd</a:t>
            </a:r>
            <a:r>
              <a:rPr lang="en-US" sz="4000" b="1" dirty="0"/>
              <a:t> person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A4AD8C5-2A6C-4E68-A3CB-61E6CDC819E7}"/>
              </a:ext>
            </a:extLst>
          </p:cNvPr>
          <p:cNvSpPr txBox="1"/>
          <p:nvPr/>
        </p:nvSpPr>
        <p:spPr>
          <a:xfrm>
            <a:off x="7460973" y="1813891"/>
            <a:ext cx="2299253" cy="707886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 rtl="1"/>
            <a:r>
              <a:rPr lang="ar-EG" sz="4000" b="1" dirty="0"/>
              <a:t>أَنَا</a:t>
            </a:r>
            <a:endParaRPr lang="en-US" sz="4000" b="1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A83084D-85EC-40BB-851A-13EC0D6C85CC}"/>
              </a:ext>
            </a:extLst>
          </p:cNvPr>
          <p:cNvSpPr txBox="1"/>
          <p:nvPr/>
        </p:nvSpPr>
        <p:spPr>
          <a:xfrm>
            <a:off x="3684099" y="2755928"/>
            <a:ext cx="2955235" cy="707886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 rtl="1"/>
            <a:r>
              <a:rPr lang="ar-EG" sz="4000" b="1" dirty="0"/>
              <a:t>أَنْتِ</a:t>
            </a:r>
            <a:endParaRPr lang="en-US" sz="4000" b="1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874D220-8CB9-4878-AC25-12AED618B617}"/>
              </a:ext>
            </a:extLst>
          </p:cNvPr>
          <p:cNvSpPr txBox="1"/>
          <p:nvPr/>
        </p:nvSpPr>
        <p:spPr>
          <a:xfrm>
            <a:off x="235226" y="2758748"/>
            <a:ext cx="2955235" cy="707886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 rtl="1"/>
            <a:r>
              <a:rPr lang="ar-EG" sz="4000" b="1" dirty="0"/>
              <a:t>هِيَ</a:t>
            </a:r>
            <a:endParaRPr lang="en-US" sz="4000" b="1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B18E461-B56D-4D56-B5F3-F83F282AA5E0}"/>
              </a:ext>
            </a:extLst>
          </p:cNvPr>
          <p:cNvSpPr txBox="1"/>
          <p:nvPr/>
        </p:nvSpPr>
        <p:spPr>
          <a:xfrm>
            <a:off x="3684102" y="3732140"/>
            <a:ext cx="2955235" cy="707886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 rtl="1"/>
            <a:r>
              <a:rPr lang="ar-EG" sz="4000" b="1" dirty="0"/>
              <a:t>أَنْتُمَا</a:t>
            </a:r>
            <a:endParaRPr lang="en-US" sz="4000" b="1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2EA8EFF-9D9D-4F18-896F-4F97B06D24C8}"/>
              </a:ext>
            </a:extLst>
          </p:cNvPr>
          <p:cNvSpPr txBox="1"/>
          <p:nvPr/>
        </p:nvSpPr>
        <p:spPr>
          <a:xfrm>
            <a:off x="235226" y="3732140"/>
            <a:ext cx="2955235" cy="707886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 rtl="1"/>
            <a:r>
              <a:rPr lang="ar-EG" sz="4000" b="1" dirty="0"/>
              <a:t>هُمَا</a:t>
            </a:r>
            <a:endParaRPr lang="en-US" sz="4000" b="1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74A500DD-ACDD-47D7-9F15-FB96086112F9}"/>
              </a:ext>
            </a:extLst>
          </p:cNvPr>
          <p:cNvSpPr txBox="1"/>
          <p:nvPr/>
        </p:nvSpPr>
        <p:spPr>
          <a:xfrm>
            <a:off x="3684101" y="4686971"/>
            <a:ext cx="2955235" cy="707886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 rtl="1"/>
            <a:r>
              <a:rPr lang="ar-EG" sz="4000" b="1" dirty="0"/>
              <a:t>أَنْتُم</a:t>
            </a:r>
            <a:endParaRPr lang="en-US" sz="4000" b="1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050C1520-6DEF-4CE7-8DB3-1A15C7EBFE60}"/>
              </a:ext>
            </a:extLst>
          </p:cNvPr>
          <p:cNvSpPr txBox="1"/>
          <p:nvPr/>
        </p:nvSpPr>
        <p:spPr>
          <a:xfrm>
            <a:off x="3684100" y="5590018"/>
            <a:ext cx="2955235" cy="707886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 rtl="1"/>
            <a:r>
              <a:rPr lang="ar-EG" sz="4000" b="1" dirty="0"/>
              <a:t>أَنْتُنَّ</a:t>
            </a:r>
            <a:endParaRPr lang="en-US" sz="4000" b="1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BBB7ED17-F440-4C5F-B988-4EF5F4F118BA}"/>
              </a:ext>
            </a:extLst>
          </p:cNvPr>
          <p:cNvSpPr txBox="1"/>
          <p:nvPr/>
        </p:nvSpPr>
        <p:spPr>
          <a:xfrm>
            <a:off x="235226" y="4686971"/>
            <a:ext cx="2955235" cy="707886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 rtl="1"/>
            <a:r>
              <a:rPr lang="ar-EG" sz="4000" b="1" dirty="0"/>
              <a:t>هُمْ</a:t>
            </a:r>
            <a:endParaRPr lang="en-US" sz="4000" b="1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ED6AB25B-4F4F-4638-9FB9-2B1B6EB14D14}"/>
              </a:ext>
            </a:extLst>
          </p:cNvPr>
          <p:cNvSpPr txBox="1"/>
          <p:nvPr/>
        </p:nvSpPr>
        <p:spPr>
          <a:xfrm>
            <a:off x="235224" y="5624062"/>
            <a:ext cx="2955235" cy="707886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 rtl="1"/>
            <a:r>
              <a:rPr lang="ar-EG" sz="4000" b="1" dirty="0"/>
              <a:t>هُنَّ</a:t>
            </a:r>
            <a:endParaRPr lang="en-US" sz="4000" b="1" dirty="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2934F37A-1846-4C09-A500-34781499E058}"/>
              </a:ext>
            </a:extLst>
          </p:cNvPr>
          <p:cNvSpPr txBox="1"/>
          <p:nvPr/>
        </p:nvSpPr>
        <p:spPr>
          <a:xfrm>
            <a:off x="7460973" y="4447760"/>
            <a:ext cx="2299253" cy="707886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ar-EG" sz="4000" b="1" dirty="0"/>
              <a:t>نَحْنُ</a:t>
            </a:r>
            <a:endParaRPr lang="en-US" sz="4000" b="1" dirty="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56834079-DD78-42E6-99C7-144AC2BE211F}"/>
              </a:ext>
            </a:extLst>
          </p:cNvPr>
          <p:cNvSpPr txBox="1"/>
          <p:nvPr/>
        </p:nvSpPr>
        <p:spPr>
          <a:xfrm>
            <a:off x="10094843" y="1813891"/>
            <a:ext cx="1861932" cy="707886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ar-EG" sz="4000" b="1" dirty="0"/>
              <a:t>مُفْرَد</a:t>
            </a:r>
            <a:endParaRPr lang="en-US" sz="4000" b="1" dirty="0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91378B01-2210-4682-B518-8599914145A6}"/>
              </a:ext>
            </a:extLst>
          </p:cNvPr>
          <p:cNvSpPr txBox="1"/>
          <p:nvPr/>
        </p:nvSpPr>
        <p:spPr>
          <a:xfrm>
            <a:off x="10094843" y="3732140"/>
            <a:ext cx="1861932" cy="707886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ar-EG" sz="4000" b="1" dirty="0"/>
              <a:t>مُثَنَّى</a:t>
            </a:r>
            <a:endParaRPr lang="en-US" sz="4000" b="1" dirty="0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C0F2A06D-F864-4228-BF80-C4299A1052B5}"/>
              </a:ext>
            </a:extLst>
          </p:cNvPr>
          <p:cNvSpPr txBox="1"/>
          <p:nvPr/>
        </p:nvSpPr>
        <p:spPr>
          <a:xfrm>
            <a:off x="10094843" y="5029761"/>
            <a:ext cx="1861932" cy="707886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ar-EG" sz="4000" b="1" dirty="0"/>
              <a:t>جَمْع</a:t>
            </a:r>
            <a:endParaRPr lang="en-US" sz="4000" b="1" dirty="0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6A71A5A2-EA05-40D6-85DB-E2ABE24019B1}"/>
              </a:ext>
            </a:extLst>
          </p:cNvPr>
          <p:cNvSpPr txBox="1"/>
          <p:nvPr/>
        </p:nvSpPr>
        <p:spPr>
          <a:xfrm>
            <a:off x="3684104" y="1789656"/>
            <a:ext cx="2955235" cy="707886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 rtl="1"/>
            <a:r>
              <a:rPr lang="ar-EG" sz="4000" b="1" dirty="0"/>
              <a:t>أَنْتَ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2886DA6D-B21E-4EEE-B386-450D04592BF9}"/>
              </a:ext>
            </a:extLst>
          </p:cNvPr>
          <p:cNvSpPr txBox="1"/>
          <p:nvPr/>
        </p:nvSpPr>
        <p:spPr>
          <a:xfrm>
            <a:off x="235226" y="1789656"/>
            <a:ext cx="2955235" cy="707886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 rtl="1"/>
            <a:r>
              <a:rPr lang="ar-EG" sz="4000" b="1" dirty="0"/>
              <a:t>هُوَ</a:t>
            </a:r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1AAA01E5-5E72-438E-9867-106BA376373A}"/>
              </a:ext>
            </a:extLst>
          </p:cNvPr>
          <p:cNvCxnSpPr/>
          <p:nvPr/>
        </p:nvCxnSpPr>
        <p:spPr>
          <a:xfrm flipH="1">
            <a:off x="7633252" y="1331843"/>
            <a:ext cx="1908313" cy="4966061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21754310-E29B-42FC-B08F-E383055FCB1B}"/>
              </a:ext>
            </a:extLst>
          </p:cNvPr>
          <p:cNvCxnSpPr>
            <a:cxnSpLocks/>
          </p:cNvCxnSpPr>
          <p:nvPr/>
        </p:nvCxnSpPr>
        <p:spPr>
          <a:xfrm>
            <a:off x="8004308" y="1331842"/>
            <a:ext cx="1537257" cy="4966061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18B1275D-82BB-4205-A37B-9C282BEA3B17}"/>
              </a:ext>
            </a:extLst>
          </p:cNvPr>
          <p:cNvCxnSpPr/>
          <p:nvPr/>
        </p:nvCxnSpPr>
        <p:spPr>
          <a:xfrm flipH="1">
            <a:off x="690770" y="1331844"/>
            <a:ext cx="1908313" cy="4966061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6ED45D1D-E538-4E59-B89E-DE88884E6280}"/>
              </a:ext>
            </a:extLst>
          </p:cNvPr>
          <p:cNvCxnSpPr>
            <a:cxnSpLocks/>
          </p:cNvCxnSpPr>
          <p:nvPr/>
        </p:nvCxnSpPr>
        <p:spPr>
          <a:xfrm>
            <a:off x="1061826" y="1331843"/>
            <a:ext cx="1537257" cy="4966061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807456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500"/>
                            </p:stCondLst>
                            <p:childTnLst>
                              <p:par>
                                <p:cTn id="9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6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>
                            <p:stCondLst>
                              <p:cond delay="500"/>
                            </p:stCondLst>
                            <p:childTnLst>
                              <p:par>
                                <p:cTn id="108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etin kutusu 3"/>
          <p:cNvSpPr txBox="1"/>
          <p:nvPr/>
        </p:nvSpPr>
        <p:spPr>
          <a:xfrm>
            <a:off x="6331526" y="914233"/>
            <a:ext cx="427643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SY" sz="40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لاحظ الجمل الآتية : </a:t>
            </a:r>
            <a:endParaRPr lang="tr-TR" sz="4000" dirty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graphicFrame>
        <p:nvGraphicFramePr>
          <p:cNvPr id="11" name="İçerik Yer Tutucusu 10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42193359"/>
              </p:ext>
            </p:extLst>
          </p:nvPr>
        </p:nvGraphicFramePr>
        <p:xfrm>
          <a:off x="738908" y="1805809"/>
          <a:ext cx="11185236" cy="4632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65747">
                  <a:extLst>
                    <a:ext uri="{9D8B030D-6E8A-4147-A177-3AD203B41FA5}">
                      <a16:colId xmlns:a16="http://schemas.microsoft.com/office/drawing/2014/main" val="1153206074"/>
                    </a:ext>
                  </a:extLst>
                </a:gridCol>
                <a:gridCol w="3726871">
                  <a:extLst>
                    <a:ext uri="{9D8B030D-6E8A-4147-A177-3AD203B41FA5}">
                      <a16:colId xmlns:a16="http://schemas.microsoft.com/office/drawing/2014/main" val="4236664130"/>
                    </a:ext>
                  </a:extLst>
                </a:gridCol>
                <a:gridCol w="3671456">
                  <a:extLst>
                    <a:ext uri="{9D8B030D-6E8A-4147-A177-3AD203B41FA5}">
                      <a16:colId xmlns:a16="http://schemas.microsoft.com/office/drawing/2014/main" val="2757167739"/>
                    </a:ext>
                  </a:extLst>
                </a:gridCol>
                <a:gridCol w="1921162">
                  <a:extLst>
                    <a:ext uri="{9D8B030D-6E8A-4147-A177-3AD203B41FA5}">
                      <a16:colId xmlns:a16="http://schemas.microsoft.com/office/drawing/2014/main" val="3547345693"/>
                    </a:ext>
                  </a:extLst>
                </a:gridCol>
              </a:tblGrid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ar-SY" sz="4000" dirty="0">
                          <a:latin typeface="Arabic Typesetting" panose="03020402040406030203" pitchFamily="66" charset="-78"/>
                          <a:cs typeface="Arabic Typesetting" panose="03020402040406030203" pitchFamily="66" charset="-78"/>
                        </a:rPr>
                        <a:t>أنتِ </a:t>
                      </a:r>
                      <a:endParaRPr lang="tr-TR" sz="4000" dirty="0">
                        <a:latin typeface="Arabic Typesetting" panose="03020402040406030203" pitchFamily="66" charset="-78"/>
                        <a:cs typeface="Arabic Typesetting" panose="03020402040406030203" pitchFamily="66" charset="-78"/>
                      </a:endParaRPr>
                    </a:p>
                  </a:txBody>
                  <a:tcPr>
                    <a:lnR w="571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ar-SY" sz="4000" dirty="0">
                          <a:latin typeface="Arabic Typesetting" panose="03020402040406030203" pitchFamily="66" charset="-78"/>
                          <a:cs typeface="Arabic Typesetting" panose="03020402040406030203" pitchFamily="66" charset="-78"/>
                        </a:rPr>
                        <a:t>أنتَ </a:t>
                      </a:r>
                      <a:endParaRPr lang="tr-TR" sz="4000" dirty="0">
                        <a:latin typeface="Arabic Typesetting" panose="03020402040406030203" pitchFamily="66" charset="-78"/>
                        <a:cs typeface="Arabic Typesetting" panose="03020402040406030203" pitchFamily="66" charset="-78"/>
                      </a:endParaRPr>
                    </a:p>
                  </a:txBody>
                  <a:tcPr>
                    <a:lnL w="571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21003491"/>
                  </a:ext>
                </a:extLst>
              </a:tr>
              <a:tr h="370840">
                <a:tc rowSpan="3">
                  <a:txBody>
                    <a:bodyPr/>
                    <a:lstStyle/>
                    <a:p>
                      <a:pPr algn="ctr"/>
                      <a:endParaRPr lang="tr-TR" sz="4000" dirty="0">
                        <a:latin typeface="Arabic Typesetting" panose="03020402040406030203" pitchFamily="66" charset="-78"/>
                        <a:cs typeface="Arabic Typesetting" panose="03020402040406030203" pitchFamily="66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Y" sz="4000" b="1" kern="1200" dirty="0">
                          <a:solidFill>
                            <a:srgbClr val="C00000"/>
                          </a:solidFill>
                          <a:latin typeface="Arabic Typesetting" panose="03020402040406030203" pitchFamily="66" charset="-78"/>
                          <a:ea typeface="+mn-ea"/>
                          <a:cs typeface="Arabic Typesetting" panose="03020402040406030203" pitchFamily="66" charset="-78"/>
                        </a:rPr>
                        <a:t>نظِّفِي</a:t>
                      </a:r>
                      <a:r>
                        <a:rPr lang="ar-SY" sz="4000" dirty="0">
                          <a:latin typeface="Arabic Typesetting" panose="03020402040406030203" pitchFamily="66" charset="-78"/>
                          <a:cs typeface="Arabic Typesetting" panose="03020402040406030203" pitchFamily="66" charset="-78"/>
                        </a:rPr>
                        <a:t> أسنانَكِ قبْلَ النَّومِ</a:t>
                      </a:r>
                      <a:endParaRPr lang="tr-TR" sz="4000" dirty="0">
                        <a:latin typeface="Arabic Typesetting" panose="03020402040406030203" pitchFamily="66" charset="-78"/>
                        <a:cs typeface="Arabic Typesetting" panose="03020402040406030203" pitchFamily="66" charset="-78"/>
                      </a:endParaRPr>
                    </a:p>
                    <a:p>
                      <a:pPr algn="ctr"/>
                      <a:endParaRPr lang="tr-TR" sz="4000" dirty="0">
                        <a:latin typeface="Arabic Typesetting" panose="03020402040406030203" pitchFamily="66" charset="-78"/>
                        <a:cs typeface="Arabic Typesetting" panose="03020402040406030203" pitchFamily="66" charset="-78"/>
                      </a:endParaRPr>
                    </a:p>
                  </a:txBody>
                  <a:tcPr>
                    <a:lnR w="571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SY" sz="4000" b="1" dirty="0">
                          <a:solidFill>
                            <a:srgbClr val="C00000"/>
                          </a:solidFill>
                          <a:latin typeface="Arabic Typesetting" panose="03020402040406030203" pitchFamily="66" charset="-78"/>
                          <a:cs typeface="Arabic Typesetting" panose="03020402040406030203" pitchFamily="66" charset="-78"/>
                        </a:rPr>
                        <a:t>نظِّفْ</a:t>
                      </a:r>
                      <a:r>
                        <a:rPr lang="ar-SY" sz="4000" dirty="0">
                          <a:latin typeface="Arabic Typesetting" panose="03020402040406030203" pitchFamily="66" charset="-78"/>
                          <a:cs typeface="Arabic Typesetting" panose="03020402040406030203" pitchFamily="66" charset="-78"/>
                        </a:rPr>
                        <a:t> أسنانَكَ قبْلَ النَّومِ</a:t>
                      </a:r>
                      <a:endParaRPr lang="tr-TR" sz="4000" dirty="0">
                        <a:latin typeface="Arabic Typesetting" panose="03020402040406030203" pitchFamily="66" charset="-78"/>
                        <a:cs typeface="Arabic Typesetting" panose="03020402040406030203" pitchFamily="66" charset="-78"/>
                      </a:endParaRPr>
                    </a:p>
                  </a:txBody>
                  <a:tcPr>
                    <a:lnL w="571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rowSpan="3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10887982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pPr algn="ctr"/>
                      <a:endParaRPr lang="tr-TR" sz="4000" dirty="0">
                        <a:latin typeface="Arabic Typesetting" panose="03020402040406030203" pitchFamily="66" charset="-78"/>
                        <a:cs typeface="Arabic Typesetting" panose="03020402040406030203" pitchFamily="66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SY" sz="4000" b="1" kern="1200" dirty="0">
                          <a:solidFill>
                            <a:srgbClr val="C00000"/>
                          </a:solidFill>
                          <a:latin typeface="Arabic Typesetting" panose="03020402040406030203" pitchFamily="66" charset="-78"/>
                          <a:ea typeface="+mn-ea"/>
                          <a:cs typeface="Arabic Typesetting" panose="03020402040406030203" pitchFamily="66" charset="-78"/>
                        </a:rPr>
                        <a:t>حَافِظي</a:t>
                      </a:r>
                      <a:r>
                        <a:rPr lang="ar-SY" sz="4000" kern="1200" dirty="0">
                          <a:solidFill>
                            <a:schemeClr val="dk1"/>
                          </a:solidFill>
                          <a:latin typeface="Arabic Typesetting" panose="03020402040406030203" pitchFamily="66" charset="-78"/>
                          <a:ea typeface="+mn-ea"/>
                          <a:cs typeface="Arabic Typesetting" panose="03020402040406030203" pitchFamily="66" charset="-78"/>
                        </a:rPr>
                        <a:t> على نظافةِ غُرفتِكِ يا فاطمة </a:t>
                      </a:r>
                      <a:endParaRPr lang="tr-TR" sz="4000" kern="1200" dirty="0">
                        <a:solidFill>
                          <a:schemeClr val="dk1"/>
                        </a:solidFill>
                        <a:latin typeface="Arabic Typesetting" panose="03020402040406030203" pitchFamily="66" charset="-78"/>
                        <a:ea typeface="+mn-ea"/>
                        <a:cs typeface="Arabic Typesetting" panose="03020402040406030203" pitchFamily="66" charset="-78"/>
                      </a:endParaRPr>
                    </a:p>
                  </a:txBody>
                  <a:tcPr>
                    <a:lnR w="571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SY" sz="4000" b="1" kern="1200" dirty="0">
                          <a:solidFill>
                            <a:srgbClr val="C00000"/>
                          </a:solidFill>
                          <a:latin typeface="Arabic Typesetting" panose="03020402040406030203" pitchFamily="66" charset="-78"/>
                          <a:ea typeface="+mn-ea"/>
                          <a:cs typeface="Arabic Typesetting" panose="03020402040406030203" pitchFamily="66" charset="-78"/>
                        </a:rPr>
                        <a:t>حَافِظْ</a:t>
                      </a:r>
                      <a:r>
                        <a:rPr lang="ar-SY" sz="4000" kern="1200" dirty="0">
                          <a:solidFill>
                            <a:schemeClr val="dk1"/>
                          </a:solidFill>
                          <a:latin typeface="Arabic Typesetting" panose="03020402040406030203" pitchFamily="66" charset="-78"/>
                          <a:ea typeface="+mn-ea"/>
                          <a:cs typeface="Arabic Typesetting" panose="03020402040406030203" pitchFamily="66" charset="-78"/>
                        </a:rPr>
                        <a:t> على نظافةِ غُرفتِكَ يا أحمد</a:t>
                      </a:r>
                      <a:endParaRPr lang="tr-TR" sz="4000" kern="1200" dirty="0">
                        <a:solidFill>
                          <a:schemeClr val="dk1"/>
                        </a:solidFill>
                        <a:latin typeface="Arabic Typesetting" panose="03020402040406030203" pitchFamily="66" charset="-78"/>
                        <a:ea typeface="+mn-ea"/>
                        <a:cs typeface="Arabic Typesetting" panose="03020402040406030203" pitchFamily="66" charset="-78"/>
                      </a:endParaRPr>
                    </a:p>
                  </a:txBody>
                  <a:tcPr>
                    <a:lnL w="571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v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30284516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pPr algn="ctr"/>
                      <a:endParaRPr lang="tr-TR" sz="4000" dirty="0">
                        <a:latin typeface="Arabic Typesetting" panose="03020402040406030203" pitchFamily="66" charset="-78"/>
                        <a:cs typeface="Arabic Typesetting" panose="03020402040406030203" pitchFamily="66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Y" sz="4000" dirty="0">
                          <a:latin typeface="Arabic Typesetting" panose="03020402040406030203" pitchFamily="66" charset="-78"/>
                          <a:cs typeface="Arabic Typesetting" panose="03020402040406030203" pitchFamily="66" charset="-78"/>
                        </a:rPr>
                        <a:t>لو سمحتِ</a:t>
                      </a:r>
                      <a:r>
                        <a:rPr lang="ar-SY" sz="4000" baseline="0" dirty="0">
                          <a:latin typeface="Arabic Typesetting" panose="03020402040406030203" pitchFamily="66" charset="-78"/>
                          <a:cs typeface="Arabic Typesetting" panose="03020402040406030203" pitchFamily="66" charset="-78"/>
                        </a:rPr>
                        <a:t> </a:t>
                      </a:r>
                      <a:r>
                        <a:rPr lang="ar-SY" sz="4000" b="1" kern="1200" dirty="0">
                          <a:solidFill>
                            <a:srgbClr val="C00000"/>
                          </a:solidFill>
                          <a:latin typeface="Arabic Typesetting" panose="03020402040406030203" pitchFamily="66" charset="-78"/>
                          <a:ea typeface="+mn-ea"/>
                          <a:cs typeface="Arabic Typesetting" panose="03020402040406030203" pitchFamily="66" charset="-78"/>
                        </a:rPr>
                        <a:t>افتَحِي</a:t>
                      </a:r>
                      <a:r>
                        <a:rPr lang="ar-SY" sz="4000" baseline="0" dirty="0">
                          <a:latin typeface="Arabic Typesetting" panose="03020402040406030203" pitchFamily="66" charset="-78"/>
                          <a:cs typeface="Arabic Typesetting" panose="03020402040406030203" pitchFamily="66" charset="-78"/>
                        </a:rPr>
                        <a:t> نافذةَ الصّفِّ</a:t>
                      </a:r>
                      <a:endParaRPr lang="tr-TR" sz="4000" dirty="0">
                        <a:latin typeface="Arabic Typesetting" panose="03020402040406030203" pitchFamily="66" charset="-78"/>
                        <a:cs typeface="Arabic Typesetting" panose="03020402040406030203" pitchFamily="66" charset="-78"/>
                      </a:endParaRPr>
                    </a:p>
                    <a:p>
                      <a:pPr algn="ctr"/>
                      <a:endParaRPr lang="tr-TR" sz="4000" dirty="0">
                        <a:latin typeface="Arabic Typesetting" panose="03020402040406030203" pitchFamily="66" charset="-78"/>
                        <a:cs typeface="Arabic Typesetting" panose="03020402040406030203" pitchFamily="66" charset="-78"/>
                      </a:endParaRPr>
                    </a:p>
                  </a:txBody>
                  <a:tcPr>
                    <a:lnR w="571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SY" sz="4000" dirty="0">
                          <a:latin typeface="Arabic Typesetting" panose="03020402040406030203" pitchFamily="66" charset="-78"/>
                          <a:cs typeface="Arabic Typesetting" panose="03020402040406030203" pitchFamily="66" charset="-78"/>
                        </a:rPr>
                        <a:t>لو سمحتَ</a:t>
                      </a:r>
                      <a:r>
                        <a:rPr lang="ar-SY" sz="4000" baseline="0" dirty="0">
                          <a:latin typeface="Arabic Typesetting" panose="03020402040406030203" pitchFamily="66" charset="-78"/>
                          <a:cs typeface="Arabic Typesetting" panose="03020402040406030203" pitchFamily="66" charset="-78"/>
                        </a:rPr>
                        <a:t> </a:t>
                      </a:r>
                      <a:r>
                        <a:rPr lang="ar-SY" sz="4000" b="1" kern="1200" dirty="0">
                          <a:solidFill>
                            <a:srgbClr val="C00000"/>
                          </a:solidFill>
                          <a:latin typeface="Arabic Typesetting" panose="03020402040406030203" pitchFamily="66" charset="-78"/>
                          <a:ea typeface="+mn-ea"/>
                          <a:cs typeface="Arabic Typesetting" panose="03020402040406030203" pitchFamily="66" charset="-78"/>
                        </a:rPr>
                        <a:t>افتَحْ</a:t>
                      </a:r>
                      <a:r>
                        <a:rPr lang="ar-SY" sz="4000" baseline="0" dirty="0">
                          <a:latin typeface="Arabic Typesetting" panose="03020402040406030203" pitchFamily="66" charset="-78"/>
                          <a:cs typeface="Arabic Typesetting" panose="03020402040406030203" pitchFamily="66" charset="-78"/>
                        </a:rPr>
                        <a:t> نافذةَ الصّفِّ</a:t>
                      </a:r>
                      <a:endParaRPr lang="tr-TR" sz="4000" dirty="0">
                        <a:latin typeface="Arabic Typesetting" panose="03020402040406030203" pitchFamily="66" charset="-78"/>
                        <a:cs typeface="Arabic Typesetting" panose="03020402040406030203" pitchFamily="66" charset="-78"/>
                      </a:endParaRPr>
                    </a:p>
                  </a:txBody>
                  <a:tcPr>
                    <a:lnL w="571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v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96670085"/>
                  </a:ext>
                </a:extLst>
              </a:tr>
            </a:tbl>
          </a:graphicData>
        </a:graphic>
      </p:graphicFrame>
      <p:pic>
        <p:nvPicPr>
          <p:cNvPr id="12" name="Resim 1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26937" y="2922839"/>
            <a:ext cx="1897207" cy="2261994"/>
          </a:xfrm>
          <a:prstGeom prst="rect">
            <a:avLst/>
          </a:prstGeom>
        </p:spPr>
      </p:pic>
      <p:pic>
        <p:nvPicPr>
          <p:cNvPr id="14" name="Resim 1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8908" y="3005340"/>
            <a:ext cx="1868486" cy="20969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67234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7287491" y="685801"/>
            <a:ext cx="4215533" cy="893618"/>
          </a:xfrm>
        </p:spPr>
        <p:txBody>
          <a:bodyPr>
            <a:noAutofit/>
          </a:bodyPr>
          <a:lstStyle/>
          <a:p>
            <a:r>
              <a:rPr lang="ar-SY" sz="5400" dirty="0">
                <a:solidFill>
                  <a:srgbClr val="C00000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ما فعل الأمر؟ </a:t>
            </a:r>
            <a:endParaRPr lang="tr-TR" sz="5400" dirty="0">
              <a:solidFill>
                <a:srgbClr val="C00000"/>
              </a:solidFill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281110" y="2242126"/>
            <a:ext cx="10018713" cy="1295401"/>
          </a:xfrm>
        </p:spPr>
        <p:txBody>
          <a:bodyPr>
            <a:normAutofit/>
          </a:bodyPr>
          <a:lstStyle/>
          <a:p>
            <a:pPr algn="r" rtl="1"/>
            <a:r>
              <a:rPr lang="ar-SY" sz="44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كلِمة نطلبُ بها من المخاطَب القيام بأمر ما </a:t>
            </a:r>
            <a:endParaRPr lang="tr-TR" sz="4400" dirty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graphicFrame>
        <p:nvGraphicFramePr>
          <p:cNvPr id="4" name="Tablo 3"/>
          <p:cNvGraphicFramePr>
            <a:graphicFrameLocks noGrp="1"/>
          </p:cNvGraphicFramePr>
          <p:nvPr/>
        </p:nvGraphicFramePr>
        <p:xfrm>
          <a:off x="3583709" y="3590635"/>
          <a:ext cx="5209310" cy="23164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604655">
                  <a:extLst>
                    <a:ext uri="{9D8B030D-6E8A-4147-A177-3AD203B41FA5}">
                      <a16:colId xmlns:a16="http://schemas.microsoft.com/office/drawing/2014/main" val="560029582"/>
                    </a:ext>
                  </a:extLst>
                </a:gridCol>
                <a:gridCol w="2604655">
                  <a:extLst>
                    <a:ext uri="{9D8B030D-6E8A-4147-A177-3AD203B41FA5}">
                      <a16:colId xmlns:a16="http://schemas.microsoft.com/office/drawing/2014/main" val="357761887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ar-SY" sz="3200" b="1" dirty="0">
                          <a:solidFill>
                            <a:srgbClr val="C00000"/>
                          </a:solidFill>
                          <a:latin typeface="Arabic Typesetting" panose="03020402040406030203" pitchFamily="66" charset="-78"/>
                          <a:cs typeface="Arabic Typesetting" panose="03020402040406030203" pitchFamily="66" charset="-78"/>
                        </a:rPr>
                        <a:t>أنتِ</a:t>
                      </a:r>
                      <a:endParaRPr lang="tr-TR" sz="3200" b="1" dirty="0">
                        <a:solidFill>
                          <a:srgbClr val="C00000"/>
                        </a:solidFill>
                        <a:latin typeface="Arabic Typesetting" panose="03020402040406030203" pitchFamily="66" charset="-78"/>
                        <a:cs typeface="Arabic Typesetting" panose="03020402040406030203" pitchFamily="66" charset="-78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SY" sz="3200" b="1" dirty="0">
                          <a:solidFill>
                            <a:srgbClr val="C00000"/>
                          </a:solidFill>
                          <a:latin typeface="Arabic Typesetting" panose="03020402040406030203" pitchFamily="66" charset="-78"/>
                          <a:cs typeface="Arabic Typesetting" panose="03020402040406030203" pitchFamily="66" charset="-78"/>
                        </a:rPr>
                        <a:t>أنتَ </a:t>
                      </a:r>
                      <a:endParaRPr lang="tr-TR" sz="3200" b="1" dirty="0">
                        <a:solidFill>
                          <a:srgbClr val="C00000"/>
                        </a:solidFill>
                        <a:latin typeface="Arabic Typesetting" panose="03020402040406030203" pitchFamily="66" charset="-78"/>
                        <a:cs typeface="Arabic Typesetting" panose="03020402040406030203" pitchFamily="66" charset="-78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1939733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ar-SY" sz="3200" dirty="0">
                          <a:latin typeface="Arabic Typesetting" panose="03020402040406030203" pitchFamily="66" charset="-78"/>
                          <a:cs typeface="Arabic Typesetting" panose="03020402040406030203" pitchFamily="66" charset="-78"/>
                        </a:rPr>
                        <a:t>اقرئي</a:t>
                      </a:r>
                      <a:endParaRPr lang="tr-TR" sz="3200" dirty="0">
                        <a:latin typeface="Arabic Typesetting" panose="03020402040406030203" pitchFamily="66" charset="-78"/>
                        <a:cs typeface="Arabic Typesetting" panose="03020402040406030203" pitchFamily="66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SY" sz="3200" dirty="0">
                          <a:latin typeface="Arabic Typesetting" panose="03020402040406030203" pitchFamily="66" charset="-78"/>
                          <a:cs typeface="Arabic Typesetting" panose="03020402040406030203" pitchFamily="66" charset="-78"/>
                        </a:rPr>
                        <a:t>اقرأْ</a:t>
                      </a:r>
                      <a:r>
                        <a:rPr lang="ar-SY" sz="3200" baseline="0" dirty="0">
                          <a:latin typeface="Arabic Typesetting" panose="03020402040406030203" pitchFamily="66" charset="-78"/>
                          <a:cs typeface="Arabic Typesetting" panose="03020402040406030203" pitchFamily="66" charset="-78"/>
                        </a:rPr>
                        <a:t> </a:t>
                      </a:r>
                      <a:endParaRPr lang="tr-TR" sz="3200" dirty="0">
                        <a:latin typeface="Arabic Typesetting" panose="03020402040406030203" pitchFamily="66" charset="-78"/>
                        <a:cs typeface="Arabic Typesetting" panose="03020402040406030203" pitchFamily="66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986452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ar-SY" sz="3200" dirty="0">
                          <a:latin typeface="Arabic Typesetting" panose="03020402040406030203" pitchFamily="66" charset="-78"/>
                          <a:cs typeface="Arabic Typesetting" panose="03020402040406030203" pitchFamily="66" charset="-78"/>
                        </a:rPr>
                        <a:t>اسمعي</a:t>
                      </a:r>
                      <a:r>
                        <a:rPr lang="ar-SY" sz="3200" baseline="0" dirty="0">
                          <a:latin typeface="Arabic Typesetting" panose="03020402040406030203" pitchFamily="66" charset="-78"/>
                          <a:cs typeface="Arabic Typesetting" panose="03020402040406030203" pitchFamily="66" charset="-78"/>
                        </a:rPr>
                        <a:t> </a:t>
                      </a:r>
                      <a:endParaRPr lang="tr-TR" sz="3200" dirty="0">
                        <a:latin typeface="Arabic Typesetting" panose="03020402040406030203" pitchFamily="66" charset="-78"/>
                        <a:cs typeface="Arabic Typesetting" panose="03020402040406030203" pitchFamily="66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SY" sz="3200" dirty="0">
                          <a:latin typeface="Arabic Typesetting" panose="03020402040406030203" pitchFamily="66" charset="-78"/>
                          <a:cs typeface="Arabic Typesetting" panose="03020402040406030203" pitchFamily="66" charset="-78"/>
                        </a:rPr>
                        <a:t>اسمع </a:t>
                      </a:r>
                      <a:endParaRPr lang="tr-TR" sz="3200" dirty="0">
                        <a:latin typeface="Arabic Typesetting" panose="03020402040406030203" pitchFamily="66" charset="-78"/>
                        <a:cs typeface="Arabic Typesetting" panose="03020402040406030203" pitchFamily="66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02774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ar-SY" sz="3200" dirty="0">
                          <a:latin typeface="Arabic Typesetting" panose="03020402040406030203" pitchFamily="66" charset="-78"/>
                          <a:cs typeface="Arabic Typesetting" panose="03020402040406030203" pitchFamily="66" charset="-78"/>
                        </a:rPr>
                        <a:t>اجلسي </a:t>
                      </a:r>
                      <a:endParaRPr lang="tr-TR" sz="3200" dirty="0">
                        <a:latin typeface="Arabic Typesetting" panose="03020402040406030203" pitchFamily="66" charset="-78"/>
                        <a:cs typeface="Arabic Typesetting" panose="03020402040406030203" pitchFamily="66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SY" sz="3200" dirty="0">
                          <a:latin typeface="Arabic Typesetting" panose="03020402040406030203" pitchFamily="66" charset="-78"/>
                          <a:cs typeface="Arabic Typesetting" panose="03020402040406030203" pitchFamily="66" charset="-78"/>
                        </a:rPr>
                        <a:t>اجلس</a:t>
                      </a:r>
                      <a:endParaRPr lang="tr-TR" sz="3200" dirty="0">
                        <a:latin typeface="Arabic Typesetting" panose="03020402040406030203" pitchFamily="66" charset="-78"/>
                        <a:cs typeface="Arabic Typesetting" panose="03020402040406030203" pitchFamily="66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4817646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741445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558201" y="454891"/>
            <a:ext cx="10018713" cy="1059873"/>
          </a:xfrm>
        </p:spPr>
        <p:txBody>
          <a:bodyPr/>
          <a:lstStyle/>
          <a:p>
            <a:r>
              <a:rPr lang="ar-SY" dirty="0"/>
              <a:t>تدريب </a:t>
            </a:r>
            <a:endParaRPr lang="tr-TR" dirty="0"/>
          </a:p>
        </p:txBody>
      </p:sp>
      <p:graphicFrame>
        <p:nvGraphicFramePr>
          <p:cNvPr id="5" name="İçerik Yer Tutucusu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3831197"/>
              </p:ext>
            </p:extLst>
          </p:nvPr>
        </p:nvGraphicFramePr>
        <p:xfrm>
          <a:off x="1558200" y="2871786"/>
          <a:ext cx="9944826" cy="2895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14942">
                  <a:extLst>
                    <a:ext uri="{9D8B030D-6E8A-4147-A177-3AD203B41FA5}">
                      <a16:colId xmlns:a16="http://schemas.microsoft.com/office/drawing/2014/main" val="3155011424"/>
                    </a:ext>
                  </a:extLst>
                </a:gridCol>
                <a:gridCol w="3314942">
                  <a:extLst>
                    <a:ext uri="{9D8B030D-6E8A-4147-A177-3AD203B41FA5}">
                      <a16:colId xmlns:a16="http://schemas.microsoft.com/office/drawing/2014/main" val="487925628"/>
                    </a:ext>
                  </a:extLst>
                </a:gridCol>
                <a:gridCol w="3314942">
                  <a:extLst>
                    <a:ext uri="{9D8B030D-6E8A-4147-A177-3AD203B41FA5}">
                      <a16:colId xmlns:a16="http://schemas.microsoft.com/office/drawing/2014/main" val="3259547409"/>
                    </a:ext>
                  </a:extLst>
                </a:gridCol>
              </a:tblGrid>
              <a:tr h="559868">
                <a:tc>
                  <a:txBody>
                    <a:bodyPr/>
                    <a:lstStyle/>
                    <a:p>
                      <a:pPr algn="ctr" rtl="1"/>
                      <a:r>
                        <a:rPr lang="ar-SY" sz="3200" dirty="0"/>
                        <a:t>أنتِ </a:t>
                      </a:r>
                      <a:endParaRPr lang="tr-TR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Y" sz="3200" dirty="0"/>
                        <a:t>أنتَ </a:t>
                      </a:r>
                      <a:endParaRPr lang="tr-TR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Y" sz="3200" dirty="0"/>
                        <a:t>الفعل </a:t>
                      </a:r>
                      <a:endParaRPr lang="tr-TR" sz="3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90272067"/>
                  </a:ext>
                </a:extLst>
              </a:tr>
              <a:tr h="559868">
                <a:tc>
                  <a:txBody>
                    <a:bodyPr/>
                    <a:lstStyle/>
                    <a:p>
                      <a:pPr algn="ctr" rtl="1"/>
                      <a:r>
                        <a:rPr lang="ar-SY" sz="3200" dirty="0"/>
                        <a:t>اطلبي </a:t>
                      </a:r>
                      <a:endParaRPr lang="tr-TR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Y" sz="3200" dirty="0"/>
                        <a:t>اطلبْ </a:t>
                      </a:r>
                      <a:endParaRPr lang="tr-TR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Y" sz="3200" dirty="0"/>
                        <a:t>طلب </a:t>
                      </a:r>
                      <a:endParaRPr lang="tr-TR" sz="3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90602016"/>
                  </a:ext>
                </a:extLst>
              </a:tr>
              <a:tr h="559868">
                <a:tc>
                  <a:txBody>
                    <a:bodyPr/>
                    <a:lstStyle/>
                    <a:p>
                      <a:pPr algn="ctr" rtl="1"/>
                      <a:endParaRPr lang="tr-TR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tr-TR" sz="3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Y" sz="3200" dirty="0"/>
                        <a:t>حَمَل</a:t>
                      </a:r>
                      <a:r>
                        <a:rPr lang="ar-SY" sz="3200" baseline="0" dirty="0"/>
                        <a:t> </a:t>
                      </a:r>
                      <a:endParaRPr lang="tr-TR" sz="3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55434128"/>
                  </a:ext>
                </a:extLst>
              </a:tr>
              <a:tr h="559868">
                <a:tc>
                  <a:txBody>
                    <a:bodyPr/>
                    <a:lstStyle/>
                    <a:p>
                      <a:pPr algn="ctr" rtl="1"/>
                      <a:endParaRPr lang="tr-TR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tr-TR" sz="3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Y" sz="3200" dirty="0"/>
                        <a:t>رسم</a:t>
                      </a:r>
                      <a:endParaRPr lang="tr-TR" sz="3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68748633"/>
                  </a:ext>
                </a:extLst>
              </a:tr>
              <a:tr h="559868">
                <a:tc>
                  <a:txBody>
                    <a:bodyPr/>
                    <a:lstStyle/>
                    <a:p>
                      <a:pPr algn="ctr" rtl="1"/>
                      <a:endParaRPr lang="tr-TR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tr-TR" sz="3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Y" sz="3200" dirty="0"/>
                        <a:t>كتب </a:t>
                      </a:r>
                      <a:endParaRPr lang="tr-TR" sz="3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14327904"/>
                  </a:ext>
                </a:extLst>
              </a:tr>
            </a:tbl>
          </a:graphicData>
        </a:graphic>
      </p:graphicFrame>
      <p:sp>
        <p:nvSpPr>
          <p:cNvPr id="4" name="Metin kutusu 3"/>
          <p:cNvSpPr txBox="1"/>
          <p:nvPr/>
        </p:nvSpPr>
        <p:spPr>
          <a:xfrm>
            <a:off x="3826565" y="1911927"/>
            <a:ext cx="373801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r>
              <a:rPr lang="ar-SY" sz="3600" dirty="0">
                <a:solidFill>
                  <a:srgbClr val="FF0000"/>
                </a:solidFill>
              </a:rPr>
              <a:t>اكتب حسب النّموذج :</a:t>
            </a:r>
            <a:endParaRPr lang="tr-TR" sz="36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550611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o 3">
            <a:extLst>
              <a:ext uri="{FF2B5EF4-FFF2-40B4-BE49-F238E27FC236}">
                <a16:creationId xmlns:a16="http://schemas.microsoft.com/office/drawing/2014/main" id="{D53A3987-6488-4C18-9C89-8A79613FE45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78369818"/>
              </p:ext>
            </p:extLst>
          </p:nvPr>
        </p:nvGraphicFramePr>
        <p:xfrm>
          <a:off x="378294" y="1090018"/>
          <a:ext cx="11257788" cy="5278270"/>
        </p:xfrm>
        <a:graphic>
          <a:graphicData uri="http://schemas.openxmlformats.org/drawingml/2006/table">
            <a:tbl>
              <a:tblPr rtl="1" bandRow="1"/>
              <a:tblGrid>
                <a:gridCol w="517367">
                  <a:extLst>
                    <a:ext uri="{9D8B030D-6E8A-4147-A177-3AD203B41FA5}">
                      <a16:colId xmlns:a16="http://schemas.microsoft.com/office/drawing/2014/main" val="1592486975"/>
                    </a:ext>
                  </a:extLst>
                </a:gridCol>
                <a:gridCol w="6834349">
                  <a:extLst>
                    <a:ext uri="{9D8B030D-6E8A-4147-A177-3AD203B41FA5}">
                      <a16:colId xmlns:a16="http://schemas.microsoft.com/office/drawing/2014/main" val="121120798"/>
                    </a:ext>
                  </a:extLst>
                </a:gridCol>
                <a:gridCol w="3906072">
                  <a:extLst>
                    <a:ext uri="{9D8B030D-6E8A-4147-A177-3AD203B41FA5}">
                      <a16:colId xmlns:a16="http://schemas.microsoft.com/office/drawing/2014/main" val="2343086401"/>
                    </a:ext>
                  </a:extLst>
                </a:gridCol>
              </a:tblGrid>
              <a:tr h="630320">
                <a:tc gridSpan="3">
                  <a:txBody>
                    <a:bodyPr/>
                    <a:lstStyle/>
                    <a:p>
                      <a:pPr algn="just" rtl="1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ar-SA" sz="3500" b="0" i="0" u="none" strike="noStrike" dirty="0">
                          <a:effectLst/>
                          <a:latin typeface="Arial" panose="020B0604020202020204" pitchFamily="34" charset="0"/>
                        </a:rPr>
                        <a:t>اخترْ الإجابة الصّحيحة:</a:t>
                      </a:r>
                      <a:endParaRPr lang="en-US" sz="35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31968" marR="131968" marT="18329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just" rtl="1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endParaRPr lang="ar-SA" sz="35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31968" marR="131968" marT="18329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just" rtl="1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endParaRPr lang="ar-SA" sz="35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31968" marR="131968" marT="18329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50473886"/>
                  </a:ext>
                </a:extLst>
              </a:tr>
              <a:tr h="535089">
                <a:tc>
                  <a:txBody>
                    <a:bodyPr/>
                    <a:lstStyle/>
                    <a:p>
                      <a:pPr algn="just" rtl="1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2700" b="1" i="0" u="none" strike="noStrike">
                          <a:effectLst/>
                          <a:latin typeface="Simplified Arabic" panose="02020603050405020304" pitchFamily="18" charset="-78"/>
                          <a:ea typeface="Simplified Arabic" panose="02020603050405020304" pitchFamily="18" charset="-78"/>
                          <a:cs typeface="Arial" panose="020B0604020202020204" pitchFamily="34" charset="0"/>
                        </a:rPr>
                        <a:t>1</a:t>
                      </a:r>
                      <a:endParaRPr lang="en-US" sz="3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31968" marR="131968" marT="18329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1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ar-SA" sz="2700" b="0" i="0" u="none" strike="noStrike" dirty="0">
                          <a:effectLst/>
                          <a:latin typeface="Calibri" panose="020F0502020204030204" pitchFamily="34" charset="0"/>
                          <a:ea typeface="Simplified Arabic" panose="02020603050405020304" pitchFamily="18" charset="-78"/>
                          <a:cs typeface="Simplified Arabic" panose="02020603050405020304" pitchFamily="18" charset="-78"/>
                        </a:rPr>
                        <a:t>قالَ المُعَلِّمُ للتّلميذِ: لو سَمحْتَ ......... صَفَّكَ.</a:t>
                      </a:r>
                      <a:endParaRPr lang="ar-SA" sz="35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31968" marR="131968" marT="18329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1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ar-SA" sz="2700" b="0" i="0" u="none" strike="noStrike">
                          <a:effectLst/>
                          <a:latin typeface="Calibri" panose="020F0502020204030204" pitchFamily="34" charset="0"/>
                          <a:ea typeface="Simplified Arabic" panose="02020603050405020304" pitchFamily="18" charset="-78"/>
                          <a:cs typeface="Calibri" panose="020F0502020204030204" pitchFamily="34" charset="0"/>
                        </a:rPr>
                        <a:t>     دَخَلَ   ـــ   يدْخُل   ـــ   اُدْخُلْ</a:t>
                      </a:r>
                      <a:endParaRPr lang="ar-SA" sz="3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31968" marR="131968" marT="18329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68406550"/>
                  </a:ext>
                </a:extLst>
              </a:tr>
              <a:tr h="535089">
                <a:tc>
                  <a:txBody>
                    <a:bodyPr/>
                    <a:lstStyle/>
                    <a:p>
                      <a:pPr algn="just" rtl="1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2700" b="1" i="0" u="none" strike="noStrike">
                          <a:effectLst/>
                          <a:latin typeface="Simplified Arabic" panose="02020603050405020304" pitchFamily="18" charset="-78"/>
                          <a:ea typeface="Simplified Arabic" panose="02020603050405020304" pitchFamily="18" charset="-78"/>
                          <a:cs typeface="Arial" panose="020B0604020202020204" pitchFamily="34" charset="0"/>
                        </a:rPr>
                        <a:t>2</a:t>
                      </a:r>
                      <a:endParaRPr lang="en-US" sz="3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31968" marR="131968" marT="18329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1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ar-SA" sz="2700" b="0" i="0" u="none" strike="noStrike">
                          <a:effectLst/>
                          <a:latin typeface="Calibri" panose="020F0502020204030204" pitchFamily="34" charset="0"/>
                          <a:ea typeface="Simplified Arabic" panose="02020603050405020304" pitchFamily="18" charset="-78"/>
                          <a:cs typeface="Simplified Arabic" panose="02020603050405020304" pitchFamily="18" charset="-78"/>
                        </a:rPr>
                        <a:t>قالَ المُديرُ للمُوظّفَةِ: لو سَمَحْتِ .......... إلى مَكْتَبِكِ. </a:t>
                      </a:r>
                      <a:endParaRPr lang="ar-SA" sz="3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31968" marR="131968" marT="18329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1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ar-SA" sz="2700" b="0" i="0" u="none" strike="noStrike">
                          <a:effectLst/>
                          <a:latin typeface="Calibri" panose="020F0502020204030204" pitchFamily="34" charset="0"/>
                          <a:ea typeface="Simplified Arabic" panose="02020603050405020304" pitchFamily="18" charset="-78"/>
                          <a:cs typeface="Calibri" panose="020F0502020204030204" pitchFamily="34" charset="0"/>
                        </a:rPr>
                        <a:t>     اذْهَبي  ـــ   اذهَبْ  ـــ   تذهبين</a:t>
                      </a:r>
                      <a:endParaRPr lang="ar-SA" sz="3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31968" marR="131968" marT="18329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52792563"/>
                  </a:ext>
                </a:extLst>
              </a:tr>
              <a:tr h="535089">
                <a:tc>
                  <a:txBody>
                    <a:bodyPr/>
                    <a:lstStyle/>
                    <a:p>
                      <a:pPr algn="just" rtl="1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2700" b="1" i="0" u="none" strike="noStrike">
                          <a:effectLst/>
                          <a:latin typeface="Simplified Arabic" panose="02020603050405020304" pitchFamily="18" charset="-78"/>
                          <a:ea typeface="Simplified Arabic" panose="02020603050405020304" pitchFamily="18" charset="-78"/>
                          <a:cs typeface="Arial" panose="020B0604020202020204" pitchFamily="34" charset="0"/>
                        </a:rPr>
                        <a:t>3</a:t>
                      </a:r>
                      <a:endParaRPr lang="en-US" sz="3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31968" marR="131968" marT="18329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1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ar-SA" sz="2700" b="0" i="0" u="none" strike="noStrike">
                          <a:effectLst/>
                          <a:latin typeface="Calibri" panose="020F0502020204030204" pitchFamily="34" charset="0"/>
                          <a:ea typeface="Simplified Arabic" panose="02020603050405020304" pitchFamily="18" charset="-78"/>
                          <a:cs typeface="Simplified Arabic" panose="02020603050405020304" pitchFamily="18" charset="-78"/>
                        </a:rPr>
                        <a:t>قالَ الأبُ للطّفلةِ: ........ من السّيّارة.</a:t>
                      </a:r>
                      <a:endParaRPr lang="ar-SA" sz="3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31968" marR="131968" marT="18329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1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ar-SA" sz="2700" b="0" i="0" u="none" strike="noStrike">
                          <a:effectLst/>
                          <a:latin typeface="Calibri" panose="020F0502020204030204" pitchFamily="34" charset="0"/>
                          <a:ea typeface="Simplified Arabic" panose="02020603050405020304" pitchFamily="18" charset="-78"/>
                          <a:cs typeface="Calibri" panose="020F0502020204030204" pitchFamily="34" charset="0"/>
                        </a:rPr>
                        <a:t>     انزِلْ  ـــ   انْزِلي ـــ   انزِلوا</a:t>
                      </a:r>
                      <a:endParaRPr lang="ar-SA" sz="3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31968" marR="131968" marT="18329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75274102"/>
                  </a:ext>
                </a:extLst>
              </a:tr>
              <a:tr h="535089">
                <a:tc>
                  <a:txBody>
                    <a:bodyPr/>
                    <a:lstStyle/>
                    <a:p>
                      <a:pPr algn="just" rtl="1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2700" b="1" i="0" u="none" strike="noStrike">
                          <a:effectLst/>
                          <a:latin typeface="Simplified Arabic" panose="02020603050405020304" pitchFamily="18" charset="-78"/>
                          <a:ea typeface="Simplified Arabic" panose="02020603050405020304" pitchFamily="18" charset="-78"/>
                          <a:cs typeface="Arial" panose="020B0604020202020204" pitchFamily="34" charset="0"/>
                        </a:rPr>
                        <a:t>4</a:t>
                      </a:r>
                      <a:endParaRPr lang="en-US" sz="3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31968" marR="131968" marT="18329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1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ar-SA" sz="2700" b="0" i="0" u="none" strike="noStrike">
                          <a:effectLst/>
                          <a:latin typeface="Calibri" panose="020F0502020204030204" pitchFamily="34" charset="0"/>
                          <a:ea typeface="Simplified Arabic" panose="02020603050405020304" pitchFamily="18" charset="-78"/>
                          <a:cs typeface="Simplified Arabic" panose="02020603050405020304" pitchFamily="18" charset="-78"/>
                        </a:rPr>
                        <a:t>قالَ نادِلُ المَطعَم: مِن فَضلِكَ ........ الحسابَ هُناك.</a:t>
                      </a:r>
                      <a:endParaRPr lang="ar-SA" sz="3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31968" marR="131968" marT="18329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1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ar-SA" sz="2700" b="0" i="0" u="none" strike="noStrike">
                          <a:effectLst/>
                          <a:latin typeface="Calibri" panose="020F0502020204030204" pitchFamily="34" charset="0"/>
                          <a:ea typeface="Simplified Arabic" panose="02020603050405020304" pitchFamily="18" charset="-78"/>
                          <a:cs typeface="Calibri" panose="020F0502020204030204" pitchFamily="34" charset="0"/>
                        </a:rPr>
                        <a:t>     يدفَعُ  ـــ  ادفَعِي   ـــ  ادْفَع</a:t>
                      </a:r>
                      <a:endParaRPr lang="ar-SA" sz="3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31968" marR="131968" marT="18329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91881027"/>
                  </a:ext>
                </a:extLst>
              </a:tr>
              <a:tr h="535089">
                <a:tc>
                  <a:txBody>
                    <a:bodyPr/>
                    <a:lstStyle/>
                    <a:p>
                      <a:pPr algn="just" rtl="1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2700" b="1" i="0" u="none" strike="noStrike">
                          <a:effectLst/>
                          <a:latin typeface="Simplified Arabic" panose="02020603050405020304" pitchFamily="18" charset="-78"/>
                          <a:ea typeface="Simplified Arabic" panose="02020603050405020304" pitchFamily="18" charset="-78"/>
                          <a:cs typeface="Arial" panose="020B0604020202020204" pitchFamily="34" charset="0"/>
                        </a:rPr>
                        <a:t>5</a:t>
                      </a:r>
                      <a:endParaRPr lang="en-US" sz="3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31968" marR="131968" marT="18329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1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ar-SA" sz="2700" b="0" i="0" u="none" strike="noStrike">
                          <a:effectLst/>
                          <a:latin typeface="Calibri" panose="020F0502020204030204" pitchFamily="34" charset="0"/>
                          <a:ea typeface="Simplified Arabic" panose="02020603050405020304" pitchFamily="18" charset="-78"/>
                          <a:cs typeface="Simplified Arabic" panose="02020603050405020304" pitchFamily="18" charset="-78"/>
                        </a:rPr>
                        <a:t>قالتِ الطّبيبةُ للمريضةِ: ........ هذا الدّواءُ بعدَ الأكلِ.</a:t>
                      </a:r>
                      <a:endParaRPr lang="ar-SA" sz="3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31968" marR="131968" marT="18329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1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ar-SA" sz="2700" b="0" i="0" u="none" strike="noStrike">
                          <a:effectLst/>
                          <a:latin typeface="Calibri" panose="020F0502020204030204" pitchFamily="34" charset="0"/>
                          <a:ea typeface="Simplified Arabic" panose="02020603050405020304" pitchFamily="18" charset="-78"/>
                          <a:cs typeface="Calibri" panose="020F0502020204030204" pitchFamily="34" charset="0"/>
                        </a:rPr>
                        <a:t>     اشرَبي  ـــ  اشْرَب  ـــ اشْرَبوا</a:t>
                      </a:r>
                      <a:endParaRPr lang="ar-SA" sz="3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31968" marR="131968" marT="18329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61724456"/>
                  </a:ext>
                </a:extLst>
              </a:tr>
              <a:tr h="985543">
                <a:tc>
                  <a:txBody>
                    <a:bodyPr/>
                    <a:lstStyle/>
                    <a:p>
                      <a:pPr algn="just" rtl="1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2700" b="1" i="0" u="none" strike="noStrike">
                          <a:effectLst/>
                          <a:latin typeface="Simplified Arabic" panose="02020603050405020304" pitchFamily="18" charset="-78"/>
                          <a:ea typeface="Simplified Arabic" panose="02020603050405020304" pitchFamily="18" charset="-78"/>
                          <a:cs typeface="Arial" panose="020B0604020202020204" pitchFamily="34" charset="0"/>
                        </a:rPr>
                        <a:t>6</a:t>
                      </a:r>
                      <a:endParaRPr lang="en-US" sz="3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31968" marR="131968" marT="18329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1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ar-SA" sz="2700" b="0" i="0" u="none" strike="noStrike">
                          <a:effectLst/>
                          <a:latin typeface="Calibri" panose="020F0502020204030204" pitchFamily="34" charset="0"/>
                          <a:ea typeface="Simplified Arabic" panose="02020603050405020304" pitchFamily="18" charset="-78"/>
                          <a:cs typeface="Simplified Arabic" panose="02020603050405020304" pitchFamily="18" charset="-78"/>
                        </a:rPr>
                        <a:t>قالَ مُحمّدٌ لِصديقِه: ....... لي رقم هاتِف المطعمِ يا أحمد.</a:t>
                      </a:r>
                      <a:endParaRPr lang="ar-SA" sz="3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31968" marR="131968" marT="18329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1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ar-SA" sz="2700" b="0" i="0" u="none" strike="noStrike">
                          <a:effectLst/>
                          <a:latin typeface="Calibri" panose="020F0502020204030204" pitchFamily="34" charset="0"/>
                          <a:ea typeface="Simplified Arabic" panose="02020603050405020304" pitchFamily="18" charset="-78"/>
                          <a:cs typeface="Calibri" panose="020F0502020204030204" pitchFamily="34" charset="0"/>
                        </a:rPr>
                        <a:t>      أرْسِلي  ـــ   أرْسِلْ ـــ   أرْسِلِوا</a:t>
                      </a:r>
                      <a:endParaRPr lang="ar-SA" sz="3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31968" marR="131968" marT="18329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20688115"/>
                  </a:ext>
                </a:extLst>
              </a:tr>
              <a:tr h="985543">
                <a:tc>
                  <a:txBody>
                    <a:bodyPr/>
                    <a:lstStyle/>
                    <a:p>
                      <a:pPr algn="just" rtl="1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2700" b="1" i="0" u="none" strike="noStrike">
                          <a:effectLst/>
                          <a:latin typeface="Simplified Arabic" panose="02020603050405020304" pitchFamily="18" charset="-78"/>
                          <a:ea typeface="Simplified Arabic" panose="02020603050405020304" pitchFamily="18" charset="-78"/>
                          <a:cs typeface="Arial" panose="020B0604020202020204" pitchFamily="34" charset="0"/>
                        </a:rPr>
                        <a:t>7</a:t>
                      </a:r>
                      <a:endParaRPr lang="en-US" sz="3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31968" marR="131968" marT="18329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1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ar-SA" sz="2700" b="0" i="0" u="none" strike="noStrike" dirty="0">
                          <a:effectLst/>
                          <a:latin typeface="Calibri" panose="020F0502020204030204" pitchFamily="34" charset="0"/>
                          <a:ea typeface="Simplified Arabic" panose="02020603050405020304" pitchFamily="18" charset="-78"/>
                          <a:cs typeface="Simplified Arabic" panose="02020603050405020304" pitchFamily="18" charset="-78"/>
                        </a:rPr>
                        <a:t>قالَ المُدرِّبُ: ........... نَفْسَكَ للّدخول إلى المباراةِ يا ماجِد.</a:t>
                      </a:r>
                      <a:endParaRPr lang="ar-SA" sz="35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31968" marR="131968" marT="18329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ar-SA" sz="2700" b="0" i="0" u="none" strike="noStrike" dirty="0">
                          <a:effectLst/>
                          <a:latin typeface="Calibri" panose="020F0502020204030204" pitchFamily="34" charset="0"/>
                          <a:ea typeface="Simplified Arabic" panose="02020603050405020304" pitchFamily="18" charset="-78"/>
                          <a:cs typeface="Simplified Arabic" panose="02020603050405020304" pitchFamily="18" charset="-78"/>
                        </a:rPr>
                        <a:t>حَضِّرْ  ـــ  حَضِّروا  ـــ حَضِّري</a:t>
                      </a:r>
                      <a:endParaRPr lang="ar-SA" sz="35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31968" marR="131968" marT="18329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5251803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742545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İçerik Yer Tutucusu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89118863"/>
              </p:ext>
            </p:extLst>
          </p:nvPr>
        </p:nvGraphicFramePr>
        <p:xfrm>
          <a:off x="1209964" y="2556366"/>
          <a:ext cx="10293063" cy="334891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31021">
                  <a:extLst>
                    <a:ext uri="{9D8B030D-6E8A-4147-A177-3AD203B41FA5}">
                      <a16:colId xmlns:a16="http://schemas.microsoft.com/office/drawing/2014/main" val="3512835956"/>
                    </a:ext>
                  </a:extLst>
                </a:gridCol>
                <a:gridCol w="3431021">
                  <a:extLst>
                    <a:ext uri="{9D8B030D-6E8A-4147-A177-3AD203B41FA5}">
                      <a16:colId xmlns:a16="http://schemas.microsoft.com/office/drawing/2014/main" val="727119338"/>
                    </a:ext>
                  </a:extLst>
                </a:gridCol>
                <a:gridCol w="3431021">
                  <a:extLst>
                    <a:ext uri="{9D8B030D-6E8A-4147-A177-3AD203B41FA5}">
                      <a16:colId xmlns:a16="http://schemas.microsoft.com/office/drawing/2014/main" val="752453946"/>
                    </a:ext>
                  </a:extLst>
                </a:gridCol>
              </a:tblGrid>
              <a:tr h="932246">
                <a:tc>
                  <a:txBody>
                    <a:bodyPr/>
                    <a:lstStyle/>
                    <a:p>
                      <a:pPr algn="ctr" rtl="1"/>
                      <a:r>
                        <a:rPr lang="ar-SY" sz="3200" b="0" dirty="0">
                          <a:latin typeface="Arabic Typesetting" panose="03020402040406030203" pitchFamily="66" charset="-78"/>
                          <a:cs typeface="Arabic Typesetting" panose="03020402040406030203" pitchFamily="66" charset="-78"/>
                        </a:rPr>
                        <a:t>أنتنّ  </a:t>
                      </a:r>
                      <a:endParaRPr lang="tr-TR" sz="3200" b="0" dirty="0">
                        <a:latin typeface="Arabic Typesetting" panose="03020402040406030203" pitchFamily="66" charset="-78"/>
                        <a:cs typeface="Arabic Typesetting" panose="03020402040406030203" pitchFamily="66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Y" sz="3200" b="0" dirty="0">
                          <a:latin typeface="Arabic Typesetting" panose="03020402040406030203" pitchFamily="66" charset="-78"/>
                          <a:cs typeface="Arabic Typesetting" panose="03020402040406030203" pitchFamily="66" charset="-78"/>
                        </a:rPr>
                        <a:t>أنتم </a:t>
                      </a:r>
                      <a:endParaRPr lang="tr-TR" sz="3200" b="0" dirty="0">
                        <a:latin typeface="Arabic Typesetting" panose="03020402040406030203" pitchFamily="66" charset="-78"/>
                        <a:cs typeface="Arabic Typesetting" panose="03020402040406030203" pitchFamily="66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Y" sz="3200" b="0" dirty="0">
                          <a:latin typeface="Arabic Typesetting" panose="03020402040406030203" pitchFamily="66" charset="-78"/>
                          <a:cs typeface="Arabic Typesetting" panose="03020402040406030203" pitchFamily="66" charset="-78"/>
                        </a:rPr>
                        <a:t>أنتما </a:t>
                      </a:r>
                      <a:endParaRPr lang="tr-TR" sz="3200" b="0" dirty="0">
                        <a:latin typeface="Arabic Typesetting" panose="03020402040406030203" pitchFamily="66" charset="-78"/>
                        <a:cs typeface="Arabic Typesetting" panose="03020402040406030203" pitchFamily="66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68584907"/>
                  </a:ext>
                </a:extLst>
              </a:tr>
              <a:tr h="1266009">
                <a:tc>
                  <a:txBody>
                    <a:bodyPr/>
                    <a:lstStyle/>
                    <a:p>
                      <a:pPr algn="ctr" rtl="1"/>
                      <a:r>
                        <a:rPr lang="ar-SY" sz="32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Arabic Typesetting" panose="03020402040406030203" pitchFamily="66" charset="-78"/>
                          <a:ea typeface="+mn-ea"/>
                          <a:cs typeface="Arabic Typesetting" panose="03020402040406030203" pitchFamily="66" charset="-78"/>
                        </a:rPr>
                        <a:t>قالَت المُعلِّمةُ للطّالباتِ: اُدْخُلْنَ إلى صُفوفِكُنَّ</a:t>
                      </a:r>
                      <a:endParaRPr lang="tr-TR" sz="3200" b="0" dirty="0">
                        <a:latin typeface="Arabic Typesetting" panose="03020402040406030203" pitchFamily="66" charset="-78"/>
                        <a:cs typeface="Arabic Typesetting" panose="03020402040406030203" pitchFamily="66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Y" sz="32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Arabic Typesetting" panose="03020402040406030203" pitchFamily="66" charset="-78"/>
                          <a:ea typeface="+mn-ea"/>
                          <a:cs typeface="Arabic Typesetting" panose="03020402040406030203" pitchFamily="66" charset="-78"/>
                        </a:rPr>
                        <a:t>قالَ المُعَلِّمُ للطّلاب: ادْخُلوا إلى صُفوفِكُم</a:t>
                      </a:r>
                      <a:endParaRPr lang="tr-TR" sz="3200" b="0" dirty="0">
                        <a:latin typeface="Arabic Typesetting" panose="03020402040406030203" pitchFamily="66" charset="-78"/>
                        <a:cs typeface="Arabic Typesetting" panose="03020402040406030203" pitchFamily="66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Y" sz="3200" b="0" dirty="0">
                          <a:latin typeface="Arabic Typesetting" panose="03020402040406030203" pitchFamily="66" charset="-78"/>
                          <a:cs typeface="Arabic Typesetting" panose="03020402040406030203" pitchFamily="66" charset="-78"/>
                        </a:rPr>
                        <a:t>يا محمّد وياخالد اكتبا الواجبَ </a:t>
                      </a:r>
                      <a:endParaRPr lang="tr-TR" sz="3200" b="0" dirty="0">
                        <a:latin typeface="Arabic Typesetting" panose="03020402040406030203" pitchFamily="66" charset="-78"/>
                        <a:cs typeface="Arabic Typesetting" panose="03020402040406030203" pitchFamily="66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94138002"/>
                  </a:ext>
                </a:extLst>
              </a:tr>
              <a:tr h="1150661">
                <a:tc>
                  <a:txBody>
                    <a:bodyPr/>
                    <a:lstStyle/>
                    <a:p>
                      <a:pPr algn="ctr" rtl="1"/>
                      <a:r>
                        <a:rPr lang="ar-SY" sz="32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Arabic Typesetting" panose="03020402040406030203" pitchFamily="66" charset="-78"/>
                          <a:ea typeface="+mn-ea"/>
                          <a:cs typeface="Arabic Typesetting" panose="03020402040406030203" pitchFamily="66" charset="-78"/>
                        </a:rPr>
                        <a:t>قَالت الأمُّ لبناتِها: اِلْعَبْنَ في الحديقةِ</a:t>
                      </a:r>
                      <a:endParaRPr lang="tr-TR" sz="3200" b="0" dirty="0">
                        <a:latin typeface="Arabic Typesetting" panose="03020402040406030203" pitchFamily="66" charset="-78"/>
                        <a:cs typeface="Arabic Typesetting" panose="03020402040406030203" pitchFamily="66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Y" sz="32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Arabic Typesetting" panose="03020402040406030203" pitchFamily="66" charset="-78"/>
                          <a:ea typeface="+mn-ea"/>
                          <a:cs typeface="Arabic Typesetting" panose="03020402040406030203" pitchFamily="66" charset="-78"/>
                        </a:rPr>
                        <a:t>قالَ الأبُ لأولادِهِ: اِلْعَبُوا في الحديقةِ</a:t>
                      </a:r>
                      <a:endParaRPr lang="tr-TR" sz="3200" b="0" dirty="0">
                        <a:latin typeface="Arabic Typesetting" panose="03020402040406030203" pitchFamily="66" charset="-78"/>
                        <a:cs typeface="Arabic Typesetting" panose="03020402040406030203" pitchFamily="66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Y" sz="3200" b="0" dirty="0">
                          <a:latin typeface="Arabic Typesetting" panose="03020402040406030203" pitchFamily="66" charset="-78"/>
                          <a:cs typeface="Arabic Typesetting" panose="03020402040406030203" pitchFamily="66" charset="-78"/>
                        </a:rPr>
                        <a:t>يا فاطمة ويا محمد اكتبا الواجب </a:t>
                      </a:r>
                      <a:endParaRPr lang="tr-TR" sz="3200" b="0" dirty="0">
                        <a:latin typeface="Arabic Typesetting" panose="03020402040406030203" pitchFamily="66" charset="-78"/>
                        <a:cs typeface="Arabic Typesetting" panose="03020402040406030203" pitchFamily="66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92101205"/>
                  </a:ext>
                </a:extLst>
              </a:tr>
            </a:tbl>
          </a:graphicData>
        </a:graphic>
      </p:graphicFrame>
      <p:pic>
        <p:nvPicPr>
          <p:cNvPr id="3" name="Resim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32218" y="2675635"/>
            <a:ext cx="895927" cy="612450"/>
          </a:xfrm>
          <a:prstGeom prst="rect">
            <a:avLst/>
          </a:prstGeom>
        </p:spPr>
      </p:pic>
      <p:pic>
        <p:nvPicPr>
          <p:cNvPr id="4" name="Resim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2869" y="2675633"/>
            <a:ext cx="1138815" cy="612450"/>
          </a:xfrm>
          <a:prstGeom prst="rect">
            <a:avLst/>
          </a:prstGeom>
        </p:spPr>
      </p:pic>
      <p:pic>
        <p:nvPicPr>
          <p:cNvPr id="5" name="Resim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100" y="2675633"/>
            <a:ext cx="894132" cy="728951"/>
          </a:xfrm>
          <a:prstGeom prst="rect">
            <a:avLst/>
          </a:prstGeom>
        </p:spPr>
      </p:pic>
      <p:pic>
        <p:nvPicPr>
          <p:cNvPr id="7" name="Resim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94895" y="2753566"/>
            <a:ext cx="608132" cy="612450"/>
          </a:xfrm>
          <a:prstGeom prst="rect">
            <a:avLst/>
          </a:prstGeom>
        </p:spPr>
      </p:pic>
      <p:pic>
        <p:nvPicPr>
          <p:cNvPr id="8" name="Resim 7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27469" y="2752176"/>
            <a:ext cx="567426" cy="6138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13058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558201" y="454891"/>
            <a:ext cx="10018713" cy="1059873"/>
          </a:xfrm>
        </p:spPr>
        <p:txBody>
          <a:bodyPr/>
          <a:lstStyle/>
          <a:p>
            <a:r>
              <a:rPr lang="ar-SY" dirty="0"/>
              <a:t>تدريب </a:t>
            </a:r>
            <a:endParaRPr lang="tr-TR" dirty="0"/>
          </a:p>
        </p:txBody>
      </p:sp>
      <p:graphicFrame>
        <p:nvGraphicFramePr>
          <p:cNvPr id="5" name="İçerik Yer Tutucusu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04225610"/>
              </p:ext>
            </p:extLst>
          </p:nvPr>
        </p:nvGraphicFramePr>
        <p:xfrm>
          <a:off x="1558200" y="2871786"/>
          <a:ext cx="9944828" cy="2895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86207">
                  <a:extLst>
                    <a:ext uri="{9D8B030D-6E8A-4147-A177-3AD203B41FA5}">
                      <a16:colId xmlns:a16="http://schemas.microsoft.com/office/drawing/2014/main" val="705457756"/>
                    </a:ext>
                  </a:extLst>
                </a:gridCol>
                <a:gridCol w="2486207">
                  <a:extLst>
                    <a:ext uri="{9D8B030D-6E8A-4147-A177-3AD203B41FA5}">
                      <a16:colId xmlns:a16="http://schemas.microsoft.com/office/drawing/2014/main" val="3155011424"/>
                    </a:ext>
                  </a:extLst>
                </a:gridCol>
                <a:gridCol w="2486207">
                  <a:extLst>
                    <a:ext uri="{9D8B030D-6E8A-4147-A177-3AD203B41FA5}">
                      <a16:colId xmlns:a16="http://schemas.microsoft.com/office/drawing/2014/main" val="487925628"/>
                    </a:ext>
                  </a:extLst>
                </a:gridCol>
                <a:gridCol w="2486207">
                  <a:extLst>
                    <a:ext uri="{9D8B030D-6E8A-4147-A177-3AD203B41FA5}">
                      <a16:colId xmlns:a16="http://schemas.microsoft.com/office/drawing/2014/main" val="3259547409"/>
                    </a:ext>
                  </a:extLst>
                </a:gridCol>
              </a:tblGrid>
              <a:tr h="559868">
                <a:tc>
                  <a:txBody>
                    <a:bodyPr/>
                    <a:lstStyle/>
                    <a:p>
                      <a:pPr algn="ctr" rtl="1"/>
                      <a:r>
                        <a:rPr lang="ar-SY" sz="3200" dirty="0"/>
                        <a:t>أنتنّ</a:t>
                      </a:r>
                      <a:endParaRPr lang="tr-TR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Y" sz="3200" dirty="0"/>
                        <a:t>أنتم</a:t>
                      </a:r>
                      <a:endParaRPr lang="tr-TR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Y" sz="3200" dirty="0"/>
                        <a:t>أنتما</a:t>
                      </a:r>
                      <a:endParaRPr lang="tr-TR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Y" sz="3200" dirty="0"/>
                        <a:t>الفعل </a:t>
                      </a:r>
                      <a:endParaRPr lang="tr-TR" sz="3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90272067"/>
                  </a:ext>
                </a:extLst>
              </a:tr>
              <a:tr h="559868">
                <a:tc>
                  <a:txBody>
                    <a:bodyPr/>
                    <a:lstStyle/>
                    <a:p>
                      <a:pPr algn="ctr" rtl="1"/>
                      <a:r>
                        <a:rPr lang="ar-SY" sz="3200" dirty="0"/>
                        <a:t>اطلبن</a:t>
                      </a:r>
                      <a:endParaRPr lang="tr-TR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Y" sz="3200" dirty="0"/>
                        <a:t>اطلبوا </a:t>
                      </a:r>
                      <a:endParaRPr lang="tr-TR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Y" sz="3200" dirty="0"/>
                        <a:t>اطلبا</a:t>
                      </a:r>
                      <a:r>
                        <a:rPr lang="ar-SY" sz="3200" baseline="0" dirty="0"/>
                        <a:t> </a:t>
                      </a:r>
                      <a:r>
                        <a:rPr lang="ar-SY" sz="3200" dirty="0"/>
                        <a:t> </a:t>
                      </a:r>
                      <a:endParaRPr lang="tr-TR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Y" sz="3200" dirty="0"/>
                        <a:t>طلب </a:t>
                      </a:r>
                      <a:endParaRPr lang="tr-TR" sz="3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90602016"/>
                  </a:ext>
                </a:extLst>
              </a:tr>
              <a:tr h="559868">
                <a:tc>
                  <a:txBody>
                    <a:bodyPr/>
                    <a:lstStyle/>
                    <a:p>
                      <a:pPr algn="ctr" rtl="1"/>
                      <a:endParaRPr lang="tr-TR" sz="3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tr-TR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tr-TR" sz="3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Y" sz="3200" dirty="0"/>
                        <a:t>حَمَل</a:t>
                      </a:r>
                      <a:r>
                        <a:rPr lang="ar-SY" sz="3200" baseline="0" dirty="0"/>
                        <a:t> </a:t>
                      </a:r>
                      <a:endParaRPr lang="tr-TR" sz="3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55434128"/>
                  </a:ext>
                </a:extLst>
              </a:tr>
              <a:tr h="559868">
                <a:tc>
                  <a:txBody>
                    <a:bodyPr/>
                    <a:lstStyle/>
                    <a:p>
                      <a:pPr algn="ctr" rtl="1"/>
                      <a:endParaRPr lang="tr-TR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tr-TR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tr-TR" sz="3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Y" sz="3200" dirty="0"/>
                        <a:t>رسم</a:t>
                      </a:r>
                      <a:endParaRPr lang="tr-TR" sz="3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68748633"/>
                  </a:ext>
                </a:extLst>
              </a:tr>
              <a:tr h="559868">
                <a:tc>
                  <a:txBody>
                    <a:bodyPr/>
                    <a:lstStyle/>
                    <a:p>
                      <a:pPr algn="ctr" rtl="1"/>
                      <a:endParaRPr lang="tr-TR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tr-TR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tr-TR" sz="3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Y" sz="3200" dirty="0"/>
                        <a:t>كتب </a:t>
                      </a:r>
                      <a:endParaRPr lang="tr-TR" sz="3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14327904"/>
                  </a:ext>
                </a:extLst>
              </a:tr>
            </a:tbl>
          </a:graphicData>
        </a:graphic>
      </p:graphicFrame>
      <p:sp>
        <p:nvSpPr>
          <p:cNvPr id="4" name="Metin kutusu 3"/>
          <p:cNvSpPr txBox="1"/>
          <p:nvPr/>
        </p:nvSpPr>
        <p:spPr>
          <a:xfrm>
            <a:off x="4359565" y="1911927"/>
            <a:ext cx="320501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r>
              <a:rPr lang="ar-SY" sz="2400" dirty="0">
                <a:solidFill>
                  <a:srgbClr val="FF0000"/>
                </a:solidFill>
              </a:rPr>
              <a:t>اكتب حسب النّموذج :</a:t>
            </a:r>
            <a:endParaRPr lang="tr-TR" sz="2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9999009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o 3">
            <a:extLst>
              <a:ext uri="{FF2B5EF4-FFF2-40B4-BE49-F238E27FC236}">
                <a16:creationId xmlns:a16="http://schemas.microsoft.com/office/drawing/2014/main" id="{DE15CCCB-1E60-4230-B4E1-E338DFB7CB5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24676635"/>
              </p:ext>
            </p:extLst>
          </p:nvPr>
        </p:nvGraphicFramePr>
        <p:xfrm>
          <a:off x="484440" y="1255078"/>
          <a:ext cx="10905067" cy="5214028"/>
        </p:xfrm>
        <a:graphic>
          <a:graphicData uri="http://schemas.openxmlformats.org/drawingml/2006/table">
            <a:tbl>
              <a:tblPr rtl="1" bandRow="1"/>
              <a:tblGrid>
                <a:gridCol w="390907">
                  <a:extLst>
                    <a:ext uri="{9D8B030D-6E8A-4147-A177-3AD203B41FA5}">
                      <a16:colId xmlns:a16="http://schemas.microsoft.com/office/drawing/2014/main" val="134036272"/>
                    </a:ext>
                  </a:extLst>
                </a:gridCol>
                <a:gridCol w="6731388">
                  <a:extLst>
                    <a:ext uri="{9D8B030D-6E8A-4147-A177-3AD203B41FA5}">
                      <a16:colId xmlns:a16="http://schemas.microsoft.com/office/drawing/2014/main" val="1292479933"/>
                    </a:ext>
                  </a:extLst>
                </a:gridCol>
                <a:gridCol w="3782772">
                  <a:extLst>
                    <a:ext uri="{9D8B030D-6E8A-4147-A177-3AD203B41FA5}">
                      <a16:colId xmlns:a16="http://schemas.microsoft.com/office/drawing/2014/main" val="4016681428"/>
                    </a:ext>
                  </a:extLst>
                </a:gridCol>
              </a:tblGrid>
              <a:tr h="538436">
                <a:tc gridSpan="3">
                  <a:txBody>
                    <a:bodyPr/>
                    <a:lstStyle/>
                    <a:p>
                      <a:pPr algn="just" rtl="1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2200" b="1" i="0" u="none" strike="noStrike" dirty="0">
                          <a:effectLst/>
                          <a:latin typeface="Simplified Arabic" panose="02020603050405020304" pitchFamily="18" charset="-78"/>
                          <a:ea typeface="Simplified Arabic" panose="02020603050405020304" pitchFamily="18" charset="-78"/>
                          <a:cs typeface="Arial" panose="020B0604020202020204" pitchFamily="34" charset="0"/>
                        </a:rPr>
                        <a:t> </a:t>
                      </a:r>
                      <a:r>
                        <a:rPr lang="ar-SA" sz="2200" b="1" i="0" u="none" strike="noStrike" dirty="0">
                          <a:effectLst/>
                          <a:latin typeface="Simplified Arabic" panose="02020603050405020304" pitchFamily="18" charset="-78"/>
                          <a:ea typeface="Simplified Arabic" panose="02020603050405020304" pitchFamily="18" charset="-78"/>
                          <a:cs typeface="Arial" panose="020B0604020202020204" pitchFamily="34" charset="0"/>
                        </a:rPr>
                        <a:t>اختر الإجابة الصّحيحة:</a:t>
                      </a:r>
                      <a:endParaRPr lang="en-US" sz="2200" b="1" i="0" u="none" strike="noStrike" dirty="0">
                        <a:effectLst/>
                        <a:latin typeface="Simplified Arabic" panose="02020603050405020304" pitchFamily="18" charset="-78"/>
                        <a:ea typeface="Simplified Arabic" panose="02020603050405020304" pitchFamily="18" charset="-78"/>
                        <a:cs typeface="Arial" panose="020B0604020202020204" pitchFamily="34" charset="0"/>
                      </a:endParaRPr>
                    </a:p>
                  </a:txBody>
                  <a:tcPr marL="106003" marR="106003" marT="14723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just" rtl="1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ar-SA" sz="2200" b="0" i="0" u="none" strike="noStrike" dirty="0">
                          <a:effectLst/>
                          <a:latin typeface="Calibri" panose="020F0502020204030204" pitchFamily="34" charset="0"/>
                          <a:ea typeface="Simplified Arabic" panose="02020603050405020304" pitchFamily="18" charset="-78"/>
                          <a:cs typeface="Calibri" panose="020F0502020204030204" pitchFamily="34" charset="0"/>
                        </a:rPr>
                        <a:t> </a:t>
                      </a:r>
                      <a:endParaRPr lang="ar-SA" sz="2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06003" marR="106003" marT="14723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just" rtl="1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ar-SA" sz="2200" b="0" i="0" u="none" strike="noStrike" dirty="0">
                          <a:effectLst/>
                          <a:latin typeface="Calibri" panose="020F0502020204030204" pitchFamily="34" charset="0"/>
                          <a:ea typeface="Simplified Arabic" panose="02020603050405020304" pitchFamily="18" charset="-78"/>
                          <a:cs typeface="Calibri" panose="020F0502020204030204" pitchFamily="34" charset="0"/>
                        </a:rPr>
                        <a:t> </a:t>
                      </a:r>
                      <a:endParaRPr lang="ar-SA" sz="2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06003" marR="106003" marT="14723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53931386"/>
                  </a:ext>
                </a:extLst>
              </a:tr>
              <a:tr h="538436">
                <a:tc>
                  <a:txBody>
                    <a:bodyPr/>
                    <a:lstStyle/>
                    <a:p>
                      <a:pPr algn="just" rtl="1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2200" b="1" i="0" u="none" strike="noStrike" dirty="0">
                          <a:effectLst/>
                          <a:latin typeface="Simplified Arabic" panose="02020603050405020304" pitchFamily="18" charset="-78"/>
                          <a:ea typeface="Simplified Arabic" panose="02020603050405020304" pitchFamily="18" charset="-78"/>
                          <a:cs typeface="Arial" panose="020B0604020202020204" pitchFamily="34" charset="0"/>
                        </a:rPr>
                        <a:t>1</a:t>
                      </a:r>
                      <a:endParaRPr lang="en-US" sz="2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06003" marR="106003" marT="14723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1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ar-SA" sz="2200" b="0" i="0" u="none" strike="noStrike" dirty="0">
                          <a:effectLst/>
                          <a:latin typeface="Calibri" panose="020F0502020204030204" pitchFamily="34" charset="0"/>
                          <a:ea typeface="Simplified Arabic" panose="02020603050405020304" pitchFamily="18" charset="-78"/>
                          <a:cs typeface="Simplified Arabic" panose="02020603050405020304" pitchFamily="18" charset="-78"/>
                        </a:rPr>
                        <a:t>قالَ المُدرِّبُ:  ......... أنفسَكم للمُسابقةِ يا شباب.</a:t>
                      </a:r>
                      <a:endParaRPr lang="ar-SA" sz="2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06003" marR="106003" marT="14723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ar-SA" sz="2200" b="1" i="0" u="none" strike="noStrike" dirty="0">
                          <a:effectLst/>
                          <a:latin typeface="Calibri" panose="020F0502020204030204" pitchFamily="34" charset="0"/>
                          <a:ea typeface="Simplified Arabic" panose="02020603050405020304" pitchFamily="18" charset="-78"/>
                          <a:cs typeface="Calibri" panose="020F0502020204030204" pitchFamily="34" charset="0"/>
                        </a:rPr>
                        <a:t>     جَهِّزْ   ـــ   جَهِّزْنَ   ـــ   جَهِّزوا</a:t>
                      </a:r>
                      <a:endParaRPr lang="ar-SA" sz="28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06003" marR="106003" marT="14723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79620363"/>
                  </a:ext>
                </a:extLst>
              </a:tr>
              <a:tr h="538436">
                <a:tc>
                  <a:txBody>
                    <a:bodyPr/>
                    <a:lstStyle/>
                    <a:p>
                      <a:pPr algn="just" rtl="1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2200" b="1" i="0" u="none" strike="noStrike">
                          <a:effectLst/>
                          <a:latin typeface="Simplified Arabic" panose="02020603050405020304" pitchFamily="18" charset="-78"/>
                          <a:ea typeface="Simplified Arabic" panose="02020603050405020304" pitchFamily="18" charset="-78"/>
                          <a:cs typeface="Arial" panose="020B0604020202020204" pitchFamily="34" charset="0"/>
                        </a:rPr>
                        <a:t>2</a:t>
                      </a:r>
                      <a:endParaRPr lang="en-US" sz="2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06003" marR="106003" marT="14723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1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ar-SA" sz="2200" b="0" i="0" u="none" strike="noStrike">
                          <a:effectLst/>
                          <a:latin typeface="Calibri" panose="020F0502020204030204" pitchFamily="34" charset="0"/>
                          <a:ea typeface="Simplified Arabic" panose="02020603050405020304" pitchFamily="18" charset="-78"/>
                          <a:cs typeface="Simplified Arabic" panose="02020603050405020304" pitchFamily="18" charset="-78"/>
                        </a:rPr>
                        <a:t>قالَ المُديرُ: لو سَمَحْتُما .......... التّقاريرَ وأرسلاها إلى مكتبي. </a:t>
                      </a:r>
                      <a:endParaRPr lang="ar-SA" sz="2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06003" marR="106003" marT="14723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ar-SA" sz="2200" b="1" i="0" u="none" strike="noStrike" dirty="0">
                          <a:effectLst/>
                          <a:latin typeface="Calibri" panose="020F0502020204030204" pitchFamily="34" charset="0"/>
                          <a:ea typeface="Simplified Arabic" panose="02020603050405020304" pitchFamily="18" charset="-78"/>
                          <a:cs typeface="Calibri" panose="020F0502020204030204" pitchFamily="34" charset="0"/>
                        </a:rPr>
                        <a:t>     اكتُبا  ـــ   اكتُبْنَ  ـــ   اكتُبوا</a:t>
                      </a:r>
                      <a:endParaRPr lang="ar-SA" sz="28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06003" marR="106003" marT="14723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83595690"/>
                  </a:ext>
                </a:extLst>
              </a:tr>
              <a:tr h="538436">
                <a:tc>
                  <a:txBody>
                    <a:bodyPr/>
                    <a:lstStyle/>
                    <a:p>
                      <a:pPr algn="just" rtl="1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2200" b="1" i="0" u="none" strike="noStrike">
                          <a:effectLst/>
                          <a:latin typeface="Simplified Arabic" panose="02020603050405020304" pitchFamily="18" charset="-78"/>
                          <a:ea typeface="Simplified Arabic" panose="02020603050405020304" pitchFamily="18" charset="-78"/>
                          <a:cs typeface="Arial" panose="020B0604020202020204" pitchFamily="34" charset="0"/>
                        </a:rPr>
                        <a:t>3</a:t>
                      </a:r>
                      <a:endParaRPr lang="en-US" sz="2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06003" marR="106003" marT="14723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1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ar-SA" sz="2200" b="0" i="0" u="none" strike="noStrike" dirty="0">
                          <a:effectLst/>
                          <a:latin typeface="Calibri" panose="020F0502020204030204" pitchFamily="34" charset="0"/>
                          <a:ea typeface="Simplified Arabic" panose="02020603050405020304" pitchFamily="18" charset="-78"/>
                          <a:cs typeface="Simplified Arabic" panose="02020603050405020304" pitchFamily="18" charset="-78"/>
                        </a:rPr>
                        <a:t>يا بنات ........ في الحديقةِ.</a:t>
                      </a:r>
                      <a:endParaRPr lang="ar-SA" sz="2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06003" marR="106003" marT="14723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ar-SA" sz="2200" b="1" i="0" u="none" strike="noStrike" dirty="0">
                          <a:effectLst/>
                          <a:latin typeface="Calibri" panose="020F0502020204030204" pitchFamily="34" charset="0"/>
                          <a:ea typeface="Simplified Arabic" panose="02020603050405020304" pitchFamily="18" charset="-78"/>
                          <a:cs typeface="Calibri" panose="020F0502020204030204" pitchFamily="34" charset="0"/>
                        </a:rPr>
                        <a:t>     العَبوا  ـــ   العَبْنَ ـــ   الْعَبا</a:t>
                      </a:r>
                      <a:endParaRPr lang="ar-SA" sz="28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06003" marR="106003" marT="14723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33432283"/>
                  </a:ext>
                </a:extLst>
              </a:tr>
              <a:tr h="538436">
                <a:tc>
                  <a:txBody>
                    <a:bodyPr/>
                    <a:lstStyle/>
                    <a:p>
                      <a:pPr algn="just" rtl="1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2200" b="1" i="0" u="none" strike="noStrike">
                          <a:effectLst/>
                          <a:latin typeface="Simplified Arabic" panose="02020603050405020304" pitchFamily="18" charset="-78"/>
                          <a:ea typeface="Simplified Arabic" panose="02020603050405020304" pitchFamily="18" charset="-78"/>
                          <a:cs typeface="Arial" panose="020B0604020202020204" pitchFamily="34" charset="0"/>
                        </a:rPr>
                        <a:t>4</a:t>
                      </a:r>
                      <a:endParaRPr lang="en-US" sz="2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06003" marR="106003" marT="14723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1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ar-SA" sz="2200" b="0" i="0" u="none" strike="noStrike">
                          <a:effectLst/>
                          <a:latin typeface="Calibri" panose="020F0502020204030204" pitchFamily="34" charset="0"/>
                          <a:ea typeface="Simplified Arabic" panose="02020603050405020304" pitchFamily="18" charset="-78"/>
                          <a:cs typeface="Simplified Arabic" panose="02020603050405020304" pitchFamily="18" charset="-78"/>
                        </a:rPr>
                        <a:t>قالتِ المُعلّمةُ للطالبات: ..... الشّباكَ؛ لأنَّ الجوَّ حارٌ جدًّا.</a:t>
                      </a:r>
                      <a:endParaRPr lang="ar-SA" sz="2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06003" marR="106003" marT="14723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ar-SA" sz="2200" b="1" i="0" u="none" strike="noStrike" dirty="0">
                          <a:effectLst/>
                          <a:latin typeface="Calibri" panose="020F0502020204030204" pitchFamily="34" charset="0"/>
                          <a:ea typeface="Simplified Arabic" panose="02020603050405020304" pitchFamily="18" charset="-78"/>
                          <a:cs typeface="Calibri" panose="020F0502020204030204" pitchFamily="34" charset="0"/>
                        </a:rPr>
                        <a:t>     افتَحنَ  ـــ  افتحُوا   ـــ  افتَحا</a:t>
                      </a:r>
                      <a:endParaRPr lang="ar-SA" sz="28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06003" marR="106003" marT="14723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2927417"/>
                  </a:ext>
                </a:extLst>
              </a:tr>
              <a:tr h="991706">
                <a:tc>
                  <a:txBody>
                    <a:bodyPr/>
                    <a:lstStyle/>
                    <a:p>
                      <a:pPr algn="just" rtl="1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2200" b="1" i="0" u="none" strike="noStrike">
                          <a:effectLst/>
                          <a:latin typeface="Simplified Arabic" panose="02020603050405020304" pitchFamily="18" charset="-78"/>
                          <a:ea typeface="Simplified Arabic" panose="02020603050405020304" pitchFamily="18" charset="-78"/>
                          <a:cs typeface="Arial" panose="020B0604020202020204" pitchFamily="34" charset="0"/>
                        </a:rPr>
                        <a:t>5</a:t>
                      </a:r>
                      <a:endParaRPr lang="en-US" sz="2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06003" marR="106003" marT="14723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1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ar-SA" sz="2200" b="0" i="0" u="none" strike="noStrike">
                          <a:effectLst/>
                          <a:latin typeface="Calibri" panose="020F0502020204030204" pitchFamily="34" charset="0"/>
                          <a:ea typeface="Simplified Arabic" panose="02020603050405020304" pitchFamily="18" charset="-78"/>
                          <a:cs typeface="Simplified Arabic" panose="02020603050405020304" pitchFamily="18" charset="-78"/>
                        </a:rPr>
                        <a:t>يا هالة ويا نجيبَ! مِن فضلكما .... إلى البيتِ الآن؛ لأنّ أمَّكما قلِقَةٌ عَليكُما.</a:t>
                      </a:r>
                      <a:endParaRPr lang="ar-SA" sz="2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06003" marR="106003" marT="14723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ar-SA" sz="2200" b="1" i="0" u="none" strike="noStrike" dirty="0">
                          <a:effectLst/>
                          <a:latin typeface="Calibri" panose="020F0502020204030204" pitchFamily="34" charset="0"/>
                          <a:ea typeface="Simplified Arabic" panose="02020603050405020304" pitchFamily="18" charset="-78"/>
                          <a:cs typeface="Calibri" panose="020F0502020204030204" pitchFamily="34" charset="0"/>
                        </a:rPr>
                        <a:t>     ارجِعوا  ـــ  ارْجِعا  ـــ ارْجِعْنَ</a:t>
                      </a:r>
                      <a:endParaRPr lang="ar-SA" sz="28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06003" marR="106003" marT="14723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31890151"/>
                  </a:ext>
                </a:extLst>
              </a:tr>
              <a:tr h="538436">
                <a:tc>
                  <a:txBody>
                    <a:bodyPr/>
                    <a:lstStyle/>
                    <a:p>
                      <a:pPr algn="just" rtl="1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2200" b="1" i="0" u="none" strike="noStrike">
                          <a:effectLst/>
                          <a:latin typeface="Simplified Arabic" panose="02020603050405020304" pitchFamily="18" charset="-78"/>
                          <a:ea typeface="Simplified Arabic" panose="02020603050405020304" pitchFamily="18" charset="-78"/>
                          <a:cs typeface="Arial" panose="020B0604020202020204" pitchFamily="34" charset="0"/>
                        </a:rPr>
                        <a:t>6</a:t>
                      </a:r>
                      <a:endParaRPr lang="en-US" sz="2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06003" marR="106003" marT="14723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1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ar-SA" sz="2200" b="0" i="0" u="none" strike="noStrike">
                          <a:effectLst/>
                          <a:latin typeface="Calibri" panose="020F0502020204030204" pitchFamily="34" charset="0"/>
                          <a:ea typeface="Simplified Arabic" panose="02020603050405020304" pitchFamily="18" charset="-78"/>
                          <a:cs typeface="Calibri" panose="020F0502020204030204" pitchFamily="34" charset="0"/>
                        </a:rPr>
                        <a:t>......... إلى طبيب العُيون لِيَفحَصَ عينَيكُما.</a:t>
                      </a:r>
                      <a:endParaRPr lang="ar-SA" sz="2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06003" marR="106003" marT="14723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ar-SA" sz="2200" b="1" i="0" u="none" strike="noStrike" dirty="0">
                          <a:effectLst/>
                          <a:latin typeface="Calibri" panose="020F0502020204030204" pitchFamily="34" charset="0"/>
                          <a:ea typeface="Simplified Arabic" panose="02020603050405020304" pitchFamily="18" charset="-78"/>
                          <a:cs typeface="Calibri" panose="020F0502020204030204" pitchFamily="34" charset="0"/>
                        </a:rPr>
                        <a:t>      اذْهَبْنَ  ـــ   اذهَبُوا ـــ   اذْهَبا</a:t>
                      </a:r>
                      <a:endParaRPr lang="ar-SA" sz="28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06003" marR="106003" marT="14723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24244952"/>
                  </a:ext>
                </a:extLst>
              </a:tr>
              <a:tr h="991706">
                <a:tc>
                  <a:txBody>
                    <a:bodyPr/>
                    <a:lstStyle/>
                    <a:p>
                      <a:pPr algn="just" rtl="1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2200" b="1" i="0" u="none" strike="noStrike">
                          <a:effectLst/>
                          <a:latin typeface="Simplified Arabic" panose="02020603050405020304" pitchFamily="18" charset="-78"/>
                          <a:ea typeface="Simplified Arabic" panose="02020603050405020304" pitchFamily="18" charset="-78"/>
                          <a:cs typeface="Arial" panose="020B0604020202020204" pitchFamily="34" charset="0"/>
                        </a:rPr>
                        <a:t>7</a:t>
                      </a:r>
                      <a:endParaRPr lang="en-US" sz="2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06003" marR="106003" marT="14723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1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ar-SA" sz="2200" b="0" i="0" u="none" strike="noStrike">
                          <a:effectLst/>
                          <a:latin typeface="Calibri" panose="020F0502020204030204" pitchFamily="34" charset="0"/>
                          <a:ea typeface="Simplified Arabic" panose="02020603050405020304" pitchFamily="18" charset="-78"/>
                          <a:cs typeface="Simplified Arabic" panose="02020603050405020304" pitchFamily="18" charset="-78"/>
                        </a:rPr>
                        <a:t>يا شَباب! مِن فَضلِكم ....... الحافلةَ الآنَ حتى نَصِلَ مُبكِّرًا إلى دِمشق.</a:t>
                      </a:r>
                      <a:endParaRPr lang="ar-SA" sz="2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06003" marR="106003" marT="14723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ar-SA" sz="2200" b="1" i="0" u="none" strike="noStrike" dirty="0">
                          <a:effectLst/>
                          <a:latin typeface="Calibri" panose="020F0502020204030204" pitchFamily="34" charset="0"/>
                          <a:ea typeface="Simplified Arabic" panose="02020603050405020304" pitchFamily="18" charset="-78"/>
                          <a:cs typeface="Simplified Arabic" panose="02020603050405020304" pitchFamily="18" charset="-78"/>
                        </a:rPr>
                        <a:t>اركَبا  ـــ  اركَبوا  ـــ اركَبْنَ</a:t>
                      </a:r>
                      <a:endParaRPr lang="ar-SA" sz="28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06003" marR="106003" marT="14723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029866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492261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454</TotalTime>
  <Words>601</Words>
  <Application>Microsoft Office PowerPoint</Application>
  <PresentationFormat>Widescreen</PresentationFormat>
  <Paragraphs>205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2" baseType="lpstr">
      <vt:lpstr>Aharoni</vt:lpstr>
      <vt:lpstr>Arabic Typesetting</vt:lpstr>
      <vt:lpstr>Arial</vt:lpstr>
      <vt:lpstr>Calibri</vt:lpstr>
      <vt:lpstr>Simplified Arabic</vt:lpstr>
      <vt:lpstr>Office Theme</vt:lpstr>
      <vt:lpstr>تَصْرِيف فِعْل الأَمْر Conjugation of the imperative</vt:lpstr>
      <vt:lpstr>PowerPoint Presentation</vt:lpstr>
      <vt:lpstr>PowerPoint Presentation</vt:lpstr>
      <vt:lpstr>ما فعل الأمر؟ </vt:lpstr>
      <vt:lpstr>تدريب </vt:lpstr>
      <vt:lpstr>PowerPoint Presentation</vt:lpstr>
      <vt:lpstr>PowerPoint Presentation</vt:lpstr>
      <vt:lpstr>تدريب </vt:lpstr>
      <vt:lpstr>PowerPoint Presentation</vt:lpstr>
      <vt:lpstr>النّهي </vt:lpstr>
      <vt:lpstr>اكتب الفعل المناسب للضمير  </vt:lpstr>
      <vt:lpstr>ضعِ الفعلَ المناسبَ في الفراغ: </vt:lpstr>
      <vt:lpstr>أكمِل الجدول كما في النّموذج: الفعل: صدَّق</vt:lpstr>
      <vt:lpstr>استخرج الأمر والنّهي من الجمل الآتية:</vt:lpstr>
      <vt:lpstr>الخُلاصة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Amro Ibrahim</dc:creator>
  <cp:lastModifiedBy>Dr. Ehab ATTA</cp:lastModifiedBy>
  <cp:revision>46</cp:revision>
  <dcterms:created xsi:type="dcterms:W3CDTF">2020-09-13T16:40:33Z</dcterms:created>
  <dcterms:modified xsi:type="dcterms:W3CDTF">2025-11-08T15:45:51Z</dcterms:modified>
</cp:coreProperties>
</file>