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ما سِرُّ البُحَيْرَةِ الوَرْدِيَّةِ في المَكْسِيك؟</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أهَمُّ الْـمَنَاطِقِ السِّيَاحِيَّةِ فِي الْأَرْجَنْتِين</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مَطَارُ إسْطَنْبُولَ الْجَدِيدُ</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طُوكيُو تحْتَفِلُ بِعِيدِ مِيلادِهَا الـ150</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مُخْتَرِعٌ فِلِبِّينِيّ يَبْتَكِرُ سَيَّارَةً طائِرَة</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ما سِرُّ البُحَيْرَةِ الوَرْدِيَّةِ في المَكْسِيك؟</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أهَمُّ الْـمَنَاطِقِ السِّيَاحِيَّةِ فِي الْأَرْجَنْتِين</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مَطَارُ إسْطَنْبُولَ الْجَدِيدُ</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طُوكيُو تحْتَفِلُ بِعِيدِ مِيلادِهَا الـ150</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مُخْتَرِعٌ فِلِبِّينِيّ يَبْتَكِرُ سَيَّارَةً طائِرَة</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5/23/2026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20</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95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F5A2C1DF-B988-4998-A27B-F69C8AF7260A}"/>
              </a:ext>
            </a:extLst>
          </p:cNvPr>
          <p:cNvSpPr>
            <a:spLocks noGrp="1"/>
          </p:cNvSpPr>
          <p:nvPr>
            <p:ph type="ctrTitle"/>
          </p:nvPr>
        </p:nvSpPr>
        <p:spPr>
          <a:xfrm>
            <a:off x="1524000" y="2222523"/>
            <a:ext cx="9144000" cy="2387600"/>
          </a:xfrm>
        </p:spPr>
        <p:txBody>
          <a:bodyPr>
            <a:normAutofit/>
          </a:bodyPr>
          <a:lstStyle/>
          <a:p>
            <a:pPr rtl="1"/>
            <a:r>
              <a:rPr lang="ar-EG" dirty="0"/>
              <a:t>أهَمُّ الْـمَنَاطِقِ السِّيَاحِيَّةِ فِي الْأَرْجَنْتِين</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1E130C9F-F7AC-4474-BF11-290E61A08255}"/>
              </a:ext>
            </a:extLst>
          </p:cNvPr>
          <p:cNvSpPr/>
          <p:nvPr/>
        </p:nvSpPr>
        <p:spPr>
          <a:xfrm>
            <a:off x="2280491" y="1372798"/>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5" name="Picture 4">
            <a:extLst>
              <a:ext uri="{FF2B5EF4-FFF2-40B4-BE49-F238E27FC236}">
                <a16:creationId xmlns:a16="http://schemas.microsoft.com/office/drawing/2014/main" id="{233905BA-8B10-40F6-BFA6-BAC32B97B0B5}"/>
              </a:ext>
            </a:extLst>
          </p:cNvPr>
          <p:cNvPicPr>
            <a:picLocks noChangeAspect="1"/>
          </p:cNvPicPr>
          <p:nvPr/>
        </p:nvPicPr>
        <p:blipFill>
          <a:blip r:embed="rId2"/>
          <a:stretch>
            <a:fillRect/>
          </a:stretch>
        </p:blipFill>
        <p:spPr>
          <a:xfrm>
            <a:off x="5563518" y="1068028"/>
            <a:ext cx="4320562" cy="4450087"/>
          </a:xfrm>
          <a:prstGeom prst="rect">
            <a:avLst/>
          </a:prstGeom>
        </p:spPr>
      </p:pic>
      <p:pic>
        <p:nvPicPr>
          <p:cNvPr id="7" name="Picture 6">
            <a:extLst>
              <a:ext uri="{FF2B5EF4-FFF2-40B4-BE49-F238E27FC236}">
                <a16:creationId xmlns:a16="http://schemas.microsoft.com/office/drawing/2014/main" id="{49387F21-777B-4CF9-8946-A504CAF94988}"/>
              </a:ext>
            </a:extLst>
          </p:cNvPr>
          <p:cNvPicPr>
            <a:picLocks noChangeAspect="1"/>
          </p:cNvPicPr>
          <p:nvPr/>
        </p:nvPicPr>
        <p:blipFill>
          <a:blip r:embed="rId3"/>
          <a:stretch>
            <a:fillRect/>
          </a:stretch>
        </p:blipFill>
        <p:spPr>
          <a:xfrm>
            <a:off x="688019" y="1068028"/>
            <a:ext cx="4382604" cy="4335781"/>
          </a:xfrm>
          <a:prstGeom prst="rect">
            <a:avLst/>
          </a:prstGeom>
        </p:spPr>
      </p:pic>
    </p:spTree>
    <p:extLst>
      <p:ext uri="{BB962C8B-B14F-4D97-AF65-F5344CB8AC3E}">
        <p14:creationId xmlns:p14="http://schemas.microsoft.com/office/powerpoint/2010/main" val="323606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B3945B39-0E2C-474E-8F7F-928A8CFEF27E}"/>
              </a:ext>
            </a:extLst>
          </p:cNvPr>
          <p:cNvPicPr>
            <a:picLocks noChangeAspect="1"/>
          </p:cNvPicPr>
          <p:nvPr/>
        </p:nvPicPr>
        <p:blipFill>
          <a:blip r:embed="rId2"/>
          <a:stretch>
            <a:fillRect/>
          </a:stretch>
        </p:blipFill>
        <p:spPr>
          <a:xfrm>
            <a:off x="3117773" y="331138"/>
            <a:ext cx="5956454" cy="6195724"/>
          </a:xfrm>
          <a:prstGeom prst="rect">
            <a:avLst/>
          </a:prstGeom>
        </p:spPr>
      </p:pic>
    </p:spTree>
    <p:extLst>
      <p:ext uri="{BB962C8B-B14F-4D97-AF65-F5344CB8AC3E}">
        <p14:creationId xmlns:p14="http://schemas.microsoft.com/office/powerpoint/2010/main" val="345812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4" name="Picture 3">
            <a:extLst>
              <a:ext uri="{FF2B5EF4-FFF2-40B4-BE49-F238E27FC236}">
                <a16:creationId xmlns:a16="http://schemas.microsoft.com/office/drawing/2014/main" id="{718EB0A2-E9A6-4F8C-9693-19A53310DF7E}"/>
              </a:ext>
            </a:extLst>
          </p:cNvPr>
          <p:cNvPicPr>
            <a:picLocks noChangeAspect="1"/>
          </p:cNvPicPr>
          <p:nvPr/>
        </p:nvPicPr>
        <p:blipFill>
          <a:blip r:embed="rId2"/>
          <a:stretch>
            <a:fillRect/>
          </a:stretch>
        </p:blipFill>
        <p:spPr>
          <a:xfrm>
            <a:off x="2364953" y="1361799"/>
            <a:ext cx="7462094" cy="4134402"/>
          </a:xfrm>
          <a:prstGeom prst="rect">
            <a:avLst/>
          </a:prstGeom>
        </p:spPr>
      </p:pic>
      <p:sp>
        <p:nvSpPr>
          <p:cNvPr id="6" name="TextBox 5">
            <a:extLst>
              <a:ext uri="{FF2B5EF4-FFF2-40B4-BE49-F238E27FC236}">
                <a16:creationId xmlns:a16="http://schemas.microsoft.com/office/drawing/2014/main" id="{46C6211C-D2BF-46E0-B268-1047850A9ACF}"/>
              </a:ext>
            </a:extLst>
          </p:cNvPr>
          <p:cNvSpPr txBox="1"/>
          <p:nvPr/>
        </p:nvSpPr>
        <p:spPr>
          <a:xfrm>
            <a:off x="3054427" y="5803004"/>
            <a:ext cx="6108852" cy="369332"/>
          </a:xfrm>
          <a:prstGeom prst="rect">
            <a:avLst/>
          </a:prstGeom>
          <a:noFill/>
        </p:spPr>
        <p:txBody>
          <a:bodyPr wrap="square">
            <a:spAutoFit/>
          </a:bodyPr>
          <a:lstStyle/>
          <a:p>
            <a:pPr algn="ctr"/>
            <a:r>
              <a:rPr lang="en-US" dirty="0">
                <a:hlinkClick r:id="rId3"/>
              </a:rPr>
              <a:t>https://learning.aljazeera.net/ar/node/20957</a:t>
            </a:r>
            <a:endParaRPr lang="en-US" dirty="0"/>
          </a:p>
        </p:txBody>
      </p:sp>
    </p:spTree>
    <p:extLst>
      <p:ext uri="{BB962C8B-B14F-4D97-AF65-F5344CB8AC3E}">
        <p14:creationId xmlns:p14="http://schemas.microsoft.com/office/powerpoint/2010/main" val="6863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C902D7FC-6A1C-4A40-9E38-450CA548C509}"/>
              </a:ext>
            </a:extLst>
          </p:cNvPr>
          <p:cNvSpPr txBox="1"/>
          <p:nvPr/>
        </p:nvSpPr>
        <p:spPr>
          <a:xfrm>
            <a:off x="242370" y="253388"/>
            <a:ext cx="9694843" cy="5632311"/>
          </a:xfrm>
          <a:prstGeom prst="rect">
            <a:avLst/>
          </a:prstGeom>
          <a:noFill/>
        </p:spPr>
        <p:txBody>
          <a:bodyPr wrap="square">
            <a:spAutoFit/>
          </a:bodyPr>
          <a:lstStyle/>
          <a:p>
            <a:pPr algn="just" rtl="1"/>
            <a:r>
              <a:rPr lang="ar-EG" sz="4000" b="0" i="0" dirty="0">
                <a:solidFill>
                  <a:srgbClr val="333333"/>
                </a:solidFill>
                <a:effectLst/>
                <a:latin typeface="Sakkal Majalla" panose="02000000000000000000" pitchFamily="2" charset="-78"/>
                <a:cs typeface="Sakkal Majalla" panose="02000000000000000000" pitchFamily="2" charset="-78"/>
              </a:rPr>
              <a:t>نَتَوَجَّهُ الْيَوْمَ إلَى مَنْشَأِ رَقْصَةِ التَّانْغُو. دَوْلَةٌ تَتَمَيَّزُ بِالْعَدِيدِ مِنَ الْأَمَاكِنِ السِّيَاحِيَّةِ وَالتُّرَاثِ الثَّقَافِيِّ عَلَى حَدٍّ سَوَاء. لِنَتَعَرَّفَ إلَى هَذِهِ الدَّوْلَةِ. شُدُّوا أحْزِمَةَ الْأَمَانِ بِشَكْلٍ جَيِّد، بَدَأَتِ الرِّحْلَةُ.</a:t>
            </a:r>
          </a:p>
          <a:p>
            <a:pPr algn="just" rtl="1"/>
            <a:r>
              <a:rPr lang="ar-EG" sz="4000" b="0" i="0" dirty="0">
                <a:solidFill>
                  <a:srgbClr val="333333"/>
                </a:solidFill>
                <a:effectLst/>
                <a:latin typeface="Sakkal Majalla" panose="02000000000000000000" pitchFamily="2" charset="-78"/>
                <a:cs typeface="Sakkal Majalla" panose="02000000000000000000" pitchFamily="2" charset="-78"/>
              </a:rPr>
              <a:t>الْأَرْجَنْتِينُ عَاصِمَتُهَا بوِينُوس آيْرِس. تَقَعُ فِي جَنُوبِ أمْرِيكَا الْجَنُوبِيَّة. اللُّغَةُ الْإسْبَانِيَّةُ هِيَ الْلُّغَةُ الرَّسْمِيَّة. وَعُمْلَتُهَا هِيَ الْبِيزُو. يُمْكِنُ زِيَارَتُهَا فِي أيِّ وَقْتٍ مِنَ السَّنَة. مُنَاخُهَا دَافِئٌ وَيَمِيلُ لِلرُّطُوبَةِ فِي فَصْلِ الصَّيْفِ. أمَّا شَهْرُ يُولْيُو فَيُعْتَبَرُ الْأَشَدَّ بَرْدًا فِي فَصْلِ الشِّتَاءِ.</a:t>
            </a:r>
          </a:p>
          <a:p>
            <a:pPr algn="just" rtl="1"/>
            <a:r>
              <a:rPr lang="ar-EG" sz="4000" b="0" i="0" dirty="0">
                <a:solidFill>
                  <a:srgbClr val="333333"/>
                </a:solidFill>
                <a:effectLst/>
                <a:latin typeface="Sakkal Majalla" panose="02000000000000000000" pitchFamily="2" charset="-78"/>
                <a:cs typeface="Sakkal Majalla" panose="02000000000000000000" pitchFamily="2" charset="-78"/>
              </a:rPr>
              <a:t>بَاتَاغُونْيَا الْوَاقِعَةُ جَنُوبَ الْبِلَادِ هِيَ بُقْعَةٌ مَحْمِيَّةٌ تَجْذِبُ هُوَاةَ الرِّيَاضَةِ وَالطَّبِيعَةِ.</a:t>
            </a:r>
          </a:p>
        </p:txBody>
      </p:sp>
    </p:spTree>
    <p:extLst>
      <p:ext uri="{BB962C8B-B14F-4D97-AF65-F5344CB8AC3E}">
        <p14:creationId xmlns:p14="http://schemas.microsoft.com/office/powerpoint/2010/main" val="242800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3C7357FA-17AF-4E6D-A710-43C0AC99911F}"/>
              </a:ext>
            </a:extLst>
          </p:cNvPr>
          <p:cNvSpPr txBox="1"/>
          <p:nvPr/>
        </p:nvSpPr>
        <p:spPr>
          <a:xfrm>
            <a:off x="176270" y="374575"/>
            <a:ext cx="9573658"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نَبْدَأُ رِحْلَتَنَا مِنْ شَالْتِن الَّتِي مَا زَالَتْ تُحَافِظُ عَلَى طَابَعِهَا الْقَرَوِيِّ التَّقْلِيدِيّ. وَهِيَ الْمَعْرُوفَةُ بِأَوْدِيَتِهَا، جِبَالِهَا الْخَضْرَاء، أنْهَارِهَا وَبُحَيْرَاتِهَا. كَمَا تُعْتَبَرُ الْعَاصِمَةَ الرَّسْمِيَّةَ لِلرِّحْلَاتِ سَيْرًا عَلَى الْأَقْدَامِ فِي الْأَرْجَنْتِين. وَيُمْكِنُ الْقِيَامُ بِالْعَدِيدِ مِنَ النَّشَاطَاتِ فِي هَذِهِ الْبُقْعَةِ: رُكُوبُ الْخَيْلِ، تَسَلُّقُ الْجِبَالِ، التَّخْيِيمُ، مُشَاهَدَةُ الطُّيُورِ وَصَيْدُ الْأَسْمَاكِ. كَمَا التَّمَتُّعُ بِمَنَاظِرِ الطَّبِيعَةِ وَالْتِقَاطُ الصُّوَر.</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وَلَابُدَّ مِنْ زِيَارَةِ الْحَدِيقَةِ الْوَطَنِيَّةِ لِلْجِبَالِ الْجَلِيدِيَّةِ الَّتِي تَحْتَوِي عَلَى أكْثَر مِنْ ٣٥٠ جَبَلًا، أشْهَرُهَا بَارِيتُو مُورِينُو، حَيْثُ يُمْكِنُنَا التَّسَلُّقُ وَالْمَشْيُ.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 الْوِجْهَاتِ الْبَتَاغُونِيَّةِ الْجَمِيلَةِ لَاغُونَاتُورِي، تَسْتَغْرِقُ الطَّرِيقُ مَا يُقَارِبُ السِّتَّ سَاعَات. وَطَوَالَ الرِّحْلَةِ، نَسْتَمْتِعُ بِمَنْظَرِ قِمَّةِ سِيرُو الرَّائِعَة.</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وَنَنْتَقِلُ إلَى كُوِيفَا دُوَلامَانُوس، أيْ كَهْفُ الْأَيَادِي فِي بَاتَاغُونْيَا الَّتِي تُعَدُّ نَمُوذَجًا خَاصًّا وَاسْتِثْنَائِيَّةً فِي فَنِّ الرُّسُومَاتِ وَتَصَامِيمِ الْكُهُوفِ مِنْ عُصُورِ مَا قَبْلَ التَّارِيخِ.</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 أشْهَرِ الْأَكْلَاتِ التَّقْلِيدِيَّةِ بُروفَالِيتَا، وَهِيَ عِبَارَةٌ عَنْ شَرَحَاتِ الْجُبْنَةِ الْمَقْلِيَّةِ مَعَ الصَّلْصَةِ الْخَضْرَاء اللَّذِيذَة ِتشِمِي تشُورِي.</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يَوْمٌ جَدِيدٌ وَمَدِينَةٌ جَدِيدَة، إلَى اللِّقَاء.</a:t>
            </a:r>
          </a:p>
        </p:txBody>
      </p:sp>
    </p:spTree>
    <p:extLst>
      <p:ext uri="{BB962C8B-B14F-4D97-AF65-F5344CB8AC3E}">
        <p14:creationId xmlns:p14="http://schemas.microsoft.com/office/powerpoint/2010/main" val="141272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315</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أهَمُّ الْـمَنَاطِقِ السِّيَاحِيَّةِ فِي الْأَرْجَنْتِين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Dr. Ehab ATTA</cp:lastModifiedBy>
  <cp:revision>56</cp:revision>
  <dcterms:created xsi:type="dcterms:W3CDTF">2020-09-13T16:40:33Z</dcterms:created>
  <dcterms:modified xsi:type="dcterms:W3CDTF">2026-05-23T13:30:27Z</dcterms:modified>
</cp:coreProperties>
</file>