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2" r:id="rId4"/>
    <p:sldId id="273" r:id="rId5"/>
    <p:sldId id="274" r:id="rId6"/>
    <p:sldId id="275"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ما سِرُّ البُحَيْرَةِ الوَرْدِيَّةِ في المَكْسِيك؟</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أهَمُّ الْـمَنَاطِقِ السِّيَاحِيَّةِ فِي الْأَرْجَنْتِين</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مَطَارُ إسْطَنْبُولَ الْجَدِيدُ</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طُوكيُو تحْتَفِلُ بِعِيدِ مِيلادِهَا الـ150</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مُخْتَرِعٌ فِلِبِّينِيّ يَبْتَكِرُ سَيَّارَةً طائِرَة</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ما سِرُّ البُحَيْرَةِ الوَرْدِيَّةِ في المَكْسِيك؟</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أهَمُّ الْـمَنَاطِقِ السِّيَاحِيَّةِ فِي الْأَرْجَنْتِين</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مَطَارُ إسْطَنْبُولَ الْجَدِيدُ</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طُوكيُو تحْتَفِلُ بِعِيدِ مِيلادِهَا الـ150</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مُخْتَرِعٌ فِلِبِّينِيّ يَبْتَكِرُ سَيَّارَةً طائِرَة</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5/23/2026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262S – Arabic Curriculum – Lecture No. </a:t>
            </a:r>
            <a:r>
              <a:rPr lang="en-US" sz="1800" b="1" dirty="0"/>
              <a:t>26</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19868"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pPr rtl="1"/>
            <a:r>
              <a:rPr lang="ar-EG" dirty="0"/>
              <a:t>مُخْتَرِعٌ فِلِبِّينِيّ يَبْتَكِرُ سَيَّارَةً طائِرَة</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1E130C9F-F7AC-4474-BF11-290E61A08255}"/>
              </a:ext>
            </a:extLst>
          </p:cNvPr>
          <p:cNvSpPr/>
          <p:nvPr/>
        </p:nvSpPr>
        <p:spPr>
          <a:xfrm>
            <a:off x="2280491" y="5294815"/>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6" name="Picture 5">
            <a:extLst>
              <a:ext uri="{FF2B5EF4-FFF2-40B4-BE49-F238E27FC236}">
                <a16:creationId xmlns:a16="http://schemas.microsoft.com/office/drawing/2014/main" id="{54845980-7E64-45F7-83FB-0F3A97D24DCD}"/>
              </a:ext>
            </a:extLst>
          </p:cNvPr>
          <p:cNvPicPr>
            <a:picLocks noChangeAspect="1"/>
          </p:cNvPicPr>
          <p:nvPr/>
        </p:nvPicPr>
        <p:blipFill>
          <a:blip r:embed="rId2"/>
          <a:stretch>
            <a:fillRect/>
          </a:stretch>
        </p:blipFill>
        <p:spPr>
          <a:xfrm>
            <a:off x="5246574" y="793214"/>
            <a:ext cx="4364936" cy="5271572"/>
          </a:xfrm>
          <a:prstGeom prst="rect">
            <a:avLst/>
          </a:prstGeom>
        </p:spPr>
      </p:pic>
      <p:pic>
        <p:nvPicPr>
          <p:cNvPr id="8" name="Picture 7">
            <a:extLst>
              <a:ext uri="{FF2B5EF4-FFF2-40B4-BE49-F238E27FC236}">
                <a16:creationId xmlns:a16="http://schemas.microsoft.com/office/drawing/2014/main" id="{334B0537-660E-4F69-BD29-E6918BC2AA34}"/>
              </a:ext>
            </a:extLst>
          </p:cNvPr>
          <p:cNvPicPr>
            <a:picLocks noChangeAspect="1"/>
          </p:cNvPicPr>
          <p:nvPr/>
        </p:nvPicPr>
        <p:blipFill>
          <a:blip r:embed="rId3"/>
          <a:stretch>
            <a:fillRect/>
          </a:stretch>
        </p:blipFill>
        <p:spPr>
          <a:xfrm>
            <a:off x="419164" y="793214"/>
            <a:ext cx="4372422" cy="5252522"/>
          </a:xfrm>
          <a:prstGeom prst="rect">
            <a:avLst/>
          </a:prstGeom>
        </p:spPr>
      </p:pic>
    </p:spTree>
    <p:extLst>
      <p:ext uri="{BB962C8B-B14F-4D97-AF65-F5344CB8AC3E}">
        <p14:creationId xmlns:p14="http://schemas.microsoft.com/office/powerpoint/2010/main" val="312390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1037B00A-09EE-4ABE-B20C-FDF55A2245B8}"/>
              </a:ext>
            </a:extLst>
          </p:cNvPr>
          <p:cNvPicPr>
            <a:picLocks noChangeAspect="1"/>
          </p:cNvPicPr>
          <p:nvPr/>
        </p:nvPicPr>
        <p:blipFill>
          <a:blip r:embed="rId2"/>
          <a:stretch>
            <a:fillRect/>
          </a:stretch>
        </p:blipFill>
        <p:spPr>
          <a:xfrm>
            <a:off x="3128203" y="473725"/>
            <a:ext cx="5935594" cy="5910550"/>
          </a:xfrm>
          <a:prstGeom prst="rect">
            <a:avLst/>
          </a:prstGeom>
        </p:spPr>
      </p:pic>
    </p:spTree>
    <p:extLst>
      <p:ext uri="{BB962C8B-B14F-4D97-AF65-F5344CB8AC3E}">
        <p14:creationId xmlns:p14="http://schemas.microsoft.com/office/powerpoint/2010/main" val="240104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5" name="Picture 4">
            <a:extLst>
              <a:ext uri="{FF2B5EF4-FFF2-40B4-BE49-F238E27FC236}">
                <a16:creationId xmlns:a16="http://schemas.microsoft.com/office/drawing/2014/main" id="{23CA3367-B900-408D-AB40-E0A139FED4EB}"/>
              </a:ext>
            </a:extLst>
          </p:cNvPr>
          <p:cNvPicPr>
            <a:picLocks noChangeAspect="1"/>
          </p:cNvPicPr>
          <p:nvPr/>
        </p:nvPicPr>
        <p:blipFill rotWithShape="1">
          <a:blip r:embed="rId2"/>
          <a:srcRect b="10015"/>
          <a:stretch/>
        </p:blipFill>
        <p:spPr>
          <a:xfrm>
            <a:off x="2254785" y="1611183"/>
            <a:ext cx="7682430" cy="3588781"/>
          </a:xfrm>
          <a:prstGeom prst="rect">
            <a:avLst/>
          </a:prstGeom>
        </p:spPr>
      </p:pic>
      <p:sp>
        <p:nvSpPr>
          <p:cNvPr id="7" name="TextBox 6">
            <a:extLst>
              <a:ext uri="{FF2B5EF4-FFF2-40B4-BE49-F238E27FC236}">
                <a16:creationId xmlns:a16="http://schemas.microsoft.com/office/drawing/2014/main" id="{381AA2B0-D368-4CE3-BB04-704BAF9BF6EA}"/>
              </a:ext>
            </a:extLst>
          </p:cNvPr>
          <p:cNvSpPr txBox="1"/>
          <p:nvPr/>
        </p:nvSpPr>
        <p:spPr>
          <a:xfrm>
            <a:off x="3054427" y="5648768"/>
            <a:ext cx="6108852" cy="369332"/>
          </a:xfrm>
          <a:prstGeom prst="rect">
            <a:avLst/>
          </a:prstGeom>
          <a:noFill/>
        </p:spPr>
        <p:txBody>
          <a:bodyPr wrap="square">
            <a:spAutoFit/>
          </a:bodyPr>
          <a:lstStyle/>
          <a:p>
            <a:pPr algn="ctr"/>
            <a:r>
              <a:rPr lang="en-US" dirty="0">
                <a:hlinkClick r:id="rId3"/>
              </a:rPr>
              <a:t>https://learning.aljazeera.net/ar/node/19868</a:t>
            </a:r>
            <a:endParaRPr lang="en-US" dirty="0"/>
          </a:p>
        </p:txBody>
      </p:sp>
    </p:spTree>
    <p:extLst>
      <p:ext uri="{BB962C8B-B14F-4D97-AF65-F5344CB8AC3E}">
        <p14:creationId xmlns:p14="http://schemas.microsoft.com/office/powerpoint/2010/main" val="194584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5" name="TextBox 4">
            <a:extLst>
              <a:ext uri="{FF2B5EF4-FFF2-40B4-BE49-F238E27FC236}">
                <a16:creationId xmlns:a16="http://schemas.microsoft.com/office/drawing/2014/main" id="{EB360F5F-4245-42C5-BEF7-49C158182982}"/>
              </a:ext>
            </a:extLst>
          </p:cNvPr>
          <p:cNvSpPr txBox="1"/>
          <p:nvPr/>
        </p:nvSpPr>
        <p:spPr>
          <a:xfrm>
            <a:off x="1729190" y="2115240"/>
            <a:ext cx="8733621" cy="3046988"/>
          </a:xfrm>
          <a:prstGeom prst="rect">
            <a:avLst/>
          </a:prstGeom>
          <a:noFill/>
        </p:spPr>
        <p:txBody>
          <a:bodyPr wrap="square">
            <a:spAutoFit/>
          </a:bodyPr>
          <a:lstStyle/>
          <a:p>
            <a:pPr algn="just" rtl="1"/>
            <a:r>
              <a:rPr lang="ar-SA" sz="3200" b="0" i="0" dirty="0">
                <a:solidFill>
                  <a:srgbClr val="333333"/>
                </a:solidFill>
                <a:effectLst/>
                <a:latin typeface="Sakkal Majalla" panose="02000000000000000000" pitchFamily="2" charset="-78"/>
                <a:cs typeface="Sakkal Majalla" panose="02000000000000000000" pitchFamily="2" charset="-78"/>
              </a:rPr>
              <a:t>في وقت وجيز سيصبح الازدحام المروري أمرا من الماضي. يوما بعد آخر تظهر اختراعات جديدة لحل هذه المشكلة جذريا، ولعل المركبات الطائرة هي الأنسب لهذه المعضلة. كيز منديولا مخترع فلبيني قرر ابتكار مركبته الطائرة الخاصة، ويجري هنا تجربته الأخيرة عليها بعد سنوات من العمل الدؤوب.</a:t>
            </a:r>
            <a:br>
              <a:rPr lang="ar-SA" sz="3200" b="0" i="0" dirty="0">
                <a:solidFill>
                  <a:srgbClr val="333333"/>
                </a:solidFill>
                <a:effectLst/>
                <a:latin typeface="Sakkal Majalla" panose="02000000000000000000" pitchFamily="2" charset="-78"/>
                <a:cs typeface="Sakkal Majalla" panose="02000000000000000000" pitchFamily="2" charset="-78"/>
              </a:rPr>
            </a:br>
            <a:r>
              <a:rPr lang="ar-SA" sz="3200" b="0" i="0" dirty="0">
                <a:solidFill>
                  <a:srgbClr val="333333"/>
                </a:solidFill>
                <a:effectLst/>
                <a:latin typeface="Sakkal Majalla" panose="02000000000000000000" pitchFamily="2" charset="-78"/>
                <a:cs typeface="Sakkal Majalla" panose="02000000000000000000" pitchFamily="2" charset="-78"/>
              </a:rPr>
              <a:t>"ستكون المركبة خيارا جيدا للرحلات القصيرة والمتوسطة. المسافة التي تقطع في ساعة بالسيارة تستغرق خمس دقائق في هذه المركبة".</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7824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5" name="TextBox 4">
            <a:extLst>
              <a:ext uri="{FF2B5EF4-FFF2-40B4-BE49-F238E27FC236}">
                <a16:creationId xmlns:a16="http://schemas.microsoft.com/office/drawing/2014/main" id="{28BE3112-E4B6-4C36-8992-28873503DE8F}"/>
              </a:ext>
            </a:extLst>
          </p:cNvPr>
          <p:cNvSpPr txBox="1"/>
          <p:nvPr/>
        </p:nvSpPr>
        <p:spPr>
          <a:xfrm>
            <a:off x="2136813" y="2016088"/>
            <a:ext cx="7918373" cy="3046988"/>
          </a:xfrm>
          <a:prstGeom prst="rect">
            <a:avLst/>
          </a:prstGeom>
          <a:noFill/>
        </p:spPr>
        <p:txBody>
          <a:bodyPr wrap="square">
            <a:spAutoFit/>
          </a:bodyPr>
          <a:lstStyle/>
          <a:p>
            <a:pPr algn="just" rtl="1"/>
            <a:r>
              <a:rPr lang="ar-SA" sz="3200" b="0" i="0" dirty="0">
                <a:solidFill>
                  <a:srgbClr val="333333"/>
                </a:solidFill>
                <a:effectLst/>
                <a:latin typeface="Sakkal Majalla" panose="02000000000000000000" pitchFamily="2" charset="-78"/>
                <a:cs typeface="Sakkal Majalla" panose="02000000000000000000" pitchFamily="2" charset="-78"/>
              </a:rPr>
              <a:t>تشبه المركبة طائرة الدرون الصغيرة في شكلها، وتتكون من إطار معدني مصنوع من ألياف الكربون، وتتحرك بسرعة 60 كيلومترا في الساعة. تعمل الطائرة بواسطة بطارية شحن وتحلق على ارتفاع ستة أمتار، ورغم حجمها الصغير الذي يسع لراكب واحد فبإمكانها أن تخزن حمولة تصل إلى مئة كيلوغرام. يخطط المخترع للتعاقد مع إحدى الشركات بهدف إجراء مزيد من التطوير عليها وإنتاج أعداد أكبر منها.</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2227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207</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مُخْتَرِعٌ فِلِبِّينِيّ يَبْتَكِرُ سَيَّارَةً طائِرَة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49</cp:revision>
  <dcterms:created xsi:type="dcterms:W3CDTF">2020-09-13T16:40:33Z</dcterms:created>
  <dcterms:modified xsi:type="dcterms:W3CDTF">2026-05-23T13:33:36Z</dcterms:modified>
</cp:coreProperties>
</file>