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516" r:id="rId3"/>
    <p:sldId id="565" r:id="rId4"/>
    <p:sldId id="543" r:id="rId5"/>
    <p:sldId id="544" r:id="rId6"/>
    <p:sldId id="593" r:id="rId7"/>
    <p:sldId id="573" r:id="rId8"/>
    <p:sldId id="582" r:id="rId9"/>
    <p:sldId id="570" r:id="rId10"/>
    <p:sldId id="574" r:id="rId11"/>
    <p:sldId id="575" r:id="rId12"/>
    <p:sldId id="576" r:id="rId13"/>
    <p:sldId id="577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84" autoAdjust="0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9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 custT="1"/>
      <dgm:spPr/>
      <dgm:t>
        <a:bodyPr lIns="0" tIns="0" rIns="0" bIns="0"/>
        <a:lstStyle/>
        <a:p>
          <a:pPr rtl="1"/>
          <a:r>
            <a:rPr lang="ar-EG" sz="3600" dirty="0">
              <a:latin typeface="Sakkal Majalla" panose="02000000000000000000" pitchFamily="2" charset="-78"/>
              <a:cs typeface="Sakkal Majalla" panose="02000000000000000000" pitchFamily="2" charset="-78"/>
            </a:rPr>
            <a:t>الباب الثالث: الفهم والتفسير</a:t>
          </a:r>
          <a:endParaRPr lang="en-US" sz="36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الأول: أهمية التفسير والحاجة إليه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الثاني: المنهج الأمثل في التفسير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الثالث: مزالق ومحاذير في الفهم والتفسير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 lIns="0" tIns="0" rIns="0" bIns="0"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الرابع: التفسير العلمي للقرآن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 custScaleX="147086" custScaleY="142777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 custScaleX="220808" custRadScaleRad="99798" custRadScaleInc="216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 custScaleX="195837" custRadScaleRad="14615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 custScaleX="256655" custRadScaleRad="100216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4"/>
      <dgm:spPr/>
    </dgm:pt>
    <dgm:pt modelId="{C2E00B56-D313-43AF-B0B8-EE9EE0E45574}" type="pres">
      <dgm:prSet presAssocID="{102BB25D-1F0C-4DC0-9899-60DF75E61A4C}" presName="connTx" presStyleLbl="parChTrans1D2" presStyleIdx="3" presStyleCnt="4"/>
      <dgm:spPr/>
    </dgm:pt>
    <dgm:pt modelId="{B6BAC1A6-4BC3-4BB6-9C63-EE1B9FB7E618}" type="pres">
      <dgm:prSet presAssocID="{00B774C7-310D-4187-8044-8F79221C96D4}" presName="node" presStyleLbl="node1" presStyleIdx="3" presStyleCnt="4" custScaleX="211354" custRadScaleRad="146222" custRadScaleInc="-3880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4781330" y="2081782"/>
          <a:ext cx="2775753" cy="2694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الباب الثالث: الفهم والتفسير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187830" y="2476373"/>
        <a:ext cx="1962753" cy="1905253"/>
      </dsp:txXfrm>
    </dsp:sp>
    <dsp:sp modelId="{71B69F85-1912-4558-A098-2D12C841218B}">
      <dsp:nvSpPr>
        <dsp:cNvPr id="0" name=""/>
        <dsp:cNvSpPr/>
      </dsp:nvSpPr>
      <dsp:spPr>
        <a:xfrm rot="16258455">
          <a:off x="6113520" y="1988092"/>
          <a:ext cx="159908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59908" y="13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89476" y="1998025"/>
        <a:ext cx="7995" cy="7995"/>
      </dsp:txXfrm>
    </dsp:sp>
    <dsp:sp modelId="{D76B4B5C-4592-4226-BFF2-97E54732AC2F}">
      <dsp:nvSpPr>
        <dsp:cNvPr id="0" name=""/>
        <dsp:cNvSpPr/>
      </dsp:nvSpPr>
      <dsp:spPr>
        <a:xfrm>
          <a:off x="4127374" y="34944"/>
          <a:ext cx="4167008" cy="188716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الأول: أهمية التفسير والحاجة إليه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737618" y="311313"/>
        <a:ext cx="2946520" cy="1334425"/>
      </dsp:txXfrm>
    </dsp:sp>
    <dsp:sp modelId="{2623C78E-3327-4CF7-9B66-1D164C855536}">
      <dsp:nvSpPr>
        <dsp:cNvPr id="0" name=""/>
        <dsp:cNvSpPr/>
      </dsp:nvSpPr>
      <dsp:spPr>
        <a:xfrm>
          <a:off x="7557084" y="3415069"/>
          <a:ext cx="353474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353474" y="13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24984" y="3420163"/>
        <a:ext cx="17673" cy="17673"/>
      </dsp:txXfrm>
    </dsp:sp>
    <dsp:sp modelId="{BFCC64D9-A169-41D1-B6EF-0EC42675CECF}">
      <dsp:nvSpPr>
        <dsp:cNvPr id="0" name=""/>
        <dsp:cNvSpPr/>
      </dsp:nvSpPr>
      <dsp:spPr>
        <a:xfrm>
          <a:off x="7910558" y="2485418"/>
          <a:ext cx="3695765" cy="188716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الثاني: المنهج الأمثل في التفسير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51790" y="2761787"/>
        <a:ext cx="2613301" cy="1334425"/>
      </dsp:txXfrm>
    </dsp:sp>
    <dsp:sp modelId="{00F44ACB-C13F-421A-988C-C88821DF2FE0}">
      <dsp:nvSpPr>
        <dsp:cNvPr id="0" name=""/>
        <dsp:cNvSpPr/>
      </dsp:nvSpPr>
      <dsp:spPr>
        <a:xfrm rot="5400000">
          <a:off x="6084061" y="4847433"/>
          <a:ext cx="170293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170293" y="13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164950" y="4857107"/>
        <a:ext cx="8514" cy="8514"/>
      </dsp:txXfrm>
    </dsp:sp>
    <dsp:sp modelId="{6DA2094A-F5F8-46FF-8774-1564261B37E1}">
      <dsp:nvSpPr>
        <dsp:cNvPr id="0" name=""/>
        <dsp:cNvSpPr/>
      </dsp:nvSpPr>
      <dsp:spPr>
        <a:xfrm>
          <a:off x="3747457" y="4946511"/>
          <a:ext cx="4843500" cy="1887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الثالث: مزالق ومحاذير في الفهم والتفسير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56771" y="5222880"/>
        <a:ext cx="3424872" cy="1334425"/>
      </dsp:txXfrm>
    </dsp:sp>
    <dsp:sp modelId="{0FF437C5-95B9-477E-8B5E-D66830CA9606}">
      <dsp:nvSpPr>
        <dsp:cNvPr id="0" name=""/>
        <dsp:cNvSpPr/>
      </dsp:nvSpPr>
      <dsp:spPr>
        <a:xfrm rot="10695240">
          <a:off x="4570094" y="3460584"/>
          <a:ext cx="211969" cy="27861"/>
        </a:xfrm>
        <a:custGeom>
          <a:avLst/>
          <a:gdLst/>
          <a:ahLst/>
          <a:cxnLst/>
          <a:rect l="0" t="0" r="0" b="0"/>
          <a:pathLst>
            <a:path>
              <a:moveTo>
                <a:pt x="0" y="13930"/>
              </a:moveTo>
              <a:lnTo>
                <a:pt x="211969" y="139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670779" y="3469215"/>
        <a:ext cx="10598" cy="10598"/>
      </dsp:txXfrm>
    </dsp:sp>
    <dsp:sp modelId="{B6BAC1A6-4BC3-4BB6-9C63-EE1B9FB7E618}">
      <dsp:nvSpPr>
        <dsp:cNvPr id="0" name=""/>
        <dsp:cNvSpPr/>
      </dsp:nvSpPr>
      <dsp:spPr>
        <a:xfrm>
          <a:off x="585673" y="2594828"/>
          <a:ext cx="3988596" cy="188716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الفصل الرابع: التفسير العلمي للقرآن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169789" y="2871197"/>
        <a:ext cx="2820364" cy="1334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7/4/2026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27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01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كيف نتعامل مع القرآن العظيم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88625"/>
            <a:ext cx="9144000" cy="23876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الباب الثالث: الفَهْمُ وَالتَّفْسِير</a:t>
            </a:r>
            <a:br>
              <a:rPr lang="ar-E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الأول: أهمية التفسير</a:t>
            </a:r>
            <a:br>
              <a:rPr lang="ar-E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الثاني: المنهج الأمثل في التفسير</a:t>
            </a:r>
            <a:endParaRPr lang="ar-EG" sz="6000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68300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DE7896-20F5-49FC-BD18-0C2AE512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8" y="4466632"/>
            <a:ext cx="3339726" cy="18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ص221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1-	تفسير القرآن بالقرآن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D2A9A5-0E99-4E9D-A7E6-FD138D090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7" y="1790471"/>
            <a:ext cx="12079386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24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ص225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2-	تفسير القرآن بالسنة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3633B-A658-4225-A52B-250C11662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1" y="1358288"/>
            <a:ext cx="12127017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ص229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3-	الانتفاع بتفسير الصحابة والتابعين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FABAB-34E1-45B7-A546-75938B0D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3" y="1671392"/>
            <a:ext cx="12031754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5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ص249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4-	ملاحظة أسباب النزول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AC261-63CD-44AB-90AE-2F64E996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311" y="1230386"/>
            <a:ext cx="9166034" cy="49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A707B-A99E-4798-A79A-460E40B3A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9" y="958468"/>
            <a:ext cx="12152922" cy="49410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026C8E-D465-46A1-9641-ACB40B151194}"/>
              </a:ext>
            </a:extLst>
          </p:cNvPr>
          <p:cNvSpPr/>
          <p:nvPr/>
        </p:nvSpPr>
        <p:spPr>
          <a:xfrm>
            <a:off x="220336" y="4335141"/>
            <a:ext cx="11755000" cy="7160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8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ص195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F90E30E-D683-4E67-9EF0-1184055937DE}"/>
              </a:ext>
            </a:extLst>
          </p:cNvPr>
          <p:cNvSpPr txBox="1"/>
          <p:nvPr/>
        </p:nvSpPr>
        <p:spPr>
          <a:xfrm>
            <a:off x="437002" y="1905506"/>
            <a:ext cx="11317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EG" sz="9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الأول:</a:t>
            </a:r>
          </a:p>
          <a:p>
            <a:pPr algn="ctr" rtl="1"/>
            <a:r>
              <a:rPr lang="ar-EG" sz="9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أهمية التفسير والحاجة إليه</a:t>
            </a:r>
          </a:p>
        </p:txBody>
      </p:sp>
    </p:spTree>
    <p:extLst>
      <p:ext uri="{BB962C8B-B14F-4D97-AF65-F5344CB8AC3E}">
        <p14:creationId xmlns:p14="http://schemas.microsoft.com/office/powerpoint/2010/main" val="317055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ص200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1-	التفسير والحاجة إليه ومنزلته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63E69-15B6-4EA2-95AA-5A8BD3ABA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493"/>
            <a:ext cx="12192000" cy="43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3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ص201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1-	التفسير والحاجة إليه ومنزلته (تابع)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6944A-A53A-4AC3-9FE4-2899070DD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4" y="2014340"/>
            <a:ext cx="12088912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6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ص206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2- بين التفسير بالمأثور والتفسير بالرأي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C3E16D-6FD3-4121-B550-8710C91AD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497"/>
            <a:ext cx="12192000" cy="43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ص208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EC1220-B3B0-4313-A005-F57C560F0BDF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2- بين التفسير بالمأثور والتفسير بالرأي (تابع)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C3F448A-0265-4A85-AD0D-29DBB1B01CD5}"/>
              </a:ext>
            </a:extLst>
          </p:cNvPr>
          <p:cNvGrpSpPr/>
          <p:nvPr/>
        </p:nvGrpSpPr>
        <p:grpSpPr>
          <a:xfrm>
            <a:off x="42017" y="1694135"/>
            <a:ext cx="12107965" cy="4228594"/>
            <a:chOff x="42017" y="1694135"/>
            <a:chExt cx="12107965" cy="422859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31A0A52-90BB-45E6-81B5-061C7E047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70" y="1694135"/>
              <a:ext cx="12069859" cy="155279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951DD38-6806-4F0F-9B00-3830F3E3A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17" y="3226778"/>
              <a:ext cx="12107965" cy="2695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ص215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F90E30E-D683-4E67-9EF0-1184055937DE}"/>
              </a:ext>
            </a:extLst>
          </p:cNvPr>
          <p:cNvSpPr txBox="1"/>
          <p:nvPr/>
        </p:nvSpPr>
        <p:spPr>
          <a:xfrm>
            <a:off x="437002" y="1905506"/>
            <a:ext cx="113179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EG" sz="9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الثاني:</a:t>
            </a:r>
          </a:p>
          <a:p>
            <a:pPr algn="ctr" rtl="1"/>
            <a:r>
              <a:rPr lang="ar-EG" sz="9600" b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المنهج الأمثل في التفسير</a:t>
            </a:r>
          </a:p>
        </p:txBody>
      </p:sp>
    </p:spTree>
    <p:extLst>
      <p:ext uri="{BB962C8B-B14F-4D97-AF65-F5344CB8AC3E}">
        <p14:creationId xmlns:p14="http://schemas.microsoft.com/office/powerpoint/2010/main" val="105795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138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Sakkal Majalla</vt:lpstr>
      <vt:lpstr>Office Theme</vt:lpstr>
      <vt:lpstr>(5) الباب الثالث: الفَهْمُ وَالتَّفْسِير الفصل الأول: أهمية التفسير الفصل الثاني: المنهج الأمثل في التفسير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94</cp:revision>
  <dcterms:created xsi:type="dcterms:W3CDTF">2020-09-13T16:40:33Z</dcterms:created>
  <dcterms:modified xsi:type="dcterms:W3CDTF">2026-07-04T14:17:27Z</dcterms:modified>
</cp:coreProperties>
</file>