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94" r:id="rId3"/>
    <p:sldId id="295" r:id="rId4"/>
    <p:sldId id="27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p:restoredTop sz="92683"/>
  </p:normalViewPr>
  <p:slideViewPr>
    <p:cSldViewPr snapToGrid="0" snapToObjects="1">
      <p:cViewPr varScale="1">
        <p:scale>
          <a:sx n="58" d="100"/>
          <a:sy n="58" d="100"/>
        </p:scale>
        <p:origin x="126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C97DA2-CF9B-0548-89BC-41DD59467B85}" type="datetimeFigureOut">
              <a:rPr lang="en-US" smtClean="0"/>
              <a:t>4/7/2024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DEBF2-CC02-1548-9470-B528E3625D40}" type="slidenum">
              <a:rPr lang="en-US" smtClean="0"/>
              <a:t>‹#›</a:t>
            </a:fld>
            <a:endParaRPr lang="en-US"/>
          </a:p>
        </p:txBody>
      </p:sp>
    </p:spTree>
    <p:extLst>
      <p:ext uri="{BB962C8B-B14F-4D97-AF65-F5344CB8AC3E}">
        <p14:creationId xmlns:p14="http://schemas.microsoft.com/office/powerpoint/2010/main" val="1787498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9530D08-FCBC-2442-8AF0-6F57396B269F}"/>
              </a:ext>
            </a:extLst>
          </p:cNvPr>
          <p:cNvSpPr>
            <a:spLocks noGrp="1"/>
          </p:cNvSpPr>
          <p:nvPr>
            <p:ph type="subTitle" idx="1"/>
          </p:nvPr>
        </p:nvSpPr>
        <p:spPr>
          <a:xfrm>
            <a:off x="1524000" y="470219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9FB2A54-FC40-FE44-B3CA-E2D3E1BD244C}"/>
              </a:ext>
            </a:extLst>
          </p:cNvPr>
          <p:cNvSpPr>
            <a:spLocks noGrp="1"/>
          </p:cNvSpPr>
          <p:nvPr>
            <p:ph type="dt" sz="half" idx="10"/>
          </p:nvPr>
        </p:nvSpPr>
        <p:spPr>
          <a:xfrm>
            <a:off x="838200" y="6527806"/>
            <a:ext cx="2743200" cy="365125"/>
          </a:xfrm>
          <a:prstGeom prst="rect">
            <a:avLst/>
          </a:prstGeom>
        </p:spPr>
        <p:txBody>
          <a:bodyPr/>
          <a:lstStyle/>
          <a:p>
            <a:r>
              <a:rPr lang="en-CA" dirty="0"/>
              <a:t>2020-09-27</a:t>
            </a:r>
            <a:endParaRPr lang="en-US" dirty="0"/>
          </a:p>
        </p:txBody>
      </p:sp>
      <p:sp>
        <p:nvSpPr>
          <p:cNvPr id="6" name="Slide Number Placeholder 5">
            <a:extLst>
              <a:ext uri="{FF2B5EF4-FFF2-40B4-BE49-F238E27FC236}">
                <a16:creationId xmlns:a16="http://schemas.microsoft.com/office/drawing/2014/main" id="{6CF84A88-7E80-B240-B1D0-E6162EFB86F5}"/>
              </a:ext>
            </a:extLst>
          </p:cNvPr>
          <p:cNvSpPr>
            <a:spLocks noGrp="1"/>
          </p:cNvSpPr>
          <p:nvPr>
            <p:ph type="sldNum" sz="quarter" idx="12"/>
          </p:nvPr>
        </p:nvSpPr>
        <p:spPr/>
        <p:txBody>
          <a:bodyPr/>
          <a:lstStyle/>
          <a:p>
            <a:fld id="{C8784B88-F3D9-6A4F-9660-1A0A1E561ED7}" type="slidenum">
              <a:rPr lang="en-US" smtClean="0"/>
              <a:t>‹#›</a:t>
            </a:fld>
            <a:endParaRPr lang="en-US"/>
          </a:p>
        </p:txBody>
      </p:sp>
      <p:sp>
        <p:nvSpPr>
          <p:cNvPr id="16" name="Rectangle 15">
            <a:extLst>
              <a:ext uri="{FF2B5EF4-FFF2-40B4-BE49-F238E27FC236}">
                <a16:creationId xmlns:a16="http://schemas.microsoft.com/office/drawing/2014/main" id="{2DBDC0EF-082B-474B-8CA4-98454AF4AEBA}"/>
              </a:ext>
            </a:extLst>
          </p:cNvPr>
          <p:cNvSpPr/>
          <p:nvPr userDrawn="1"/>
        </p:nvSpPr>
        <p:spPr>
          <a:xfrm>
            <a:off x="9982200" y="242888"/>
            <a:ext cx="2062163" cy="171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75D6A4-DD0F-A54E-8615-5D0133DAE6EA}"/>
              </a:ext>
            </a:extLst>
          </p:cNvPr>
          <p:cNvSpPr>
            <a:spLocks noGrp="1"/>
          </p:cNvSpPr>
          <p:nvPr>
            <p:ph type="ctrTitle"/>
          </p:nvPr>
        </p:nvSpPr>
        <p:spPr>
          <a:xfrm>
            <a:off x="1524000" y="2222523"/>
            <a:ext cx="9144000" cy="2387600"/>
          </a:xfrm>
        </p:spPr>
        <p:txBody>
          <a:bodyPr anchor="b"/>
          <a:lstStyle>
            <a:lvl1pPr algn="ctr">
              <a:defRPr sz="6000"/>
            </a:lvl1pPr>
          </a:lstStyle>
          <a:p>
            <a:r>
              <a:rPr lang="en-US" dirty="0"/>
              <a:t>Click to edit Master title style</a:t>
            </a:r>
          </a:p>
        </p:txBody>
      </p:sp>
      <p:pic>
        <p:nvPicPr>
          <p:cNvPr id="17" name="Picture 16">
            <a:extLst>
              <a:ext uri="{FF2B5EF4-FFF2-40B4-BE49-F238E27FC236}">
                <a16:creationId xmlns:a16="http://schemas.microsoft.com/office/drawing/2014/main" id="{03BDEBF7-FA97-0741-A594-97BCE55D7662}"/>
              </a:ext>
            </a:extLst>
          </p:cNvPr>
          <p:cNvPicPr>
            <a:picLocks noChangeAspect="1"/>
          </p:cNvPicPr>
          <p:nvPr userDrawn="1"/>
        </p:nvPicPr>
        <p:blipFill>
          <a:blip r:embed="rId2"/>
          <a:stretch>
            <a:fillRect/>
          </a:stretch>
        </p:blipFill>
        <p:spPr>
          <a:xfrm>
            <a:off x="5183274" y="242888"/>
            <a:ext cx="1825452" cy="1333141"/>
          </a:xfrm>
          <a:prstGeom prst="rect">
            <a:avLst/>
          </a:prstGeom>
        </p:spPr>
      </p:pic>
      <p:sp>
        <p:nvSpPr>
          <p:cNvPr id="18" name="Rectangle 17">
            <a:extLst>
              <a:ext uri="{FF2B5EF4-FFF2-40B4-BE49-F238E27FC236}">
                <a16:creationId xmlns:a16="http://schemas.microsoft.com/office/drawing/2014/main" id="{FC41CAC8-26EE-AD4F-92B7-481D2D348569}"/>
              </a:ext>
            </a:extLst>
          </p:cNvPr>
          <p:cNvSpPr/>
          <p:nvPr userDrawn="1"/>
        </p:nvSpPr>
        <p:spPr>
          <a:xfrm>
            <a:off x="4857750" y="14177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
        <p:nvSpPr>
          <p:cNvPr id="19" name="TextBox 18">
            <a:extLst>
              <a:ext uri="{FF2B5EF4-FFF2-40B4-BE49-F238E27FC236}">
                <a16:creationId xmlns:a16="http://schemas.microsoft.com/office/drawing/2014/main" id="{B1122BF2-C2B8-FA49-843E-12C8E5D64BD1}"/>
              </a:ext>
            </a:extLst>
          </p:cNvPr>
          <p:cNvSpPr txBox="1"/>
          <p:nvPr userDrawn="1"/>
        </p:nvSpPr>
        <p:spPr>
          <a:xfrm>
            <a:off x="0" y="1791401"/>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0"/>
            <a:r>
              <a:rPr lang="en-CA" sz="1800" b="1" dirty="0"/>
              <a:t>LNG 261E – Arabic Curriculum – Lecture No. </a:t>
            </a:r>
            <a:r>
              <a:rPr lang="en-US" sz="1800" b="1" dirty="0"/>
              <a:t>2</a:t>
            </a:r>
            <a:r>
              <a:rPr lang="en-CA" sz="1800" b="1" dirty="0"/>
              <a:t> </a:t>
            </a:r>
            <a:endParaRPr lang="en-US" sz="1600" dirty="0"/>
          </a:p>
        </p:txBody>
      </p:sp>
    </p:spTree>
    <p:extLst>
      <p:ext uri="{BB962C8B-B14F-4D97-AF65-F5344CB8AC3E}">
        <p14:creationId xmlns:p14="http://schemas.microsoft.com/office/powerpoint/2010/main" val="342667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432FA-8667-4446-A71D-C97A83700C4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4910346-13AE-AC46-BB14-BD42A0147E5F}"/>
              </a:ext>
            </a:extLst>
          </p:cNvPr>
          <p:cNvSpPr>
            <a:spLocks noGrp="1"/>
          </p:cNvSpPr>
          <p:nvPr>
            <p:ph idx="1"/>
          </p:nvPr>
        </p:nvSpPr>
        <p:spPr/>
        <p:txBody>
          <a:bodyPr/>
          <a:lstStyle>
            <a:lvl1pPr>
              <a:defRPr sz="26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9F3B3C2-584D-B04F-9C08-AEBABB5984D6}"/>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8048785F-521D-0C44-8EE3-2CFF92EC9775}"/>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18694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92CDF-C717-7044-AA4A-5150F849899D}"/>
              </a:ext>
            </a:extLst>
          </p:cNvPr>
          <p:cNvSpPr>
            <a:spLocks noGrp="1"/>
          </p:cNvSpPr>
          <p:nvPr>
            <p:ph type="title"/>
          </p:nvPr>
        </p:nvSpPr>
        <p:spPr>
          <a:xfrm>
            <a:off x="831850" y="1709738"/>
            <a:ext cx="10515600"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4610F1A3-EE6B-B643-8A96-7EB5355F43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a:extLst>
              <a:ext uri="{FF2B5EF4-FFF2-40B4-BE49-F238E27FC236}">
                <a16:creationId xmlns:a16="http://schemas.microsoft.com/office/drawing/2014/main" id="{912EA2A2-1905-F64F-A921-98677409C7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1AB12FB8-D1DA-5C42-865C-4E2AF1F5487D}"/>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071187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3EAE3-61A7-F749-875E-C4F204A1FF5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2690A70-3233-6345-B755-997D04AE3888}"/>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EF07842-B9FF-AE49-814C-4AD1A5B0F32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BCD8A8-3C59-E545-B02E-2C1655DF821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EA882D9E-F43F-D44C-82D8-8DC2B412D099}"/>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620031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C3363-FA41-1940-8E68-047776A851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31B48-0769-F746-A5E4-D04C2A776A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873771C5-36C7-4348-94E9-B488F912ED33}"/>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54492BF-37AF-F14B-92DB-45CF3B7B0B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C2C5698-46FB-3D46-A19E-E67525E4FEA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17F8ED-C600-CB41-A494-4CC0D8ACAEF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9" name="Slide Number Placeholder 8">
            <a:extLst>
              <a:ext uri="{FF2B5EF4-FFF2-40B4-BE49-F238E27FC236}">
                <a16:creationId xmlns:a16="http://schemas.microsoft.com/office/drawing/2014/main" id="{C5487123-0779-FB4A-827B-51AC31926FE8}"/>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30348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DA3E6-AEA3-B54D-9374-6AE6FBDBA2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4D16E0-8AC1-FB48-892C-65E7457A1629}"/>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5" name="Slide Number Placeholder 4">
            <a:extLst>
              <a:ext uri="{FF2B5EF4-FFF2-40B4-BE49-F238E27FC236}">
                <a16:creationId xmlns:a16="http://schemas.microsoft.com/office/drawing/2014/main" id="{E936B769-975D-F442-93E9-0CEA334537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07887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A3B0DD-3463-5344-B094-815387B42932}"/>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4" name="Slide Number Placeholder 3">
            <a:extLst>
              <a:ext uri="{FF2B5EF4-FFF2-40B4-BE49-F238E27FC236}">
                <a16:creationId xmlns:a16="http://schemas.microsoft.com/office/drawing/2014/main" id="{94EC7B5A-ACA7-1149-B4B9-6FC902D09F41}"/>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143620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692AF-27A0-C249-800F-C129E9BB1AAE}"/>
              </a:ext>
            </a:extLst>
          </p:cNvPr>
          <p:cNvSpPr>
            <a:spLocks noGrp="1"/>
          </p:cNvSpPr>
          <p:nvPr>
            <p:ph type="title"/>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58F05945-3F90-1F41-8D50-86FDDCDDFA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5FF419-5B04-CA4D-B134-92D8E45F29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3027EFE-F754-E54E-92CC-853C3A3E3843}"/>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3FC53744-71D3-DE4B-85B7-2122B010BB5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8923603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B656-7A5A-F843-9502-BFA3B1FFB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43EA3C-67FA-964E-9DB0-ED8DEA2F97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A2A11A-2029-3640-9DD4-B7D24EDA76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94D85BC-44AD-2443-953B-FAF3B3FEC79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7" name="Slide Number Placeholder 6">
            <a:extLst>
              <a:ext uri="{FF2B5EF4-FFF2-40B4-BE49-F238E27FC236}">
                <a16:creationId xmlns:a16="http://schemas.microsoft.com/office/drawing/2014/main" id="{F0BBF23B-F646-BF47-AE26-9F9D9402CD2C}"/>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788149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F3F3-9817-DF45-9720-EC62753AD3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39DE9E-49B4-5245-8859-91B7E5EA2D0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670A9-CBAB-2C49-950E-5B31284F2D97}"/>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ACE9C57E-F3D0-124E-BE46-E8D0BC6F51B4}"/>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982900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7EF1F6-BFC8-E54B-BD75-AD0467B4D7A9}"/>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9CEC5120-FFD1-DF48-80C8-000736276E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515DF-717B-B242-AE59-FBFEC115EAFF}"/>
              </a:ext>
            </a:extLst>
          </p:cNvPr>
          <p:cNvSpPr>
            <a:spLocks noGrp="1"/>
          </p:cNvSpPr>
          <p:nvPr>
            <p:ph type="dt" sz="half" idx="10"/>
          </p:nvPr>
        </p:nvSpPr>
        <p:spPr>
          <a:xfrm>
            <a:off x="838200" y="6527806"/>
            <a:ext cx="2743200" cy="365125"/>
          </a:xfrm>
          <a:prstGeom prst="rect">
            <a:avLst/>
          </a:prstGeom>
        </p:spPr>
        <p:txBody>
          <a:bodyPr/>
          <a:lstStyle>
            <a:lvl1pPr>
              <a:defRPr/>
            </a:lvl1pPr>
          </a:lstStyle>
          <a:p>
            <a:r>
              <a:rPr lang="en-CA" dirty="0"/>
              <a:t>2020-09-27</a:t>
            </a:r>
            <a:endParaRPr lang="en-US" dirty="0"/>
          </a:p>
        </p:txBody>
      </p:sp>
      <p:sp>
        <p:nvSpPr>
          <p:cNvPr id="6" name="Slide Number Placeholder 5">
            <a:extLst>
              <a:ext uri="{FF2B5EF4-FFF2-40B4-BE49-F238E27FC236}">
                <a16:creationId xmlns:a16="http://schemas.microsoft.com/office/drawing/2014/main" id="{6BACAEFF-B8AB-074B-AAD7-B40D9E5BE132}"/>
              </a:ext>
            </a:extLst>
          </p:cNvPr>
          <p:cNvSpPr>
            <a:spLocks noGrp="1"/>
          </p:cNvSpPr>
          <p:nvPr>
            <p:ph type="sldNum" sz="quarter" idx="12"/>
          </p:nvPr>
        </p:nvSpPr>
        <p:spPr/>
        <p:txBody>
          <a:bodyPr/>
          <a:lstStyle/>
          <a:p>
            <a:fld id="{C8784B88-F3D9-6A4F-9660-1A0A1E561ED7}" type="slidenum">
              <a:rPr lang="en-US" smtClean="0"/>
              <a:t>‹#›</a:t>
            </a:fld>
            <a:endParaRPr lang="en-US"/>
          </a:p>
        </p:txBody>
      </p:sp>
    </p:spTree>
    <p:extLst>
      <p:ext uri="{BB962C8B-B14F-4D97-AF65-F5344CB8AC3E}">
        <p14:creationId xmlns:p14="http://schemas.microsoft.com/office/powerpoint/2010/main" val="2571875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A4472B-77C3-C84F-B148-9A6105B11873}"/>
              </a:ext>
            </a:extLst>
          </p:cNvPr>
          <p:cNvSpPr txBox="1"/>
          <p:nvPr userDrawn="1"/>
        </p:nvSpPr>
        <p:spPr>
          <a:xfrm>
            <a:off x="1" y="6519446"/>
            <a:ext cx="12192000" cy="369332"/>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rtl="1"/>
            <a:r>
              <a:rPr lang="ar-KW" sz="1800" b="1" dirty="0"/>
              <a:t>أكاديمية آيات للعلوم الإسلامية      </a:t>
            </a:r>
            <a:r>
              <a:rPr lang="en-US" sz="1600" dirty="0"/>
              <a:t>www.ayaatacademy.ca     </a:t>
            </a:r>
          </a:p>
        </p:txBody>
      </p:sp>
      <p:sp>
        <p:nvSpPr>
          <p:cNvPr id="2" name="Title Placeholder 1">
            <a:extLst>
              <a:ext uri="{FF2B5EF4-FFF2-40B4-BE49-F238E27FC236}">
                <a16:creationId xmlns:a16="http://schemas.microsoft.com/office/drawing/2014/main" id="{17DDCA45-CB87-4846-A6A1-55A1929CB6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0F31F4-BF77-CA4D-AD13-C0EF018F7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9CBF62B-EBD9-1342-8CB5-9BCC68E882CD}"/>
              </a:ext>
            </a:extLst>
          </p:cNvPr>
          <p:cNvSpPr>
            <a:spLocks noGrp="1"/>
          </p:cNvSpPr>
          <p:nvPr>
            <p:ph type="sldNum" sz="quarter" idx="4"/>
          </p:nvPr>
        </p:nvSpPr>
        <p:spPr>
          <a:xfrm>
            <a:off x="8610600" y="6527806"/>
            <a:ext cx="2743200" cy="365125"/>
          </a:xfrm>
          <a:prstGeom prst="rect">
            <a:avLst/>
          </a:prstGeom>
        </p:spPr>
        <p:txBody>
          <a:bodyPr vert="horz" lIns="91440" tIns="45720" rIns="91440" bIns="45720" rtlCol="0" anchor="ctr"/>
          <a:lstStyle>
            <a:lvl1pPr algn="r">
              <a:defRPr sz="1800" b="1">
                <a:solidFill>
                  <a:schemeClr val="bg1"/>
                </a:solidFill>
                <a:latin typeface="Arial" panose="020B0604020202020204" pitchFamily="34" charset="0"/>
                <a:cs typeface="Arial" panose="020B0604020202020204" pitchFamily="34" charset="0"/>
              </a:defRPr>
            </a:lvl1pPr>
          </a:lstStyle>
          <a:p>
            <a:fld id="{C8784B88-F3D9-6A4F-9660-1A0A1E561ED7}" type="slidenum">
              <a:rPr lang="en-US" smtClean="0"/>
              <a:pPr/>
              <a:t>‹#›</a:t>
            </a:fld>
            <a:endParaRPr lang="en-US" dirty="0"/>
          </a:p>
        </p:txBody>
      </p:sp>
      <p:pic>
        <p:nvPicPr>
          <p:cNvPr id="7" name="Picture 6">
            <a:extLst>
              <a:ext uri="{FF2B5EF4-FFF2-40B4-BE49-F238E27FC236}">
                <a16:creationId xmlns:a16="http://schemas.microsoft.com/office/drawing/2014/main" id="{27A79718-0341-3243-9AE1-3D0C2DA74180}"/>
              </a:ext>
            </a:extLst>
          </p:cNvPr>
          <p:cNvPicPr>
            <a:picLocks noChangeAspect="1"/>
          </p:cNvPicPr>
          <p:nvPr userDrawn="1"/>
        </p:nvPicPr>
        <p:blipFill>
          <a:blip r:embed="rId13"/>
          <a:stretch>
            <a:fillRect/>
          </a:stretch>
        </p:blipFill>
        <p:spPr>
          <a:xfrm>
            <a:off x="10069186" y="230188"/>
            <a:ext cx="1825452" cy="1333141"/>
          </a:xfrm>
          <a:prstGeom prst="rect">
            <a:avLst/>
          </a:prstGeom>
        </p:spPr>
      </p:pic>
      <p:sp>
        <p:nvSpPr>
          <p:cNvPr id="8" name="Rectangle 7">
            <a:extLst>
              <a:ext uri="{FF2B5EF4-FFF2-40B4-BE49-F238E27FC236}">
                <a16:creationId xmlns:a16="http://schemas.microsoft.com/office/drawing/2014/main" id="{3D8A766A-995A-9C41-BF6C-E3EBFD67ED69}"/>
              </a:ext>
            </a:extLst>
          </p:cNvPr>
          <p:cNvSpPr/>
          <p:nvPr userDrawn="1"/>
        </p:nvSpPr>
        <p:spPr>
          <a:xfrm>
            <a:off x="9743662" y="1405008"/>
            <a:ext cx="2476500" cy="338554"/>
          </a:xfrm>
          <a:prstGeom prst="rect">
            <a:avLst/>
          </a:prstGeom>
        </p:spPr>
        <p:txBody>
          <a:bodyPr wrap="square">
            <a:spAutoFit/>
          </a:bodyPr>
          <a:lstStyle/>
          <a:p>
            <a:pPr algn="ctr"/>
            <a:r>
              <a:rPr lang="ar-KW" sz="1600" b="1" dirty="0">
                <a:solidFill>
                  <a:schemeClr val="accent1">
                    <a:lumMod val="75000"/>
                  </a:schemeClr>
                </a:solidFill>
              </a:rPr>
              <a:t>أكاديمية آيات للعلوم الإسلامية </a:t>
            </a:r>
            <a:endParaRPr lang="en-US" sz="1600" dirty="0">
              <a:solidFill>
                <a:schemeClr val="accent1">
                  <a:lumMod val="75000"/>
                </a:schemeClr>
              </a:solidFill>
            </a:endParaRPr>
          </a:p>
        </p:txBody>
      </p:sp>
    </p:spTree>
    <p:extLst>
      <p:ext uri="{BB962C8B-B14F-4D97-AF65-F5344CB8AC3E}">
        <p14:creationId xmlns:p14="http://schemas.microsoft.com/office/powerpoint/2010/main" val="3379582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5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earning.aljazeera.net/ar/node/21667"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B0BB-85E7-444B-A033-873561327BFC}"/>
              </a:ext>
            </a:extLst>
          </p:cNvPr>
          <p:cNvSpPr>
            <a:spLocks noGrp="1"/>
          </p:cNvSpPr>
          <p:nvPr>
            <p:ph type="ctrTitle"/>
          </p:nvPr>
        </p:nvSpPr>
        <p:spPr/>
        <p:txBody>
          <a:bodyPr/>
          <a:lstStyle/>
          <a:p>
            <a:pPr rtl="1"/>
            <a:r>
              <a:rPr lang="ar-EG"/>
              <a:t>جَزِيرَةُ سُقُطْرَى اليَمَنِيَّة</a:t>
            </a:r>
            <a:br>
              <a:rPr lang="en-US" dirty="0"/>
            </a:br>
            <a:endParaRPr lang="ar-EG" dirty="0"/>
          </a:p>
        </p:txBody>
      </p:sp>
      <p:sp>
        <p:nvSpPr>
          <p:cNvPr id="3" name="Subtitle 2">
            <a:extLst>
              <a:ext uri="{FF2B5EF4-FFF2-40B4-BE49-F238E27FC236}">
                <a16:creationId xmlns:a16="http://schemas.microsoft.com/office/drawing/2014/main" id="{D2CE41B7-91BB-2643-B51E-9483CCFAA46F}"/>
              </a:ext>
            </a:extLst>
          </p:cNvPr>
          <p:cNvSpPr>
            <a:spLocks noGrp="1"/>
          </p:cNvSpPr>
          <p:nvPr>
            <p:ph type="subTitle" idx="1"/>
          </p:nvPr>
        </p:nvSpPr>
        <p:spPr/>
        <p:txBody>
          <a:bodyPr/>
          <a:lstStyle/>
          <a:p>
            <a:r>
              <a:rPr lang="en-US" b="1" dirty="0"/>
              <a:t>Dr. </a:t>
            </a:r>
            <a:r>
              <a:rPr lang="en-US" dirty="0"/>
              <a:t>Ehab Atta</a:t>
            </a:r>
          </a:p>
        </p:txBody>
      </p:sp>
      <p:sp>
        <p:nvSpPr>
          <p:cNvPr id="5" name="Slide Number Placeholder 4">
            <a:extLst>
              <a:ext uri="{FF2B5EF4-FFF2-40B4-BE49-F238E27FC236}">
                <a16:creationId xmlns:a16="http://schemas.microsoft.com/office/drawing/2014/main" id="{5C1C79E2-969B-654E-9C3F-A0C291F5423E}"/>
              </a:ext>
            </a:extLst>
          </p:cNvPr>
          <p:cNvSpPr>
            <a:spLocks noGrp="1"/>
          </p:cNvSpPr>
          <p:nvPr>
            <p:ph type="sldNum" sz="quarter" idx="12"/>
          </p:nvPr>
        </p:nvSpPr>
        <p:spPr/>
        <p:txBody>
          <a:bodyPr/>
          <a:lstStyle/>
          <a:p>
            <a:fld id="{C8784B88-F3D9-6A4F-9660-1A0A1E561ED7}" type="slidenum">
              <a:rPr lang="en-US" smtClean="0"/>
              <a:t>1</a:t>
            </a:fld>
            <a:endParaRPr lang="en-US"/>
          </a:p>
        </p:txBody>
      </p:sp>
    </p:spTree>
    <p:extLst>
      <p:ext uri="{BB962C8B-B14F-4D97-AF65-F5344CB8AC3E}">
        <p14:creationId xmlns:p14="http://schemas.microsoft.com/office/powerpoint/2010/main" val="3934097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906E16CA-D43B-2F4C-BC4D-04EF49E90B09}"/>
              </a:ext>
            </a:extLst>
          </p:cNvPr>
          <p:cNvSpPr>
            <a:spLocks noGrp="1"/>
          </p:cNvSpPr>
          <p:nvPr>
            <p:ph type="sldNum" sz="quarter" idx="12"/>
          </p:nvPr>
        </p:nvSpPr>
        <p:spPr/>
        <p:txBody>
          <a:bodyPr/>
          <a:lstStyle/>
          <a:p>
            <a:fld id="{C8784B88-F3D9-6A4F-9660-1A0A1E561ED7}" type="slidenum">
              <a:rPr lang="en-US" smtClean="0"/>
              <a:t>2</a:t>
            </a:fld>
            <a:endParaRPr lang="en-US" dirty="0"/>
          </a:p>
        </p:txBody>
      </p:sp>
      <p:pic>
        <p:nvPicPr>
          <p:cNvPr id="5" name="Picture 4">
            <a:extLst>
              <a:ext uri="{FF2B5EF4-FFF2-40B4-BE49-F238E27FC236}">
                <a16:creationId xmlns:a16="http://schemas.microsoft.com/office/drawing/2014/main" id="{7F6A93B7-138E-4C9E-B3AC-7B003221D211}"/>
              </a:ext>
            </a:extLst>
          </p:cNvPr>
          <p:cNvPicPr>
            <a:picLocks noChangeAspect="1"/>
          </p:cNvPicPr>
          <p:nvPr/>
        </p:nvPicPr>
        <p:blipFill>
          <a:blip r:embed="rId2"/>
          <a:stretch>
            <a:fillRect/>
          </a:stretch>
        </p:blipFill>
        <p:spPr>
          <a:xfrm>
            <a:off x="2302525" y="1331331"/>
            <a:ext cx="7586950" cy="4195338"/>
          </a:xfrm>
          <a:prstGeom prst="rect">
            <a:avLst/>
          </a:prstGeom>
        </p:spPr>
      </p:pic>
      <p:sp>
        <p:nvSpPr>
          <p:cNvPr id="7" name="TextBox 6">
            <a:extLst>
              <a:ext uri="{FF2B5EF4-FFF2-40B4-BE49-F238E27FC236}">
                <a16:creationId xmlns:a16="http://schemas.microsoft.com/office/drawing/2014/main" id="{F75333AF-B8F3-499F-AE75-B9AABCFC0F17}"/>
              </a:ext>
            </a:extLst>
          </p:cNvPr>
          <p:cNvSpPr txBox="1"/>
          <p:nvPr/>
        </p:nvSpPr>
        <p:spPr>
          <a:xfrm>
            <a:off x="3054427" y="5681818"/>
            <a:ext cx="6108852" cy="369332"/>
          </a:xfrm>
          <a:prstGeom prst="rect">
            <a:avLst/>
          </a:prstGeom>
          <a:noFill/>
        </p:spPr>
        <p:txBody>
          <a:bodyPr wrap="square">
            <a:spAutoFit/>
          </a:bodyPr>
          <a:lstStyle/>
          <a:p>
            <a:pPr algn="ctr"/>
            <a:r>
              <a:rPr lang="en-US" dirty="0">
                <a:hlinkClick r:id="rId3"/>
              </a:rPr>
              <a:t>https://learning.aljazeera.net/ar/node/21667</a:t>
            </a:r>
            <a:endParaRPr lang="en-US" dirty="0"/>
          </a:p>
        </p:txBody>
      </p:sp>
    </p:spTree>
    <p:extLst>
      <p:ext uri="{BB962C8B-B14F-4D97-AF65-F5344CB8AC3E}">
        <p14:creationId xmlns:p14="http://schemas.microsoft.com/office/powerpoint/2010/main" val="395245524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906E16CA-D43B-2F4C-BC4D-04EF49E90B09}"/>
              </a:ext>
            </a:extLst>
          </p:cNvPr>
          <p:cNvSpPr>
            <a:spLocks noGrp="1"/>
          </p:cNvSpPr>
          <p:nvPr>
            <p:ph type="sldNum" sz="quarter" idx="12"/>
          </p:nvPr>
        </p:nvSpPr>
        <p:spPr/>
        <p:txBody>
          <a:bodyPr/>
          <a:lstStyle/>
          <a:p>
            <a:fld id="{C8784B88-F3D9-6A4F-9660-1A0A1E561ED7}" type="slidenum">
              <a:rPr lang="en-US" smtClean="0"/>
              <a:t>3</a:t>
            </a:fld>
            <a:endParaRPr lang="en-US" dirty="0"/>
          </a:p>
        </p:txBody>
      </p:sp>
      <p:sp>
        <p:nvSpPr>
          <p:cNvPr id="5" name="TextBox 4">
            <a:extLst>
              <a:ext uri="{FF2B5EF4-FFF2-40B4-BE49-F238E27FC236}">
                <a16:creationId xmlns:a16="http://schemas.microsoft.com/office/drawing/2014/main" id="{7FBBA8F3-8E93-4BD4-8585-75B5ECD2C66F}"/>
              </a:ext>
            </a:extLst>
          </p:cNvPr>
          <p:cNvSpPr txBox="1"/>
          <p:nvPr/>
        </p:nvSpPr>
        <p:spPr>
          <a:xfrm>
            <a:off x="187287" y="1854223"/>
            <a:ext cx="11843132" cy="4401205"/>
          </a:xfrm>
          <a:prstGeom prst="rect">
            <a:avLst/>
          </a:prstGeom>
          <a:noFill/>
        </p:spPr>
        <p:txBody>
          <a:bodyPr wrap="square">
            <a:spAutoFit/>
          </a:bodyPr>
          <a:lstStyle/>
          <a:p>
            <a:pPr algn="just" rtl="1"/>
            <a:r>
              <a:rPr lang="ar-EG" sz="2800" b="0" i="0" dirty="0">
                <a:solidFill>
                  <a:srgbClr val="333333"/>
                </a:solidFill>
                <a:effectLst/>
                <a:latin typeface="Sakkal Majalla" panose="02000000000000000000" pitchFamily="2" charset="-78"/>
                <a:cs typeface="Sakkal Majalla" panose="02000000000000000000" pitchFamily="2" charset="-78"/>
              </a:rPr>
              <a:t>سُقُطْرَى جزيرةُ السعادة والأساطير، تُعَدّ جزيرةُ سقطرى كبرَى الجزر اليمنية، وتقع في بحر العرب.</a:t>
            </a:r>
          </a:p>
          <a:p>
            <a:pPr algn="just" rtl="1"/>
            <a:r>
              <a:rPr lang="ar-EG" sz="2800" b="0" i="0" dirty="0">
                <a:solidFill>
                  <a:srgbClr val="333333"/>
                </a:solidFill>
                <a:effectLst/>
                <a:latin typeface="Sakkal Majalla" panose="02000000000000000000" pitchFamily="2" charset="-78"/>
                <a:cs typeface="Sakkal Majalla" panose="02000000000000000000" pitchFamily="2" charset="-78"/>
              </a:rPr>
              <a:t>تبلغ مساحةُ جزيرة سقطرى 3650 كيلومترا مربعا، وعدد سكانها حوالي 100 ألف نسمة غالبيتُهم يعملون في الزراعة والصّيْد وتنمية المواشي.</a:t>
            </a:r>
          </a:p>
          <a:p>
            <a:pPr algn="just" rtl="1"/>
            <a:r>
              <a:rPr lang="ar-EG" sz="2800" b="0" i="0" dirty="0">
                <a:solidFill>
                  <a:srgbClr val="333333"/>
                </a:solidFill>
                <a:effectLst/>
                <a:latin typeface="Sakkal Majalla" panose="02000000000000000000" pitchFamily="2" charset="-78"/>
                <a:cs typeface="Sakkal Majalla" panose="02000000000000000000" pitchFamily="2" charset="-78"/>
              </a:rPr>
              <a:t>تتشكّل تضاريسُ الجزيرة من جبالٍ وهِضابٍ وُسْطَى وأودية وسواحلَ، ويرتفع أعلَى جبلٍ فيها 1500 متر عن سطح البحر.</a:t>
            </a:r>
          </a:p>
          <a:p>
            <a:pPr algn="just" rtl="1"/>
            <a:r>
              <a:rPr lang="ar-EG" sz="2800" b="0" i="0" dirty="0">
                <a:solidFill>
                  <a:srgbClr val="333333"/>
                </a:solidFill>
                <a:effectLst/>
                <a:latin typeface="Sakkal Majalla" panose="02000000000000000000" pitchFamily="2" charset="-78"/>
                <a:cs typeface="Sakkal Majalla" panose="02000000000000000000" pitchFamily="2" charset="-78"/>
              </a:rPr>
              <a:t>وعاصمة الجزيرة تُسمَّى حِديبو، والمناخ فيها استوائيٌّ، والأمطارُ موسميةٌ في الربيع والخريف، وفي الشتاء تهبُّ على الجزيرة والمنطقة البحرية خاصة عواصفُ ورياحٌ شديدة.</a:t>
            </a:r>
          </a:p>
          <a:p>
            <a:pPr algn="just" rtl="1"/>
            <a:r>
              <a:rPr lang="ar-EG" sz="2800" b="0" i="0" dirty="0">
                <a:solidFill>
                  <a:srgbClr val="333333"/>
                </a:solidFill>
                <a:effectLst/>
                <a:latin typeface="Sakkal Majalla" panose="02000000000000000000" pitchFamily="2" charset="-78"/>
                <a:cs typeface="Sakkal Majalla" panose="02000000000000000000" pitchFamily="2" charset="-78"/>
              </a:rPr>
              <a:t> تُعَدّ سقطرى بشهادةٍ دوليةٍ أكبرَ محميةٍ طبيعيةٍ في بحرها وبرّها وأوسعَ متحف لِلثّرْوة النباتية والأعشاب الطبية والأشجار المُعمَّرة، وهي مَوْطن لأشكال جميلة من الطيور الداجنة والطيور المهاجرة التي يطيب لها العيشُ والتفريخ في هذه الجزيرة.</a:t>
            </a:r>
          </a:p>
          <a:p>
            <a:pPr algn="just" rtl="1"/>
            <a:r>
              <a:rPr lang="ar-EG" sz="2800" b="0" i="0" dirty="0">
                <a:solidFill>
                  <a:srgbClr val="333333"/>
                </a:solidFill>
                <a:effectLst/>
                <a:latin typeface="Sakkal Majalla" panose="02000000000000000000" pitchFamily="2" charset="-78"/>
                <a:cs typeface="Sakkal Majalla" panose="02000000000000000000" pitchFamily="2" charset="-78"/>
              </a:rPr>
              <a:t>ويوجد بها شلالاتُ مياهٍ منحدرةٌ من أعالي الجبال، وفيها كهوفٌ ومغارات مأهولةٌ، تسكنها أُسَرٌ مع مواشيها، ويدخل الزوار بسياراتهم إلى جوف تلك المغارة.</a:t>
            </a:r>
          </a:p>
        </p:txBody>
      </p:sp>
    </p:spTree>
    <p:extLst>
      <p:ext uri="{BB962C8B-B14F-4D97-AF65-F5344CB8AC3E}">
        <p14:creationId xmlns:p14="http://schemas.microsoft.com/office/powerpoint/2010/main" val="42692775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23CB45-434C-144E-9030-33EA9BC122DC}"/>
              </a:ext>
            </a:extLst>
          </p:cNvPr>
          <p:cNvSpPr>
            <a:spLocks noGrp="1"/>
          </p:cNvSpPr>
          <p:nvPr>
            <p:ph type="sldNum" sz="quarter" idx="12"/>
          </p:nvPr>
        </p:nvSpPr>
        <p:spPr/>
        <p:txBody>
          <a:bodyPr/>
          <a:lstStyle/>
          <a:p>
            <a:fld id="{C8784B88-F3D9-6A4F-9660-1A0A1E561ED7}" type="slidenum">
              <a:rPr lang="en-US" smtClean="0"/>
              <a:t>4</a:t>
            </a:fld>
            <a:endParaRPr lang="en-US"/>
          </a:p>
        </p:txBody>
      </p:sp>
      <p:pic>
        <p:nvPicPr>
          <p:cNvPr id="7" name="Picture 6">
            <a:extLst>
              <a:ext uri="{FF2B5EF4-FFF2-40B4-BE49-F238E27FC236}">
                <a16:creationId xmlns:a16="http://schemas.microsoft.com/office/drawing/2014/main" id="{1C603F22-8B5C-494F-88CF-E204883308B3}"/>
              </a:ext>
            </a:extLst>
          </p:cNvPr>
          <p:cNvPicPr>
            <a:picLocks noChangeAspect="1"/>
          </p:cNvPicPr>
          <p:nvPr/>
        </p:nvPicPr>
        <p:blipFill>
          <a:blip r:embed="rId2"/>
          <a:stretch>
            <a:fillRect/>
          </a:stretch>
        </p:blipFill>
        <p:spPr>
          <a:xfrm>
            <a:off x="2333495" y="920663"/>
            <a:ext cx="7525011" cy="5016674"/>
          </a:xfrm>
          <a:prstGeom prst="rect">
            <a:avLst/>
          </a:prstGeom>
        </p:spPr>
      </p:pic>
    </p:spTree>
    <p:extLst>
      <p:ext uri="{BB962C8B-B14F-4D97-AF65-F5344CB8AC3E}">
        <p14:creationId xmlns:p14="http://schemas.microsoft.com/office/powerpoint/2010/main" val="6298603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TotalTime>
  <Words>176</Words>
  <Application>Microsoft Office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Sakkal Majalla</vt:lpstr>
      <vt:lpstr>Office Theme</vt:lpstr>
      <vt:lpstr>جَزِيرَةُ سُقُطْرَى اليَمَنِيَّة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Amro Ibrahim</dc:creator>
  <cp:lastModifiedBy>EHB</cp:lastModifiedBy>
  <cp:revision>53</cp:revision>
  <dcterms:created xsi:type="dcterms:W3CDTF">2020-09-13T16:40:33Z</dcterms:created>
  <dcterms:modified xsi:type="dcterms:W3CDTF">2024-04-07T19:27:30Z</dcterms:modified>
</cp:coreProperties>
</file>