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74" r:id="rId3"/>
    <p:sldId id="272" r:id="rId4"/>
    <p:sldId id="273" r:id="rId5"/>
    <p:sldId id="27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854"/>
    <p:restoredTop sz="92683"/>
  </p:normalViewPr>
  <p:slideViewPr>
    <p:cSldViewPr snapToGrid="0" snapToObjects="1">
      <p:cViewPr varScale="1">
        <p:scale>
          <a:sx n="58" d="100"/>
          <a:sy n="58" d="100"/>
        </p:scale>
        <p:origin x="126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97DA2-CF9B-0548-89BC-41DD59467B85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DEBF2-CC02-1548-9470-B528E3625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9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9530D08-FCBC-2442-8AF0-6F57396B2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219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B2A54-FC40-FE44-B3CA-E2D3E1BD24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84A88-7E80-B240-B1D0-E6162EFB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BDC0EF-082B-474B-8CA4-98454AF4AEBA}"/>
              </a:ext>
            </a:extLst>
          </p:cNvPr>
          <p:cNvSpPr/>
          <p:nvPr userDrawn="1"/>
        </p:nvSpPr>
        <p:spPr>
          <a:xfrm>
            <a:off x="9982200" y="242888"/>
            <a:ext cx="2062163" cy="171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75D6A4-DD0F-A54E-8615-5D0133DAE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3BDEBF7-FA97-0741-A594-97BCE55D76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83274" y="242888"/>
            <a:ext cx="1825452" cy="133314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41CAC8-26EE-AD4F-92B7-481D2D348569}"/>
              </a:ext>
            </a:extLst>
          </p:cNvPr>
          <p:cNvSpPr/>
          <p:nvPr userDrawn="1"/>
        </p:nvSpPr>
        <p:spPr>
          <a:xfrm>
            <a:off x="4857750" y="14177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122BF2-C2B8-FA49-843E-12C8E5D64BD1}"/>
              </a:ext>
            </a:extLst>
          </p:cNvPr>
          <p:cNvSpPr txBox="1"/>
          <p:nvPr userDrawn="1"/>
        </p:nvSpPr>
        <p:spPr>
          <a:xfrm>
            <a:off x="0" y="1791401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en-CA" sz="1800" b="1" dirty="0"/>
              <a:t>LNG </a:t>
            </a:r>
            <a:r>
              <a:rPr lang="ar-EG" sz="1800" b="1" dirty="0"/>
              <a:t>2</a:t>
            </a:r>
            <a:r>
              <a:rPr lang="en-CA" sz="1800" b="1" dirty="0"/>
              <a:t>62E – Arabic Curriculum – Lecture No. </a:t>
            </a:r>
            <a:r>
              <a:rPr lang="ar-EG" sz="1800" b="1" dirty="0"/>
              <a:t>2</a:t>
            </a:r>
            <a:r>
              <a:rPr lang="en-CA" sz="1800" b="1" dirty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667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32FA-8667-4446-A71D-C97A83700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10346-13AE-AC46-BB14-BD42A0147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3B3C2-584D-B04F-9C08-AEBABB5984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8785F-521D-0C44-8EE3-2CFF92EC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9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2CDF-C717-7044-AA4A-5150F8498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0F1A3-EE6B-B643-8A96-7EB5355F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EA2A2-1905-F64F-A921-98677409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12FB8-D1DA-5C42-865C-4E2AF1F54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87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EAE3-61A7-F749-875E-C4F204A1F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0A70-3233-6345-B755-997D04AE3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07842-B9FF-AE49-814C-4AD1A5B0F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CD8A8-3C59-E545-B02E-2C1655DF82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82D9E-F43F-D44C-82D8-8DC2B412D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3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C3363-FA41-1940-8E68-047776A85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31B48-0769-F746-A5E4-D04C2A776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771C5-36C7-4348-94E9-B488F912E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4492BF-37AF-F14B-92DB-45CF3B7B0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C5698-46FB-3D46-A19E-E67525E4F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17F8ED-C600-CB41-A494-4CC0D8ACAE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87123-0779-FB4A-827B-51AC3192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84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DA3E6-AEA3-B54D-9374-6AE6FBDBA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4D16E0-8AC1-FB48-892C-65E7457A16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6B769-975D-F442-93E9-0CEA33453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8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3B0DD-3463-5344-B094-815387B429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C7B5A-ACA7-1149-B4B9-6FC902D0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04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692AF-27A0-C249-800F-C129E9BB1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05945-3F90-1F41-8D50-86FDDCDDF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FF419-5B04-CA4D-B134-92D8E45F2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27EFE-F754-E54E-92CC-853C3A3E38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53744-71D3-DE4B-85B7-2122B010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8B656-7A5A-F843-9502-BFA3B1FFB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43EA3C-67FA-964E-9DB0-ED8DEA2F97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2A11A-2029-3640-9DD4-B7D24EDA7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D85BC-44AD-2443-953B-FAF3B3FEC7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BF23B-F646-BF47-AE26-9F9D9402C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49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DF3F3-9817-DF45-9720-EC62753AD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9DE9E-49B4-5245-8859-91B7E5EA2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670A9-CBAB-2C49-950E-5B31284F2D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9C57E-F3D0-124E-BE46-E8D0BC6F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0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7EF1F6-BFC8-E54B-BD75-AD0467B4D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EC5120-FFD1-DF48-80C8-000736276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5DF-717B-B242-AE59-FBFEC115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CAEFF-B8AB-074B-AAD7-B40D9E5BE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7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AA4472B-77C3-C84F-B148-9A6105B11873}"/>
              </a:ext>
            </a:extLst>
          </p:cNvPr>
          <p:cNvSpPr txBox="1"/>
          <p:nvPr userDrawn="1"/>
        </p:nvSpPr>
        <p:spPr>
          <a:xfrm>
            <a:off x="1" y="6519446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KW" sz="1800" b="1" dirty="0"/>
              <a:t>أكاديمية آيات للعلوم الإسلامية      </a:t>
            </a:r>
            <a:r>
              <a:rPr lang="en-US" sz="1600" dirty="0"/>
              <a:t>www.ayaatacademy.ca     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DDCA45-CB87-4846-A6A1-55A1929CB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F31F4-BF77-CA4D-AD13-C0EF018F7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BF62B-EBD9-1342-8CB5-9BCC68E88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8784B88-F3D9-6A4F-9660-1A0A1E561ED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A79718-0341-3243-9AE1-3D0C2DA7418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069186" y="230188"/>
            <a:ext cx="1825452" cy="133314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8A766A-995A-9C41-BF6C-E3EBFD67ED69}"/>
              </a:ext>
            </a:extLst>
          </p:cNvPr>
          <p:cNvSpPr/>
          <p:nvPr userDrawn="1"/>
        </p:nvSpPr>
        <p:spPr>
          <a:xfrm>
            <a:off x="9743662" y="14050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58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learning.aljazeera.net/ar/node/20071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2B0BB-85E7-444B-A033-873561327B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1"/>
            <a:r>
              <a:rPr lang="ar-EG"/>
              <a:t>كَيْفَ تُدِيرُ مِيزَانِيَّةَ أُسْرَتِك</a:t>
            </a:r>
            <a:r>
              <a:rPr lang="ar-EG" dirty="0"/>
              <a:t>؟</a:t>
            </a:r>
            <a:br>
              <a:rPr lang="ar-EG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CE41B7-91BB-2643-B51E-9483CCFAA4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Dr. </a:t>
            </a:r>
            <a:r>
              <a:rPr lang="en-US" dirty="0"/>
              <a:t>Ehab Atta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1C79E2-969B-654E-9C3F-A0C291F54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97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E74F0B-E44E-4A20-9CE5-7B3BC2637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B2A984-F9D7-47DE-9D71-C197AB9C4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506" y="705079"/>
            <a:ext cx="5031119" cy="52826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041F8C7-A960-4B20-9869-735F67707F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705079"/>
            <a:ext cx="4396017" cy="5288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90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5">
            <a:hlinkClick r:id="rId2"/>
            <a:extLst>
              <a:ext uri="{FF2B5EF4-FFF2-40B4-BE49-F238E27FC236}">
                <a16:creationId xmlns:a16="http://schemas.microsoft.com/office/drawing/2014/main" id="{312A0DE6-907D-42CF-BADF-9A41053663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9454" y="1295290"/>
            <a:ext cx="7633092" cy="42674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96F3A94-9CAA-4DBA-9C08-891E84B23324}"/>
              </a:ext>
            </a:extLst>
          </p:cNvPr>
          <p:cNvSpPr txBox="1"/>
          <p:nvPr/>
        </p:nvSpPr>
        <p:spPr>
          <a:xfrm>
            <a:off x="3054427" y="5902156"/>
            <a:ext cx="61088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2"/>
              </a:rPr>
              <a:t>https://learning.aljazeera.net/ar/node/20071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856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BB0D3F-B0C5-4383-9E09-49B0FF88D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4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1C2EE3-65CB-4221-B072-B77518F07E0A}"/>
              </a:ext>
            </a:extLst>
          </p:cNvPr>
          <p:cNvSpPr txBox="1"/>
          <p:nvPr/>
        </p:nvSpPr>
        <p:spPr>
          <a:xfrm>
            <a:off x="1" y="473726"/>
            <a:ext cx="978297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400" dirty="0">
                <a:solidFill>
                  <a:srgbClr val="00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ميزانيَّةُ الأُسْرَةِ: هِيَ خُطَّةٌ ماليَّةٌ تُساعِدُ أَيَّةَ عائِلَةٍ عَلَى تَحْقيقِ أَقْصَى قَدْرٍ مِنَ التَّوازُنِ بَيْنَ إِيرَادَاتِهَا وَمَصْرُوفاتِها.</a:t>
            </a:r>
            <a:endParaRPr lang="ar-SA" sz="2400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SA" sz="2400" dirty="0">
                <a:solidFill>
                  <a:srgbClr val="00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وَتَتَكَوَّنُ الميزانيَّةُ مِنْ عَناصِرَ عِدَّةٍ هِيَ: الدَّخْلُ، والمَصْرُوفاتُ، وَالْتَوْفيرُ.</a:t>
            </a:r>
            <a:endParaRPr lang="ar-SA" sz="2400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SA" sz="2400" dirty="0">
                <a:solidFill>
                  <a:srgbClr val="00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يُمْكِنُ وَضْعُ ميزانيَّةٍ أُسَريَّةٍ سَنَويَّةٍ، ثُمَّ ميزانيّاتٍ شَهْريَّةٍ أَوْ أُسْبوعيَّةٍ.</a:t>
            </a:r>
            <a:endParaRPr lang="ar-SA" sz="2400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SA" sz="2400" dirty="0">
                <a:solidFill>
                  <a:srgbClr val="00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عِنْدَ إِعْدادِ أَيَّةِ ميزانيَّةٍ أُسَريَّةٍ يَجِبُ صِياغَةُ سُلَّمِ أَوْلَوِيّاتٍ مالِيَّةٍ، وَهِيَ أُمورٌ تَخْتَلِفُ مِنْ أُسْرَةٍ إِلَى أُخْرَى.</a:t>
            </a:r>
            <a:endParaRPr lang="ar-SA" sz="2400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SA" sz="2400" dirty="0">
                <a:solidFill>
                  <a:srgbClr val="00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هُنَاكَ مَزَايَا كُبْرَى لِأَيَّةِ ميزانيَّةٍ أُسَريَّةٍ، مِنْهَا أَنَّهَا:</a:t>
            </a:r>
            <a:endParaRPr lang="ar-SA" sz="2400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SA" sz="2400" dirty="0">
                <a:solidFill>
                  <a:srgbClr val="00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 تُساعِدُ عَلَى تَجَنُّبِ أَيَّةِ أَزَماتٍ مالِيَّةٍ.</a:t>
            </a:r>
            <a:endParaRPr lang="ar-SA" sz="2400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SA" sz="2400" dirty="0">
                <a:solidFill>
                  <a:srgbClr val="00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 تُسْهِمُ فِي تَعْظِيمِ الوَعْيِ الأُسَريِّ بِالْوَضْعِ المالِيِّ لِلْعَائِلَةِ.</a:t>
            </a:r>
            <a:endParaRPr lang="ar-SA" sz="2400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SA" sz="2400" dirty="0">
                <a:solidFill>
                  <a:srgbClr val="00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 تُساعِدُ فِي تَحْدِيدِ أَهْدافِ الأُسْرَةِ وَحاجاتِها الفِعْلِيَّةِ.</a:t>
            </a:r>
            <a:endParaRPr lang="ar-SA" sz="2400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SA" sz="2400" dirty="0">
                <a:solidFill>
                  <a:srgbClr val="00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 تُحاوِلُ المِيزانيَّةُ إِشْباعَ الِاحْتِيَاجَاتِ حَسَبَ أَوْلَوِيَّاتِهَا.</a:t>
            </a:r>
            <a:endParaRPr lang="ar-SA" sz="2400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SA" sz="2400" dirty="0">
                <a:solidFill>
                  <a:srgbClr val="00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 تُمَكِّنُ الأُسْرَةَ مِنَ الْعَيْشِ ضِمْنَ إِطارِ دَخْلِها فَقَطْ.</a:t>
            </a:r>
            <a:endParaRPr lang="ar-SA" sz="2400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SA" sz="2400" dirty="0">
                <a:solidFill>
                  <a:srgbClr val="00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 تَعَلِّمُ الأُسْرَةَ كَيْفيَّةَ إِدارَةِ مَوَارِدِهَا عَلَى الوَجْهِ الأَكْمَلِ.</a:t>
            </a:r>
            <a:endParaRPr lang="ar-SA" sz="2400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SA" sz="2400" dirty="0">
                <a:solidFill>
                  <a:srgbClr val="00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- تَمْنَحُ الأُسْرَةَ فُرْصَةً لِتَحْسِينِ وَضْعِها الماليِّ.</a:t>
            </a:r>
            <a:endParaRPr lang="ar-SA" sz="2400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SA" sz="2400" dirty="0">
                <a:solidFill>
                  <a:srgbClr val="00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وَيُمْكِنُ تَحْقيقُ تَوازُنِ هَذِهِ الميزانيَّةِ؛ مِنْ خِلالِ: زيادَةِ الدَّخْلِ وَتَقْليلِ المَصارِيفِ.</a:t>
            </a:r>
            <a:endParaRPr lang="ar-SA" sz="2400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r>
              <a:rPr lang="ar-SA" sz="2400" dirty="0">
                <a:solidFill>
                  <a:srgbClr val="000000"/>
                </a:solidFill>
                <a:effectLst/>
                <a:latin typeface="Sakkal Majalla" panose="02000000000000000000" pitchFamily="2" charset="-78"/>
                <a:cs typeface="Sakkal Majalla" panose="02000000000000000000" pitchFamily="2" charset="-78"/>
              </a:rPr>
              <a:t>وَتَقْليصُ المَصاريفِ يُمْكِنُ أَنْ يَتِمَّ مِنْ خِلالِ: تَقْليصِ المَصاريفِ غَيْرِ الضَّروريَّةِ، وَتَقْليصِ المُخَصَّصَاتِ المالِيَّةِ لِلْبُنُودِ الإِلْزاميَّةِ.</a:t>
            </a:r>
            <a:endParaRPr lang="ar-SA" sz="2400" dirty="0">
              <a:effectLst/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r" rtl="1"/>
            <a:endParaRPr lang="en-US" sz="2400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82544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23CB45-434C-144E-9030-33EA9BC12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603F22-8B5C-494F-88CF-E20488330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495" y="920663"/>
            <a:ext cx="7525011" cy="501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60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</TotalTime>
  <Words>197</Words>
  <Application>Microsoft Office PowerPoint</Application>
  <PresentationFormat>Widescreen</PresentationFormat>
  <Paragraphs>22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Sakkal Majalla</vt:lpstr>
      <vt:lpstr>Office Theme</vt:lpstr>
      <vt:lpstr>كَيْفَ تُدِيرُ مِيزَانِيَّةَ أُسْرَتِك؟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Amro Ibrahim</dc:creator>
  <cp:lastModifiedBy>Dr. Ehab ATTA</cp:lastModifiedBy>
  <cp:revision>57</cp:revision>
  <dcterms:created xsi:type="dcterms:W3CDTF">2020-09-13T16:40:33Z</dcterms:created>
  <dcterms:modified xsi:type="dcterms:W3CDTF">2026-09-27T17:51:28Z</dcterms:modified>
</cp:coreProperties>
</file>