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75" r:id="rId3"/>
    <p:sldId id="272" r:id="rId4"/>
    <p:sldId id="276" r:id="rId5"/>
    <p:sldId id="277" r:id="rId6"/>
    <p:sldId id="27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54"/>
    <p:restoredTop sz="92683"/>
  </p:normalViewPr>
  <p:slideViewPr>
    <p:cSldViewPr snapToGrid="0" snapToObjects="1">
      <p:cViewPr varScale="1">
        <p:scale>
          <a:sx n="58" d="100"/>
          <a:sy n="58" d="100"/>
        </p:scale>
        <p:origin x="126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C97DA2-CF9B-0548-89BC-41DD59467B85}" type="datetimeFigureOut">
              <a:rPr lang="en-US" smtClean="0"/>
              <a:t>9/27/2026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DEBF2-CC02-1548-9470-B528E3625D40}" type="slidenum">
              <a:rPr lang="en-US" smtClean="0"/>
              <a:t>‹#›</a:t>
            </a:fld>
            <a:endParaRPr lang="en-US"/>
          </a:p>
        </p:txBody>
      </p:sp>
    </p:spTree>
    <p:extLst>
      <p:ext uri="{BB962C8B-B14F-4D97-AF65-F5344CB8AC3E}">
        <p14:creationId xmlns:p14="http://schemas.microsoft.com/office/powerpoint/2010/main" val="1787498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9530D08-FCBC-2442-8AF0-6F57396B269F}"/>
              </a:ext>
            </a:extLst>
          </p:cNvPr>
          <p:cNvSpPr>
            <a:spLocks noGrp="1"/>
          </p:cNvSpPr>
          <p:nvPr>
            <p:ph type="subTitle" idx="1"/>
          </p:nvPr>
        </p:nvSpPr>
        <p:spPr>
          <a:xfrm>
            <a:off x="1524000" y="470219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9FB2A54-FC40-FE44-B3CA-E2D3E1BD244C}"/>
              </a:ext>
            </a:extLst>
          </p:cNvPr>
          <p:cNvSpPr>
            <a:spLocks noGrp="1"/>
          </p:cNvSpPr>
          <p:nvPr>
            <p:ph type="dt" sz="half" idx="10"/>
          </p:nvPr>
        </p:nvSpPr>
        <p:spPr>
          <a:xfrm>
            <a:off x="838200" y="6527806"/>
            <a:ext cx="2743200" cy="365125"/>
          </a:xfrm>
          <a:prstGeom prst="rect">
            <a:avLst/>
          </a:prstGeom>
        </p:spPr>
        <p:txBody>
          <a:bodyPr/>
          <a:lstStyle/>
          <a:p>
            <a:r>
              <a:rPr lang="en-CA" dirty="0"/>
              <a:t>2020-09-27</a:t>
            </a:r>
            <a:endParaRPr lang="en-US" dirty="0"/>
          </a:p>
        </p:txBody>
      </p:sp>
      <p:sp>
        <p:nvSpPr>
          <p:cNvPr id="6" name="Slide Number Placeholder 5">
            <a:extLst>
              <a:ext uri="{FF2B5EF4-FFF2-40B4-BE49-F238E27FC236}">
                <a16:creationId xmlns:a16="http://schemas.microsoft.com/office/drawing/2014/main" id="{6CF84A88-7E80-B240-B1D0-E6162EFB86F5}"/>
              </a:ext>
            </a:extLst>
          </p:cNvPr>
          <p:cNvSpPr>
            <a:spLocks noGrp="1"/>
          </p:cNvSpPr>
          <p:nvPr>
            <p:ph type="sldNum" sz="quarter" idx="12"/>
          </p:nvPr>
        </p:nvSpPr>
        <p:spPr/>
        <p:txBody>
          <a:bodyPr/>
          <a:lstStyle/>
          <a:p>
            <a:fld id="{C8784B88-F3D9-6A4F-9660-1A0A1E561ED7}" type="slidenum">
              <a:rPr lang="en-US" smtClean="0"/>
              <a:t>‹#›</a:t>
            </a:fld>
            <a:endParaRPr lang="en-US"/>
          </a:p>
        </p:txBody>
      </p:sp>
      <p:sp>
        <p:nvSpPr>
          <p:cNvPr id="16" name="Rectangle 15">
            <a:extLst>
              <a:ext uri="{FF2B5EF4-FFF2-40B4-BE49-F238E27FC236}">
                <a16:creationId xmlns:a16="http://schemas.microsoft.com/office/drawing/2014/main" id="{2DBDC0EF-082B-474B-8CA4-98454AF4AEBA}"/>
              </a:ext>
            </a:extLst>
          </p:cNvPr>
          <p:cNvSpPr/>
          <p:nvPr userDrawn="1"/>
        </p:nvSpPr>
        <p:spPr>
          <a:xfrm>
            <a:off x="9982200" y="242888"/>
            <a:ext cx="2062163" cy="17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75D6A4-DD0F-A54E-8615-5D0133DAE6EA}"/>
              </a:ext>
            </a:extLst>
          </p:cNvPr>
          <p:cNvSpPr>
            <a:spLocks noGrp="1"/>
          </p:cNvSpPr>
          <p:nvPr>
            <p:ph type="ctrTitle"/>
          </p:nvPr>
        </p:nvSpPr>
        <p:spPr>
          <a:xfrm>
            <a:off x="1524000" y="2222523"/>
            <a:ext cx="9144000" cy="2387600"/>
          </a:xfrm>
        </p:spPr>
        <p:txBody>
          <a:bodyPr anchor="b"/>
          <a:lstStyle>
            <a:lvl1pPr algn="ctr">
              <a:defRPr sz="6000"/>
            </a:lvl1pPr>
          </a:lstStyle>
          <a:p>
            <a:r>
              <a:rPr lang="en-US" dirty="0"/>
              <a:t>Click to edit Master title style</a:t>
            </a:r>
          </a:p>
        </p:txBody>
      </p:sp>
      <p:pic>
        <p:nvPicPr>
          <p:cNvPr id="17" name="Picture 16">
            <a:extLst>
              <a:ext uri="{FF2B5EF4-FFF2-40B4-BE49-F238E27FC236}">
                <a16:creationId xmlns:a16="http://schemas.microsoft.com/office/drawing/2014/main" id="{03BDEBF7-FA97-0741-A594-97BCE55D7662}"/>
              </a:ext>
            </a:extLst>
          </p:cNvPr>
          <p:cNvPicPr>
            <a:picLocks noChangeAspect="1"/>
          </p:cNvPicPr>
          <p:nvPr userDrawn="1"/>
        </p:nvPicPr>
        <p:blipFill>
          <a:blip r:embed="rId2"/>
          <a:stretch>
            <a:fillRect/>
          </a:stretch>
        </p:blipFill>
        <p:spPr>
          <a:xfrm>
            <a:off x="5183274" y="242888"/>
            <a:ext cx="1825452" cy="1333141"/>
          </a:xfrm>
          <a:prstGeom prst="rect">
            <a:avLst/>
          </a:prstGeom>
        </p:spPr>
      </p:pic>
      <p:sp>
        <p:nvSpPr>
          <p:cNvPr id="18" name="Rectangle 17">
            <a:extLst>
              <a:ext uri="{FF2B5EF4-FFF2-40B4-BE49-F238E27FC236}">
                <a16:creationId xmlns:a16="http://schemas.microsoft.com/office/drawing/2014/main" id="{FC41CAC8-26EE-AD4F-92B7-481D2D348569}"/>
              </a:ext>
            </a:extLst>
          </p:cNvPr>
          <p:cNvSpPr/>
          <p:nvPr userDrawn="1"/>
        </p:nvSpPr>
        <p:spPr>
          <a:xfrm>
            <a:off x="4857750" y="1417708"/>
            <a:ext cx="2476500" cy="338554"/>
          </a:xfrm>
          <a:prstGeom prst="rect">
            <a:avLst/>
          </a:prstGeom>
        </p:spPr>
        <p:txBody>
          <a:bodyPr wrap="square">
            <a:spAutoFit/>
          </a:bodyPr>
          <a:lstStyle/>
          <a:p>
            <a:pPr algn="ctr"/>
            <a:r>
              <a:rPr lang="ar-KW" sz="1600" b="1" dirty="0">
                <a:solidFill>
                  <a:schemeClr val="accent1">
                    <a:lumMod val="75000"/>
                  </a:schemeClr>
                </a:solidFill>
              </a:rPr>
              <a:t>أكاديمية آيات للعلوم الإسلامية </a:t>
            </a:r>
            <a:endParaRPr lang="en-US" sz="1600" dirty="0">
              <a:solidFill>
                <a:schemeClr val="accent1">
                  <a:lumMod val="75000"/>
                </a:schemeClr>
              </a:solidFill>
            </a:endParaRPr>
          </a:p>
        </p:txBody>
      </p:sp>
      <p:sp>
        <p:nvSpPr>
          <p:cNvPr id="19" name="TextBox 18">
            <a:extLst>
              <a:ext uri="{FF2B5EF4-FFF2-40B4-BE49-F238E27FC236}">
                <a16:creationId xmlns:a16="http://schemas.microsoft.com/office/drawing/2014/main" id="{B1122BF2-C2B8-FA49-843E-12C8E5D64BD1}"/>
              </a:ext>
            </a:extLst>
          </p:cNvPr>
          <p:cNvSpPr txBox="1"/>
          <p:nvPr userDrawn="1"/>
        </p:nvSpPr>
        <p:spPr>
          <a:xfrm>
            <a:off x="0" y="1791401"/>
            <a:ext cx="12192000" cy="36933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rtl="0"/>
            <a:r>
              <a:rPr lang="en-CA" sz="1800" b="1" dirty="0"/>
              <a:t>LNG 361E – Arabic Curriculum – Lecture No. </a:t>
            </a:r>
            <a:r>
              <a:rPr lang="ar-EG" sz="1800" b="1" dirty="0"/>
              <a:t>2</a:t>
            </a:r>
            <a:r>
              <a:rPr lang="en-CA" sz="1800" b="1" dirty="0"/>
              <a:t> </a:t>
            </a:r>
            <a:endParaRPr lang="en-US" sz="1600" dirty="0"/>
          </a:p>
        </p:txBody>
      </p:sp>
    </p:spTree>
    <p:extLst>
      <p:ext uri="{BB962C8B-B14F-4D97-AF65-F5344CB8AC3E}">
        <p14:creationId xmlns:p14="http://schemas.microsoft.com/office/powerpoint/2010/main" val="3426675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432FA-8667-4446-A71D-C97A83700C4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4910346-13AE-AC46-BB14-BD42A0147E5F}"/>
              </a:ext>
            </a:extLst>
          </p:cNvPr>
          <p:cNvSpPr>
            <a:spLocks noGrp="1"/>
          </p:cNvSpPr>
          <p:nvPr>
            <p:ph idx="1"/>
          </p:nvPr>
        </p:nvSpPr>
        <p:spPr/>
        <p:txBody>
          <a:bodyPr/>
          <a:lstStyle>
            <a:lvl1pPr>
              <a:defRPr sz="26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9F3B3C2-584D-B04F-9C08-AEBABB5984D6}"/>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8048785F-521D-0C44-8EE3-2CFF92EC9775}"/>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718694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92CDF-C717-7044-AA4A-5150F849899D}"/>
              </a:ext>
            </a:extLst>
          </p:cNvPr>
          <p:cNvSpPr>
            <a:spLocks noGrp="1"/>
          </p:cNvSpPr>
          <p:nvPr>
            <p:ph type="title"/>
          </p:nvPr>
        </p:nvSpPr>
        <p:spPr>
          <a:xfrm>
            <a:off x="831850" y="1709738"/>
            <a:ext cx="10515600"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4610F1A3-EE6B-B643-8A96-7EB5355F43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912EA2A2-1905-F64F-A921-98677409C732}"/>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1AB12FB8-D1DA-5C42-865C-4E2AF1F5487D}"/>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1071187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EAE3-61A7-F749-875E-C4F204A1FF5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2690A70-3233-6345-B755-997D04AE3888}"/>
              </a:ext>
            </a:extLst>
          </p:cNvPr>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EF07842-B9FF-AE49-814C-4AD1A5B0F32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BCD8A8-3C59-E545-B02E-2C1655DF8219}"/>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EA882D9E-F43F-D44C-82D8-8DC2B412D099}"/>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620031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C3363-FA41-1940-8E68-047776A851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131B48-0769-F746-A5E4-D04C2A776A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873771C5-36C7-4348-94E9-B488F912ED33}"/>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54492BF-37AF-F14B-92DB-45CF3B7B0B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C2C5698-46FB-3D46-A19E-E67525E4FE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17F8ED-C600-CB41-A494-4CC0D8ACAEF7}"/>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9" name="Slide Number Placeholder 8">
            <a:extLst>
              <a:ext uri="{FF2B5EF4-FFF2-40B4-BE49-F238E27FC236}">
                <a16:creationId xmlns:a16="http://schemas.microsoft.com/office/drawing/2014/main" id="{C5487123-0779-FB4A-827B-51AC31926FE8}"/>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303484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DA3E6-AEA3-B54D-9374-6AE6FBDBA2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4D16E0-8AC1-FB48-892C-65E7457A1629}"/>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5" name="Slide Number Placeholder 4">
            <a:extLst>
              <a:ext uri="{FF2B5EF4-FFF2-40B4-BE49-F238E27FC236}">
                <a16:creationId xmlns:a16="http://schemas.microsoft.com/office/drawing/2014/main" id="{E936B769-975D-F442-93E9-0CEA3345375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807887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A3B0DD-3463-5344-B094-815387B42932}"/>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4" name="Slide Number Placeholder 3">
            <a:extLst>
              <a:ext uri="{FF2B5EF4-FFF2-40B4-BE49-F238E27FC236}">
                <a16:creationId xmlns:a16="http://schemas.microsoft.com/office/drawing/2014/main" id="{94EC7B5A-ACA7-1149-B4B9-6FC902D09F41}"/>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1436204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692AF-27A0-C249-800F-C129E9BB1AAE}"/>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8F05945-3F90-1F41-8D50-86FDDCDDFA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5FF419-5B04-CA4D-B134-92D8E45F29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3027EFE-F754-E54E-92CC-853C3A3E3843}"/>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3FC53744-71D3-DE4B-85B7-2122B010BB5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892360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B656-7A5A-F843-9502-BFA3B1FFB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43EA3C-67FA-964E-9DB0-ED8DEA2F97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A2A11A-2029-3640-9DD4-B7D24EDA76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94D85BC-44AD-2443-953B-FAF3B3FEC79F}"/>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F0BBF23B-F646-BF47-AE26-9F9D9402CD2C}"/>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788149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DF3F3-9817-DF45-9720-EC62753AD3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39DE9E-49B4-5245-8859-91B7E5EA2D0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2670A9-CBAB-2C49-950E-5B31284F2D97}"/>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ACE9C57E-F3D0-124E-BE46-E8D0BC6F51B4}"/>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982900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7EF1F6-BFC8-E54B-BD75-AD0467B4D7A9}"/>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9CEC5120-FFD1-DF48-80C8-000736276E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E515DF-717B-B242-AE59-FBFEC115EAFF}"/>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6BACAEFF-B8AB-074B-AAD7-B40D9E5BE13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571875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A4472B-77C3-C84F-B148-9A6105B11873}"/>
              </a:ext>
            </a:extLst>
          </p:cNvPr>
          <p:cNvSpPr txBox="1"/>
          <p:nvPr userDrawn="1"/>
        </p:nvSpPr>
        <p:spPr>
          <a:xfrm>
            <a:off x="1" y="6519446"/>
            <a:ext cx="12192000" cy="36933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rtl="1"/>
            <a:r>
              <a:rPr lang="ar-KW" sz="1800" b="1" dirty="0"/>
              <a:t>أكاديمية آيات للعلوم الإسلامية      </a:t>
            </a:r>
            <a:r>
              <a:rPr lang="en-US" sz="1600" dirty="0"/>
              <a:t>www.ayaatacademy.ca     </a:t>
            </a:r>
          </a:p>
        </p:txBody>
      </p:sp>
      <p:sp>
        <p:nvSpPr>
          <p:cNvPr id="2" name="Title Placeholder 1">
            <a:extLst>
              <a:ext uri="{FF2B5EF4-FFF2-40B4-BE49-F238E27FC236}">
                <a16:creationId xmlns:a16="http://schemas.microsoft.com/office/drawing/2014/main" id="{17DDCA45-CB87-4846-A6A1-55A1929CB6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0F31F4-BF77-CA4D-AD13-C0EF018F7E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19CBF62B-EBD9-1342-8CB5-9BCC68E882CD}"/>
              </a:ext>
            </a:extLst>
          </p:cNvPr>
          <p:cNvSpPr>
            <a:spLocks noGrp="1"/>
          </p:cNvSpPr>
          <p:nvPr>
            <p:ph type="sldNum" sz="quarter" idx="4"/>
          </p:nvPr>
        </p:nvSpPr>
        <p:spPr>
          <a:xfrm>
            <a:off x="8610600" y="6527806"/>
            <a:ext cx="2743200" cy="365125"/>
          </a:xfrm>
          <a:prstGeom prst="rect">
            <a:avLst/>
          </a:prstGeom>
        </p:spPr>
        <p:txBody>
          <a:bodyPr vert="horz" lIns="91440" tIns="45720" rIns="91440" bIns="45720" rtlCol="0" anchor="ctr"/>
          <a:lstStyle>
            <a:lvl1pPr algn="r">
              <a:defRPr sz="1800" b="1">
                <a:solidFill>
                  <a:schemeClr val="bg1"/>
                </a:solidFill>
                <a:latin typeface="Arial" panose="020B0604020202020204" pitchFamily="34" charset="0"/>
                <a:cs typeface="Arial" panose="020B0604020202020204" pitchFamily="34" charset="0"/>
              </a:defRPr>
            </a:lvl1pPr>
          </a:lstStyle>
          <a:p>
            <a:fld id="{C8784B88-F3D9-6A4F-9660-1A0A1E561ED7}" type="slidenum">
              <a:rPr lang="en-US" smtClean="0"/>
              <a:pPr/>
              <a:t>‹#›</a:t>
            </a:fld>
            <a:endParaRPr lang="en-US" dirty="0"/>
          </a:p>
        </p:txBody>
      </p:sp>
      <p:pic>
        <p:nvPicPr>
          <p:cNvPr id="7" name="Picture 6">
            <a:extLst>
              <a:ext uri="{FF2B5EF4-FFF2-40B4-BE49-F238E27FC236}">
                <a16:creationId xmlns:a16="http://schemas.microsoft.com/office/drawing/2014/main" id="{27A79718-0341-3243-9AE1-3D0C2DA74180}"/>
              </a:ext>
            </a:extLst>
          </p:cNvPr>
          <p:cNvPicPr>
            <a:picLocks noChangeAspect="1"/>
          </p:cNvPicPr>
          <p:nvPr userDrawn="1"/>
        </p:nvPicPr>
        <p:blipFill>
          <a:blip r:embed="rId13"/>
          <a:stretch>
            <a:fillRect/>
          </a:stretch>
        </p:blipFill>
        <p:spPr>
          <a:xfrm>
            <a:off x="10069186" y="230188"/>
            <a:ext cx="1825452" cy="1333141"/>
          </a:xfrm>
          <a:prstGeom prst="rect">
            <a:avLst/>
          </a:prstGeom>
        </p:spPr>
      </p:pic>
      <p:sp>
        <p:nvSpPr>
          <p:cNvPr id="8" name="Rectangle 7">
            <a:extLst>
              <a:ext uri="{FF2B5EF4-FFF2-40B4-BE49-F238E27FC236}">
                <a16:creationId xmlns:a16="http://schemas.microsoft.com/office/drawing/2014/main" id="{3D8A766A-995A-9C41-BF6C-E3EBFD67ED69}"/>
              </a:ext>
            </a:extLst>
          </p:cNvPr>
          <p:cNvSpPr/>
          <p:nvPr userDrawn="1"/>
        </p:nvSpPr>
        <p:spPr>
          <a:xfrm>
            <a:off x="9743662" y="1405008"/>
            <a:ext cx="2476500" cy="338554"/>
          </a:xfrm>
          <a:prstGeom prst="rect">
            <a:avLst/>
          </a:prstGeom>
        </p:spPr>
        <p:txBody>
          <a:bodyPr wrap="square">
            <a:spAutoFit/>
          </a:bodyPr>
          <a:lstStyle/>
          <a:p>
            <a:pPr algn="ctr"/>
            <a:r>
              <a:rPr lang="ar-KW" sz="1600" b="1" dirty="0">
                <a:solidFill>
                  <a:schemeClr val="accent1">
                    <a:lumMod val="75000"/>
                  </a:schemeClr>
                </a:solidFill>
              </a:rPr>
              <a:t>أكاديمية آيات للعلوم الإسلامية </a:t>
            </a:r>
            <a:endParaRPr lang="en-US" sz="1600" dirty="0">
              <a:solidFill>
                <a:schemeClr val="accent1">
                  <a:lumMod val="75000"/>
                </a:schemeClr>
              </a:solidFill>
            </a:endParaRPr>
          </a:p>
        </p:txBody>
      </p:sp>
    </p:spTree>
    <p:extLst>
      <p:ext uri="{BB962C8B-B14F-4D97-AF65-F5344CB8AC3E}">
        <p14:creationId xmlns:p14="http://schemas.microsoft.com/office/powerpoint/2010/main" val="3379582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learning.aljazeera.net/ar/articles/pages/21844"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2B0BB-85E7-444B-A033-873561327BFC}"/>
              </a:ext>
            </a:extLst>
          </p:cNvPr>
          <p:cNvSpPr>
            <a:spLocks noGrp="1"/>
          </p:cNvSpPr>
          <p:nvPr>
            <p:ph type="ctrTitle"/>
          </p:nvPr>
        </p:nvSpPr>
        <p:spPr>
          <a:xfrm>
            <a:off x="106017" y="2798993"/>
            <a:ext cx="11979966" cy="2387600"/>
          </a:xfrm>
        </p:spPr>
        <p:txBody>
          <a:bodyPr>
            <a:normAutofit/>
          </a:bodyPr>
          <a:lstStyle/>
          <a:p>
            <a:pPr rtl="1">
              <a:lnSpc>
                <a:spcPct val="100000"/>
              </a:lnSpc>
            </a:pPr>
            <a:r>
              <a:rPr lang="ar-EG" dirty="0"/>
              <a:t>مَعَايِيرُ شِرَاءِ المَلَابِسِ</a:t>
            </a:r>
            <a:br>
              <a:rPr lang="ar-EG" dirty="0"/>
            </a:br>
            <a:endParaRPr lang="en-US" dirty="0"/>
          </a:p>
        </p:txBody>
      </p:sp>
      <p:sp>
        <p:nvSpPr>
          <p:cNvPr id="3" name="Subtitle 2">
            <a:extLst>
              <a:ext uri="{FF2B5EF4-FFF2-40B4-BE49-F238E27FC236}">
                <a16:creationId xmlns:a16="http://schemas.microsoft.com/office/drawing/2014/main" id="{D2CE41B7-91BB-2643-B51E-9483CCFAA46F}"/>
              </a:ext>
            </a:extLst>
          </p:cNvPr>
          <p:cNvSpPr>
            <a:spLocks noGrp="1"/>
          </p:cNvSpPr>
          <p:nvPr>
            <p:ph type="subTitle" idx="1"/>
          </p:nvPr>
        </p:nvSpPr>
        <p:spPr>
          <a:xfrm>
            <a:off x="1524000" y="5278668"/>
            <a:ext cx="9144000" cy="1655762"/>
          </a:xfrm>
        </p:spPr>
        <p:txBody>
          <a:bodyPr/>
          <a:lstStyle/>
          <a:p>
            <a:r>
              <a:rPr lang="en-US" b="1" dirty="0"/>
              <a:t>Dr. </a:t>
            </a:r>
            <a:r>
              <a:rPr lang="en-US" dirty="0"/>
              <a:t>Ehab Atta</a:t>
            </a:r>
          </a:p>
        </p:txBody>
      </p:sp>
      <p:sp>
        <p:nvSpPr>
          <p:cNvPr id="5" name="Slide Number Placeholder 4">
            <a:extLst>
              <a:ext uri="{FF2B5EF4-FFF2-40B4-BE49-F238E27FC236}">
                <a16:creationId xmlns:a16="http://schemas.microsoft.com/office/drawing/2014/main" id="{5C1C79E2-969B-654E-9C3F-A0C291F5423E}"/>
              </a:ext>
            </a:extLst>
          </p:cNvPr>
          <p:cNvSpPr>
            <a:spLocks noGrp="1"/>
          </p:cNvSpPr>
          <p:nvPr>
            <p:ph type="sldNum" sz="quarter" idx="12"/>
          </p:nvPr>
        </p:nvSpPr>
        <p:spPr/>
        <p:txBody>
          <a:bodyPr/>
          <a:lstStyle/>
          <a:p>
            <a:fld id="{C8784B88-F3D9-6A4F-9660-1A0A1E561ED7}" type="slidenum">
              <a:rPr lang="en-US" smtClean="0"/>
              <a:t>1</a:t>
            </a:fld>
            <a:endParaRPr lang="en-US"/>
          </a:p>
        </p:txBody>
      </p:sp>
    </p:spTree>
    <p:extLst>
      <p:ext uri="{BB962C8B-B14F-4D97-AF65-F5344CB8AC3E}">
        <p14:creationId xmlns:p14="http://schemas.microsoft.com/office/powerpoint/2010/main" val="3934097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EDA6BB-FCBF-49B4-B738-5C336ED2D3B3}"/>
              </a:ext>
            </a:extLst>
          </p:cNvPr>
          <p:cNvSpPr>
            <a:spLocks noGrp="1"/>
          </p:cNvSpPr>
          <p:nvPr>
            <p:ph type="sldNum" sz="quarter" idx="12"/>
          </p:nvPr>
        </p:nvSpPr>
        <p:spPr/>
        <p:txBody>
          <a:bodyPr/>
          <a:lstStyle/>
          <a:p>
            <a:fld id="{C8784B88-F3D9-6A4F-9660-1A0A1E561ED7}" type="slidenum">
              <a:rPr lang="en-US" smtClean="0"/>
              <a:t>2</a:t>
            </a:fld>
            <a:endParaRPr lang="en-US"/>
          </a:p>
        </p:txBody>
      </p:sp>
      <p:pic>
        <p:nvPicPr>
          <p:cNvPr id="5" name="Picture 4">
            <a:extLst>
              <a:ext uri="{FF2B5EF4-FFF2-40B4-BE49-F238E27FC236}">
                <a16:creationId xmlns:a16="http://schemas.microsoft.com/office/drawing/2014/main" id="{4369963B-7BE2-4782-BC12-CF5B7CF2BA38}"/>
              </a:ext>
            </a:extLst>
          </p:cNvPr>
          <p:cNvPicPr>
            <a:picLocks noChangeAspect="1"/>
          </p:cNvPicPr>
          <p:nvPr/>
        </p:nvPicPr>
        <p:blipFill>
          <a:blip r:embed="rId2"/>
          <a:stretch>
            <a:fillRect/>
          </a:stretch>
        </p:blipFill>
        <p:spPr>
          <a:xfrm>
            <a:off x="5080483" y="716100"/>
            <a:ext cx="4900800" cy="5134656"/>
          </a:xfrm>
          <a:prstGeom prst="rect">
            <a:avLst/>
          </a:prstGeom>
        </p:spPr>
      </p:pic>
      <p:pic>
        <p:nvPicPr>
          <p:cNvPr id="7" name="Picture 6">
            <a:extLst>
              <a:ext uri="{FF2B5EF4-FFF2-40B4-BE49-F238E27FC236}">
                <a16:creationId xmlns:a16="http://schemas.microsoft.com/office/drawing/2014/main" id="{54E10F5D-673F-4D54-9803-24C537CA2C33}"/>
              </a:ext>
            </a:extLst>
          </p:cNvPr>
          <p:cNvPicPr>
            <a:picLocks noChangeAspect="1"/>
          </p:cNvPicPr>
          <p:nvPr/>
        </p:nvPicPr>
        <p:blipFill>
          <a:blip r:embed="rId3"/>
          <a:stretch>
            <a:fillRect/>
          </a:stretch>
        </p:blipFill>
        <p:spPr>
          <a:xfrm>
            <a:off x="-1" y="716100"/>
            <a:ext cx="4935557" cy="5134656"/>
          </a:xfrm>
          <a:prstGeom prst="rect">
            <a:avLst/>
          </a:prstGeom>
        </p:spPr>
      </p:pic>
    </p:spTree>
    <p:extLst>
      <p:ext uri="{BB962C8B-B14F-4D97-AF65-F5344CB8AC3E}">
        <p14:creationId xmlns:p14="http://schemas.microsoft.com/office/powerpoint/2010/main" val="1912172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EDA6BB-FCBF-49B4-B738-5C336ED2D3B3}"/>
              </a:ext>
            </a:extLst>
          </p:cNvPr>
          <p:cNvSpPr>
            <a:spLocks noGrp="1"/>
          </p:cNvSpPr>
          <p:nvPr>
            <p:ph type="sldNum" sz="quarter" idx="12"/>
          </p:nvPr>
        </p:nvSpPr>
        <p:spPr/>
        <p:txBody>
          <a:bodyPr/>
          <a:lstStyle/>
          <a:p>
            <a:fld id="{C8784B88-F3D9-6A4F-9660-1A0A1E561ED7}" type="slidenum">
              <a:rPr lang="en-US" smtClean="0"/>
              <a:t>3</a:t>
            </a:fld>
            <a:endParaRPr lang="en-US"/>
          </a:p>
        </p:txBody>
      </p:sp>
      <p:pic>
        <p:nvPicPr>
          <p:cNvPr id="6" name="Picture 5">
            <a:hlinkClick r:id="rId2"/>
            <a:extLst>
              <a:ext uri="{FF2B5EF4-FFF2-40B4-BE49-F238E27FC236}">
                <a16:creationId xmlns:a16="http://schemas.microsoft.com/office/drawing/2014/main" id="{F62063E4-F9C8-4F03-9803-3C979F707006}"/>
              </a:ext>
            </a:extLst>
          </p:cNvPr>
          <p:cNvPicPr>
            <a:picLocks noChangeAspect="1"/>
          </p:cNvPicPr>
          <p:nvPr/>
        </p:nvPicPr>
        <p:blipFill>
          <a:blip r:embed="rId3"/>
          <a:stretch>
            <a:fillRect/>
          </a:stretch>
        </p:blipFill>
        <p:spPr>
          <a:xfrm>
            <a:off x="2276818" y="1486312"/>
            <a:ext cx="7638364" cy="3885376"/>
          </a:xfrm>
          <a:prstGeom prst="rect">
            <a:avLst/>
          </a:prstGeom>
        </p:spPr>
      </p:pic>
    </p:spTree>
    <p:extLst>
      <p:ext uri="{BB962C8B-B14F-4D97-AF65-F5344CB8AC3E}">
        <p14:creationId xmlns:p14="http://schemas.microsoft.com/office/powerpoint/2010/main" val="571915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955412-824A-4D08-B37D-DDE74D3892B0}"/>
              </a:ext>
            </a:extLst>
          </p:cNvPr>
          <p:cNvSpPr>
            <a:spLocks noGrp="1"/>
          </p:cNvSpPr>
          <p:nvPr>
            <p:ph type="dt" sz="half" idx="10"/>
          </p:nvPr>
        </p:nvSpPr>
        <p:spPr/>
        <p:txBody>
          <a:bodyPr/>
          <a:lstStyle/>
          <a:p>
            <a:r>
              <a:rPr lang="en-CA"/>
              <a:t>2020-09-27</a:t>
            </a:r>
            <a:endParaRPr lang="en-US" dirty="0"/>
          </a:p>
        </p:txBody>
      </p:sp>
      <p:sp>
        <p:nvSpPr>
          <p:cNvPr id="3" name="Slide Number Placeholder 2">
            <a:extLst>
              <a:ext uri="{FF2B5EF4-FFF2-40B4-BE49-F238E27FC236}">
                <a16:creationId xmlns:a16="http://schemas.microsoft.com/office/drawing/2014/main" id="{FCE4AC54-96C4-4B01-BE21-E5EE88D708FC}"/>
              </a:ext>
            </a:extLst>
          </p:cNvPr>
          <p:cNvSpPr>
            <a:spLocks noGrp="1"/>
          </p:cNvSpPr>
          <p:nvPr>
            <p:ph type="sldNum" sz="quarter" idx="12"/>
          </p:nvPr>
        </p:nvSpPr>
        <p:spPr/>
        <p:txBody>
          <a:bodyPr/>
          <a:lstStyle/>
          <a:p>
            <a:fld id="{C8784B88-F3D9-6A4F-9660-1A0A1E561ED7}" type="slidenum">
              <a:rPr lang="en-US" smtClean="0"/>
              <a:t>4</a:t>
            </a:fld>
            <a:endParaRPr lang="en-US"/>
          </a:p>
        </p:txBody>
      </p:sp>
      <p:sp>
        <p:nvSpPr>
          <p:cNvPr id="4" name="TextBox 3">
            <a:extLst>
              <a:ext uri="{FF2B5EF4-FFF2-40B4-BE49-F238E27FC236}">
                <a16:creationId xmlns:a16="http://schemas.microsoft.com/office/drawing/2014/main" id="{A848EE2D-8332-4377-91B6-C7E4EA7673BF}"/>
              </a:ext>
            </a:extLst>
          </p:cNvPr>
          <p:cNvSpPr txBox="1"/>
          <p:nvPr/>
        </p:nvSpPr>
        <p:spPr>
          <a:xfrm>
            <a:off x="341523" y="2016086"/>
            <a:ext cx="11567711" cy="4524315"/>
          </a:xfrm>
          <a:prstGeom prst="rect">
            <a:avLst/>
          </a:prstGeom>
          <a:noFill/>
        </p:spPr>
        <p:txBody>
          <a:bodyPr wrap="square" rtlCol="0">
            <a:spAutoFit/>
          </a:bodyPr>
          <a:lstStyle/>
          <a:p>
            <a:pPr algn="just" rtl="1"/>
            <a:r>
              <a:rPr lang="ar-SA" sz="2400" dirty="0">
                <a:solidFill>
                  <a:srgbClr val="000000"/>
                </a:solidFill>
                <a:effectLst/>
                <a:latin typeface="Sakkal Majalla" panose="02000000000000000000" pitchFamily="2" charset="-78"/>
                <a:cs typeface="Sakkal Majalla" panose="02000000000000000000" pitchFamily="2" charset="-78"/>
              </a:rPr>
              <a:t>شِراءُ المَلابِسِ فَنٌّ لَهُ خُصُوصِيَّةٌ، أَوْ هَكَذَا يَصِفُهُ كَثِيرُونَ.</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فَمَن مِنَّا لَمْ يَرَ يَوْمًا فِي خِزانَتِهِ قِطْعَةَ مَلابِسَ دَفَعَ فِيهَا الكَثيرَ، لَكِنَّهُ سُرْعانَ مَا تَبَيَّنَ بَعْدَ شِرَائِهَا بِفَتْرَةٍ قَصيرَةٍ أَنَّهَا لَمْ تَعُدْ تُنَاسِبُهُ، أَوْ بِهَا عُيُوبٌ كَانَ مِنَ المُمْكِنِ اكْتِشافُها بِسُهُولَةٍ عِنْدَ الشِّراءِ.</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بِاخْتِصَارٍ: هُنَاكَ عِدَّةُ نَصائِحَ، كَثِيرًا مَا يُوصَى بِهَا عِنْدَ شِراءِ مَلابِسَ جَديدَةٍ، خُصُوصًا عِنْدَ شِرَائِهَا لِكُلِّ أَفْرادِ العائِلَةِ.</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وَمِنْ هَذِهِ النَّصائِحِ:</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حَدِّدْ مِيزَانِيَّةً دَقيقَةً لِحَجْمِ إِنْفاقِكَ عَلَى هَذَا البَنْدِ المُهِمِّ؛ حَتَّى لَا تُهْدِرَ أَمْوالَكَ فِيمَا لَا يَسْتَحِقُّ.</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اِبْحَثْ أَوَّلًا عَلَى الإِنْتَرْنِتْ، قَبْلَ أَنْ تَذْهَبَ إِلَى المَتْجَرِ؛ كَيْ تُحَدِّدَ اخْتِياراتِكَ بِشَكْلٍ دَقِيقٍ؛ خُصُوصًا أَنَّ أَغْلَبَ المَتاجِرِ الآنَ تَمْتَلِكُ مَواقِعَ عَلَى الشَّبَكَةِ العَنْكَبُوتِيَّةِ.</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اِسْتَغِلَّ التَّخْفِيضَاتِ الَّتِي تُقَدِّمُها المَحَلَّاتُ التِّجارِيَّةُ فِي مِثْلِ هَذِهِ المُنَاسَبَاتِ.</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الِانْتِباهُ دَوْمًا إِلَى أَنَّهُ لَيْسَ كُلُّ موضَةٍ أَوْ صَرْعَةِ مَلابِسَ قَدْ تُناسِبُكَ مِنْ حَيْثُ الحَجْمُ أَوِ الطُّولُ أَوْ لَوْنُ البَشَرَةِ أَوْ لَوْنُ الشَّعْرِ أَوْ طَبِيعَةُ الشَّخْصِيَّةِ.</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تَفَقَّدِ القِطْعَةَ فِي إِضاءَةٍ واضِحَةٍ؛ حَتَّى تَتَأَكَّدَ مِنْ أَنَّهُ اللَّوْنُ الَّذِي قَدْ تَحْتَاجُهُ بِالضَّبْطِ.</a:t>
            </a:r>
            <a:endParaRPr lang="en-US" sz="24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636038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955412-824A-4D08-B37D-DDE74D3892B0}"/>
              </a:ext>
            </a:extLst>
          </p:cNvPr>
          <p:cNvSpPr>
            <a:spLocks noGrp="1"/>
          </p:cNvSpPr>
          <p:nvPr>
            <p:ph type="dt" sz="half" idx="10"/>
          </p:nvPr>
        </p:nvSpPr>
        <p:spPr/>
        <p:txBody>
          <a:bodyPr/>
          <a:lstStyle/>
          <a:p>
            <a:r>
              <a:rPr lang="en-CA"/>
              <a:t>2020-09-27</a:t>
            </a:r>
            <a:endParaRPr lang="en-US" dirty="0"/>
          </a:p>
        </p:txBody>
      </p:sp>
      <p:sp>
        <p:nvSpPr>
          <p:cNvPr id="3" name="Slide Number Placeholder 2">
            <a:extLst>
              <a:ext uri="{FF2B5EF4-FFF2-40B4-BE49-F238E27FC236}">
                <a16:creationId xmlns:a16="http://schemas.microsoft.com/office/drawing/2014/main" id="{FCE4AC54-96C4-4B01-BE21-E5EE88D708FC}"/>
              </a:ext>
            </a:extLst>
          </p:cNvPr>
          <p:cNvSpPr>
            <a:spLocks noGrp="1"/>
          </p:cNvSpPr>
          <p:nvPr>
            <p:ph type="sldNum" sz="quarter" idx="12"/>
          </p:nvPr>
        </p:nvSpPr>
        <p:spPr/>
        <p:txBody>
          <a:bodyPr/>
          <a:lstStyle/>
          <a:p>
            <a:fld id="{C8784B88-F3D9-6A4F-9660-1A0A1E561ED7}" type="slidenum">
              <a:rPr lang="en-US" smtClean="0"/>
              <a:t>5</a:t>
            </a:fld>
            <a:endParaRPr lang="en-US"/>
          </a:p>
        </p:txBody>
      </p:sp>
      <p:sp>
        <p:nvSpPr>
          <p:cNvPr id="4" name="TextBox 3">
            <a:extLst>
              <a:ext uri="{FF2B5EF4-FFF2-40B4-BE49-F238E27FC236}">
                <a16:creationId xmlns:a16="http://schemas.microsoft.com/office/drawing/2014/main" id="{A848EE2D-8332-4377-91B6-C7E4EA7673BF}"/>
              </a:ext>
            </a:extLst>
          </p:cNvPr>
          <p:cNvSpPr txBox="1"/>
          <p:nvPr/>
        </p:nvSpPr>
        <p:spPr>
          <a:xfrm>
            <a:off x="341523" y="2016086"/>
            <a:ext cx="11567711" cy="3785652"/>
          </a:xfrm>
          <a:prstGeom prst="rect">
            <a:avLst/>
          </a:prstGeom>
          <a:noFill/>
        </p:spPr>
        <p:txBody>
          <a:bodyPr wrap="square" rtlCol="0">
            <a:spAutoFit/>
          </a:bodyPr>
          <a:lstStyle/>
          <a:p>
            <a:pPr algn="just" rtl="1"/>
            <a:r>
              <a:rPr lang="ar-SA" sz="2400" dirty="0">
                <a:solidFill>
                  <a:srgbClr val="000000"/>
                </a:solidFill>
                <a:effectLst/>
                <a:latin typeface="Sakkal Majalla" panose="02000000000000000000" pitchFamily="2" charset="-78"/>
                <a:cs typeface="Sakkal Majalla" panose="02000000000000000000" pitchFamily="2" charset="-78"/>
              </a:rPr>
              <a:t>- قُمْ بِقياسِ المَلابِسِ الَّتِي تُرِيدُ شِرَاءَهَا أَكْثَرَ مِنْ مَرَّةٍ، واحْرِصْ عَلَى أَنْ تَكُونَ مُرِيحَةً لِجَسَدِكَ؛ خُصُوصًا أَثْناءَ المَشْيِ.</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اِنْتَبِهْ كَثِيرًا لِلتَّعْلِيمَاتِ المَكْتوبَةِ عَلَى بِطاقاتِ المَلابِسِ.</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اِحْرِصْ عَلَى فَحْصِ نَوْعِيَّةِ القُماشِ.</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لَا تُسْرِعُ لِشِرَاءِ أَوَّلِ قِطْعَةِ مَلابِسَ تُثيرُ إِعْجابَكَ؛ فَقَدْ تَجِدُ مَا هوَ أَجْمَلُ وَأَرْخَصُ مِنْهَا.</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اِخْتَرِ اللَّوْنَ المُناسِبَ، لَوْنَ بَشَرَتِكَ وَلَوْنَ شَعْرِكَ وَأَلْوانَ إِكْسِسْوَارَاتِك.</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إِذَا كُنْتَ تَتَّبِعُ نِظَامًا غِذائيًّا مُعَيَّنًا فَخُذَ ذَلِكَ بِعَيْنِ الِاعْتِبَارِ؛ لِأَنَّ مَقاساتِ جَسَدِكَ قَدْ تَتَغَيَّرُ فِيمَا بَعْدُ.</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اِحْرِصْ عَلَى اخْتيارِ تَصْمِيماتٍ جَديدَةٍ؛ وَذَلِكَ لِلظُّهُورِ بِمَظْهَرٍ مُتَجَدِّدٍ دَوْمًا.</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يَتَعَيَّنُ غَسْلُ المَلابِسِ الجَديدَةِ قَبْلَ ارْتِدائِها.</a:t>
            </a:r>
            <a:endParaRPr lang="ar-SA" sz="2400" dirty="0">
              <a:effectLst/>
              <a:latin typeface="Sakkal Majalla" panose="02000000000000000000" pitchFamily="2" charset="-78"/>
              <a:cs typeface="Sakkal Majalla" panose="02000000000000000000" pitchFamily="2" charset="-78"/>
            </a:endParaRPr>
          </a:p>
          <a:p>
            <a:pPr algn="just" rtl="1"/>
            <a:r>
              <a:rPr lang="ar-SA" sz="2400" dirty="0">
                <a:solidFill>
                  <a:srgbClr val="000000"/>
                </a:solidFill>
                <a:effectLst/>
                <a:latin typeface="Sakkal Majalla" panose="02000000000000000000" pitchFamily="2" charset="-78"/>
                <a:cs typeface="Sakkal Majalla" panose="02000000000000000000" pitchFamily="2" charset="-78"/>
              </a:rPr>
              <a:t>- وَأَخِيرًا، احْتَفِظْ بِالْفَواتيرِ؛ إِذْ إِنَّهَا قَدْ تُساعِدُكَ فِي اسْتِرْجاعِ أَوِ اسْتِبْدالِ أَيِّ قِطْعَةِ مَلابِسَ مَعيبَةٍ.</a:t>
            </a:r>
            <a:endParaRPr lang="ar-SA" sz="2400" dirty="0">
              <a:effectLst/>
              <a:latin typeface="Sakkal Majalla" panose="02000000000000000000" pitchFamily="2" charset="-78"/>
              <a:cs typeface="Sakkal Majalla" panose="02000000000000000000" pitchFamily="2" charset="-78"/>
            </a:endParaRPr>
          </a:p>
          <a:p>
            <a:endParaRPr lang="en-US" sz="24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3851750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23CB45-434C-144E-9030-33EA9BC122DC}"/>
              </a:ext>
            </a:extLst>
          </p:cNvPr>
          <p:cNvSpPr>
            <a:spLocks noGrp="1"/>
          </p:cNvSpPr>
          <p:nvPr>
            <p:ph type="sldNum" sz="quarter" idx="12"/>
          </p:nvPr>
        </p:nvSpPr>
        <p:spPr/>
        <p:txBody>
          <a:bodyPr/>
          <a:lstStyle/>
          <a:p>
            <a:fld id="{C8784B88-F3D9-6A4F-9660-1A0A1E561ED7}" type="slidenum">
              <a:rPr lang="en-US" smtClean="0"/>
              <a:t>6</a:t>
            </a:fld>
            <a:endParaRPr lang="en-US"/>
          </a:p>
        </p:txBody>
      </p:sp>
      <p:pic>
        <p:nvPicPr>
          <p:cNvPr id="7" name="Picture 6">
            <a:extLst>
              <a:ext uri="{FF2B5EF4-FFF2-40B4-BE49-F238E27FC236}">
                <a16:creationId xmlns:a16="http://schemas.microsoft.com/office/drawing/2014/main" id="{1C603F22-8B5C-494F-88CF-E204883308B3}"/>
              </a:ext>
            </a:extLst>
          </p:cNvPr>
          <p:cNvPicPr>
            <a:picLocks noChangeAspect="1"/>
          </p:cNvPicPr>
          <p:nvPr/>
        </p:nvPicPr>
        <p:blipFill>
          <a:blip r:embed="rId2"/>
          <a:stretch>
            <a:fillRect/>
          </a:stretch>
        </p:blipFill>
        <p:spPr>
          <a:xfrm>
            <a:off x="2333495" y="920663"/>
            <a:ext cx="7525011" cy="5016674"/>
          </a:xfrm>
          <a:prstGeom prst="rect">
            <a:avLst/>
          </a:prstGeom>
        </p:spPr>
      </p:pic>
    </p:spTree>
    <p:extLst>
      <p:ext uri="{BB962C8B-B14F-4D97-AF65-F5344CB8AC3E}">
        <p14:creationId xmlns:p14="http://schemas.microsoft.com/office/powerpoint/2010/main" val="629860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488</TotalTime>
  <Words>323</Words>
  <Application>Microsoft Office PowerPoint</Application>
  <PresentationFormat>Widescreen</PresentationFormat>
  <Paragraphs>28</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Sakkal Majalla</vt:lpstr>
      <vt:lpstr>Office Theme</vt:lpstr>
      <vt:lpstr>مَعَايِيرُ شِرَاءِ المَلَابِسِ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Amro Ibrahim</dc:creator>
  <cp:lastModifiedBy>Dr. Ehab ATTA</cp:lastModifiedBy>
  <cp:revision>67</cp:revision>
  <dcterms:created xsi:type="dcterms:W3CDTF">2020-09-13T16:40:33Z</dcterms:created>
  <dcterms:modified xsi:type="dcterms:W3CDTF">2026-09-27T18:25:29Z</dcterms:modified>
</cp:coreProperties>
</file>