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67" r:id="rId3"/>
    <p:sldId id="258" r:id="rId4"/>
    <p:sldId id="259" r:id="rId5"/>
    <p:sldId id="268" r:id="rId6"/>
    <p:sldId id="269" r:id="rId7"/>
    <p:sldId id="260" r:id="rId8"/>
    <p:sldId id="261" r:id="rId9"/>
    <p:sldId id="270" r:id="rId10"/>
    <p:sldId id="271" r:id="rId11"/>
    <p:sldId id="274" r:id="rId12"/>
    <p:sldId id="272" r:id="rId13"/>
    <p:sldId id="273" r:id="rId14"/>
    <p:sldId id="275" r:id="rId15"/>
    <p:sldId id="276" r:id="rId16"/>
    <p:sldId id="262" r:id="rId17"/>
    <p:sldId id="263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3" r:id="rId26"/>
    <p:sldId id="285" r:id="rId27"/>
    <p:sldId id="286" r:id="rId28"/>
    <p:sldId id="287" r:id="rId29"/>
    <p:sldId id="288" r:id="rId30"/>
    <p:sldId id="289" r:id="rId31"/>
    <p:sldId id="290" r:id="rId32"/>
    <p:sldId id="292" r:id="rId33"/>
    <p:sldId id="294" r:id="rId34"/>
    <p:sldId id="291" r:id="rId35"/>
    <p:sldId id="293" r:id="rId36"/>
    <p:sldId id="295" r:id="rId37"/>
    <p:sldId id="265" r:id="rId38"/>
    <p:sldId id="266" r:id="rId39"/>
    <p:sldId id="296" r:id="rId40"/>
    <p:sldId id="26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36"/>
    <p:restoredTop sz="94719"/>
  </p:normalViewPr>
  <p:slideViewPr>
    <p:cSldViewPr snapToGrid="0">
      <p:cViewPr varScale="1">
        <p:scale>
          <a:sx n="60" d="100"/>
          <a:sy n="60" d="100"/>
        </p:scale>
        <p:origin x="5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2026-01-05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2026-01-05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Rules of Meem Sakinah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أحكام الميم الساكنة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Idgham</a:t>
            </a:r>
            <a:r>
              <a:rPr lang="en-US" sz="2800" dirty="0"/>
              <a:t> </a:t>
            </a:r>
            <a:r>
              <a:rPr lang="en-US" sz="2800" dirty="0" err="1"/>
              <a:t>Mithlayn</a:t>
            </a:r>
            <a:r>
              <a:rPr lang="en-US" sz="2800" dirty="0"/>
              <a:t> Saghir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Ikhfaa</a:t>
            </a:r>
            <a:r>
              <a:rPr lang="en-US" sz="2800" dirty="0"/>
              <a:t> </a:t>
            </a:r>
            <a:r>
              <a:rPr lang="en-US" sz="2800" dirty="0" err="1"/>
              <a:t>Shafawy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Idh-har</a:t>
            </a:r>
            <a:r>
              <a:rPr lang="en-US" sz="2800" dirty="0"/>
              <a:t> </a:t>
            </a:r>
            <a:r>
              <a:rPr lang="en-US" sz="2800" dirty="0" err="1"/>
              <a:t>Shafawy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Ghunnah</a:t>
            </a:r>
            <a:endParaRPr lang="en-US" sz="2800" dirty="0"/>
          </a:p>
        </p:txBody>
      </p:sp>
      <p:pic>
        <p:nvPicPr>
          <p:cNvPr id="14" name="Picture 13" descr="A blue and white logo&#10;&#10;AI-generated content may be incorrect.">
            <a:extLst>
              <a:ext uri="{FF2B5EF4-FFF2-40B4-BE49-F238E27FC236}">
                <a16:creationId xmlns:a16="http://schemas.microsoft.com/office/drawing/2014/main" id="{34710D42-6D55-F482-159B-E6524E7F3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955" y="2070440"/>
            <a:ext cx="3903544" cy="390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Definition of Meem Sakinah </a:t>
            </a:r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تعريف الميم الساكنة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D1DD0-C865-67D0-178B-62FAC66A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64382" cy="4754470"/>
          </a:xfrm>
        </p:spPr>
        <p:txBody>
          <a:bodyPr>
            <a:normAutofit fontScale="92500"/>
          </a:bodyPr>
          <a:lstStyle/>
          <a:p>
            <a:r>
              <a:rPr lang="en-CA" sz="1800" dirty="0"/>
              <a:t>It refers to the letter Meem</a:t>
            </a:r>
            <a:r>
              <a:rPr lang="ar" sz="1800" dirty="0"/>
              <a:t> </a:t>
            </a:r>
            <a:r>
              <a:rPr lang="en-CA" sz="1800" dirty="0"/>
              <a:t>that carries no vowel (</a:t>
            </a:r>
            <a:r>
              <a:rPr lang="en-CA" sz="1800" dirty="0" err="1"/>
              <a:t>harakah</a:t>
            </a:r>
            <a:r>
              <a:rPr lang="en-CA" sz="1800" dirty="0"/>
              <a:t>); it is permanently </a:t>
            </a:r>
            <a:r>
              <a:rPr lang="en-CA" sz="1800" dirty="0" err="1"/>
              <a:t>sakin</a:t>
            </a:r>
            <a:r>
              <a:rPr lang="en-CA" sz="1800" dirty="0"/>
              <a:t> (i.e., has a fixed </a:t>
            </a:r>
            <a:r>
              <a:rPr lang="en-CA" sz="1800" dirty="0" err="1"/>
              <a:t>sukoon</a:t>
            </a:r>
            <a:r>
              <a:rPr lang="en-CA" sz="1800" dirty="0"/>
              <a:t>), whether one stops at it or connects it to what follows.</a:t>
            </a:r>
          </a:p>
          <a:p>
            <a:r>
              <a:rPr lang="en-CA" sz="1800" dirty="0"/>
              <a:t>The </a:t>
            </a:r>
            <a:r>
              <a:rPr lang="en-CA" sz="1800" dirty="0" err="1"/>
              <a:t>sakin</a:t>
            </a:r>
            <a:r>
              <a:rPr lang="en-CA" sz="1800" dirty="0"/>
              <a:t> </a:t>
            </a:r>
            <a:r>
              <a:rPr lang="en-CA" sz="1800" dirty="0" err="1"/>
              <a:t>meem</a:t>
            </a:r>
            <a:r>
              <a:rPr lang="en-CA" sz="1800" dirty="0"/>
              <a:t> can appear in nouns, verbs, and particles.</a:t>
            </a:r>
          </a:p>
          <a:p>
            <a:r>
              <a:rPr lang="en-CA" sz="1800" dirty="0"/>
              <a:t>It may occur in the middle or at the end of a word.</a:t>
            </a:r>
          </a:p>
          <a:p>
            <a:r>
              <a:rPr lang="en-CA" sz="1800" dirty="0"/>
              <a:t>All 28 Arabic letters may follow a </a:t>
            </a:r>
            <a:r>
              <a:rPr lang="en-CA" sz="1800" dirty="0" err="1"/>
              <a:t>sakin</a:t>
            </a:r>
            <a:r>
              <a:rPr lang="en-CA" sz="1800" dirty="0"/>
              <a:t> </a:t>
            </a:r>
            <a:r>
              <a:rPr lang="en-CA" sz="1800" dirty="0" err="1"/>
              <a:t>meem</a:t>
            </a:r>
            <a:r>
              <a:rPr lang="en-CA" sz="1800" dirty="0"/>
              <a:t> — except for the three elongation letters (alif, waw, </a:t>
            </a:r>
            <a:r>
              <a:rPr lang="en-CA" sz="1800" dirty="0" err="1"/>
              <a:t>yaa</a:t>
            </a:r>
            <a:r>
              <a:rPr lang="en-CA" sz="1800" dirty="0"/>
              <a:t>), which do not come after it to avoid the meeting of two </a:t>
            </a:r>
            <a:r>
              <a:rPr lang="en-CA" sz="1800" dirty="0" err="1"/>
              <a:t>sokouns</a:t>
            </a:r>
            <a:r>
              <a:rPr lang="en-CA" sz="1800" dirty="0"/>
              <a:t>.</a:t>
            </a:r>
          </a:p>
          <a:p>
            <a:endParaRPr lang="en-CA" sz="1800" dirty="0"/>
          </a:p>
          <a:p>
            <a:pPr marL="342900" indent="-342900" algn="r" rtl="1"/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هي حرف الميم الخالي من الحركات، وهي ساكنة سكوناً أصلياً سواء وقفنا عليها أو وصلناها بما بعدها</a:t>
            </a:r>
          </a:p>
          <a:p>
            <a:pPr marL="342900" indent="-342900" algn="r" rtl="1"/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توجد الميم الساكنة في الأسماء والأفعال والحروف</a:t>
            </a:r>
          </a:p>
          <a:p>
            <a:pPr marL="342900" indent="-342900" algn="r" rtl="1"/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توجد الميم الساكنة في وسط الكلمة أو آخرها</a:t>
            </a:r>
          </a:p>
          <a:p>
            <a:pPr marL="342900" indent="-342900" algn="r" rtl="1"/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يأتي بعد الميم الساكنة حروف الهجاء كلها (28 حرفاً) ولا يأتي بعدها حروف المد الثلاثة لمنع التقاء الساكنين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Introduction </a:t>
            </a:r>
            <a:r>
              <a:rPr lang="ar-SA" dirty="0"/>
              <a:t>المقدمة</a:t>
            </a:r>
            <a:endParaRPr lang="en-US" dirty="0"/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1E1241FB-5AFA-8EDC-10ED-3D2D69EEB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582" y="2192584"/>
            <a:ext cx="3903544" cy="390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5D7DA-D590-853F-5205-36D839A58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4E69F-B516-B4A1-DBEF-51058C29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Definition of Meem Sakinah </a:t>
            </a:r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تعريف الميم الساكنة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0F838-7905-5A58-FCA1-C6AE2F946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CC6B95-9525-FB6F-3F86-FF7628DD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DCD52D-021D-EA99-6F18-C31D7CC78E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Introduction </a:t>
            </a:r>
            <a:r>
              <a:rPr lang="ar-SA" dirty="0"/>
              <a:t>المقدمة</a:t>
            </a:r>
            <a:endParaRPr lang="en-US" dirty="0"/>
          </a:p>
        </p:txBody>
      </p:sp>
      <p:pic>
        <p:nvPicPr>
          <p:cNvPr id="11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AF2DE7AA-4752-FD60-70AE-D3B243F6C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113" t="6480" r="10839" b="9837"/>
          <a:stretch>
            <a:fillRect/>
          </a:stretch>
        </p:blipFill>
        <p:spPr>
          <a:xfrm>
            <a:off x="7761931" y="2272834"/>
            <a:ext cx="1039091" cy="720278"/>
          </a:xfrm>
        </p:spPr>
      </p:pic>
      <p:pic>
        <p:nvPicPr>
          <p:cNvPr id="14" name="Picture 13" descr="A black and white text&#10;&#10;AI-generated content may be incorrect.">
            <a:extLst>
              <a:ext uri="{FF2B5EF4-FFF2-40B4-BE49-F238E27FC236}">
                <a16:creationId xmlns:a16="http://schemas.microsoft.com/office/drawing/2014/main" id="{5C145977-47F7-C12E-12E2-9B0B0592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737" y="3639892"/>
            <a:ext cx="2088288" cy="8701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31C13B-1647-D7F5-1271-F807974394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57" r="2101"/>
          <a:stretch>
            <a:fillRect/>
          </a:stretch>
        </p:blipFill>
        <p:spPr>
          <a:xfrm>
            <a:off x="2209800" y="5157717"/>
            <a:ext cx="1583391" cy="8001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580D443-94F7-9138-A1D0-960554A433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34" r="5757" b="5969"/>
          <a:stretch>
            <a:fillRect/>
          </a:stretch>
        </p:blipFill>
        <p:spPr>
          <a:xfrm>
            <a:off x="2464377" y="3735341"/>
            <a:ext cx="1039091" cy="8001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ACD7DCD-65C5-01F0-5D74-88F803A1C7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41" t="6737" r="4681"/>
          <a:stretch>
            <a:fillRect/>
          </a:stretch>
        </p:blipFill>
        <p:spPr>
          <a:xfrm>
            <a:off x="2209800" y="2182887"/>
            <a:ext cx="1548246" cy="9001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B97E34-99D8-1D55-36B1-887A49E389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56" t="4546" r="5674" b="4215"/>
          <a:stretch>
            <a:fillRect/>
          </a:stretch>
        </p:blipFill>
        <p:spPr>
          <a:xfrm>
            <a:off x="7390425" y="5157717"/>
            <a:ext cx="1782102" cy="83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0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7360-A9EF-47B5-A415-D7170DCC8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4C15-856C-5A91-AE4D-0B0002D54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Rules of Meem Sakinah</a:t>
            </a:r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أحكام ال</a:t>
            </a:r>
            <a:r>
              <a:rPr lang="ar-KW" sz="4000" dirty="0">
                <a:latin typeface="Calibri" panose="020F0502020204030204" pitchFamily="34" charset="0"/>
                <a:cs typeface="Calibri" panose="020F0502020204030204" pitchFamily="34" charset="0"/>
              </a:rPr>
              <a:t>ميم</a:t>
            </a:r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 الساكنة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E679F-889A-B53A-64F8-46F29B308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D3194-830E-9AEB-71E1-0D5A1788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27D74B-986E-98A1-4966-4EEC8396C6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Introduction </a:t>
            </a:r>
            <a:r>
              <a:rPr lang="ar-SA" dirty="0"/>
              <a:t>المقدمة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4F4618-FBAB-50F5-7B0E-48F7BE8C2616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44C1C0-5783-D3D5-8780-DFD4DB2D5A21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074281-1B20-C5BA-A96C-CB6DDB42B0DA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5F48F2-49A5-8B8E-A653-D7F74E6E7526}"/>
              </a:ext>
            </a:extLst>
          </p:cNvPr>
          <p:cNvSpPr txBox="1"/>
          <p:nvPr/>
        </p:nvSpPr>
        <p:spPr>
          <a:xfrm>
            <a:off x="1763448" y="2308126"/>
            <a:ext cx="6466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Idgham</a:t>
            </a:r>
            <a:r>
              <a:rPr lang="en-US" sz="2800" dirty="0"/>
              <a:t> </a:t>
            </a:r>
            <a:r>
              <a:rPr lang="en-US" sz="2800" dirty="0" err="1"/>
              <a:t>Mithlayn</a:t>
            </a:r>
            <a:r>
              <a:rPr lang="en-US" sz="2800" dirty="0"/>
              <a:t> Saghir</a:t>
            </a:r>
            <a:r>
              <a:rPr lang="ar-SA" sz="2800" dirty="0"/>
              <a:t> </a:t>
            </a:r>
            <a:r>
              <a:rPr lang="ar-IQ" sz="2800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B2F76F-5B1A-83EF-1471-259803E9CD15}"/>
              </a:ext>
            </a:extLst>
          </p:cNvPr>
          <p:cNvSpPr txBox="1"/>
          <p:nvPr/>
        </p:nvSpPr>
        <p:spPr>
          <a:xfrm>
            <a:off x="1763448" y="3162715"/>
            <a:ext cx="4963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Ikhfaa</a:t>
            </a:r>
            <a:r>
              <a:rPr lang="en-US" sz="2800" dirty="0"/>
              <a:t> </a:t>
            </a:r>
            <a:r>
              <a:rPr lang="en-US" sz="2800" dirty="0" err="1"/>
              <a:t>Shafawi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الاخفاء الشفوي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B7C0AB-5387-0953-AB67-0D71EDCA5C95}"/>
              </a:ext>
            </a:extLst>
          </p:cNvPr>
          <p:cNvSpPr txBox="1"/>
          <p:nvPr/>
        </p:nvSpPr>
        <p:spPr>
          <a:xfrm>
            <a:off x="1763448" y="4022212"/>
            <a:ext cx="4747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Idh</a:t>
            </a:r>
            <a:r>
              <a:rPr lang="en-US" sz="2800" dirty="0"/>
              <a:t>-Har </a:t>
            </a:r>
            <a:r>
              <a:rPr lang="en-US" sz="2800" dirty="0" err="1"/>
              <a:t>Shafawy</a:t>
            </a:r>
            <a:r>
              <a:rPr lang="ar-SA" sz="2800" dirty="0"/>
              <a:t> </a:t>
            </a:r>
            <a:r>
              <a:rPr lang="ar-IQ" sz="2800" dirty="0">
                <a:latin typeface="Calibri" panose="020F0502020204030204" pitchFamily="34" charset="0"/>
                <a:cs typeface="Calibri" panose="020F0502020204030204" pitchFamily="34" charset="0"/>
              </a:rPr>
              <a:t>الإظْهَارُ الشَّفَويُّ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2" descr="Quran with Tajweed Class ppt video online download">
            <a:extLst>
              <a:ext uri="{FF2B5EF4-FFF2-40B4-BE49-F238E27FC236}">
                <a16:creationId xmlns:a16="http://schemas.microsoft.com/office/drawing/2014/main" id="{88A08309-D2AE-1418-356A-57190E780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6726956" y="2764746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40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DD5C3-AD31-952C-5D3D-F4EFA0E195D4}"/>
              </a:ext>
            </a:extLst>
          </p:cNvPr>
          <p:cNvSpPr txBox="1"/>
          <p:nvPr/>
        </p:nvSpPr>
        <p:spPr>
          <a:xfrm>
            <a:off x="621030" y="2227176"/>
            <a:ext cx="609460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US" sz="3200" dirty="0"/>
              <a:t>Assimilating or merging </a:t>
            </a:r>
            <a:r>
              <a:rPr lang="en-CA" sz="3200" dirty="0"/>
              <a:t> </a:t>
            </a:r>
          </a:p>
          <a:p>
            <a:pPr algn="ctr" rtl="0">
              <a:buNone/>
            </a:pPr>
            <a:r>
              <a:rPr lang="en-CA" b="0" i="0" u="none" strike="noStrike" dirty="0">
                <a:effectLst/>
              </a:rPr>
              <a:t>For somet</a:t>
            </a:r>
            <a:r>
              <a:rPr lang="en-CA" dirty="0"/>
              <a:t>hing to to merge with something else</a:t>
            </a:r>
            <a:endParaRPr lang="en-CA" b="0" i="0" u="none" strike="noStrike" dirty="0">
              <a:effectLst/>
            </a:endParaRP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إدخال الشئ في الشئ </a:t>
            </a:r>
            <a:endParaRPr lang="a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blue and pink arrows&#10;&#10;AI-generated content may be incorrect.">
            <a:extLst>
              <a:ext uri="{FF2B5EF4-FFF2-40B4-BE49-F238E27FC236}">
                <a16:creationId xmlns:a16="http://schemas.microsoft.com/office/drawing/2014/main" id="{44A27EB1-11A6-C7F0-DBE1-4AC50B0F8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508" y="2269927"/>
            <a:ext cx="3325092" cy="33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DBE8-18C9-84CA-1502-60D53815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8576-1667-156F-EB0C-9B7A9FDA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417A1-17E6-EDA8-93E6-97E640F9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F12A2-BD64-0E0E-DE67-C1A83155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E730AB-FBBE-A931-F02C-D1581081E5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pic>
        <p:nvPicPr>
          <p:cNvPr id="3" name="Picture 2" descr="A blue and pink arrows&#10;&#10;AI-generated content may be incorrect.">
            <a:extLst>
              <a:ext uri="{FF2B5EF4-FFF2-40B4-BE49-F238E27FC236}">
                <a16:creationId xmlns:a16="http://schemas.microsoft.com/office/drawing/2014/main" id="{68737D0A-ECEA-0AFC-45AB-53F58CC5C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508" y="2269927"/>
            <a:ext cx="3325092" cy="3325092"/>
          </a:xfrm>
          <a:prstGeom prst="rect">
            <a:avLst/>
          </a:prstGeom>
        </p:spPr>
      </p:pic>
      <p:sp>
        <p:nvSpPr>
          <p:cNvPr id="9" name="Google Shape;97;p15">
            <a:extLst>
              <a:ext uri="{FF2B5EF4-FFF2-40B4-BE49-F238E27FC236}">
                <a16:creationId xmlns:a16="http://schemas.microsoft.com/office/drawing/2014/main" id="{E37A77E0-0152-F0B5-4982-1163D26917E5}"/>
              </a:ext>
            </a:extLst>
          </p:cNvPr>
          <p:cNvSpPr txBox="1"/>
          <p:nvPr/>
        </p:nvSpPr>
        <p:spPr>
          <a:xfrm>
            <a:off x="495300" y="2051495"/>
            <a:ext cx="6591622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i="0" u="none" strike="noStrike" cap="none" noProof="0" dirty="0">
              <a:ea typeface="Calibri"/>
              <a:cs typeface="Calibri"/>
              <a:sym typeface="Calibri"/>
            </a:endParaRPr>
          </a:p>
          <a:p>
            <a:pPr algn="ctr"/>
            <a:r>
              <a:rPr lang="en-US" dirty="0">
                <a:cs typeface="Calibri"/>
              </a:rPr>
              <a:t>Merging a </a:t>
            </a:r>
            <a:r>
              <a:rPr lang="en-US" dirty="0" err="1">
                <a:cs typeface="Calibri"/>
              </a:rPr>
              <a:t>sakin</a:t>
            </a:r>
            <a:r>
              <a:rPr lang="en-US" dirty="0">
                <a:cs typeface="Calibri"/>
              </a:rPr>
              <a:t> letter and a letter with a </a:t>
            </a:r>
            <a:r>
              <a:rPr lang="en-US" dirty="0" err="1">
                <a:cs typeface="Calibri"/>
              </a:rPr>
              <a:t>Harakah</a:t>
            </a:r>
            <a:r>
              <a:rPr lang="en-US" dirty="0">
                <a:cs typeface="Calibri"/>
              </a:rPr>
              <a:t>, to be </a:t>
            </a:r>
            <a:r>
              <a:rPr lang="en-US" b="1" dirty="0">
                <a:solidFill>
                  <a:schemeClr val="accent1"/>
                </a:solidFill>
                <a:cs typeface="Calibri"/>
              </a:rPr>
              <a:t>pronounced as one letter</a:t>
            </a:r>
            <a:r>
              <a:rPr lang="en-US" dirty="0">
                <a:cs typeface="Calibri"/>
              </a:rPr>
              <a:t> with </a:t>
            </a:r>
            <a:r>
              <a:rPr lang="en-US" dirty="0" err="1">
                <a:cs typeface="Calibri"/>
              </a:rPr>
              <a:t>shaddah</a:t>
            </a:r>
            <a:r>
              <a:rPr lang="en-US" dirty="0">
                <a:cs typeface="Calibri"/>
              </a:rPr>
              <a:t> similar to the second letter</a:t>
            </a:r>
          </a:p>
          <a:p>
            <a:pPr algn="ctr"/>
            <a:endParaRPr lang="en-US" dirty="0">
              <a:cs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en-CA" sz="2800" b="1" i="0" u="none" strike="noStrike" cap="none" noProof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en-CA" sz="3600" noProof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إدخال حرف ساكن في حرف متحرك </a:t>
            </a:r>
            <a:r>
              <a:rPr lang="ar-KW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ليصيران حرفاً واحداً مشدّداً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كالثاني</a:t>
            </a:r>
            <a:endParaRPr lang="en-U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endParaRPr lang="a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91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A7B0-310A-36F3-059B-F27DFD3E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34F13-9016-6B36-022A-1EA7B2BEE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1A0DA5-B9BC-7596-8A1D-15EEF8F86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56D25D-13BC-265F-FEAF-19C4337F0B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pic>
        <p:nvPicPr>
          <p:cNvPr id="7" name="Picture 2" descr="Quran with Tajweed Class ppt video online download">
            <a:extLst>
              <a:ext uri="{FF2B5EF4-FFF2-40B4-BE49-F238E27FC236}">
                <a16:creationId xmlns:a16="http://schemas.microsoft.com/office/drawing/2014/main" id="{4480902F-45D4-4606-7C77-E071CED76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8168660" y="2221821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2E96FEB-8F47-7563-1FDE-7AEFBB590F28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Its Letters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حروفه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1F33D6-F254-98DC-40A4-9789DA613433}"/>
              </a:ext>
            </a:extLst>
          </p:cNvPr>
          <p:cNvSpPr txBox="1"/>
          <p:nvPr/>
        </p:nvSpPr>
        <p:spPr>
          <a:xfrm>
            <a:off x="838200" y="2599223"/>
            <a:ext cx="5612130" cy="27084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en-US" dirty="0" err="1">
                <a:solidFill>
                  <a:schemeClr val="tx1"/>
                </a:solidFill>
                <a:cs typeface="Calibri" panose="020F0502020204030204" pitchFamily="34" charset="0"/>
              </a:rPr>
              <a:t>Idgham</a:t>
            </a: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Calibri" panose="020F0502020204030204" pitchFamily="34" charset="0"/>
              </a:rPr>
              <a:t>Shafawy</a:t>
            </a: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 Saghir is applied when the Meem is followed only by</a:t>
            </a:r>
          </a:p>
          <a:p>
            <a:pPr algn="ctr" rtl="1"/>
            <a:endParaRPr lang="en-US" dirty="0">
              <a:solidFill>
                <a:srgbClr val="003192"/>
              </a:solidFill>
              <a:cs typeface="Calibri" panose="020F0502020204030204" pitchFamily="34" charset="0"/>
            </a:endParaRPr>
          </a:p>
          <a:p>
            <a:pPr algn="ctr" rtl="1"/>
            <a:r>
              <a:rPr lang="ar-SA" sz="3200" b="1" dirty="0" err="1">
                <a:solidFill>
                  <a:srgbClr val="C00000"/>
                </a:solidFill>
                <a:cs typeface="Calibri" panose="020F0502020204030204" pitchFamily="34" charset="0"/>
              </a:rPr>
              <a:t>م</a:t>
            </a:r>
            <a:endParaRPr lang="ar-SA" sz="32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rtl="1"/>
            <a:r>
              <a:rPr lang="ar-SA" sz="3200" b="1" dirty="0">
                <a:solidFill>
                  <a:srgbClr val="C00000"/>
                </a:solidFill>
                <a:cs typeface="Calibri" panose="020F0502020204030204" pitchFamily="34" charset="0"/>
              </a:rPr>
              <a:t>ميم</a:t>
            </a:r>
            <a:endParaRPr lang="en-US" sz="32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rtl="1"/>
            <a:endParaRPr lang="en-US" sz="32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rtl="1"/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ar-SA" sz="2000" dirty="0">
                <a:solidFill>
                  <a:schemeClr val="tx1"/>
                </a:solidFill>
                <a:cs typeface="Calibri" panose="020F0502020204030204" pitchFamily="34" charset="0"/>
              </a:rPr>
              <a:t>الادغام الشفوي الصغير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له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حرف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واحد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141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2BB58-1665-16A5-36E3-8DAAC2FC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5DFDE29-968A-6145-C7E7-9E879F6F93C1}"/>
              </a:ext>
            </a:extLst>
          </p:cNvPr>
          <p:cNvSpPr/>
          <p:nvPr/>
        </p:nvSpPr>
        <p:spPr>
          <a:xfrm>
            <a:off x="6363227" y="4294311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C853D8F-BB6F-2189-C7CD-20280BBACE04}"/>
              </a:ext>
            </a:extLst>
          </p:cNvPr>
          <p:cNvSpPr/>
          <p:nvPr/>
        </p:nvSpPr>
        <p:spPr>
          <a:xfrm>
            <a:off x="565684" y="4253196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E2E9D-6751-98EE-B74A-F38B18997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2D1FB-5FBD-3A5E-6E2D-1A1EAFAC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B0504B-40C6-B058-3FA6-8C7B8D041A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A9B06A-130B-F100-5CD3-A6967382C234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/>
              <a:t>Why was it given this name?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لماذا سمي بهذا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C67A03-8F3F-E016-C00E-E6F53948BBFE}"/>
              </a:ext>
            </a:extLst>
          </p:cNvPr>
          <p:cNvSpPr/>
          <p:nvPr/>
        </p:nvSpPr>
        <p:spPr>
          <a:xfrm>
            <a:off x="2557462" y="1994677"/>
            <a:ext cx="7077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/>
              <a:t>Idgham</a:t>
            </a:r>
            <a:r>
              <a:rPr lang="en-US" sz="5400" dirty="0"/>
              <a:t> </a:t>
            </a:r>
            <a:r>
              <a:rPr lang="en-US" sz="5400" dirty="0" err="1"/>
              <a:t>Mithlayn</a:t>
            </a:r>
            <a:r>
              <a:rPr lang="en-US" sz="5400" dirty="0"/>
              <a:t> Saghir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50E37C-ADEC-E7C1-DF19-A3E4A5F33EBB}"/>
              </a:ext>
            </a:extLst>
          </p:cNvPr>
          <p:cNvSpPr txBox="1"/>
          <p:nvPr/>
        </p:nvSpPr>
        <p:spPr>
          <a:xfrm>
            <a:off x="7759198" y="2813377"/>
            <a:ext cx="13763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الصغير</a:t>
            </a:r>
            <a:endParaRPr 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06F8E1-433F-04C7-70D1-1EC1C3E3D418}"/>
              </a:ext>
            </a:extLst>
          </p:cNvPr>
          <p:cNvSpPr txBox="1"/>
          <p:nvPr/>
        </p:nvSpPr>
        <p:spPr>
          <a:xfrm>
            <a:off x="5407817" y="2813377"/>
            <a:ext cx="13763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المثلين</a:t>
            </a:r>
            <a:endParaRPr lang="en-US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BC2F36-4CA8-AAE4-BF2B-F6C6C60AD2B6}"/>
              </a:ext>
            </a:extLst>
          </p:cNvPr>
          <p:cNvSpPr txBox="1"/>
          <p:nvPr/>
        </p:nvSpPr>
        <p:spPr>
          <a:xfrm>
            <a:off x="3090660" y="2813377"/>
            <a:ext cx="1938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/>
              <a:t> </a:t>
            </a:r>
            <a:r>
              <a:rPr lang="ar-IQ" sz="4000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</a:t>
            </a:r>
            <a:endParaRPr lang="en-US" sz="40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86E3E0F9-D245-8BFA-EB00-C0C92DA871DA}"/>
              </a:ext>
            </a:extLst>
          </p:cNvPr>
          <p:cNvSpPr/>
          <p:nvPr/>
        </p:nvSpPr>
        <p:spPr>
          <a:xfrm rot="8364648">
            <a:off x="4658740" y="3699619"/>
            <a:ext cx="930569" cy="266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6B427AF7-9DB8-CABB-F3E4-76C996A8EB2A}"/>
              </a:ext>
            </a:extLst>
          </p:cNvPr>
          <p:cNvSpPr/>
          <p:nvPr/>
        </p:nvSpPr>
        <p:spPr>
          <a:xfrm rot="2637124">
            <a:off x="8076614" y="3738985"/>
            <a:ext cx="1172511" cy="3000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7339D9-6B21-13F0-3727-9501C8A7D663}"/>
              </a:ext>
            </a:extLst>
          </p:cNvPr>
          <p:cNvSpPr txBox="1"/>
          <p:nvPr/>
        </p:nvSpPr>
        <p:spPr>
          <a:xfrm>
            <a:off x="838200" y="4399289"/>
            <a:ext cx="50260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ar-SA" sz="2400" dirty="0"/>
              <a:t>لأن كلا الحرفين يخرجان من نفس المخرج ولهما نفس الصفات (نفس الحرف)</a:t>
            </a:r>
          </a:p>
          <a:p>
            <a:r>
              <a:rPr lang="en-GB" sz="2400" dirty="0"/>
              <a:t>because both letters are articulated from the same articulation point and have the same characteristics.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27044E-29B0-E40A-0C0A-748DFBF40EC7}"/>
              </a:ext>
            </a:extLst>
          </p:cNvPr>
          <p:cNvSpPr txBox="1"/>
          <p:nvPr/>
        </p:nvSpPr>
        <p:spPr>
          <a:xfrm>
            <a:off x="6542618" y="4142635"/>
            <a:ext cx="50260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en-US" sz="2400" dirty="0"/>
          </a:p>
          <a:p>
            <a:pPr lvl="1"/>
            <a:r>
              <a:rPr lang="ar-SA" sz="2400" dirty="0"/>
              <a:t>لأن الحرف الأول ساكن والثاني متحرك</a:t>
            </a:r>
          </a:p>
          <a:p>
            <a:endParaRPr lang="en-GB" sz="2400" dirty="0"/>
          </a:p>
          <a:p>
            <a:r>
              <a:rPr lang="en-GB" sz="2400" dirty="0"/>
              <a:t>because </a:t>
            </a:r>
            <a:r>
              <a:rPr lang="en-US" sz="2400" dirty="0"/>
              <a:t>the first </a:t>
            </a:r>
            <a:r>
              <a:rPr lang="en-GB" sz="2400" dirty="0"/>
              <a:t>letter has no </a:t>
            </a:r>
            <a:r>
              <a:rPr lang="en-GB" sz="2400" dirty="0" err="1"/>
              <a:t>vowle</a:t>
            </a:r>
            <a:r>
              <a:rPr lang="en-GB" sz="2400" dirty="0"/>
              <a:t> while the second has a </a:t>
            </a:r>
            <a:r>
              <a:rPr lang="en-GB" sz="2400" dirty="0" err="1"/>
              <a:t>vowle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05391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9B7F2-0DF6-39CE-AE25-51A4C16F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05890-7541-7AA0-9219-FCA1A179A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C0906-3B4E-EA69-61F0-ADAE5BC08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2EFC2C-857D-8A9A-7A8A-526E40302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12A8A2-00EF-8DC3-E0EE-C08897D420A8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it’s Pronounce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كيفية نطقها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69C79ABC-BC31-6E58-7694-0E07E14C0203}"/>
              </a:ext>
            </a:extLst>
          </p:cNvPr>
          <p:cNvSpPr txBox="1"/>
          <p:nvPr/>
        </p:nvSpPr>
        <p:spPr>
          <a:xfrm>
            <a:off x="838200" y="2109870"/>
            <a:ext cx="52578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CA" sz="1600" dirty="0">
                <a:cs typeface="Calibri"/>
              </a:rPr>
              <a:t>If a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Sakinah meets a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with </a:t>
            </a:r>
            <a:r>
              <a:rPr lang="en-CA" sz="1600" dirty="0" err="1">
                <a:cs typeface="Calibri"/>
              </a:rPr>
              <a:t>Harakah</a:t>
            </a:r>
            <a:r>
              <a:rPr lang="en-CA" sz="1600" dirty="0">
                <a:cs typeface="Calibri"/>
              </a:rPr>
              <a:t>, the </a:t>
            </a:r>
            <a:r>
              <a:rPr lang="en-CA" sz="1600" dirty="0" err="1">
                <a:cs typeface="Calibri"/>
              </a:rPr>
              <a:t>sakin</a:t>
            </a:r>
            <a:r>
              <a:rPr lang="en-CA" sz="1600" dirty="0">
                <a:cs typeface="Calibri"/>
              </a:rPr>
              <a:t>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is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merged</a:t>
            </a:r>
            <a:r>
              <a:rPr lang="en-CA" sz="1600" dirty="0">
                <a:cs typeface="Calibri"/>
              </a:rPr>
              <a:t> into the moving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, resulting in a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merged</a:t>
            </a:r>
            <a:r>
              <a:rPr lang="en-CA" sz="1600" dirty="0">
                <a:cs typeface="Calibri"/>
              </a:rPr>
              <a:t>,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doubled</a:t>
            </a:r>
            <a:r>
              <a:rPr lang="en-CA" sz="1600" dirty="0">
                <a:cs typeface="Calibri"/>
              </a:rPr>
              <a:t>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(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with Shadah) pronounced with </a:t>
            </a:r>
            <a:r>
              <a:rPr lang="en-CA" sz="1600" b="1" dirty="0" err="1">
                <a:solidFill>
                  <a:schemeClr val="accent1"/>
                </a:solidFill>
                <a:cs typeface="Calibri"/>
              </a:rPr>
              <a:t>ghunnah</a:t>
            </a:r>
            <a:r>
              <a:rPr lang="en-CA" sz="1600" dirty="0">
                <a:cs typeface="Calibri"/>
              </a:rPr>
              <a:t> for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two</a:t>
            </a:r>
            <a:r>
              <a:rPr lang="en-CA" sz="1600" dirty="0">
                <a:cs typeface="Calibri"/>
              </a:rPr>
              <a:t>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counts</a:t>
            </a:r>
            <a:r>
              <a:rPr lang="en-CA" sz="1600" dirty="0">
                <a:cs typeface="Calibri"/>
              </a:rPr>
              <a:t> (2 </a:t>
            </a:r>
            <a:r>
              <a:rPr lang="en-CA" sz="1600" dirty="0" err="1">
                <a:cs typeface="Calibri"/>
              </a:rPr>
              <a:t>harakahs</a:t>
            </a:r>
            <a:r>
              <a:rPr lang="en-CA" sz="1600" dirty="0">
                <a:cs typeface="Calibri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1600" dirty="0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1B4B55-D8EE-3EC9-02B6-2A1805475B2B}"/>
              </a:ext>
            </a:extLst>
          </p:cNvPr>
          <p:cNvSpPr txBox="1"/>
          <p:nvPr/>
        </p:nvSpPr>
        <p:spPr>
          <a:xfrm>
            <a:off x="6096000" y="2109870"/>
            <a:ext cx="4391892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rtl="1">
              <a:lnSpc>
                <a:spcPct val="150000"/>
              </a:lnSpc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إذا التقت الميم الساكنة بميم متحركة، ندخل الميم الساكنة في المتحركة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فيصبحان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ميماً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مشددة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بغنة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بمقدار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حركتين</a:t>
            </a:r>
            <a:endParaRPr lang="en-U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4085A8-1A00-B34C-31FD-A1054CBD24CD}"/>
              </a:ext>
            </a:extLst>
          </p:cNvPr>
          <p:cNvSpPr/>
          <p:nvPr/>
        </p:nvSpPr>
        <p:spPr>
          <a:xfrm>
            <a:off x="6600825" y="4712201"/>
            <a:ext cx="3638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5400" dirty="0">
                <a:cs typeface="ArabeyesQr" pitchFamily="2" charset="-78"/>
              </a:rPr>
              <a:t>أَطعَمَهُ</a:t>
            </a:r>
            <a:r>
              <a:rPr lang="ar-IQ" sz="5400" dirty="0">
                <a:solidFill>
                  <a:srgbClr val="FF0000"/>
                </a:solidFill>
                <a:cs typeface="ArabeyesQr" pitchFamily="2" charset="-78"/>
              </a:rPr>
              <a:t>م</a:t>
            </a:r>
            <a:r>
              <a:rPr lang="ar-IQ" sz="5400" dirty="0">
                <a:cs typeface="ArabeyesQr" pitchFamily="2" charset="-78"/>
              </a:rPr>
              <a:t> </a:t>
            </a:r>
            <a:r>
              <a:rPr lang="ar-IQ" sz="5400" dirty="0">
                <a:solidFill>
                  <a:srgbClr val="FF0000"/>
                </a:solidFill>
                <a:cs typeface="ArabeyesQr" pitchFamily="2" charset="-78"/>
              </a:rPr>
              <a:t>مِّ</a:t>
            </a:r>
            <a:r>
              <a:rPr lang="ar-IQ" sz="5400" dirty="0">
                <a:cs typeface="ArabeyesQr" pitchFamily="2" charset="-78"/>
              </a:rPr>
              <a:t>ن</a:t>
            </a:r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925592-2825-44C7-7A83-065CBD97D6FC}"/>
              </a:ext>
            </a:extLst>
          </p:cNvPr>
          <p:cNvSpPr/>
          <p:nvPr/>
        </p:nvSpPr>
        <p:spPr>
          <a:xfrm>
            <a:off x="1790700" y="4709823"/>
            <a:ext cx="3638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IQ" sz="5400" dirty="0">
                <a:cs typeface="ArabeyesQr" pitchFamily="2" charset="-78"/>
              </a:rPr>
              <a:t>أَطعَمَهُ</a:t>
            </a:r>
            <a:r>
              <a:rPr lang="ar-IQ" sz="5400" dirty="0">
                <a:solidFill>
                  <a:srgbClr val="FF0000"/>
                </a:solidFill>
                <a:cs typeface="ArabeyesQr" pitchFamily="2" charset="-78"/>
              </a:rPr>
              <a:t>مِّ</a:t>
            </a:r>
            <a:r>
              <a:rPr lang="ar-IQ" sz="5400" dirty="0">
                <a:cs typeface="ArabeyesQr" pitchFamily="2" charset="-78"/>
              </a:rPr>
              <a:t>ن</a:t>
            </a:r>
            <a:endParaRPr lang="en-US" sz="3200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7C69FF8-639D-0794-F696-FE203D2A75A9}"/>
              </a:ext>
            </a:extLst>
          </p:cNvPr>
          <p:cNvSpPr/>
          <p:nvPr/>
        </p:nvSpPr>
        <p:spPr>
          <a:xfrm rot="10800000">
            <a:off x="5214938" y="5040908"/>
            <a:ext cx="1385887" cy="3000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89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D3295-4502-908C-7CF9-EA3D529AC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7BFE0-2CBF-B6B0-608D-2C044B63D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343D-9083-425B-3920-30307E3E8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8D72FD-0CE0-BA49-04E8-5EDD90CDD6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C444216-DB81-6E18-9C5A-729BFC4C0DAE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cs typeface="Calibri" panose="020F0502020204030204" pitchFamily="34" charset="0"/>
              </a:rPr>
              <a:t>Finding it in the Mus-Haf 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الرسم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3A409273-69D6-1945-1749-39FCFB6B4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37" y="3327534"/>
            <a:ext cx="3101673" cy="110233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E8EB6E2F-0398-6DFD-AF74-DB3977B6C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687" y="3134471"/>
            <a:ext cx="2811966" cy="1295400"/>
          </a:xfrm>
          <a:prstGeom prst="rect">
            <a:avLst/>
          </a:prstGeom>
        </p:spPr>
      </p:pic>
      <p:pic>
        <p:nvPicPr>
          <p:cNvPr id="16" name="Picture 15" descr="A close up of a sign&#10;&#10;AI-generated content may be incorrect.">
            <a:extLst>
              <a:ext uri="{FF2B5EF4-FFF2-40B4-BE49-F238E27FC236}">
                <a16:creationId xmlns:a16="http://schemas.microsoft.com/office/drawing/2014/main" id="{ACD7DE19-9CF3-1A25-BF99-511F463F9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25" y="3134471"/>
            <a:ext cx="2565197" cy="129925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95D1436-B1A3-2BD9-167D-5836BF45FA5C}"/>
              </a:ext>
            </a:extLst>
          </p:cNvPr>
          <p:cNvSpPr/>
          <p:nvPr/>
        </p:nvSpPr>
        <p:spPr>
          <a:xfrm>
            <a:off x="7758113" y="3327534"/>
            <a:ext cx="1042987" cy="1102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73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D6DEA-1D44-3D3C-E401-E9489A2D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EE7E0-2026-CEEF-788E-556F3F09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97D15-F38E-289D-6647-D3F1D91D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259128-735A-3AB3-72C6-2D38B74676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95FC49-DB5E-6033-E7E0-747FA0EF95FA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2" name="Picture 1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CA986E13-C674-D4FE-CA3D-4E228BD20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359" y="1788927"/>
            <a:ext cx="7297282" cy="48090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31C9D5-37E7-9739-1DA2-9BED5329D05C}"/>
              </a:ext>
            </a:extLst>
          </p:cNvPr>
          <p:cNvCxnSpPr/>
          <p:nvPr/>
        </p:nvCxnSpPr>
        <p:spPr>
          <a:xfrm>
            <a:off x="2447359" y="3386137"/>
            <a:ext cx="202462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270FB0-0D1B-3B87-0858-2F9AF8C368F1}"/>
              </a:ext>
            </a:extLst>
          </p:cNvPr>
          <p:cNvCxnSpPr>
            <a:cxnSpLocks/>
          </p:cNvCxnSpPr>
          <p:nvPr/>
        </p:nvCxnSpPr>
        <p:spPr>
          <a:xfrm>
            <a:off x="9086850" y="4181474"/>
            <a:ext cx="65779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64853C-62CE-5BE3-C335-72F45CFA0711}"/>
              </a:ext>
            </a:extLst>
          </p:cNvPr>
          <p:cNvCxnSpPr>
            <a:cxnSpLocks/>
          </p:cNvCxnSpPr>
          <p:nvPr/>
        </p:nvCxnSpPr>
        <p:spPr>
          <a:xfrm>
            <a:off x="8043863" y="4938712"/>
            <a:ext cx="7143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00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4B580-D715-715D-636E-585564B15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9CD84-D1F0-257D-0076-A8849A96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B3217-9C04-7E5C-5A8F-437E8181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6317B0-C14A-C976-7328-541DF8C7E0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3933423" cy="233362"/>
          </a:xfrm>
        </p:spPr>
        <p:txBody>
          <a:bodyPr/>
          <a:lstStyle/>
          <a:p>
            <a:pPr algn="l"/>
            <a:r>
              <a:rPr lang="en-US" dirty="0" err="1"/>
              <a:t>Idgham</a:t>
            </a:r>
            <a:r>
              <a:rPr lang="en-US" dirty="0"/>
              <a:t> </a:t>
            </a:r>
            <a:r>
              <a:rPr lang="en-US" dirty="0" err="1"/>
              <a:t>Mithlayn</a:t>
            </a:r>
            <a:r>
              <a:rPr lang="en-US" dirty="0"/>
              <a:t> Saghir</a:t>
            </a:r>
            <a:r>
              <a:rPr lang="ar-SA" dirty="0"/>
              <a:t> </a:t>
            </a:r>
            <a:r>
              <a:rPr lang="ar-IQ" dirty="0">
                <a:latin typeface="Calibri" panose="020F0502020204030204" pitchFamily="34" charset="0"/>
                <a:cs typeface="Calibri" panose="020F0502020204030204" pitchFamily="34" charset="0"/>
              </a:rPr>
              <a:t>الإدغَامُ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المثلين الصغير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84774D-C744-C0C1-8AE8-31BE0EA451B8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0D40AAC9-B618-1D04-666B-B291EFBBA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144" y="2319867"/>
            <a:ext cx="7711711" cy="330501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8610599-A082-7538-AB62-D12F85D73568}"/>
              </a:ext>
            </a:extLst>
          </p:cNvPr>
          <p:cNvCxnSpPr>
            <a:cxnSpLocks/>
          </p:cNvCxnSpPr>
          <p:nvPr/>
        </p:nvCxnSpPr>
        <p:spPr>
          <a:xfrm>
            <a:off x="2957513" y="3114675"/>
            <a:ext cx="8715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D01B0E-7790-D34B-5D6F-285CE8A2FFAD}"/>
              </a:ext>
            </a:extLst>
          </p:cNvPr>
          <p:cNvCxnSpPr>
            <a:cxnSpLocks/>
          </p:cNvCxnSpPr>
          <p:nvPr/>
        </p:nvCxnSpPr>
        <p:spPr>
          <a:xfrm>
            <a:off x="8610600" y="3952875"/>
            <a:ext cx="8715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82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4FF94A-EE84-86B0-A01A-522F68BA3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/>
          </a:p>
        </p:txBody>
      </p:sp>
      <p:pic>
        <p:nvPicPr>
          <p:cNvPr id="10" name="Content Placeholder 7" descr="A cartoon of a child hugging a bush&#10;&#10;AI-generated content may be incorrect.">
            <a:extLst>
              <a:ext uri="{FF2B5EF4-FFF2-40B4-BE49-F238E27FC236}">
                <a16:creationId xmlns:a16="http://schemas.microsoft.com/office/drawing/2014/main" id="{23E495E2-DCF8-1AC5-B625-CCF705E0D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2462" y="1968687"/>
            <a:ext cx="4351338" cy="435133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D81C6F-E716-C56A-5D49-D8897BBF3B20}"/>
              </a:ext>
            </a:extLst>
          </p:cNvPr>
          <p:cNvSpPr txBox="1"/>
          <p:nvPr/>
        </p:nvSpPr>
        <p:spPr>
          <a:xfrm>
            <a:off x="838200" y="2255805"/>
            <a:ext cx="6094602" cy="4005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CA" sz="3200" dirty="0"/>
              <a:t>Hiding or concealment</a:t>
            </a:r>
          </a:p>
          <a:p>
            <a:pPr algn="ctr"/>
            <a:r>
              <a:rPr lang="en-US" dirty="0"/>
              <a:t>To hide something or conceal its presence</a:t>
            </a:r>
            <a:endParaRPr lang="en-CA" dirty="0"/>
          </a:p>
          <a:p>
            <a:pPr algn="ctr"/>
            <a:r>
              <a:rPr lang="en-CA" dirty="0"/>
              <a:t> </a:t>
            </a: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السِّتر</a:t>
            </a:r>
            <a:endParaRPr lang="en-US" sz="2400" b="1" dirty="0">
              <a:solidFill>
                <a:srgbClr val="00206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يقال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أخفيت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الكتاب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أي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سترته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عن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الأعين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602E5-B635-1701-2D8C-07052EC61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B6AF8-8224-A5B2-479F-2C3E0320E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92CE7-24D2-958E-12E6-21878FBD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23F99D-AABC-19DF-1B40-76ED82CE2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13E1F2-FEF2-E440-D1BE-F908E042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/>
          </a:p>
        </p:txBody>
      </p:sp>
      <p:pic>
        <p:nvPicPr>
          <p:cNvPr id="8" name="Content Placeholder 7" descr="A cartoon of a child hugging a bush&#10;&#10;AI-generated content may be incorrect.">
            <a:extLst>
              <a:ext uri="{FF2B5EF4-FFF2-40B4-BE49-F238E27FC236}">
                <a16:creationId xmlns:a16="http://schemas.microsoft.com/office/drawing/2014/main" id="{B3AAFE15-7540-3CF5-5299-FD94BBCFF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2462" y="1968687"/>
            <a:ext cx="4351338" cy="4351338"/>
          </a:xfrm>
        </p:spPr>
      </p:pic>
      <p:sp>
        <p:nvSpPr>
          <p:cNvPr id="9" name="Google Shape;97;p15">
            <a:extLst>
              <a:ext uri="{FF2B5EF4-FFF2-40B4-BE49-F238E27FC236}">
                <a16:creationId xmlns:a16="http://schemas.microsoft.com/office/drawing/2014/main" id="{4483A51E-C60E-44A1-90E2-40EAEC4C8F75}"/>
              </a:ext>
            </a:extLst>
          </p:cNvPr>
          <p:cNvSpPr txBox="1"/>
          <p:nvPr/>
        </p:nvSpPr>
        <p:spPr>
          <a:xfrm>
            <a:off x="838200" y="2458027"/>
            <a:ext cx="6194196" cy="292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i="0" u="none" strike="noStrike" cap="none" noProof="0" dirty="0">
              <a:ea typeface="Calibri"/>
              <a:cs typeface="Calibri"/>
              <a:sym typeface="Calibri"/>
            </a:endParaRPr>
          </a:p>
          <a:p>
            <a:pPr algn="ctr"/>
            <a:r>
              <a:rPr lang="en-CA" dirty="0">
                <a:cs typeface="Calibri"/>
              </a:rPr>
              <a:t>Pronouncing the letter in a manner </a:t>
            </a:r>
            <a:r>
              <a:rPr lang="en-CA" b="1" dirty="0">
                <a:solidFill>
                  <a:schemeClr val="accent1"/>
                </a:solidFill>
                <a:cs typeface="Calibri"/>
              </a:rPr>
              <a:t>between </a:t>
            </a:r>
            <a:r>
              <a:rPr lang="en-CA" b="1" dirty="0" err="1">
                <a:solidFill>
                  <a:schemeClr val="accent1"/>
                </a:solidFill>
                <a:cs typeface="Calibri"/>
              </a:rPr>
              <a:t>idh-har</a:t>
            </a:r>
            <a:r>
              <a:rPr lang="en-CA" b="1" dirty="0">
                <a:solidFill>
                  <a:schemeClr val="accent1"/>
                </a:solidFill>
                <a:cs typeface="Calibri"/>
              </a:rPr>
              <a:t> and </a:t>
            </a:r>
            <a:r>
              <a:rPr lang="en-CA" b="1" dirty="0" err="1">
                <a:solidFill>
                  <a:schemeClr val="accent1"/>
                </a:solidFill>
                <a:cs typeface="Calibri"/>
              </a:rPr>
              <a:t>idgham</a:t>
            </a:r>
            <a:r>
              <a:rPr lang="en-CA" dirty="0">
                <a:cs typeface="Calibri"/>
              </a:rPr>
              <a:t>, without </a:t>
            </a:r>
            <a:r>
              <a:rPr lang="en-CA" b="1" dirty="0" err="1">
                <a:solidFill>
                  <a:schemeClr val="accent1"/>
                </a:solidFill>
                <a:cs typeface="Calibri"/>
              </a:rPr>
              <a:t>shaddah</a:t>
            </a:r>
            <a:r>
              <a:rPr lang="en-CA" dirty="0">
                <a:cs typeface="Calibri"/>
              </a:rPr>
              <a:t>, while maintaining the </a:t>
            </a:r>
            <a:r>
              <a:rPr lang="en-CA" b="1" dirty="0" err="1">
                <a:solidFill>
                  <a:schemeClr val="accent1"/>
                </a:solidFill>
                <a:cs typeface="Calibri"/>
              </a:rPr>
              <a:t>ghunnah</a:t>
            </a:r>
            <a:r>
              <a:rPr lang="en-CA" dirty="0">
                <a:cs typeface="Calibri"/>
              </a:rPr>
              <a:t>. </a:t>
            </a:r>
            <a:endParaRPr lang="en-US" dirty="0">
              <a:cs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en-CA" dirty="0"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en-CA" sz="3600" noProof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النطق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بالحرف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بصفة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الإظهار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والإدغام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بدون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تشديد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بقاء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313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05BAD-747D-2BD4-5DE6-8CDFB3C1C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1220-5C17-B16E-BBAC-FFEE7AA1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510F9-E70B-77B7-5728-9EF2A3CF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2A8C64-D0ED-14BA-DDC8-F1AAC45F3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Quran with Tajweed Class ppt video online download">
            <a:extLst>
              <a:ext uri="{FF2B5EF4-FFF2-40B4-BE49-F238E27FC236}">
                <a16:creationId xmlns:a16="http://schemas.microsoft.com/office/drawing/2014/main" id="{26094383-9026-FA0C-7BB6-350B582D5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8168660" y="2221821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47454AA-ECB5-B934-E2B4-F6CD3566DD1B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Its Letters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حروفه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503813-98DE-C0EA-6315-0954765A196D}"/>
              </a:ext>
            </a:extLst>
          </p:cNvPr>
          <p:cNvSpPr txBox="1"/>
          <p:nvPr/>
        </p:nvSpPr>
        <p:spPr>
          <a:xfrm>
            <a:off x="838200" y="2599223"/>
            <a:ext cx="5612130" cy="27084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en-US" dirty="0" err="1">
                <a:solidFill>
                  <a:schemeClr val="tx1"/>
                </a:solidFill>
                <a:cs typeface="Calibri" panose="020F0502020204030204" pitchFamily="34" charset="0"/>
              </a:rPr>
              <a:t>Ikhfaa</a:t>
            </a: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’ </a:t>
            </a:r>
            <a:r>
              <a:rPr lang="en-US" dirty="0" err="1">
                <a:solidFill>
                  <a:schemeClr val="tx1"/>
                </a:solidFill>
                <a:cs typeface="Calibri" panose="020F0502020204030204" pitchFamily="34" charset="0"/>
              </a:rPr>
              <a:t>Shafawy</a:t>
            </a: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 is applied when the Meem is followed only by</a:t>
            </a:r>
          </a:p>
          <a:p>
            <a:pPr algn="ctr" rtl="1"/>
            <a:endParaRPr lang="en-US" dirty="0">
              <a:solidFill>
                <a:srgbClr val="003192"/>
              </a:solidFill>
              <a:cs typeface="Calibri" panose="020F0502020204030204" pitchFamily="34" charset="0"/>
            </a:endParaRPr>
          </a:p>
          <a:p>
            <a:pPr algn="ctr" rtl="1"/>
            <a:r>
              <a:rPr lang="ar-SA" sz="3200" b="1" dirty="0">
                <a:solidFill>
                  <a:srgbClr val="C00000"/>
                </a:solidFill>
                <a:cs typeface="Calibri" panose="020F0502020204030204" pitchFamily="34" charset="0"/>
              </a:rPr>
              <a:t>ب</a:t>
            </a:r>
          </a:p>
          <a:p>
            <a:pPr algn="ctr" rtl="1"/>
            <a:r>
              <a:rPr lang="ar-SA" sz="3200" b="1" dirty="0">
                <a:solidFill>
                  <a:srgbClr val="C00000"/>
                </a:solidFill>
                <a:cs typeface="Calibri" panose="020F0502020204030204" pitchFamily="34" charset="0"/>
              </a:rPr>
              <a:t>باء</a:t>
            </a:r>
            <a:endParaRPr lang="en-US" sz="32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rtl="1"/>
            <a:endParaRPr lang="en-US" sz="3200" b="1" dirty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algn="ctr" rtl="1"/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ar-SA" sz="2000" dirty="0">
                <a:solidFill>
                  <a:schemeClr val="tx1"/>
                </a:solidFill>
                <a:cs typeface="Calibri" panose="020F0502020204030204" pitchFamily="34" charset="0"/>
              </a:rPr>
              <a:t>الإخفاء الشفوي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له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حرف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Calibri" panose="020F0502020204030204" pitchFamily="34" charset="0"/>
              </a:rPr>
              <a:t>واحد</a:t>
            </a:r>
            <a:r>
              <a:rPr lang="en-US" sz="20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2935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E5023-3EE9-6F85-1ADB-67FF08AE9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85EF5-519A-175C-EB93-F8258C9D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3F630-5804-E5C7-8CE8-B973ED18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3A19D0-12D7-C5FF-B146-BA58EB0C07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F0F2C6-0869-68F7-20A1-5F1BF5E2F62C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it’s Pronounce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كيفية نطقه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425218DA-C6E3-86A1-6C6A-5A480590C3AB}"/>
              </a:ext>
            </a:extLst>
          </p:cNvPr>
          <p:cNvSpPr txBox="1"/>
          <p:nvPr/>
        </p:nvSpPr>
        <p:spPr>
          <a:xfrm>
            <a:off x="838200" y="2109870"/>
            <a:ext cx="52578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CA" sz="1600" dirty="0">
                <a:cs typeface="Calibri"/>
              </a:rPr>
              <a:t>When the letter</a:t>
            </a:r>
            <a:r>
              <a:rPr lang="en-US" sz="1600" dirty="0">
                <a:cs typeface="Calibri"/>
              </a:rPr>
              <a:t> </a:t>
            </a:r>
            <a:r>
              <a:rPr lang="ar-SA" sz="1600" dirty="0">
                <a:cs typeface="Calibri"/>
              </a:rPr>
              <a:t>ب</a:t>
            </a:r>
            <a:r>
              <a:rPr lang="en-US" sz="1600" dirty="0">
                <a:cs typeface="Calibri"/>
              </a:rPr>
              <a:t> </a:t>
            </a:r>
            <a:r>
              <a:rPr lang="en-CA" sz="1600" dirty="0">
                <a:cs typeface="Calibri"/>
              </a:rPr>
              <a:t>comes immediately after a </a:t>
            </a:r>
            <a:r>
              <a:rPr lang="en-CA" sz="1600" dirty="0" err="1">
                <a:cs typeface="Calibri"/>
              </a:rPr>
              <a:t>sakin</a:t>
            </a:r>
            <a:r>
              <a:rPr lang="en-CA" sz="1600" dirty="0">
                <a:cs typeface="Calibri"/>
              </a:rPr>
              <a:t>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 across two words, the </a:t>
            </a:r>
            <a:r>
              <a:rPr lang="en-CA" sz="1600" b="1" dirty="0" err="1">
                <a:solidFill>
                  <a:schemeClr val="accent1"/>
                </a:solidFill>
                <a:cs typeface="Calibri"/>
              </a:rPr>
              <a:t>meem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 is partially hidden</a:t>
            </a:r>
            <a:r>
              <a:rPr lang="en-CA" sz="1600" dirty="0">
                <a:cs typeface="Calibri"/>
              </a:rPr>
              <a:t> (</a:t>
            </a:r>
            <a:r>
              <a:rPr lang="en-CA" sz="1600" dirty="0" err="1">
                <a:cs typeface="Calibri"/>
              </a:rPr>
              <a:t>ikhfa</a:t>
            </a:r>
            <a:r>
              <a:rPr lang="en-CA" sz="1600" dirty="0">
                <a:cs typeface="Calibri"/>
              </a:rPr>
              <a:t>’) before pronouncing the </a:t>
            </a:r>
            <a:r>
              <a:rPr lang="en-CA" sz="1600" dirty="0" err="1">
                <a:cs typeface="Calibri"/>
              </a:rPr>
              <a:t>ba</a:t>
            </a:r>
            <a:r>
              <a:rPr lang="en-CA" sz="1600" dirty="0">
                <a:cs typeface="Calibri"/>
              </a:rPr>
              <a:t>’, accompanied by </a:t>
            </a:r>
            <a:r>
              <a:rPr lang="en-CA" sz="1600" b="1" dirty="0" err="1">
                <a:solidFill>
                  <a:schemeClr val="accent1"/>
                </a:solidFill>
                <a:cs typeface="Calibri"/>
              </a:rPr>
              <a:t>ghunnah</a:t>
            </a:r>
            <a:r>
              <a:rPr lang="en-CA" sz="1600" dirty="0">
                <a:cs typeface="Calibri"/>
              </a:rPr>
              <a:t> (nasal sound) for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two counts (2 </a:t>
            </a:r>
            <a:r>
              <a:rPr lang="en-CA" sz="1600" b="1" dirty="0" err="1">
                <a:solidFill>
                  <a:schemeClr val="accent1"/>
                </a:solidFill>
                <a:cs typeface="Calibri"/>
              </a:rPr>
              <a:t>harakahs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)</a:t>
            </a:r>
            <a:r>
              <a:rPr lang="en-CA" sz="1600" dirty="0">
                <a:cs typeface="Calibri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CA" sz="1600" dirty="0">
                <a:cs typeface="Calibri"/>
              </a:rPr>
              <a:t>The lips should </a:t>
            </a:r>
            <a:r>
              <a:rPr lang="en-CA" sz="1600" b="1" dirty="0">
                <a:solidFill>
                  <a:schemeClr val="accent1"/>
                </a:solidFill>
                <a:cs typeface="Calibri"/>
              </a:rPr>
              <a:t>not be pressed tightly </a:t>
            </a:r>
            <a:r>
              <a:rPr lang="en-CA" sz="1600" dirty="0">
                <a:cs typeface="Calibri"/>
              </a:rPr>
              <a:t>when pronouncing the </a:t>
            </a:r>
            <a:r>
              <a:rPr lang="en-CA" sz="1600" dirty="0" err="1">
                <a:cs typeface="Calibri"/>
              </a:rPr>
              <a:t>meem</a:t>
            </a:r>
            <a:r>
              <a:rPr lang="en-CA" sz="1600" dirty="0">
                <a:cs typeface="Calibri"/>
              </a:rPr>
              <a:t>; rather, it must be gently kept </a:t>
            </a:r>
            <a:r>
              <a:rPr lang="en-CA" sz="1600" dirty="0" err="1">
                <a:cs typeface="Calibri"/>
              </a:rPr>
              <a:t>sakin</a:t>
            </a:r>
            <a:r>
              <a:rPr lang="en-CA" sz="1600" dirty="0">
                <a:cs typeface="Calibri"/>
              </a:rPr>
              <a:t>—without heaviness or force.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CA" sz="1600" dirty="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1600" dirty="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3C318E-879F-3994-9C3F-AD5E331EEB34}"/>
              </a:ext>
            </a:extLst>
          </p:cNvPr>
          <p:cNvSpPr txBox="1"/>
          <p:nvPr/>
        </p:nvSpPr>
        <p:spPr>
          <a:xfrm>
            <a:off x="6096000" y="2109870"/>
            <a:ext cx="4961206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rtl="1">
              <a:lnSpc>
                <a:spcPct val="150000"/>
              </a:lnSpc>
            </a:pP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عندما يقع حرف ( ب ) بعد الميم الساكنة مباشرة في كلمتين، يتم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اخفاء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الميم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الساكنة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النطق بحرف الباء مع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بمقدار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حركتين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بدون 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كَزِّ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الشفتين</a:t>
            </a:r>
            <a: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  <a:t> على الميم بل يلزم تسكينها بتلطف من غير ثقل ولا تعسُّف.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94284-8231-685E-A0AA-D5E35B464A94}"/>
              </a:ext>
            </a:extLst>
          </p:cNvPr>
          <p:cNvSpPr txBox="1"/>
          <p:nvPr/>
        </p:nvSpPr>
        <p:spPr>
          <a:xfrm>
            <a:off x="3281289" y="5290700"/>
            <a:ext cx="5257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x-none" sz="4400" b="1">
                <a:cs typeface="ArabeyesQr" pitchFamily="2" charset="-78"/>
              </a:rPr>
              <a:t>رَبَّهُ</a:t>
            </a:r>
            <a:r>
              <a:rPr lang="x-none" sz="4400" b="1">
                <a:solidFill>
                  <a:srgbClr val="FF0000"/>
                </a:solidFill>
                <a:cs typeface="ArabeyesQr" pitchFamily="2" charset="-78"/>
              </a:rPr>
              <a:t>م</a:t>
            </a:r>
            <a:r>
              <a:rPr lang="x-none" sz="4400" b="1">
                <a:cs typeface="ArabeyesQr" pitchFamily="2" charset="-78"/>
              </a:rPr>
              <a:t> </a:t>
            </a:r>
            <a:r>
              <a:rPr lang="x-none" sz="4400" b="1">
                <a:solidFill>
                  <a:srgbClr val="FF0000"/>
                </a:solidFill>
                <a:cs typeface="ArabeyesQr" pitchFamily="2" charset="-78"/>
              </a:rPr>
              <a:t>بِ</a:t>
            </a:r>
            <a:r>
              <a:rPr lang="x-none" sz="4400" b="1">
                <a:cs typeface="ArabeyesQr" pitchFamily="2" charset="-78"/>
              </a:rPr>
              <a:t>هِمْ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15355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F488-285F-9AF7-24AD-2A58DF6DA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F1D25-DA9E-2B3E-36E1-41330149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01749-5292-A864-1589-EA8AE183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0A47EF-61BB-EAF4-E746-9B47D0DF29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A60B0-99D9-8B42-408B-5FD4A00CDE2C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Its Cause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سببه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 descr="Quran with Tajweed Class ppt video online download">
            <a:extLst>
              <a:ext uri="{FF2B5EF4-FFF2-40B4-BE49-F238E27FC236}">
                <a16:creationId xmlns:a16="http://schemas.microsoft.com/office/drawing/2014/main" id="{DA631AD6-F093-477D-3E17-1A4034738A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4131233" y="2348430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C473F-70C1-4CA8-EABC-B0861CCD0441}"/>
              </a:ext>
            </a:extLst>
          </p:cNvPr>
          <p:cNvSpPr txBox="1"/>
          <p:nvPr/>
        </p:nvSpPr>
        <p:spPr>
          <a:xfrm>
            <a:off x="3263118" y="4084878"/>
            <a:ext cx="63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C00000"/>
                </a:solidFill>
                <a:cs typeface="Calibri" panose="020F0502020204030204" pitchFamily="34" charset="0"/>
              </a:rPr>
              <a:t>ب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6A30FD-2B54-5693-3056-9E277D95390A}"/>
              </a:ext>
            </a:extLst>
          </p:cNvPr>
          <p:cNvSpPr txBox="1"/>
          <p:nvPr/>
        </p:nvSpPr>
        <p:spPr>
          <a:xfrm>
            <a:off x="3251981" y="3052205"/>
            <a:ext cx="63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3200" b="1" dirty="0" err="1">
                <a:solidFill>
                  <a:srgbClr val="C00000"/>
                </a:solidFill>
                <a:cs typeface="Calibri" panose="020F0502020204030204" pitchFamily="34" charset="0"/>
              </a:rPr>
              <a:t>م</a:t>
            </a:r>
            <a:endParaRPr lang="en-US" sz="32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72E995C-6651-48F0-2F85-7A549EACC670}"/>
              </a:ext>
            </a:extLst>
          </p:cNvPr>
          <p:cNvCxnSpPr/>
          <p:nvPr/>
        </p:nvCxnSpPr>
        <p:spPr>
          <a:xfrm flipH="1" flipV="1">
            <a:off x="3581399" y="3429000"/>
            <a:ext cx="1089075" cy="2079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D2FF4DA-3B19-3877-901E-606822657766}"/>
              </a:ext>
            </a:extLst>
          </p:cNvPr>
          <p:cNvCxnSpPr>
            <a:cxnSpLocks/>
          </p:cNvCxnSpPr>
          <p:nvPr/>
        </p:nvCxnSpPr>
        <p:spPr>
          <a:xfrm flipH="1">
            <a:off x="3756074" y="3826412"/>
            <a:ext cx="914400" cy="5508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96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3AAB2-E3B4-B1B8-0134-220D1D25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2891B-7FB7-5BDD-8EAB-9E8A1F321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BF472-8593-964C-3E15-F8317ADF6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318D18-EDC7-AAD1-C833-4C18D33D3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86D467-CA33-AE77-3DD5-F680B8CA3002}"/>
              </a:ext>
            </a:extLst>
          </p:cNvPr>
          <p:cNvSpPr/>
          <p:nvPr/>
        </p:nvSpPr>
        <p:spPr>
          <a:xfrm>
            <a:off x="6363227" y="4294311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E3650F6-C0C0-E494-8BDB-614AF18D0CCC}"/>
              </a:ext>
            </a:extLst>
          </p:cNvPr>
          <p:cNvSpPr/>
          <p:nvPr/>
        </p:nvSpPr>
        <p:spPr>
          <a:xfrm>
            <a:off x="565684" y="4253196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BBD0C5A-CF2A-67AB-DF45-9A85D9D0DB80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/>
              <a:t>Why was it given this name?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لماذا سمي بهذا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259773-6C1E-59FF-8D15-29A61B63346A}"/>
              </a:ext>
            </a:extLst>
          </p:cNvPr>
          <p:cNvSpPr/>
          <p:nvPr/>
        </p:nvSpPr>
        <p:spPr>
          <a:xfrm>
            <a:off x="2557462" y="1994677"/>
            <a:ext cx="7077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/>
              <a:t>Ikhfaa</a:t>
            </a:r>
            <a:r>
              <a:rPr lang="en-US" sz="5400" dirty="0"/>
              <a:t>’ </a:t>
            </a:r>
            <a:r>
              <a:rPr lang="en-US" sz="5400" dirty="0" err="1"/>
              <a:t>Shafawi</a:t>
            </a:r>
            <a:endParaRPr lang="en-US" sz="5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8C7711-5B9B-43C7-09DE-531D5447E5E1}"/>
              </a:ext>
            </a:extLst>
          </p:cNvPr>
          <p:cNvSpPr txBox="1"/>
          <p:nvPr/>
        </p:nvSpPr>
        <p:spPr>
          <a:xfrm>
            <a:off x="4055311" y="2705062"/>
            <a:ext cx="13763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الإخفاء</a:t>
            </a:r>
            <a:endParaRPr lang="en-US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A2E057-547E-EBE1-051D-43F73B94246F}"/>
              </a:ext>
            </a:extLst>
          </p:cNvPr>
          <p:cNvSpPr txBox="1"/>
          <p:nvPr/>
        </p:nvSpPr>
        <p:spPr>
          <a:xfrm>
            <a:off x="6370284" y="2811535"/>
            <a:ext cx="1938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/>
              <a:t> </a:t>
            </a:r>
            <a:r>
              <a:rPr lang="ar-IQ" sz="4000" dirty="0">
                <a:latin typeface="Calibri" panose="020F0502020204030204" pitchFamily="34" charset="0"/>
                <a:cs typeface="Calibri" panose="020F0502020204030204" pitchFamily="34" charset="0"/>
              </a:rPr>
              <a:t>الشفوي</a:t>
            </a:r>
            <a:endParaRPr lang="en-US" sz="4000" dirty="0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205C2DAF-BD91-2074-138B-5688E0C5F3AA}"/>
              </a:ext>
            </a:extLst>
          </p:cNvPr>
          <p:cNvSpPr/>
          <p:nvPr/>
        </p:nvSpPr>
        <p:spPr>
          <a:xfrm rot="8364648">
            <a:off x="3925278" y="3683568"/>
            <a:ext cx="930569" cy="266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D3AFBF10-25EB-862D-E322-51C6D1012875}"/>
              </a:ext>
            </a:extLst>
          </p:cNvPr>
          <p:cNvSpPr/>
          <p:nvPr/>
        </p:nvSpPr>
        <p:spPr>
          <a:xfrm rot="2637124">
            <a:off x="7262681" y="3720228"/>
            <a:ext cx="1172511" cy="3000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EC2F36-E1F3-CB16-BB4B-0C1E13DCB4E4}"/>
              </a:ext>
            </a:extLst>
          </p:cNvPr>
          <p:cNvSpPr txBox="1"/>
          <p:nvPr/>
        </p:nvSpPr>
        <p:spPr>
          <a:xfrm>
            <a:off x="838200" y="4399289"/>
            <a:ext cx="5026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dirty="0"/>
              <a:t>لأن الميم يتم إخفاؤها</a:t>
            </a:r>
          </a:p>
          <a:p>
            <a:pPr algn="ctr"/>
            <a:r>
              <a:rPr lang="en-GB" sz="3200" dirty="0"/>
              <a:t>because the </a:t>
            </a:r>
            <a:r>
              <a:rPr lang="en-GB" sz="3200" dirty="0" err="1"/>
              <a:t>meem</a:t>
            </a:r>
            <a:r>
              <a:rPr lang="en-GB" sz="3200" dirty="0"/>
              <a:t> is hidden</a:t>
            </a:r>
            <a:endParaRPr lang="ar-SA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F93D35-C490-91B5-5C97-FB2F7AFA59D8}"/>
              </a:ext>
            </a:extLst>
          </p:cNvPr>
          <p:cNvSpPr txBox="1"/>
          <p:nvPr/>
        </p:nvSpPr>
        <p:spPr>
          <a:xfrm>
            <a:off x="6542617" y="4337732"/>
            <a:ext cx="50260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dirty="0"/>
              <a:t>لأن الميم والباء يخرجان من الشفة</a:t>
            </a:r>
            <a:endParaRPr lang="en-GB" sz="3200" dirty="0"/>
          </a:p>
          <a:p>
            <a:pPr algn="ctr"/>
            <a:r>
              <a:rPr lang="en-GB" sz="3200" dirty="0"/>
              <a:t>because the </a:t>
            </a:r>
            <a:r>
              <a:rPr lang="en-GB" sz="3200" dirty="0" err="1"/>
              <a:t>meem</a:t>
            </a:r>
            <a:r>
              <a:rPr lang="en-US" sz="3200" dirty="0"/>
              <a:t> &amp; </a:t>
            </a:r>
            <a:r>
              <a:rPr lang="en-US" sz="3200" dirty="0" err="1"/>
              <a:t>Ba’a</a:t>
            </a:r>
            <a:r>
              <a:rPr lang="en-US" sz="3200" dirty="0"/>
              <a:t> are </a:t>
            </a:r>
            <a:r>
              <a:rPr lang="en-GB" sz="3200" dirty="0"/>
              <a:t>articulated from the </a:t>
            </a:r>
            <a:r>
              <a:rPr lang="en-GB" sz="3200" dirty="0" err="1"/>
              <a:t>shiffah</a:t>
            </a:r>
            <a:r>
              <a:rPr lang="en-GB" sz="3200" dirty="0"/>
              <a:t> (lips)</a:t>
            </a:r>
          </a:p>
        </p:txBody>
      </p:sp>
    </p:spTree>
    <p:extLst>
      <p:ext uri="{BB962C8B-B14F-4D97-AF65-F5344CB8AC3E}">
        <p14:creationId xmlns:p14="http://schemas.microsoft.com/office/powerpoint/2010/main" val="122604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F9B95-C603-93E9-F7EE-CC5A936F6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333C6-6A32-B080-2423-8305679A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3392F-EB57-3BF6-B98E-C734A192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5C4AE4-771D-13EE-E951-25B6D8ED66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608212-F1E0-28DE-BAAF-67BEFB2F7922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  <a:cs typeface="Calibri" panose="020F0502020204030204" pitchFamily="34" charset="0"/>
              </a:rPr>
              <a:t>Finding it in the Mus-Haf 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الرسم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4CA4F009-CB90-08CA-753C-2F6E935E7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294016"/>
            <a:ext cx="4295962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41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5C9B4-2906-EA07-4A9B-789017F60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F2F09-E077-6A18-2E68-60218FE2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662DF-910D-EAA6-186E-913B0931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38FCFF-ED9D-C15B-6D5D-9023BA30EB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1D2EE6-D1EE-457B-C6E1-681F8B4ED5AC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252AB126-A6CF-633C-82E2-B6AF3A81D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781" y="2515967"/>
            <a:ext cx="8194438" cy="264687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E34CBF-18B0-BA26-2FCE-02D8AD4FC0DE}"/>
              </a:ext>
            </a:extLst>
          </p:cNvPr>
          <p:cNvCxnSpPr>
            <a:cxnSpLocks/>
          </p:cNvCxnSpPr>
          <p:nvPr/>
        </p:nvCxnSpPr>
        <p:spPr>
          <a:xfrm>
            <a:off x="2477554" y="4210145"/>
            <a:ext cx="20309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7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2CCF0-546D-3732-3C82-57464E8DA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F94FF-EA9D-1C25-BE7A-8BF23CD3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637AF9-FBAC-8BE8-DF96-5004C1CD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D9FDD2-E8B9-BD66-D7B1-5BE15CC5F0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49E99-8DF6-B02A-64A9-95FBF48F42DC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A close up of a text&#10;&#10;AI-generated content may be incorrect.">
            <a:extLst>
              <a:ext uri="{FF2B5EF4-FFF2-40B4-BE49-F238E27FC236}">
                <a16:creationId xmlns:a16="http://schemas.microsoft.com/office/drawing/2014/main" id="{01734157-D2FB-BA3A-911A-7704E8F1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973" y="2235688"/>
            <a:ext cx="8274054" cy="36187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2902DE9-A87D-53B9-89C6-04BA9E8CAB86}"/>
              </a:ext>
            </a:extLst>
          </p:cNvPr>
          <p:cNvCxnSpPr>
            <a:cxnSpLocks/>
          </p:cNvCxnSpPr>
          <p:nvPr/>
        </p:nvCxnSpPr>
        <p:spPr>
          <a:xfrm>
            <a:off x="4085381" y="3941526"/>
            <a:ext cx="8715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331D6B-9C78-0E91-3924-0B9E0A19C3BF}"/>
              </a:ext>
            </a:extLst>
          </p:cNvPr>
          <p:cNvCxnSpPr>
            <a:cxnSpLocks/>
          </p:cNvCxnSpPr>
          <p:nvPr/>
        </p:nvCxnSpPr>
        <p:spPr>
          <a:xfrm>
            <a:off x="5535343" y="5770326"/>
            <a:ext cx="8715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85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9DBB-0C0B-DF07-7E7D-94AED87E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D1163-F15C-508A-ADDE-1AA48608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CCE9E-39AD-7554-C62F-7F811341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9E9FF3-BD7C-D03E-41E6-70D9CA417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Ikhfaa</a:t>
            </a:r>
            <a:r>
              <a:rPr lang="en-US" dirty="0"/>
              <a:t>’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الإخفاء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CA769-74AE-6C21-0B90-358CAE9B119F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A close-up of a pattern of arabic writing&#10;&#10;AI-generated content may be incorrect.">
            <a:extLst>
              <a:ext uri="{FF2B5EF4-FFF2-40B4-BE49-F238E27FC236}">
                <a16:creationId xmlns:a16="http://schemas.microsoft.com/office/drawing/2014/main" id="{FD95EB2D-D640-ABC4-551B-A43687DD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03" y="2207879"/>
            <a:ext cx="8389793" cy="366133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E0F075-503A-AFB9-9D12-4DA06BDE4DC6}"/>
              </a:ext>
            </a:extLst>
          </p:cNvPr>
          <p:cNvCxnSpPr>
            <a:cxnSpLocks/>
          </p:cNvCxnSpPr>
          <p:nvPr/>
        </p:nvCxnSpPr>
        <p:spPr>
          <a:xfrm>
            <a:off x="6216279" y="4962251"/>
            <a:ext cx="8715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81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F7E8-4FDB-C2AC-1D1B-34478083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5E136-308B-A0A4-7FA0-D98A25244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BEADC-B300-FAFC-FF7A-B29FA9D03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F0BF1-0AA5-5BC5-74B0-64E15155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04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251E2-798E-09BB-06B0-07C50B812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A3B95-6567-061D-4755-DEBD37CB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0972C1-6473-3572-133D-0DFBCEE399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C84E55-4BFD-1AE3-86DB-41C5E130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A6BB68-42D6-ECA5-DBE2-38FDB5908E4A}"/>
              </a:ext>
            </a:extLst>
          </p:cNvPr>
          <p:cNvSpPr txBox="1"/>
          <p:nvPr/>
        </p:nvSpPr>
        <p:spPr>
          <a:xfrm>
            <a:off x="621030" y="2227176"/>
            <a:ext cx="609460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US" sz="3200" dirty="0"/>
              <a:t>Clarity and manifestation </a:t>
            </a:r>
            <a:r>
              <a:rPr lang="en-CA" sz="3200" dirty="0"/>
              <a:t> </a:t>
            </a:r>
          </a:p>
          <a:p>
            <a:pPr algn="ctr" rtl="0">
              <a:buNone/>
            </a:pPr>
            <a:r>
              <a:rPr lang="en-CA" b="0" i="0" u="none" strike="noStrike" dirty="0">
                <a:effectLst/>
              </a:rPr>
              <a:t>For somet</a:t>
            </a:r>
            <a:r>
              <a:rPr lang="en-CA" dirty="0"/>
              <a:t>hing to be clear and visible</a:t>
            </a:r>
            <a:endParaRPr lang="en-CA" b="0" i="0" u="none" strike="noStrike" dirty="0">
              <a:effectLst/>
            </a:endParaRP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البيان والإيضاح </a:t>
            </a:r>
            <a:endParaRPr lang="a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الاظهار - موارد تعليمية">
            <a:extLst>
              <a:ext uri="{FF2B5EF4-FFF2-40B4-BE49-F238E27FC236}">
                <a16:creationId xmlns:a16="http://schemas.microsoft.com/office/drawing/2014/main" id="{F3770F15-239A-5A73-168E-C52C8FB9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752" y="2399798"/>
            <a:ext cx="4416832" cy="331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046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7957D-3EE4-7F76-74B8-AA0E17456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5D55-A027-152C-67A1-932959FB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D68F9-0E10-173B-CF7C-DA229BC5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B605B4-3624-E0F9-23AA-97D040754F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9726DE-56A9-DC2D-2929-B2DA70F95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Definition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التعريف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الاظهار - موارد تعليمية">
            <a:extLst>
              <a:ext uri="{FF2B5EF4-FFF2-40B4-BE49-F238E27FC236}">
                <a16:creationId xmlns:a16="http://schemas.microsoft.com/office/drawing/2014/main" id="{9DE9DC69-04F7-395D-EA9B-755F870D4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922" y="2399798"/>
            <a:ext cx="4416832" cy="331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BA66CAAC-D80E-859E-B449-C4E9B8BC5ECF}"/>
              </a:ext>
            </a:extLst>
          </p:cNvPr>
          <p:cNvSpPr txBox="1"/>
          <p:nvPr/>
        </p:nvSpPr>
        <p:spPr>
          <a:xfrm>
            <a:off x="495300" y="1918762"/>
            <a:ext cx="6591622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CA" sz="1400" i="0" u="none" strike="noStrike" cap="none" noProof="0" dirty="0">
              <a:ea typeface="Calibri"/>
              <a:cs typeface="Calibri"/>
              <a:sym typeface="Calibri"/>
            </a:endParaRPr>
          </a:p>
          <a:p>
            <a:pPr algn="ctr"/>
            <a:r>
              <a:rPr lang="en-US" dirty="0">
                <a:cs typeface="Calibri"/>
              </a:rPr>
              <a:t>Pronouncing  the letter (the Meem in this case) </a:t>
            </a:r>
            <a:r>
              <a:rPr lang="en-US" b="1" dirty="0">
                <a:solidFill>
                  <a:schemeClr val="accent1"/>
                </a:solidFill>
                <a:cs typeface="Calibri"/>
              </a:rPr>
              <a:t>clearly</a:t>
            </a:r>
            <a:r>
              <a:rPr lang="en-US" dirty="0">
                <a:cs typeface="Calibri"/>
              </a:rPr>
              <a:t> from its articulation point, </a:t>
            </a:r>
            <a:r>
              <a:rPr lang="en-US" b="1" dirty="0">
                <a:solidFill>
                  <a:schemeClr val="accent1"/>
                </a:solidFill>
                <a:cs typeface="Calibri"/>
              </a:rPr>
              <a:t>without a complete </a:t>
            </a:r>
            <a:r>
              <a:rPr lang="en-US" b="1" dirty="0" err="1">
                <a:solidFill>
                  <a:schemeClr val="accent1"/>
                </a:solidFill>
                <a:cs typeface="Calibri"/>
              </a:rPr>
              <a:t>Ghunnah</a:t>
            </a:r>
            <a:r>
              <a:rPr lang="en-US" dirty="0">
                <a:cs typeface="Calibri"/>
              </a:rPr>
              <a:t>.</a:t>
            </a:r>
          </a:p>
          <a:p>
            <a:pPr lvl="0" algn="ctr"/>
            <a:endParaRPr lang="en-US" sz="1400" dirty="0">
              <a:cs typeface="Calibri"/>
            </a:endParaRPr>
          </a:p>
          <a:p>
            <a:pPr lvl="0" algn="ctr"/>
            <a:r>
              <a:rPr lang="en-US" sz="1400" dirty="0">
                <a:cs typeface="Calibri"/>
              </a:rPr>
              <a:t>The clear letter (Al-Harf Al-</a:t>
            </a:r>
            <a:r>
              <a:rPr lang="en-US" sz="1400" dirty="0" err="1">
                <a:cs typeface="Calibri"/>
              </a:rPr>
              <a:t>Muzh</a:t>
            </a:r>
            <a:r>
              <a:rPr lang="en-US" sz="1400" dirty="0">
                <a:cs typeface="Calibri"/>
              </a:rPr>
              <a:t>-</a:t>
            </a:r>
            <a:r>
              <a:rPr lang="en-US" sz="1400" dirty="0" err="1">
                <a:cs typeface="Calibri"/>
              </a:rPr>
              <a:t>har</a:t>
            </a:r>
            <a:r>
              <a:rPr lang="en-US" sz="1400" dirty="0">
                <a:cs typeface="Calibri"/>
              </a:rPr>
              <a:t>) refers to the Meem </a:t>
            </a:r>
            <a:r>
              <a:rPr lang="en-US" sz="1400" dirty="0" err="1">
                <a:cs typeface="Calibri"/>
              </a:rPr>
              <a:t>sakinah</a:t>
            </a:r>
            <a:r>
              <a:rPr lang="en-US" sz="1400" dirty="0">
                <a:cs typeface="Calibri"/>
              </a:rPr>
              <a:t> and when occurring immediately before the letters of </a:t>
            </a:r>
            <a:r>
              <a:rPr lang="en-US" sz="1400" dirty="0" err="1">
                <a:cs typeface="Calibri"/>
              </a:rPr>
              <a:t>Idh-har</a:t>
            </a:r>
            <a:r>
              <a:rPr lang="en-US" sz="1400" dirty="0">
                <a:cs typeface="Calibri"/>
              </a:rPr>
              <a:t> </a:t>
            </a:r>
            <a:r>
              <a:rPr lang="en-US" sz="1400" dirty="0" err="1">
                <a:cs typeface="Calibri"/>
              </a:rPr>
              <a:t>Shafawi</a:t>
            </a:r>
            <a:r>
              <a:rPr lang="en-US" sz="1400" dirty="0">
                <a:cs typeface="Calibri"/>
              </a:rPr>
              <a:t> which makes the reciter pronounce the </a:t>
            </a:r>
            <a:r>
              <a:rPr lang="en-US" sz="1400" dirty="0" err="1">
                <a:cs typeface="Calibri"/>
              </a:rPr>
              <a:t>meem</a:t>
            </a:r>
            <a:r>
              <a:rPr lang="en-US" sz="1400" dirty="0">
                <a:cs typeface="Calibri"/>
              </a:rPr>
              <a:t> clearly.</a:t>
            </a:r>
            <a:endParaRPr lang="en-CA" sz="2800" b="1" i="0" u="none" strike="noStrike" cap="none" noProof="0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 noProof="0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en-CA" sz="3600" noProof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إخراج الحرف الْمُظْهَر </a:t>
            </a:r>
            <a:r>
              <a:rPr lang="ar-KW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مخرجه من غير غنة كاملة</a:t>
            </a:r>
          </a:p>
          <a:p>
            <a:pPr algn="ctr" rtl="1">
              <a:lnSpc>
                <a:spcPct val="150000"/>
              </a:lnSpc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والمراد بالحرف المظهر: المويو الساكنة الواقعة قبل أحرف الإظهار.</a:t>
            </a:r>
            <a:endParaRPr lang="a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15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B5719-4AFE-E825-0AF0-4494C66A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90B00-9A30-B6CB-E711-2AE28A331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38E88-C01F-322E-1B67-D3BA07A2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1EFDDF-296A-D3FC-6C2D-B9C5F52883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968CC4-0B1A-1FBC-A5C9-571A0CC1B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Its Letters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حروفه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3FC6F26-F2A9-80B9-FFC6-FDE5F7756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812" y="1785563"/>
            <a:ext cx="6360458" cy="11458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80008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Arial" pitchFamily="34" charset="0"/>
                <a:cs typeface="Arial" pitchFamily="34" charset="0"/>
              </a:rPr>
              <a:t>حروفه</a:t>
            </a:r>
            <a:r>
              <a:rPr kumimoji="0" lang="ar-SA" sz="3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Arial" pitchFamily="34" charset="0"/>
                <a:cs typeface="Arial" pitchFamily="34" charset="0"/>
              </a:rPr>
              <a:t> هي باقي الحروف (26 حرفاً)</a:t>
            </a:r>
          </a:p>
          <a:p>
            <a:pPr lvl="1" algn="ctr" fontAlgn="base">
              <a:spcBef>
                <a:spcPct val="0"/>
              </a:spcBef>
              <a:spcAft>
                <a:spcPts val="1000"/>
              </a:spcAft>
            </a:pPr>
            <a:r>
              <a:rPr lang="en-US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Its letters are all other 26 letters</a:t>
            </a:r>
            <a:endParaRPr kumimoji="0" lang="ar-SA" sz="2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35DD4-DA7E-9E23-D462-A0E2422A2D14}"/>
              </a:ext>
            </a:extLst>
          </p:cNvPr>
          <p:cNvSpPr/>
          <p:nvPr/>
        </p:nvSpPr>
        <p:spPr>
          <a:xfrm>
            <a:off x="2326341" y="2931459"/>
            <a:ext cx="64756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>
              <a:spcBef>
                <a:spcPct val="0"/>
              </a:spcBef>
            </a:pPr>
            <a:r>
              <a:rPr lang="ar-SA" sz="3200" dirty="0">
                <a:latin typeface="Comic Sans MS" pitchFamily="66" charset="0"/>
                <a:ea typeface="Arial" pitchFamily="34" charset="0"/>
                <a:cs typeface="Arial" pitchFamily="34" charset="0"/>
              </a:rPr>
              <a:t>باستثناء حرف الإخفاء الشفوي</a:t>
            </a:r>
          </a:p>
          <a:p>
            <a:pPr lvl="1" algn="ctr" fontAlgn="base">
              <a:spcBef>
                <a:spcPct val="0"/>
              </a:spcBef>
            </a:pPr>
            <a:r>
              <a:rPr lang="en-US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Excluding </a:t>
            </a:r>
            <a:r>
              <a:rPr lang="en-US" sz="2600" dirty="0" err="1">
                <a:latin typeface="Comic Sans MS" pitchFamily="66" charset="0"/>
                <a:ea typeface="Arial" pitchFamily="34" charset="0"/>
                <a:cs typeface="Arial" pitchFamily="34" charset="0"/>
              </a:rPr>
              <a:t>Ikhfaa</a:t>
            </a:r>
            <a:r>
              <a:rPr lang="en-US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Comic Sans MS" pitchFamily="66" charset="0"/>
                <a:ea typeface="Arial" pitchFamily="34" charset="0"/>
                <a:cs typeface="Arial" pitchFamily="34" charset="0"/>
              </a:rPr>
              <a:t>shafawee</a:t>
            </a:r>
            <a:r>
              <a:rPr lang="en-US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 letter </a:t>
            </a:r>
            <a:endParaRPr lang="ar-SA" sz="2600" dirty="0">
              <a:latin typeface="Comic Sans MS" pitchFamily="66" charset="0"/>
              <a:ea typeface="Arial" pitchFamily="34" charset="0"/>
              <a:cs typeface="Arial" pitchFamily="34" charset="0"/>
            </a:endParaRPr>
          </a:p>
          <a:p>
            <a:pPr lvl="1" algn="ctr" fontAlgn="base">
              <a:spcBef>
                <a:spcPct val="0"/>
              </a:spcBef>
            </a:pPr>
            <a:r>
              <a:rPr lang="en-US" sz="3200" dirty="0">
                <a:latin typeface="Comic Sans MS" pitchFamily="66" charset="0"/>
                <a:ea typeface="Arial" pitchFamily="34" charset="0"/>
                <a:cs typeface="Arial" pitchFamily="34" charset="0"/>
              </a:rPr>
              <a:t>(</a:t>
            </a:r>
            <a:r>
              <a:rPr lang="ar-IQ" sz="3200" dirty="0">
                <a:latin typeface="Comic Sans MS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lang="ar-IQ" sz="4800" dirty="0">
                <a:solidFill>
                  <a:srgbClr val="0066FF"/>
                </a:solidFill>
                <a:latin typeface="Comic Sans MS" pitchFamily="66" charset="0"/>
                <a:ea typeface="Arial" pitchFamily="34" charset="0"/>
                <a:cs typeface="Arial" pitchFamily="34" charset="0"/>
              </a:rPr>
              <a:t>ب</a:t>
            </a:r>
            <a:r>
              <a:rPr lang="ar-IQ" sz="3200" dirty="0">
                <a:latin typeface="Comic Sans MS" pitchFamily="66" charset="0"/>
                <a:ea typeface="Arial" pitchFamily="34" charset="0"/>
                <a:cs typeface="Arial" pitchFamily="34" charset="0"/>
              </a:rPr>
              <a:t> </a:t>
            </a:r>
            <a:r>
              <a:rPr lang="en-GB" sz="3600" dirty="0">
                <a:latin typeface="Comic Sans MS" pitchFamily="66" charset="0"/>
                <a:ea typeface="Arial" pitchFamily="34" charset="0"/>
                <a:cs typeface="Arial" pitchFamily="34" charset="0"/>
              </a:rPr>
              <a:t>)</a:t>
            </a:r>
          </a:p>
          <a:p>
            <a:pPr lvl="1" algn="ctr" fontAlgn="base">
              <a:spcBef>
                <a:spcPct val="0"/>
              </a:spcBef>
            </a:pPr>
            <a:r>
              <a:rPr lang="ar-SA" sz="3600" dirty="0">
                <a:latin typeface="Comic Sans MS" pitchFamily="66" charset="0"/>
                <a:cs typeface="Arial" pitchFamily="34" charset="0"/>
              </a:rPr>
              <a:t>وحرف الإدغام</a:t>
            </a:r>
          </a:p>
          <a:p>
            <a:pPr lvl="1" algn="ctr" fontAlgn="base">
              <a:spcBef>
                <a:spcPct val="0"/>
              </a:spcBef>
            </a:pPr>
            <a:r>
              <a:rPr lang="en-GB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And </a:t>
            </a:r>
            <a:r>
              <a:rPr lang="en-GB" sz="2600" dirty="0" err="1">
                <a:latin typeface="Comic Sans MS" pitchFamily="66" charset="0"/>
                <a:ea typeface="Arial" pitchFamily="34" charset="0"/>
                <a:cs typeface="Arial" pitchFamily="34" charset="0"/>
              </a:rPr>
              <a:t>idghaam</a:t>
            </a:r>
            <a:r>
              <a:rPr lang="en-GB" sz="2600" dirty="0">
                <a:latin typeface="Comic Sans MS" pitchFamily="66" charset="0"/>
                <a:ea typeface="Arial" pitchFamily="34" charset="0"/>
                <a:cs typeface="Arial" pitchFamily="34" charset="0"/>
              </a:rPr>
              <a:t> letter </a:t>
            </a:r>
            <a:endParaRPr lang="ar-SA" sz="2600" dirty="0">
              <a:latin typeface="Comic Sans MS" pitchFamily="66" charset="0"/>
              <a:ea typeface="Arial" pitchFamily="34" charset="0"/>
              <a:cs typeface="Arial" pitchFamily="34" charset="0"/>
            </a:endParaRPr>
          </a:p>
          <a:p>
            <a:pPr lvl="1" algn="ctr" fontAlgn="base">
              <a:spcBef>
                <a:spcPct val="0"/>
              </a:spcBef>
            </a:pPr>
            <a:r>
              <a:rPr lang="en-GB" sz="3600" dirty="0">
                <a:latin typeface="Comic Sans MS" pitchFamily="66" charset="0"/>
                <a:cs typeface="Arial" pitchFamily="34" charset="0"/>
              </a:rPr>
              <a:t>( </a:t>
            </a:r>
            <a:r>
              <a:rPr lang="ar-IQ" sz="4800" dirty="0">
                <a:solidFill>
                  <a:srgbClr val="0000FF"/>
                </a:solidFill>
                <a:latin typeface="Comic Sans MS" pitchFamily="66" charset="0"/>
                <a:cs typeface="Arial" pitchFamily="34" charset="0"/>
              </a:rPr>
              <a:t>م</a:t>
            </a:r>
            <a:r>
              <a:rPr lang="en-GB" sz="3600" dirty="0">
                <a:solidFill>
                  <a:srgbClr val="0000FF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GB" sz="3600" dirty="0">
                <a:latin typeface="Comic Sans MS" pitchFamily="66" charset="0"/>
                <a:cs typeface="Arial" pitchFamily="34" charset="0"/>
              </a:rPr>
              <a:t>)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  <a:endParaRPr lang="en-GB" sz="4400" dirty="0">
              <a:solidFill>
                <a:srgbClr val="0000FF"/>
              </a:solidFill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0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96DB-1E99-5BDD-006B-9A5876B70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28626-7E94-2633-BF10-B4C9DBD38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6DD23-D970-CBEC-2FAB-517C688E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DD1F6A-80FD-88EE-4783-EBB0890A3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2BEFA1-F1FD-901E-678B-E9D9F099F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How it’s Pronounce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كيفية نطقه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EDD17B-ABBA-B0C9-8229-5849F5564276}"/>
              </a:ext>
            </a:extLst>
          </p:cNvPr>
          <p:cNvSpPr/>
          <p:nvPr/>
        </p:nvSpPr>
        <p:spPr>
          <a:xfrm>
            <a:off x="1110645" y="2463538"/>
            <a:ext cx="6341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one of the 26 letters appear after a </a:t>
            </a:r>
            <a:r>
              <a:rPr lang="en-GB" sz="2400" dirty="0" err="1"/>
              <a:t>meem</a:t>
            </a:r>
            <a:r>
              <a:rPr lang="en-GB" sz="2400" dirty="0"/>
              <a:t> </a:t>
            </a:r>
            <a:r>
              <a:rPr lang="en-GB" sz="2400" dirty="0" err="1"/>
              <a:t>saakinah</a:t>
            </a:r>
            <a:r>
              <a:rPr lang="en-GB" sz="2400" dirty="0"/>
              <a:t> within one word or in between 2 words, the </a:t>
            </a:r>
            <a:r>
              <a:rPr lang="en-GB" sz="2400" dirty="0" err="1"/>
              <a:t>meem</a:t>
            </a:r>
            <a:r>
              <a:rPr lang="en-GB" sz="2400" dirty="0"/>
              <a:t> is then pronounced clearly 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AF8E9F-2AFB-0763-92FB-08AC11F2D829}"/>
              </a:ext>
            </a:extLst>
          </p:cNvPr>
          <p:cNvSpPr/>
          <p:nvPr/>
        </p:nvSpPr>
        <p:spPr>
          <a:xfrm>
            <a:off x="1110645" y="4165878"/>
            <a:ext cx="59035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400" dirty="0"/>
              <a:t>إذا وقع أحد الأحرف الستة والعشرون بعد الميم الساكنة في كلمة أو كلمتين، يتم نطق الميم الساكنة واضحة من مخرجها ثم ننطق الحرف الذي يليها</a:t>
            </a:r>
            <a:endParaRPr lang="en-GB" sz="2400" dirty="0"/>
          </a:p>
        </p:txBody>
      </p:sp>
      <p:pic>
        <p:nvPicPr>
          <p:cNvPr id="10" name="Picture 2" descr="Quran with Tajweed Class ppt video online download">
            <a:extLst>
              <a:ext uri="{FF2B5EF4-FFF2-40B4-BE49-F238E27FC236}">
                <a16:creationId xmlns:a16="http://schemas.microsoft.com/office/drawing/2014/main" id="{3757D2FC-94D5-1F8E-C058-CE5C72897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8168660" y="2221821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254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58FEA-EB95-83EC-1928-872A44409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33A62-BED6-E168-8C94-F09E3935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10787-2A37-CA27-DD93-F1AC4F80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00AF0A-444B-DFD8-6070-8A8542DAC8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066B6B-DBC8-7083-AC38-52505C7C2ED7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Its Cause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سببه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Quran with Tajweed Class ppt video online download">
            <a:extLst>
              <a:ext uri="{FF2B5EF4-FFF2-40B4-BE49-F238E27FC236}">
                <a16:creationId xmlns:a16="http://schemas.microsoft.com/office/drawing/2014/main" id="{72C80F87-BDFB-F06E-DEA4-A84D8BE86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5336343" y="2329491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402BE8-B38A-5B83-73B9-B3150D8DE7C1}"/>
              </a:ext>
            </a:extLst>
          </p:cNvPr>
          <p:cNvSpPr txBox="1"/>
          <p:nvPr/>
        </p:nvSpPr>
        <p:spPr>
          <a:xfrm>
            <a:off x="4457091" y="3033266"/>
            <a:ext cx="636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3200" b="1" dirty="0" err="1">
                <a:solidFill>
                  <a:srgbClr val="C00000"/>
                </a:solidFill>
                <a:cs typeface="Calibri" panose="020F0502020204030204" pitchFamily="34" charset="0"/>
              </a:rPr>
              <a:t>م</a:t>
            </a:r>
            <a:endParaRPr lang="en-US" sz="32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8230D9-1005-C479-1983-DA0CAD7A675C}"/>
              </a:ext>
            </a:extLst>
          </p:cNvPr>
          <p:cNvCxnSpPr/>
          <p:nvPr/>
        </p:nvCxnSpPr>
        <p:spPr>
          <a:xfrm flipH="1" flipV="1">
            <a:off x="4786509" y="3410061"/>
            <a:ext cx="1089075" cy="2079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F96BB334-93D9-00DC-2C93-F306DAD81C3F}"/>
              </a:ext>
            </a:extLst>
          </p:cNvPr>
          <p:cNvSpPr/>
          <p:nvPr/>
        </p:nvSpPr>
        <p:spPr>
          <a:xfrm>
            <a:off x="5093654" y="3339514"/>
            <a:ext cx="3229896" cy="2943114"/>
          </a:xfrm>
          <a:prstGeom prst="arc">
            <a:avLst>
              <a:gd name="adj1" fmla="val 15067855"/>
              <a:gd name="adj2" fmla="val 1490314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1A9813-4C43-36F5-38F4-008205D3D59E}"/>
              </a:ext>
            </a:extLst>
          </p:cNvPr>
          <p:cNvCxnSpPr>
            <a:cxnSpLocks/>
          </p:cNvCxnSpPr>
          <p:nvPr/>
        </p:nvCxnSpPr>
        <p:spPr>
          <a:xfrm flipV="1">
            <a:off x="8256337" y="3999307"/>
            <a:ext cx="1015669" cy="252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779A41B-50C4-7A49-8B6E-814654760740}"/>
              </a:ext>
            </a:extLst>
          </p:cNvPr>
          <p:cNvSpPr txBox="1"/>
          <p:nvPr/>
        </p:nvSpPr>
        <p:spPr>
          <a:xfrm>
            <a:off x="9006860" y="3684800"/>
            <a:ext cx="3185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en-US" sz="3200" b="1" dirty="0" err="1">
                <a:solidFill>
                  <a:srgbClr val="C00000"/>
                </a:solidFill>
                <a:cs typeface="Calibri" panose="020F0502020204030204" pitchFamily="34" charset="0"/>
              </a:rPr>
              <a:t>Idh</a:t>
            </a:r>
            <a:r>
              <a:rPr lang="en-US" sz="3200" b="1" dirty="0">
                <a:solidFill>
                  <a:srgbClr val="C00000"/>
                </a:solidFill>
                <a:cs typeface="Calibri" panose="020F0502020204030204" pitchFamily="34" charset="0"/>
              </a:rPr>
              <a:t>-Har Letters</a:t>
            </a:r>
            <a:endParaRPr lang="en-US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E63350-4255-D7BB-F29A-26A0E8EE1372}"/>
              </a:ext>
            </a:extLst>
          </p:cNvPr>
          <p:cNvSpPr txBox="1"/>
          <p:nvPr/>
        </p:nvSpPr>
        <p:spPr>
          <a:xfrm>
            <a:off x="217539" y="4095291"/>
            <a:ext cx="6127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ar-SA" sz="2000" dirty="0"/>
              <a:t>بعد مخرج الميم عن مخارج حروف الإظهار التي تليها</a:t>
            </a:r>
            <a:endParaRPr 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6593CC-F076-9E4A-12A2-D3193A3A6632}"/>
              </a:ext>
            </a:extLst>
          </p:cNvPr>
          <p:cNvSpPr txBox="1"/>
          <p:nvPr/>
        </p:nvSpPr>
        <p:spPr>
          <a:xfrm>
            <a:off x="668386" y="2983644"/>
            <a:ext cx="384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the distance between the </a:t>
            </a:r>
            <a:r>
              <a:rPr lang="en-US" sz="2000" dirty="0" err="1"/>
              <a:t>makhraj</a:t>
            </a:r>
            <a:r>
              <a:rPr lang="en-US" sz="2000" dirty="0"/>
              <a:t> of the </a:t>
            </a:r>
            <a:r>
              <a:rPr lang="en-US" sz="2000" dirty="0" err="1"/>
              <a:t>meem</a:t>
            </a:r>
            <a:r>
              <a:rPr lang="en-US" sz="2000" dirty="0"/>
              <a:t> and other letters</a:t>
            </a:r>
          </a:p>
        </p:txBody>
      </p:sp>
    </p:spTree>
    <p:extLst>
      <p:ext uri="{BB962C8B-B14F-4D97-AF65-F5344CB8AC3E}">
        <p14:creationId xmlns:p14="http://schemas.microsoft.com/office/powerpoint/2010/main" val="1182292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1A37-2014-69A7-C99A-2EC35E2E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C6340-C9A0-E4A4-6B7E-EF6A7E50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D854C-EF82-6800-A4F3-933C35F7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50BE20-AA2F-BB23-5169-57D8B851B5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5448614-58AD-72AC-E2B4-3A053DD53055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Calibri" panose="020F0502020204030204" pitchFamily="34" charset="0"/>
              </a:rPr>
              <a:t>Common Mistake </a:t>
            </a:r>
            <a:r>
              <a:rPr lang="ar-SA" dirty="0">
                <a:latin typeface="+mn-lt"/>
                <a:cs typeface="Calibri" panose="020F0502020204030204" pitchFamily="34" charset="0"/>
              </a:rPr>
              <a:t>يحتز من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Quran with Tajweed Class ppt video online download">
            <a:extLst>
              <a:ext uri="{FF2B5EF4-FFF2-40B4-BE49-F238E27FC236}">
                <a16:creationId xmlns:a16="http://schemas.microsoft.com/office/drawing/2014/main" id="{E4546E19-950F-A513-F856-5C3FE028CB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23916" r="57465" b="19839"/>
          <a:stretch>
            <a:fillRect/>
          </a:stretch>
        </p:blipFill>
        <p:spPr bwMode="auto">
          <a:xfrm>
            <a:off x="8217771" y="2486766"/>
            <a:ext cx="3185140" cy="329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F26826-1F40-DEF4-5C29-BF9AFC92098B}"/>
              </a:ext>
            </a:extLst>
          </p:cNvPr>
          <p:cNvSpPr txBox="1"/>
          <p:nvPr/>
        </p:nvSpPr>
        <p:spPr>
          <a:xfrm>
            <a:off x="2381659" y="2066142"/>
            <a:ext cx="2399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3200" b="1" dirty="0">
                <a:solidFill>
                  <a:srgbClr val="C00000"/>
                </a:solidFill>
                <a:cs typeface="Calibri" panose="020F0502020204030204" pitchFamily="34" charset="0"/>
              </a:rPr>
              <a:t>و  ،  </a:t>
            </a:r>
            <a:r>
              <a:rPr lang="ar-SA" sz="3200" b="1" dirty="0" err="1">
                <a:solidFill>
                  <a:srgbClr val="C00000"/>
                </a:solidFill>
                <a:cs typeface="Calibri" panose="020F0502020204030204" pitchFamily="34" charset="0"/>
              </a:rPr>
              <a:t>ف</a:t>
            </a:r>
            <a:endParaRPr lang="en-US" sz="3200" dirty="0"/>
          </a:p>
        </p:txBody>
      </p:sp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C1CB875D-C78C-86CF-6478-6414D2ACA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679" y="5089692"/>
            <a:ext cx="1993900" cy="1003300"/>
          </a:xfrm>
          <a:prstGeom prst="rect">
            <a:avLst/>
          </a:prstGeom>
        </p:spPr>
      </p:pic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E814D06-B14A-EC3E-D693-6DF6C3D69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122" y="5131675"/>
            <a:ext cx="1880456" cy="9193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878E44-83BF-0C5E-761E-C04E94336BE7}"/>
              </a:ext>
            </a:extLst>
          </p:cNvPr>
          <p:cNvSpPr/>
          <p:nvPr/>
        </p:nvSpPr>
        <p:spPr>
          <a:xfrm>
            <a:off x="838200" y="2811025"/>
            <a:ext cx="70718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If the letter</a:t>
            </a:r>
            <a:r>
              <a:rPr lang="ar-IQ" sz="2000" dirty="0"/>
              <a:t> </a:t>
            </a:r>
            <a:r>
              <a:rPr lang="en-GB" sz="2000" dirty="0"/>
              <a:t> </a:t>
            </a:r>
            <a:r>
              <a:rPr lang="ar-IQ" sz="2000" dirty="0">
                <a:solidFill>
                  <a:srgbClr val="0066FF"/>
                </a:solidFill>
              </a:rPr>
              <a:t>ف</a:t>
            </a:r>
            <a:r>
              <a:rPr lang="en-GB" sz="2000" dirty="0"/>
              <a:t>  or</a:t>
            </a:r>
            <a:r>
              <a:rPr lang="ar-IQ" sz="2000" dirty="0">
                <a:solidFill>
                  <a:srgbClr val="0066FF"/>
                </a:solidFill>
              </a:rPr>
              <a:t> و </a:t>
            </a:r>
            <a:r>
              <a:rPr lang="en-GB" sz="2000" dirty="0"/>
              <a:t>follows the </a:t>
            </a:r>
            <a:r>
              <a:rPr lang="en-GB" sz="2000" dirty="0" err="1"/>
              <a:t>meem</a:t>
            </a:r>
            <a:r>
              <a:rPr lang="en-GB" sz="2000" dirty="0"/>
              <a:t> </a:t>
            </a:r>
            <a:r>
              <a:rPr lang="en-GB" sz="2000" dirty="0" err="1"/>
              <a:t>saakinah</a:t>
            </a:r>
            <a:r>
              <a:rPr lang="en-GB" sz="2000" dirty="0"/>
              <a:t>, make sure the </a:t>
            </a:r>
            <a:r>
              <a:rPr lang="en-GB" sz="2000" dirty="0" err="1"/>
              <a:t>meem</a:t>
            </a:r>
            <a:r>
              <a:rPr lang="en-GB" sz="2000" dirty="0"/>
              <a:t> is pronounced clearly and completely by closing the lips and not saying </a:t>
            </a:r>
            <a:r>
              <a:rPr lang="en-GB" sz="2000" dirty="0" err="1"/>
              <a:t>meem</a:t>
            </a:r>
            <a:r>
              <a:rPr lang="en-GB" sz="2000" dirty="0"/>
              <a:t> with </a:t>
            </a:r>
            <a:r>
              <a:rPr lang="en-GB" sz="2000" dirty="0" err="1"/>
              <a:t>ikhfaa</a:t>
            </a:r>
            <a:r>
              <a:rPr lang="en-GB" sz="2000" dirty="0"/>
              <a:t>, due to proximity of the articulation points of </a:t>
            </a:r>
            <a:r>
              <a:rPr lang="ar-IQ" sz="2000" dirty="0">
                <a:solidFill>
                  <a:srgbClr val="0066FF"/>
                </a:solidFill>
              </a:rPr>
              <a:t>م</a:t>
            </a:r>
            <a:r>
              <a:rPr lang="en-GB" sz="2000" dirty="0"/>
              <a:t>  to </a:t>
            </a:r>
            <a:r>
              <a:rPr lang="ar-IQ" sz="2000" dirty="0">
                <a:solidFill>
                  <a:srgbClr val="0066FF"/>
                </a:solidFill>
              </a:rPr>
              <a:t>ف</a:t>
            </a:r>
            <a:r>
              <a:rPr lang="en-GB" sz="2000" dirty="0"/>
              <a:t>  and </a:t>
            </a:r>
            <a:r>
              <a:rPr lang="ar-IQ" sz="2000" dirty="0">
                <a:solidFill>
                  <a:srgbClr val="0066FF"/>
                </a:solidFill>
              </a:rPr>
              <a:t>و</a:t>
            </a:r>
            <a:r>
              <a:rPr lang="en-GB" sz="2000" dirty="0"/>
              <a:t>   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20953C-5514-09EE-F24A-FF89846E5A41}"/>
              </a:ext>
            </a:extLst>
          </p:cNvPr>
          <p:cNvSpPr/>
          <p:nvPr/>
        </p:nvSpPr>
        <p:spPr>
          <a:xfrm>
            <a:off x="568296" y="4296969"/>
            <a:ext cx="7341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/>
              <a:t>إذا وقع بعد الميم الساكنة أي من حرفي </a:t>
            </a:r>
            <a:r>
              <a:rPr lang="ar-IQ" sz="2000" dirty="0">
                <a:solidFill>
                  <a:srgbClr val="0066FF"/>
                </a:solidFill>
              </a:rPr>
              <a:t>ف</a:t>
            </a:r>
            <a:r>
              <a:rPr lang="ar-SA" sz="2000" dirty="0"/>
              <a:t> أو</a:t>
            </a:r>
            <a:r>
              <a:rPr lang="ar-IQ" sz="2000" dirty="0">
                <a:solidFill>
                  <a:srgbClr val="0066FF"/>
                </a:solidFill>
              </a:rPr>
              <a:t> و </a:t>
            </a:r>
            <a:r>
              <a:rPr lang="ar-SA" sz="2000" dirty="0"/>
              <a:t>يجب التأكد من إظهار الميم الساكنة بإحكام إغلاق الشفتين لمنع الإخفاء أو الغنة لقرب مخرج الميم من الفاء واتحاده مع الواو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14164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120EB-075D-B3AF-548B-A5EE26D9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11533-E1E0-CC18-9792-E32DBABB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D5DB2-20A1-2465-757F-8D245736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F7F93D-11E4-1EF2-5B1D-570C618310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EFB6B0F-F9EB-694D-8B11-D7F1D0D9BEFE}"/>
              </a:ext>
            </a:extLst>
          </p:cNvPr>
          <p:cNvSpPr/>
          <p:nvPr/>
        </p:nvSpPr>
        <p:spPr>
          <a:xfrm>
            <a:off x="6363227" y="4294311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0B0D3E-D1C0-BBA3-DAD6-CC3382958BEC}"/>
              </a:ext>
            </a:extLst>
          </p:cNvPr>
          <p:cNvSpPr/>
          <p:nvPr/>
        </p:nvSpPr>
        <p:spPr>
          <a:xfrm>
            <a:off x="565684" y="4253196"/>
            <a:ext cx="5384800" cy="223117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6A1AB3B-7F8D-73B7-16D9-1DAD121ECF21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/>
              <a:t>Why was it given this name?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لماذا سمي بهذا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981FC2-8BB0-9EDE-5844-B6D0CAD420BA}"/>
              </a:ext>
            </a:extLst>
          </p:cNvPr>
          <p:cNvSpPr/>
          <p:nvPr/>
        </p:nvSpPr>
        <p:spPr>
          <a:xfrm>
            <a:off x="2557462" y="1994677"/>
            <a:ext cx="7077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/>
              <a:t>Idh</a:t>
            </a:r>
            <a:r>
              <a:rPr lang="en-US" sz="5400" dirty="0"/>
              <a:t>-Har </a:t>
            </a:r>
            <a:r>
              <a:rPr lang="en-US" sz="5400" dirty="0" err="1"/>
              <a:t>Shafawi</a:t>
            </a:r>
            <a:endParaRPr lang="en-US" sz="5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807C3-B83B-C50A-41C4-E6391DD840E5}"/>
              </a:ext>
            </a:extLst>
          </p:cNvPr>
          <p:cNvSpPr txBox="1"/>
          <p:nvPr/>
        </p:nvSpPr>
        <p:spPr>
          <a:xfrm>
            <a:off x="3819833" y="2705062"/>
            <a:ext cx="1611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>
                <a:latin typeface="Calibri" panose="020F0502020204030204" pitchFamily="34" charset="0"/>
                <a:cs typeface="Calibri" panose="020F0502020204030204" pitchFamily="34" charset="0"/>
              </a:rPr>
              <a:t>الإظهار</a:t>
            </a:r>
            <a:endParaRPr lang="en-US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9652C9-DA7B-979C-2B90-B96FBEED0883}"/>
              </a:ext>
            </a:extLst>
          </p:cNvPr>
          <p:cNvSpPr txBox="1"/>
          <p:nvPr/>
        </p:nvSpPr>
        <p:spPr>
          <a:xfrm>
            <a:off x="6370284" y="2811535"/>
            <a:ext cx="1938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dirty="0"/>
              <a:t> </a:t>
            </a:r>
            <a:r>
              <a:rPr lang="ar-IQ" sz="4000" dirty="0">
                <a:latin typeface="Calibri" panose="020F0502020204030204" pitchFamily="34" charset="0"/>
                <a:cs typeface="Calibri" panose="020F0502020204030204" pitchFamily="34" charset="0"/>
              </a:rPr>
              <a:t>الشفوي</a:t>
            </a:r>
            <a:endParaRPr lang="en-US" sz="40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EC29F588-BBC7-2397-641A-73DE321A0666}"/>
              </a:ext>
            </a:extLst>
          </p:cNvPr>
          <p:cNvSpPr/>
          <p:nvPr/>
        </p:nvSpPr>
        <p:spPr>
          <a:xfrm rot="8364648">
            <a:off x="3925278" y="3683568"/>
            <a:ext cx="930569" cy="266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22A30769-266D-92C5-29E2-826540453731}"/>
              </a:ext>
            </a:extLst>
          </p:cNvPr>
          <p:cNvSpPr/>
          <p:nvPr/>
        </p:nvSpPr>
        <p:spPr>
          <a:xfrm rot="2637124">
            <a:off x="7262681" y="3720228"/>
            <a:ext cx="1172511" cy="3000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BBFC0-0437-B1CD-C992-51394A022AB7}"/>
              </a:ext>
            </a:extLst>
          </p:cNvPr>
          <p:cNvSpPr txBox="1"/>
          <p:nvPr/>
        </p:nvSpPr>
        <p:spPr>
          <a:xfrm>
            <a:off x="838200" y="4399289"/>
            <a:ext cx="5026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dirty="0"/>
              <a:t>لأن الميم يتم إظهارها</a:t>
            </a:r>
          </a:p>
          <a:p>
            <a:pPr algn="ctr"/>
            <a:r>
              <a:rPr lang="en-GB" sz="3200" dirty="0"/>
              <a:t>because the </a:t>
            </a:r>
            <a:r>
              <a:rPr lang="en-GB" sz="3200" dirty="0" err="1"/>
              <a:t>meem</a:t>
            </a:r>
            <a:r>
              <a:rPr lang="en-GB" sz="3200" dirty="0"/>
              <a:t> is pronounced clearly</a:t>
            </a:r>
            <a:endParaRPr lang="ar-SA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9F2C57-FA11-44E4-C2B7-8D4A1F1F8940}"/>
              </a:ext>
            </a:extLst>
          </p:cNvPr>
          <p:cNvSpPr txBox="1"/>
          <p:nvPr/>
        </p:nvSpPr>
        <p:spPr>
          <a:xfrm>
            <a:off x="6542617" y="4337732"/>
            <a:ext cx="50260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dirty="0"/>
              <a:t>لأن الميم تخرج من الشفة</a:t>
            </a:r>
            <a:endParaRPr lang="en-GB" sz="3200" dirty="0"/>
          </a:p>
          <a:p>
            <a:pPr algn="ctr"/>
            <a:r>
              <a:rPr lang="en-GB" sz="3200" dirty="0"/>
              <a:t>because the </a:t>
            </a:r>
            <a:r>
              <a:rPr lang="en-GB" sz="3200" dirty="0" err="1"/>
              <a:t>meem</a:t>
            </a:r>
            <a:r>
              <a:rPr lang="en-US" sz="3200" dirty="0"/>
              <a:t> is </a:t>
            </a:r>
            <a:r>
              <a:rPr lang="en-GB" sz="3200" dirty="0"/>
              <a:t>articulated from the </a:t>
            </a:r>
            <a:r>
              <a:rPr lang="en-GB" sz="3200" dirty="0" err="1"/>
              <a:t>shiffah</a:t>
            </a:r>
            <a:r>
              <a:rPr lang="en-GB" sz="3200" dirty="0"/>
              <a:t> (lips)</a:t>
            </a:r>
          </a:p>
        </p:txBody>
      </p:sp>
    </p:spTree>
    <p:extLst>
      <p:ext uri="{BB962C8B-B14F-4D97-AF65-F5344CB8AC3E}">
        <p14:creationId xmlns:p14="http://schemas.microsoft.com/office/powerpoint/2010/main" val="3226019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4E4A-839A-EA3C-90B8-D321D641F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1FCFF-2BA3-1077-2A4A-B849074CF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6E88C-8DF0-9CCF-7C44-094992A7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F9826E-A9F8-5A56-2AE3-13A8C0AB7E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05B871-B695-43EF-FE22-6BB5A74C07D9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cs typeface="Calibri" panose="020F0502020204030204" pitchFamily="34" charset="0"/>
              </a:rPr>
              <a:t>Finding it in the Mus-Haf 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الرسم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2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2CE52DDB-1EBC-2035-F671-3429E720A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113" t="6480" r="10839" b="9837"/>
          <a:stretch>
            <a:fillRect/>
          </a:stretch>
        </p:blipFill>
        <p:spPr>
          <a:xfrm>
            <a:off x="3581400" y="2656663"/>
            <a:ext cx="1039091" cy="720278"/>
          </a:xfrm>
        </p:spPr>
      </p:pic>
      <p:pic>
        <p:nvPicPr>
          <p:cNvPr id="3" name="Picture 2" descr="A black and white text&#10;&#10;AI-generated content may be incorrect.">
            <a:extLst>
              <a:ext uri="{FF2B5EF4-FFF2-40B4-BE49-F238E27FC236}">
                <a16:creationId xmlns:a16="http://schemas.microsoft.com/office/drawing/2014/main" id="{EA5E9AB5-7143-14D1-D760-D0A9DA746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206" y="4023721"/>
            <a:ext cx="2088288" cy="870120"/>
          </a:xfrm>
          <a:prstGeom prst="rect">
            <a:avLst/>
          </a:prstGeom>
        </p:spPr>
      </p:pic>
      <p:pic>
        <p:nvPicPr>
          <p:cNvPr id="8" name="Picture 7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C81215A2-5B60-E7BB-A58A-7151A23B0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56663"/>
            <a:ext cx="2222090" cy="838371"/>
          </a:xfrm>
          <a:prstGeom prst="rect">
            <a:avLst/>
          </a:prstGeom>
        </p:spPr>
      </p:pic>
      <p:pic>
        <p:nvPicPr>
          <p:cNvPr id="20" name="Picture 19" descr="A close up of a logo&#10;&#10;AI-generated content may be incorrect.">
            <a:extLst>
              <a:ext uri="{FF2B5EF4-FFF2-40B4-BE49-F238E27FC236}">
                <a16:creationId xmlns:a16="http://schemas.microsoft.com/office/drawing/2014/main" id="{1AB9CEBC-BB97-83A9-FD35-48D82A398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4102262"/>
            <a:ext cx="2222090" cy="94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254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FF2D-AF1C-338C-B32E-BAB47BFA7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68E6B-1DB4-D679-9405-DD6D79BDC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20E39-4CBE-388C-DF51-AD084190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3F7F31-DCFA-37EE-31AF-8C75BD585A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Idh</a:t>
            </a:r>
            <a:r>
              <a:rPr lang="en-US" dirty="0"/>
              <a:t>-Har </a:t>
            </a:r>
            <a:r>
              <a:rPr lang="en-US" dirty="0" err="1"/>
              <a:t>Shafawi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الإظهار الشفوي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3D0E8A7-7475-B374-570B-1F40F4D833C8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 panose="020F0502020204030204" pitchFamily="34" charset="0"/>
              </a:rPr>
              <a:t>Practice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792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 close-up of a text&#10;&#10;AI-generated content may be incorrect.">
            <a:extLst>
              <a:ext uri="{FF2B5EF4-FFF2-40B4-BE49-F238E27FC236}">
                <a16:creationId xmlns:a16="http://schemas.microsoft.com/office/drawing/2014/main" id="{32711B6A-5D61-F772-E79A-985C0252A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5148" y="797859"/>
            <a:ext cx="7361704" cy="578223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E1FF5C-A30F-342F-C462-BEE63A5E1D4D}"/>
              </a:ext>
            </a:extLst>
          </p:cNvPr>
          <p:cNvCxnSpPr>
            <a:cxnSpLocks/>
          </p:cNvCxnSpPr>
          <p:nvPr/>
        </p:nvCxnSpPr>
        <p:spPr>
          <a:xfrm>
            <a:off x="3871609" y="1690688"/>
            <a:ext cx="11867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DBBA54-C446-CB4F-4CCE-2A42910D5E4D}"/>
              </a:ext>
            </a:extLst>
          </p:cNvPr>
          <p:cNvCxnSpPr>
            <a:cxnSpLocks/>
          </p:cNvCxnSpPr>
          <p:nvPr/>
        </p:nvCxnSpPr>
        <p:spPr>
          <a:xfrm>
            <a:off x="6206247" y="2468894"/>
            <a:ext cx="7684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43E257-0B09-0E15-D792-81060F9FCA62}"/>
              </a:ext>
            </a:extLst>
          </p:cNvPr>
          <p:cNvCxnSpPr>
            <a:cxnSpLocks/>
          </p:cNvCxnSpPr>
          <p:nvPr/>
        </p:nvCxnSpPr>
        <p:spPr>
          <a:xfrm>
            <a:off x="4276928" y="2468894"/>
            <a:ext cx="91764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CAA3B7-7AC4-87B3-7FB8-9BF831E59A81}"/>
              </a:ext>
            </a:extLst>
          </p:cNvPr>
          <p:cNvCxnSpPr>
            <a:cxnSpLocks/>
          </p:cNvCxnSpPr>
          <p:nvPr/>
        </p:nvCxnSpPr>
        <p:spPr>
          <a:xfrm>
            <a:off x="6974732" y="3243864"/>
            <a:ext cx="9046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1B020C-787B-ABBB-7A61-C4FB866AB83F}"/>
              </a:ext>
            </a:extLst>
          </p:cNvPr>
          <p:cNvCxnSpPr>
            <a:cxnSpLocks/>
          </p:cNvCxnSpPr>
          <p:nvPr/>
        </p:nvCxnSpPr>
        <p:spPr>
          <a:xfrm>
            <a:off x="5636503" y="3243864"/>
            <a:ext cx="9102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BC7E6D-F0BE-A9FE-8F3C-902B9A7B7D00}"/>
              </a:ext>
            </a:extLst>
          </p:cNvPr>
          <p:cNvCxnSpPr>
            <a:cxnSpLocks/>
          </p:cNvCxnSpPr>
          <p:nvPr/>
        </p:nvCxnSpPr>
        <p:spPr>
          <a:xfrm>
            <a:off x="3137440" y="3243864"/>
            <a:ext cx="11394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B98A0-EFAD-AF97-4E09-1A1E601E3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BDFF-5496-6492-CD5C-E16791E3F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7BBCC-EB8B-47E7-670F-39A5B4B2B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2026-01-05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B92F6-633B-F473-BFDF-E92A24E7A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756490-6DB7-277A-C6B3-B30B2D14F0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  <p:pic>
        <p:nvPicPr>
          <p:cNvPr id="9" name="Picture 8" descr="A close-up of a text&#10;&#10;AI-generated content may be incorrect.">
            <a:extLst>
              <a:ext uri="{FF2B5EF4-FFF2-40B4-BE49-F238E27FC236}">
                <a16:creationId xmlns:a16="http://schemas.microsoft.com/office/drawing/2014/main" id="{A42AD2B7-279B-895B-FEFD-48EFD41EA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165" y="797859"/>
            <a:ext cx="7553671" cy="57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58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2026-01-05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1288</Words>
  <Application>Microsoft Office PowerPoint</Application>
  <PresentationFormat>Widescreen</PresentationFormat>
  <Paragraphs>283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Aptos</vt:lpstr>
      <vt:lpstr>Aptos Display</vt:lpstr>
      <vt:lpstr>ArabeyesQr</vt:lpstr>
      <vt:lpstr>Arial</vt:lpstr>
      <vt:lpstr>Calibri</vt:lpstr>
      <vt:lpstr>Comic Sans MS</vt:lpstr>
      <vt:lpstr>Courier New</vt:lpstr>
      <vt:lpstr>Office Theme</vt:lpstr>
      <vt:lpstr>Rules of Meem Sakinah</vt:lpstr>
      <vt:lpstr>Table of Contents</vt:lpstr>
      <vt:lpstr>Introduction</vt:lpstr>
      <vt:lpstr>Definition of Meem Sakinah تعريف الميم الساكنة</vt:lpstr>
      <vt:lpstr>Definition of Meem Sakinah تعريف الميم الساكنة</vt:lpstr>
      <vt:lpstr>Rules of Meem Sakinahأحكام الميم الساكنة </vt:lpstr>
      <vt:lpstr>Idgham Mithlayn Saghir</vt:lpstr>
      <vt:lpstr>Definition التعريف</vt:lpstr>
      <vt:lpstr>Definition التعريف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Ikhfaa’ Shafawi</vt:lpstr>
      <vt:lpstr>Definition التعريف</vt:lpstr>
      <vt:lpstr>Definition التعريف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Idh-Har Shafawi</vt:lpstr>
      <vt:lpstr>Definition التعريف</vt:lpstr>
      <vt:lpstr>Definition التعريف</vt:lpstr>
      <vt:lpstr>Its Letters حروفه</vt:lpstr>
      <vt:lpstr>How it’s Pronounce كيفية نطقه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 تدريب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Yomna Negm</cp:lastModifiedBy>
  <cp:revision>44</cp:revision>
  <dcterms:created xsi:type="dcterms:W3CDTF">2025-06-01T20:51:32Z</dcterms:created>
  <dcterms:modified xsi:type="dcterms:W3CDTF">2026-01-05T23:10:12Z</dcterms:modified>
</cp:coreProperties>
</file>