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58" r:id="rId4"/>
    <p:sldId id="259" r:id="rId5"/>
    <p:sldId id="268" r:id="rId6"/>
    <p:sldId id="269" r:id="rId7"/>
    <p:sldId id="270" r:id="rId8"/>
    <p:sldId id="260" r:id="rId9"/>
    <p:sldId id="261" r:id="rId10"/>
    <p:sldId id="271" r:id="rId11"/>
    <p:sldId id="272" r:id="rId12"/>
    <p:sldId id="273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75"/>
    <p:restoredTop sz="94719"/>
  </p:normalViewPr>
  <p:slideViewPr>
    <p:cSldViewPr snapToGrid="0">
      <p:cViewPr varScale="1">
        <p:scale>
          <a:sx n="60" d="100"/>
          <a:sy n="60" d="100"/>
        </p:scale>
        <p:origin x="5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070EC-E45D-8B42-A206-5A0755A07423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5F795-7CEA-844F-850D-B32E7DFE0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8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6C6E-AD00-8BA6-9DEE-565066D94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0909"/>
            <a:ext cx="9144000" cy="1810326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B8C30-B949-B6B5-E77E-F1CECC99D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3227"/>
            <a:ext cx="9144000" cy="593436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50751-C56A-265D-AE1B-2C53D005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DB9030A2-C249-8546-A0FF-B81EC141B31A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4F7D3-57CD-2268-EA3B-F889F072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0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2A989B-8734-2F7B-A29F-9BEDB4B09898}"/>
              </a:ext>
            </a:extLst>
          </p:cNvPr>
          <p:cNvSpPr/>
          <p:nvPr userDrawn="1"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EB3B53-445D-0427-9A64-C6D149F004C9}"/>
              </a:ext>
            </a:extLst>
          </p:cNvPr>
          <p:cNvSpPr/>
          <p:nvPr userDrawn="1"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92FEB-8983-2623-2402-5F9A3EE63640}"/>
              </a:ext>
            </a:extLst>
          </p:cNvPr>
          <p:cNvSpPr/>
          <p:nvPr userDrawn="1"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618560-0859-6836-F386-A7D04CA5463A}"/>
              </a:ext>
            </a:extLst>
          </p:cNvPr>
          <p:cNvSpPr/>
          <p:nvPr userDrawn="1"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A3728A-3ACC-B08F-9720-4AF63E0FB4BC}"/>
              </a:ext>
            </a:extLst>
          </p:cNvPr>
          <p:cNvSpPr/>
          <p:nvPr userDrawn="1"/>
        </p:nvSpPr>
        <p:spPr>
          <a:xfrm>
            <a:off x="60960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C1A462-B12E-B831-CB7E-0303871E324D}"/>
              </a:ext>
            </a:extLst>
          </p:cNvPr>
          <p:cNvSpPr/>
          <p:nvPr userDrawn="1"/>
        </p:nvSpPr>
        <p:spPr>
          <a:xfrm>
            <a:off x="60959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6EEBBA-9157-BF8F-C1D9-1CB15E7EAC5E}"/>
              </a:ext>
            </a:extLst>
          </p:cNvPr>
          <p:cNvSpPr/>
          <p:nvPr userDrawn="1"/>
        </p:nvSpPr>
        <p:spPr>
          <a:xfrm>
            <a:off x="60959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43874-FABC-3673-97AA-1D992B559E5A}"/>
              </a:ext>
            </a:extLst>
          </p:cNvPr>
          <p:cNvSpPr/>
          <p:nvPr userDrawn="1"/>
        </p:nvSpPr>
        <p:spPr>
          <a:xfrm>
            <a:off x="60959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08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4F19B75-D71D-3480-BD9B-A441A6AC0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3712" y="237209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B2B7D550-DD54-E472-0E81-11F0EEEDD0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3712" y="323135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B9D56A76-73B9-84F3-E0C5-E70446E782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63451" y="4095300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7805856E-B599-974E-BBD4-D016DFFFB9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63450" y="4954564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7352E730-F625-3287-C43E-BF74B54F94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1513" y="2369752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8A046BF0-6A1E-0B0B-C5C7-FC1EB3BB3E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21513" y="3229016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EF1FEE23-1667-A1D9-EBFF-C430D1B066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1252" y="409296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B633B89D-2BED-C8A4-CF17-07A6DEA6C6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21251" y="495222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1485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 - Section Header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7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itle and Content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13972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 - Section Header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7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itle and Content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179556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 - Section Header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1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Title and Content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61222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 - Section Header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4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Title and Content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432448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 - Section Header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2892-79BD-D147-9C5B-6D57B01992BE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Title and Content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886353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 - Section Header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Title and Content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505659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3951-8C8C-0D43-9F24-866F294D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BE218-3992-377B-3DB2-BD96296B0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13FC8-B436-6C31-3C04-F0E85DEF6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E4153-C65D-B57A-FD41-861E8DADA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7CCB-DF44-C947-9AFE-B3E50DBA7365}" type="datetime1">
              <a:rPr lang="en-CA" smtClean="0"/>
              <a:t>2026-01-05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6F257-5FA5-A110-35A4-526063C1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13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84C9-AC6A-894D-94CF-CB84B4C5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47CBA-F8FD-75E7-6945-F30829EE9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47640-2AD2-02B9-712D-4C42C3D81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0C12D0-E542-5525-385E-0F1F83B36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ED9B8A-D5F4-4AD9-E3E2-FFB78FBBE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4969E-33B4-940C-319F-C248E812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4104D-C1DC-2F48-8E63-8F01A0A9D844}" type="datetime1">
              <a:rPr lang="en-CA" smtClean="0"/>
              <a:t>2026-01-05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B52990-F000-C532-3E2A-5404E9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08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B655-B0F0-1B8E-0C51-6A600919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94F7-C132-9FED-304E-73F39195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6E275-8A60-A647-8E94-4D85622C58FB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81756-313C-AB40-9704-E58B03B2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27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6B42BE-1348-85FF-8224-00FD7252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2026-01-05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38079-7C69-9634-892F-F807954E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30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7E95-6A42-AD43-8F1D-1E3E7FEE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A6278-8C21-2496-9F9F-77E86EC92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F9DD4-6DF7-9408-D14E-A6731D90D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5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CAA81-6A27-CF2A-CFC4-F10569BC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9A390-E148-6F4C-8A3E-F6067CD3D790}" type="datetime1">
              <a:rPr lang="en-CA" smtClean="0"/>
              <a:t>2026-01-05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209F7-8EB0-72BE-753B-3F9803826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1FE6EB-0FCB-650E-3C5B-565055BB1ACD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019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839E-E227-DC88-1579-B90618AE0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EE278-B200-0D68-4B05-3152233F6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B4EF3-16C0-AFA5-E4BF-38F1175AB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6453F-E384-D96B-AD9D-29A72DCF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0D0C-4E9D-FB44-82F6-967C41EC5102}" type="datetime1">
              <a:rPr lang="en-CA" smtClean="0"/>
              <a:t>2026-01-05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63F9F-AFD8-44FA-F282-347D9776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1D6CB9-A9E2-AEAA-1A8F-196B14744DCB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08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5DEC-4FE5-3658-F77E-E9C89EE5F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86D07-F6F6-DD4A-AC58-F9938E2EE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CADE7-3ECE-90E0-7F9E-74BA629F8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0C23-D7F9-7142-8E5F-82FAD29A8F28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C3E94-EC16-59D7-AAFF-C4760F76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36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32955-7EA2-030C-3374-A0D917A1D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15095-5230-5428-0C30-73CB596F1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89A60-4C9A-B245-408A-B9CAF70F1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1C3E-14E1-6B4B-807E-FA713E2E57BC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EDF88-13AF-7C74-11AA-680419B7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E450FB-A580-D209-54B0-14F5F8D80293}"/>
              </a:ext>
            </a:extLst>
          </p:cNvPr>
          <p:cNvCxnSpPr/>
          <p:nvPr userDrawn="1"/>
        </p:nvCxnSpPr>
        <p:spPr>
          <a:xfrm>
            <a:off x="8709215" y="365125"/>
            <a:ext cx="0" cy="5811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030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9D987-CF2A-F8DF-08A6-70F8AEDA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2026-01-05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DBAEE-E242-0879-1E06-3515F3C8CA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DF78F5-B166-E248-B387-4EB49DC86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6AA93-F721-EF8E-0AF8-A65939B84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F4A14-2478-AC95-13EC-665CB2F8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04A58BD6-3AB1-C844-A98B-E93A9A4479B9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F9802-A60C-EB74-D9DE-59BE252D9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1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1" r:id="rId4"/>
    <p:sldLayoutId id="2147483660" r:id="rId5"/>
    <p:sldLayoutId id="2147483661" r:id="rId6"/>
    <p:sldLayoutId id="2147483662" r:id="rId7"/>
    <p:sldLayoutId id="2147483664" r:id="rId8"/>
    <p:sldLayoutId id="2147483663" r:id="rId9"/>
    <p:sldLayoutId id="2147483665" r:id="rId10"/>
    <p:sldLayoutId id="2147483668" r:id="rId11"/>
    <p:sldLayoutId id="2147483667" r:id="rId12"/>
    <p:sldLayoutId id="2147483670" r:id="rId13"/>
    <p:sldLayoutId id="2147483669" r:id="rId14"/>
    <p:sldLayoutId id="2147483666" r:id="rId15"/>
    <p:sldLayoutId id="2147483652" r:id="rId16"/>
    <p:sldLayoutId id="2147483653" r:id="rId17"/>
    <p:sldLayoutId id="2147483654" r:id="rId18"/>
    <p:sldLayoutId id="2147483655" r:id="rId19"/>
    <p:sldLayoutId id="2147483656" r:id="rId20"/>
    <p:sldLayoutId id="2147483657" r:id="rId21"/>
    <p:sldLayoutId id="2147483658" r:id="rId22"/>
    <p:sldLayoutId id="2147483659" r:id="rId23"/>
    <p:sldLayoutId id="2147483672" r:id="rId2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18" Type="http://schemas.openxmlformats.org/officeDocument/2006/relationships/image" Target="../media/image34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image" Target="../media/image20.png"/><Relationship Id="rId16" Type="http://schemas.openxmlformats.org/officeDocument/2006/relationships/image" Target="../media/image32.png"/><Relationship Id="rId20" Type="http://schemas.microsoft.com/office/2007/relationships/hdphoto" Target="../media/hdphoto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5" Type="http://schemas.microsoft.com/office/2007/relationships/hdphoto" Target="../media/hdphoto2.wdp"/><Relationship Id="rId10" Type="http://schemas.microsoft.com/office/2007/relationships/hdphoto" Target="../media/hdphoto1.wdp"/><Relationship Id="rId19" Type="http://schemas.microsoft.com/office/2007/relationships/hdphoto" Target="../media/hdphoto3.wdp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6.wdp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D000E-9E1C-7C9C-9AD3-DADE6D1325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Ghunnah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41EDB0-8030-F643-ECCF-B89E2362D0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الغنة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4F463-C951-DC17-79CD-E3D9A1204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5ADE-9F84-644D-A6A6-30F6F89B54E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D30D7-76A4-3B53-9D92-ACE0EBA2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3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0636-8FAC-CCA0-E81C-DB8719E8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CE12B-FF29-2E63-5152-FD645EC0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53E9B-71F7-5779-7E30-82FD211A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B6446D-C379-4214-EDCB-842A3930291E}"/>
              </a:ext>
            </a:extLst>
          </p:cNvPr>
          <p:cNvSpPr/>
          <p:nvPr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8873D8-F25A-47BA-12B0-9866FE3ED844}"/>
              </a:ext>
            </a:extLst>
          </p:cNvPr>
          <p:cNvSpPr/>
          <p:nvPr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0CF7DF-F2E9-B3DE-0EC8-5331E20DCE96}"/>
              </a:ext>
            </a:extLst>
          </p:cNvPr>
          <p:cNvSpPr/>
          <p:nvPr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67E7C9-750D-46FB-8CCF-B693AA6AAE89}"/>
              </a:ext>
            </a:extLst>
          </p:cNvPr>
          <p:cNvSpPr/>
          <p:nvPr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0805C8-70B2-6747-5EF0-0EA552381C3D}"/>
              </a:ext>
            </a:extLst>
          </p:cNvPr>
          <p:cNvSpPr/>
          <p:nvPr/>
        </p:nvSpPr>
        <p:spPr>
          <a:xfrm>
            <a:off x="60960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EE3E4E-FD3D-A150-F7EC-C298989B1691}"/>
              </a:ext>
            </a:extLst>
          </p:cNvPr>
          <p:cNvSpPr/>
          <p:nvPr/>
        </p:nvSpPr>
        <p:spPr>
          <a:xfrm>
            <a:off x="60959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AD0D86-49DE-777D-B988-BBB761203CE9}"/>
              </a:ext>
            </a:extLst>
          </p:cNvPr>
          <p:cNvSpPr/>
          <p:nvPr/>
        </p:nvSpPr>
        <p:spPr>
          <a:xfrm>
            <a:off x="60959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16C388-6AD0-534D-1485-6D81B94BE6CB}"/>
              </a:ext>
            </a:extLst>
          </p:cNvPr>
          <p:cNvSpPr/>
          <p:nvPr/>
        </p:nvSpPr>
        <p:spPr>
          <a:xfrm>
            <a:off x="60959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A4DB1-7453-EBEB-640F-9759B2967615}"/>
              </a:ext>
            </a:extLst>
          </p:cNvPr>
          <p:cNvSpPr txBox="1"/>
          <p:nvPr/>
        </p:nvSpPr>
        <p:spPr>
          <a:xfrm>
            <a:off x="1763448" y="2308126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Content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30C902-92E0-F522-6D6F-5EA76302F726}"/>
              </a:ext>
            </a:extLst>
          </p:cNvPr>
          <p:cNvSpPr txBox="1"/>
          <p:nvPr/>
        </p:nvSpPr>
        <p:spPr>
          <a:xfrm>
            <a:off x="1763448" y="316271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Content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248DDE-6C33-4337-06F8-B21A5B10AC06}"/>
              </a:ext>
            </a:extLst>
          </p:cNvPr>
          <p:cNvSpPr txBox="1"/>
          <p:nvPr/>
        </p:nvSpPr>
        <p:spPr>
          <a:xfrm>
            <a:off x="1763448" y="4022212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Content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79C643-AC26-E1DD-64CD-CC501C9FB60B}"/>
              </a:ext>
            </a:extLst>
          </p:cNvPr>
          <p:cNvSpPr txBox="1"/>
          <p:nvPr/>
        </p:nvSpPr>
        <p:spPr>
          <a:xfrm>
            <a:off x="1763448" y="488723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Content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2B3ADA-CB20-0C51-C36E-EEC081D00DFE}"/>
              </a:ext>
            </a:extLst>
          </p:cNvPr>
          <p:cNvSpPr txBox="1"/>
          <p:nvPr/>
        </p:nvSpPr>
        <p:spPr>
          <a:xfrm>
            <a:off x="7021249" y="230812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Content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7B6066-8555-97D3-7691-B5EFFA4EF081}"/>
              </a:ext>
            </a:extLst>
          </p:cNvPr>
          <p:cNvSpPr txBox="1"/>
          <p:nvPr/>
        </p:nvSpPr>
        <p:spPr>
          <a:xfrm>
            <a:off x="7021249" y="3161646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Content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2099F8-EA39-F155-F924-0F05C3C990BA}"/>
              </a:ext>
            </a:extLst>
          </p:cNvPr>
          <p:cNvSpPr txBox="1"/>
          <p:nvPr/>
        </p:nvSpPr>
        <p:spPr>
          <a:xfrm>
            <a:off x="7021249" y="4022212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Content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60E008-D20B-5C62-11B4-88A72F2B07F9}"/>
              </a:ext>
            </a:extLst>
          </p:cNvPr>
          <p:cNvSpPr txBox="1"/>
          <p:nvPr/>
        </p:nvSpPr>
        <p:spPr>
          <a:xfrm>
            <a:off x="7021249" y="487983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601441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235A-C2A0-018F-B692-A989FBA4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6629C-B112-AEBB-471C-3AC3592C3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التعريف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88FB0-CFD1-37B5-FDF2-F916B5DF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864011-DE44-A984-59B7-13E855E3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42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F59F9-1184-3227-0A8C-D5AA8BCB3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Definition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0CC10-52E5-4C41-EE87-9C5FCE560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374BF3-64D5-1E78-C1E0-3075AB010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A587D6-B9CB-3E39-E4DE-176E86E346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التعريف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307;g35d53cad82b_0_25">
            <a:extLst>
              <a:ext uri="{FF2B5EF4-FFF2-40B4-BE49-F238E27FC236}">
                <a16:creationId xmlns:a16="http://schemas.microsoft.com/office/drawing/2014/main" id="{A6339B2C-6950-1DC5-0EE2-BD297DB49310}"/>
              </a:ext>
            </a:extLst>
          </p:cNvPr>
          <p:cNvSpPr txBox="1"/>
          <p:nvPr/>
        </p:nvSpPr>
        <p:spPr>
          <a:xfrm>
            <a:off x="838200" y="1838830"/>
            <a:ext cx="9588062" cy="427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Definition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b="0" i="0" u="none" strike="noStrike" cap="none" dirty="0">
              <a:ea typeface="Calibri"/>
              <a:cs typeface="Calibri"/>
              <a:sym typeface="Calibri"/>
            </a:endParaRPr>
          </a:p>
          <a:p>
            <a:pPr lvl="0"/>
            <a:r>
              <a:rPr lang="en-US" b="1" u="sng" dirty="0">
                <a:ea typeface="Calibri"/>
                <a:cs typeface="Calibri"/>
                <a:sym typeface="Calibri"/>
              </a:rPr>
              <a:t>In Arabic</a:t>
            </a:r>
            <a:r>
              <a:rPr lang="en-US" dirty="0">
                <a:ea typeface="Calibri"/>
                <a:cs typeface="Calibri"/>
                <a:sym typeface="Calibri"/>
              </a:rPr>
              <a:t>:  a sound that resonates within the </a:t>
            </a:r>
            <a:r>
              <a:rPr lang="en-US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nasal cavity</a:t>
            </a:r>
            <a:r>
              <a:rPr lang="en-US" dirty="0">
                <a:ea typeface="Calibri"/>
                <a:cs typeface="Calibri"/>
                <a:sym typeface="Calibri"/>
              </a:rPr>
              <a:t>. </a:t>
            </a:r>
            <a:endParaRPr lang="en-US" dirty="0"/>
          </a:p>
          <a:p>
            <a:pPr lvl="0"/>
            <a:endParaRPr lang="ar-SA" b="1" u="sng" dirty="0">
              <a:ea typeface="Calibri"/>
              <a:cs typeface="Calibri"/>
              <a:sym typeface="Calibri"/>
            </a:endParaRPr>
          </a:p>
          <a:p>
            <a:pPr lvl="0"/>
            <a:r>
              <a:rPr lang="en-US" b="1" u="sng" dirty="0">
                <a:ea typeface="Calibri"/>
                <a:cs typeface="Calibri"/>
                <a:sym typeface="Calibri"/>
              </a:rPr>
              <a:t>Terminologically:</a:t>
            </a:r>
            <a:r>
              <a:rPr lang="en-US" b="1" dirty="0">
                <a:ea typeface="Calibri"/>
                <a:sym typeface="Calibri"/>
              </a:rPr>
              <a:t> </a:t>
            </a:r>
            <a:r>
              <a:rPr lang="en-US" dirty="0">
                <a:cs typeface="Calibri"/>
                <a:sym typeface="Calibri"/>
              </a:rPr>
              <a:t>a pleasant sound which is composed of the </a:t>
            </a:r>
            <a:r>
              <a:rPr lang="en-US" b="1" dirty="0">
                <a:solidFill>
                  <a:schemeClr val="accent1"/>
                </a:solidFill>
                <a:cs typeface="Calibri"/>
                <a:sym typeface="Calibri"/>
              </a:rPr>
              <a:t>characteristics of either the nun or the mem</a:t>
            </a:r>
            <a:r>
              <a:rPr lang="en-US" dirty="0">
                <a:cs typeface="Calibri"/>
                <a:sym typeface="Calibri"/>
              </a:rPr>
              <a:t>, and </a:t>
            </a:r>
            <a:r>
              <a:rPr lang="en-US" b="1" dirty="0">
                <a:solidFill>
                  <a:schemeClr val="accent1"/>
                </a:solidFill>
                <a:cs typeface="Calibri"/>
                <a:sym typeface="Calibri"/>
              </a:rPr>
              <a:t>the tongue does not play any part in its pronunciation</a:t>
            </a:r>
            <a:r>
              <a:rPr lang="en-US" dirty="0">
                <a:cs typeface="Calibri"/>
                <a:sym typeface="Calibri"/>
              </a:rPr>
              <a:t>.</a:t>
            </a:r>
            <a:endParaRPr lang="ar-SA" dirty="0">
              <a:cs typeface="Calibri"/>
              <a:sym typeface="Calibri"/>
            </a:endParaRPr>
          </a:p>
          <a:p>
            <a:pPr lvl="0"/>
            <a:endParaRPr lang="en-US" sz="1400" dirty="0">
              <a:cs typeface="Calibri"/>
            </a:endParaRPr>
          </a:p>
          <a:p>
            <a:pPr lvl="0"/>
            <a:r>
              <a:rPr lang="en-US" sz="1400" dirty="0">
                <a:cs typeface="Calibri"/>
                <a:sym typeface="Calibri"/>
              </a:rPr>
              <a:t>It is said that it resembles the sound produced by the mother deer that has lost its young.</a:t>
            </a:r>
            <a:endParaRPr lang="en-US" sz="1400" dirty="0">
              <a:cs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b="0" i="0" u="none" strike="noStrike" cap="none" dirty="0">
              <a:ea typeface="Calibri"/>
              <a:cs typeface="Calibri"/>
              <a:sym typeface="Calibri"/>
            </a:endParaRPr>
          </a:p>
          <a:p>
            <a:pPr lvl="0" algn="ctr"/>
            <a:r>
              <a:rPr lang="ar-SA" sz="3200" b="1" dirty="0">
                <a:solidFill>
                  <a:srgbClr val="C00000"/>
                </a:solidFill>
                <a:cs typeface="Calibri"/>
                <a:sym typeface="Calibri"/>
              </a:rPr>
              <a:t>التعريف</a:t>
            </a:r>
            <a:endParaRPr lang="en-US" sz="3200" b="1" dirty="0">
              <a:solidFill>
                <a:srgbClr val="C00000"/>
              </a:solidFill>
              <a:cs typeface="Calibri"/>
              <a:sym typeface="Calibri"/>
            </a:endParaRPr>
          </a:p>
          <a:p>
            <a:pPr lvl="0" algn="ctr"/>
            <a:endParaRPr sz="1200" b="0" i="0" u="none" strike="noStrike" cap="none" dirty="0">
              <a:ea typeface="Calibri"/>
              <a:cs typeface="Calibri"/>
              <a:sym typeface="Calibri"/>
            </a:endParaRPr>
          </a:p>
          <a:p>
            <a:pPr lvl="0" algn="r" rtl="1"/>
            <a:r>
              <a:rPr lang="ar" b="1" u="sng" dirty="0">
                <a:latin typeface="Calibri"/>
                <a:ea typeface="Calibri"/>
                <a:cs typeface="Calibri"/>
                <a:sym typeface="Calibri"/>
              </a:rPr>
              <a:t>لغة</a:t>
            </a:r>
            <a:r>
              <a:rPr lang="ar" dirty="0">
                <a:latin typeface="Calibri"/>
                <a:ea typeface="Calibri"/>
                <a:cs typeface="Calibri"/>
                <a:sym typeface="Calibri"/>
              </a:rPr>
              <a:t>: صوت له رنين في الخيشوم . </a:t>
            </a:r>
          </a:p>
          <a:p>
            <a:pPr lvl="0" algn="r" rtl="1"/>
            <a:r>
              <a:rPr lang="ar" b="1" u="sng" dirty="0">
                <a:latin typeface="Calibri"/>
                <a:ea typeface="Calibri"/>
                <a:cs typeface="Calibri"/>
                <a:sym typeface="Calibri"/>
              </a:rPr>
              <a:t>واصطلاحًا</a:t>
            </a:r>
            <a:r>
              <a:rPr lang="ar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ar" b="1" dirty="0">
                <a:latin typeface="Calibri"/>
                <a:ea typeface="Calibri"/>
                <a:cs typeface="Calibri"/>
                <a:sym typeface="Calibri"/>
              </a:rPr>
              <a:t>صوت لذيذ مركب في جسم النون والميم لا عمل للسان فيه </a:t>
            </a:r>
            <a:endParaRPr lang="ar" dirty="0"/>
          </a:p>
          <a:p>
            <a:pPr lvl="0" algn="ctr" rtl="1">
              <a:spcBef>
                <a:spcPts val="1200"/>
              </a:spcBef>
            </a:pPr>
            <a:r>
              <a:rPr lang="ar" sz="1400" dirty="0">
                <a:latin typeface="Calibri"/>
                <a:ea typeface="Calibri"/>
                <a:cs typeface="Calibri"/>
                <a:sym typeface="Calibri"/>
              </a:rPr>
              <a:t>قيل: إنه شبيهٌ بصوت الغزالة إذا ضاع ولدها.</a:t>
            </a:r>
          </a:p>
        </p:txBody>
      </p:sp>
    </p:spTree>
    <p:extLst>
      <p:ext uri="{BB962C8B-B14F-4D97-AF65-F5344CB8AC3E}">
        <p14:creationId xmlns:p14="http://schemas.microsoft.com/office/powerpoint/2010/main" val="2795626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45054-B7C4-5CC2-9152-083C395E1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81881-C97A-F78C-44BC-1B4DA0860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of Articulation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FBF3B-99D9-9C8C-1BE5-A7A785B27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125399-7043-3BAB-BABF-89690A117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A0FA35-E206-C1A0-DC56-1E2767576F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التعريف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307;g35d53cad82b_0_25">
            <a:extLst>
              <a:ext uri="{FF2B5EF4-FFF2-40B4-BE49-F238E27FC236}">
                <a16:creationId xmlns:a16="http://schemas.microsoft.com/office/drawing/2014/main" id="{01AE6B20-0D0B-B442-FD55-EC49D5216A3E}"/>
              </a:ext>
            </a:extLst>
          </p:cNvPr>
          <p:cNvSpPr txBox="1"/>
          <p:nvPr/>
        </p:nvSpPr>
        <p:spPr>
          <a:xfrm>
            <a:off x="1185042" y="2529342"/>
            <a:ext cx="5709744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cs typeface="Calibri"/>
              </a:rPr>
              <a:t>Ghunnah</a:t>
            </a:r>
            <a:r>
              <a:rPr lang="en-US" sz="2000" dirty="0">
                <a:cs typeface="Calibri"/>
              </a:rPr>
              <a:t> is emitted from the </a:t>
            </a:r>
            <a:r>
              <a:rPr lang="en-US" sz="2000" b="1" dirty="0">
                <a:solidFill>
                  <a:schemeClr val="accent1"/>
                </a:solidFill>
                <a:cs typeface="Calibri"/>
              </a:rPr>
              <a:t>nasal passage</a:t>
            </a:r>
            <a:r>
              <a:rPr lang="en-US" sz="2000" dirty="0">
                <a:cs typeface="Calibri"/>
              </a:rPr>
              <a:t>, which is at the very top of the inside of the nose.</a:t>
            </a: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cs typeface="Calibri"/>
            </a:endParaRPr>
          </a:p>
          <a:p>
            <a:pPr algn="ctr" rtl="1">
              <a:lnSpc>
                <a:spcPct val="200000"/>
              </a:lnSpc>
            </a:pPr>
            <a:r>
              <a:rPr lang="ar-KW" sz="2000" dirty="0">
                <a:cs typeface="Calibri"/>
              </a:rPr>
              <a:t>الغنة تخرج من </a:t>
            </a:r>
            <a:r>
              <a:rPr lang="ar-KW" sz="2000" b="1" dirty="0">
                <a:solidFill>
                  <a:schemeClr val="accent1"/>
                </a:solidFill>
                <a:cs typeface="Calibri"/>
              </a:rPr>
              <a:t>الخيشوم</a:t>
            </a:r>
          </a:p>
          <a:p>
            <a:pPr algn="ctr" rtl="1">
              <a:lnSpc>
                <a:spcPct val="200000"/>
              </a:lnSpc>
            </a:pPr>
            <a:r>
              <a:rPr lang="ar-KW" sz="2000" dirty="0">
                <a:cs typeface="Calibri"/>
              </a:rPr>
              <a:t>وهو أعلى الأنف وأقصاه من الداخل.</a:t>
            </a:r>
            <a:endParaRPr lang="en-US" sz="2000" dirty="0">
              <a:cs typeface="Calibri"/>
            </a:endParaRPr>
          </a:p>
        </p:txBody>
      </p:sp>
      <p:pic>
        <p:nvPicPr>
          <p:cNvPr id="3" name="64E2E5C3-1371-40E6-AFA8-3E395D124C60-L0-001.jpeg" descr="64E2E5C3-1371-40E6-AFA8-3E395D124C60-L0-001.jpeg">
            <a:extLst>
              <a:ext uri="{FF2B5EF4-FFF2-40B4-BE49-F238E27FC236}">
                <a16:creationId xmlns:a16="http://schemas.microsoft.com/office/drawing/2014/main" id="{D7E0E528-43FB-87BC-A764-F7F4D9787C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92"/>
          <a:stretch>
            <a:fillRect/>
          </a:stretch>
        </p:blipFill>
        <p:spPr>
          <a:xfrm>
            <a:off x="7359869" y="2305487"/>
            <a:ext cx="3360108" cy="375465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8780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8C03-35C8-F749-43CC-C40BC26DE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1019B-A6FD-4FA2-7698-EDD6B554B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 of the </a:t>
            </a:r>
            <a:r>
              <a:rPr lang="en-US" dirty="0" err="1"/>
              <a:t>Ghunnah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13C85-3799-781F-CBC6-14A6FCCA5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F0E181-2317-8EF6-A3E5-7E36A9DA5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B76A6F-F085-CBE2-A298-8B70581C1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التعريف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64E2E5C3-1371-40E6-AFA8-3E395D124C60-L0-001.jpeg" descr="64E2E5C3-1371-40E6-AFA8-3E395D124C60-L0-001.jpeg">
            <a:extLst>
              <a:ext uri="{FF2B5EF4-FFF2-40B4-BE49-F238E27FC236}">
                <a16:creationId xmlns:a16="http://schemas.microsoft.com/office/drawing/2014/main" id="{A97294A6-2773-4A52-227F-52ED786DA2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92"/>
          <a:stretch>
            <a:fillRect/>
          </a:stretch>
        </p:blipFill>
        <p:spPr>
          <a:xfrm>
            <a:off x="7199586" y="2110919"/>
            <a:ext cx="3360108" cy="37546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Google Shape;307;g35d53cad82b_0_25">
            <a:extLst>
              <a:ext uri="{FF2B5EF4-FFF2-40B4-BE49-F238E27FC236}">
                <a16:creationId xmlns:a16="http://schemas.microsoft.com/office/drawing/2014/main" id="{30AF975C-9F22-EF2F-193F-01345AA69858}"/>
              </a:ext>
            </a:extLst>
          </p:cNvPr>
          <p:cNvSpPr txBox="1"/>
          <p:nvPr/>
        </p:nvSpPr>
        <p:spPr>
          <a:xfrm>
            <a:off x="691055" y="2321024"/>
            <a:ext cx="6361386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2 </a:t>
            </a:r>
            <a:r>
              <a:rPr lang="en-US" sz="3200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Harakahs</a:t>
            </a:r>
            <a:endParaRPr lang="en-US" sz="32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b="0" i="0" u="none" strike="noStrike" cap="none" dirty="0">
              <a:ea typeface="Calibri"/>
              <a:cs typeface="Calibri"/>
              <a:sym typeface="Calibri"/>
            </a:endParaRPr>
          </a:p>
          <a:p>
            <a:pPr lvl="0" algn="ctr"/>
            <a:r>
              <a:rPr lang="en-US" dirty="0">
                <a:cs typeface="Calibri"/>
              </a:rPr>
              <a:t>Haraka is the time taken to fold or expand a finger</a:t>
            </a:r>
          </a:p>
          <a:p>
            <a:pPr lvl="0" algn="ctr"/>
            <a:endParaRPr lang="en-US" b="0" i="0" u="none" strike="noStrike" cap="none" dirty="0"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-KW" sz="3200" b="1" dirty="0">
                <a:solidFill>
                  <a:srgbClr val="C00000"/>
                </a:solidFill>
                <a:cs typeface="Calibri"/>
              </a:rPr>
              <a:t>حركتان</a:t>
            </a:r>
            <a:endParaRPr lang="en-US" sz="3200" b="1" dirty="0">
              <a:solidFill>
                <a:srgbClr val="C00000"/>
              </a:solidFill>
              <a:cs typeface="Calibri"/>
            </a:endParaRPr>
          </a:p>
          <a:p>
            <a:pPr algn="ctr" rtl="1"/>
            <a:r>
              <a:rPr lang="ar-KW" sz="2000" dirty="0">
                <a:latin typeface="Calibri"/>
                <a:cs typeface="Calibri"/>
              </a:rPr>
              <a:t>بحركة الأُصبع قبضًا أو بسطًا.</a:t>
            </a:r>
            <a:endParaRPr lang="ar" sz="14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Picture 9" descr="A black text on a white surface&#10;&#10;AI-generated content may be incorrect.">
            <a:extLst>
              <a:ext uri="{FF2B5EF4-FFF2-40B4-BE49-F238E27FC236}">
                <a16:creationId xmlns:a16="http://schemas.microsoft.com/office/drawing/2014/main" id="{B535E750-CF8C-A595-2A2F-5B26244EF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602" y="4994090"/>
            <a:ext cx="1830115" cy="87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46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967F7-7A5B-CFFC-06E9-55D512598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89F2-A103-2499-8539-3D690BD3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Tafkhim</a:t>
            </a:r>
            <a:r>
              <a:rPr lang="en-US" dirty="0"/>
              <a:t> and </a:t>
            </a:r>
            <a:r>
              <a:rPr lang="en-US" dirty="0" err="1"/>
              <a:t>Tarqeeq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FA3F4-3E71-D889-1F80-EB22260EB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E4D878-A425-2C2C-2138-DDE4A188B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7F8A71-7E99-16DF-74FC-B7DE439999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التعريف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307;g35d53cad82b_0_25">
            <a:extLst>
              <a:ext uri="{FF2B5EF4-FFF2-40B4-BE49-F238E27FC236}">
                <a16:creationId xmlns:a16="http://schemas.microsoft.com/office/drawing/2014/main" id="{61309703-92EA-E704-41A2-F6649C834B33}"/>
              </a:ext>
            </a:extLst>
          </p:cNvPr>
          <p:cNvSpPr txBox="1"/>
          <p:nvPr/>
        </p:nvSpPr>
        <p:spPr>
          <a:xfrm>
            <a:off x="2692619" y="2171382"/>
            <a:ext cx="6806762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000" dirty="0">
                <a:cs typeface="Calibri"/>
              </a:rPr>
              <a:t>It </a:t>
            </a:r>
            <a:r>
              <a:rPr lang="en-US" sz="2000" b="1" dirty="0">
                <a:solidFill>
                  <a:schemeClr val="accent1"/>
                </a:solidFill>
                <a:cs typeface="Calibri"/>
              </a:rPr>
              <a:t>follows the sound of the letter following it</a:t>
            </a:r>
          </a:p>
          <a:p>
            <a:pPr algn="ctr"/>
            <a:r>
              <a:rPr lang="en-US" sz="2000" dirty="0">
                <a:cs typeface="Calibri"/>
              </a:rPr>
              <a:t>in regard to </a:t>
            </a:r>
            <a:r>
              <a:rPr lang="en-US" sz="2000" dirty="0" err="1">
                <a:cs typeface="Calibri"/>
              </a:rPr>
              <a:t>tafkheem</a:t>
            </a:r>
            <a:r>
              <a:rPr lang="en-US" sz="2000" dirty="0">
                <a:cs typeface="Calibri"/>
              </a:rPr>
              <a:t> (heaviness), and </a:t>
            </a:r>
            <a:r>
              <a:rPr lang="en-US" sz="2000" dirty="0" err="1">
                <a:cs typeface="Calibri"/>
              </a:rPr>
              <a:t>tarqeeq</a:t>
            </a:r>
            <a:r>
              <a:rPr lang="en-US" sz="2000" dirty="0">
                <a:cs typeface="Calibri"/>
              </a:rPr>
              <a:t> (lightness).</a:t>
            </a:r>
          </a:p>
          <a:p>
            <a:pPr algn="ctr" rtl="1"/>
            <a:endParaRPr lang="en-US" sz="2400" dirty="0">
              <a:latin typeface="Calibri"/>
              <a:cs typeface="Calibri"/>
              <a:sym typeface="Calibri"/>
            </a:endParaRPr>
          </a:p>
          <a:p>
            <a:pPr algn="ctr"/>
            <a:r>
              <a:rPr lang="ar-KW" sz="2400" dirty="0">
                <a:latin typeface="Calibri"/>
                <a:cs typeface="Calibri"/>
              </a:rPr>
              <a:t>هي </a:t>
            </a:r>
            <a:r>
              <a:rPr lang="ar-KW" sz="2400" b="1" dirty="0">
                <a:solidFill>
                  <a:schemeClr val="accent1"/>
                </a:solidFill>
                <a:latin typeface="Calibri"/>
                <a:cs typeface="Calibri"/>
              </a:rPr>
              <a:t>تابعة لما بعدها </a:t>
            </a:r>
            <a:r>
              <a:rPr lang="ar-KW" sz="2400" dirty="0">
                <a:latin typeface="Calibri"/>
                <a:cs typeface="Calibri"/>
              </a:rPr>
              <a:t>تفخيمًا وترقيقًا ...</a:t>
            </a:r>
            <a:endParaRPr lang="en-US" sz="2400" dirty="0">
              <a:latin typeface="Calibri"/>
              <a:cs typeface="Calibri"/>
            </a:endParaRPr>
          </a:p>
          <a:p>
            <a:pPr algn="ctr" rtl="1"/>
            <a:endParaRPr lang="ar" sz="16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Picture 9" descr="A black text on a white surface&#10;&#10;AI-generated content may be incorrect.">
            <a:extLst>
              <a:ext uri="{FF2B5EF4-FFF2-40B4-BE49-F238E27FC236}">
                <a16:creationId xmlns:a16="http://schemas.microsoft.com/office/drawing/2014/main" id="{926F9452-761C-3705-BA6A-AFB8AEA69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776" y="4692388"/>
            <a:ext cx="1958246" cy="932498"/>
          </a:xfrm>
          <a:prstGeom prst="rect">
            <a:avLst/>
          </a:prstGeom>
        </p:spPr>
      </p:pic>
      <p:sp>
        <p:nvSpPr>
          <p:cNvPr id="8" name="Google Shape;307;g35d53cad82b_0_25">
            <a:extLst>
              <a:ext uri="{FF2B5EF4-FFF2-40B4-BE49-F238E27FC236}">
                <a16:creationId xmlns:a16="http://schemas.microsoft.com/office/drawing/2014/main" id="{22B0EA91-2931-985F-C533-1185571505E5}"/>
              </a:ext>
            </a:extLst>
          </p:cNvPr>
          <p:cNvSpPr txBox="1"/>
          <p:nvPr/>
        </p:nvSpPr>
        <p:spPr>
          <a:xfrm>
            <a:off x="2883776" y="4008815"/>
            <a:ext cx="195824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Tarqeeq</a:t>
            </a:r>
            <a:endParaRPr lang="en-US" sz="28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07;g35d53cad82b_0_25">
            <a:extLst>
              <a:ext uri="{FF2B5EF4-FFF2-40B4-BE49-F238E27FC236}">
                <a16:creationId xmlns:a16="http://schemas.microsoft.com/office/drawing/2014/main" id="{CB8F5624-428E-0D8F-149A-A1678473B761}"/>
              </a:ext>
            </a:extLst>
          </p:cNvPr>
          <p:cNvSpPr txBox="1"/>
          <p:nvPr/>
        </p:nvSpPr>
        <p:spPr>
          <a:xfrm>
            <a:off x="7219293" y="4008815"/>
            <a:ext cx="195824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Tafkheem</a:t>
            </a:r>
            <a:endParaRPr lang="en-US" sz="28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9FD68A69-BF08-0C79-0761-0A77DB599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998" y="4692086"/>
            <a:ext cx="2149486" cy="93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46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C2F3-BD47-01B8-F74D-1F7183FB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of </a:t>
            </a:r>
            <a:r>
              <a:rPr lang="en-US" dirty="0" err="1"/>
              <a:t>Ghunnah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99010-2FC7-0863-0523-549148C1B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مراتب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الغنة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CB572-93AE-D660-48C0-4C0282EB9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0DBDE4-648C-D1BF-30F6-3DD43AD36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06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2476-8E7B-53D4-1E33-5167FE51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of </a:t>
            </a:r>
            <a:r>
              <a:rPr lang="en-US" dirty="0" err="1"/>
              <a:t>Ghunnah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0157E-4967-5804-03C0-42052BBA0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8422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+mj-lt"/>
              </a:rPr>
              <a:t>When the single letter is doubled by a </a:t>
            </a:r>
            <a:r>
              <a:rPr lang="en-US" sz="2000" b="1" dirty="0" err="1">
                <a:latin typeface="+mj-lt"/>
              </a:rPr>
              <a:t>shaddah</a:t>
            </a:r>
            <a:r>
              <a:rPr lang="en-US" sz="2000" dirty="0">
                <a:latin typeface="+mj-lt"/>
              </a:rPr>
              <a:t>, or in </a:t>
            </a:r>
            <a:r>
              <a:rPr lang="en-US" sz="2000" b="1" dirty="0">
                <a:latin typeface="+mj-lt"/>
              </a:rPr>
              <a:t>complete </a:t>
            </a:r>
            <a:r>
              <a:rPr lang="en-US" sz="2000" b="1" dirty="0" err="1">
                <a:latin typeface="+mj-lt"/>
              </a:rPr>
              <a:t>idgham</a:t>
            </a:r>
            <a:r>
              <a:rPr lang="en-US" sz="2000" dirty="0">
                <a:latin typeface="+mj-lt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+mj-lt"/>
              </a:rPr>
              <a:t>Incomplete </a:t>
            </a:r>
            <a:r>
              <a:rPr lang="en-US" sz="2000" b="1" dirty="0" err="1">
                <a:latin typeface="+mj-lt"/>
              </a:rPr>
              <a:t>idgham</a:t>
            </a:r>
            <a:r>
              <a:rPr lang="en-US" sz="2000" dirty="0">
                <a:latin typeface="+mj-lt"/>
              </a:rPr>
              <a:t>. </a:t>
            </a:r>
            <a:endParaRPr lang="en-US" sz="2000" b="1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+mj-lt"/>
              </a:rPr>
              <a:t>With </a:t>
            </a:r>
            <a:r>
              <a:rPr lang="en-US" sz="2000" b="1" dirty="0" err="1">
                <a:latin typeface="+mj-lt"/>
              </a:rPr>
              <a:t>ikhfa</a:t>
            </a:r>
            <a:r>
              <a:rPr lang="en-US" sz="2000" dirty="0">
                <a:latin typeface="+mj-lt"/>
              </a:rPr>
              <a:t>’ or </a:t>
            </a:r>
            <a:r>
              <a:rPr lang="en-US" sz="2000" b="1" dirty="0" err="1">
                <a:latin typeface="+mj-lt"/>
              </a:rPr>
              <a:t>iqlab</a:t>
            </a:r>
            <a:r>
              <a:rPr lang="en-US" sz="2000" b="1" dirty="0">
                <a:latin typeface="+mj-lt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+mj-lt"/>
              </a:rPr>
              <a:t>The </a:t>
            </a:r>
            <a:r>
              <a:rPr lang="en-US" sz="2000" dirty="0" err="1">
                <a:latin typeface="+mj-lt"/>
              </a:rPr>
              <a:t>sakin</a:t>
            </a:r>
            <a:r>
              <a:rPr lang="en-US" sz="2000" dirty="0">
                <a:latin typeface="+mj-lt"/>
              </a:rPr>
              <a:t> letter (with no vowel diacritical marks) in </a:t>
            </a:r>
            <a:r>
              <a:rPr lang="en-US" sz="2000" b="1" dirty="0" err="1">
                <a:latin typeface="+mj-lt"/>
              </a:rPr>
              <a:t>idh-har</a:t>
            </a:r>
            <a:endParaRPr lang="en-US" sz="2000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+mj-lt"/>
              </a:rPr>
              <a:t>The </a:t>
            </a:r>
            <a:r>
              <a:rPr lang="en-US" sz="2000" b="1" dirty="0" err="1">
                <a:latin typeface="+mj-lt"/>
              </a:rPr>
              <a:t>mutaharrik</a:t>
            </a:r>
            <a:r>
              <a:rPr lang="en-US" sz="2000" dirty="0">
                <a:latin typeface="+mj-lt"/>
              </a:rPr>
              <a:t> letter (that which has a vowel diacritical mark).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B423E-A7A6-553E-5057-2E2803201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C250DB-0B80-1F30-D1E5-EFC1EB28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4949E3-02FA-4303-FB75-9E5D0FF879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Levels of </a:t>
            </a:r>
            <a:r>
              <a:rPr lang="en-US" dirty="0" err="1"/>
              <a:t>Ghunnah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مراتب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الغنة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90142D-0333-FFB7-C754-52C49999D11C}"/>
              </a:ext>
            </a:extLst>
          </p:cNvPr>
          <p:cNvSpPr txBox="1"/>
          <p:nvPr/>
        </p:nvSpPr>
        <p:spPr>
          <a:xfrm>
            <a:off x="1975951" y="4077460"/>
            <a:ext cx="8389883" cy="2352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المشدد والمدغم كامل التشديد </a:t>
            </a:r>
            <a:endParaRPr lang="ar-S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المدغم ناقص التشديد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فَمَن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الْمُخْفى ويدخل فيه الإقلاب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الساكن المظهر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المتحرك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BE2C926-0990-BAD3-FC39-ABF930C5E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59" y="1825627"/>
            <a:ext cx="615767" cy="480805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F8C0B141-09CB-1D78-D10A-3115628AB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6545" y="1825626"/>
            <a:ext cx="986588" cy="4808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2170BB-5ECB-F798-D1A8-2FF45977C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352" y="1845912"/>
            <a:ext cx="412694" cy="507270"/>
          </a:xfrm>
          <a:prstGeom prst="rect">
            <a:avLst/>
          </a:prstGeom>
        </p:spPr>
      </p:pic>
      <p:pic>
        <p:nvPicPr>
          <p:cNvPr id="16" name="Picture 15" descr="A close up of a sign&#10;&#10;AI-generated content may be incorrect.">
            <a:extLst>
              <a:ext uri="{FF2B5EF4-FFF2-40B4-BE49-F238E27FC236}">
                <a16:creationId xmlns:a16="http://schemas.microsoft.com/office/drawing/2014/main" id="{5F2419E0-36EB-9B6D-6370-E6C56CFED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7493" y="1825625"/>
            <a:ext cx="684784" cy="480806"/>
          </a:xfrm>
          <a:prstGeom prst="rect">
            <a:avLst/>
          </a:prstGeom>
        </p:spPr>
      </p:pic>
      <p:pic>
        <p:nvPicPr>
          <p:cNvPr id="17" name="Picture 16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4740D8F8-36CB-499D-B40D-D2ED794541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9473" y="2330154"/>
            <a:ext cx="1111769" cy="395124"/>
          </a:xfrm>
          <a:prstGeom prst="rect">
            <a:avLst/>
          </a:prstGeom>
        </p:spPr>
      </p:pic>
      <p:pic>
        <p:nvPicPr>
          <p:cNvPr id="18" name="Picture 1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F76103FA-D7BB-1918-174E-890D6A37A30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9784"/>
          <a:stretch>
            <a:fillRect/>
          </a:stretch>
        </p:blipFill>
        <p:spPr>
          <a:xfrm>
            <a:off x="3631695" y="2154279"/>
            <a:ext cx="709844" cy="455528"/>
          </a:xfrm>
          <a:prstGeom prst="rect">
            <a:avLst/>
          </a:prstGeom>
        </p:spPr>
      </p:pic>
      <p:pic>
        <p:nvPicPr>
          <p:cNvPr id="19" name="Picture 18" descr="A close up of a sign&#10;&#10;AI-generated content may be incorrect.">
            <a:extLst>
              <a:ext uri="{FF2B5EF4-FFF2-40B4-BE49-F238E27FC236}">
                <a16:creationId xmlns:a16="http://schemas.microsoft.com/office/drawing/2014/main" id="{BBCCDFED-982C-5FFE-8823-1A32582ACF9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825" r="9316"/>
          <a:stretch>
            <a:fillRect/>
          </a:stretch>
        </p:blipFill>
        <p:spPr>
          <a:xfrm>
            <a:off x="4477294" y="2176371"/>
            <a:ext cx="726646" cy="414268"/>
          </a:xfrm>
          <a:prstGeom prst="rect">
            <a:avLst/>
          </a:prstGeom>
        </p:spPr>
      </p:pic>
      <p:pic>
        <p:nvPicPr>
          <p:cNvPr id="20" name="Picture 1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170B17D5-F0DC-0B8B-3339-B0093AC490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8333" y="2630828"/>
            <a:ext cx="614284" cy="402917"/>
          </a:xfrm>
          <a:prstGeom prst="rect">
            <a:avLst/>
          </a:prstGeom>
        </p:spPr>
      </p:pic>
      <p:pic>
        <p:nvPicPr>
          <p:cNvPr id="21" name="Picture 20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C388E654-CE23-BC53-CE70-2E39436277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6664" y="2619321"/>
            <a:ext cx="1017172" cy="434231"/>
          </a:xfrm>
          <a:prstGeom prst="rect">
            <a:avLst/>
          </a:prstGeom>
        </p:spPr>
      </p:pic>
      <p:pic>
        <p:nvPicPr>
          <p:cNvPr id="23" name="Picture 22" descr="A close up of a sign&#10;&#10;AI-generated content may be incorrect.">
            <a:extLst>
              <a:ext uri="{FF2B5EF4-FFF2-40B4-BE49-F238E27FC236}">
                <a16:creationId xmlns:a16="http://schemas.microsoft.com/office/drawing/2014/main" id="{CA688E41-7D70-937E-B8AB-EF322F3639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57509" y="2624697"/>
            <a:ext cx="1017172" cy="416479"/>
          </a:xfrm>
          <a:prstGeom prst="rect">
            <a:avLst/>
          </a:prstGeom>
        </p:spPr>
      </p:pic>
      <p:pic>
        <p:nvPicPr>
          <p:cNvPr id="24" name="Picture 23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9F1372B5-9D04-2F33-F363-F1E58545020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1081" y="2965725"/>
            <a:ext cx="756319" cy="439900"/>
          </a:xfrm>
          <a:prstGeom prst="rect">
            <a:avLst/>
          </a:prstGeom>
        </p:spPr>
      </p:pic>
      <p:pic>
        <p:nvPicPr>
          <p:cNvPr id="25" name="Picture 24" descr="A close up of a sign&#10;&#10;AI-generated content may be incorrect.">
            <a:extLst>
              <a:ext uri="{FF2B5EF4-FFF2-40B4-BE49-F238E27FC236}">
                <a16:creationId xmlns:a16="http://schemas.microsoft.com/office/drawing/2014/main" id="{8B52CE44-2502-1324-3C6A-67265A6B181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3454" y="2973828"/>
            <a:ext cx="786118" cy="436095"/>
          </a:xfrm>
          <a:prstGeom prst="rect">
            <a:avLst/>
          </a:prstGeom>
        </p:spPr>
      </p:pic>
      <p:pic>
        <p:nvPicPr>
          <p:cNvPr id="26" name="Content Placeholder 10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D8901A4A-73D1-33E9-C16E-E69A321A33BF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3113" t="6480" r="10839" b="9837"/>
          <a:stretch>
            <a:fillRect/>
          </a:stretch>
        </p:blipFill>
        <p:spPr>
          <a:xfrm>
            <a:off x="9030218" y="2965725"/>
            <a:ext cx="600823" cy="416479"/>
          </a:xfrm>
          <a:prstGeom prst="rect">
            <a:avLst/>
          </a:prstGeom>
        </p:spPr>
      </p:pic>
      <p:pic>
        <p:nvPicPr>
          <p:cNvPr id="28" name="Picture 27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783B508C-D65D-54D8-2D67-C8D95A159275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8837" r="9584"/>
          <a:stretch>
            <a:fillRect/>
          </a:stretch>
        </p:blipFill>
        <p:spPr>
          <a:xfrm>
            <a:off x="7881862" y="3454634"/>
            <a:ext cx="531075" cy="50831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1E2CBFF-8696-2BA0-B88C-FEEF0C3BA49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67352" y="3457262"/>
            <a:ext cx="498144" cy="508310"/>
          </a:xfrm>
          <a:prstGeom prst="rect">
            <a:avLst/>
          </a:prstGeom>
        </p:spPr>
      </p:pic>
      <p:pic>
        <p:nvPicPr>
          <p:cNvPr id="31" name="Picture 30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C3860963-B7ED-6F50-A4FF-D339C37E713B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8837" r="9584"/>
          <a:stretch>
            <a:fillRect/>
          </a:stretch>
        </p:blipFill>
        <p:spPr>
          <a:xfrm>
            <a:off x="7799898" y="6009868"/>
            <a:ext cx="436634" cy="41791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043C91D-3023-23C1-AD00-BF88C06821A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79531" y="6012495"/>
            <a:ext cx="409559" cy="417917"/>
          </a:xfrm>
          <a:prstGeom prst="rect">
            <a:avLst/>
          </a:prstGeom>
        </p:spPr>
      </p:pic>
      <p:pic>
        <p:nvPicPr>
          <p:cNvPr id="33" name="Picture 3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7E03AD1-D22C-5F90-3E9C-4D4FF0F897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6983" y="5538857"/>
            <a:ext cx="756319" cy="439900"/>
          </a:xfrm>
          <a:prstGeom prst="rect">
            <a:avLst/>
          </a:prstGeom>
        </p:spPr>
      </p:pic>
      <p:pic>
        <p:nvPicPr>
          <p:cNvPr id="34" name="Picture 33" descr="A close up of a sign&#10;&#10;AI-generated content may be incorrect.">
            <a:extLst>
              <a:ext uri="{FF2B5EF4-FFF2-40B4-BE49-F238E27FC236}">
                <a16:creationId xmlns:a16="http://schemas.microsoft.com/office/drawing/2014/main" id="{D1673DBA-49F5-A4F9-50D3-528F1F10F65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9356" y="5546960"/>
            <a:ext cx="786118" cy="436095"/>
          </a:xfrm>
          <a:prstGeom prst="rect">
            <a:avLst/>
          </a:prstGeom>
        </p:spPr>
      </p:pic>
      <p:pic>
        <p:nvPicPr>
          <p:cNvPr id="35" name="Content Placeholder 10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98B5F135-2287-5914-9FEF-C1C2B42ECA4C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3113" t="6480" r="10839" b="9837"/>
          <a:stretch>
            <a:fillRect/>
          </a:stretch>
        </p:blipFill>
        <p:spPr>
          <a:xfrm>
            <a:off x="7936120" y="5538857"/>
            <a:ext cx="600823" cy="416479"/>
          </a:xfrm>
          <a:prstGeom prst="rect">
            <a:avLst/>
          </a:prstGeom>
        </p:spPr>
      </p:pic>
      <p:pic>
        <p:nvPicPr>
          <p:cNvPr id="36" name="Picture 3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F1F27729-FA28-EAE1-1E52-438F87F0C9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2431" y="5050345"/>
            <a:ext cx="614284" cy="402917"/>
          </a:xfrm>
          <a:prstGeom prst="rect">
            <a:avLst/>
          </a:prstGeom>
        </p:spPr>
      </p:pic>
      <p:pic>
        <p:nvPicPr>
          <p:cNvPr id="37" name="Picture 36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E93A4382-9145-C606-2467-3CCED29B0F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0762" y="5038838"/>
            <a:ext cx="1017172" cy="434231"/>
          </a:xfrm>
          <a:prstGeom prst="rect">
            <a:avLst/>
          </a:prstGeom>
        </p:spPr>
      </p:pic>
      <p:pic>
        <p:nvPicPr>
          <p:cNvPr id="38" name="Picture 37" descr="A close up of a sign&#10;&#10;AI-generated content may be incorrect.">
            <a:extLst>
              <a:ext uri="{FF2B5EF4-FFF2-40B4-BE49-F238E27FC236}">
                <a16:creationId xmlns:a16="http://schemas.microsoft.com/office/drawing/2014/main" id="{F6675989-C57D-E1CD-95C6-BF74821368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1607" y="5044214"/>
            <a:ext cx="1017172" cy="416479"/>
          </a:xfrm>
          <a:prstGeom prst="rect">
            <a:avLst/>
          </a:prstGeom>
        </p:spPr>
      </p:pic>
      <p:pic>
        <p:nvPicPr>
          <p:cNvPr id="39" name="Picture 3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F14F3BB-3ADC-A1E9-FEF4-00B9356CE0E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9784"/>
          <a:stretch>
            <a:fillRect/>
          </a:stretch>
        </p:blipFill>
        <p:spPr>
          <a:xfrm>
            <a:off x="5864778" y="4535243"/>
            <a:ext cx="650317" cy="417328"/>
          </a:xfrm>
          <a:prstGeom prst="rect">
            <a:avLst/>
          </a:prstGeom>
        </p:spPr>
      </p:pic>
      <p:pic>
        <p:nvPicPr>
          <p:cNvPr id="40" name="Picture 39" descr="A close up of a sign&#10;&#10;AI-generated content may be incorrect.">
            <a:extLst>
              <a:ext uri="{FF2B5EF4-FFF2-40B4-BE49-F238E27FC236}">
                <a16:creationId xmlns:a16="http://schemas.microsoft.com/office/drawing/2014/main" id="{9CE15C8C-822E-8CEA-B48C-07E17CA45C3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825" r="9316"/>
          <a:stretch>
            <a:fillRect/>
          </a:stretch>
        </p:blipFill>
        <p:spPr>
          <a:xfrm>
            <a:off x="6711787" y="4553875"/>
            <a:ext cx="665710" cy="379528"/>
          </a:xfrm>
          <a:prstGeom prst="rect">
            <a:avLst/>
          </a:prstGeom>
        </p:spPr>
      </p:pic>
      <p:pic>
        <p:nvPicPr>
          <p:cNvPr id="41" name="Picture 40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1DF949B4-1313-A45B-5E99-9E3F49B7A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300" y="4069521"/>
            <a:ext cx="552372" cy="431305"/>
          </a:xfrm>
          <a:prstGeom prst="rect">
            <a:avLst/>
          </a:prstGeom>
        </p:spPr>
      </p:pic>
      <p:pic>
        <p:nvPicPr>
          <p:cNvPr id="42" name="Picture 41" descr="A close up of a sign&#10;&#10;AI-generated content may be incorrect.">
            <a:extLst>
              <a:ext uri="{FF2B5EF4-FFF2-40B4-BE49-F238E27FC236}">
                <a16:creationId xmlns:a16="http://schemas.microsoft.com/office/drawing/2014/main" id="{CE0DC64F-F9B9-80B1-03BA-DC71F41FF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61" y="4069520"/>
            <a:ext cx="885017" cy="43130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1FFEDD4-9D08-E844-5A3B-DBF5DA081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4386" y="4092530"/>
            <a:ext cx="370206" cy="455045"/>
          </a:xfrm>
          <a:prstGeom prst="rect">
            <a:avLst/>
          </a:prstGeom>
        </p:spPr>
      </p:pic>
      <p:pic>
        <p:nvPicPr>
          <p:cNvPr id="44" name="Picture 43" descr="A close up of a sign&#10;&#10;AI-generated content may be incorrect.">
            <a:extLst>
              <a:ext uri="{FF2B5EF4-FFF2-40B4-BE49-F238E27FC236}">
                <a16:creationId xmlns:a16="http://schemas.microsoft.com/office/drawing/2014/main" id="{6F6A4D9D-C797-0624-80A1-47FB3D4338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539" y="4069519"/>
            <a:ext cx="614284" cy="431306"/>
          </a:xfrm>
          <a:prstGeom prst="rect">
            <a:avLst/>
          </a:prstGeom>
        </p:spPr>
      </p:pic>
      <p:pic>
        <p:nvPicPr>
          <p:cNvPr id="45" name="Picture 44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A80EFE4B-1C44-9A6B-4CBA-6FDD0A3B45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4157" y="4063032"/>
            <a:ext cx="1111769" cy="39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21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E7426-15E7-C09D-BB59-C8384D5F5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52F5-7062-07D4-0EED-D3ECA030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 </a:t>
            </a:r>
            <a:r>
              <a:rPr lang="en-US" dirty="0" err="1"/>
              <a:t>Ghunnah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A4521-C0E0-A167-7FD9-FF5B13C8F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571" y="2579532"/>
            <a:ext cx="10515600" cy="12642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+mj-lt"/>
              </a:rPr>
              <a:t>When the single letter is doubled by a </a:t>
            </a:r>
            <a:r>
              <a:rPr lang="en-US" sz="2000" b="1" dirty="0" err="1">
                <a:latin typeface="+mj-lt"/>
              </a:rPr>
              <a:t>shaddah</a:t>
            </a:r>
            <a:r>
              <a:rPr lang="en-US" sz="2000" dirty="0">
                <a:latin typeface="+mj-lt"/>
              </a:rPr>
              <a:t>, or in </a:t>
            </a:r>
            <a:r>
              <a:rPr lang="en-US" sz="2000" b="1" dirty="0">
                <a:latin typeface="+mj-lt"/>
              </a:rPr>
              <a:t>complete </a:t>
            </a:r>
            <a:r>
              <a:rPr lang="en-US" sz="2000" b="1" dirty="0" err="1">
                <a:latin typeface="+mj-lt"/>
              </a:rPr>
              <a:t>idgham</a:t>
            </a:r>
            <a:r>
              <a:rPr lang="en-US" sz="2000" dirty="0">
                <a:latin typeface="+mj-lt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+mj-lt"/>
              </a:rPr>
              <a:t>Incomplete </a:t>
            </a:r>
            <a:r>
              <a:rPr lang="en-US" sz="2000" b="1" dirty="0" err="1">
                <a:latin typeface="+mj-lt"/>
              </a:rPr>
              <a:t>idgham</a:t>
            </a:r>
            <a:r>
              <a:rPr lang="en-US" sz="2000" dirty="0">
                <a:latin typeface="+mj-lt"/>
              </a:rPr>
              <a:t>. </a:t>
            </a:r>
            <a:endParaRPr lang="en-US" sz="2000" b="1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+mj-lt"/>
              </a:rPr>
              <a:t>With </a:t>
            </a:r>
            <a:r>
              <a:rPr lang="en-US" sz="2000" b="1" dirty="0" err="1">
                <a:latin typeface="+mj-lt"/>
              </a:rPr>
              <a:t>ikhfa</a:t>
            </a:r>
            <a:r>
              <a:rPr lang="en-US" sz="2000" dirty="0">
                <a:latin typeface="+mj-lt"/>
              </a:rPr>
              <a:t>’ or </a:t>
            </a:r>
            <a:r>
              <a:rPr lang="en-US" sz="2000" b="1" dirty="0" err="1">
                <a:latin typeface="+mj-lt"/>
              </a:rPr>
              <a:t>iqlab</a:t>
            </a:r>
            <a:r>
              <a:rPr lang="en-US" sz="2000" b="1" dirty="0">
                <a:latin typeface="+mj-lt"/>
              </a:rPr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34E65-C8D6-8586-6AC1-55FCD9D17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7A761F-BF01-1368-F42C-9E2F190A9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555596-CAA5-AC29-B5D7-2B16EBE751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Levels of </a:t>
            </a:r>
            <a:r>
              <a:rPr lang="en-US" dirty="0" err="1"/>
              <a:t>Ghunnah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مراتب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الغنة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92C76B-C22C-5D57-6E60-678615E5E036}"/>
              </a:ext>
            </a:extLst>
          </p:cNvPr>
          <p:cNvSpPr txBox="1"/>
          <p:nvPr/>
        </p:nvSpPr>
        <p:spPr>
          <a:xfrm>
            <a:off x="2963917" y="4735478"/>
            <a:ext cx="8389883" cy="1429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المشدد والمدغم كامل التشديد </a:t>
            </a:r>
            <a:endParaRPr lang="ar-S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المدغم ناقص التشديد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فَمَن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الْمُخْفى ويدخل فيه الإقلاب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9BB36B9A-715A-2C1D-0667-1E62B1597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730" y="2579534"/>
            <a:ext cx="615767" cy="480805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8978082A-0F42-51D0-D706-34E4AC518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916" y="2579533"/>
            <a:ext cx="986588" cy="4808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D58C60-2149-18B8-D4A4-78F28ADB7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5723" y="2599819"/>
            <a:ext cx="412694" cy="507270"/>
          </a:xfrm>
          <a:prstGeom prst="rect">
            <a:avLst/>
          </a:prstGeom>
        </p:spPr>
      </p:pic>
      <p:pic>
        <p:nvPicPr>
          <p:cNvPr id="16" name="Picture 15" descr="A close up of a sign&#10;&#10;AI-generated content may be incorrect.">
            <a:extLst>
              <a:ext uri="{FF2B5EF4-FFF2-40B4-BE49-F238E27FC236}">
                <a16:creationId xmlns:a16="http://schemas.microsoft.com/office/drawing/2014/main" id="{277689C9-CE6E-82E6-7FC0-A14470874C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3864" y="2579532"/>
            <a:ext cx="684784" cy="480806"/>
          </a:xfrm>
          <a:prstGeom prst="rect">
            <a:avLst/>
          </a:prstGeom>
        </p:spPr>
      </p:pic>
      <p:pic>
        <p:nvPicPr>
          <p:cNvPr id="17" name="Picture 16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2028C66D-FEC5-AA6F-DC89-4DF57C63A2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5844" y="3084061"/>
            <a:ext cx="1111769" cy="395124"/>
          </a:xfrm>
          <a:prstGeom prst="rect">
            <a:avLst/>
          </a:prstGeom>
        </p:spPr>
      </p:pic>
      <p:pic>
        <p:nvPicPr>
          <p:cNvPr id="18" name="Picture 1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1406B88A-873B-B9B4-6663-C470028440F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9784"/>
          <a:stretch>
            <a:fillRect/>
          </a:stretch>
        </p:blipFill>
        <p:spPr>
          <a:xfrm>
            <a:off x="3688066" y="2908186"/>
            <a:ext cx="709844" cy="455528"/>
          </a:xfrm>
          <a:prstGeom prst="rect">
            <a:avLst/>
          </a:prstGeom>
        </p:spPr>
      </p:pic>
      <p:pic>
        <p:nvPicPr>
          <p:cNvPr id="19" name="Picture 18" descr="A close up of a sign&#10;&#10;AI-generated content may be incorrect.">
            <a:extLst>
              <a:ext uri="{FF2B5EF4-FFF2-40B4-BE49-F238E27FC236}">
                <a16:creationId xmlns:a16="http://schemas.microsoft.com/office/drawing/2014/main" id="{1B578B26-0F80-2C6C-4F61-AF45233F9C5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825" r="9316"/>
          <a:stretch>
            <a:fillRect/>
          </a:stretch>
        </p:blipFill>
        <p:spPr>
          <a:xfrm>
            <a:off x="4533665" y="2930278"/>
            <a:ext cx="726646" cy="414268"/>
          </a:xfrm>
          <a:prstGeom prst="rect">
            <a:avLst/>
          </a:prstGeom>
        </p:spPr>
      </p:pic>
      <p:pic>
        <p:nvPicPr>
          <p:cNvPr id="20" name="Picture 1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F99D6FEB-5D57-A929-1D16-FEE4F9F82C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4704" y="3384735"/>
            <a:ext cx="614284" cy="402917"/>
          </a:xfrm>
          <a:prstGeom prst="rect">
            <a:avLst/>
          </a:prstGeom>
        </p:spPr>
      </p:pic>
      <p:pic>
        <p:nvPicPr>
          <p:cNvPr id="21" name="Picture 20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6B7F3226-57D6-A59A-FD09-D4FEF07961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13035" y="3373228"/>
            <a:ext cx="1017172" cy="434231"/>
          </a:xfrm>
          <a:prstGeom prst="rect">
            <a:avLst/>
          </a:prstGeom>
        </p:spPr>
      </p:pic>
      <p:pic>
        <p:nvPicPr>
          <p:cNvPr id="23" name="Picture 22" descr="A close up of a sign&#10;&#10;AI-generated content may be incorrect.">
            <a:extLst>
              <a:ext uri="{FF2B5EF4-FFF2-40B4-BE49-F238E27FC236}">
                <a16:creationId xmlns:a16="http://schemas.microsoft.com/office/drawing/2014/main" id="{64E278B7-EBC5-4502-D6B9-21095014BF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13880" y="3378604"/>
            <a:ext cx="1017172" cy="416479"/>
          </a:xfrm>
          <a:prstGeom prst="rect">
            <a:avLst/>
          </a:prstGeom>
        </p:spPr>
      </p:pic>
      <p:pic>
        <p:nvPicPr>
          <p:cNvPr id="36" name="Picture 3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D3E214E6-42CC-D913-DAAE-82C962CBE7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0397" y="5708363"/>
            <a:ext cx="614284" cy="402917"/>
          </a:xfrm>
          <a:prstGeom prst="rect">
            <a:avLst/>
          </a:prstGeom>
        </p:spPr>
      </p:pic>
      <p:pic>
        <p:nvPicPr>
          <p:cNvPr id="37" name="Picture 36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273AC9A4-2A24-C350-34C6-C592738103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8728" y="5696856"/>
            <a:ext cx="1017172" cy="434231"/>
          </a:xfrm>
          <a:prstGeom prst="rect">
            <a:avLst/>
          </a:prstGeom>
        </p:spPr>
      </p:pic>
      <p:pic>
        <p:nvPicPr>
          <p:cNvPr id="38" name="Picture 37" descr="A close up of a sign&#10;&#10;AI-generated content may be incorrect.">
            <a:extLst>
              <a:ext uri="{FF2B5EF4-FFF2-40B4-BE49-F238E27FC236}">
                <a16:creationId xmlns:a16="http://schemas.microsoft.com/office/drawing/2014/main" id="{D6AF49F3-6F94-C015-90DC-7C3D2A4F383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59573" y="5702232"/>
            <a:ext cx="1017172" cy="416479"/>
          </a:xfrm>
          <a:prstGeom prst="rect">
            <a:avLst/>
          </a:prstGeom>
        </p:spPr>
      </p:pic>
      <p:pic>
        <p:nvPicPr>
          <p:cNvPr id="39" name="Picture 3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13499CE0-B4EE-479F-ABE3-06DFF630C14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9784"/>
          <a:stretch>
            <a:fillRect/>
          </a:stretch>
        </p:blipFill>
        <p:spPr>
          <a:xfrm>
            <a:off x="6852744" y="5193261"/>
            <a:ext cx="650317" cy="417328"/>
          </a:xfrm>
          <a:prstGeom prst="rect">
            <a:avLst/>
          </a:prstGeom>
        </p:spPr>
      </p:pic>
      <p:pic>
        <p:nvPicPr>
          <p:cNvPr id="40" name="Picture 39" descr="A close up of a sign&#10;&#10;AI-generated content may be incorrect.">
            <a:extLst>
              <a:ext uri="{FF2B5EF4-FFF2-40B4-BE49-F238E27FC236}">
                <a16:creationId xmlns:a16="http://schemas.microsoft.com/office/drawing/2014/main" id="{6FDE18DA-D842-6D6E-818E-27BE17495A3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825" r="9316"/>
          <a:stretch>
            <a:fillRect/>
          </a:stretch>
        </p:blipFill>
        <p:spPr>
          <a:xfrm>
            <a:off x="7699753" y="5211893"/>
            <a:ext cx="665710" cy="379528"/>
          </a:xfrm>
          <a:prstGeom prst="rect">
            <a:avLst/>
          </a:prstGeom>
        </p:spPr>
      </p:pic>
      <p:pic>
        <p:nvPicPr>
          <p:cNvPr id="41" name="Picture 40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7BB0D52B-B6D0-EF9C-966C-7280CD718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266" y="4727539"/>
            <a:ext cx="552372" cy="431305"/>
          </a:xfrm>
          <a:prstGeom prst="rect">
            <a:avLst/>
          </a:prstGeom>
        </p:spPr>
      </p:pic>
      <p:pic>
        <p:nvPicPr>
          <p:cNvPr id="42" name="Picture 41" descr="A close up of a sign&#10;&#10;AI-generated content may be incorrect.">
            <a:extLst>
              <a:ext uri="{FF2B5EF4-FFF2-40B4-BE49-F238E27FC236}">
                <a16:creationId xmlns:a16="http://schemas.microsoft.com/office/drawing/2014/main" id="{EC454E14-6868-9B0D-0A11-6E4B43F8F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627" y="4727538"/>
            <a:ext cx="885017" cy="43130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4855DEA-4B06-1BC7-594C-23B8B7E64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2352" y="4750548"/>
            <a:ext cx="370206" cy="455045"/>
          </a:xfrm>
          <a:prstGeom prst="rect">
            <a:avLst/>
          </a:prstGeom>
        </p:spPr>
      </p:pic>
      <p:pic>
        <p:nvPicPr>
          <p:cNvPr id="44" name="Picture 43" descr="A close up of a sign&#10;&#10;AI-generated content may be incorrect.">
            <a:extLst>
              <a:ext uri="{FF2B5EF4-FFF2-40B4-BE49-F238E27FC236}">
                <a16:creationId xmlns:a16="http://schemas.microsoft.com/office/drawing/2014/main" id="{C93D97D0-B827-E449-7638-0AE39F7AE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8505" y="4727537"/>
            <a:ext cx="614284" cy="431306"/>
          </a:xfrm>
          <a:prstGeom prst="rect">
            <a:avLst/>
          </a:prstGeom>
        </p:spPr>
      </p:pic>
      <p:pic>
        <p:nvPicPr>
          <p:cNvPr id="45" name="Picture 44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7E19CDC8-3A86-C7DC-0723-8D1EC7C96A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2123" y="4721050"/>
            <a:ext cx="1111769" cy="3951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C6B9CC-B3BA-C084-8F99-4AAB195EA41E}"/>
              </a:ext>
            </a:extLst>
          </p:cNvPr>
          <p:cNvSpPr txBox="1"/>
          <p:nvPr/>
        </p:nvSpPr>
        <p:spPr>
          <a:xfrm>
            <a:off x="5203940" y="425879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الغنة في </a:t>
            </a:r>
            <a:r>
              <a:rPr lang="ar-KW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حالة الكمال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 توجد في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المراتب الثلاثة الأولى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2D0613-809C-B515-AAE0-52B06409A801}"/>
              </a:ext>
            </a:extLst>
          </p:cNvPr>
          <p:cNvSpPr txBox="1"/>
          <p:nvPr/>
        </p:nvSpPr>
        <p:spPr>
          <a:xfrm>
            <a:off x="838200" y="2052412"/>
            <a:ext cx="8305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1800" dirty="0"/>
              <a:t>In the 1</a:t>
            </a:r>
            <a:r>
              <a:rPr lang="en-US" sz="1800" baseline="30000" dirty="0"/>
              <a:t>st</a:t>
            </a:r>
            <a:r>
              <a:rPr lang="en-US" sz="1800" dirty="0"/>
              <a:t> three levels, the </a:t>
            </a:r>
            <a:r>
              <a:rPr lang="en-US" sz="1800" b="1" u="sng" dirty="0" err="1"/>
              <a:t>ghunnah</a:t>
            </a:r>
            <a:r>
              <a:rPr lang="en-US" sz="1800" b="1" u="sng" dirty="0"/>
              <a:t> is </a:t>
            </a:r>
            <a:r>
              <a:rPr lang="en-US" sz="1800" b="1" u="sng" dirty="0" err="1"/>
              <a:t>completem</a:t>
            </a:r>
            <a:r>
              <a:rPr lang="en-US" sz="1800" b="1" u="sng" dirty="0"/>
              <a:t>, meaning it’s 2 </a:t>
            </a:r>
            <a:r>
              <a:rPr lang="en-US" sz="1800" b="1" u="sng" dirty="0" err="1"/>
              <a:t>Harakah</a:t>
            </a:r>
            <a:r>
              <a:rPr lang="en-US" sz="1800" b="1" u="sng" dirty="0"/>
              <a:t> Long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94512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594B7-A78A-81D6-45A4-A53F2DAE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3B103-881D-C0B8-FF99-8FD1498A5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Ghunnah</a:t>
            </a:r>
            <a:r>
              <a:rPr lang="en-US" dirty="0"/>
              <a:t> of Origin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75774-B4D2-384B-7A02-505425CD9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85C3A-9FCE-8520-279C-0B2B25AE1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AF9ADAC-4E66-9900-EDB8-4BD7C123E6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Levels of </a:t>
            </a:r>
            <a:r>
              <a:rPr lang="en-US" dirty="0" err="1"/>
              <a:t>Ghunnah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مراتب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الغنة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D0BCAE-1B2B-2329-4C10-FBA6F15B01CB}"/>
              </a:ext>
            </a:extLst>
          </p:cNvPr>
          <p:cNvSpPr txBox="1"/>
          <p:nvPr/>
        </p:nvSpPr>
        <p:spPr>
          <a:xfrm>
            <a:off x="838200" y="206980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with the last 2 levels – </a:t>
            </a:r>
            <a:r>
              <a:rPr lang="en-US" sz="1800" b="1" dirty="0" err="1">
                <a:solidFill>
                  <a:schemeClr val="accent1"/>
                </a:solidFill>
              </a:rPr>
              <a:t>Ghunnah</a:t>
            </a:r>
            <a:r>
              <a:rPr lang="en-US" sz="1800" b="1" dirty="0">
                <a:solidFill>
                  <a:schemeClr val="accent1"/>
                </a:solidFill>
              </a:rPr>
              <a:t> is not elongated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5EE8C7-F7EC-4C11-E2E8-F71CB63D1E3D}"/>
              </a:ext>
            </a:extLst>
          </p:cNvPr>
          <p:cNvSpPr txBox="1"/>
          <p:nvPr/>
        </p:nvSpPr>
        <p:spPr>
          <a:xfrm>
            <a:off x="5257800" y="4049534"/>
            <a:ext cx="5126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1800" dirty="0" err="1"/>
              <a:t>وهي</a:t>
            </a:r>
            <a:r>
              <a:rPr lang="en-US" sz="1800" dirty="0"/>
              <a:t> </a:t>
            </a:r>
            <a:r>
              <a:rPr lang="en-US" sz="1800" dirty="0" err="1"/>
              <a:t>المرتبتين</a:t>
            </a:r>
            <a:r>
              <a:rPr lang="en-US" sz="1800" dirty="0"/>
              <a:t> </a:t>
            </a:r>
            <a:r>
              <a:rPr lang="en-US" sz="1800" dirty="0" err="1"/>
              <a:t>السفليين</a:t>
            </a:r>
            <a:r>
              <a:rPr lang="en-US" sz="1800" dirty="0"/>
              <a:t> </a:t>
            </a:r>
            <a:r>
              <a:rPr lang="en-US" sz="1800" dirty="0" err="1"/>
              <a:t>حيث</a:t>
            </a:r>
            <a:r>
              <a:rPr lang="en-US" sz="1800" dirty="0"/>
              <a:t> </a:t>
            </a:r>
            <a:r>
              <a:rPr lang="en-US" sz="1800" b="1" dirty="0" err="1">
                <a:solidFill>
                  <a:schemeClr val="accent1"/>
                </a:solidFill>
              </a:rPr>
              <a:t>لا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b="1" dirty="0" err="1">
                <a:solidFill>
                  <a:schemeClr val="accent1"/>
                </a:solidFill>
              </a:rPr>
              <a:t>تظهر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b="1" dirty="0" err="1">
                <a:solidFill>
                  <a:schemeClr val="accent1"/>
                </a:solidFill>
              </a:rPr>
              <a:t>فيهما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b="1" dirty="0" err="1">
                <a:solidFill>
                  <a:schemeClr val="accent1"/>
                </a:solidFill>
              </a:rPr>
              <a:t>الغنة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b="1" dirty="0" err="1">
                <a:solidFill>
                  <a:schemeClr val="accent1"/>
                </a:solidFill>
              </a:rPr>
              <a:t>بل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b="1" dirty="0" err="1">
                <a:solidFill>
                  <a:schemeClr val="accent1"/>
                </a:solidFill>
              </a:rPr>
              <a:t>يبقى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b="1" dirty="0" err="1">
                <a:solidFill>
                  <a:schemeClr val="accent1"/>
                </a:solidFill>
              </a:rPr>
              <a:t>فقط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b="1" dirty="0" err="1">
                <a:solidFill>
                  <a:schemeClr val="accent1"/>
                </a:solidFill>
              </a:rPr>
              <a:t>أصلها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83779C6-BCE7-CD48-74A8-C71DF3D207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2"/>
          <a:stretch>
            <a:fillRect/>
          </a:stretch>
        </p:blipFill>
        <p:spPr>
          <a:xfrm>
            <a:off x="838200" y="2622222"/>
            <a:ext cx="7772400" cy="892829"/>
          </a:xfrm>
          <a:prstGeom prst="rect">
            <a:avLst/>
          </a:prstGeom>
        </p:spPr>
      </p:pic>
      <p:pic>
        <p:nvPicPr>
          <p:cNvPr id="47" name="Picture 46" descr="A group of black writing on blue squares&#10;&#10;AI-generated content may be incorrect.">
            <a:extLst>
              <a:ext uri="{FF2B5EF4-FFF2-40B4-BE49-F238E27FC236}">
                <a16:creationId xmlns:a16="http://schemas.microsoft.com/office/drawing/2014/main" id="{EA18CCA5-4C2D-EB46-560A-637AB6874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973" y="4562265"/>
            <a:ext cx="4570248" cy="88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35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A52C1-EF85-6C3D-52F9-88CF65390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64EE6-F5F8-9673-046E-C5759657F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Ghunnah</a:t>
            </a:r>
            <a:r>
              <a:rPr lang="en-US" dirty="0"/>
              <a:t> of Origin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3310A-2E7B-E650-7062-F743E3E10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ED659-8F48-8756-B1B3-4ABABD2D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916A1A-00F5-C7AB-A0E0-8700BA7B79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Levels of </a:t>
            </a:r>
            <a:r>
              <a:rPr lang="en-US" dirty="0" err="1"/>
              <a:t>Ghunnah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مراتب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الغنة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DC5C33-74DB-4598-48E5-14EB13EB02D4}"/>
              </a:ext>
            </a:extLst>
          </p:cNvPr>
          <p:cNvSpPr txBox="1"/>
          <p:nvPr/>
        </p:nvSpPr>
        <p:spPr>
          <a:xfrm>
            <a:off x="667439" y="4859812"/>
            <a:ext cx="10000796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en-US" sz="2400" dirty="0" err="1">
                <a:solidFill>
                  <a:schemeClr val="tx1"/>
                </a:solidFill>
              </a:rPr>
              <a:t>وقد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يَسْأل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سائل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كيف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تثبت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الغنة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في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الساكن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المظهر</a:t>
            </a:r>
            <a:r>
              <a:rPr lang="en-US" sz="2400" b="1" u="sng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</a:rPr>
              <a:t>والمتحرك</a:t>
            </a:r>
            <a:r>
              <a:rPr lang="en-US" sz="2400" dirty="0">
                <a:solidFill>
                  <a:schemeClr val="tx1"/>
                </a:solidFill>
              </a:rPr>
              <a:t>؟</a:t>
            </a:r>
          </a:p>
          <a:p>
            <a:pPr algn="r" rtl="1"/>
            <a:r>
              <a:rPr lang="en-US" sz="2400" dirty="0" err="1">
                <a:solidFill>
                  <a:schemeClr val="tx1"/>
                </a:solidFill>
              </a:rPr>
              <a:t>والجواب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</a:rPr>
              <a:t>أنهم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استدلوا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على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ثبوت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الغنة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في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الساكن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المظهر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والمتحرك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حيث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يتعذر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النطق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بالنون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والميم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المظهرتين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أو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المحركتين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إذا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انسد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مخرج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الغنة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وهو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الخيشوم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654575-E7D2-6262-FEF6-0CF4E0DFB2CD}"/>
              </a:ext>
            </a:extLst>
          </p:cNvPr>
          <p:cNvSpPr txBox="1"/>
          <p:nvPr/>
        </p:nvSpPr>
        <p:spPr>
          <a:xfrm>
            <a:off x="667439" y="2052659"/>
            <a:ext cx="99164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000" b="1" dirty="0"/>
              <a:t>One may ask</a:t>
            </a:r>
            <a:r>
              <a:rPr lang="en-US" sz="2000" b="1" u="sng" dirty="0"/>
              <a:t> how there is </a:t>
            </a:r>
            <a:r>
              <a:rPr lang="en-US" sz="2000" b="1" u="sng" dirty="0" err="1"/>
              <a:t>ghunnah</a:t>
            </a:r>
            <a:r>
              <a:rPr lang="en-US" sz="2000" b="1" u="sng" dirty="0"/>
              <a:t> for the fourth and fifth ranks, i.e. when the </a:t>
            </a:r>
            <a:r>
              <a:rPr lang="en-US" sz="2000" b="1" u="sng" dirty="0" err="1"/>
              <a:t>sakin</a:t>
            </a:r>
            <a:r>
              <a:rPr lang="en-US" sz="2000" b="1" u="sng" dirty="0"/>
              <a:t> letter is followed by a letter that is pronounced clearly, or the </a:t>
            </a:r>
            <a:r>
              <a:rPr lang="en-US" sz="2000" b="1" u="sng" dirty="0" err="1"/>
              <a:t>mutaharrik</a:t>
            </a:r>
            <a:r>
              <a:rPr lang="en-US" sz="2000" b="1" u="sng" dirty="0"/>
              <a:t> letter ??</a:t>
            </a:r>
          </a:p>
          <a:p>
            <a:pPr algn="l" rtl="0"/>
            <a:r>
              <a:rPr lang="en-US" sz="2000" dirty="0"/>
              <a:t>In reply we can say that the scholars proved the occurrence of </a:t>
            </a:r>
            <a:r>
              <a:rPr lang="en-US" sz="2000" dirty="0" err="1"/>
              <a:t>ghunnah</a:t>
            </a:r>
            <a:r>
              <a:rPr lang="en-US" sz="2000" dirty="0"/>
              <a:t> in both these cases  </a:t>
            </a:r>
            <a:r>
              <a:rPr lang="en-US" sz="2000" b="1" dirty="0"/>
              <a:t>since it is difficult to pronounce the nun and </a:t>
            </a:r>
            <a:r>
              <a:rPr lang="en-US" sz="2000" b="1" dirty="0" err="1"/>
              <a:t>mim</a:t>
            </a:r>
            <a:r>
              <a:rPr lang="en-US" sz="2000" b="1" dirty="0"/>
              <a:t> in these two cases if the </a:t>
            </a:r>
            <a:r>
              <a:rPr lang="en-US" sz="2000" b="1" dirty="0" err="1"/>
              <a:t>makhraj</a:t>
            </a:r>
            <a:r>
              <a:rPr lang="en-US" sz="2000" b="1" dirty="0"/>
              <a:t> of the </a:t>
            </a:r>
            <a:r>
              <a:rPr lang="en-US" sz="2000" b="1" dirty="0" err="1"/>
              <a:t>ghunnah</a:t>
            </a:r>
            <a:r>
              <a:rPr lang="en-US" sz="2000" b="1" dirty="0"/>
              <a:t> (the nasal passage) is blocked.</a:t>
            </a:r>
          </a:p>
          <a:p>
            <a:pPr algn="l"/>
            <a:endParaRPr lang="en-US" sz="2000" dirty="0"/>
          </a:p>
        </p:txBody>
      </p:sp>
      <p:pic>
        <p:nvPicPr>
          <p:cNvPr id="8" name="Picture 7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352463F8-9CFE-CE9A-4C32-B9AC339CB7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37" r="9584"/>
          <a:stretch>
            <a:fillRect/>
          </a:stretch>
        </p:blipFill>
        <p:spPr>
          <a:xfrm>
            <a:off x="6654585" y="4005801"/>
            <a:ext cx="632633" cy="6055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A0465F-D5FE-E871-C1C7-52440D249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4471" y="3991651"/>
            <a:ext cx="593404" cy="605514"/>
          </a:xfrm>
          <a:prstGeom prst="rect">
            <a:avLst/>
          </a:prstGeom>
        </p:spPr>
      </p:pic>
      <p:pic>
        <p:nvPicPr>
          <p:cNvPr id="10" name="Picture 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AAD43D0-B308-5353-EF04-C6321820C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621" y="3989024"/>
            <a:ext cx="1095820" cy="637365"/>
          </a:xfrm>
          <a:prstGeom prst="rect">
            <a:avLst/>
          </a:prstGeom>
        </p:spPr>
      </p:pic>
      <p:pic>
        <p:nvPicPr>
          <p:cNvPr id="11" name="Picture 10" descr="A close up of a sign&#10;&#10;AI-generated content may be incorrect.">
            <a:extLst>
              <a:ext uri="{FF2B5EF4-FFF2-40B4-BE49-F238E27FC236}">
                <a16:creationId xmlns:a16="http://schemas.microsoft.com/office/drawing/2014/main" id="{BD67570B-684E-9B94-A059-CEB4CA0EC5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2018" y="4005801"/>
            <a:ext cx="1138995" cy="631852"/>
          </a:xfrm>
          <a:prstGeom prst="rect">
            <a:avLst/>
          </a:prstGeom>
        </p:spPr>
      </p:pic>
      <p:pic>
        <p:nvPicPr>
          <p:cNvPr id="12" name="Content Placeholder 10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D5A657FB-61E8-2F38-D833-F991AA8EE03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113" t="6480" r="10839" b="9837"/>
          <a:stretch>
            <a:fillRect/>
          </a:stretch>
        </p:blipFill>
        <p:spPr>
          <a:xfrm>
            <a:off x="5686808" y="3997697"/>
            <a:ext cx="870525" cy="60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66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698AE7-C1BE-4274-16AD-6638869BD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2026-01-05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66612A-9D58-762C-06A2-808296403C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2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rp Tajweed">
      <a:dk1>
        <a:srgbClr val="000000"/>
      </a:dk1>
      <a:lt1>
        <a:srgbClr val="FEFFFF"/>
      </a:lt1>
      <a:dk2>
        <a:srgbClr val="044371"/>
      </a:dk2>
      <a:lt2>
        <a:srgbClr val="FEFFFF"/>
      </a:lt2>
      <a:accent1>
        <a:srgbClr val="0365A9"/>
      </a:accent1>
      <a:accent2>
        <a:srgbClr val="629DD1"/>
      </a:accent2>
      <a:accent3>
        <a:srgbClr val="FE9101"/>
      </a:accent3>
      <a:accent4>
        <a:srgbClr val="808FA9"/>
      </a:accent4>
      <a:accent5>
        <a:srgbClr val="59A2AC"/>
      </a:accent5>
      <a:accent6>
        <a:srgbClr val="FFFE99"/>
      </a:accent6>
      <a:hlink>
        <a:srgbClr val="FF9200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6057</TotalTime>
  <Words>548</Words>
  <Application>Microsoft Office PowerPoint</Application>
  <PresentationFormat>Widescreen</PresentationFormat>
  <Paragraphs>118</Paragraphs>
  <Slides>13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Ghunnah</vt:lpstr>
      <vt:lpstr>Table of Contents</vt:lpstr>
      <vt:lpstr>Definition</vt:lpstr>
      <vt:lpstr>Recap of Definition</vt:lpstr>
      <vt:lpstr>Point of Articulation</vt:lpstr>
      <vt:lpstr>Duration of the Ghunnah</vt:lpstr>
      <vt:lpstr>Tafkhim and Tarqeeq</vt:lpstr>
      <vt:lpstr>Levels of Ghunnah</vt:lpstr>
      <vt:lpstr>Levels of Ghunnah</vt:lpstr>
      <vt:lpstr>Complete Ghunnah</vt:lpstr>
      <vt:lpstr>Ghunnah of Origin</vt:lpstr>
      <vt:lpstr>Ghunnah of Origin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Yomna Negm</dc:creator>
  <cp:lastModifiedBy>Yomna Negm</cp:lastModifiedBy>
  <cp:revision>10</cp:revision>
  <dcterms:created xsi:type="dcterms:W3CDTF">2025-06-01T20:51:32Z</dcterms:created>
  <dcterms:modified xsi:type="dcterms:W3CDTF">2026-01-06T00:51:06Z</dcterms:modified>
</cp:coreProperties>
</file>