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1"/>
  </p:notesMasterIdLst>
  <p:sldIdLst>
    <p:sldId id="256" r:id="rId2"/>
    <p:sldId id="267" r:id="rId3"/>
    <p:sldId id="258" r:id="rId4"/>
    <p:sldId id="259" r:id="rId5"/>
    <p:sldId id="268" r:id="rId6"/>
    <p:sldId id="270" r:id="rId7"/>
    <p:sldId id="271" r:id="rId8"/>
    <p:sldId id="260" r:id="rId9"/>
    <p:sldId id="261" r:id="rId10"/>
    <p:sldId id="272" r:id="rId11"/>
    <p:sldId id="273" r:id="rId12"/>
    <p:sldId id="275" r:id="rId13"/>
    <p:sldId id="274" r:id="rId14"/>
    <p:sldId id="276" r:id="rId15"/>
    <p:sldId id="277" r:id="rId16"/>
    <p:sldId id="278" r:id="rId17"/>
    <p:sldId id="262" r:id="rId18"/>
    <p:sldId id="263" r:id="rId19"/>
    <p:sldId id="279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265" r:id="rId43"/>
    <p:sldId id="266" r:id="rId44"/>
    <p:sldId id="305" r:id="rId45"/>
    <p:sldId id="304" r:id="rId46"/>
    <p:sldId id="306" r:id="rId47"/>
    <p:sldId id="307" r:id="rId48"/>
    <p:sldId id="296" r:id="rId49"/>
    <p:sldId id="264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43" autoAdjust="0"/>
    <p:restoredTop sz="94719"/>
  </p:normalViewPr>
  <p:slideViewPr>
    <p:cSldViewPr snapToGrid="0">
      <p:cViewPr varScale="1">
        <p:scale>
          <a:sx n="58" d="100"/>
          <a:sy n="58" d="100"/>
        </p:scale>
        <p:origin x="78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025B4D34-4287-4951-9F0D-9ECD9E39D10D}">
      <dgm:prSet phldrT="[Text]"/>
      <dgm:spPr/>
      <dgm:t>
        <a:bodyPr/>
        <a:lstStyle/>
        <a:p>
          <a:pPr>
            <a:buNone/>
          </a:pPr>
          <a:r>
            <a:rPr lang="ar-SA" b="1" i="0" u="none" strike="noStrike" cap="none" dirty="0">
              <a:latin typeface="Calibri"/>
              <a:ea typeface="Calibri"/>
              <a:cs typeface="Calibri"/>
              <a:sym typeface="Calibri"/>
            </a:rPr>
            <a:t>اللام الساكنة</a:t>
          </a:r>
          <a:br>
            <a:rPr lang="ar-SA" b="1" i="0" u="none" strike="noStrike" cap="none" dirty="0">
              <a:latin typeface="Calibri"/>
              <a:ea typeface="Calibri"/>
              <a:cs typeface="Calibri"/>
              <a:sym typeface="Calibri"/>
            </a:rPr>
          </a:br>
          <a:r>
            <a:rPr lang="en-CA" b="1" i="0" u="none" strike="noStrike" cap="none" dirty="0">
              <a:latin typeface="Calibri"/>
              <a:ea typeface="Calibri"/>
              <a:cs typeface="Calibri"/>
              <a:sym typeface="Calibri"/>
            </a:rPr>
            <a:t>Laam Sakinah</a:t>
          </a:r>
          <a:endParaRPr lang="en-CA" dirty="0"/>
        </a:p>
      </dgm:t>
    </dgm:pt>
    <dgm:pt modelId="{AAD80E4E-9493-474F-9AE1-DA101DAD4BB3}" type="parTrans" cxnId="{11434DFB-E491-48A0-BC07-7D4BE03DDCD0}">
      <dgm:prSet/>
      <dgm:spPr/>
      <dgm:t>
        <a:bodyPr/>
        <a:lstStyle/>
        <a:p>
          <a:endParaRPr lang="en-CA"/>
        </a:p>
      </dgm:t>
    </dgm:pt>
    <dgm:pt modelId="{900578D9-1A61-4A87-962F-EEB0AB7B9043}" type="sibTrans" cxnId="{11434DFB-E491-48A0-BC07-7D4BE03DDCD0}">
      <dgm:prSet/>
      <dgm:spPr/>
      <dgm:t>
        <a:bodyPr/>
        <a:lstStyle/>
        <a:p>
          <a:endParaRPr lang="en-CA"/>
        </a:p>
      </dgm:t>
    </dgm:pt>
    <dgm:pt modelId="{96F15514-0324-48F7-8870-369F1B0CD7AF}">
      <dgm:prSet phldrT="[Text]"/>
      <dgm:spPr/>
      <dgm:t>
        <a:bodyPr/>
        <a:lstStyle/>
        <a:p>
          <a:r>
            <a:rPr lang="en-CA" dirty="0">
              <a:latin typeface="Calibri"/>
              <a:ea typeface="Calibri"/>
              <a:cs typeface="Calibri"/>
              <a:sym typeface="Calibri"/>
            </a:rPr>
            <a:t>Laam Al-</a:t>
          </a:r>
          <a:r>
            <a:rPr lang="en-CA" dirty="0" err="1">
              <a:latin typeface="Calibri"/>
              <a:ea typeface="Calibri"/>
              <a:cs typeface="Calibri"/>
              <a:sym typeface="Calibri"/>
            </a:rPr>
            <a:t>Ta’reef</a:t>
          </a:r>
          <a:r>
            <a:rPr lang="en-CA" dirty="0">
              <a:latin typeface="Calibri"/>
              <a:ea typeface="Calibri"/>
              <a:cs typeface="Calibri"/>
              <a:sym typeface="Calibri"/>
            </a:rPr>
            <a:t> </a:t>
          </a:r>
          <a:br>
            <a:rPr lang="en-CA" dirty="0">
              <a:latin typeface="Calibri"/>
              <a:ea typeface="Calibri"/>
              <a:cs typeface="Calibri"/>
              <a:sym typeface="Calibri"/>
            </a:rPr>
          </a:br>
          <a:r>
            <a:rPr lang="en-CA" dirty="0">
              <a:latin typeface="Calibri"/>
              <a:ea typeface="Calibri"/>
              <a:cs typeface="Calibri"/>
              <a:sym typeface="Calibri"/>
            </a:rPr>
            <a:t>(definite article)</a:t>
          </a:r>
          <a:br>
            <a:rPr lang="en-CA" dirty="0">
              <a:latin typeface="Calibri"/>
              <a:ea typeface="Calibri"/>
              <a:cs typeface="Calibri"/>
              <a:sym typeface="Calibri"/>
            </a:rPr>
          </a:br>
          <a:r>
            <a:rPr lang="ar-SA" b="1" dirty="0">
              <a:latin typeface="Calibri"/>
              <a:ea typeface="Calibri"/>
              <a:cs typeface="Calibri"/>
              <a:sym typeface="Calibri"/>
            </a:rPr>
            <a:t>لامُ التعريف</a:t>
          </a:r>
          <a:endParaRPr lang="en-CA" dirty="0"/>
        </a:p>
      </dgm:t>
    </dgm:pt>
    <dgm:pt modelId="{ACB6D3F8-0D7A-4E3A-951A-5EA6B9D94E92}" type="parTrans" cxnId="{CD8EA857-8C84-440E-A470-EFC61D568BF5}">
      <dgm:prSet/>
      <dgm:spPr/>
      <dgm:t>
        <a:bodyPr/>
        <a:lstStyle/>
        <a:p>
          <a:endParaRPr lang="en-CA"/>
        </a:p>
      </dgm:t>
    </dgm:pt>
    <dgm:pt modelId="{B54F6550-9A4C-4EEF-9EE9-523B4690B751}" type="sibTrans" cxnId="{CD8EA857-8C84-440E-A470-EFC61D568BF5}">
      <dgm:prSet/>
      <dgm:spPr/>
      <dgm:t>
        <a:bodyPr/>
        <a:lstStyle/>
        <a:p>
          <a:endParaRPr lang="en-CA"/>
        </a:p>
      </dgm:t>
    </dgm:pt>
    <dgm:pt modelId="{363906CC-730E-499C-9848-942D5B2F5603}">
      <dgm:prSet phldrT="[Text]" phldr="0"/>
      <dgm:spPr/>
      <dgm:t>
        <a:bodyPr/>
        <a:lstStyle/>
        <a:p>
          <a:r>
            <a:rPr lang="en-US" dirty="0">
              <a:latin typeface="Calibri"/>
              <a:ea typeface="Calibri"/>
              <a:cs typeface="Calibri"/>
              <a:sym typeface="Calibri"/>
            </a:rPr>
            <a:t>La</a:t>
          </a:r>
          <a:r>
            <a:rPr lang="ar-SA" b="0" i="0" u="none" strike="noStrike" cap="none" dirty="0">
              <a:latin typeface="Calibri"/>
              <a:ea typeface="Calibri"/>
              <a:cs typeface="Calibri"/>
              <a:sym typeface="Calibri"/>
            </a:rPr>
            <a:t>am of </a:t>
          </a:r>
          <a:r>
            <a:rPr lang="en-US" dirty="0">
              <a:latin typeface="Calibri"/>
              <a:ea typeface="Calibri"/>
              <a:cs typeface="Calibri"/>
              <a:sym typeface="Calibri"/>
            </a:rPr>
            <a:t>V</a:t>
          </a:r>
          <a:r>
            <a:rPr lang="ar-SA" b="0" i="0" u="none" strike="noStrike" cap="none" dirty="0">
              <a:latin typeface="Calibri"/>
              <a:ea typeface="Calibri"/>
              <a:cs typeface="Calibri"/>
              <a:sym typeface="Calibri"/>
            </a:rPr>
            <a:t>erb</a:t>
          </a:r>
          <a:br>
            <a:rPr lang="en-CA" b="0" i="0" u="none" strike="noStrike" cap="none" dirty="0">
              <a:latin typeface="Calibri"/>
              <a:ea typeface="Calibri"/>
              <a:cs typeface="Calibri"/>
              <a:sym typeface="Calibri"/>
            </a:rPr>
          </a:br>
          <a:r>
            <a:rPr lang="ar-SA" b="1" dirty="0">
              <a:latin typeface="Calibri"/>
              <a:ea typeface="Calibri"/>
              <a:cs typeface="Calibri"/>
              <a:sym typeface="Calibri"/>
            </a:rPr>
            <a:t>لام الفعل</a:t>
          </a:r>
          <a:endParaRPr lang="en-CA" dirty="0"/>
        </a:p>
      </dgm:t>
    </dgm:pt>
    <dgm:pt modelId="{9634D334-9342-45E0-B2D0-CD4150AE9CA1}" type="parTrans" cxnId="{D50BA939-98EA-48DD-9FB2-B437A5C917D2}">
      <dgm:prSet/>
      <dgm:spPr/>
      <dgm:t>
        <a:bodyPr/>
        <a:lstStyle/>
        <a:p>
          <a:endParaRPr lang="en-CA"/>
        </a:p>
      </dgm:t>
    </dgm:pt>
    <dgm:pt modelId="{EE7D7E0F-8705-46F5-81BD-11CF5D7F6649}" type="sibTrans" cxnId="{D50BA939-98EA-48DD-9FB2-B437A5C917D2}">
      <dgm:prSet/>
      <dgm:spPr/>
      <dgm:t>
        <a:bodyPr/>
        <a:lstStyle/>
        <a:p>
          <a:endParaRPr lang="en-CA"/>
        </a:p>
      </dgm:t>
    </dgm:pt>
    <dgm:pt modelId="{A543052E-6E1A-4D31-85B0-3A89D40A5502}">
      <dgm:prSet phldrT="[Text]"/>
      <dgm:spPr/>
      <dgm:t>
        <a:bodyPr/>
        <a:lstStyle/>
        <a:p>
          <a:pPr>
            <a:buNone/>
          </a:pPr>
          <a:r>
            <a:rPr lang="en-US" i="0" u="none" strike="noStrike" cap="none">
              <a:latin typeface="Calibri"/>
              <a:ea typeface="Calibri"/>
              <a:cs typeface="Calibri"/>
              <a:sym typeface="Calibri"/>
            </a:rPr>
            <a:t>Laam of Noun</a:t>
          </a:r>
          <a:br>
            <a:rPr lang="en-US" i="0" u="none" strike="noStrike" cap="none">
              <a:latin typeface="Calibri"/>
              <a:ea typeface="Calibri"/>
              <a:cs typeface="Calibri"/>
              <a:sym typeface="Calibri"/>
            </a:rPr>
          </a:br>
          <a:r>
            <a:rPr lang="ar-SA" b="1" i="0" u="none" strike="noStrike" cap="none">
              <a:latin typeface="Calibri"/>
              <a:ea typeface="Calibri"/>
              <a:cs typeface="Calibri"/>
              <a:sym typeface="Calibri"/>
            </a:rPr>
            <a:t>لامُ الاسم</a:t>
          </a:r>
          <a:endParaRPr lang="en-CA" dirty="0"/>
        </a:p>
      </dgm:t>
    </dgm:pt>
    <dgm:pt modelId="{748A7E2D-CAB7-4773-BB54-DBE3DDBD1B16}" type="parTrans" cxnId="{07EFED43-DA25-438D-A374-6955FF652F07}">
      <dgm:prSet/>
      <dgm:spPr/>
      <dgm:t>
        <a:bodyPr/>
        <a:lstStyle/>
        <a:p>
          <a:endParaRPr lang="en-CA"/>
        </a:p>
      </dgm:t>
    </dgm:pt>
    <dgm:pt modelId="{97EC8921-B354-4EB4-95FC-5073D3911906}" type="sibTrans" cxnId="{07EFED43-DA25-438D-A374-6955FF652F07}">
      <dgm:prSet/>
      <dgm:spPr/>
      <dgm:t>
        <a:bodyPr/>
        <a:lstStyle/>
        <a:p>
          <a:endParaRPr lang="en-CA"/>
        </a:p>
      </dgm:t>
    </dgm:pt>
    <dgm:pt modelId="{1672F3E4-F8AF-4571-B118-A0236E24B162}">
      <dgm:prSet phldrT="[Text]" phldr="0"/>
      <dgm:spPr/>
      <dgm:t>
        <a:bodyPr/>
        <a:lstStyle/>
        <a:p>
          <a:r>
            <a:rPr lang="en-US" dirty="0"/>
            <a:t>Laam of Preposition</a:t>
          </a:r>
          <a:br>
            <a:rPr lang="en-US" dirty="0"/>
          </a:br>
          <a:r>
            <a:rPr lang="ar-SA" b="1" dirty="0">
              <a:latin typeface="Calibri"/>
              <a:ea typeface="Calibri"/>
              <a:cs typeface="Calibri"/>
              <a:sym typeface="Calibri"/>
            </a:rPr>
            <a:t>لام الحرف </a:t>
          </a:r>
          <a:endParaRPr lang="en-CA" dirty="0"/>
        </a:p>
      </dgm:t>
    </dgm:pt>
    <dgm:pt modelId="{A1728649-1F4A-449B-9C7E-2276385CF069}" type="parTrans" cxnId="{0A3A45BB-D461-4C99-B5CD-08208B644493}">
      <dgm:prSet/>
      <dgm:spPr/>
      <dgm:t>
        <a:bodyPr/>
        <a:lstStyle/>
        <a:p>
          <a:endParaRPr lang="en-CA"/>
        </a:p>
      </dgm:t>
    </dgm:pt>
    <dgm:pt modelId="{17639D00-735F-4063-9EAB-4A115DE7F3CC}" type="sibTrans" cxnId="{0A3A45BB-D461-4C99-B5CD-08208B644493}">
      <dgm:prSet/>
      <dgm:spPr/>
      <dgm:t>
        <a:bodyPr/>
        <a:lstStyle/>
        <a:p>
          <a:endParaRPr lang="en-CA"/>
        </a:p>
      </dgm:t>
    </dgm:pt>
    <dgm:pt modelId="{E070E47A-38D9-494D-9106-151D3A2DBC51}">
      <dgm:prSet phldrT="[Text]"/>
      <dgm:spPr/>
      <dgm:t>
        <a:bodyPr/>
        <a:lstStyle/>
        <a:p>
          <a:pPr>
            <a:buClr>
              <a:srgbClr val="2F5496"/>
            </a:buClr>
            <a:buSzPts val="1050"/>
            <a:buFont typeface="Calibri"/>
            <a:buNone/>
          </a:pPr>
          <a:r>
            <a:rPr lang="en-US" b="0" i="0" u="none" strike="noStrike" cap="none" dirty="0">
              <a:latin typeface="Calibri"/>
              <a:ea typeface="Calibri"/>
              <a:cs typeface="Calibri"/>
              <a:sym typeface="Calibri"/>
            </a:rPr>
            <a:t>Laam of Command</a:t>
          </a:r>
          <a:br>
            <a:rPr lang="en-US" b="0" i="0" u="none" strike="noStrike" cap="none" dirty="0">
              <a:latin typeface="Calibri"/>
              <a:ea typeface="Calibri"/>
              <a:cs typeface="Calibri"/>
              <a:sym typeface="Calibri"/>
            </a:rPr>
          </a:br>
          <a:r>
            <a:rPr lang="ar-SA" b="1" dirty="0">
              <a:latin typeface="Calibri"/>
              <a:ea typeface="Calibri"/>
              <a:cs typeface="Calibri"/>
              <a:sym typeface="Calibri"/>
            </a:rPr>
            <a:t>لام الأمر</a:t>
          </a:r>
          <a:endParaRPr lang="en-CA" dirty="0"/>
        </a:p>
      </dgm:t>
    </dgm:pt>
    <dgm:pt modelId="{6EB0828B-D9D3-4A00-BB4C-2221E3EC9820}" type="parTrans" cxnId="{53B6BDC7-E2A9-491D-BEAD-404F89328765}">
      <dgm:prSet/>
      <dgm:spPr/>
      <dgm:t>
        <a:bodyPr/>
        <a:lstStyle/>
        <a:p>
          <a:endParaRPr lang="en-CA"/>
        </a:p>
      </dgm:t>
    </dgm:pt>
    <dgm:pt modelId="{3D2817BB-A14E-439D-B9D3-E173A1BA13C3}" type="sibTrans" cxnId="{53B6BDC7-E2A9-491D-BEAD-404F89328765}">
      <dgm:prSet/>
      <dgm:spPr/>
      <dgm:t>
        <a:bodyPr/>
        <a:lstStyle/>
        <a:p>
          <a:endParaRPr lang="en-CA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66B241A-3F58-49D1-B3EB-0D176338D21E}" type="pres">
      <dgm:prSet presAssocID="{025B4D34-4287-4951-9F0D-9ECD9E39D10D}" presName="hierRoot1" presStyleCnt="0">
        <dgm:presLayoutVars>
          <dgm:hierBranch val="init"/>
        </dgm:presLayoutVars>
      </dgm:prSet>
      <dgm:spPr/>
    </dgm:pt>
    <dgm:pt modelId="{AAA9743F-8B80-4B7B-839C-512283950D45}" type="pres">
      <dgm:prSet presAssocID="{025B4D34-4287-4951-9F0D-9ECD9E39D10D}" presName="rootComposite1" presStyleCnt="0"/>
      <dgm:spPr/>
    </dgm:pt>
    <dgm:pt modelId="{1DA08752-DBDB-4521-9D5A-4FEA32F88E8C}" type="pres">
      <dgm:prSet presAssocID="{025B4D34-4287-4951-9F0D-9ECD9E39D10D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</dgm:pt>
    <dgm:pt modelId="{B599172F-5419-47BB-819A-B7FAEE33EA7E}" type="pres">
      <dgm:prSet presAssocID="{025B4D34-4287-4951-9F0D-9ECD9E39D10D}" presName="rootConnector1" presStyleLbl="node1" presStyleIdx="0" presStyleCnt="0"/>
      <dgm:spPr/>
    </dgm:pt>
    <dgm:pt modelId="{5BAA9067-095B-4898-80EA-1D98998FCB27}" type="pres">
      <dgm:prSet presAssocID="{025B4D34-4287-4951-9F0D-9ECD9E39D10D}" presName="hierChild2" presStyleCnt="0"/>
      <dgm:spPr/>
    </dgm:pt>
    <dgm:pt modelId="{8D0D5CFB-2617-4590-B872-8E2C478B495F}" type="pres">
      <dgm:prSet presAssocID="{ACB6D3F8-0D7A-4E3A-951A-5EA6B9D94E92}" presName="Name37" presStyleLbl="parChTrans1D2" presStyleIdx="0" presStyleCnt="5"/>
      <dgm:spPr/>
    </dgm:pt>
    <dgm:pt modelId="{30D999B1-CE89-447F-AD3A-E304323F4619}" type="pres">
      <dgm:prSet presAssocID="{96F15514-0324-48F7-8870-369F1B0CD7AF}" presName="hierRoot2" presStyleCnt="0">
        <dgm:presLayoutVars>
          <dgm:hierBranch val="init"/>
        </dgm:presLayoutVars>
      </dgm:prSet>
      <dgm:spPr/>
    </dgm:pt>
    <dgm:pt modelId="{AF5B351D-52EA-4840-A048-897E11341F05}" type="pres">
      <dgm:prSet presAssocID="{96F15514-0324-48F7-8870-369F1B0CD7AF}" presName="rootComposite" presStyleCnt="0"/>
      <dgm:spPr/>
    </dgm:pt>
    <dgm:pt modelId="{80352BA0-3522-4E85-B679-025F665B3325}" type="pres">
      <dgm:prSet presAssocID="{96F15514-0324-48F7-8870-369F1B0CD7AF}" presName="rootText" presStyleLbl="node2" presStyleIdx="0" presStyleCnt="5" custScaleX="112907">
        <dgm:presLayoutVars>
          <dgm:chPref val="3"/>
        </dgm:presLayoutVars>
      </dgm:prSet>
      <dgm:spPr>
        <a:prstGeom prst="roundRect">
          <a:avLst/>
        </a:prstGeom>
      </dgm:spPr>
    </dgm:pt>
    <dgm:pt modelId="{0EEFD0AD-0403-489B-9279-D19C631FC6EF}" type="pres">
      <dgm:prSet presAssocID="{96F15514-0324-48F7-8870-369F1B0CD7AF}" presName="rootConnector" presStyleLbl="node2" presStyleIdx="0" presStyleCnt="5"/>
      <dgm:spPr/>
    </dgm:pt>
    <dgm:pt modelId="{C08B7E7B-3666-4AD7-8259-526D3B95E9AC}" type="pres">
      <dgm:prSet presAssocID="{96F15514-0324-48F7-8870-369F1B0CD7AF}" presName="hierChild4" presStyleCnt="0"/>
      <dgm:spPr/>
    </dgm:pt>
    <dgm:pt modelId="{1940224C-5D9B-44EC-AC07-F233E2946FDF}" type="pres">
      <dgm:prSet presAssocID="{96F15514-0324-48F7-8870-369F1B0CD7AF}" presName="hierChild5" presStyleCnt="0"/>
      <dgm:spPr/>
    </dgm:pt>
    <dgm:pt modelId="{C74862B0-F874-4447-B107-DB6DD838950A}" type="pres">
      <dgm:prSet presAssocID="{9634D334-9342-45E0-B2D0-CD4150AE9CA1}" presName="Name37" presStyleLbl="parChTrans1D2" presStyleIdx="1" presStyleCnt="5"/>
      <dgm:spPr/>
    </dgm:pt>
    <dgm:pt modelId="{7977836E-FA2B-4B09-AB2E-4774B5264DBB}" type="pres">
      <dgm:prSet presAssocID="{363906CC-730E-499C-9848-942D5B2F5603}" presName="hierRoot2" presStyleCnt="0">
        <dgm:presLayoutVars>
          <dgm:hierBranch val="init"/>
        </dgm:presLayoutVars>
      </dgm:prSet>
      <dgm:spPr/>
    </dgm:pt>
    <dgm:pt modelId="{2DE0DABF-E14C-4DDE-8295-A2EC34F31C0F}" type="pres">
      <dgm:prSet presAssocID="{363906CC-730E-499C-9848-942D5B2F5603}" presName="rootComposite" presStyleCnt="0"/>
      <dgm:spPr/>
    </dgm:pt>
    <dgm:pt modelId="{B03DEEBE-8D6A-4D34-A3DA-17FB6B68BDE7}" type="pres">
      <dgm:prSet presAssocID="{363906CC-730E-499C-9848-942D5B2F5603}" presName="rootText" presStyleLbl="node2" presStyleIdx="1" presStyleCnt="5">
        <dgm:presLayoutVars>
          <dgm:chPref val="3"/>
        </dgm:presLayoutVars>
      </dgm:prSet>
      <dgm:spPr>
        <a:prstGeom prst="roundRect">
          <a:avLst/>
        </a:prstGeom>
      </dgm:spPr>
    </dgm:pt>
    <dgm:pt modelId="{F0D3E6AB-2E5D-4979-AE05-84BDF00F3E57}" type="pres">
      <dgm:prSet presAssocID="{363906CC-730E-499C-9848-942D5B2F5603}" presName="rootConnector" presStyleLbl="node2" presStyleIdx="1" presStyleCnt="5"/>
      <dgm:spPr/>
    </dgm:pt>
    <dgm:pt modelId="{73B364B1-8E33-4ADC-9E3D-F33B6A17022E}" type="pres">
      <dgm:prSet presAssocID="{363906CC-730E-499C-9848-942D5B2F5603}" presName="hierChild4" presStyleCnt="0"/>
      <dgm:spPr/>
    </dgm:pt>
    <dgm:pt modelId="{00EC4865-51B1-414F-BFB1-A64D99E417BE}" type="pres">
      <dgm:prSet presAssocID="{363906CC-730E-499C-9848-942D5B2F5603}" presName="hierChild5" presStyleCnt="0"/>
      <dgm:spPr/>
    </dgm:pt>
    <dgm:pt modelId="{8423E641-5DFB-4573-B572-6C3A2FED4F1D}" type="pres">
      <dgm:prSet presAssocID="{A1728649-1F4A-449B-9C7E-2276385CF069}" presName="Name37" presStyleLbl="parChTrans1D2" presStyleIdx="2" presStyleCnt="5"/>
      <dgm:spPr/>
    </dgm:pt>
    <dgm:pt modelId="{74E25613-6646-4CAF-BCAE-88102FB78F58}" type="pres">
      <dgm:prSet presAssocID="{1672F3E4-F8AF-4571-B118-A0236E24B162}" presName="hierRoot2" presStyleCnt="0">
        <dgm:presLayoutVars>
          <dgm:hierBranch val="init"/>
        </dgm:presLayoutVars>
      </dgm:prSet>
      <dgm:spPr/>
    </dgm:pt>
    <dgm:pt modelId="{AE4793DE-9F00-4F2F-B3EF-88E5DAE883DA}" type="pres">
      <dgm:prSet presAssocID="{1672F3E4-F8AF-4571-B118-A0236E24B162}" presName="rootComposite" presStyleCnt="0"/>
      <dgm:spPr/>
    </dgm:pt>
    <dgm:pt modelId="{48F8135A-D896-46E3-B4D2-9E0AB269B93B}" type="pres">
      <dgm:prSet presAssocID="{1672F3E4-F8AF-4571-B118-A0236E24B162}" presName="rootText" presStyleLbl="node2" presStyleIdx="2" presStyleCnt="5" custScaleX="113706">
        <dgm:presLayoutVars>
          <dgm:chPref val="3"/>
        </dgm:presLayoutVars>
      </dgm:prSet>
      <dgm:spPr>
        <a:prstGeom prst="roundRect">
          <a:avLst/>
        </a:prstGeom>
      </dgm:spPr>
    </dgm:pt>
    <dgm:pt modelId="{59E153BF-D2D7-4412-A2F5-65D0B168E9CC}" type="pres">
      <dgm:prSet presAssocID="{1672F3E4-F8AF-4571-B118-A0236E24B162}" presName="rootConnector" presStyleLbl="node2" presStyleIdx="2" presStyleCnt="5"/>
      <dgm:spPr/>
    </dgm:pt>
    <dgm:pt modelId="{057A0114-D5D8-4EC7-861F-AABB8BF2E65F}" type="pres">
      <dgm:prSet presAssocID="{1672F3E4-F8AF-4571-B118-A0236E24B162}" presName="hierChild4" presStyleCnt="0"/>
      <dgm:spPr/>
    </dgm:pt>
    <dgm:pt modelId="{B2072357-526E-4EF2-B105-3FE50FD927CA}" type="pres">
      <dgm:prSet presAssocID="{1672F3E4-F8AF-4571-B118-A0236E24B162}" presName="hierChild5" presStyleCnt="0"/>
      <dgm:spPr/>
    </dgm:pt>
    <dgm:pt modelId="{01E46FB5-CB1C-43C1-8F33-9BAE1546293C}" type="pres">
      <dgm:prSet presAssocID="{748A7E2D-CAB7-4773-BB54-DBE3DDBD1B16}" presName="Name37" presStyleLbl="parChTrans1D2" presStyleIdx="3" presStyleCnt="5"/>
      <dgm:spPr/>
    </dgm:pt>
    <dgm:pt modelId="{4A8DB9C6-0CC6-476E-B53D-71A04BA2C6AE}" type="pres">
      <dgm:prSet presAssocID="{A543052E-6E1A-4D31-85B0-3A89D40A5502}" presName="hierRoot2" presStyleCnt="0">
        <dgm:presLayoutVars>
          <dgm:hierBranch val="init"/>
        </dgm:presLayoutVars>
      </dgm:prSet>
      <dgm:spPr/>
    </dgm:pt>
    <dgm:pt modelId="{0F6A9CDF-CE84-408E-B34B-16239B05AF60}" type="pres">
      <dgm:prSet presAssocID="{A543052E-6E1A-4D31-85B0-3A89D40A5502}" presName="rootComposite" presStyleCnt="0"/>
      <dgm:spPr/>
    </dgm:pt>
    <dgm:pt modelId="{DD604CD7-3DAF-4AC0-BF2C-C7626A1A4051}" type="pres">
      <dgm:prSet presAssocID="{A543052E-6E1A-4D31-85B0-3A89D40A5502}" presName="rootText" presStyleLbl="node2" presStyleIdx="3" presStyleCnt="5">
        <dgm:presLayoutVars>
          <dgm:chPref val="3"/>
        </dgm:presLayoutVars>
      </dgm:prSet>
      <dgm:spPr>
        <a:prstGeom prst="roundRect">
          <a:avLst/>
        </a:prstGeom>
      </dgm:spPr>
    </dgm:pt>
    <dgm:pt modelId="{D0425430-C599-40B5-B867-D8BC544883AB}" type="pres">
      <dgm:prSet presAssocID="{A543052E-6E1A-4D31-85B0-3A89D40A5502}" presName="rootConnector" presStyleLbl="node2" presStyleIdx="3" presStyleCnt="5"/>
      <dgm:spPr/>
    </dgm:pt>
    <dgm:pt modelId="{2816D925-BE65-49E6-9E60-70ED9AD20CD5}" type="pres">
      <dgm:prSet presAssocID="{A543052E-6E1A-4D31-85B0-3A89D40A5502}" presName="hierChild4" presStyleCnt="0"/>
      <dgm:spPr/>
    </dgm:pt>
    <dgm:pt modelId="{D4D8FAE8-39EE-4C71-BA51-FCEB60FDD584}" type="pres">
      <dgm:prSet presAssocID="{A543052E-6E1A-4D31-85B0-3A89D40A5502}" presName="hierChild5" presStyleCnt="0"/>
      <dgm:spPr/>
    </dgm:pt>
    <dgm:pt modelId="{28814FBB-0D50-453A-915C-B5AD49DBBF57}" type="pres">
      <dgm:prSet presAssocID="{6EB0828B-D9D3-4A00-BB4C-2221E3EC9820}" presName="Name37" presStyleLbl="parChTrans1D2" presStyleIdx="4" presStyleCnt="5"/>
      <dgm:spPr/>
    </dgm:pt>
    <dgm:pt modelId="{F11CF210-866B-4C8F-AE30-5BC944D1F141}" type="pres">
      <dgm:prSet presAssocID="{E070E47A-38D9-494D-9106-151D3A2DBC51}" presName="hierRoot2" presStyleCnt="0">
        <dgm:presLayoutVars>
          <dgm:hierBranch val="init"/>
        </dgm:presLayoutVars>
      </dgm:prSet>
      <dgm:spPr/>
    </dgm:pt>
    <dgm:pt modelId="{5F87D93A-B036-4651-A933-6668A3FE95C5}" type="pres">
      <dgm:prSet presAssocID="{E070E47A-38D9-494D-9106-151D3A2DBC51}" presName="rootComposite" presStyleCnt="0"/>
      <dgm:spPr/>
    </dgm:pt>
    <dgm:pt modelId="{0F03D512-3217-44A5-8574-B4CF5196712A}" type="pres">
      <dgm:prSet presAssocID="{E070E47A-38D9-494D-9106-151D3A2DBC51}" presName="rootText" presStyleLbl="node2" presStyleIdx="4" presStyleCnt="5" custScaleX="115181">
        <dgm:presLayoutVars>
          <dgm:chPref val="3"/>
        </dgm:presLayoutVars>
      </dgm:prSet>
      <dgm:spPr>
        <a:prstGeom prst="roundRect">
          <a:avLst/>
        </a:prstGeom>
      </dgm:spPr>
    </dgm:pt>
    <dgm:pt modelId="{CE852DAE-71C3-4B4D-80B5-E909F32DDBD0}" type="pres">
      <dgm:prSet presAssocID="{E070E47A-38D9-494D-9106-151D3A2DBC51}" presName="rootConnector" presStyleLbl="node2" presStyleIdx="4" presStyleCnt="5"/>
      <dgm:spPr/>
    </dgm:pt>
    <dgm:pt modelId="{6012874A-7866-4E64-94CD-CACA7ADB70F2}" type="pres">
      <dgm:prSet presAssocID="{E070E47A-38D9-494D-9106-151D3A2DBC51}" presName="hierChild4" presStyleCnt="0"/>
      <dgm:spPr/>
    </dgm:pt>
    <dgm:pt modelId="{5AB1FBE7-3C31-499C-A5C4-DECA08569AB0}" type="pres">
      <dgm:prSet presAssocID="{E070E47A-38D9-494D-9106-151D3A2DBC51}" presName="hierChild5" presStyleCnt="0"/>
      <dgm:spPr/>
    </dgm:pt>
    <dgm:pt modelId="{91289912-9AC0-4C05-92F8-552C9272DD29}" type="pres">
      <dgm:prSet presAssocID="{025B4D34-4287-4951-9F0D-9ECD9E39D10D}" presName="hierChild3" presStyleCnt="0"/>
      <dgm:spPr/>
    </dgm:pt>
  </dgm:ptLst>
  <dgm:cxnLst>
    <dgm:cxn modelId="{56BA970A-A203-4BEC-9E27-6100F1C27EA4}" type="presOf" srcId="{1672F3E4-F8AF-4571-B118-A0236E24B162}" destId="{48F8135A-D896-46E3-B4D2-9E0AB269B93B}" srcOrd="0" destOrd="0" presId="urn:microsoft.com/office/officeart/2005/8/layout/orgChart1"/>
    <dgm:cxn modelId="{C793B41B-5D30-4ECF-99B7-096552475340}" type="presOf" srcId="{025B4D34-4287-4951-9F0D-9ECD9E39D10D}" destId="{1DA08752-DBDB-4521-9D5A-4FEA32F88E8C}" srcOrd="0" destOrd="0" presId="urn:microsoft.com/office/officeart/2005/8/layout/orgChart1"/>
    <dgm:cxn modelId="{98BEF536-A26A-46A2-A6E5-15A1EA8BCCCE}" type="presOf" srcId="{96F15514-0324-48F7-8870-369F1B0CD7AF}" destId="{80352BA0-3522-4E85-B679-025F665B3325}" srcOrd="0" destOrd="0" presId="urn:microsoft.com/office/officeart/2005/8/layout/orgChart1"/>
    <dgm:cxn modelId="{D50BA939-98EA-48DD-9FB2-B437A5C917D2}" srcId="{025B4D34-4287-4951-9F0D-9ECD9E39D10D}" destId="{363906CC-730E-499C-9848-942D5B2F5603}" srcOrd="1" destOrd="0" parTransId="{9634D334-9342-45E0-B2D0-CD4150AE9CA1}" sibTransId="{EE7D7E0F-8705-46F5-81BD-11CF5D7F6649}"/>
    <dgm:cxn modelId="{422ED73C-6853-4640-A2F1-C527A0A5B375}" type="presOf" srcId="{363906CC-730E-499C-9848-942D5B2F5603}" destId="{B03DEEBE-8D6A-4D34-A3DA-17FB6B68BDE7}" srcOrd="0" destOrd="0" presId="urn:microsoft.com/office/officeart/2005/8/layout/orgChart1"/>
    <dgm:cxn modelId="{F112475E-D841-4289-BEF9-04D74D2B19B1}" type="presOf" srcId="{748A7E2D-CAB7-4773-BB54-DBE3DDBD1B16}" destId="{01E46FB5-CB1C-43C1-8F33-9BAE1546293C}" srcOrd="0" destOrd="0" presId="urn:microsoft.com/office/officeart/2005/8/layout/orgChart1"/>
    <dgm:cxn modelId="{07EFED43-DA25-438D-A374-6955FF652F07}" srcId="{025B4D34-4287-4951-9F0D-9ECD9E39D10D}" destId="{A543052E-6E1A-4D31-85B0-3A89D40A5502}" srcOrd="3" destOrd="0" parTransId="{748A7E2D-CAB7-4773-BB54-DBE3DDBD1B16}" sibTransId="{97EC8921-B354-4EB4-95FC-5073D3911906}"/>
    <dgm:cxn modelId="{60E16D6B-C2E0-4B65-9CB1-ED253EC4F2B2}" type="presOf" srcId="{A543052E-6E1A-4D31-85B0-3A89D40A5502}" destId="{D0425430-C599-40B5-B867-D8BC544883AB}" srcOrd="1" destOrd="0" presId="urn:microsoft.com/office/officeart/2005/8/layout/orgChart1"/>
    <dgm:cxn modelId="{A454604F-F5A6-4887-9453-AFFD9DAA8C16}" type="presOf" srcId="{363906CC-730E-499C-9848-942D5B2F5603}" destId="{F0D3E6AB-2E5D-4979-AE05-84BDF00F3E57}" srcOrd="1" destOrd="0" presId="urn:microsoft.com/office/officeart/2005/8/layout/orgChart1"/>
    <dgm:cxn modelId="{671A4A72-4FA9-4CD7-A21A-19F9922C2AFD}" type="presOf" srcId="{9634D334-9342-45E0-B2D0-CD4150AE9CA1}" destId="{C74862B0-F874-4447-B107-DB6DD838950A}" srcOrd="0" destOrd="0" presId="urn:microsoft.com/office/officeart/2005/8/layout/orgChart1"/>
    <dgm:cxn modelId="{0C9E1A74-BE3F-458C-BDE1-4CB96F9872A9}" type="presOf" srcId="{025B4D34-4287-4951-9F0D-9ECD9E39D10D}" destId="{B599172F-5419-47BB-819A-B7FAEE33EA7E}" srcOrd="1" destOrd="0" presId="urn:microsoft.com/office/officeart/2005/8/layout/orgChart1"/>
    <dgm:cxn modelId="{CD8EA857-8C84-440E-A470-EFC61D568BF5}" srcId="{025B4D34-4287-4951-9F0D-9ECD9E39D10D}" destId="{96F15514-0324-48F7-8870-369F1B0CD7AF}" srcOrd="0" destOrd="0" parTransId="{ACB6D3F8-0D7A-4E3A-951A-5EA6B9D94E92}" sibTransId="{B54F6550-9A4C-4EEF-9EE9-523B4690B751}"/>
    <dgm:cxn modelId="{FB108479-9718-4EB8-BF4E-7738E6ECD313}" type="presOf" srcId="{6EB0828B-D9D3-4A00-BB4C-2221E3EC9820}" destId="{28814FBB-0D50-453A-915C-B5AD49DBBF57}" srcOrd="0" destOrd="0" presId="urn:microsoft.com/office/officeart/2005/8/layout/orgChart1"/>
    <dgm:cxn modelId="{E6CEC27A-024C-4659-92EE-9B0B133172B3}" type="presOf" srcId="{1672F3E4-F8AF-4571-B118-A0236E24B162}" destId="{59E153BF-D2D7-4412-A2F5-65D0B168E9CC}" srcOrd="1" destOrd="0" presId="urn:microsoft.com/office/officeart/2005/8/layout/orgChart1"/>
    <dgm:cxn modelId="{7729947C-E65B-4271-AE4D-136CCE9981AD}" type="presOf" srcId="{E070E47A-38D9-494D-9106-151D3A2DBC51}" destId="{0F03D512-3217-44A5-8574-B4CF5196712A}" srcOrd="0" destOrd="0" presId="urn:microsoft.com/office/officeart/2005/8/layout/orgChart1"/>
    <dgm:cxn modelId="{D4C24D98-258C-4537-8DF5-1ABCAF0AEF37}" type="presOf" srcId="{A1728649-1F4A-449B-9C7E-2276385CF069}" destId="{8423E641-5DFB-4573-B572-6C3A2FED4F1D}" srcOrd="0" destOrd="0" presId="urn:microsoft.com/office/officeart/2005/8/layout/orgChart1"/>
    <dgm:cxn modelId="{BD034AAC-695E-4599-8860-489C469CB08F}" type="presOf" srcId="{E070E47A-38D9-494D-9106-151D3A2DBC51}" destId="{CE852DAE-71C3-4B4D-80B5-E909F32DDBD0}" srcOrd="1" destOrd="0" presId="urn:microsoft.com/office/officeart/2005/8/layout/orgChart1"/>
    <dgm:cxn modelId="{0A3A45BB-D461-4C99-B5CD-08208B644493}" srcId="{025B4D34-4287-4951-9F0D-9ECD9E39D10D}" destId="{1672F3E4-F8AF-4571-B118-A0236E24B162}" srcOrd="2" destOrd="0" parTransId="{A1728649-1F4A-449B-9C7E-2276385CF069}" sibTransId="{17639D00-735F-4063-9EAB-4A115DE7F3CC}"/>
    <dgm:cxn modelId="{6AC533C7-1DA2-4C21-A866-B4DFF73D4F56}" type="presOf" srcId="{ACB6D3F8-0D7A-4E3A-951A-5EA6B9D94E92}" destId="{8D0D5CFB-2617-4590-B872-8E2C478B495F}" srcOrd="0" destOrd="0" presId="urn:microsoft.com/office/officeart/2005/8/layout/orgChart1"/>
    <dgm:cxn modelId="{53B6BDC7-E2A9-491D-BEAD-404F89328765}" srcId="{025B4D34-4287-4951-9F0D-9ECD9E39D10D}" destId="{E070E47A-38D9-494D-9106-151D3A2DBC51}" srcOrd="4" destOrd="0" parTransId="{6EB0828B-D9D3-4A00-BB4C-2221E3EC9820}" sibTransId="{3D2817BB-A14E-439D-B9D3-E173A1BA13C3}"/>
    <dgm:cxn modelId="{439B26D3-B807-4B71-8302-DB072C6FCE34}" type="presOf" srcId="{A543052E-6E1A-4D31-85B0-3A89D40A5502}" destId="{DD604CD7-3DAF-4AC0-BF2C-C7626A1A4051}" srcOrd="0" destOrd="0" presId="urn:microsoft.com/office/officeart/2005/8/layout/orgChart1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11434DFB-E491-48A0-BC07-7D4BE03DDCD0}" srcId="{1FA0E469-E16F-4F1F-8401-3CD027F51F42}" destId="{025B4D34-4287-4951-9F0D-9ECD9E39D10D}" srcOrd="0" destOrd="0" parTransId="{AAD80E4E-9493-474F-9AE1-DA101DAD4BB3}" sibTransId="{900578D9-1A61-4A87-962F-EEB0AB7B9043}"/>
    <dgm:cxn modelId="{A0E2DCFE-1C70-4175-9D1F-B8A6ED01A1D7}" type="presOf" srcId="{96F15514-0324-48F7-8870-369F1B0CD7AF}" destId="{0EEFD0AD-0403-489B-9279-D19C631FC6EF}" srcOrd="1" destOrd="0" presId="urn:microsoft.com/office/officeart/2005/8/layout/orgChart1"/>
    <dgm:cxn modelId="{A578D591-C76B-47AE-87C7-6B63A2D20A29}" type="presParOf" srcId="{7962B020-9644-4E42-B602-679C60E09917}" destId="{B66B241A-3F58-49D1-B3EB-0D176338D21E}" srcOrd="0" destOrd="0" presId="urn:microsoft.com/office/officeart/2005/8/layout/orgChart1"/>
    <dgm:cxn modelId="{19FC12A2-6056-410C-9006-3559F3CF272B}" type="presParOf" srcId="{B66B241A-3F58-49D1-B3EB-0D176338D21E}" destId="{AAA9743F-8B80-4B7B-839C-512283950D45}" srcOrd="0" destOrd="0" presId="urn:microsoft.com/office/officeart/2005/8/layout/orgChart1"/>
    <dgm:cxn modelId="{210E6082-4CF3-4C4A-BC1B-A8109F1AF141}" type="presParOf" srcId="{AAA9743F-8B80-4B7B-839C-512283950D45}" destId="{1DA08752-DBDB-4521-9D5A-4FEA32F88E8C}" srcOrd="0" destOrd="0" presId="urn:microsoft.com/office/officeart/2005/8/layout/orgChart1"/>
    <dgm:cxn modelId="{1B79547B-AA10-43E3-B01F-9F7248CF9FD5}" type="presParOf" srcId="{AAA9743F-8B80-4B7B-839C-512283950D45}" destId="{B599172F-5419-47BB-819A-B7FAEE33EA7E}" srcOrd="1" destOrd="0" presId="urn:microsoft.com/office/officeart/2005/8/layout/orgChart1"/>
    <dgm:cxn modelId="{38CFDB2F-4872-4C1E-8B9A-657A9598309B}" type="presParOf" srcId="{B66B241A-3F58-49D1-B3EB-0D176338D21E}" destId="{5BAA9067-095B-4898-80EA-1D98998FCB27}" srcOrd="1" destOrd="0" presId="urn:microsoft.com/office/officeart/2005/8/layout/orgChart1"/>
    <dgm:cxn modelId="{4F4B4119-A6F0-4361-BA20-C2375BEB3C32}" type="presParOf" srcId="{5BAA9067-095B-4898-80EA-1D98998FCB27}" destId="{8D0D5CFB-2617-4590-B872-8E2C478B495F}" srcOrd="0" destOrd="0" presId="urn:microsoft.com/office/officeart/2005/8/layout/orgChart1"/>
    <dgm:cxn modelId="{9A4FB28D-1F41-4A71-BB31-6A9BD054F987}" type="presParOf" srcId="{5BAA9067-095B-4898-80EA-1D98998FCB27}" destId="{30D999B1-CE89-447F-AD3A-E304323F4619}" srcOrd="1" destOrd="0" presId="urn:microsoft.com/office/officeart/2005/8/layout/orgChart1"/>
    <dgm:cxn modelId="{6FAA5CE9-C3AA-431F-A5C8-54141D7A75D6}" type="presParOf" srcId="{30D999B1-CE89-447F-AD3A-E304323F4619}" destId="{AF5B351D-52EA-4840-A048-897E11341F05}" srcOrd="0" destOrd="0" presId="urn:microsoft.com/office/officeart/2005/8/layout/orgChart1"/>
    <dgm:cxn modelId="{1EC8F4AE-7EDF-47FF-9A34-749C437998C4}" type="presParOf" srcId="{AF5B351D-52EA-4840-A048-897E11341F05}" destId="{80352BA0-3522-4E85-B679-025F665B3325}" srcOrd="0" destOrd="0" presId="urn:microsoft.com/office/officeart/2005/8/layout/orgChart1"/>
    <dgm:cxn modelId="{345E1B8C-8B23-43EF-8568-2E7F8A7BEF9B}" type="presParOf" srcId="{AF5B351D-52EA-4840-A048-897E11341F05}" destId="{0EEFD0AD-0403-489B-9279-D19C631FC6EF}" srcOrd="1" destOrd="0" presId="urn:microsoft.com/office/officeart/2005/8/layout/orgChart1"/>
    <dgm:cxn modelId="{8A85B316-D57D-46AF-90C3-6F6AA4307CB5}" type="presParOf" srcId="{30D999B1-CE89-447F-AD3A-E304323F4619}" destId="{C08B7E7B-3666-4AD7-8259-526D3B95E9AC}" srcOrd="1" destOrd="0" presId="urn:microsoft.com/office/officeart/2005/8/layout/orgChart1"/>
    <dgm:cxn modelId="{2D6FDE6C-828A-4778-B4D5-2E9871AD69DF}" type="presParOf" srcId="{30D999B1-CE89-447F-AD3A-E304323F4619}" destId="{1940224C-5D9B-44EC-AC07-F233E2946FDF}" srcOrd="2" destOrd="0" presId="urn:microsoft.com/office/officeart/2005/8/layout/orgChart1"/>
    <dgm:cxn modelId="{34447546-919C-4260-A5EF-7DD00A5FDB2E}" type="presParOf" srcId="{5BAA9067-095B-4898-80EA-1D98998FCB27}" destId="{C74862B0-F874-4447-B107-DB6DD838950A}" srcOrd="2" destOrd="0" presId="urn:microsoft.com/office/officeart/2005/8/layout/orgChart1"/>
    <dgm:cxn modelId="{2D86D3DA-FFED-4DEB-9F01-B004FE7B090A}" type="presParOf" srcId="{5BAA9067-095B-4898-80EA-1D98998FCB27}" destId="{7977836E-FA2B-4B09-AB2E-4774B5264DBB}" srcOrd="3" destOrd="0" presId="urn:microsoft.com/office/officeart/2005/8/layout/orgChart1"/>
    <dgm:cxn modelId="{C2AFCF36-2DAD-42E3-BEB6-7037D654138B}" type="presParOf" srcId="{7977836E-FA2B-4B09-AB2E-4774B5264DBB}" destId="{2DE0DABF-E14C-4DDE-8295-A2EC34F31C0F}" srcOrd="0" destOrd="0" presId="urn:microsoft.com/office/officeart/2005/8/layout/orgChart1"/>
    <dgm:cxn modelId="{7CDCE705-0311-43E2-B125-9C8F97841241}" type="presParOf" srcId="{2DE0DABF-E14C-4DDE-8295-A2EC34F31C0F}" destId="{B03DEEBE-8D6A-4D34-A3DA-17FB6B68BDE7}" srcOrd="0" destOrd="0" presId="urn:microsoft.com/office/officeart/2005/8/layout/orgChart1"/>
    <dgm:cxn modelId="{6C847260-AF48-433C-82D8-552C83A04B01}" type="presParOf" srcId="{2DE0DABF-E14C-4DDE-8295-A2EC34F31C0F}" destId="{F0D3E6AB-2E5D-4979-AE05-84BDF00F3E57}" srcOrd="1" destOrd="0" presId="urn:microsoft.com/office/officeart/2005/8/layout/orgChart1"/>
    <dgm:cxn modelId="{E1608782-C017-40D4-8C59-3DFEBC164539}" type="presParOf" srcId="{7977836E-FA2B-4B09-AB2E-4774B5264DBB}" destId="{73B364B1-8E33-4ADC-9E3D-F33B6A17022E}" srcOrd="1" destOrd="0" presId="urn:microsoft.com/office/officeart/2005/8/layout/orgChart1"/>
    <dgm:cxn modelId="{F74AF460-060C-4211-940A-1B17E018A437}" type="presParOf" srcId="{7977836E-FA2B-4B09-AB2E-4774B5264DBB}" destId="{00EC4865-51B1-414F-BFB1-A64D99E417BE}" srcOrd="2" destOrd="0" presId="urn:microsoft.com/office/officeart/2005/8/layout/orgChart1"/>
    <dgm:cxn modelId="{706393A9-C3FD-416B-A8C9-7C5DFC903D1E}" type="presParOf" srcId="{5BAA9067-095B-4898-80EA-1D98998FCB27}" destId="{8423E641-5DFB-4573-B572-6C3A2FED4F1D}" srcOrd="4" destOrd="0" presId="urn:microsoft.com/office/officeart/2005/8/layout/orgChart1"/>
    <dgm:cxn modelId="{38170F88-7222-4FAA-9B13-24153AEA1AA0}" type="presParOf" srcId="{5BAA9067-095B-4898-80EA-1D98998FCB27}" destId="{74E25613-6646-4CAF-BCAE-88102FB78F58}" srcOrd="5" destOrd="0" presId="urn:microsoft.com/office/officeart/2005/8/layout/orgChart1"/>
    <dgm:cxn modelId="{AD2D1B7B-3C7D-41E6-AA3D-7188FCE4381C}" type="presParOf" srcId="{74E25613-6646-4CAF-BCAE-88102FB78F58}" destId="{AE4793DE-9F00-4F2F-B3EF-88E5DAE883DA}" srcOrd="0" destOrd="0" presId="urn:microsoft.com/office/officeart/2005/8/layout/orgChart1"/>
    <dgm:cxn modelId="{8D35A908-E7BC-4A87-89C7-28A45304A565}" type="presParOf" srcId="{AE4793DE-9F00-4F2F-B3EF-88E5DAE883DA}" destId="{48F8135A-D896-46E3-B4D2-9E0AB269B93B}" srcOrd="0" destOrd="0" presId="urn:microsoft.com/office/officeart/2005/8/layout/orgChart1"/>
    <dgm:cxn modelId="{0E880C34-2D49-4768-B791-CD179C6F64D5}" type="presParOf" srcId="{AE4793DE-9F00-4F2F-B3EF-88E5DAE883DA}" destId="{59E153BF-D2D7-4412-A2F5-65D0B168E9CC}" srcOrd="1" destOrd="0" presId="urn:microsoft.com/office/officeart/2005/8/layout/orgChart1"/>
    <dgm:cxn modelId="{F0889751-0051-4206-87BA-7875CE56F5F7}" type="presParOf" srcId="{74E25613-6646-4CAF-BCAE-88102FB78F58}" destId="{057A0114-D5D8-4EC7-861F-AABB8BF2E65F}" srcOrd="1" destOrd="0" presId="urn:microsoft.com/office/officeart/2005/8/layout/orgChart1"/>
    <dgm:cxn modelId="{8F8CDD4F-57F6-4439-90A4-F89078650C3E}" type="presParOf" srcId="{74E25613-6646-4CAF-BCAE-88102FB78F58}" destId="{B2072357-526E-4EF2-B105-3FE50FD927CA}" srcOrd="2" destOrd="0" presId="urn:microsoft.com/office/officeart/2005/8/layout/orgChart1"/>
    <dgm:cxn modelId="{26D1FF7A-6B37-4615-A331-6ACC258EE78D}" type="presParOf" srcId="{5BAA9067-095B-4898-80EA-1D98998FCB27}" destId="{01E46FB5-CB1C-43C1-8F33-9BAE1546293C}" srcOrd="6" destOrd="0" presId="urn:microsoft.com/office/officeart/2005/8/layout/orgChart1"/>
    <dgm:cxn modelId="{C735007F-DD44-48E4-8967-7600BE59F0D4}" type="presParOf" srcId="{5BAA9067-095B-4898-80EA-1D98998FCB27}" destId="{4A8DB9C6-0CC6-476E-B53D-71A04BA2C6AE}" srcOrd="7" destOrd="0" presId="urn:microsoft.com/office/officeart/2005/8/layout/orgChart1"/>
    <dgm:cxn modelId="{EBCB474B-4125-4574-B510-793F70FD08E5}" type="presParOf" srcId="{4A8DB9C6-0CC6-476E-B53D-71A04BA2C6AE}" destId="{0F6A9CDF-CE84-408E-B34B-16239B05AF60}" srcOrd="0" destOrd="0" presId="urn:microsoft.com/office/officeart/2005/8/layout/orgChart1"/>
    <dgm:cxn modelId="{68B0769D-BB06-40C8-B09C-01134ECABE54}" type="presParOf" srcId="{0F6A9CDF-CE84-408E-B34B-16239B05AF60}" destId="{DD604CD7-3DAF-4AC0-BF2C-C7626A1A4051}" srcOrd="0" destOrd="0" presId="urn:microsoft.com/office/officeart/2005/8/layout/orgChart1"/>
    <dgm:cxn modelId="{93585FD2-37E2-4E49-8471-3E2708019F96}" type="presParOf" srcId="{0F6A9CDF-CE84-408E-B34B-16239B05AF60}" destId="{D0425430-C599-40B5-B867-D8BC544883AB}" srcOrd="1" destOrd="0" presId="urn:microsoft.com/office/officeart/2005/8/layout/orgChart1"/>
    <dgm:cxn modelId="{1E30E3B8-6AA9-4A1F-924C-D3A45A567F87}" type="presParOf" srcId="{4A8DB9C6-0CC6-476E-B53D-71A04BA2C6AE}" destId="{2816D925-BE65-49E6-9E60-70ED9AD20CD5}" srcOrd="1" destOrd="0" presId="urn:microsoft.com/office/officeart/2005/8/layout/orgChart1"/>
    <dgm:cxn modelId="{622A88F7-6C16-4A5B-B8D1-0B415D6CBD51}" type="presParOf" srcId="{4A8DB9C6-0CC6-476E-B53D-71A04BA2C6AE}" destId="{D4D8FAE8-39EE-4C71-BA51-FCEB60FDD584}" srcOrd="2" destOrd="0" presId="urn:microsoft.com/office/officeart/2005/8/layout/orgChart1"/>
    <dgm:cxn modelId="{E22F6835-BAD1-4615-864B-EB247B4AB742}" type="presParOf" srcId="{5BAA9067-095B-4898-80EA-1D98998FCB27}" destId="{28814FBB-0D50-453A-915C-B5AD49DBBF57}" srcOrd="8" destOrd="0" presId="urn:microsoft.com/office/officeart/2005/8/layout/orgChart1"/>
    <dgm:cxn modelId="{CABC32E8-82FE-40B9-93EF-139D5A94508A}" type="presParOf" srcId="{5BAA9067-095B-4898-80EA-1D98998FCB27}" destId="{F11CF210-866B-4C8F-AE30-5BC944D1F141}" srcOrd="9" destOrd="0" presId="urn:microsoft.com/office/officeart/2005/8/layout/orgChart1"/>
    <dgm:cxn modelId="{ACD30574-0915-4F83-8B48-DCED63A01610}" type="presParOf" srcId="{F11CF210-866B-4C8F-AE30-5BC944D1F141}" destId="{5F87D93A-B036-4651-A933-6668A3FE95C5}" srcOrd="0" destOrd="0" presId="urn:microsoft.com/office/officeart/2005/8/layout/orgChart1"/>
    <dgm:cxn modelId="{617F8AF8-3A9A-4852-8650-6A1933DC522C}" type="presParOf" srcId="{5F87D93A-B036-4651-A933-6668A3FE95C5}" destId="{0F03D512-3217-44A5-8574-B4CF5196712A}" srcOrd="0" destOrd="0" presId="urn:microsoft.com/office/officeart/2005/8/layout/orgChart1"/>
    <dgm:cxn modelId="{E401B7B7-C21A-4132-8287-1B5DFA1B69AC}" type="presParOf" srcId="{5F87D93A-B036-4651-A933-6668A3FE95C5}" destId="{CE852DAE-71C3-4B4D-80B5-E909F32DDBD0}" srcOrd="1" destOrd="0" presId="urn:microsoft.com/office/officeart/2005/8/layout/orgChart1"/>
    <dgm:cxn modelId="{8A699C69-8601-418C-A7B5-E9B7CEAC8FD0}" type="presParOf" srcId="{F11CF210-866B-4C8F-AE30-5BC944D1F141}" destId="{6012874A-7866-4E64-94CD-CACA7ADB70F2}" srcOrd="1" destOrd="0" presId="urn:microsoft.com/office/officeart/2005/8/layout/orgChart1"/>
    <dgm:cxn modelId="{BD826FCE-BDB9-4772-A648-330D27E08ED9}" type="presParOf" srcId="{F11CF210-866B-4C8F-AE30-5BC944D1F141}" destId="{5AB1FBE7-3C31-499C-A5C4-DECA08569AB0}" srcOrd="2" destOrd="0" presId="urn:microsoft.com/office/officeart/2005/8/layout/orgChart1"/>
    <dgm:cxn modelId="{9569D203-E391-430B-8D3B-5E535718B613}" type="presParOf" srcId="{B66B241A-3F58-49D1-B3EB-0D176338D21E}" destId="{91289912-9AC0-4C05-92F8-552C9272DD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025B4D34-4287-4951-9F0D-9ECD9E39D10D}">
      <dgm:prSet phldrT="[Text]"/>
      <dgm:spPr/>
      <dgm:t>
        <a:bodyPr/>
        <a:lstStyle/>
        <a:p>
          <a:pPr>
            <a:buNone/>
          </a:pPr>
          <a:r>
            <a:rPr lang="en-CA" b="1" i="0" u="none" strike="noStrike" cap="none" dirty="0">
              <a:latin typeface="Calibri"/>
              <a:ea typeface="Calibri"/>
              <a:cs typeface="Calibri"/>
              <a:sym typeface="Calibri"/>
            </a:rPr>
            <a:t>Its Rules</a:t>
          </a:r>
          <a:br>
            <a:rPr lang="en-CA" b="1" i="0" u="none" strike="noStrike" cap="none" dirty="0">
              <a:latin typeface="Calibri"/>
              <a:ea typeface="Calibri"/>
              <a:cs typeface="Calibri"/>
              <a:sym typeface="Calibri"/>
            </a:rPr>
          </a:br>
          <a:r>
            <a:rPr lang="ar-SA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rPr>
            <a:t>أحكامها</a:t>
          </a:r>
          <a:endParaRPr lang="en-CA" dirty="0">
            <a:solidFill>
              <a:schemeClr val="tx1"/>
            </a:solidFill>
          </a:endParaRPr>
        </a:p>
      </dgm:t>
    </dgm:pt>
    <dgm:pt modelId="{AAD80E4E-9493-474F-9AE1-DA101DAD4BB3}" type="parTrans" cxnId="{11434DFB-E491-48A0-BC07-7D4BE03DDCD0}">
      <dgm:prSet/>
      <dgm:spPr/>
      <dgm:t>
        <a:bodyPr/>
        <a:lstStyle/>
        <a:p>
          <a:endParaRPr lang="en-CA"/>
        </a:p>
      </dgm:t>
    </dgm:pt>
    <dgm:pt modelId="{900578D9-1A61-4A87-962F-EEB0AB7B9043}" type="sibTrans" cxnId="{11434DFB-E491-48A0-BC07-7D4BE03DDCD0}">
      <dgm:prSet/>
      <dgm:spPr/>
      <dgm:t>
        <a:bodyPr/>
        <a:lstStyle/>
        <a:p>
          <a:endParaRPr lang="en-CA"/>
        </a:p>
      </dgm:t>
    </dgm:pt>
    <dgm:pt modelId="{96F15514-0324-48F7-8870-369F1B0CD7AF}">
      <dgm:prSet phldrT="[Text]"/>
      <dgm:spPr/>
      <dgm:t>
        <a:bodyPr/>
        <a:lstStyle/>
        <a:p>
          <a:r>
            <a:rPr lang="en-CA" dirty="0" err="1">
              <a:latin typeface="Calibri"/>
              <a:ea typeface="Calibri"/>
              <a:cs typeface="Calibri"/>
              <a:sym typeface="Calibri"/>
            </a:rPr>
            <a:t>Idh</a:t>
          </a:r>
          <a:r>
            <a:rPr lang="en-CA" dirty="0">
              <a:latin typeface="Calibri"/>
              <a:ea typeface="Calibri"/>
              <a:cs typeface="Calibri"/>
              <a:sym typeface="Calibri"/>
            </a:rPr>
            <a:t>-Har</a:t>
          </a:r>
          <a:br>
            <a:rPr lang="en-CA" dirty="0">
              <a:latin typeface="Calibri"/>
              <a:ea typeface="Calibri"/>
              <a:cs typeface="Calibri"/>
              <a:sym typeface="Calibri"/>
            </a:rPr>
          </a:br>
          <a:r>
            <a:rPr lang="ar-SA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rPr>
            <a:t>إظهار</a:t>
          </a:r>
          <a:endParaRPr lang="en-CA" dirty="0"/>
        </a:p>
      </dgm:t>
    </dgm:pt>
    <dgm:pt modelId="{ACB6D3F8-0D7A-4E3A-951A-5EA6B9D94E92}" type="parTrans" cxnId="{CD8EA857-8C84-440E-A470-EFC61D568BF5}">
      <dgm:prSet/>
      <dgm:spPr/>
      <dgm:t>
        <a:bodyPr/>
        <a:lstStyle/>
        <a:p>
          <a:endParaRPr lang="en-CA"/>
        </a:p>
      </dgm:t>
    </dgm:pt>
    <dgm:pt modelId="{B54F6550-9A4C-4EEF-9EE9-523B4690B751}" type="sibTrans" cxnId="{CD8EA857-8C84-440E-A470-EFC61D568BF5}">
      <dgm:prSet/>
      <dgm:spPr/>
      <dgm:t>
        <a:bodyPr/>
        <a:lstStyle/>
        <a:p>
          <a:endParaRPr lang="en-CA"/>
        </a:p>
      </dgm:t>
    </dgm:pt>
    <dgm:pt modelId="{363906CC-730E-499C-9848-942D5B2F5603}">
      <dgm:prSet phldrT="[Text]" phldr="0"/>
      <dgm:spPr/>
      <dgm:t>
        <a:bodyPr/>
        <a:lstStyle/>
        <a:p>
          <a:r>
            <a:rPr lang="en-CA" dirty="0" err="1">
              <a:latin typeface="Calibri"/>
              <a:ea typeface="Calibri"/>
              <a:cs typeface="Calibri"/>
              <a:sym typeface="Calibri"/>
            </a:rPr>
            <a:t>Idgham</a:t>
          </a:r>
          <a:br>
            <a:rPr lang="en-CA" dirty="0">
              <a:latin typeface="Calibri"/>
              <a:ea typeface="Calibri"/>
              <a:cs typeface="Calibri"/>
              <a:sym typeface="Calibri"/>
            </a:rPr>
          </a:br>
          <a:r>
            <a:rPr lang="ar-SA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rPr>
            <a:t>إدغام</a:t>
          </a:r>
          <a:endParaRPr lang="en-CA" dirty="0"/>
        </a:p>
      </dgm:t>
    </dgm:pt>
    <dgm:pt modelId="{9634D334-9342-45E0-B2D0-CD4150AE9CA1}" type="parTrans" cxnId="{D50BA939-98EA-48DD-9FB2-B437A5C917D2}">
      <dgm:prSet/>
      <dgm:spPr/>
      <dgm:t>
        <a:bodyPr/>
        <a:lstStyle/>
        <a:p>
          <a:endParaRPr lang="en-CA"/>
        </a:p>
      </dgm:t>
    </dgm:pt>
    <dgm:pt modelId="{EE7D7E0F-8705-46F5-81BD-11CF5D7F6649}" type="sibTrans" cxnId="{D50BA939-98EA-48DD-9FB2-B437A5C917D2}">
      <dgm:prSet/>
      <dgm:spPr/>
      <dgm:t>
        <a:bodyPr/>
        <a:lstStyle/>
        <a:p>
          <a:endParaRPr lang="en-CA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66B241A-3F58-49D1-B3EB-0D176338D21E}" type="pres">
      <dgm:prSet presAssocID="{025B4D34-4287-4951-9F0D-9ECD9E39D10D}" presName="hierRoot1" presStyleCnt="0">
        <dgm:presLayoutVars>
          <dgm:hierBranch val="init"/>
        </dgm:presLayoutVars>
      </dgm:prSet>
      <dgm:spPr/>
    </dgm:pt>
    <dgm:pt modelId="{AAA9743F-8B80-4B7B-839C-512283950D45}" type="pres">
      <dgm:prSet presAssocID="{025B4D34-4287-4951-9F0D-9ECD9E39D10D}" presName="rootComposite1" presStyleCnt="0"/>
      <dgm:spPr/>
    </dgm:pt>
    <dgm:pt modelId="{1DA08752-DBDB-4521-9D5A-4FEA32F88E8C}" type="pres">
      <dgm:prSet presAssocID="{025B4D34-4287-4951-9F0D-9ECD9E39D10D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</dgm:pt>
    <dgm:pt modelId="{B599172F-5419-47BB-819A-B7FAEE33EA7E}" type="pres">
      <dgm:prSet presAssocID="{025B4D34-4287-4951-9F0D-9ECD9E39D10D}" presName="rootConnector1" presStyleLbl="node1" presStyleIdx="0" presStyleCnt="0"/>
      <dgm:spPr/>
    </dgm:pt>
    <dgm:pt modelId="{5BAA9067-095B-4898-80EA-1D98998FCB27}" type="pres">
      <dgm:prSet presAssocID="{025B4D34-4287-4951-9F0D-9ECD9E39D10D}" presName="hierChild2" presStyleCnt="0"/>
      <dgm:spPr/>
    </dgm:pt>
    <dgm:pt modelId="{8D0D5CFB-2617-4590-B872-8E2C478B495F}" type="pres">
      <dgm:prSet presAssocID="{ACB6D3F8-0D7A-4E3A-951A-5EA6B9D94E92}" presName="Name37" presStyleLbl="parChTrans1D2" presStyleIdx="0" presStyleCnt="2"/>
      <dgm:spPr/>
    </dgm:pt>
    <dgm:pt modelId="{30D999B1-CE89-447F-AD3A-E304323F4619}" type="pres">
      <dgm:prSet presAssocID="{96F15514-0324-48F7-8870-369F1B0CD7AF}" presName="hierRoot2" presStyleCnt="0">
        <dgm:presLayoutVars>
          <dgm:hierBranch val="init"/>
        </dgm:presLayoutVars>
      </dgm:prSet>
      <dgm:spPr/>
    </dgm:pt>
    <dgm:pt modelId="{AF5B351D-52EA-4840-A048-897E11341F05}" type="pres">
      <dgm:prSet presAssocID="{96F15514-0324-48F7-8870-369F1B0CD7AF}" presName="rootComposite" presStyleCnt="0"/>
      <dgm:spPr/>
    </dgm:pt>
    <dgm:pt modelId="{80352BA0-3522-4E85-B679-025F665B3325}" type="pres">
      <dgm:prSet presAssocID="{96F15514-0324-48F7-8870-369F1B0CD7AF}" presName="rootText" presStyleLbl="node2" presStyleIdx="0" presStyleCnt="2" custScaleX="112907">
        <dgm:presLayoutVars>
          <dgm:chPref val="3"/>
        </dgm:presLayoutVars>
      </dgm:prSet>
      <dgm:spPr>
        <a:prstGeom prst="roundRect">
          <a:avLst/>
        </a:prstGeom>
      </dgm:spPr>
    </dgm:pt>
    <dgm:pt modelId="{0EEFD0AD-0403-489B-9279-D19C631FC6EF}" type="pres">
      <dgm:prSet presAssocID="{96F15514-0324-48F7-8870-369F1B0CD7AF}" presName="rootConnector" presStyleLbl="node2" presStyleIdx="0" presStyleCnt="2"/>
      <dgm:spPr/>
    </dgm:pt>
    <dgm:pt modelId="{C08B7E7B-3666-4AD7-8259-526D3B95E9AC}" type="pres">
      <dgm:prSet presAssocID="{96F15514-0324-48F7-8870-369F1B0CD7AF}" presName="hierChild4" presStyleCnt="0"/>
      <dgm:spPr/>
    </dgm:pt>
    <dgm:pt modelId="{1940224C-5D9B-44EC-AC07-F233E2946FDF}" type="pres">
      <dgm:prSet presAssocID="{96F15514-0324-48F7-8870-369F1B0CD7AF}" presName="hierChild5" presStyleCnt="0"/>
      <dgm:spPr/>
    </dgm:pt>
    <dgm:pt modelId="{C74862B0-F874-4447-B107-DB6DD838950A}" type="pres">
      <dgm:prSet presAssocID="{9634D334-9342-45E0-B2D0-CD4150AE9CA1}" presName="Name37" presStyleLbl="parChTrans1D2" presStyleIdx="1" presStyleCnt="2"/>
      <dgm:spPr/>
    </dgm:pt>
    <dgm:pt modelId="{7977836E-FA2B-4B09-AB2E-4774B5264DBB}" type="pres">
      <dgm:prSet presAssocID="{363906CC-730E-499C-9848-942D5B2F5603}" presName="hierRoot2" presStyleCnt="0">
        <dgm:presLayoutVars>
          <dgm:hierBranch val="init"/>
        </dgm:presLayoutVars>
      </dgm:prSet>
      <dgm:spPr/>
    </dgm:pt>
    <dgm:pt modelId="{2DE0DABF-E14C-4DDE-8295-A2EC34F31C0F}" type="pres">
      <dgm:prSet presAssocID="{363906CC-730E-499C-9848-942D5B2F5603}" presName="rootComposite" presStyleCnt="0"/>
      <dgm:spPr/>
    </dgm:pt>
    <dgm:pt modelId="{B03DEEBE-8D6A-4D34-A3DA-17FB6B68BDE7}" type="pres">
      <dgm:prSet presAssocID="{363906CC-730E-499C-9848-942D5B2F5603}" presName="rootText" presStyleLbl="node2" presStyleIdx="1" presStyleCnt="2">
        <dgm:presLayoutVars>
          <dgm:chPref val="3"/>
        </dgm:presLayoutVars>
      </dgm:prSet>
      <dgm:spPr>
        <a:prstGeom prst="roundRect">
          <a:avLst/>
        </a:prstGeom>
      </dgm:spPr>
    </dgm:pt>
    <dgm:pt modelId="{F0D3E6AB-2E5D-4979-AE05-84BDF00F3E57}" type="pres">
      <dgm:prSet presAssocID="{363906CC-730E-499C-9848-942D5B2F5603}" presName="rootConnector" presStyleLbl="node2" presStyleIdx="1" presStyleCnt="2"/>
      <dgm:spPr/>
    </dgm:pt>
    <dgm:pt modelId="{73B364B1-8E33-4ADC-9E3D-F33B6A17022E}" type="pres">
      <dgm:prSet presAssocID="{363906CC-730E-499C-9848-942D5B2F5603}" presName="hierChild4" presStyleCnt="0"/>
      <dgm:spPr/>
    </dgm:pt>
    <dgm:pt modelId="{00EC4865-51B1-414F-BFB1-A64D99E417BE}" type="pres">
      <dgm:prSet presAssocID="{363906CC-730E-499C-9848-942D5B2F5603}" presName="hierChild5" presStyleCnt="0"/>
      <dgm:spPr/>
    </dgm:pt>
    <dgm:pt modelId="{91289912-9AC0-4C05-92F8-552C9272DD29}" type="pres">
      <dgm:prSet presAssocID="{025B4D34-4287-4951-9F0D-9ECD9E39D10D}" presName="hierChild3" presStyleCnt="0"/>
      <dgm:spPr/>
    </dgm:pt>
  </dgm:ptLst>
  <dgm:cxnLst>
    <dgm:cxn modelId="{C793B41B-5D30-4ECF-99B7-096552475340}" type="presOf" srcId="{025B4D34-4287-4951-9F0D-9ECD9E39D10D}" destId="{1DA08752-DBDB-4521-9D5A-4FEA32F88E8C}" srcOrd="0" destOrd="0" presId="urn:microsoft.com/office/officeart/2005/8/layout/orgChart1"/>
    <dgm:cxn modelId="{98BEF536-A26A-46A2-A6E5-15A1EA8BCCCE}" type="presOf" srcId="{96F15514-0324-48F7-8870-369F1B0CD7AF}" destId="{80352BA0-3522-4E85-B679-025F665B3325}" srcOrd="0" destOrd="0" presId="urn:microsoft.com/office/officeart/2005/8/layout/orgChart1"/>
    <dgm:cxn modelId="{D50BA939-98EA-48DD-9FB2-B437A5C917D2}" srcId="{025B4D34-4287-4951-9F0D-9ECD9E39D10D}" destId="{363906CC-730E-499C-9848-942D5B2F5603}" srcOrd="1" destOrd="0" parTransId="{9634D334-9342-45E0-B2D0-CD4150AE9CA1}" sibTransId="{EE7D7E0F-8705-46F5-81BD-11CF5D7F6649}"/>
    <dgm:cxn modelId="{422ED73C-6853-4640-A2F1-C527A0A5B375}" type="presOf" srcId="{363906CC-730E-499C-9848-942D5B2F5603}" destId="{B03DEEBE-8D6A-4D34-A3DA-17FB6B68BDE7}" srcOrd="0" destOrd="0" presId="urn:microsoft.com/office/officeart/2005/8/layout/orgChart1"/>
    <dgm:cxn modelId="{A454604F-F5A6-4887-9453-AFFD9DAA8C16}" type="presOf" srcId="{363906CC-730E-499C-9848-942D5B2F5603}" destId="{F0D3E6AB-2E5D-4979-AE05-84BDF00F3E57}" srcOrd="1" destOrd="0" presId="urn:microsoft.com/office/officeart/2005/8/layout/orgChart1"/>
    <dgm:cxn modelId="{671A4A72-4FA9-4CD7-A21A-19F9922C2AFD}" type="presOf" srcId="{9634D334-9342-45E0-B2D0-CD4150AE9CA1}" destId="{C74862B0-F874-4447-B107-DB6DD838950A}" srcOrd="0" destOrd="0" presId="urn:microsoft.com/office/officeart/2005/8/layout/orgChart1"/>
    <dgm:cxn modelId="{0C9E1A74-BE3F-458C-BDE1-4CB96F9872A9}" type="presOf" srcId="{025B4D34-4287-4951-9F0D-9ECD9E39D10D}" destId="{B599172F-5419-47BB-819A-B7FAEE33EA7E}" srcOrd="1" destOrd="0" presId="urn:microsoft.com/office/officeart/2005/8/layout/orgChart1"/>
    <dgm:cxn modelId="{CD8EA857-8C84-440E-A470-EFC61D568BF5}" srcId="{025B4D34-4287-4951-9F0D-9ECD9E39D10D}" destId="{96F15514-0324-48F7-8870-369F1B0CD7AF}" srcOrd="0" destOrd="0" parTransId="{ACB6D3F8-0D7A-4E3A-951A-5EA6B9D94E92}" sibTransId="{B54F6550-9A4C-4EEF-9EE9-523B4690B751}"/>
    <dgm:cxn modelId="{6AC533C7-1DA2-4C21-A866-B4DFF73D4F56}" type="presOf" srcId="{ACB6D3F8-0D7A-4E3A-951A-5EA6B9D94E92}" destId="{8D0D5CFB-2617-4590-B872-8E2C478B495F}" srcOrd="0" destOrd="0" presId="urn:microsoft.com/office/officeart/2005/8/layout/orgChart1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11434DFB-E491-48A0-BC07-7D4BE03DDCD0}" srcId="{1FA0E469-E16F-4F1F-8401-3CD027F51F42}" destId="{025B4D34-4287-4951-9F0D-9ECD9E39D10D}" srcOrd="0" destOrd="0" parTransId="{AAD80E4E-9493-474F-9AE1-DA101DAD4BB3}" sibTransId="{900578D9-1A61-4A87-962F-EEB0AB7B9043}"/>
    <dgm:cxn modelId="{A0E2DCFE-1C70-4175-9D1F-B8A6ED01A1D7}" type="presOf" srcId="{96F15514-0324-48F7-8870-369F1B0CD7AF}" destId="{0EEFD0AD-0403-489B-9279-D19C631FC6EF}" srcOrd="1" destOrd="0" presId="urn:microsoft.com/office/officeart/2005/8/layout/orgChart1"/>
    <dgm:cxn modelId="{A578D591-C76B-47AE-87C7-6B63A2D20A29}" type="presParOf" srcId="{7962B020-9644-4E42-B602-679C60E09917}" destId="{B66B241A-3F58-49D1-B3EB-0D176338D21E}" srcOrd="0" destOrd="0" presId="urn:microsoft.com/office/officeart/2005/8/layout/orgChart1"/>
    <dgm:cxn modelId="{19FC12A2-6056-410C-9006-3559F3CF272B}" type="presParOf" srcId="{B66B241A-3F58-49D1-B3EB-0D176338D21E}" destId="{AAA9743F-8B80-4B7B-839C-512283950D45}" srcOrd="0" destOrd="0" presId="urn:microsoft.com/office/officeart/2005/8/layout/orgChart1"/>
    <dgm:cxn modelId="{210E6082-4CF3-4C4A-BC1B-A8109F1AF141}" type="presParOf" srcId="{AAA9743F-8B80-4B7B-839C-512283950D45}" destId="{1DA08752-DBDB-4521-9D5A-4FEA32F88E8C}" srcOrd="0" destOrd="0" presId="urn:microsoft.com/office/officeart/2005/8/layout/orgChart1"/>
    <dgm:cxn modelId="{1B79547B-AA10-43E3-B01F-9F7248CF9FD5}" type="presParOf" srcId="{AAA9743F-8B80-4B7B-839C-512283950D45}" destId="{B599172F-5419-47BB-819A-B7FAEE33EA7E}" srcOrd="1" destOrd="0" presId="urn:microsoft.com/office/officeart/2005/8/layout/orgChart1"/>
    <dgm:cxn modelId="{38CFDB2F-4872-4C1E-8B9A-657A9598309B}" type="presParOf" srcId="{B66B241A-3F58-49D1-B3EB-0D176338D21E}" destId="{5BAA9067-095B-4898-80EA-1D98998FCB27}" srcOrd="1" destOrd="0" presId="urn:microsoft.com/office/officeart/2005/8/layout/orgChart1"/>
    <dgm:cxn modelId="{4F4B4119-A6F0-4361-BA20-C2375BEB3C32}" type="presParOf" srcId="{5BAA9067-095B-4898-80EA-1D98998FCB27}" destId="{8D0D5CFB-2617-4590-B872-8E2C478B495F}" srcOrd="0" destOrd="0" presId="urn:microsoft.com/office/officeart/2005/8/layout/orgChart1"/>
    <dgm:cxn modelId="{9A4FB28D-1F41-4A71-BB31-6A9BD054F987}" type="presParOf" srcId="{5BAA9067-095B-4898-80EA-1D98998FCB27}" destId="{30D999B1-CE89-447F-AD3A-E304323F4619}" srcOrd="1" destOrd="0" presId="urn:microsoft.com/office/officeart/2005/8/layout/orgChart1"/>
    <dgm:cxn modelId="{6FAA5CE9-C3AA-431F-A5C8-54141D7A75D6}" type="presParOf" srcId="{30D999B1-CE89-447F-AD3A-E304323F4619}" destId="{AF5B351D-52EA-4840-A048-897E11341F05}" srcOrd="0" destOrd="0" presId="urn:microsoft.com/office/officeart/2005/8/layout/orgChart1"/>
    <dgm:cxn modelId="{1EC8F4AE-7EDF-47FF-9A34-749C437998C4}" type="presParOf" srcId="{AF5B351D-52EA-4840-A048-897E11341F05}" destId="{80352BA0-3522-4E85-B679-025F665B3325}" srcOrd="0" destOrd="0" presId="urn:microsoft.com/office/officeart/2005/8/layout/orgChart1"/>
    <dgm:cxn modelId="{345E1B8C-8B23-43EF-8568-2E7F8A7BEF9B}" type="presParOf" srcId="{AF5B351D-52EA-4840-A048-897E11341F05}" destId="{0EEFD0AD-0403-489B-9279-D19C631FC6EF}" srcOrd="1" destOrd="0" presId="urn:microsoft.com/office/officeart/2005/8/layout/orgChart1"/>
    <dgm:cxn modelId="{8A85B316-D57D-46AF-90C3-6F6AA4307CB5}" type="presParOf" srcId="{30D999B1-CE89-447F-AD3A-E304323F4619}" destId="{C08B7E7B-3666-4AD7-8259-526D3B95E9AC}" srcOrd="1" destOrd="0" presId="urn:microsoft.com/office/officeart/2005/8/layout/orgChart1"/>
    <dgm:cxn modelId="{2D6FDE6C-828A-4778-B4D5-2E9871AD69DF}" type="presParOf" srcId="{30D999B1-CE89-447F-AD3A-E304323F4619}" destId="{1940224C-5D9B-44EC-AC07-F233E2946FDF}" srcOrd="2" destOrd="0" presId="urn:microsoft.com/office/officeart/2005/8/layout/orgChart1"/>
    <dgm:cxn modelId="{34447546-919C-4260-A5EF-7DD00A5FDB2E}" type="presParOf" srcId="{5BAA9067-095B-4898-80EA-1D98998FCB27}" destId="{C74862B0-F874-4447-B107-DB6DD838950A}" srcOrd="2" destOrd="0" presId="urn:microsoft.com/office/officeart/2005/8/layout/orgChart1"/>
    <dgm:cxn modelId="{2D86D3DA-FFED-4DEB-9F01-B004FE7B090A}" type="presParOf" srcId="{5BAA9067-095B-4898-80EA-1D98998FCB27}" destId="{7977836E-FA2B-4B09-AB2E-4774B5264DBB}" srcOrd="3" destOrd="0" presId="urn:microsoft.com/office/officeart/2005/8/layout/orgChart1"/>
    <dgm:cxn modelId="{C2AFCF36-2DAD-42E3-BEB6-7037D654138B}" type="presParOf" srcId="{7977836E-FA2B-4B09-AB2E-4774B5264DBB}" destId="{2DE0DABF-E14C-4DDE-8295-A2EC34F31C0F}" srcOrd="0" destOrd="0" presId="urn:microsoft.com/office/officeart/2005/8/layout/orgChart1"/>
    <dgm:cxn modelId="{7CDCE705-0311-43E2-B125-9C8F97841241}" type="presParOf" srcId="{2DE0DABF-E14C-4DDE-8295-A2EC34F31C0F}" destId="{B03DEEBE-8D6A-4D34-A3DA-17FB6B68BDE7}" srcOrd="0" destOrd="0" presId="urn:microsoft.com/office/officeart/2005/8/layout/orgChart1"/>
    <dgm:cxn modelId="{6C847260-AF48-433C-82D8-552C83A04B01}" type="presParOf" srcId="{2DE0DABF-E14C-4DDE-8295-A2EC34F31C0F}" destId="{F0D3E6AB-2E5D-4979-AE05-84BDF00F3E57}" srcOrd="1" destOrd="0" presId="urn:microsoft.com/office/officeart/2005/8/layout/orgChart1"/>
    <dgm:cxn modelId="{E1608782-C017-40D4-8C59-3DFEBC164539}" type="presParOf" srcId="{7977836E-FA2B-4B09-AB2E-4774B5264DBB}" destId="{73B364B1-8E33-4ADC-9E3D-F33B6A17022E}" srcOrd="1" destOrd="0" presId="urn:microsoft.com/office/officeart/2005/8/layout/orgChart1"/>
    <dgm:cxn modelId="{F74AF460-060C-4211-940A-1B17E018A437}" type="presParOf" srcId="{7977836E-FA2B-4B09-AB2E-4774B5264DBB}" destId="{00EC4865-51B1-414F-BFB1-A64D99E417BE}" srcOrd="2" destOrd="0" presId="urn:microsoft.com/office/officeart/2005/8/layout/orgChart1"/>
    <dgm:cxn modelId="{9569D203-E391-430B-8D3B-5E535718B613}" type="presParOf" srcId="{B66B241A-3F58-49D1-B3EB-0D176338D21E}" destId="{91289912-9AC0-4C05-92F8-552C9272DD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814FBB-0D50-453A-915C-B5AD49DBBF57}">
      <dsp:nvSpPr>
        <dsp:cNvPr id="0" name=""/>
        <dsp:cNvSpPr/>
      </dsp:nvSpPr>
      <dsp:spPr>
        <a:xfrm>
          <a:off x="5133975" y="3295022"/>
          <a:ext cx="4184054" cy="344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077"/>
              </a:lnTo>
              <a:lnTo>
                <a:pt x="4184054" y="172077"/>
              </a:lnTo>
              <a:lnTo>
                <a:pt x="4184054" y="34415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E46FB5-CB1C-43C1-8F33-9BAE1546293C}">
      <dsp:nvSpPr>
        <dsp:cNvPr id="0" name=""/>
        <dsp:cNvSpPr/>
      </dsp:nvSpPr>
      <dsp:spPr>
        <a:xfrm>
          <a:off x="5133975" y="3295022"/>
          <a:ext cx="2076667" cy="344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077"/>
              </a:lnTo>
              <a:lnTo>
                <a:pt x="2076667" y="172077"/>
              </a:lnTo>
              <a:lnTo>
                <a:pt x="2076667" y="34415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23E641-5DFB-4573-B572-6C3A2FED4F1D}">
      <dsp:nvSpPr>
        <dsp:cNvPr id="0" name=""/>
        <dsp:cNvSpPr/>
      </dsp:nvSpPr>
      <dsp:spPr>
        <a:xfrm>
          <a:off x="5069621" y="3295022"/>
          <a:ext cx="91440" cy="344155"/>
        </a:xfrm>
        <a:custGeom>
          <a:avLst/>
          <a:gdLst/>
          <a:ahLst/>
          <a:cxnLst/>
          <a:rect l="0" t="0" r="0" b="0"/>
          <a:pathLst>
            <a:path>
              <a:moveTo>
                <a:pt x="64353" y="0"/>
              </a:moveTo>
              <a:lnTo>
                <a:pt x="64353" y="172077"/>
              </a:lnTo>
              <a:lnTo>
                <a:pt x="45720" y="172077"/>
              </a:lnTo>
              <a:lnTo>
                <a:pt x="45720" y="34415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4862B0-F874-4447-B107-DB6DD838950A}">
      <dsp:nvSpPr>
        <dsp:cNvPr id="0" name=""/>
        <dsp:cNvSpPr/>
      </dsp:nvSpPr>
      <dsp:spPr>
        <a:xfrm>
          <a:off x="3020040" y="3295022"/>
          <a:ext cx="2113934" cy="344155"/>
        </a:xfrm>
        <a:custGeom>
          <a:avLst/>
          <a:gdLst/>
          <a:ahLst/>
          <a:cxnLst/>
          <a:rect l="0" t="0" r="0" b="0"/>
          <a:pathLst>
            <a:path>
              <a:moveTo>
                <a:pt x="2113934" y="0"/>
              </a:moveTo>
              <a:lnTo>
                <a:pt x="2113934" y="172077"/>
              </a:lnTo>
              <a:lnTo>
                <a:pt x="0" y="172077"/>
              </a:lnTo>
              <a:lnTo>
                <a:pt x="0" y="34415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D5CFB-2617-4590-B872-8E2C478B495F}">
      <dsp:nvSpPr>
        <dsp:cNvPr id="0" name=""/>
        <dsp:cNvSpPr/>
      </dsp:nvSpPr>
      <dsp:spPr>
        <a:xfrm>
          <a:off x="931286" y="3295022"/>
          <a:ext cx="4202688" cy="344155"/>
        </a:xfrm>
        <a:custGeom>
          <a:avLst/>
          <a:gdLst/>
          <a:ahLst/>
          <a:cxnLst/>
          <a:rect l="0" t="0" r="0" b="0"/>
          <a:pathLst>
            <a:path>
              <a:moveTo>
                <a:pt x="4202688" y="0"/>
              </a:moveTo>
              <a:lnTo>
                <a:pt x="4202688" y="172077"/>
              </a:lnTo>
              <a:lnTo>
                <a:pt x="0" y="172077"/>
              </a:lnTo>
              <a:lnTo>
                <a:pt x="0" y="34415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08752-DBDB-4521-9D5A-4FEA32F88E8C}">
      <dsp:nvSpPr>
        <dsp:cNvPr id="0" name=""/>
        <dsp:cNvSpPr/>
      </dsp:nvSpPr>
      <dsp:spPr>
        <a:xfrm>
          <a:off x="4314556" y="2475604"/>
          <a:ext cx="1638836" cy="8194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700" b="1" i="0" u="none" strike="noStrike" kern="1200" cap="none" dirty="0">
              <a:latin typeface="Calibri"/>
              <a:ea typeface="Calibri"/>
              <a:cs typeface="Calibri"/>
              <a:sym typeface="Calibri"/>
            </a:rPr>
            <a:t>اللام الساكنة</a:t>
          </a:r>
          <a:br>
            <a:rPr lang="ar-SA" sz="1700" b="1" i="0" u="none" strike="noStrike" kern="1200" cap="none" dirty="0">
              <a:latin typeface="Calibri"/>
              <a:ea typeface="Calibri"/>
              <a:cs typeface="Calibri"/>
              <a:sym typeface="Calibri"/>
            </a:rPr>
          </a:br>
          <a:r>
            <a:rPr lang="en-CA" sz="1700" b="1" i="0" u="none" strike="noStrike" kern="1200" cap="none" dirty="0">
              <a:latin typeface="Calibri"/>
              <a:ea typeface="Calibri"/>
              <a:cs typeface="Calibri"/>
              <a:sym typeface="Calibri"/>
            </a:rPr>
            <a:t>Laam Sakinah</a:t>
          </a:r>
          <a:endParaRPr lang="en-CA" sz="1700" kern="1200" dirty="0"/>
        </a:p>
      </dsp:txBody>
      <dsp:txXfrm>
        <a:off x="4354557" y="2515605"/>
        <a:ext cx="1558834" cy="739416"/>
      </dsp:txXfrm>
    </dsp:sp>
    <dsp:sp modelId="{80352BA0-3522-4E85-B679-025F665B3325}">
      <dsp:nvSpPr>
        <dsp:cNvPr id="0" name=""/>
        <dsp:cNvSpPr/>
      </dsp:nvSpPr>
      <dsp:spPr>
        <a:xfrm>
          <a:off x="6106" y="3639177"/>
          <a:ext cx="1850360" cy="8194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 dirty="0">
              <a:latin typeface="Calibri"/>
              <a:ea typeface="Calibri"/>
              <a:cs typeface="Calibri"/>
              <a:sym typeface="Calibri"/>
            </a:rPr>
            <a:t>Laam Al-</a:t>
          </a:r>
          <a:r>
            <a:rPr lang="en-CA" sz="1700" kern="1200" dirty="0" err="1">
              <a:latin typeface="Calibri"/>
              <a:ea typeface="Calibri"/>
              <a:cs typeface="Calibri"/>
              <a:sym typeface="Calibri"/>
            </a:rPr>
            <a:t>Ta’reef</a:t>
          </a:r>
          <a:r>
            <a:rPr lang="en-CA" sz="1700" kern="1200" dirty="0">
              <a:latin typeface="Calibri"/>
              <a:ea typeface="Calibri"/>
              <a:cs typeface="Calibri"/>
              <a:sym typeface="Calibri"/>
            </a:rPr>
            <a:t> </a:t>
          </a:r>
          <a:br>
            <a:rPr lang="en-CA" sz="1700" kern="1200" dirty="0">
              <a:latin typeface="Calibri"/>
              <a:ea typeface="Calibri"/>
              <a:cs typeface="Calibri"/>
              <a:sym typeface="Calibri"/>
            </a:rPr>
          </a:br>
          <a:r>
            <a:rPr lang="en-CA" sz="1700" kern="1200" dirty="0">
              <a:latin typeface="Calibri"/>
              <a:ea typeface="Calibri"/>
              <a:cs typeface="Calibri"/>
              <a:sym typeface="Calibri"/>
            </a:rPr>
            <a:t>(definite article)</a:t>
          </a:r>
          <a:br>
            <a:rPr lang="en-CA" sz="1700" kern="1200" dirty="0">
              <a:latin typeface="Calibri"/>
              <a:ea typeface="Calibri"/>
              <a:cs typeface="Calibri"/>
              <a:sym typeface="Calibri"/>
            </a:rPr>
          </a:br>
          <a:r>
            <a:rPr lang="ar-SA" sz="1700" b="1" kern="1200" dirty="0">
              <a:latin typeface="Calibri"/>
              <a:ea typeface="Calibri"/>
              <a:cs typeface="Calibri"/>
              <a:sym typeface="Calibri"/>
            </a:rPr>
            <a:t>لامُ التعريف</a:t>
          </a:r>
          <a:endParaRPr lang="en-CA" sz="1700" kern="1200" dirty="0"/>
        </a:p>
      </dsp:txBody>
      <dsp:txXfrm>
        <a:off x="46107" y="3679178"/>
        <a:ext cx="1770358" cy="739416"/>
      </dsp:txXfrm>
    </dsp:sp>
    <dsp:sp modelId="{B03DEEBE-8D6A-4D34-A3DA-17FB6B68BDE7}">
      <dsp:nvSpPr>
        <dsp:cNvPr id="0" name=""/>
        <dsp:cNvSpPr/>
      </dsp:nvSpPr>
      <dsp:spPr>
        <a:xfrm>
          <a:off x="2200622" y="3639177"/>
          <a:ext cx="1638836" cy="8194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alibri"/>
              <a:ea typeface="Calibri"/>
              <a:cs typeface="Calibri"/>
              <a:sym typeface="Calibri"/>
            </a:rPr>
            <a:t>La</a:t>
          </a:r>
          <a:r>
            <a:rPr lang="ar-SA" sz="1700" b="0" i="0" u="none" strike="noStrike" kern="1200" cap="none" dirty="0">
              <a:latin typeface="Calibri"/>
              <a:ea typeface="Calibri"/>
              <a:cs typeface="Calibri"/>
              <a:sym typeface="Calibri"/>
            </a:rPr>
            <a:t>am of </a:t>
          </a:r>
          <a:r>
            <a:rPr lang="en-US" sz="1700" kern="1200" dirty="0">
              <a:latin typeface="Calibri"/>
              <a:ea typeface="Calibri"/>
              <a:cs typeface="Calibri"/>
              <a:sym typeface="Calibri"/>
            </a:rPr>
            <a:t>V</a:t>
          </a:r>
          <a:r>
            <a:rPr lang="ar-SA" sz="1700" b="0" i="0" u="none" strike="noStrike" kern="1200" cap="none" dirty="0">
              <a:latin typeface="Calibri"/>
              <a:ea typeface="Calibri"/>
              <a:cs typeface="Calibri"/>
              <a:sym typeface="Calibri"/>
            </a:rPr>
            <a:t>erb</a:t>
          </a:r>
          <a:br>
            <a:rPr lang="en-CA" sz="1700" b="0" i="0" u="none" strike="noStrike" kern="1200" cap="none" dirty="0">
              <a:latin typeface="Calibri"/>
              <a:ea typeface="Calibri"/>
              <a:cs typeface="Calibri"/>
              <a:sym typeface="Calibri"/>
            </a:rPr>
          </a:br>
          <a:r>
            <a:rPr lang="ar-SA" sz="1700" b="1" kern="1200" dirty="0">
              <a:latin typeface="Calibri"/>
              <a:ea typeface="Calibri"/>
              <a:cs typeface="Calibri"/>
              <a:sym typeface="Calibri"/>
            </a:rPr>
            <a:t>لام الفعل</a:t>
          </a:r>
          <a:endParaRPr lang="en-CA" sz="1700" kern="1200" dirty="0"/>
        </a:p>
      </dsp:txBody>
      <dsp:txXfrm>
        <a:off x="2240623" y="3679178"/>
        <a:ext cx="1558834" cy="739416"/>
      </dsp:txXfrm>
    </dsp:sp>
    <dsp:sp modelId="{48F8135A-D896-46E3-B4D2-9E0AB269B93B}">
      <dsp:nvSpPr>
        <dsp:cNvPr id="0" name=""/>
        <dsp:cNvSpPr/>
      </dsp:nvSpPr>
      <dsp:spPr>
        <a:xfrm>
          <a:off x="4183613" y="3639177"/>
          <a:ext cx="1863454" cy="8194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Laam of Preposition</a:t>
          </a:r>
          <a:br>
            <a:rPr lang="en-US" sz="1700" kern="1200" dirty="0"/>
          </a:br>
          <a:r>
            <a:rPr lang="ar-SA" sz="1700" b="1" kern="1200" dirty="0">
              <a:latin typeface="Calibri"/>
              <a:ea typeface="Calibri"/>
              <a:cs typeface="Calibri"/>
              <a:sym typeface="Calibri"/>
            </a:rPr>
            <a:t>لام الحرف </a:t>
          </a:r>
          <a:endParaRPr lang="en-CA" sz="1700" kern="1200" dirty="0"/>
        </a:p>
      </dsp:txBody>
      <dsp:txXfrm>
        <a:off x="4223614" y="3679178"/>
        <a:ext cx="1783452" cy="739416"/>
      </dsp:txXfrm>
    </dsp:sp>
    <dsp:sp modelId="{DD604CD7-3DAF-4AC0-BF2C-C7626A1A4051}">
      <dsp:nvSpPr>
        <dsp:cNvPr id="0" name=""/>
        <dsp:cNvSpPr/>
      </dsp:nvSpPr>
      <dsp:spPr>
        <a:xfrm>
          <a:off x="6391224" y="3639177"/>
          <a:ext cx="1638836" cy="8194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i="0" u="none" strike="noStrike" kern="1200" cap="none">
              <a:latin typeface="Calibri"/>
              <a:ea typeface="Calibri"/>
              <a:cs typeface="Calibri"/>
              <a:sym typeface="Calibri"/>
            </a:rPr>
            <a:t>Laam of Noun</a:t>
          </a:r>
          <a:br>
            <a:rPr lang="en-US" sz="1700" i="0" u="none" strike="noStrike" kern="1200" cap="none">
              <a:latin typeface="Calibri"/>
              <a:ea typeface="Calibri"/>
              <a:cs typeface="Calibri"/>
              <a:sym typeface="Calibri"/>
            </a:rPr>
          </a:br>
          <a:r>
            <a:rPr lang="ar-SA" sz="1700" b="1" i="0" u="none" strike="noStrike" kern="1200" cap="none">
              <a:latin typeface="Calibri"/>
              <a:ea typeface="Calibri"/>
              <a:cs typeface="Calibri"/>
              <a:sym typeface="Calibri"/>
            </a:rPr>
            <a:t>لامُ الاسم</a:t>
          </a:r>
          <a:endParaRPr lang="en-CA" sz="1700" kern="1200" dirty="0"/>
        </a:p>
      </dsp:txBody>
      <dsp:txXfrm>
        <a:off x="6431225" y="3679178"/>
        <a:ext cx="1558834" cy="739416"/>
      </dsp:txXfrm>
    </dsp:sp>
    <dsp:sp modelId="{0F03D512-3217-44A5-8574-B4CF5196712A}">
      <dsp:nvSpPr>
        <dsp:cNvPr id="0" name=""/>
        <dsp:cNvSpPr/>
      </dsp:nvSpPr>
      <dsp:spPr>
        <a:xfrm>
          <a:off x="8374216" y="3639177"/>
          <a:ext cx="1887627" cy="8194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2F5496"/>
            </a:buClr>
            <a:buSzPts val="1050"/>
            <a:buFont typeface="Calibri"/>
            <a:buNone/>
          </a:pPr>
          <a:r>
            <a:rPr lang="en-US" sz="1700" b="0" i="0" u="none" strike="noStrike" kern="1200" cap="none" dirty="0">
              <a:latin typeface="Calibri"/>
              <a:ea typeface="Calibri"/>
              <a:cs typeface="Calibri"/>
              <a:sym typeface="Calibri"/>
            </a:rPr>
            <a:t>Laam of Command</a:t>
          </a:r>
          <a:br>
            <a:rPr lang="en-US" sz="1700" b="0" i="0" u="none" strike="noStrike" kern="1200" cap="none" dirty="0">
              <a:latin typeface="Calibri"/>
              <a:ea typeface="Calibri"/>
              <a:cs typeface="Calibri"/>
              <a:sym typeface="Calibri"/>
            </a:rPr>
          </a:br>
          <a:r>
            <a:rPr lang="ar-SA" sz="1700" b="1" kern="1200" dirty="0">
              <a:latin typeface="Calibri"/>
              <a:ea typeface="Calibri"/>
              <a:cs typeface="Calibri"/>
              <a:sym typeface="Calibri"/>
            </a:rPr>
            <a:t>لام الأمر</a:t>
          </a:r>
          <a:endParaRPr lang="en-CA" sz="1700" kern="1200" dirty="0"/>
        </a:p>
      </dsp:txBody>
      <dsp:txXfrm>
        <a:off x="8414217" y="3679178"/>
        <a:ext cx="1807625" cy="7394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4862B0-F874-4447-B107-DB6DD838950A}">
      <dsp:nvSpPr>
        <dsp:cNvPr id="0" name=""/>
        <dsp:cNvSpPr/>
      </dsp:nvSpPr>
      <dsp:spPr>
        <a:xfrm>
          <a:off x="3695699" y="2140292"/>
          <a:ext cx="2114355" cy="6631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1584"/>
              </a:lnTo>
              <a:lnTo>
                <a:pt x="2114355" y="331584"/>
              </a:lnTo>
              <a:lnTo>
                <a:pt x="2114355" y="66316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D5CFB-2617-4590-B872-8E2C478B495F}">
      <dsp:nvSpPr>
        <dsp:cNvPr id="0" name=""/>
        <dsp:cNvSpPr/>
      </dsp:nvSpPr>
      <dsp:spPr>
        <a:xfrm>
          <a:off x="1785141" y="2140292"/>
          <a:ext cx="1910557" cy="663168"/>
        </a:xfrm>
        <a:custGeom>
          <a:avLst/>
          <a:gdLst/>
          <a:ahLst/>
          <a:cxnLst/>
          <a:rect l="0" t="0" r="0" b="0"/>
          <a:pathLst>
            <a:path>
              <a:moveTo>
                <a:pt x="1910557" y="0"/>
              </a:moveTo>
              <a:lnTo>
                <a:pt x="1910557" y="331584"/>
              </a:lnTo>
              <a:lnTo>
                <a:pt x="0" y="331584"/>
              </a:lnTo>
              <a:lnTo>
                <a:pt x="0" y="66316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08752-DBDB-4521-9D5A-4FEA32F88E8C}">
      <dsp:nvSpPr>
        <dsp:cNvPr id="0" name=""/>
        <dsp:cNvSpPr/>
      </dsp:nvSpPr>
      <dsp:spPr>
        <a:xfrm>
          <a:off x="2116726" y="561319"/>
          <a:ext cx="3157946" cy="157897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4800" b="1" i="0" u="none" strike="noStrike" kern="1200" cap="none" dirty="0">
              <a:latin typeface="Calibri"/>
              <a:ea typeface="Calibri"/>
              <a:cs typeface="Calibri"/>
              <a:sym typeface="Calibri"/>
            </a:rPr>
            <a:t>Its Rules</a:t>
          </a:r>
          <a:br>
            <a:rPr lang="en-CA" sz="4800" b="1" i="0" u="none" strike="noStrike" kern="1200" cap="none" dirty="0">
              <a:latin typeface="Calibri"/>
              <a:ea typeface="Calibri"/>
              <a:cs typeface="Calibri"/>
              <a:sym typeface="Calibri"/>
            </a:rPr>
          </a:br>
          <a:r>
            <a:rPr lang="ar-SA" sz="4800" b="0" i="0" u="none" strike="noStrike" kern="1200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rPr>
            <a:t>أحكامها</a:t>
          </a:r>
          <a:endParaRPr lang="en-CA" sz="4800" kern="1200" dirty="0">
            <a:solidFill>
              <a:schemeClr val="tx1"/>
            </a:solidFill>
          </a:endParaRPr>
        </a:p>
      </dsp:txBody>
      <dsp:txXfrm>
        <a:off x="2193805" y="638398"/>
        <a:ext cx="3003788" cy="1424815"/>
      </dsp:txXfrm>
    </dsp:sp>
    <dsp:sp modelId="{80352BA0-3522-4E85-B679-025F665B3325}">
      <dsp:nvSpPr>
        <dsp:cNvPr id="0" name=""/>
        <dsp:cNvSpPr/>
      </dsp:nvSpPr>
      <dsp:spPr>
        <a:xfrm>
          <a:off x="2370" y="2803461"/>
          <a:ext cx="3565542" cy="157897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4800" kern="1200" dirty="0" err="1">
              <a:latin typeface="Calibri"/>
              <a:ea typeface="Calibri"/>
              <a:cs typeface="Calibri"/>
              <a:sym typeface="Calibri"/>
            </a:rPr>
            <a:t>Idh</a:t>
          </a:r>
          <a:r>
            <a:rPr lang="en-CA" sz="4800" kern="1200" dirty="0">
              <a:latin typeface="Calibri"/>
              <a:ea typeface="Calibri"/>
              <a:cs typeface="Calibri"/>
              <a:sym typeface="Calibri"/>
            </a:rPr>
            <a:t>-Har</a:t>
          </a:r>
          <a:br>
            <a:rPr lang="en-CA" sz="4800" kern="1200" dirty="0">
              <a:latin typeface="Calibri"/>
              <a:ea typeface="Calibri"/>
              <a:cs typeface="Calibri"/>
              <a:sym typeface="Calibri"/>
            </a:rPr>
          </a:br>
          <a:r>
            <a:rPr lang="ar-SA" sz="4800" b="0" i="0" u="none" strike="noStrike" kern="1200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rPr>
            <a:t>إظهار</a:t>
          </a:r>
          <a:endParaRPr lang="en-CA" sz="4800" kern="1200" dirty="0"/>
        </a:p>
      </dsp:txBody>
      <dsp:txXfrm>
        <a:off x="79449" y="2880540"/>
        <a:ext cx="3411384" cy="1424815"/>
      </dsp:txXfrm>
    </dsp:sp>
    <dsp:sp modelId="{B03DEEBE-8D6A-4D34-A3DA-17FB6B68BDE7}">
      <dsp:nvSpPr>
        <dsp:cNvPr id="0" name=""/>
        <dsp:cNvSpPr/>
      </dsp:nvSpPr>
      <dsp:spPr>
        <a:xfrm>
          <a:off x="4231081" y="2803461"/>
          <a:ext cx="3157946" cy="157897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4800" kern="1200" dirty="0" err="1">
              <a:latin typeface="Calibri"/>
              <a:ea typeface="Calibri"/>
              <a:cs typeface="Calibri"/>
              <a:sym typeface="Calibri"/>
            </a:rPr>
            <a:t>Idgham</a:t>
          </a:r>
          <a:br>
            <a:rPr lang="en-CA" sz="4800" kern="1200" dirty="0">
              <a:latin typeface="Calibri"/>
              <a:ea typeface="Calibri"/>
              <a:cs typeface="Calibri"/>
              <a:sym typeface="Calibri"/>
            </a:rPr>
          </a:br>
          <a:r>
            <a:rPr lang="ar-SA" sz="4800" b="0" i="0" u="none" strike="noStrike" kern="1200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rPr>
            <a:t>إدغام</a:t>
          </a:r>
          <a:endParaRPr lang="en-CA" sz="4800" kern="1200" dirty="0"/>
        </a:p>
      </dsp:txBody>
      <dsp:txXfrm>
        <a:off x="4308160" y="2880540"/>
        <a:ext cx="3003788" cy="1424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070EC-E45D-8B42-A206-5A0755A07423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5F795-7CEA-844F-850D-B32E7DFE0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8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between the letters is easy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50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4B75B-9A6A-22D4-76C7-AED9652F6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044539-BBC6-EA7F-4FC4-EF0586C13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D99FCD-DBC6-6C7A-7A31-316CF6782A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61C3E-C3A0-5CE9-32BA-C945BE5648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154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20747-B411-B8EA-F6E9-2B73D0745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7B3A9A-1CE2-04F1-3F0E-82794E6C49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2B3AFF-4641-7316-E12D-443BF87A05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E7351B-EF46-7122-CCA0-79E408FE8E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10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C6C6E-AD00-8BA6-9DEE-565066D94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0909"/>
            <a:ext cx="9144000" cy="1810326"/>
          </a:xfrm>
        </p:spPr>
        <p:txBody>
          <a:bodyPr anchor="ctr"/>
          <a:lstStyle>
            <a:lvl1pPr algn="ctr">
              <a:defRPr sz="6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1B8C30-B949-B6B5-E77E-F1CECC99D4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93227"/>
            <a:ext cx="9144000" cy="593436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50751-C56A-265D-AE1B-2C53D00514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85527"/>
            <a:ext cx="2743200" cy="2724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DB9030A2-C249-8546-A0FF-B81EC141B31A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4F7D3-57CD-2268-EA3B-F889F072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85527"/>
            <a:ext cx="2743200" cy="2724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0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3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Table of Contents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2A989B-8734-2F7B-A29F-9BEDB4B09898}"/>
              </a:ext>
            </a:extLst>
          </p:cNvPr>
          <p:cNvSpPr/>
          <p:nvPr userDrawn="1"/>
        </p:nvSpPr>
        <p:spPr>
          <a:xfrm>
            <a:off x="8382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EB3B53-445D-0427-9A64-C6D149F004C9}"/>
              </a:ext>
            </a:extLst>
          </p:cNvPr>
          <p:cNvSpPr/>
          <p:nvPr userDrawn="1"/>
        </p:nvSpPr>
        <p:spPr>
          <a:xfrm>
            <a:off x="8381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92FEB-8983-2623-2402-5F9A3EE63640}"/>
              </a:ext>
            </a:extLst>
          </p:cNvPr>
          <p:cNvSpPr/>
          <p:nvPr userDrawn="1"/>
        </p:nvSpPr>
        <p:spPr>
          <a:xfrm>
            <a:off x="8381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618560-0859-6836-F386-A7D04CA5463A}"/>
              </a:ext>
            </a:extLst>
          </p:cNvPr>
          <p:cNvSpPr/>
          <p:nvPr userDrawn="1"/>
        </p:nvSpPr>
        <p:spPr>
          <a:xfrm>
            <a:off x="8381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A3728A-3ACC-B08F-9720-4AF63E0FB4BC}"/>
              </a:ext>
            </a:extLst>
          </p:cNvPr>
          <p:cNvSpPr/>
          <p:nvPr userDrawn="1"/>
        </p:nvSpPr>
        <p:spPr>
          <a:xfrm>
            <a:off x="60960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C1A462-B12E-B831-CB7E-0303871E324D}"/>
              </a:ext>
            </a:extLst>
          </p:cNvPr>
          <p:cNvSpPr/>
          <p:nvPr userDrawn="1"/>
        </p:nvSpPr>
        <p:spPr>
          <a:xfrm>
            <a:off x="60959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6EEBBA-9157-BF8F-C1D9-1CB15E7EAC5E}"/>
              </a:ext>
            </a:extLst>
          </p:cNvPr>
          <p:cNvSpPr/>
          <p:nvPr userDrawn="1"/>
        </p:nvSpPr>
        <p:spPr>
          <a:xfrm>
            <a:off x="60959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343874-FABC-3673-97AA-1D992B559E5A}"/>
              </a:ext>
            </a:extLst>
          </p:cNvPr>
          <p:cNvSpPr/>
          <p:nvPr userDrawn="1"/>
        </p:nvSpPr>
        <p:spPr>
          <a:xfrm>
            <a:off x="60959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08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4F19B75-D71D-3480-BD9B-A441A6AC0B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3712" y="2372091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B2B7D550-DD54-E472-0E81-11F0EEEDD0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3712" y="3231355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B9D56A76-73B9-84F3-E0C5-E70446E782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63451" y="4095300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7805856E-B599-974E-BBD4-D016DFFFB9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63450" y="4954564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7352E730-F625-3287-C43E-BF74B54F94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1513" y="2369752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8A046BF0-6A1E-0B0B-C5C7-FC1EB3BB3E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21513" y="3229016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EF1FEE23-1667-A1D9-EBFF-C430D1B066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1252" y="4092961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B633B89D-2BED-C8A4-CF17-07A6DEA6C6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21251" y="4952225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41485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 - Section Header - Nav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15AF-1ADB-4D43-8F1A-B24C09CFE31E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75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Title and Content - Nav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13972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 - Section Header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2DF3-A1E7-6948-A990-3A33E5ECAD3C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75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Title and Content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1795565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 - Section Header - Turqo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E7FCE-0BB0-8149-AEEA-E626448AFB57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1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Title and Content - Turqo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61222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 - Section Header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7B46-14EA-AE49-AEA7-C0D7FE3FB516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4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Title and Content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2432448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 - Section Header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2892-79BD-D147-9C5B-6D57B01992BE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- Title and Content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886353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6 - Section Header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3789-CAFF-034A-A85B-083ABFF7371B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3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- Title and Content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2505659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3951-8C8C-0D43-9F24-866F294D5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BE218-3992-377B-3DB2-BD96296B0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013FC8-B436-6C31-3C04-F0E85DEF6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DE4153-C65D-B57A-FD41-861E8DADA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7CCB-DF44-C947-9AFE-B3E50DBA7365}" type="datetime1">
              <a:rPr lang="en-CA" smtClean="0"/>
              <a:t>2026-01-05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6F257-5FA5-A110-35A4-526063C1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13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84C9-AC6A-894D-94CF-CB84B4C5C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247CBA-F8FD-75E7-6945-F30829EE9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647640-2AD2-02B9-712D-4C42C3D81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0C12D0-E542-5525-385E-0F1F83B369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ED9B8A-D5F4-4AD9-E3E2-FFB78FBBE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4969E-33B4-940C-319F-C248E8126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4104D-C1DC-2F48-8E63-8F01A0A9D844}" type="datetime1">
              <a:rPr lang="en-CA" smtClean="0"/>
              <a:t>2026-01-05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B52990-F000-C532-3E2A-5404E9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080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0B655-B0F0-1B8E-0C51-6A6009198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94F7-C132-9FED-304E-73F391957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6E275-8A60-A647-8E94-4D85622C58FB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81756-313C-AB40-9704-E58B03B21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27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6B42BE-1348-85FF-8224-00FD7252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2026-01-05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38079-7C69-9634-892F-F807954E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30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B7E95-6A42-AD43-8F1D-1E3E7FEE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A6278-8C21-2496-9F9F-77E86EC92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F9DD4-6DF7-9408-D14E-A6731D90D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7388"/>
            <a:ext cx="3932237" cy="36815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CAA81-6A27-CF2A-CFC4-F10569BC9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9A390-E148-6F4C-8A3E-F6067CD3D790}" type="datetime1">
              <a:rPr lang="en-CA" smtClean="0"/>
              <a:t>2026-01-05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8209F7-8EB0-72BE-753B-3F9803826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21FE6EB-0FCB-650E-3C5B-565055BB1ACD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0191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2839E-E227-DC88-1579-B90618AE0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BEE278-B200-0D68-4B05-3152233F61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B4EF3-16C0-AFA5-E4BF-38F1175AB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7388"/>
            <a:ext cx="3932237" cy="3681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6453F-E384-D96B-AD9D-29A72DCF6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D0D0C-4E9D-FB44-82F6-967C41EC5102}" type="datetime1">
              <a:rPr lang="en-CA" smtClean="0"/>
              <a:t>2026-01-05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63F9F-AFD8-44FA-F282-347D97765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1D6CB9-A9E2-AEAA-1A8F-196B14744DCB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08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75DEC-4FE5-3658-F77E-E9C89EE5F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786D07-F6F6-DD4A-AC58-F9938E2EE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CADE7-3ECE-90E0-7F9E-74BA629F8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0C23-D7F9-7142-8E5F-82FAD29A8F28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C3E94-EC16-59D7-AAFF-C4760F76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369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32955-7EA2-030C-3374-A0D917A1DF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15095-5230-5428-0C30-73CB596F1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89A60-4C9A-B245-408A-B9CAF70F1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1C3E-14E1-6B4B-807E-FA713E2E57BC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EDF88-13AF-7C74-11AA-680419B76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E450FB-A580-D209-54B0-14F5F8D80293}"/>
              </a:ext>
            </a:extLst>
          </p:cNvPr>
          <p:cNvCxnSpPr/>
          <p:nvPr userDrawn="1"/>
        </p:nvCxnSpPr>
        <p:spPr>
          <a:xfrm>
            <a:off x="8709215" y="365125"/>
            <a:ext cx="0" cy="58118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0301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39D987-CF2A-F8DF-08A6-70F8AEDA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58BD6-3AB1-C844-A98B-E93A9A4479B9}" type="datetime1">
              <a:rPr lang="en-CA" smtClean="0"/>
              <a:t>2026-01-05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DBAEE-E242-0879-1E06-3515F3C8CA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DF78F5-B166-E248-B387-4EB49DC86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6AA93-F721-EF8E-0AF8-A65939B84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F4A14-2478-AC95-13EC-665CB2F8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80094"/>
            <a:ext cx="27432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04A58BD6-3AB1-C844-A98B-E93A9A4479B9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F9802-A60C-EB74-D9DE-59BE252D98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80094"/>
            <a:ext cx="27432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31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51" r:id="rId4"/>
    <p:sldLayoutId id="2147483660" r:id="rId5"/>
    <p:sldLayoutId id="2147483661" r:id="rId6"/>
    <p:sldLayoutId id="2147483662" r:id="rId7"/>
    <p:sldLayoutId id="2147483664" r:id="rId8"/>
    <p:sldLayoutId id="2147483663" r:id="rId9"/>
    <p:sldLayoutId id="2147483665" r:id="rId10"/>
    <p:sldLayoutId id="2147483668" r:id="rId11"/>
    <p:sldLayoutId id="2147483667" r:id="rId12"/>
    <p:sldLayoutId id="2147483670" r:id="rId13"/>
    <p:sldLayoutId id="2147483669" r:id="rId14"/>
    <p:sldLayoutId id="2147483666" r:id="rId15"/>
    <p:sldLayoutId id="2147483652" r:id="rId16"/>
    <p:sldLayoutId id="2147483653" r:id="rId17"/>
    <p:sldLayoutId id="2147483654" r:id="rId18"/>
    <p:sldLayoutId id="2147483655" r:id="rId19"/>
    <p:sldLayoutId id="2147483656" r:id="rId20"/>
    <p:sldLayoutId id="2147483657" r:id="rId21"/>
    <p:sldLayoutId id="2147483658" r:id="rId22"/>
    <p:sldLayoutId id="2147483659" r:id="rId23"/>
    <p:sldLayoutId id="2147483672" r:id="rId2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4.png"/><Relationship Id="rId7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26.png"/><Relationship Id="rId9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D000E-9E1C-7C9C-9AD3-DADE6D1325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Rules of Laam Sakinah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41EDB0-8030-F643-ECCF-B89E2362D0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أحكام اللام الساكنة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4F463-C951-DC17-79CD-E3D9A1204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5ADE-9F84-644D-A6A6-30F6F89B54E3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D30D7-76A4-3B53-9D92-ACE0EBA2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34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E0636-8FAC-CCA0-E81C-DB8719E8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CE12B-FF29-2E63-5152-FD645EC0D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753E9B-71F7-5779-7E30-82FD211AF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B6446D-C379-4214-EDCB-842A3930291E}"/>
              </a:ext>
            </a:extLst>
          </p:cNvPr>
          <p:cNvSpPr/>
          <p:nvPr/>
        </p:nvSpPr>
        <p:spPr>
          <a:xfrm>
            <a:off x="8382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8873D8-F25A-47BA-12B0-9866FE3ED844}"/>
              </a:ext>
            </a:extLst>
          </p:cNvPr>
          <p:cNvSpPr/>
          <p:nvPr/>
        </p:nvSpPr>
        <p:spPr>
          <a:xfrm>
            <a:off x="8381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0CF7DF-F2E9-B3DE-0EC8-5331E20DCE96}"/>
              </a:ext>
            </a:extLst>
          </p:cNvPr>
          <p:cNvSpPr/>
          <p:nvPr/>
        </p:nvSpPr>
        <p:spPr>
          <a:xfrm>
            <a:off x="8381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67E7C9-750D-46FB-8CCF-B693AA6AAE89}"/>
              </a:ext>
            </a:extLst>
          </p:cNvPr>
          <p:cNvSpPr/>
          <p:nvPr/>
        </p:nvSpPr>
        <p:spPr>
          <a:xfrm>
            <a:off x="8381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0805C8-70B2-6747-5EF0-0EA552381C3D}"/>
              </a:ext>
            </a:extLst>
          </p:cNvPr>
          <p:cNvSpPr/>
          <p:nvPr/>
        </p:nvSpPr>
        <p:spPr>
          <a:xfrm>
            <a:off x="60960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EE3E4E-FD3D-A150-F7EC-C298989B1691}"/>
              </a:ext>
            </a:extLst>
          </p:cNvPr>
          <p:cNvSpPr/>
          <p:nvPr/>
        </p:nvSpPr>
        <p:spPr>
          <a:xfrm>
            <a:off x="60959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AD0D86-49DE-777D-B988-BBB761203CE9}"/>
              </a:ext>
            </a:extLst>
          </p:cNvPr>
          <p:cNvSpPr/>
          <p:nvPr/>
        </p:nvSpPr>
        <p:spPr>
          <a:xfrm>
            <a:off x="60959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1A4DB1-7453-EBEB-640F-9759B2967615}"/>
              </a:ext>
            </a:extLst>
          </p:cNvPr>
          <p:cNvSpPr txBox="1"/>
          <p:nvPr/>
        </p:nvSpPr>
        <p:spPr>
          <a:xfrm>
            <a:off x="1763448" y="2308126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Introduction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30C902-92E0-F522-6D6F-5EA76302F726}"/>
              </a:ext>
            </a:extLst>
          </p:cNvPr>
          <p:cNvSpPr txBox="1"/>
          <p:nvPr/>
        </p:nvSpPr>
        <p:spPr>
          <a:xfrm>
            <a:off x="1763448" y="316271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Laam of </a:t>
            </a:r>
            <a:r>
              <a:rPr lang="en-US" sz="2800" dirty="0" err="1"/>
              <a:t>Ta’reef</a:t>
            </a:r>
            <a:endParaRPr lang="en-US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248DDE-6C33-4337-06F8-B21A5B10AC06}"/>
              </a:ext>
            </a:extLst>
          </p:cNvPr>
          <p:cNvSpPr txBox="1"/>
          <p:nvPr/>
        </p:nvSpPr>
        <p:spPr>
          <a:xfrm>
            <a:off x="1763448" y="4022212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Laam of Verbs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79C643-AC26-E1DD-64CD-CC501C9FB60B}"/>
              </a:ext>
            </a:extLst>
          </p:cNvPr>
          <p:cNvSpPr txBox="1"/>
          <p:nvPr/>
        </p:nvSpPr>
        <p:spPr>
          <a:xfrm>
            <a:off x="1763448" y="488723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Laam of Proposition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2B3ADA-CB20-0C51-C36E-EEC081D00DFE}"/>
              </a:ext>
            </a:extLst>
          </p:cNvPr>
          <p:cNvSpPr txBox="1"/>
          <p:nvPr/>
        </p:nvSpPr>
        <p:spPr>
          <a:xfrm>
            <a:off x="7021249" y="230812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Laam of Noun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57B6066-8555-97D3-7691-B5EFFA4EF081}"/>
              </a:ext>
            </a:extLst>
          </p:cNvPr>
          <p:cNvSpPr txBox="1"/>
          <p:nvPr/>
        </p:nvSpPr>
        <p:spPr>
          <a:xfrm>
            <a:off x="7021249" y="3161646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Laam of Command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2099F8-EA39-F155-F924-0F05C3C990BA}"/>
              </a:ext>
            </a:extLst>
          </p:cNvPr>
          <p:cNvSpPr txBox="1"/>
          <p:nvPr/>
        </p:nvSpPr>
        <p:spPr>
          <a:xfrm>
            <a:off x="7021249" y="4022212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2601441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235A-C2A0-018F-B692-A989FBA42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of Laam Sakinah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6629C-B112-AEBB-471C-3AC3592C3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88FB0-CFD1-37B5-FDF2-F916B5DFD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15AF-1ADB-4D43-8F1A-B24C09CFE31E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864011-DE44-A984-59B7-13E855E3F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42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F59F9-1184-3227-0A8C-D5AA8BCB3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تعريفها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D1DD0-C865-67D0-178B-62FAC66A8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35262" cy="4351338"/>
          </a:xfrm>
        </p:spPr>
        <p:txBody>
          <a:bodyPr/>
          <a:lstStyle/>
          <a:p>
            <a:pPr marL="0" indent="0">
              <a:buNone/>
            </a:pPr>
            <a:endParaRPr lang="en-CA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r>
              <a:rPr lang="en-C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lam that does not have a Haraka or vowel.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ar-SA" dirty="0"/>
              <a:t>هي اللام الخالية من الحركة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0CC10-52E5-4C41-EE87-9C5FCE560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374BF3-64D5-1E78-C1E0-3075AB010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A587D6-B9CB-3E39-E4DE-176E86E346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9B7183-50CB-9363-57BD-9166E2248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3036" y="2231217"/>
            <a:ext cx="1349164" cy="8928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8A6F5A-C78E-B57A-5D6C-6BC4F373B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9395" y="3489983"/>
            <a:ext cx="2285259" cy="105048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F356B2C-91C8-B0F7-E030-30DD0EB7D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0044" y="4873374"/>
            <a:ext cx="1663960" cy="87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26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BD5B8-1100-5489-7F77-20EEEDA9E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ACED7-3C74-5A23-4A61-14923065D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تعريفها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A91F7-26CC-5DEF-2012-5C71F7E33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F27C06-8312-3BA2-ACD4-F3C8553E6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17E24B1-3A1E-A013-1270-419665F1DC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dirty="0"/>
          </a:p>
        </p:txBody>
      </p:sp>
      <p:pic>
        <p:nvPicPr>
          <p:cNvPr id="9" name="Google Shape;123;p6">
            <a:extLst>
              <a:ext uri="{FF2B5EF4-FFF2-40B4-BE49-F238E27FC236}">
                <a16:creationId xmlns:a16="http://schemas.microsoft.com/office/drawing/2014/main" id="{131FA442-066D-975A-939C-DC6FA09ECB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791" t="7354" r="5172" b="8430"/>
          <a:stretch>
            <a:fillRect/>
          </a:stretch>
        </p:blipFill>
        <p:spPr>
          <a:xfrm>
            <a:off x="2748455" y="1884632"/>
            <a:ext cx="6695089" cy="4519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4860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6C802-883B-4B75-E918-07309673D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Diagram 30">
            <a:extLst>
              <a:ext uri="{FF2B5EF4-FFF2-40B4-BE49-F238E27FC236}">
                <a16:creationId xmlns:a16="http://schemas.microsoft.com/office/drawing/2014/main" id="{EE00D51B-2E1E-B22F-1DEB-6FD8F074B2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2552807"/>
              </p:ext>
            </p:extLst>
          </p:nvPr>
        </p:nvGraphicFramePr>
        <p:xfrm>
          <a:off x="990601" y="1"/>
          <a:ext cx="10267950" cy="693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4AFD3EF-C822-E3FC-2AF7-489A9A6D1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 Types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أنواعها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E4714-4661-74C1-85FC-DF5128AA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9D150-8203-A1F8-6761-D692FE84A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FCFBC2-F695-2A1E-F1AD-6FE0DAC963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dirty="0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B46C3D80-F6CA-C845-810C-F50B274B5AA8}"/>
              </a:ext>
            </a:extLst>
          </p:cNvPr>
          <p:cNvSpPr/>
          <p:nvPr/>
        </p:nvSpPr>
        <p:spPr>
          <a:xfrm>
            <a:off x="3433096" y="4738975"/>
            <a:ext cx="1187669" cy="109178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Original</a:t>
            </a:r>
          </a:p>
          <a:p>
            <a:pPr algn="ctr"/>
            <a:r>
              <a:rPr lang="ar-SA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أصلية</a:t>
            </a:r>
            <a:endParaRPr lang="en-US" dirty="0"/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E52CC446-2C6A-516B-36B7-88056681E92E}"/>
              </a:ext>
            </a:extLst>
          </p:cNvPr>
          <p:cNvSpPr/>
          <p:nvPr/>
        </p:nvSpPr>
        <p:spPr>
          <a:xfrm>
            <a:off x="1318046" y="4759717"/>
            <a:ext cx="1187669" cy="1091787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Extra</a:t>
            </a:r>
          </a:p>
          <a:p>
            <a:pPr algn="ctr"/>
            <a:r>
              <a:rPr lang="ar-SA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زائدة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E3AB34D-C294-5427-4447-C65128D14F63}"/>
              </a:ext>
            </a:extLst>
          </p:cNvPr>
          <p:cNvSpPr/>
          <p:nvPr/>
        </p:nvSpPr>
        <p:spPr>
          <a:xfrm>
            <a:off x="5530741" y="4738974"/>
            <a:ext cx="1187669" cy="109178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Original</a:t>
            </a:r>
          </a:p>
          <a:p>
            <a:pPr algn="ctr"/>
            <a:r>
              <a:rPr lang="ar-SA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أصلية</a:t>
            </a:r>
            <a:endParaRPr lang="en-US" dirty="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7E954F49-A7D2-23A4-D4D3-270E9CF4D111}"/>
              </a:ext>
            </a:extLst>
          </p:cNvPr>
          <p:cNvSpPr/>
          <p:nvPr/>
        </p:nvSpPr>
        <p:spPr>
          <a:xfrm>
            <a:off x="9857557" y="4755500"/>
            <a:ext cx="1187669" cy="1091787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Extra</a:t>
            </a:r>
          </a:p>
          <a:p>
            <a:pPr algn="ctr"/>
            <a:r>
              <a:rPr lang="ar-SA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زائدة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9" name="Rounded Rectangle 48">
            <a:extLst>
              <a:ext uri="{FF2B5EF4-FFF2-40B4-BE49-F238E27FC236}">
                <a16:creationId xmlns:a16="http://schemas.microsoft.com/office/drawing/2014/main" id="{288B4C85-8E59-40DA-AE0D-CBE9AA5C9F4E}"/>
              </a:ext>
            </a:extLst>
          </p:cNvPr>
          <p:cNvSpPr/>
          <p:nvPr/>
        </p:nvSpPr>
        <p:spPr>
          <a:xfrm>
            <a:off x="7694149" y="4755500"/>
            <a:ext cx="1187669" cy="109178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Original</a:t>
            </a:r>
          </a:p>
          <a:p>
            <a:pPr algn="ctr"/>
            <a:r>
              <a:rPr lang="ar-SA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أصلية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192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857A3-8C95-A3C8-D97F-65B92A21C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1BC1-0257-0F25-8B61-BA3DE0074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 Rules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أحكامها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763B20-12F4-9D5B-3B52-48C059118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D954A0-299D-6EE8-9C84-81A96BFA1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0AA129-0A35-E721-4C20-ECA7718AC5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51E66B7-50B2-712B-5B71-44EB2EAE21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0181317"/>
              </p:ext>
            </p:extLst>
          </p:nvPr>
        </p:nvGraphicFramePr>
        <p:xfrm>
          <a:off x="2209800" y="1553883"/>
          <a:ext cx="7391399" cy="4943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49009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1C2F3-BD47-01B8-F74D-1F7183FB1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Laam of </a:t>
            </a:r>
            <a:r>
              <a:rPr lang="en-US" dirty="0" err="1"/>
              <a:t>Ta’reef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99010-2FC7-0863-0523-549148C1B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لام التعريف (ال)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CB572-93AE-D660-48C0-4C0282EB9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2DF3-A1E7-6948-A990-3A33E5ECAD3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0DBDE4-648C-D1BF-30F6-3DD43AD36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06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12476-8E7B-53D4-1E33-5167FE517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تعريفها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0157E-4967-5804-03C0-42052BBA0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720255" cy="4351338"/>
          </a:xfrm>
        </p:spPr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CA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The lam that is </a:t>
            </a:r>
            <a:r>
              <a:rPr lang="en-CA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added</a:t>
            </a:r>
            <a:r>
              <a:rPr lang="en-CA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as a </a:t>
            </a:r>
            <a:r>
              <a:rPr lang="en-CA" b="1" dirty="0">
                <a:solidFill>
                  <a:schemeClr val="accent1"/>
                </a:solidFill>
                <a:cs typeface="Calibri"/>
                <a:sym typeface="Calibri"/>
              </a:rPr>
              <a:t>prefix</a:t>
            </a:r>
            <a:r>
              <a:rPr lang="en-CA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only to </a:t>
            </a:r>
            <a:r>
              <a:rPr lang="en-CA" b="1" dirty="0">
                <a:solidFill>
                  <a:schemeClr val="accent1"/>
                </a:solidFill>
                <a:cs typeface="Calibri"/>
                <a:sym typeface="Calibri"/>
              </a:rPr>
              <a:t>nouns</a:t>
            </a:r>
            <a:r>
              <a:rPr lang="en-CA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>
              <a:spcBef>
                <a:spcPts val="0"/>
              </a:spcBef>
              <a:buNone/>
            </a:pPr>
            <a:endParaRPr lang="en-CA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CA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It is </a:t>
            </a:r>
            <a:r>
              <a:rPr lang="en-CA" b="1" dirty="0">
                <a:solidFill>
                  <a:schemeClr val="accent1"/>
                </a:solidFill>
                <a:cs typeface="Calibri"/>
                <a:sym typeface="Calibri"/>
              </a:rPr>
              <a:t>not</a:t>
            </a:r>
            <a:r>
              <a:rPr lang="en-CA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CA" b="1" dirty="0">
                <a:solidFill>
                  <a:schemeClr val="accent1"/>
                </a:solidFill>
                <a:cs typeface="Calibri"/>
                <a:sym typeface="Calibri"/>
              </a:rPr>
              <a:t>part</a:t>
            </a:r>
            <a:r>
              <a:rPr lang="en-CA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CA" b="1" dirty="0">
                <a:solidFill>
                  <a:schemeClr val="accent1"/>
                </a:solidFill>
                <a:cs typeface="Calibri"/>
                <a:sym typeface="Calibri"/>
              </a:rPr>
              <a:t>of</a:t>
            </a:r>
            <a:r>
              <a:rPr lang="en-CA" dirty="0">
                <a:solidFill>
                  <a:schemeClr val="dk1"/>
                </a:solidFill>
                <a:cs typeface="Calibri"/>
                <a:sym typeface="Calibri"/>
              </a:rPr>
              <a:t> </a:t>
            </a:r>
            <a:r>
              <a:rPr lang="en-CA" b="1" dirty="0">
                <a:solidFill>
                  <a:schemeClr val="accent1"/>
                </a:solidFill>
                <a:cs typeface="Calibri"/>
                <a:sym typeface="Calibri"/>
              </a:rPr>
              <a:t>the</a:t>
            </a:r>
            <a:r>
              <a:rPr lang="en-CA" dirty="0">
                <a:solidFill>
                  <a:schemeClr val="dk1"/>
                </a:solidFill>
                <a:cs typeface="Calibri"/>
                <a:sym typeface="Calibri"/>
              </a:rPr>
              <a:t> </a:t>
            </a:r>
            <a:r>
              <a:rPr lang="en-CA" b="1" dirty="0">
                <a:solidFill>
                  <a:schemeClr val="accent1"/>
                </a:solidFill>
                <a:cs typeface="Calibri"/>
                <a:sym typeface="Calibri"/>
              </a:rPr>
              <a:t>root</a:t>
            </a:r>
            <a:r>
              <a:rPr lang="en-CA" dirty="0">
                <a:solidFill>
                  <a:schemeClr val="dk1"/>
                </a:solidFill>
                <a:cs typeface="Calibri"/>
                <a:sym typeface="Calibri"/>
              </a:rPr>
              <a:t> of the </a:t>
            </a:r>
            <a:r>
              <a:rPr lang="en-CA" b="1" dirty="0">
                <a:solidFill>
                  <a:schemeClr val="accent1"/>
                </a:solidFill>
                <a:cs typeface="Calibri"/>
                <a:sym typeface="Calibri"/>
              </a:rPr>
              <a:t>word</a:t>
            </a:r>
            <a:r>
              <a:rPr lang="en-CA" dirty="0">
                <a:solidFill>
                  <a:schemeClr val="dk1"/>
                </a:solidFill>
                <a:cs typeface="Calibri"/>
                <a:sym typeface="Calibri"/>
              </a:rPr>
              <a:t>.</a:t>
            </a:r>
            <a:endParaRPr lang="en-CA" dirty="0">
              <a:solidFill>
                <a:schemeClr val="dk1"/>
              </a:solidFill>
              <a:cs typeface="Calibri"/>
            </a:endParaRPr>
          </a:p>
          <a:p>
            <a:pPr marL="0" indent="0">
              <a:buNone/>
            </a:pPr>
            <a:endParaRPr lang="en-US" dirty="0">
              <a:solidFill>
                <a:schemeClr val="dk1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ar-SA" dirty="0">
                <a:solidFill>
                  <a:schemeClr val="dk1"/>
                </a:solidFill>
                <a:latin typeface="Calibri"/>
                <a:cs typeface="Calibri"/>
                <a:sym typeface="Arial"/>
              </a:rPr>
              <a:t>هي اللام </a:t>
            </a:r>
            <a:r>
              <a:rPr lang="ar-SA" b="1" dirty="0">
                <a:solidFill>
                  <a:schemeClr val="accent1"/>
                </a:solidFill>
                <a:latin typeface="Calibri"/>
                <a:cs typeface="Calibri"/>
                <a:sym typeface="Arial"/>
              </a:rPr>
              <a:t>الداخلة على الأسماء</a:t>
            </a:r>
            <a:r>
              <a:rPr lang="ar-SA" dirty="0">
                <a:solidFill>
                  <a:schemeClr val="dk1"/>
                </a:solidFill>
                <a:latin typeface="Calibri"/>
                <a:cs typeface="Calibri"/>
                <a:sym typeface="Arial"/>
              </a:rPr>
              <a:t>، وتكون </a:t>
            </a:r>
            <a:r>
              <a:rPr lang="ar-SA" b="1" dirty="0">
                <a:solidFill>
                  <a:schemeClr val="accent1"/>
                </a:solidFill>
                <a:latin typeface="Calibri"/>
                <a:cs typeface="Calibri"/>
                <a:sym typeface="Arial"/>
              </a:rPr>
              <a:t>زائدة</a:t>
            </a:r>
            <a:r>
              <a:rPr lang="ar-SA" dirty="0">
                <a:solidFill>
                  <a:schemeClr val="dk1"/>
                </a:solidFill>
                <a:latin typeface="Calibri"/>
                <a:cs typeface="Calibri"/>
                <a:sym typeface="Arial"/>
              </a:rPr>
              <a:t> عن بنية الكلمة دائماً.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B423E-A7A6-553E-5057-2E2803201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C250DB-0B80-1F30-D1E5-EFC1EB288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4949E3-02FA-4303-FB75-9E5D0FF879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Laam of </a:t>
            </a:r>
            <a:r>
              <a:rPr lang="en-US" dirty="0" err="1"/>
              <a:t>Ta’reef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لام التعريف (ال)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A black and white text&#10;&#10;AI-generated content may be incorrect.">
            <a:extLst>
              <a:ext uri="{FF2B5EF4-FFF2-40B4-BE49-F238E27FC236}">
                <a16:creationId xmlns:a16="http://schemas.microsoft.com/office/drawing/2014/main" id="{7BB5DF80-34CF-B6FC-482C-19FD0448C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3373" y="2895857"/>
            <a:ext cx="1499071" cy="892829"/>
          </a:xfrm>
          <a:prstGeom prst="rect">
            <a:avLst/>
          </a:prstGeom>
        </p:spPr>
      </p:pic>
      <p:pic>
        <p:nvPicPr>
          <p:cNvPr id="10" name="Picture 9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D287EED7-69B0-6DCD-DD4A-84025B0F0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2077" y="4056523"/>
            <a:ext cx="1541661" cy="968479"/>
          </a:xfrm>
          <a:prstGeom prst="rect">
            <a:avLst/>
          </a:prstGeom>
        </p:spPr>
      </p:pic>
      <p:pic>
        <p:nvPicPr>
          <p:cNvPr id="12" name="Picture 11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FEA123CC-9483-5E52-82FC-BCF2333E8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8674" y="2865242"/>
            <a:ext cx="1418130" cy="968479"/>
          </a:xfrm>
          <a:prstGeom prst="rect">
            <a:avLst/>
          </a:prstGeom>
        </p:spPr>
      </p:pic>
      <p:pic>
        <p:nvPicPr>
          <p:cNvPr id="14" name="Picture 13" descr="A close up of a sign&#10;&#10;AI-generated content may be incorrect.">
            <a:extLst>
              <a:ext uri="{FF2B5EF4-FFF2-40B4-BE49-F238E27FC236}">
                <a16:creationId xmlns:a16="http://schemas.microsoft.com/office/drawing/2014/main" id="{87C99F7D-2C9A-0732-716F-8FFA534519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2968" y="4056523"/>
            <a:ext cx="1513836" cy="96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21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F980C-6E92-1C9A-80D0-DCEB065CB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B7B4E-D171-7D8B-A75D-FA7E7F27E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 Types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أنواعها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0AEB0-B7A8-ED08-59E8-29173987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195247-CAAD-96CF-93B6-CA28D94F5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488AEB-663D-B588-6536-950C021202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Laam of </a:t>
            </a:r>
            <a:r>
              <a:rPr lang="en-US" dirty="0" err="1"/>
              <a:t>Ta’reef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لام التعريف (ال)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208;p11">
            <a:extLst>
              <a:ext uri="{FF2B5EF4-FFF2-40B4-BE49-F238E27FC236}">
                <a16:creationId xmlns:a16="http://schemas.microsoft.com/office/drawing/2014/main" id="{1E18290D-9792-707F-6317-4F81C1847773}"/>
              </a:ext>
            </a:extLst>
          </p:cNvPr>
          <p:cNvSpPr txBox="1"/>
          <p:nvPr/>
        </p:nvSpPr>
        <p:spPr>
          <a:xfrm>
            <a:off x="838200" y="4410198"/>
            <a:ext cx="3302721" cy="2466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lang="ar-SA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نوعان</a:t>
            </a:r>
            <a:r>
              <a:rPr lang="ar-SA" sz="2800" b="1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  <a:p>
            <a:pPr marL="457200" marR="0" lvl="0" indent="-457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Char char="•"/>
            </a:pPr>
            <a:r>
              <a:rPr lang="ar-SA" sz="2800" dirty="0">
                <a:latin typeface="Calibri"/>
                <a:ea typeface="Calibri"/>
                <a:cs typeface="Calibri"/>
                <a:sym typeface="Calibri"/>
              </a:rPr>
              <a:t>اللام القمرية</a:t>
            </a:r>
            <a:endParaRPr dirty="0"/>
          </a:p>
          <a:p>
            <a:pPr marL="457200" marR="0" lvl="0" indent="-457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Char char="•"/>
            </a:pPr>
            <a:r>
              <a:rPr lang="ar-SA" sz="2800" dirty="0">
                <a:latin typeface="Calibri"/>
                <a:ea typeface="Calibri"/>
                <a:cs typeface="Calibri"/>
                <a:sym typeface="Calibri"/>
              </a:rPr>
              <a:t>اللام الشمسية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09;p11">
            <a:extLst>
              <a:ext uri="{FF2B5EF4-FFF2-40B4-BE49-F238E27FC236}">
                <a16:creationId xmlns:a16="http://schemas.microsoft.com/office/drawing/2014/main" id="{CF4F3B71-74EB-ABD5-08CB-E5B20E04E745}"/>
              </a:ext>
            </a:extLst>
          </p:cNvPr>
          <p:cNvSpPr txBox="1"/>
          <p:nvPr/>
        </p:nvSpPr>
        <p:spPr>
          <a:xfrm>
            <a:off x="838200" y="1944089"/>
            <a:ext cx="4558145" cy="2466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Two</a:t>
            </a:r>
            <a:r>
              <a:rPr lang="ar-SA" sz="4000" b="1" i="0" u="none" strike="noStrike" cap="none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4000" b="1" i="0" u="none" strike="noStrike" cap="none" dirty="0" err="1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Types</a:t>
            </a:r>
            <a:r>
              <a:rPr lang="ar-SA" sz="3200" b="1" i="0" u="none" strike="noStrike" cap="none" dirty="0">
                <a:solidFill>
                  <a:srgbClr val="1F3864"/>
                </a:solidFill>
                <a:ea typeface="Calibri"/>
                <a:cs typeface="Calibri"/>
                <a:sym typeface="Calibri"/>
              </a:rPr>
              <a:t>: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Char char="🠶"/>
            </a:pPr>
            <a:r>
              <a:rPr lang="ar-SA" sz="3200" i="0" u="none" strike="noStrike" cap="none" dirty="0" err="1">
                <a:ea typeface="Calibri"/>
                <a:cs typeface="Calibri"/>
                <a:sym typeface="Calibri"/>
              </a:rPr>
              <a:t>Lam</a:t>
            </a:r>
            <a:r>
              <a:rPr lang="ar-SA" sz="3200" i="0" u="none" strike="noStrike" cap="none" dirty="0">
                <a:ea typeface="Calibri"/>
                <a:cs typeface="Calibri"/>
                <a:sym typeface="Calibri"/>
              </a:rPr>
              <a:t> </a:t>
            </a:r>
            <a:r>
              <a:rPr lang="ar-SA" sz="3200" i="0" u="none" strike="noStrike" cap="none" dirty="0" err="1">
                <a:ea typeface="Calibri"/>
                <a:cs typeface="Calibri"/>
                <a:sym typeface="Calibri"/>
              </a:rPr>
              <a:t>Qamariyyah</a:t>
            </a:r>
            <a:endParaRPr sz="3200" i="0" u="none" strike="noStrike" cap="none" dirty="0"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Char char="🠶"/>
            </a:pPr>
            <a:r>
              <a:rPr lang="ar-SA" sz="3200" i="0" u="none" strike="noStrike" cap="none" dirty="0" err="1">
                <a:ea typeface="Calibri"/>
                <a:cs typeface="Calibri"/>
                <a:sym typeface="Calibri"/>
              </a:rPr>
              <a:t>Lam</a:t>
            </a:r>
            <a:r>
              <a:rPr lang="ar-SA" sz="3200" i="0" u="none" strike="noStrike" cap="none" dirty="0">
                <a:ea typeface="Calibri"/>
                <a:cs typeface="Calibri"/>
                <a:sym typeface="Calibri"/>
              </a:rPr>
              <a:t> </a:t>
            </a:r>
            <a:r>
              <a:rPr lang="ar-SA" sz="3200" i="0" u="none" strike="noStrike" cap="none" dirty="0" err="1">
                <a:ea typeface="Calibri"/>
                <a:cs typeface="Calibri"/>
                <a:sym typeface="Calibri"/>
              </a:rPr>
              <a:t>Al-Shamsiyyah</a:t>
            </a:r>
            <a:endParaRPr sz="2800" i="0" u="none" strike="noStrike" cap="none" dirty="0">
              <a:ea typeface="Calibri"/>
              <a:cs typeface="Calibri"/>
              <a:sym typeface="Calibri"/>
            </a:endParaRPr>
          </a:p>
        </p:txBody>
      </p:sp>
      <p:pic>
        <p:nvPicPr>
          <p:cNvPr id="11" name="Google Shape;210;p11">
            <a:extLst>
              <a:ext uri="{FF2B5EF4-FFF2-40B4-BE49-F238E27FC236}">
                <a16:creationId xmlns:a16="http://schemas.microsoft.com/office/drawing/2014/main" id="{3B336796-549E-6FB3-D0D5-F4F40D35552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30612" y="2144109"/>
            <a:ext cx="5623188" cy="35735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9761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FAA6F-B1A2-A34F-FAAD-7FBDB7719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F1FF3-090E-7C78-4347-52C2C60E0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ea typeface="Calibri"/>
                <a:cs typeface="Calibri"/>
                <a:sym typeface="Calibri"/>
              </a:rPr>
              <a:t>Lam Qamariyyah</a:t>
            </a:r>
            <a:r>
              <a:rPr lang="en-US" dirty="0"/>
              <a:t> </a:t>
            </a:r>
            <a:r>
              <a:rPr lang="ar-SA" dirty="0">
                <a:latin typeface="Calibri"/>
                <a:ea typeface="Calibri"/>
                <a:cs typeface="Calibri"/>
                <a:sym typeface="Calibri"/>
              </a:rPr>
              <a:t>اللام القمرية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40062-A3C8-3C9C-1925-A60642EDA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9CD9F3-5358-9929-FB92-4B287ADC4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F3F2FBB-FE67-BF0B-F7E7-1D3E93179F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Laam of </a:t>
            </a:r>
            <a:r>
              <a:rPr lang="en-US" dirty="0" err="1"/>
              <a:t>Ta’reef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لام التعريف (ال)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Google Shape;210;p11">
            <a:extLst>
              <a:ext uri="{FF2B5EF4-FFF2-40B4-BE49-F238E27FC236}">
                <a16:creationId xmlns:a16="http://schemas.microsoft.com/office/drawing/2014/main" id="{27F93E0F-0214-941B-03A6-F8104E6A5B0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55372"/>
          <a:stretch>
            <a:fillRect/>
          </a:stretch>
        </p:blipFill>
        <p:spPr>
          <a:xfrm>
            <a:off x="9115097" y="1960177"/>
            <a:ext cx="2015359" cy="29376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7;p12">
            <a:extLst>
              <a:ext uri="{FF2B5EF4-FFF2-40B4-BE49-F238E27FC236}">
                <a16:creationId xmlns:a16="http://schemas.microsoft.com/office/drawing/2014/main" id="{747E1534-A9BA-7812-4CDD-AA8D9F0C9089}"/>
              </a:ext>
            </a:extLst>
          </p:cNvPr>
          <p:cNvSpPr txBox="1"/>
          <p:nvPr/>
        </p:nvSpPr>
        <p:spPr>
          <a:xfrm>
            <a:off x="1215808" y="4212959"/>
            <a:ext cx="6793075" cy="2057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000"/>
              <a:buFont typeface="Arial"/>
              <a:buNone/>
            </a:pP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حروفها</a:t>
            </a:r>
            <a:r>
              <a:rPr lang="ar-SA" b="1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: أربعة عشر مجموعة في (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أبْغِ حَجَّكَ وَخَفْ عَقِيمَهُ</a:t>
            </a:r>
            <a:r>
              <a:rPr lang="ar-SA" b="1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).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rtl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000"/>
              <a:buFont typeface="Arial"/>
              <a:buNone/>
            </a:pP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حكمها</a:t>
            </a:r>
            <a:r>
              <a:rPr lang="ar-SA" b="1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: الإظهار القمري.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rtl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000"/>
              <a:buFont typeface="Arial"/>
              <a:buNone/>
            </a:pP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علامتها في المصحف</a:t>
            </a:r>
            <a:r>
              <a:rPr lang="ar-SA" b="1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: ظهور السكون على اللام.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rtl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ar-SA" b="1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سبب الإظهار</a:t>
            </a:r>
            <a:r>
              <a:rPr lang="ar-SA" b="1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: تباعد مخرج اللام عن مخرج هذه الحروف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18;p12">
            <a:extLst>
              <a:ext uri="{FF2B5EF4-FFF2-40B4-BE49-F238E27FC236}">
                <a16:creationId xmlns:a16="http://schemas.microsoft.com/office/drawing/2014/main" id="{16695697-4A7C-0EFB-4104-6B2D438074E5}"/>
              </a:ext>
            </a:extLst>
          </p:cNvPr>
          <p:cNvSpPr txBox="1"/>
          <p:nvPr/>
        </p:nvSpPr>
        <p:spPr>
          <a:xfrm>
            <a:off x="838200" y="1564849"/>
            <a:ext cx="7591097" cy="2487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000"/>
              <a:buFont typeface="Arial"/>
              <a:buNone/>
            </a:pPr>
            <a:r>
              <a:rPr lang="ar-SA" b="1" dirty="0" err="1">
                <a:solidFill>
                  <a:schemeClr val="accent1"/>
                </a:solidFill>
                <a:ea typeface="Arial"/>
                <a:cs typeface="Arial"/>
                <a:sym typeface="Arial"/>
              </a:rPr>
              <a:t>Letters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: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Fourteen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letters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combined in 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(</a:t>
            </a:r>
            <a:r>
              <a:rPr lang="ar-SA" dirty="0">
                <a:solidFill>
                  <a:srgbClr val="C00000"/>
                </a:solidFill>
                <a:ea typeface="Arial"/>
                <a:cs typeface="Arial"/>
                <a:sym typeface="Arial"/>
              </a:rPr>
              <a:t>أبْغِ حَجَّكَ وَخَفْ عَقِيمَهُ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)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000"/>
              <a:buFont typeface="Arial"/>
              <a:buNone/>
            </a:pPr>
            <a:r>
              <a:rPr lang="ar-SA" b="1" dirty="0" err="1">
                <a:solidFill>
                  <a:schemeClr val="accent1"/>
                </a:solidFill>
                <a:cs typeface="Arial"/>
                <a:sym typeface="Arial"/>
              </a:rPr>
              <a:t>Rule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: I</a:t>
            </a:r>
            <a:r>
              <a:rPr lang="en-US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d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h-har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Qamari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000"/>
              <a:buFont typeface="Arial"/>
              <a:buNone/>
            </a:pPr>
            <a:r>
              <a:rPr lang="ar-SA" b="1" dirty="0" err="1">
                <a:solidFill>
                  <a:schemeClr val="accent1"/>
                </a:solidFill>
                <a:cs typeface="Arial"/>
                <a:sym typeface="Arial"/>
              </a:rPr>
              <a:t>Sign</a:t>
            </a:r>
            <a:r>
              <a:rPr lang="ar-SA" b="1" dirty="0">
                <a:solidFill>
                  <a:schemeClr val="accent1"/>
                </a:solidFill>
                <a:cs typeface="Arial"/>
                <a:sym typeface="Arial"/>
              </a:rPr>
              <a:t> </a:t>
            </a:r>
            <a:r>
              <a:rPr lang="ar-SA" b="1" dirty="0" err="1">
                <a:solidFill>
                  <a:schemeClr val="accent1"/>
                </a:solidFill>
                <a:cs typeface="Arial"/>
                <a:sym typeface="Arial"/>
              </a:rPr>
              <a:t>in</a:t>
            </a:r>
            <a:r>
              <a:rPr lang="ar-SA" b="1" dirty="0">
                <a:solidFill>
                  <a:schemeClr val="accent1"/>
                </a:solidFill>
                <a:cs typeface="Arial"/>
                <a:sym typeface="Arial"/>
              </a:rPr>
              <a:t> </a:t>
            </a:r>
            <a:r>
              <a:rPr lang="ar-SA" b="1" dirty="0" err="1">
                <a:solidFill>
                  <a:schemeClr val="accent1"/>
                </a:solidFill>
                <a:cs typeface="Arial"/>
                <a:sym typeface="Arial"/>
              </a:rPr>
              <a:t>the</a:t>
            </a:r>
            <a:r>
              <a:rPr lang="ar-SA" b="1" dirty="0">
                <a:solidFill>
                  <a:schemeClr val="accent1"/>
                </a:solidFill>
                <a:cs typeface="Arial"/>
                <a:sym typeface="Arial"/>
              </a:rPr>
              <a:t> </a:t>
            </a:r>
            <a:r>
              <a:rPr lang="ar-SA" b="1" dirty="0" err="1">
                <a:solidFill>
                  <a:schemeClr val="accent1"/>
                </a:solidFill>
                <a:cs typeface="Arial"/>
                <a:sym typeface="Arial"/>
              </a:rPr>
              <a:t>mus-haf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: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Sukun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written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directly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above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the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lam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000"/>
              <a:buFont typeface="Arial"/>
              <a:buNone/>
            </a:pPr>
            <a:r>
              <a:rPr lang="ar-SA" b="1" dirty="0" err="1">
                <a:solidFill>
                  <a:schemeClr val="accent1"/>
                </a:solidFill>
                <a:cs typeface="Arial"/>
                <a:sym typeface="Arial"/>
              </a:rPr>
              <a:t>Reason</a:t>
            </a:r>
            <a:r>
              <a:rPr lang="ar-SA" b="1" dirty="0">
                <a:solidFill>
                  <a:schemeClr val="accent1"/>
                </a:solidFill>
                <a:cs typeface="Arial"/>
                <a:sym typeface="Arial"/>
              </a:rPr>
              <a:t> </a:t>
            </a:r>
            <a:r>
              <a:rPr lang="ar-SA" b="1" dirty="0" err="1">
                <a:solidFill>
                  <a:schemeClr val="accent1"/>
                </a:solidFill>
                <a:cs typeface="Arial"/>
                <a:sym typeface="Arial"/>
              </a:rPr>
              <a:t>for</a:t>
            </a:r>
            <a:r>
              <a:rPr lang="ar-SA" b="1" dirty="0">
                <a:solidFill>
                  <a:schemeClr val="accent1"/>
                </a:solidFill>
                <a:cs typeface="Arial"/>
                <a:sym typeface="Arial"/>
              </a:rPr>
              <a:t> i</a:t>
            </a:r>
            <a:r>
              <a:rPr lang="en-US" b="1" dirty="0">
                <a:solidFill>
                  <a:schemeClr val="accent1"/>
                </a:solidFill>
                <a:cs typeface="Arial"/>
                <a:sym typeface="Arial"/>
              </a:rPr>
              <a:t>d</a:t>
            </a:r>
            <a:r>
              <a:rPr lang="ar-SA" b="1" dirty="0" err="1">
                <a:solidFill>
                  <a:schemeClr val="accent1"/>
                </a:solidFill>
                <a:cs typeface="Arial"/>
                <a:sym typeface="Arial"/>
              </a:rPr>
              <a:t>h-har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: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The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distance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between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the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makhraj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of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the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lam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and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that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of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these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fourteen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ar-S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letters</a:t>
            </a:r>
            <a:r>
              <a:rPr lang="ar-S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.</a:t>
            </a:r>
            <a:endParaRPr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2" name="Picture 11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5E7653BF-CD5F-89D7-06AE-5C503B8C6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1441" y="5338954"/>
            <a:ext cx="1336838" cy="839808"/>
          </a:xfrm>
          <a:prstGeom prst="rect">
            <a:avLst/>
          </a:prstGeom>
        </p:spPr>
      </p:pic>
      <p:pic>
        <p:nvPicPr>
          <p:cNvPr id="9" name="Picture 8" descr="A close up of a logo&#10;&#10;AI-generated content may be incorrect.">
            <a:extLst>
              <a:ext uri="{FF2B5EF4-FFF2-40B4-BE49-F238E27FC236}">
                <a16:creationId xmlns:a16="http://schemas.microsoft.com/office/drawing/2014/main" id="{92BB4655-D2D2-E35A-CB9E-E38091436A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4692" y="5338954"/>
            <a:ext cx="1143000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943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567AE-3AF0-CB38-AD99-84E75BA32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6956F-E05B-3280-BDBE-75D08030F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ea typeface="Calibri"/>
                <a:cs typeface="Calibri"/>
                <a:sym typeface="Calibri"/>
              </a:rPr>
              <a:t>Lam Qamariyyah</a:t>
            </a:r>
            <a:r>
              <a:rPr lang="en-US" dirty="0"/>
              <a:t> </a:t>
            </a:r>
            <a:r>
              <a:rPr lang="ar-SA" dirty="0">
                <a:latin typeface="Calibri"/>
                <a:ea typeface="Calibri"/>
                <a:cs typeface="Calibri"/>
                <a:sym typeface="Calibri"/>
              </a:rPr>
              <a:t>اللام القمرية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E0A6B-D0AE-9079-C149-20097D49C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3BBB94-6670-D847-CFAF-E38BEBC2D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BB4D4CB-A593-EEF8-030A-6E41FF3377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Laam of </a:t>
            </a:r>
            <a:r>
              <a:rPr lang="en-US" dirty="0" err="1"/>
              <a:t>Ta’reef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لام التعريف (ال)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226;p13">
            <a:extLst>
              <a:ext uri="{FF2B5EF4-FFF2-40B4-BE49-F238E27FC236}">
                <a16:creationId xmlns:a16="http://schemas.microsoft.com/office/drawing/2014/main" id="{C6175F2C-2DED-3083-CC07-61D3CF1ED0A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3280" t="23515" r="3439" b="31340"/>
          <a:stretch/>
        </p:blipFill>
        <p:spPr>
          <a:xfrm>
            <a:off x="4895952" y="2102036"/>
            <a:ext cx="5251219" cy="4066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25;p13">
            <a:extLst>
              <a:ext uri="{FF2B5EF4-FFF2-40B4-BE49-F238E27FC236}">
                <a16:creationId xmlns:a16="http://schemas.microsoft.com/office/drawing/2014/main" id="{4F5C3FD5-FD04-595D-359C-3B677EDD0C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1167" y="1886506"/>
            <a:ext cx="2704365" cy="44873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7748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E5167-C00D-0B9D-6500-719F2737D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17F31-1311-5EF1-5C41-2E00F1C60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ea typeface="Calibri"/>
                <a:cs typeface="Calibri"/>
                <a:sym typeface="Calibri"/>
              </a:rPr>
              <a:t>Lam </a:t>
            </a:r>
            <a:r>
              <a:rPr lang="ar-SA" dirty="0" err="1">
                <a:ea typeface="Calibri"/>
                <a:cs typeface="Calibri"/>
                <a:sym typeface="Calibri"/>
              </a:rPr>
              <a:t>Al-Shamsiyyah</a:t>
            </a:r>
            <a:r>
              <a:rPr lang="en-US" dirty="0"/>
              <a:t> </a:t>
            </a:r>
            <a:r>
              <a:rPr lang="ar-SA" dirty="0">
                <a:latin typeface="Calibri"/>
                <a:ea typeface="Calibri"/>
                <a:cs typeface="Calibri"/>
                <a:sym typeface="Calibri"/>
              </a:rPr>
              <a:t>اللام الشمسية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0F8F9-8F56-8A96-E308-6496442CE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3ED1A2-CEB4-2EE2-74A2-2FA9B3E5F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EA86EDC-0140-5546-5E29-0D237F11B4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Laam of </a:t>
            </a:r>
            <a:r>
              <a:rPr lang="en-US" dirty="0" err="1"/>
              <a:t>Ta’reef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لام التعريف (ال)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Google Shape;210;p11">
            <a:extLst>
              <a:ext uri="{FF2B5EF4-FFF2-40B4-BE49-F238E27FC236}">
                <a16:creationId xmlns:a16="http://schemas.microsoft.com/office/drawing/2014/main" id="{84E84BFA-C70A-441D-7683-71BE0028AE4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38948" t="-740" r="2032" b="740"/>
          <a:stretch>
            <a:fillRect/>
          </a:stretch>
        </p:blipFill>
        <p:spPr>
          <a:xfrm>
            <a:off x="9115097" y="1960177"/>
            <a:ext cx="2665312" cy="29376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7;p12">
            <a:extLst>
              <a:ext uri="{FF2B5EF4-FFF2-40B4-BE49-F238E27FC236}">
                <a16:creationId xmlns:a16="http://schemas.microsoft.com/office/drawing/2014/main" id="{B2632C0A-35F8-E7F5-1730-4DBBFDE10694}"/>
              </a:ext>
            </a:extLst>
          </p:cNvPr>
          <p:cNvSpPr txBox="1"/>
          <p:nvPr/>
        </p:nvSpPr>
        <p:spPr>
          <a:xfrm>
            <a:off x="1215808" y="4428715"/>
            <a:ext cx="6793075" cy="2057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spcBef>
                <a:spcPts val="1000"/>
              </a:spcBef>
              <a:buClr>
                <a:srgbClr val="2F5496"/>
              </a:buClr>
              <a:buSzPts val="1600"/>
            </a:pP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حروفها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: الأربعة عشر حرفاً الباقية    </a:t>
            </a:r>
            <a:endParaRPr lang="en-US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algn="ctr" rtl="1">
              <a:spcBef>
                <a:spcPts val="1000"/>
              </a:spcBef>
              <a:buClr>
                <a:srgbClr val="2F5496"/>
              </a:buClr>
              <a:buSzPts val="1600"/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ط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ِبْ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ث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م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صِ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لْ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رَ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حِماً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ت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فزْ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ضِ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فْ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ذ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َا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نِ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عَمْ       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د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عْ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س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وءَ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ظ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ّنٍ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ز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رْ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ش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ريفاً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ل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لكرمْ </a:t>
            </a:r>
            <a:endParaRPr lang="en-US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lvl="0" algn="r" rtl="1">
              <a:spcBef>
                <a:spcPts val="1000"/>
              </a:spcBef>
              <a:buClr>
                <a:srgbClr val="2F5496"/>
              </a:buClr>
              <a:buSzPts val="1600"/>
            </a:pP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حكمها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: الإدغام الشّمسي.</a:t>
            </a:r>
            <a:endParaRPr lang="ar-SA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spcBef>
                <a:spcPts val="1000"/>
              </a:spcBef>
              <a:buClr>
                <a:srgbClr val="2F5496"/>
              </a:buClr>
              <a:buSzPts val="1600"/>
            </a:pP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علامتها في المصحف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: خلو اللام من السكون ووضع شدة على الحروف التي بعدها.</a:t>
            </a:r>
            <a:endParaRPr lang="ar-SA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spcBef>
                <a:spcPts val="1000"/>
              </a:spcBef>
              <a:buClr>
                <a:srgbClr val="2F5496"/>
              </a:buClr>
              <a:buSzPts val="1600"/>
            </a:pP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سبب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الإدغام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: التماثل مع اللام والتقارب مع باقي الحروف.</a:t>
            </a:r>
            <a:endParaRPr lang="ar-SA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18;p12">
            <a:extLst>
              <a:ext uri="{FF2B5EF4-FFF2-40B4-BE49-F238E27FC236}">
                <a16:creationId xmlns:a16="http://schemas.microsoft.com/office/drawing/2014/main" id="{622EC76E-FB63-A651-EC12-093D2DC883AA}"/>
              </a:ext>
            </a:extLst>
          </p:cNvPr>
          <p:cNvSpPr txBox="1"/>
          <p:nvPr/>
        </p:nvSpPr>
        <p:spPr>
          <a:xfrm>
            <a:off x="838200" y="1802817"/>
            <a:ext cx="7591097" cy="2465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spcBef>
                <a:spcPts val="1000"/>
              </a:spcBef>
              <a:buClr>
                <a:srgbClr val="2F5496"/>
              </a:buClr>
              <a:buSzPts val="1800"/>
            </a:pPr>
            <a:r>
              <a:rPr lang="en-CA" b="1" dirty="0">
                <a:solidFill>
                  <a:schemeClr val="accent1"/>
                </a:solidFill>
                <a:cs typeface="Arial"/>
                <a:sym typeface="Arial"/>
              </a:rPr>
              <a:t>Letters</a:t>
            </a:r>
            <a:r>
              <a:rPr lang="en-C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: The remaining fourteen letters of the Arabic Alphabet</a:t>
            </a:r>
            <a:endParaRPr lang="en-CA" dirty="0"/>
          </a:p>
          <a:p>
            <a:pPr lvl="0" algn="ctr" rtl="1">
              <a:spcBef>
                <a:spcPts val="1000"/>
              </a:spcBef>
              <a:buClr>
                <a:srgbClr val="FF0000"/>
              </a:buClr>
              <a:buSzPts val="1800"/>
            </a:pP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ط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ِبْ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ث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م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صِ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لْ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رَ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حِماً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ت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فزْ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ضِ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فْ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ذ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َا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نِ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عَمْ       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د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عْ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س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وءَ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ظ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ّنٍ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ز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رْ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ش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ريفاً 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ل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لكرمْ </a:t>
            </a:r>
            <a:endParaRPr lang="ar-S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1000"/>
              </a:spcBef>
              <a:buClr>
                <a:srgbClr val="2F5496"/>
              </a:buClr>
              <a:buSzPts val="1800"/>
            </a:pPr>
            <a:r>
              <a:rPr lang="en-CA" b="1" dirty="0">
                <a:solidFill>
                  <a:schemeClr val="accent1"/>
                </a:solidFill>
                <a:cs typeface="Arial"/>
                <a:sym typeface="Arial"/>
              </a:rPr>
              <a:t>Rule</a:t>
            </a:r>
            <a:r>
              <a:rPr lang="en-C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: </a:t>
            </a:r>
            <a:r>
              <a:rPr lang="en-C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Idgham</a:t>
            </a:r>
            <a:r>
              <a:rPr lang="en-C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Shamsi</a:t>
            </a:r>
            <a:endParaRPr lang="en-CA" dirty="0"/>
          </a:p>
          <a:p>
            <a:pPr lvl="0">
              <a:spcBef>
                <a:spcPts val="1000"/>
              </a:spcBef>
              <a:buClr>
                <a:srgbClr val="2F5496"/>
              </a:buClr>
              <a:buSzPts val="1800"/>
            </a:pPr>
            <a:r>
              <a:rPr lang="en-CA" b="1" dirty="0">
                <a:solidFill>
                  <a:schemeClr val="accent1"/>
                </a:solidFill>
                <a:cs typeface="Arial"/>
                <a:sym typeface="Arial"/>
              </a:rPr>
              <a:t>Sign in the </a:t>
            </a:r>
            <a:r>
              <a:rPr lang="en-CA" b="1" dirty="0" err="1">
                <a:solidFill>
                  <a:schemeClr val="accent1"/>
                </a:solidFill>
                <a:cs typeface="Arial"/>
                <a:sym typeface="Arial"/>
              </a:rPr>
              <a:t>mus-haf</a:t>
            </a:r>
            <a:r>
              <a:rPr lang="en-C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: The lam doesn’t have a </a:t>
            </a:r>
            <a:r>
              <a:rPr lang="en-C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sukun</a:t>
            </a:r>
            <a:r>
              <a:rPr lang="en-C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, and the letter following has a </a:t>
            </a:r>
            <a:r>
              <a:rPr lang="en-C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Shaddah</a:t>
            </a:r>
            <a:r>
              <a:rPr lang="en-C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, so it is to be doubled when pronounced.</a:t>
            </a:r>
          </a:p>
          <a:p>
            <a:pPr lvl="0">
              <a:spcBef>
                <a:spcPts val="1000"/>
              </a:spcBef>
              <a:buClr>
                <a:srgbClr val="2F5496"/>
              </a:buClr>
              <a:buSzPts val="1800"/>
            </a:pPr>
            <a:r>
              <a:rPr lang="en-CA" b="1" dirty="0">
                <a:solidFill>
                  <a:schemeClr val="accent1"/>
                </a:solidFill>
                <a:cs typeface="Arial"/>
                <a:sym typeface="Arial"/>
              </a:rPr>
              <a:t>Reason for </a:t>
            </a:r>
            <a:r>
              <a:rPr lang="en-CA" b="1" dirty="0" err="1">
                <a:solidFill>
                  <a:schemeClr val="accent1"/>
                </a:solidFill>
                <a:cs typeface="Arial"/>
                <a:sym typeface="Arial"/>
              </a:rPr>
              <a:t>idgham</a:t>
            </a:r>
            <a:r>
              <a:rPr lang="en-C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: The </a:t>
            </a:r>
            <a:r>
              <a:rPr lang="en-C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makhraj</a:t>
            </a:r>
            <a:r>
              <a:rPr lang="en-C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of the lam is close to the </a:t>
            </a:r>
            <a:r>
              <a:rPr lang="en-CA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makhrajs</a:t>
            </a:r>
            <a:r>
              <a:rPr lang="en-CA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of the other fourteen letters.</a:t>
            </a:r>
          </a:p>
        </p:txBody>
      </p:sp>
      <p:pic>
        <p:nvPicPr>
          <p:cNvPr id="7" name="Picture 6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C654D202-2CEA-0086-104C-C8D81DD33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127" y="5091662"/>
            <a:ext cx="1418130" cy="968479"/>
          </a:xfrm>
          <a:prstGeom prst="rect">
            <a:avLst/>
          </a:prstGeom>
        </p:spPr>
      </p:pic>
      <p:pic>
        <p:nvPicPr>
          <p:cNvPr id="9" name="Picture 8" descr="A close up of a sign&#10;&#10;AI-generated content may be incorrect.">
            <a:extLst>
              <a:ext uri="{FF2B5EF4-FFF2-40B4-BE49-F238E27FC236}">
                <a16:creationId xmlns:a16="http://schemas.microsoft.com/office/drawing/2014/main" id="{1B2C87EF-AFEA-48CB-2A12-BA36CE833A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5091662"/>
            <a:ext cx="1513836" cy="96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536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8AD82-199D-C3C2-7329-92DC79A15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B8654-CC8E-9D95-2C91-F187EE1E2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ea typeface="Calibri"/>
                <a:cs typeface="Calibri"/>
                <a:sym typeface="Calibri"/>
              </a:rPr>
              <a:t>Lam </a:t>
            </a:r>
            <a:r>
              <a:rPr lang="ar-SA" dirty="0" err="1">
                <a:ea typeface="Calibri"/>
                <a:cs typeface="Calibri"/>
                <a:sym typeface="Calibri"/>
              </a:rPr>
              <a:t>Al-Shamsiyyah</a:t>
            </a:r>
            <a:r>
              <a:rPr lang="en-US" dirty="0"/>
              <a:t> </a:t>
            </a:r>
            <a:r>
              <a:rPr lang="ar-SA" dirty="0">
                <a:latin typeface="Calibri"/>
                <a:ea typeface="Calibri"/>
                <a:cs typeface="Calibri"/>
                <a:sym typeface="Calibri"/>
              </a:rPr>
              <a:t>اللام الشمسية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62057-462D-50F0-AA3E-BE970F5F5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77EFAC-4D90-B4DB-B56E-8DD3D248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B7BD4-CC66-7690-D148-BC49D3635B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Laam of </a:t>
            </a:r>
            <a:r>
              <a:rPr lang="en-US" dirty="0" err="1"/>
              <a:t>Ta’reef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لام التعريف (ال)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Google Shape;249;p16">
            <a:extLst>
              <a:ext uri="{FF2B5EF4-FFF2-40B4-BE49-F238E27FC236}">
                <a16:creationId xmlns:a16="http://schemas.microsoft.com/office/drawing/2014/main" id="{F29393F1-0208-0DAD-D623-8C2D16CC751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85880" y="2571766"/>
            <a:ext cx="4698712" cy="2758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50;p16">
            <a:extLst>
              <a:ext uri="{FF2B5EF4-FFF2-40B4-BE49-F238E27FC236}">
                <a16:creationId xmlns:a16="http://schemas.microsoft.com/office/drawing/2014/main" id="{121E2E27-982C-B185-9754-BF8D91EB9A6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03790" y="2539484"/>
            <a:ext cx="3813619" cy="3067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842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DF0E8-F8DF-0AF9-30EB-D0DC75848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2DF90-5242-4FC0-C5E8-7BF8B1519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Calibri"/>
                <a:cs typeface="Calibri"/>
                <a:sym typeface="Calibri"/>
              </a:rPr>
              <a:t>Practice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489B2-E9AB-B53A-9633-25B3E7E04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428B8D-8612-6C67-7A2B-53B2FAB7D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C14D7C-CD5B-CA5D-E1DB-8B74685980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Laam of </a:t>
            </a:r>
            <a:r>
              <a:rPr lang="en-US" dirty="0" err="1"/>
              <a:t>Ta’reef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لام التعريف (ال)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close-up of a white background with black writing&#10;&#10;AI-generated content may be incorrect.">
            <a:extLst>
              <a:ext uri="{FF2B5EF4-FFF2-40B4-BE49-F238E27FC236}">
                <a16:creationId xmlns:a16="http://schemas.microsoft.com/office/drawing/2014/main" id="{FA6D00EF-DB19-6FE2-49CC-B2DAEF3D9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918" y="1902114"/>
            <a:ext cx="8649568" cy="4471698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F02D9FC-310F-14C0-8DBA-CA537FA40219}"/>
              </a:ext>
            </a:extLst>
          </p:cNvPr>
          <p:cNvCxnSpPr>
            <a:cxnSpLocks/>
          </p:cNvCxnSpPr>
          <p:nvPr/>
        </p:nvCxnSpPr>
        <p:spPr>
          <a:xfrm>
            <a:off x="8610600" y="2793076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DC44C7-E67D-B424-2E97-8942A5D94BFA}"/>
              </a:ext>
            </a:extLst>
          </p:cNvPr>
          <p:cNvCxnSpPr>
            <a:cxnSpLocks/>
          </p:cNvCxnSpPr>
          <p:nvPr/>
        </p:nvCxnSpPr>
        <p:spPr>
          <a:xfrm>
            <a:off x="5704609" y="2793076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2A0A147-6CAC-ABAF-FA66-6441CCD5CBD0}"/>
              </a:ext>
            </a:extLst>
          </p:cNvPr>
          <p:cNvCxnSpPr>
            <a:cxnSpLocks/>
          </p:cNvCxnSpPr>
          <p:nvPr/>
        </p:nvCxnSpPr>
        <p:spPr>
          <a:xfrm>
            <a:off x="2511829" y="2779221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EC07DC8-42D0-8586-7085-E4023D3B3235}"/>
              </a:ext>
            </a:extLst>
          </p:cNvPr>
          <p:cNvCxnSpPr>
            <a:cxnSpLocks/>
          </p:cNvCxnSpPr>
          <p:nvPr/>
        </p:nvCxnSpPr>
        <p:spPr>
          <a:xfrm>
            <a:off x="7017328" y="5539047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5FA5F6A-5DFB-C260-A804-A14811F3835B}"/>
              </a:ext>
            </a:extLst>
          </p:cNvPr>
          <p:cNvCxnSpPr>
            <a:cxnSpLocks/>
          </p:cNvCxnSpPr>
          <p:nvPr/>
        </p:nvCxnSpPr>
        <p:spPr>
          <a:xfrm>
            <a:off x="5886796" y="5539047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14AB1E0-5A7B-3803-4002-2214AA275EBB}"/>
              </a:ext>
            </a:extLst>
          </p:cNvPr>
          <p:cNvCxnSpPr>
            <a:cxnSpLocks/>
          </p:cNvCxnSpPr>
          <p:nvPr/>
        </p:nvCxnSpPr>
        <p:spPr>
          <a:xfrm>
            <a:off x="4789516" y="5539047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1E61A05-2D10-37D6-02DD-C75722A5BB01}"/>
              </a:ext>
            </a:extLst>
          </p:cNvPr>
          <p:cNvCxnSpPr>
            <a:cxnSpLocks/>
          </p:cNvCxnSpPr>
          <p:nvPr/>
        </p:nvCxnSpPr>
        <p:spPr>
          <a:xfrm>
            <a:off x="1729047" y="5539047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67AE12E-CA6D-3266-0786-F9D7E8660FF8}"/>
              </a:ext>
            </a:extLst>
          </p:cNvPr>
          <p:cNvCxnSpPr>
            <a:cxnSpLocks/>
          </p:cNvCxnSpPr>
          <p:nvPr/>
        </p:nvCxnSpPr>
        <p:spPr>
          <a:xfrm>
            <a:off x="6625937" y="6373812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23B6A8-9BF7-123B-B293-A9A36FCD06BC}"/>
              </a:ext>
            </a:extLst>
          </p:cNvPr>
          <p:cNvCxnSpPr>
            <a:cxnSpLocks/>
          </p:cNvCxnSpPr>
          <p:nvPr/>
        </p:nvCxnSpPr>
        <p:spPr>
          <a:xfrm>
            <a:off x="1729047" y="6373812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51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99B69-98C4-E18B-CB90-4DCBCDEA4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00579-A4F3-DED9-3A70-ECFCCAAC4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Calibri"/>
                <a:cs typeface="Calibri"/>
                <a:sym typeface="Calibri"/>
              </a:rPr>
              <a:t>Practice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36A5F-20DF-A0C1-0C85-F84FEEB59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DFBB14-ECD3-D5D3-EE04-B2DFDA534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C071C2-B644-1E15-8343-928F33353F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Laam of </a:t>
            </a:r>
            <a:r>
              <a:rPr lang="en-US" dirty="0" err="1"/>
              <a:t>Ta’reef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لام التعريف (ال)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A close-up of a white background with black writing&#10;&#10;AI-generated content may be incorrect.">
            <a:extLst>
              <a:ext uri="{FF2B5EF4-FFF2-40B4-BE49-F238E27FC236}">
                <a16:creationId xmlns:a16="http://schemas.microsoft.com/office/drawing/2014/main" id="{B231892B-DC2C-FCCA-E654-F06B01B5C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497" y="1869160"/>
            <a:ext cx="6929005" cy="45503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9235430-D6A7-A7AC-517E-0B1360D97E59}"/>
              </a:ext>
            </a:extLst>
          </p:cNvPr>
          <p:cNvCxnSpPr>
            <a:cxnSpLocks/>
          </p:cNvCxnSpPr>
          <p:nvPr/>
        </p:nvCxnSpPr>
        <p:spPr>
          <a:xfrm>
            <a:off x="2798618" y="3429000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CEB6C04-7242-2DFD-FFD3-5734DD6CD4CB}"/>
              </a:ext>
            </a:extLst>
          </p:cNvPr>
          <p:cNvCxnSpPr>
            <a:cxnSpLocks/>
          </p:cNvCxnSpPr>
          <p:nvPr/>
        </p:nvCxnSpPr>
        <p:spPr>
          <a:xfrm>
            <a:off x="8060575" y="4073236"/>
            <a:ext cx="5500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DE066A2-DECC-55AC-9CC8-4DD25AECAF9F}"/>
              </a:ext>
            </a:extLst>
          </p:cNvPr>
          <p:cNvCxnSpPr>
            <a:cxnSpLocks/>
          </p:cNvCxnSpPr>
          <p:nvPr/>
        </p:nvCxnSpPr>
        <p:spPr>
          <a:xfrm>
            <a:off x="5917277" y="4089861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CEC2632-10B7-57EE-8365-AA00651BC4D8}"/>
              </a:ext>
            </a:extLst>
          </p:cNvPr>
          <p:cNvCxnSpPr>
            <a:cxnSpLocks/>
          </p:cNvCxnSpPr>
          <p:nvPr/>
        </p:nvCxnSpPr>
        <p:spPr>
          <a:xfrm>
            <a:off x="2798618" y="4089861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A51D0A-5E21-4DE9-CA0A-9715228BB2BA}"/>
              </a:ext>
            </a:extLst>
          </p:cNvPr>
          <p:cNvCxnSpPr>
            <a:cxnSpLocks/>
          </p:cNvCxnSpPr>
          <p:nvPr/>
        </p:nvCxnSpPr>
        <p:spPr>
          <a:xfrm>
            <a:off x="5313218" y="4821381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0D72905-1320-3FF8-A32C-EC87A00F8BE6}"/>
              </a:ext>
            </a:extLst>
          </p:cNvPr>
          <p:cNvCxnSpPr>
            <a:cxnSpLocks/>
          </p:cNvCxnSpPr>
          <p:nvPr/>
        </p:nvCxnSpPr>
        <p:spPr>
          <a:xfrm>
            <a:off x="4508500" y="4821381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A87096B-462E-A5C6-B8FB-981A69AAEAD9}"/>
              </a:ext>
            </a:extLst>
          </p:cNvPr>
          <p:cNvCxnSpPr>
            <a:cxnSpLocks/>
          </p:cNvCxnSpPr>
          <p:nvPr/>
        </p:nvCxnSpPr>
        <p:spPr>
          <a:xfrm>
            <a:off x="3103070" y="4821381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4D9D9B-17A7-BE55-D053-424BD7C0ECC8}"/>
              </a:ext>
            </a:extLst>
          </p:cNvPr>
          <p:cNvCxnSpPr>
            <a:cxnSpLocks/>
          </p:cNvCxnSpPr>
          <p:nvPr/>
        </p:nvCxnSpPr>
        <p:spPr>
          <a:xfrm>
            <a:off x="8474826" y="5602777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7E93A3D-F383-AEBD-87D2-58433DB5A6EA}"/>
              </a:ext>
            </a:extLst>
          </p:cNvPr>
          <p:cNvCxnSpPr>
            <a:cxnSpLocks/>
          </p:cNvCxnSpPr>
          <p:nvPr/>
        </p:nvCxnSpPr>
        <p:spPr>
          <a:xfrm>
            <a:off x="7277793" y="5636027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BE4B629-AD35-70A7-3CF0-83C1AAA3990F}"/>
              </a:ext>
            </a:extLst>
          </p:cNvPr>
          <p:cNvCxnSpPr>
            <a:cxnSpLocks/>
          </p:cNvCxnSpPr>
          <p:nvPr/>
        </p:nvCxnSpPr>
        <p:spPr>
          <a:xfrm>
            <a:off x="2631497" y="5602777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C6E811D-D7FD-C276-0EC0-4CF5E35BC3E7}"/>
              </a:ext>
            </a:extLst>
          </p:cNvPr>
          <p:cNvCxnSpPr>
            <a:cxnSpLocks/>
          </p:cNvCxnSpPr>
          <p:nvPr/>
        </p:nvCxnSpPr>
        <p:spPr>
          <a:xfrm>
            <a:off x="6495011" y="6405050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E103083-7CD0-8E58-8D60-F32F665B766C}"/>
              </a:ext>
            </a:extLst>
          </p:cNvPr>
          <p:cNvCxnSpPr>
            <a:cxnSpLocks/>
          </p:cNvCxnSpPr>
          <p:nvPr/>
        </p:nvCxnSpPr>
        <p:spPr>
          <a:xfrm>
            <a:off x="5525886" y="6355173"/>
            <a:ext cx="7827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55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A98F6-7801-FCEE-1ABD-A0A36BF1B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Laam of Verb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7878A-7427-6EF5-9515-B52F81F38A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لام الفعل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4B3D6-BDE3-9219-8B7B-E8DC3C1AB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E7FCE-0BB0-8149-AEEA-E626448AFB57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27964D-33B0-8B9D-4693-B3365BAFB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07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F6564-6C5E-0E10-59AA-FB1FD3220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تعريفها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2C86E-5FBB-3785-1B3B-5D832C37B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lam </a:t>
            </a:r>
            <a:r>
              <a:rPr lang="en-US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sakinah</a:t>
            </a:r>
            <a:r>
              <a:rPr lang="en-US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which </a:t>
            </a:r>
            <a:r>
              <a:rPr lang="en-US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an integral part of a verb, </a:t>
            </a:r>
            <a:endParaRPr lang="en-US" dirty="0">
              <a:solidFill>
                <a:schemeClr val="accent1"/>
              </a:solidFill>
            </a:endParaRPr>
          </a:p>
          <a:p>
            <a:pPr marL="342900" lvl="0" indent="-342900"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dirty="0">
                <a:solidFill>
                  <a:schemeClr val="accent1"/>
                </a:solidFill>
                <a:latin typeface="Arial"/>
                <a:cs typeface="Arial"/>
                <a:sym typeface="Arial"/>
              </a:rPr>
              <a:t>Regardless</a:t>
            </a:r>
            <a:r>
              <a:rPr lang="en-US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of its tense</a:t>
            </a:r>
            <a:r>
              <a:rPr lang="en-US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(past, present tense, or in the imperative case)</a:t>
            </a:r>
            <a:r>
              <a:rPr lang="en-US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en-US" dirty="0"/>
          </a:p>
          <a:p>
            <a:pPr marL="342900" lvl="0" indent="-342900"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all such types of verbs, the lam may occur either in </a:t>
            </a:r>
            <a:r>
              <a:rPr lang="en-US" dirty="0">
                <a:solidFill>
                  <a:schemeClr val="accent1"/>
                </a:solidFill>
                <a:latin typeface="Arial"/>
                <a:cs typeface="Arial"/>
                <a:sym typeface="Arial"/>
              </a:rPr>
              <a:t>the</a:t>
            </a:r>
            <a:r>
              <a:rPr lang="en-US" dirty="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>
                <a:solidFill>
                  <a:schemeClr val="accent1"/>
                </a:solidFill>
                <a:latin typeface="Arial"/>
                <a:cs typeface="Arial"/>
                <a:sym typeface="Arial"/>
              </a:rPr>
              <a:t>middle</a:t>
            </a:r>
            <a:r>
              <a:rPr lang="en-US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or at </a:t>
            </a:r>
            <a:r>
              <a:rPr lang="en-US" dirty="0">
                <a:solidFill>
                  <a:schemeClr val="accent1"/>
                </a:solidFill>
                <a:latin typeface="Arial"/>
                <a:cs typeface="Arial"/>
                <a:sym typeface="Arial"/>
              </a:rPr>
              <a:t>the</a:t>
            </a:r>
            <a:r>
              <a:rPr lang="en-US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>
                <a:solidFill>
                  <a:schemeClr val="accent1"/>
                </a:solidFill>
                <a:latin typeface="Arial"/>
                <a:cs typeface="Arial"/>
                <a:sym typeface="Arial"/>
              </a:rPr>
              <a:t>end</a:t>
            </a:r>
            <a:r>
              <a:rPr lang="en-US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a verb.</a:t>
            </a:r>
            <a:endParaRPr lang="en-US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r" rtl="1">
              <a:lnSpc>
                <a:spcPct val="100000"/>
              </a:lnSpc>
              <a:buClr>
                <a:schemeClr val="dk1"/>
              </a:buClr>
              <a:buSzPts val="3200"/>
              <a:buFont typeface="Arial"/>
              <a:buChar char="•"/>
            </a:pPr>
            <a:r>
              <a:rPr lang="ar-S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اللام الساكنة </a:t>
            </a:r>
            <a:r>
              <a:rPr lang="ar-SA" dirty="0">
                <a:solidFill>
                  <a:schemeClr val="accent1"/>
                </a:solidFill>
                <a:latin typeface="Arial"/>
                <a:cs typeface="Arial"/>
                <a:sym typeface="Arial"/>
              </a:rPr>
              <a:t>الأصلية</a:t>
            </a:r>
            <a:r>
              <a:rPr lang="ar-S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الواقعة في </a:t>
            </a:r>
            <a:r>
              <a:rPr lang="ar-SA" dirty="0">
                <a:solidFill>
                  <a:schemeClr val="accent1"/>
                </a:solidFill>
                <a:latin typeface="Arial"/>
                <a:cs typeface="Arial"/>
                <a:sym typeface="Arial"/>
              </a:rPr>
              <a:t>فعل</a:t>
            </a:r>
          </a:p>
          <a:p>
            <a:pPr marL="457200" lvl="0" indent="-457200" algn="r" rtl="1">
              <a:lnSpc>
                <a:spcPct val="100000"/>
              </a:lnSpc>
              <a:buClr>
                <a:srgbClr val="FF0000"/>
              </a:buClr>
              <a:buSzPts val="3200"/>
              <a:buFont typeface="Arial"/>
              <a:buChar char="•"/>
            </a:pPr>
            <a:r>
              <a:rPr lang="ar-SA" dirty="0">
                <a:solidFill>
                  <a:schemeClr val="accent1"/>
                </a:solidFill>
                <a:latin typeface="Arial"/>
                <a:cs typeface="Arial"/>
                <a:sym typeface="Arial"/>
              </a:rPr>
              <a:t>سواء</a:t>
            </a:r>
            <a:r>
              <a:rPr lang="ar-SA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 dirty="0">
                <a:solidFill>
                  <a:schemeClr val="accent1"/>
                </a:solidFill>
                <a:latin typeface="Arial"/>
                <a:cs typeface="Arial"/>
                <a:sym typeface="Arial"/>
              </a:rPr>
              <a:t>كان</a:t>
            </a:r>
            <a:r>
              <a:rPr lang="ar-SA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ماضيًا أو مضارعًا أو أمرًا</a:t>
            </a:r>
          </a:p>
          <a:p>
            <a:pPr marL="457200" lvl="0" indent="-457200" algn="r" rtl="1">
              <a:lnSpc>
                <a:spcPct val="100000"/>
              </a:lnSpc>
              <a:buClr>
                <a:schemeClr val="dk1"/>
              </a:buClr>
              <a:buSzPts val="3200"/>
              <a:buFont typeface="Arial"/>
              <a:buChar char="•"/>
            </a:pPr>
            <a:r>
              <a:rPr lang="ar-S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وقد تأتي </a:t>
            </a:r>
            <a:r>
              <a:rPr lang="ar-SA" dirty="0">
                <a:solidFill>
                  <a:schemeClr val="accent1"/>
                </a:solidFill>
                <a:latin typeface="Arial"/>
                <a:cs typeface="Arial"/>
                <a:sym typeface="Arial"/>
              </a:rPr>
              <a:t>متوسطة</a:t>
            </a:r>
            <a:r>
              <a:rPr lang="ar-S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أو </a:t>
            </a:r>
            <a:r>
              <a:rPr lang="ar-SA" dirty="0">
                <a:solidFill>
                  <a:schemeClr val="accent1"/>
                </a:solidFill>
                <a:latin typeface="Arial"/>
                <a:cs typeface="Arial"/>
                <a:sym typeface="Arial"/>
              </a:rPr>
              <a:t>متطرفة</a:t>
            </a:r>
            <a:r>
              <a:rPr lang="ar-S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E331F-F5A2-8B9F-E9B7-CF2993A02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48094A-B004-C932-469D-5E950712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0CED76-07F9-05AA-DCFD-76B8F93E39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Verb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لام الفعل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122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FCF4D-FF83-EA64-8F5A-5975047F7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C0C4D-EA5F-59A7-BD16-5A2E0057E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تعريفها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B9F86-27B9-1F5C-0408-A12FF4A01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78766A-83A2-5740-D1DD-B8E76359D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B6645A-D619-CBEB-4FCA-C4DC8FC44C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Verb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لام الفعل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279;p20">
            <a:extLst>
              <a:ext uri="{FF2B5EF4-FFF2-40B4-BE49-F238E27FC236}">
                <a16:creationId xmlns:a16="http://schemas.microsoft.com/office/drawing/2014/main" id="{6B3E9E08-40B2-2C4A-C5FB-A5F956C2F12E}"/>
              </a:ext>
            </a:extLst>
          </p:cNvPr>
          <p:cNvSpPr txBox="1"/>
          <p:nvPr/>
        </p:nvSpPr>
        <p:spPr>
          <a:xfrm>
            <a:off x="838199" y="1853452"/>
            <a:ext cx="9686731" cy="4286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ar-SA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الفعل الماضي         </a:t>
            </a:r>
            <a:r>
              <a:rPr lang="ar-SA" sz="3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ا</a:t>
            </a:r>
            <a:r>
              <a:rPr lang="ar-SA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لْــ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تَـقــَى </a:t>
            </a:r>
            <a:r>
              <a:rPr lang="ar-SA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  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أَنْزَ</a:t>
            </a:r>
            <a:r>
              <a:rPr lang="ar-SA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لْــ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نَاهُ</a:t>
            </a:r>
            <a:r>
              <a:rPr lang="ar-SA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Past tense       </a:t>
            </a: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ar-SA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الفعل المضارع      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يَ</a:t>
            </a:r>
            <a:r>
              <a:rPr lang="ar-SA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لْــ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تَقِطْهُ</a:t>
            </a:r>
            <a:r>
              <a:rPr lang="ar-SA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 أَلَمْ 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أَقُـ</a:t>
            </a:r>
            <a:r>
              <a:rPr lang="ar-SA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r>
              <a:rPr lang="ar-SA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لَكَ      Present tense</a:t>
            </a: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ar-SA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فعل الأمر     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وَأَ</a:t>
            </a:r>
            <a:r>
              <a:rPr lang="ar-SA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لْــ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قِ</a:t>
            </a:r>
            <a:r>
              <a:rPr lang="ar-SA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 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وَتَوَكَّــ</a:t>
            </a:r>
            <a:r>
              <a:rPr lang="ar-SA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r>
              <a:rPr lang="ar-SA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the imperative case     </a:t>
            </a: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924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9DDE8-6FBE-BC6F-CABC-FF3E2304D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783EF-8389-B5C2-D07B-BFB53D37F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 Rules </a:t>
            </a:r>
            <a:r>
              <a:rPr lang="ar-SA" dirty="0"/>
              <a:t>أحكامها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6C2A5-CB6A-1A5C-5048-4588C4DCD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9F1191-EC7C-3CC0-D249-E1B8156BC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F662F2-3A53-D10A-7C98-00B35DBE89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Verb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لام الفعل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23;p19">
            <a:extLst>
              <a:ext uri="{FF2B5EF4-FFF2-40B4-BE49-F238E27FC236}">
                <a16:creationId xmlns:a16="http://schemas.microsoft.com/office/drawing/2014/main" id="{7AA08D19-8940-FA3C-5361-7BB111F6DA12}"/>
              </a:ext>
            </a:extLst>
          </p:cNvPr>
          <p:cNvSpPr txBox="1"/>
          <p:nvPr/>
        </p:nvSpPr>
        <p:spPr>
          <a:xfrm>
            <a:off x="838200" y="2776756"/>
            <a:ext cx="4972585" cy="250830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Idgham</a:t>
            </a:r>
            <a:endParaRPr lang="en-US" sz="2800" b="1" i="0" u="sng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إدغام</a:t>
            </a: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5;p19">
            <a:extLst>
              <a:ext uri="{FF2B5EF4-FFF2-40B4-BE49-F238E27FC236}">
                <a16:creationId xmlns:a16="http://schemas.microsoft.com/office/drawing/2014/main" id="{2542E050-4C1F-48C1-F4F2-E3BD204D8B80}"/>
              </a:ext>
            </a:extLst>
          </p:cNvPr>
          <p:cNvSpPr txBox="1"/>
          <p:nvPr/>
        </p:nvSpPr>
        <p:spPr>
          <a:xfrm>
            <a:off x="5975885" y="2776756"/>
            <a:ext cx="4972585" cy="2508308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 b="1" i="0" u="none" strike="noStrike" cap="none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Idh-har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-SA" sz="2800" b="1" dirty="0">
                <a:solidFill>
                  <a:schemeClr val="tx2"/>
                </a:solidFill>
                <a:cs typeface="Calibri"/>
                <a:sym typeface="Century Gothic"/>
              </a:rPr>
              <a:t>إظهار</a:t>
            </a:r>
            <a:endParaRPr sz="2800" b="1" dirty="0">
              <a:solidFill>
                <a:schemeClr val="tx2"/>
              </a:solidFill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03147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4DC54-D71A-D8E2-AC9C-8E54EB5B3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70D43-A9F2-BC7C-1527-87ECE43B3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 Rules </a:t>
            </a:r>
            <a:r>
              <a:rPr lang="ar-SA" dirty="0"/>
              <a:t>أحكامها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32126-C319-69F7-6C57-43E2DD891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F34DE-9889-D111-DF9B-F22D47591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5539B6A-938B-C773-7649-1E361BDE0B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Verb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لام الفعل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23;p19">
            <a:extLst>
              <a:ext uri="{FF2B5EF4-FFF2-40B4-BE49-F238E27FC236}">
                <a16:creationId xmlns:a16="http://schemas.microsoft.com/office/drawing/2014/main" id="{44F0738B-784E-03F1-DD03-1F6E64D7660B}"/>
              </a:ext>
            </a:extLst>
          </p:cNvPr>
          <p:cNvSpPr txBox="1"/>
          <p:nvPr/>
        </p:nvSpPr>
        <p:spPr>
          <a:xfrm>
            <a:off x="838201" y="2776756"/>
            <a:ext cx="1982464" cy="265824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Idgham</a:t>
            </a:r>
            <a:endParaRPr lang="en-US" sz="2800" b="1" i="0" u="sng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إدغام</a:t>
            </a: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FF3BF184-A7C9-C47D-3C12-9D9A168FD67D}"/>
              </a:ext>
            </a:extLst>
          </p:cNvPr>
          <p:cNvSpPr txBox="1"/>
          <p:nvPr/>
        </p:nvSpPr>
        <p:spPr>
          <a:xfrm>
            <a:off x="3336868" y="2987089"/>
            <a:ext cx="69577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Letters  </a:t>
            </a:r>
            <a:r>
              <a:rPr lang="ar-SA" sz="36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حروفه</a:t>
            </a:r>
            <a:endParaRPr lang="ar" sz="36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741CDA-CD4F-487D-AF8B-99AE212D59EF}"/>
              </a:ext>
            </a:extLst>
          </p:cNvPr>
          <p:cNvSpPr txBox="1"/>
          <p:nvPr/>
        </p:nvSpPr>
        <p:spPr>
          <a:xfrm>
            <a:off x="3808615" y="3788477"/>
            <a:ext cx="6014260" cy="83099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KW" sz="2400" b="1" dirty="0">
                <a:solidFill>
                  <a:schemeClr val="tx1"/>
                </a:solidFill>
                <a:cs typeface="Calibri" panose="020F0502020204030204" pitchFamily="34" charset="0"/>
              </a:rPr>
              <a:t> لام - راء</a:t>
            </a:r>
            <a:r>
              <a:rPr lang="ar-KW" sz="240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</a:p>
          <a:p>
            <a:pPr algn="ctr" rtl="1"/>
            <a:r>
              <a:rPr lang="en-US" sz="2400" b="1" dirty="0">
                <a:solidFill>
                  <a:schemeClr val="tx1"/>
                </a:solidFill>
                <a:cs typeface="Calibri" panose="020F0502020204030204" pitchFamily="34" charset="0"/>
              </a:rPr>
              <a:t>"</a:t>
            </a:r>
            <a:r>
              <a:rPr lang="ar-EG" sz="2400" b="1" dirty="0">
                <a:solidFill>
                  <a:schemeClr val="tx1"/>
                </a:solidFill>
                <a:cs typeface="Calibri" panose="020F0502020204030204" pitchFamily="34" charset="0"/>
              </a:rPr>
              <a:t>ل</a:t>
            </a:r>
            <a:r>
              <a:rPr lang="en-US" sz="2400" b="1" dirty="0">
                <a:solidFill>
                  <a:schemeClr val="tx1"/>
                </a:solidFill>
                <a:cs typeface="Calibri" panose="020F0502020204030204" pitchFamily="34" charset="0"/>
              </a:rPr>
              <a:t>" - "</a:t>
            </a:r>
            <a:r>
              <a:rPr lang="ar-EG" sz="2400" b="1" dirty="0">
                <a:solidFill>
                  <a:schemeClr val="tx1"/>
                </a:solidFill>
                <a:cs typeface="Calibri" panose="020F0502020204030204" pitchFamily="34" charset="0"/>
              </a:rPr>
              <a:t>ر</a:t>
            </a:r>
            <a:endParaRPr lang="ar-SA" sz="2400" b="1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6562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BC77B-6B47-5457-8646-6994626C7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334B3-750D-EEF6-59DC-2E26A3CA3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 Rules </a:t>
            </a:r>
            <a:r>
              <a:rPr lang="ar-SA" dirty="0"/>
              <a:t>أحكامها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42E72-643E-A1F2-6939-93F805B94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9C802B-6CC6-F157-B55F-A63DF3C4A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51758A-D46D-FD1B-5A63-D57BDF7199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Verb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لام الفعل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23;p19">
            <a:extLst>
              <a:ext uri="{FF2B5EF4-FFF2-40B4-BE49-F238E27FC236}">
                <a16:creationId xmlns:a16="http://schemas.microsoft.com/office/drawing/2014/main" id="{74884C8B-5C93-4673-B31D-69220996FDF4}"/>
              </a:ext>
            </a:extLst>
          </p:cNvPr>
          <p:cNvSpPr txBox="1"/>
          <p:nvPr/>
        </p:nvSpPr>
        <p:spPr>
          <a:xfrm>
            <a:off x="838201" y="2776756"/>
            <a:ext cx="1982464" cy="265824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Idgham</a:t>
            </a:r>
            <a:endParaRPr lang="en-US" sz="2800" b="1" i="0" u="sng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إدغام</a:t>
            </a: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4B11F3-02D9-7CDA-4B08-047751225305}"/>
              </a:ext>
            </a:extLst>
          </p:cNvPr>
          <p:cNvSpPr txBox="1"/>
          <p:nvPr/>
        </p:nvSpPr>
        <p:spPr>
          <a:xfrm>
            <a:off x="3889310" y="2880451"/>
            <a:ext cx="609289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ق</a:t>
            </a:r>
            <a:r>
              <a:rPr lang="ar-SA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r>
              <a:rPr lang="ar-SA" sz="32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 sz="3200" b="1" dirty="0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لِّ</a:t>
            </a:r>
            <a:r>
              <a:rPr lang="ar-SA" sz="32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عبادي</a:t>
            </a:r>
            <a:endParaRPr lang="en-CA" sz="3200" b="1" dirty="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lang="en-CA" sz="3200" b="1" dirty="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يجع</a:t>
            </a:r>
            <a:r>
              <a:rPr lang="ar-SA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r>
              <a:rPr lang="ar-SA" sz="32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 sz="3200" b="1" dirty="0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لَّ</a:t>
            </a:r>
            <a:r>
              <a:rPr lang="ar-SA" sz="32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كم</a:t>
            </a: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lang="en-CA" sz="3200" b="1" dirty="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ق</a:t>
            </a:r>
            <a:r>
              <a:rPr lang="ar-SA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r>
              <a:rPr lang="ar-SA" sz="32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 sz="3200" b="1" dirty="0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رَّ</a:t>
            </a:r>
            <a:r>
              <a:rPr lang="ar-SA" sz="32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ب   </a:t>
            </a:r>
          </a:p>
        </p:txBody>
      </p:sp>
    </p:spTree>
    <p:extLst>
      <p:ext uri="{BB962C8B-B14F-4D97-AF65-F5344CB8AC3E}">
        <p14:creationId xmlns:p14="http://schemas.microsoft.com/office/powerpoint/2010/main" val="156206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046C3-615E-5E40-44E5-E343A801C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39A83-61A6-6D93-FE29-E14C5BB05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 Rules </a:t>
            </a:r>
            <a:r>
              <a:rPr lang="ar-SA" dirty="0"/>
              <a:t>أحكامها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76752-5C30-5B45-0CFC-A6508B3FF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E299EF-59E6-A62D-1B2D-A348D2B9C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70AAA3-3160-E51C-B7B6-370CC01C83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Verb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لام الفعل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23;p19">
            <a:extLst>
              <a:ext uri="{FF2B5EF4-FFF2-40B4-BE49-F238E27FC236}">
                <a16:creationId xmlns:a16="http://schemas.microsoft.com/office/drawing/2014/main" id="{881A1FDA-A686-88C9-40FB-B4EB0B0FB5F8}"/>
              </a:ext>
            </a:extLst>
          </p:cNvPr>
          <p:cNvSpPr txBox="1"/>
          <p:nvPr/>
        </p:nvSpPr>
        <p:spPr>
          <a:xfrm>
            <a:off x="838201" y="2776756"/>
            <a:ext cx="1982464" cy="265824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Idgham</a:t>
            </a:r>
            <a:endParaRPr lang="en-US" sz="2800" b="1" i="0" u="sng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إدغام</a:t>
            </a: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25;p19">
            <a:extLst>
              <a:ext uri="{FF2B5EF4-FFF2-40B4-BE49-F238E27FC236}">
                <a16:creationId xmlns:a16="http://schemas.microsoft.com/office/drawing/2014/main" id="{0F605190-9827-D886-D356-7E312CE504CE}"/>
              </a:ext>
            </a:extLst>
          </p:cNvPr>
          <p:cNvSpPr txBox="1"/>
          <p:nvPr/>
        </p:nvSpPr>
        <p:spPr>
          <a:xfrm>
            <a:off x="838201" y="2765503"/>
            <a:ext cx="1982464" cy="2658240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 b="1" i="0" u="none" strike="noStrike" cap="none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Idh-har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-SA" sz="2800" b="1" dirty="0">
                <a:solidFill>
                  <a:schemeClr val="tx2"/>
                </a:solidFill>
                <a:cs typeface="Calibri"/>
                <a:sym typeface="Century Gothic"/>
              </a:rPr>
              <a:t>إظهار</a:t>
            </a:r>
            <a:endParaRPr sz="2800" b="1" dirty="0">
              <a:solidFill>
                <a:schemeClr val="tx2"/>
              </a:solidFill>
              <a:cs typeface="Calibri"/>
              <a:sym typeface="Calibri"/>
            </a:endParaRP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DB1F5DA3-CB03-E91A-9FD1-841C4CC89E94}"/>
              </a:ext>
            </a:extLst>
          </p:cNvPr>
          <p:cNvSpPr txBox="1"/>
          <p:nvPr/>
        </p:nvSpPr>
        <p:spPr>
          <a:xfrm>
            <a:off x="3336868" y="2987089"/>
            <a:ext cx="69577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Letters  </a:t>
            </a:r>
            <a:r>
              <a:rPr lang="ar-SA" sz="36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حروفه</a:t>
            </a:r>
            <a:endParaRPr lang="ar" sz="36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29F110-39E0-5224-7DAF-899BA92A2005}"/>
              </a:ext>
            </a:extLst>
          </p:cNvPr>
          <p:cNvSpPr txBox="1"/>
          <p:nvPr/>
        </p:nvSpPr>
        <p:spPr>
          <a:xfrm>
            <a:off x="3808615" y="3788477"/>
            <a:ext cx="6014260" cy="15696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rtl="1"/>
            <a:endParaRPr lang="en-CA" sz="24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algn="ctr" rtl="1"/>
            <a:r>
              <a:rPr lang="en-CA" sz="2400" dirty="0">
                <a:solidFill>
                  <a:schemeClr val="tx1"/>
                </a:solidFill>
                <a:cs typeface="Calibri" panose="020F0502020204030204" pitchFamily="34" charset="0"/>
                <a:sym typeface="Arial"/>
              </a:rPr>
              <a:t>All other letters </a:t>
            </a:r>
          </a:p>
          <a:p>
            <a:pPr algn="ctr" rtl="1"/>
            <a:r>
              <a:rPr lang="ar-SA" sz="2400" dirty="0">
                <a:solidFill>
                  <a:schemeClr val="tx1"/>
                </a:solidFill>
                <a:cs typeface="Calibri" panose="020F0502020204030204" pitchFamily="34" charset="0"/>
                <a:sym typeface="Arial"/>
              </a:rPr>
              <a:t>باقي الحروف</a:t>
            </a:r>
          </a:p>
          <a:p>
            <a:pPr algn="ctr" rtl="1"/>
            <a:endParaRPr lang="ar-SA" sz="24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4413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5CEC4-367B-0282-5F0C-C316CB730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0880B-A433-59E0-0DB3-03AC1361B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 Rules </a:t>
            </a:r>
            <a:r>
              <a:rPr lang="ar-SA" dirty="0"/>
              <a:t>أحكامها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F5773-3A3F-D128-F6C0-3E74AA600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E3A710-B333-62E0-270E-AE7DC2E4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4FE7EC-9B24-0DD1-E0A1-F2F0B2FEF5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Verb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لام الفعل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23;p19">
            <a:extLst>
              <a:ext uri="{FF2B5EF4-FFF2-40B4-BE49-F238E27FC236}">
                <a16:creationId xmlns:a16="http://schemas.microsoft.com/office/drawing/2014/main" id="{48CE6725-7600-2874-70E3-73CD51231CE8}"/>
              </a:ext>
            </a:extLst>
          </p:cNvPr>
          <p:cNvSpPr txBox="1"/>
          <p:nvPr/>
        </p:nvSpPr>
        <p:spPr>
          <a:xfrm>
            <a:off x="838201" y="2776756"/>
            <a:ext cx="1982464" cy="265824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Idgham</a:t>
            </a:r>
            <a:endParaRPr lang="en-US" sz="2800" b="1" i="0" u="sng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إدغام</a:t>
            </a: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25;p19">
            <a:extLst>
              <a:ext uri="{FF2B5EF4-FFF2-40B4-BE49-F238E27FC236}">
                <a16:creationId xmlns:a16="http://schemas.microsoft.com/office/drawing/2014/main" id="{9879A718-7427-0762-CC2D-2A5689D09F02}"/>
              </a:ext>
            </a:extLst>
          </p:cNvPr>
          <p:cNvSpPr txBox="1"/>
          <p:nvPr/>
        </p:nvSpPr>
        <p:spPr>
          <a:xfrm>
            <a:off x="838201" y="2765503"/>
            <a:ext cx="1982464" cy="2658240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 b="1" i="0" u="none" strike="noStrike" cap="none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Idh-har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-SA" sz="2800" b="1" dirty="0">
                <a:solidFill>
                  <a:schemeClr val="tx2"/>
                </a:solidFill>
                <a:cs typeface="Calibri"/>
                <a:sym typeface="Century Gothic"/>
              </a:rPr>
              <a:t>إظهار</a:t>
            </a:r>
            <a:endParaRPr sz="2800" b="1" dirty="0">
              <a:solidFill>
                <a:schemeClr val="tx2"/>
              </a:solidFill>
              <a:cs typeface="Calibri"/>
              <a:sym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BE385C-12BA-E49D-95E6-00322D579BE4}"/>
              </a:ext>
            </a:extLst>
          </p:cNvPr>
          <p:cNvSpPr txBox="1"/>
          <p:nvPr/>
        </p:nvSpPr>
        <p:spPr>
          <a:xfrm>
            <a:off x="3581400" y="3143156"/>
            <a:ext cx="60928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أرس</a:t>
            </a:r>
            <a:r>
              <a:rPr lang="ar-SA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r>
              <a:rPr lang="ar-SA" sz="3200" b="1" dirty="0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نـَـ</a:t>
            </a:r>
            <a:r>
              <a:rPr lang="ar-SA" sz="32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اك       ي</a:t>
            </a:r>
            <a:r>
              <a:rPr lang="ar-SA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r>
              <a:rPr lang="ar-SA" sz="3200" b="1" dirty="0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عـُـ</a:t>
            </a:r>
            <a:r>
              <a:rPr lang="ar-SA" sz="32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بون</a:t>
            </a:r>
            <a:endParaRPr lang="en-CA" sz="3200" b="1" dirty="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lang="ar-SA" sz="3200" b="1" dirty="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فتوك</a:t>
            </a:r>
            <a:r>
              <a:rPr lang="ar-SA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r>
              <a:rPr lang="ar-SA" sz="32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 sz="3200" b="1" dirty="0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عـَـ</a:t>
            </a:r>
            <a:r>
              <a:rPr lang="ar-SA" sz="32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لى     ي</a:t>
            </a:r>
            <a:r>
              <a:rPr lang="ar-SA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لْـ</a:t>
            </a:r>
            <a:r>
              <a:rPr lang="ar-SA" sz="3200" b="1" dirty="0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تـَـ</a:t>
            </a:r>
            <a:r>
              <a:rPr lang="ar-SA" sz="32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قطها</a:t>
            </a:r>
          </a:p>
        </p:txBody>
      </p:sp>
    </p:spTree>
    <p:extLst>
      <p:ext uri="{BB962C8B-B14F-4D97-AF65-F5344CB8AC3E}">
        <p14:creationId xmlns:p14="http://schemas.microsoft.com/office/powerpoint/2010/main" val="41620534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D71CF-7C4A-5DB2-6B64-F84421AC5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F61DE-85F4-5F6F-5537-76F9D8A00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Practice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119BD-8B64-AD78-363C-7E01EE93B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FCA71A-A143-62EC-6E66-04390C31E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7E9A4E-21C1-EDA5-F848-E7E5125164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Verb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لام الفعل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F708D8-38F1-0378-C8E0-827DC094B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391682"/>
            <a:ext cx="4801157" cy="30833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8C05D6-7483-29A5-00B8-353A009FA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1" y="4420303"/>
            <a:ext cx="4801157" cy="21597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8881CD7-FE27-1C53-0241-323FE83DDF88}"/>
              </a:ext>
            </a:extLst>
          </p:cNvPr>
          <p:cNvCxnSpPr>
            <a:cxnSpLocks/>
          </p:cNvCxnSpPr>
          <p:nvPr/>
        </p:nvCxnSpPr>
        <p:spPr>
          <a:xfrm>
            <a:off x="3581400" y="1916084"/>
            <a:ext cx="39139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92E1952-E8BB-1009-EDD0-ED69372102E7}"/>
              </a:ext>
            </a:extLst>
          </p:cNvPr>
          <p:cNvCxnSpPr>
            <a:cxnSpLocks/>
          </p:cNvCxnSpPr>
          <p:nvPr/>
        </p:nvCxnSpPr>
        <p:spPr>
          <a:xfrm>
            <a:off x="7747462" y="2414847"/>
            <a:ext cx="63509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09FDB6-77BB-14EF-41BF-1780DA699D2A}"/>
              </a:ext>
            </a:extLst>
          </p:cNvPr>
          <p:cNvCxnSpPr>
            <a:cxnSpLocks/>
          </p:cNvCxnSpPr>
          <p:nvPr/>
        </p:nvCxnSpPr>
        <p:spPr>
          <a:xfrm>
            <a:off x="6838604" y="6022571"/>
            <a:ext cx="49322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28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050B5-92E2-3BFD-C917-97FFDB2E3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1D670-30B1-F54A-E5A5-C2FF21F05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Practice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FBA85-A79E-4E2D-2B9A-FC8C87C32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79D99F-4BAC-28E2-E10D-40D5B6EA7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021049-B7CB-B1B5-2166-24B4990732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Verb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لام الفعل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135C273-B04B-0F20-B15F-4CB35C603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9575" y="1818807"/>
            <a:ext cx="6232849" cy="465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995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41923-FC05-6267-021C-C444D4501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Laam of preposition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C72EC5-A783-9E67-CAE1-52C989D37C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لام الحرف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9F09E-F245-F246-9595-AF56B0562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7B46-14EA-AE49-AEA7-C0D7FE3FB516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B0FCD6-023B-A5B6-F6F0-2F9E32FC0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5981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7FE78-BEF4-2367-16AE-D99125F78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تعريفها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D2F25-ECDF-103D-9BA4-87872EAD9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7219"/>
            <a:ext cx="5257800" cy="2058847"/>
          </a:xfrm>
        </p:spPr>
        <p:txBody>
          <a:bodyPr>
            <a:normAutofit fontScale="55000" lnSpcReduction="20000"/>
          </a:bodyPr>
          <a:lstStyle/>
          <a:p>
            <a:pPr marL="342900" lvl="0" indent="-342900">
              <a:lnSpc>
                <a:spcPct val="170000"/>
              </a:lnSpc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3600" dirty="0">
                <a:solidFill>
                  <a:schemeClr val="dk1"/>
                </a:solidFill>
                <a:latin typeface="Aptos" panose="020B0004020202020204" pitchFamily="34" charset="0"/>
                <a:cs typeface="Arial"/>
                <a:sym typeface="Arial"/>
              </a:rPr>
              <a:t>The </a:t>
            </a:r>
            <a:r>
              <a:rPr lang="en-US" sz="3600" dirty="0" err="1">
                <a:solidFill>
                  <a:schemeClr val="dk1"/>
                </a:solidFill>
                <a:latin typeface="Aptos" panose="020B0004020202020204" pitchFamily="34" charset="0"/>
                <a:cs typeface="Arial"/>
                <a:sym typeface="Arial"/>
              </a:rPr>
              <a:t>laam</a:t>
            </a:r>
            <a:r>
              <a:rPr lang="en-US" sz="3600" dirty="0">
                <a:solidFill>
                  <a:schemeClr val="dk1"/>
                </a:solidFill>
                <a:latin typeface="Aptos" panose="020B0004020202020204" pitchFamily="34" charset="0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chemeClr val="dk1"/>
                </a:solidFill>
                <a:latin typeface="Aptos" panose="020B0004020202020204" pitchFamily="34" charset="0"/>
                <a:cs typeface="Arial"/>
                <a:sym typeface="Arial"/>
              </a:rPr>
              <a:t>sakinah</a:t>
            </a:r>
            <a:r>
              <a:rPr lang="en-US" sz="3600" dirty="0">
                <a:solidFill>
                  <a:schemeClr val="dk1"/>
                </a:solidFill>
                <a:latin typeface="Aptos" panose="020B0004020202020204" pitchFamily="34" charset="0"/>
                <a:cs typeface="Arial"/>
                <a:sym typeface="Arial"/>
              </a:rPr>
              <a:t> which </a:t>
            </a:r>
            <a:r>
              <a:rPr lang="en-US" sz="3600" b="1" dirty="0">
                <a:solidFill>
                  <a:schemeClr val="accent1"/>
                </a:solidFill>
                <a:latin typeface="Aptos" panose="020B0004020202020204" pitchFamily="34" charset="0"/>
                <a:cs typeface="Arial"/>
                <a:sym typeface="Arial"/>
              </a:rPr>
              <a:t>an integral part of a Harf (preposition)</a:t>
            </a:r>
            <a:r>
              <a:rPr lang="en-US" sz="3600" dirty="0">
                <a:solidFill>
                  <a:schemeClr val="dk1"/>
                </a:solidFill>
                <a:latin typeface="Aptos" panose="020B0004020202020204" pitchFamily="34" charset="0"/>
                <a:cs typeface="Arial"/>
                <a:sym typeface="Arial"/>
              </a:rPr>
              <a:t>, </a:t>
            </a:r>
            <a:endParaRPr lang="en-US" sz="3600" dirty="0">
              <a:solidFill>
                <a:schemeClr val="dk1"/>
              </a:solidFill>
              <a:latin typeface="Aptos" panose="020B0004020202020204" pitchFamily="34" charset="0"/>
              <a:cs typeface="Arial"/>
            </a:endParaRPr>
          </a:p>
          <a:p>
            <a:pPr marL="342900" lvl="0" indent="-342900">
              <a:lnSpc>
                <a:spcPct val="170000"/>
              </a:lnSpc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3600" dirty="0">
                <a:solidFill>
                  <a:schemeClr val="dk1"/>
                </a:solidFill>
                <a:latin typeface="Aptos" panose="020B0004020202020204" pitchFamily="34" charset="0"/>
                <a:cs typeface="Arial"/>
                <a:sym typeface="Arial"/>
              </a:rPr>
              <a:t>Can only be found in Quran in the </a:t>
            </a:r>
            <a:r>
              <a:rPr lang="en-US" sz="3600" b="1" dirty="0">
                <a:solidFill>
                  <a:schemeClr val="accent1"/>
                </a:solidFill>
                <a:latin typeface="Aptos" panose="020B0004020202020204" pitchFamily="34" charset="0"/>
                <a:cs typeface="Arial"/>
                <a:sym typeface="Arial"/>
              </a:rPr>
              <a:t>2 preposition</a:t>
            </a:r>
            <a:r>
              <a:rPr lang="en-US" sz="3600" dirty="0">
                <a:solidFill>
                  <a:schemeClr val="dk1"/>
                </a:solidFill>
                <a:latin typeface="Aptos" panose="020B0004020202020204" pitchFamily="34" charset="0"/>
                <a:cs typeface="Arial"/>
                <a:sym typeface="Arial"/>
              </a:rPr>
              <a:t>:</a:t>
            </a:r>
            <a:endParaRPr lang="en-US" sz="3600" dirty="0">
              <a:solidFill>
                <a:schemeClr val="dk1"/>
              </a:solidFill>
              <a:latin typeface="Aptos" panose="020B0004020202020204" pitchFamily="34" charset="0"/>
              <a:cs typeface="Arial"/>
              <a:sym typeface="Calibri"/>
            </a:endParaRPr>
          </a:p>
          <a:p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16DA9-7FEA-335B-BF51-AA26A3A0A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B22ED8-7835-2382-54ED-14C845BEC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8793AE-10E0-815B-1D95-788086B372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preposition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لام الحرف</a:t>
            </a:r>
          </a:p>
        </p:txBody>
      </p:sp>
      <p:sp>
        <p:nvSpPr>
          <p:cNvPr id="9" name="Google Shape;315;p24">
            <a:extLst>
              <a:ext uri="{FF2B5EF4-FFF2-40B4-BE49-F238E27FC236}">
                <a16:creationId xmlns:a16="http://schemas.microsoft.com/office/drawing/2014/main" id="{C67E30C0-63C7-97BC-1BB9-333A183FAAC3}"/>
              </a:ext>
            </a:extLst>
          </p:cNvPr>
          <p:cNvSpPr txBox="1"/>
          <p:nvPr/>
        </p:nvSpPr>
        <p:spPr>
          <a:xfrm>
            <a:off x="3581400" y="4736702"/>
            <a:ext cx="4198937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80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هـ</a:t>
            </a:r>
            <a:r>
              <a:rPr lang="ar-SA" sz="8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r>
              <a:rPr lang="ar-SA" sz="80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 sz="8000" b="1" dirty="0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ar-SA" sz="80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بـ</a:t>
            </a:r>
            <a:r>
              <a:rPr lang="ar-SA" sz="8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endParaRPr sz="8000" b="1" dirty="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13;p24">
            <a:extLst>
              <a:ext uri="{FF2B5EF4-FFF2-40B4-BE49-F238E27FC236}">
                <a16:creationId xmlns:a16="http://schemas.microsoft.com/office/drawing/2014/main" id="{9AC64556-2984-E72E-C54B-31C4ADC910C8}"/>
              </a:ext>
            </a:extLst>
          </p:cNvPr>
          <p:cNvSpPr txBox="1"/>
          <p:nvPr/>
        </p:nvSpPr>
        <p:spPr>
          <a:xfrm>
            <a:off x="6312533" y="2121298"/>
            <a:ext cx="4198937" cy="291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lvl="1" indent="-457200" algn="r" rtl="1">
              <a:spcBef>
                <a:spcPts val="1000"/>
              </a:spcBef>
              <a:buClr>
                <a:schemeClr val="dk1"/>
              </a:buClr>
              <a:buSzPts val="3200"/>
              <a:buFont typeface="Arial"/>
              <a:buChar char="•"/>
            </a:pPr>
            <a:r>
              <a:rPr lang="ar-SA" sz="2400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اللام الساكنة </a:t>
            </a: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الأصلية</a:t>
            </a:r>
            <a:r>
              <a:rPr lang="ar-SA" sz="2400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الواقعة في </a:t>
            </a: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الحرف</a:t>
            </a:r>
            <a:endParaRPr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 algn="r" rtl="1">
              <a:spcBef>
                <a:spcPts val="1000"/>
              </a:spcBef>
              <a:buClr>
                <a:schemeClr val="dk1"/>
              </a:buClr>
              <a:buSzPts val="3200"/>
              <a:buFont typeface="Arial"/>
              <a:buChar char="•"/>
            </a:pPr>
            <a:r>
              <a:rPr lang="ar-SA" sz="2400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لا توجد في القرآن إلا </a:t>
            </a: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في</a:t>
            </a:r>
            <a:r>
              <a:rPr lang="ar-SA" sz="2400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حرفي:</a:t>
            </a:r>
            <a:endParaRPr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18732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E9571-46AC-D9A6-0CCB-73391EFC9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AF832-0164-D43F-B110-F7012274A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A3AD47-EAFC-5138-1C8D-BB501AEA1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598773-8FDA-CBD1-9E91-3FDE2DC12A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preposition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لام الحرف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FC1FCAE-A188-0878-36D1-56DFA49AF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Its Rules </a:t>
            </a:r>
            <a:r>
              <a:rPr lang="ar-SA" dirty="0"/>
              <a:t>أحكامها</a:t>
            </a:r>
            <a:endParaRPr lang="en-US" dirty="0"/>
          </a:p>
        </p:txBody>
      </p:sp>
      <p:sp>
        <p:nvSpPr>
          <p:cNvPr id="14" name="Google Shape;123;p19">
            <a:extLst>
              <a:ext uri="{FF2B5EF4-FFF2-40B4-BE49-F238E27FC236}">
                <a16:creationId xmlns:a16="http://schemas.microsoft.com/office/drawing/2014/main" id="{C00ACC58-9C89-9E27-923E-7F5F7D46810B}"/>
              </a:ext>
            </a:extLst>
          </p:cNvPr>
          <p:cNvSpPr txBox="1"/>
          <p:nvPr/>
        </p:nvSpPr>
        <p:spPr>
          <a:xfrm>
            <a:off x="838200" y="2776756"/>
            <a:ext cx="4972585" cy="250830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Idgham</a:t>
            </a:r>
            <a:endParaRPr lang="en-US" sz="2800" b="1" i="0" u="sng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إدغام</a:t>
            </a: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25;p19">
            <a:extLst>
              <a:ext uri="{FF2B5EF4-FFF2-40B4-BE49-F238E27FC236}">
                <a16:creationId xmlns:a16="http://schemas.microsoft.com/office/drawing/2014/main" id="{3274C955-D191-B3FF-7B39-0FA08C52CD10}"/>
              </a:ext>
            </a:extLst>
          </p:cNvPr>
          <p:cNvSpPr txBox="1"/>
          <p:nvPr/>
        </p:nvSpPr>
        <p:spPr>
          <a:xfrm>
            <a:off x="5975885" y="2776756"/>
            <a:ext cx="4972585" cy="2508308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 b="1" i="0" u="none" strike="noStrike" cap="none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Idh-har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-SA" sz="2800" b="1" dirty="0">
                <a:solidFill>
                  <a:schemeClr val="tx2"/>
                </a:solidFill>
                <a:cs typeface="Calibri"/>
                <a:sym typeface="Century Gothic"/>
              </a:rPr>
              <a:t>إظهار</a:t>
            </a:r>
            <a:endParaRPr sz="2800" b="1" dirty="0">
              <a:solidFill>
                <a:schemeClr val="tx2"/>
              </a:solidFill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31304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05926-6FEE-6C2E-2D3E-739DA47C8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853122-98F4-BF82-E52C-960EE310B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AE11F1-94D4-2B47-EB85-06DD832F9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982874E-EAF0-0BCB-8ADA-CA67807C36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preposition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لام الحرف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5AACF15-C355-7C8D-0D45-4D8E83EEB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Its Rules </a:t>
            </a:r>
            <a:r>
              <a:rPr lang="ar-SA" dirty="0"/>
              <a:t>أحكامها</a:t>
            </a:r>
            <a:endParaRPr lang="en-US" dirty="0"/>
          </a:p>
        </p:txBody>
      </p:sp>
      <p:sp>
        <p:nvSpPr>
          <p:cNvPr id="2" name="Google Shape;123;p19">
            <a:extLst>
              <a:ext uri="{FF2B5EF4-FFF2-40B4-BE49-F238E27FC236}">
                <a16:creationId xmlns:a16="http://schemas.microsoft.com/office/drawing/2014/main" id="{36262142-0A47-D1D5-05DC-D7E2F3A7235D}"/>
              </a:ext>
            </a:extLst>
          </p:cNvPr>
          <p:cNvSpPr txBox="1"/>
          <p:nvPr/>
        </p:nvSpPr>
        <p:spPr>
          <a:xfrm>
            <a:off x="838201" y="2776756"/>
            <a:ext cx="1982464" cy="265824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Idgham</a:t>
            </a:r>
            <a:endParaRPr lang="en-US" sz="2800" b="1" i="0" u="sng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إدغام</a:t>
            </a: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97;p15">
            <a:extLst>
              <a:ext uri="{FF2B5EF4-FFF2-40B4-BE49-F238E27FC236}">
                <a16:creationId xmlns:a16="http://schemas.microsoft.com/office/drawing/2014/main" id="{8134B824-9ABA-DDC1-B8DA-812E8113D087}"/>
              </a:ext>
            </a:extLst>
          </p:cNvPr>
          <p:cNvSpPr txBox="1"/>
          <p:nvPr/>
        </p:nvSpPr>
        <p:spPr>
          <a:xfrm>
            <a:off x="3336868" y="2987089"/>
            <a:ext cx="69577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Letters  </a:t>
            </a:r>
            <a:r>
              <a:rPr lang="ar-SA" sz="36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حروفه</a:t>
            </a:r>
            <a:endParaRPr lang="ar" sz="36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67AA5D-8399-2414-EF86-9365E01491C2}"/>
              </a:ext>
            </a:extLst>
          </p:cNvPr>
          <p:cNvSpPr txBox="1"/>
          <p:nvPr/>
        </p:nvSpPr>
        <p:spPr>
          <a:xfrm>
            <a:off x="3808615" y="3788477"/>
            <a:ext cx="6014260" cy="83099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KW" sz="2400" b="1" dirty="0">
                <a:solidFill>
                  <a:schemeClr val="tx1"/>
                </a:solidFill>
                <a:cs typeface="Calibri" panose="020F0502020204030204" pitchFamily="34" charset="0"/>
              </a:rPr>
              <a:t> لام - راء</a:t>
            </a:r>
            <a:r>
              <a:rPr lang="ar-KW" sz="240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</a:p>
          <a:p>
            <a:pPr algn="ctr" rtl="1"/>
            <a:r>
              <a:rPr lang="en-US" sz="2400" b="1" dirty="0">
                <a:solidFill>
                  <a:schemeClr val="tx1"/>
                </a:solidFill>
                <a:cs typeface="Calibri" panose="020F0502020204030204" pitchFamily="34" charset="0"/>
              </a:rPr>
              <a:t>"</a:t>
            </a:r>
            <a:r>
              <a:rPr lang="ar-EG" sz="2400" b="1" dirty="0">
                <a:solidFill>
                  <a:schemeClr val="tx1"/>
                </a:solidFill>
                <a:cs typeface="Calibri" panose="020F0502020204030204" pitchFamily="34" charset="0"/>
              </a:rPr>
              <a:t>ل</a:t>
            </a:r>
            <a:r>
              <a:rPr lang="en-US" sz="2400" b="1" dirty="0">
                <a:solidFill>
                  <a:schemeClr val="tx1"/>
                </a:solidFill>
                <a:cs typeface="Calibri" panose="020F0502020204030204" pitchFamily="34" charset="0"/>
              </a:rPr>
              <a:t>" - "</a:t>
            </a:r>
            <a:r>
              <a:rPr lang="ar-EG" sz="2400" b="1" dirty="0">
                <a:solidFill>
                  <a:schemeClr val="tx1"/>
                </a:solidFill>
                <a:cs typeface="Calibri" panose="020F0502020204030204" pitchFamily="34" charset="0"/>
              </a:rPr>
              <a:t>ر</a:t>
            </a:r>
            <a:endParaRPr lang="ar-SA" sz="2400" b="1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9664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C7AEA-6A9A-04CE-2E51-E20A38D32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2469A-3CA4-09F2-4DD6-26225D050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78ACB6-4700-5DA0-9E62-273715F1B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705FB2-31D9-2647-29D8-49BAE6913B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preposition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لام الحرف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C4F2928-8660-7225-9DEA-BBCF92980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Its Rules </a:t>
            </a:r>
            <a:r>
              <a:rPr lang="ar-SA" dirty="0"/>
              <a:t>أحكامها</a:t>
            </a:r>
            <a:endParaRPr lang="en-US" dirty="0"/>
          </a:p>
        </p:txBody>
      </p:sp>
      <p:sp>
        <p:nvSpPr>
          <p:cNvPr id="2" name="Google Shape;123;p19">
            <a:extLst>
              <a:ext uri="{FF2B5EF4-FFF2-40B4-BE49-F238E27FC236}">
                <a16:creationId xmlns:a16="http://schemas.microsoft.com/office/drawing/2014/main" id="{C9A2B4BE-04C1-18FC-A41A-08EFB0B755D3}"/>
              </a:ext>
            </a:extLst>
          </p:cNvPr>
          <p:cNvSpPr txBox="1"/>
          <p:nvPr/>
        </p:nvSpPr>
        <p:spPr>
          <a:xfrm>
            <a:off x="838201" y="2776756"/>
            <a:ext cx="1982464" cy="265824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Idgham</a:t>
            </a:r>
            <a:endParaRPr lang="en-US" sz="2800" b="1" i="0" u="sng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إدغام</a:t>
            </a: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21;p25">
            <a:extLst>
              <a:ext uri="{FF2B5EF4-FFF2-40B4-BE49-F238E27FC236}">
                <a16:creationId xmlns:a16="http://schemas.microsoft.com/office/drawing/2014/main" id="{5E9D88AC-D0A7-C1C7-E8D3-CF8A3F39FFC5}"/>
              </a:ext>
            </a:extLst>
          </p:cNvPr>
          <p:cNvSpPr txBox="1"/>
          <p:nvPr/>
        </p:nvSpPr>
        <p:spPr>
          <a:xfrm>
            <a:off x="4508500" y="2909151"/>
            <a:ext cx="4198937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هَ</a:t>
            </a:r>
            <a:r>
              <a:rPr lang="ar-SA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 sz="36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لَّـ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كم </a:t>
            </a:r>
            <a:r>
              <a:rPr lang="ar-SA" sz="24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مما ملكت أيمانكم</a:t>
            </a:r>
            <a:endParaRPr sz="3600" b="1" dirty="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بَ</a:t>
            </a:r>
            <a:r>
              <a:rPr lang="ar-SA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 sz="36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لَّـ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مَّا </a:t>
            </a:r>
            <a:r>
              <a:rPr lang="ar-SA" sz="24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يَذُوقُوا عَذَابِ</a:t>
            </a:r>
            <a:endParaRPr sz="2400" b="1" dirty="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بَ</a:t>
            </a:r>
            <a:r>
              <a:rPr lang="ar-SA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 sz="36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رَّ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فَعَهُ </a:t>
            </a:r>
            <a:r>
              <a:rPr lang="ar-SA" sz="24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اللَّه إِلَيْهِ</a:t>
            </a:r>
            <a:endParaRPr sz="3600" b="1" dirty="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94346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159F4-AF21-43DC-0EF8-2A76DAA98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C5505-387F-213D-A87F-CBE718CA8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3996BF-A11B-E0F2-5872-0FC73EA59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960EA3-8720-0D78-8AE0-5F6CA1634D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preposition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لام الحرف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B8E2B86-7BB8-801F-026B-922400A97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Its Rules </a:t>
            </a:r>
            <a:r>
              <a:rPr lang="ar-SA" dirty="0"/>
              <a:t>أحكامها</a:t>
            </a:r>
            <a:endParaRPr lang="en-US" dirty="0"/>
          </a:p>
        </p:txBody>
      </p:sp>
      <p:sp>
        <p:nvSpPr>
          <p:cNvPr id="3" name="Google Shape;125;p19">
            <a:extLst>
              <a:ext uri="{FF2B5EF4-FFF2-40B4-BE49-F238E27FC236}">
                <a16:creationId xmlns:a16="http://schemas.microsoft.com/office/drawing/2014/main" id="{CB41A5BE-CC21-8F7C-B3B6-C0CFC1384352}"/>
              </a:ext>
            </a:extLst>
          </p:cNvPr>
          <p:cNvSpPr txBox="1"/>
          <p:nvPr/>
        </p:nvSpPr>
        <p:spPr>
          <a:xfrm>
            <a:off x="838201" y="2765503"/>
            <a:ext cx="1982464" cy="2658240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 b="1" i="0" u="none" strike="noStrike" cap="none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Idh-har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-SA" sz="2800" b="1" dirty="0">
                <a:solidFill>
                  <a:schemeClr val="tx2"/>
                </a:solidFill>
                <a:cs typeface="Calibri"/>
                <a:sym typeface="Century Gothic"/>
              </a:rPr>
              <a:t>إظهار</a:t>
            </a:r>
            <a:endParaRPr sz="2800" b="1" dirty="0">
              <a:solidFill>
                <a:schemeClr val="tx2"/>
              </a:solidFill>
              <a:cs typeface="Calibri"/>
              <a:sym typeface="Calibri"/>
            </a:endParaRP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B1ECED0C-8FDB-6E46-71DC-7E1135296B95}"/>
              </a:ext>
            </a:extLst>
          </p:cNvPr>
          <p:cNvSpPr txBox="1"/>
          <p:nvPr/>
        </p:nvSpPr>
        <p:spPr>
          <a:xfrm>
            <a:off x="3336868" y="2987089"/>
            <a:ext cx="69577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Letters  </a:t>
            </a:r>
            <a:r>
              <a:rPr lang="ar-SA" sz="36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حروفه</a:t>
            </a:r>
            <a:endParaRPr lang="ar" sz="36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E2208B-2487-B292-61C3-97EE412B24A2}"/>
              </a:ext>
            </a:extLst>
          </p:cNvPr>
          <p:cNvSpPr txBox="1"/>
          <p:nvPr/>
        </p:nvSpPr>
        <p:spPr>
          <a:xfrm>
            <a:off x="3808615" y="3788477"/>
            <a:ext cx="6014260" cy="15696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rtl="1"/>
            <a:endParaRPr lang="en-CA" sz="24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algn="ctr" rtl="1"/>
            <a:r>
              <a:rPr lang="en-CA" sz="2400" dirty="0">
                <a:solidFill>
                  <a:schemeClr val="tx1"/>
                </a:solidFill>
                <a:cs typeface="Calibri" panose="020F0502020204030204" pitchFamily="34" charset="0"/>
                <a:sym typeface="Arial"/>
              </a:rPr>
              <a:t>All other letters </a:t>
            </a:r>
          </a:p>
          <a:p>
            <a:pPr algn="ctr" rtl="1"/>
            <a:r>
              <a:rPr lang="ar-SA" sz="2400" dirty="0">
                <a:solidFill>
                  <a:schemeClr val="tx1"/>
                </a:solidFill>
                <a:cs typeface="Calibri" panose="020F0502020204030204" pitchFamily="34" charset="0"/>
                <a:sym typeface="Arial"/>
              </a:rPr>
              <a:t>باقي الحروف</a:t>
            </a:r>
          </a:p>
          <a:p>
            <a:pPr algn="ctr" rtl="1"/>
            <a:endParaRPr lang="ar-SA" sz="24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9862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58038-CD5D-2AB6-03F7-4BEA0A981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E06028-7202-CD42-EE34-D4C8816E1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EF91C6-CD3F-F261-41F2-745FF2F90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298E63-8854-A7BB-07B3-30F8FB26FD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preposition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لام الحرف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CC3F729-FB10-0AC2-0807-6133FB369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Its Rules </a:t>
            </a:r>
            <a:r>
              <a:rPr lang="ar-SA" dirty="0"/>
              <a:t>أحكامها</a:t>
            </a:r>
            <a:endParaRPr lang="en-US" dirty="0"/>
          </a:p>
        </p:txBody>
      </p:sp>
      <p:sp>
        <p:nvSpPr>
          <p:cNvPr id="3" name="Google Shape;125;p19">
            <a:extLst>
              <a:ext uri="{FF2B5EF4-FFF2-40B4-BE49-F238E27FC236}">
                <a16:creationId xmlns:a16="http://schemas.microsoft.com/office/drawing/2014/main" id="{52FA8EC1-CC8F-2A6E-E213-025705FF8B20}"/>
              </a:ext>
            </a:extLst>
          </p:cNvPr>
          <p:cNvSpPr txBox="1"/>
          <p:nvPr/>
        </p:nvSpPr>
        <p:spPr>
          <a:xfrm>
            <a:off x="838201" y="2765503"/>
            <a:ext cx="1982464" cy="2658240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 b="1" i="0" u="none" strike="noStrike" cap="none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Idh-har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-SA" sz="2800" b="1" dirty="0">
                <a:solidFill>
                  <a:schemeClr val="tx2"/>
                </a:solidFill>
                <a:cs typeface="Calibri"/>
                <a:sym typeface="Century Gothic"/>
              </a:rPr>
              <a:t>إظهار</a:t>
            </a:r>
            <a:endParaRPr sz="2800" b="1" dirty="0">
              <a:solidFill>
                <a:schemeClr val="tx2"/>
              </a:solidFill>
              <a:cs typeface="Calibri"/>
              <a:sym typeface="Calibri"/>
            </a:endParaRPr>
          </a:p>
        </p:txBody>
      </p:sp>
      <p:sp>
        <p:nvSpPr>
          <p:cNvPr id="2" name="Google Shape;322;p25">
            <a:extLst>
              <a:ext uri="{FF2B5EF4-FFF2-40B4-BE49-F238E27FC236}">
                <a16:creationId xmlns:a16="http://schemas.microsoft.com/office/drawing/2014/main" id="{2BFD5297-264F-5B6F-9016-4368804D27EB}"/>
              </a:ext>
            </a:extLst>
          </p:cNvPr>
          <p:cNvSpPr txBox="1"/>
          <p:nvPr/>
        </p:nvSpPr>
        <p:spPr>
          <a:xfrm>
            <a:off x="4868862" y="2550362"/>
            <a:ext cx="3741738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هَ</a:t>
            </a:r>
            <a:r>
              <a:rPr lang="ar-SA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 sz="36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تّـ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ربصونَ</a:t>
            </a:r>
            <a:endParaRPr sz="3600" b="1" dirty="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هَ</a:t>
            </a:r>
            <a:r>
              <a:rPr lang="ar-SA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 sz="36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ثُ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وِّبً الكفار</a:t>
            </a:r>
            <a:endParaRPr sz="3600" b="1" dirty="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بَ</a:t>
            </a:r>
            <a:r>
              <a:rPr lang="ar-SA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 sz="36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هُـ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مْ </a:t>
            </a:r>
            <a:r>
              <a:rPr lang="ar-SA" sz="20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فِي شَك يَلْعَبُونَ</a:t>
            </a:r>
            <a:endParaRPr sz="2000" b="1" dirty="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بَ</a:t>
            </a:r>
            <a:r>
              <a:rPr lang="ar-SA" sz="3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لْ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 sz="36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نّ</a:t>
            </a:r>
            <a:r>
              <a:rPr lang="ar-SA" sz="36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حنُ </a:t>
            </a:r>
            <a:r>
              <a:rPr lang="ar-SA" sz="2400" b="1" dirty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قوم مسحورونَ</a:t>
            </a:r>
            <a:endParaRPr sz="3600" b="1" dirty="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3600" b="1" dirty="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27913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47B96-4F76-0D4C-BB34-A8E74439E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D3D45-17AF-6EFE-21B3-C28FE438C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094560-AD8E-E03C-2ED4-E7F0CC21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E9E371-AEFA-CCC6-A941-09DF679C9A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preposition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لام الحرف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0EDBB41-5DEE-0AE9-AC19-3DE8AE66B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CA" dirty="0">
                <a:sym typeface="Calibri"/>
              </a:rPr>
              <a:t>Exception 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إستثناءه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A26758-CED7-D019-69F7-F91A11F22CAB}"/>
              </a:ext>
            </a:extLst>
          </p:cNvPr>
          <p:cNvSpPr txBox="1"/>
          <p:nvPr/>
        </p:nvSpPr>
        <p:spPr>
          <a:xfrm>
            <a:off x="1160104" y="4375449"/>
            <a:ext cx="94799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dirty="0">
                <a:solidFill>
                  <a:schemeClr val="dk1"/>
                </a:solidFill>
                <a:ea typeface="Calibri"/>
                <a:sym typeface="Calibri"/>
              </a:rPr>
              <a:t>as the rules of recitation dictate that a</a:t>
            </a:r>
            <a:r>
              <a:rPr lang="en-CA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CA" sz="2400" dirty="0" err="1">
                <a:solidFill>
                  <a:schemeClr val="dk1"/>
                </a:solidFill>
                <a:ea typeface="Calibri"/>
                <a:sym typeface="Calibri"/>
              </a:rPr>
              <a:t>Sakt</a:t>
            </a:r>
            <a:r>
              <a:rPr lang="ar-SA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CA" sz="2400" dirty="0">
                <a:solidFill>
                  <a:schemeClr val="dk1"/>
                </a:solidFill>
                <a:ea typeface="Calibri"/>
                <a:sym typeface="Calibri"/>
              </a:rPr>
              <a:t>(</a:t>
            </a:r>
            <a:r>
              <a:rPr lang="ar-SA" sz="2400" dirty="0">
                <a:solidFill>
                  <a:schemeClr val="dk1"/>
                </a:solidFill>
                <a:ea typeface="Calibri"/>
                <a:sym typeface="Calibri"/>
              </a:rPr>
              <a:t>breathless pause</a:t>
            </a:r>
            <a:r>
              <a:rPr lang="en-CA" sz="2400" dirty="0">
                <a:solidFill>
                  <a:schemeClr val="dk1"/>
                </a:solidFill>
                <a:ea typeface="Calibri"/>
                <a:sym typeface="Calibri"/>
              </a:rPr>
              <a:t>)</a:t>
            </a:r>
            <a:r>
              <a:rPr lang="ar-SA" sz="2400" dirty="0">
                <a:solidFill>
                  <a:schemeClr val="dk1"/>
                </a:solidFill>
                <a:ea typeface="Calibri"/>
                <a:sym typeface="Calibri"/>
              </a:rPr>
              <a:t> should be made on the lam, which prevents Idgham (merging)</a:t>
            </a:r>
            <a:endParaRPr lang="en-CA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939CEC-820A-30BF-9E90-1388DB50757D}"/>
              </a:ext>
            </a:extLst>
          </p:cNvPr>
          <p:cNvSpPr txBox="1"/>
          <p:nvPr/>
        </p:nvSpPr>
        <p:spPr>
          <a:xfrm>
            <a:off x="3052665" y="5471069"/>
            <a:ext cx="609289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dirty="0">
                <a:solidFill>
                  <a:schemeClr val="dk1"/>
                </a:solidFill>
                <a:cs typeface="Calibri"/>
                <a:sym typeface="Calibri"/>
              </a:rPr>
              <a:t>وذلك لوجوب السكت عليها، والسكت يمنع الإدغام</a:t>
            </a:r>
          </a:p>
        </p:txBody>
      </p:sp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D59043A3-B33A-2288-B8DC-61B06B2AF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870" y="2296972"/>
            <a:ext cx="1584260" cy="13642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356CB8D-7A21-52C0-DEE1-91F35978492F}"/>
              </a:ext>
            </a:extLst>
          </p:cNvPr>
          <p:cNvSpPr txBox="1"/>
          <p:nvPr/>
        </p:nvSpPr>
        <p:spPr>
          <a:xfrm>
            <a:off x="3049555" y="3730176"/>
            <a:ext cx="6092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بَ</a:t>
            </a:r>
            <a:r>
              <a:rPr lang="ar-SA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لْ </a:t>
            </a:r>
            <a:r>
              <a:rPr lang="ar-SA" sz="24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رَ</a:t>
            </a:r>
            <a:r>
              <a:rPr lang="ar-SA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انَ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7390868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704B1-BE10-665C-8B08-7B73CFC6C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B2A7F-2B11-88F4-6840-BB22C7B9C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428A86-0B15-10C8-3F18-1112914EC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D9A1BC9-FED0-85F1-13D8-8F116BD4DA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preposition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لام الحرف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53DE938-D043-956C-818F-355F891CD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CA" dirty="0">
                <a:sym typeface="Calibri"/>
              </a:rPr>
              <a:t>Practice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close-up of a white background with black writing&#10;&#10;AI-generated content may be incorrect.">
            <a:extLst>
              <a:ext uri="{FF2B5EF4-FFF2-40B4-BE49-F238E27FC236}">
                <a16:creationId xmlns:a16="http://schemas.microsoft.com/office/drawing/2014/main" id="{329CF690-985E-7F97-EF84-75555D703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936" y="2172201"/>
            <a:ext cx="8488128" cy="3715251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9D15710-34F9-E047-4B03-7134705D93D9}"/>
              </a:ext>
            </a:extLst>
          </p:cNvPr>
          <p:cNvCxnSpPr>
            <a:cxnSpLocks/>
          </p:cNvCxnSpPr>
          <p:nvPr/>
        </p:nvCxnSpPr>
        <p:spPr>
          <a:xfrm>
            <a:off x="9393382" y="3129742"/>
            <a:ext cx="74814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16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3C03B-A487-6824-9A0A-18CB5A2D4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2B5B1-C1BC-1C10-2E5F-8CFC17187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DA7EEA-62BE-BADB-EB23-D3FD2E6D5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0A169DA-0E50-000D-8AFD-C272A3B87E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preposition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لام الحرف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699399A-1B66-BB56-32CD-436D910C3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CA" dirty="0">
                <a:sym typeface="Calibri"/>
              </a:rPr>
              <a:t>Practice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close-up of a white background with black writing&#10;&#10;AI-generated content may be incorrect.">
            <a:extLst>
              <a:ext uri="{FF2B5EF4-FFF2-40B4-BE49-F238E27FC236}">
                <a16:creationId xmlns:a16="http://schemas.microsoft.com/office/drawing/2014/main" id="{7F9A75E1-0ECA-0C8D-6ED0-AFA6544CF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350" y="1871662"/>
            <a:ext cx="6842717" cy="450215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27C51D9-AEFE-8811-93A9-C0B7B6483243}"/>
              </a:ext>
            </a:extLst>
          </p:cNvPr>
          <p:cNvCxnSpPr>
            <a:cxnSpLocks/>
          </p:cNvCxnSpPr>
          <p:nvPr/>
        </p:nvCxnSpPr>
        <p:spPr>
          <a:xfrm>
            <a:off x="8293052" y="2647603"/>
            <a:ext cx="63509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3052391-10D6-D0F4-E8B7-000FB1E34A25}"/>
              </a:ext>
            </a:extLst>
          </p:cNvPr>
          <p:cNvCxnSpPr>
            <a:cxnSpLocks/>
          </p:cNvCxnSpPr>
          <p:nvPr/>
        </p:nvCxnSpPr>
        <p:spPr>
          <a:xfrm>
            <a:off x="4721629" y="3416531"/>
            <a:ext cx="63509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93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4CA26-5126-9371-5A04-87B7951BF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2B5FE-F18B-68BC-3F6E-68FA3B3DB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BB1A24-4040-0882-BE34-928CCA9FC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4D386C-31E2-B4DB-1456-97A3A809F4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preposition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لام الحرف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25D0F4E-2131-FBC2-98B2-6307DF940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CA" dirty="0">
                <a:sym typeface="Calibri"/>
              </a:rPr>
              <a:t>Practice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close-up of a white background with black writing&#10;&#10;AI-generated content may be incorrect.">
            <a:extLst>
              <a:ext uri="{FF2B5EF4-FFF2-40B4-BE49-F238E27FC236}">
                <a16:creationId xmlns:a16="http://schemas.microsoft.com/office/drawing/2014/main" id="{386273B3-B9CF-855B-2FB2-7FBCDEB64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26" y="1800034"/>
            <a:ext cx="5534024" cy="4762413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4CA258F-C53D-3002-3505-52E110DA250F}"/>
              </a:ext>
            </a:extLst>
          </p:cNvPr>
          <p:cNvCxnSpPr>
            <a:cxnSpLocks/>
          </p:cNvCxnSpPr>
          <p:nvPr/>
        </p:nvCxnSpPr>
        <p:spPr>
          <a:xfrm>
            <a:off x="6749935" y="4177146"/>
            <a:ext cx="74814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41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5A209-489F-A675-3239-47893EB59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Laam of Noun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6053C-AFC9-ACF0-CAFD-1D45ECD10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لام الاسم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C6F36-6D51-7CC1-8531-6FA00C4B0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2892-79BD-D147-9C5B-6D57B01992BE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710BF6-875B-6762-A8D3-04EEDF7CE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4152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DA50E-E415-9A68-0A04-D8D4346D6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تعريفها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C3EFD-586B-AD85-363F-DB87D700E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865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This is the </a:t>
            </a:r>
            <a:r>
              <a:rPr lang="en-US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laam</a:t>
            </a:r>
            <a:r>
              <a:rPr lang="en-US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is one of the </a:t>
            </a:r>
            <a:r>
              <a:rPr lang="en-US" dirty="0">
                <a:solidFill>
                  <a:schemeClr val="accent1"/>
                </a:solidFill>
                <a:ea typeface="Arial"/>
                <a:cs typeface="Arial"/>
                <a:sym typeface="Arial"/>
              </a:rPr>
              <a:t>root</a:t>
            </a:r>
            <a:r>
              <a:rPr lang="en-US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letters of the noun. It is always in the </a:t>
            </a:r>
            <a:r>
              <a:rPr lang="en-US" dirty="0">
                <a:solidFill>
                  <a:schemeClr val="accent1"/>
                </a:solidFill>
                <a:ea typeface="Arial"/>
                <a:cs typeface="Arial"/>
                <a:sym typeface="Arial"/>
              </a:rPr>
              <a:t>middle</a:t>
            </a:r>
            <a:r>
              <a:rPr lang="en-US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of the noun</a:t>
            </a:r>
            <a:endParaRPr lang="en-US" b="1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pPr marL="0" indent="0" algn="r" rtl="1">
              <a:buNone/>
            </a:pP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buNone/>
            </a:pP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هي اللام الواقعة في الأسماء وتكون دائماً </a:t>
            </a:r>
            <a:r>
              <a:rPr lang="ar-SA" dirty="0">
                <a:solidFill>
                  <a:schemeClr val="accent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متوسطة وأصلية 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في بنية الكلمة</a:t>
            </a:r>
            <a:endParaRPr lang="ar-S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E92D26-854D-9EC2-04AF-C1FC1D74D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6BD7BF-16A5-D88E-D04F-14D29E7E2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FC4658-CA4E-C9CD-0A3E-7F9FEF6CAC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Noun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لام الاسم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 descr="A close up of a sign&#10;&#10;AI-generated content may be incorrect.">
            <a:extLst>
              <a:ext uri="{FF2B5EF4-FFF2-40B4-BE49-F238E27FC236}">
                <a16:creationId xmlns:a16="http://schemas.microsoft.com/office/drawing/2014/main" id="{C790CDF9-9585-E414-12D5-D8DBE7422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500" y="4620241"/>
            <a:ext cx="2786074" cy="897575"/>
          </a:xfrm>
          <a:prstGeom prst="rect">
            <a:avLst/>
          </a:prstGeom>
        </p:spPr>
      </p:pic>
      <p:pic>
        <p:nvPicPr>
          <p:cNvPr id="11" name="Picture 10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93E39D2A-8B53-29DA-9A2E-6C47A5EA69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94" t="8306" r="4576" b="6243"/>
          <a:stretch>
            <a:fillRect/>
          </a:stretch>
        </p:blipFill>
        <p:spPr>
          <a:xfrm>
            <a:off x="7539915" y="4620240"/>
            <a:ext cx="1539878" cy="897575"/>
          </a:xfrm>
          <a:prstGeom prst="rect">
            <a:avLst/>
          </a:prstGeom>
        </p:spPr>
      </p:pic>
      <p:pic>
        <p:nvPicPr>
          <p:cNvPr id="13" name="Picture 12" descr="A black and white text&#10;&#10;AI-generated content may be incorrect.">
            <a:extLst>
              <a:ext uri="{FF2B5EF4-FFF2-40B4-BE49-F238E27FC236}">
                <a16:creationId xmlns:a16="http://schemas.microsoft.com/office/drawing/2014/main" id="{038AAE11-6237-A92C-E15C-2B15A5F63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4566" y="4620240"/>
            <a:ext cx="1078593" cy="84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013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4FDBC-117C-5DD8-B01B-E81CC5F5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B79C7-2404-5376-F86B-725ABB2F1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 Rule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حكمها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FDDF7-E047-6067-1AFA-C11AB5070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1625"/>
            <a:ext cx="10515600" cy="12604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should be pronounced</a:t>
            </a:r>
            <a:r>
              <a:rPr lang="en-C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clearly</a:t>
            </a:r>
            <a:r>
              <a:rPr lang="en-CA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without adding or removing wherever it occurs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rtl="1">
              <a:buClr>
                <a:srgbClr val="F9821F"/>
              </a:buClr>
              <a:buSzPts val="2400"/>
              <a:buNone/>
            </a:pP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وجوب الإظهار مطلقاً</a:t>
            </a:r>
            <a:endParaRPr lang="ar-SA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07DEB-BA32-E49C-96ED-F3C43E474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EAF365-F190-DACC-0AD1-E81763585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D3A51EF-A5DD-9B87-5E44-5317BBD214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Noun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لام الاسم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692A39D1-1FB1-9D61-D827-1F377DB47AC9}"/>
              </a:ext>
            </a:extLst>
          </p:cNvPr>
          <p:cNvSpPr txBox="1"/>
          <p:nvPr/>
        </p:nvSpPr>
        <p:spPr>
          <a:xfrm>
            <a:off x="2617123" y="2538343"/>
            <a:ext cx="695775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 err="1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Idh</a:t>
            </a:r>
            <a:r>
              <a:rPr lang="en-US" sz="36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-Har</a:t>
            </a:r>
          </a:p>
          <a:p>
            <a:pPr lvl="0" algn="ctr"/>
            <a:r>
              <a:rPr lang="ar-SA" sz="36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الإظهار</a:t>
            </a:r>
            <a:endParaRPr lang="ar" sz="36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45332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EC2A6-D221-72F9-6470-084014CEF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41CFD-F70C-6009-DB94-0AE5B4CAA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Practice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2D487-7CAA-EBA3-EBE5-6DE5D15A5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BAD247-EFA5-DC75-CF2E-07A0528CB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5F6F3A-2181-B889-25A5-67AC40EB01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Laam of Noun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لام الاسم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 descr="A close-up of a white background with black writing&#10;&#10;AI-generated content may be incorrect.">
            <a:extLst>
              <a:ext uri="{FF2B5EF4-FFF2-40B4-BE49-F238E27FC236}">
                <a16:creationId xmlns:a16="http://schemas.microsoft.com/office/drawing/2014/main" id="{D56345E5-F5B1-81C8-609E-E30F0F167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37" y="2012016"/>
            <a:ext cx="7477125" cy="404812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D8BAD8C-3629-F816-F27F-635026CADCB6}"/>
              </a:ext>
            </a:extLst>
          </p:cNvPr>
          <p:cNvCxnSpPr>
            <a:cxnSpLocks/>
          </p:cNvCxnSpPr>
          <p:nvPr/>
        </p:nvCxnSpPr>
        <p:spPr>
          <a:xfrm>
            <a:off x="7862455" y="3711633"/>
            <a:ext cx="74814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EB37C3A-04AA-87A9-CF32-6FAA90BCE5F2}"/>
              </a:ext>
            </a:extLst>
          </p:cNvPr>
          <p:cNvCxnSpPr>
            <a:cxnSpLocks/>
          </p:cNvCxnSpPr>
          <p:nvPr/>
        </p:nvCxnSpPr>
        <p:spPr>
          <a:xfrm>
            <a:off x="2693324" y="3699164"/>
            <a:ext cx="74814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15A9F8B-B497-80A9-4D24-8F241838B937}"/>
              </a:ext>
            </a:extLst>
          </p:cNvPr>
          <p:cNvCxnSpPr>
            <a:cxnSpLocks/>
          </p:cNvCxnSpPr>
          <p:nvPr/>
        </p:nvCxnSpPr>
        <p:spPr>
          <a:xfrm>
            <a:off x="3441469" y="4459779"/>
            <a:ext cx="74814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646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40E69-E27A-B541-A488-207E41F3F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Laam of Command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3DF1B-271C-993B-C877-9873DF30BF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dirty="0"/>
              <a:t>لام الأمر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C19D0-AC2D-AF75-9F34-CE3DECF2C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3789-CAFF-034A-A85B-083ABFF7371B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2BC55A-2E6D-B666-21C9-45741C888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649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0050F-B39B-2DB6-C0DB-78DF16AA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تعريفها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88738-363B-6683-ADA2-3EE382FD7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1199"/>
            <a:ext cx="10515600" cy="32385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An </a:t>
            </a:r>
            <a:r>
              <a:rPr lang="en-US" dirty="0">
                <a:solidFill>
                  <a:schemeClr val="accent1"/>
                </a:solidFill>
                <a:ea typeface="Arial"/>
                <a:cs typeface="Arial"/>
                <a:sym typeface="Arial"/>
              </a:rPr>
              <a:t>extra/added</a:t>
            </a:r>
            <a:r>
              <a:rPr lang="en-US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laam</a:t>
            </a:r>
            <a:r>
              <a:rPr lang="en-US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sakinah</a:t>
            </a:r>
            <a:r>
              <a:rPr lang="en-US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that is not one of the letters of the root of the word. </a:t>
            </a:r>
          </a:p>
          <a:p>
            <a:pPr marL="0" indent="0">
              <a:buNone/>
            </a:pPr>
            <a:r>
              <a:rPr lang="en-US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Attached to the </a:t>
            </a:r>
            <a:r>
              <a:rPr lang="en-US" dirty="0">
                <a:solidFill>
                  <a:schemeClr val="accent1"/>
                </a:solidFill>
                <a:ea typeface="Arial"/>
                <a:cs typeface="Arial"/>
                <a:sym typeface="Arial"/>
              </a:rPr>
              <a:t>present tense </a:t>
            </a:r>
            <a:r>
              <a:rPr lang="en-US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verb form, and makes the verb become an </a:t>
            </a:r>
            <a:r>
              <a:rPr lang="en-US" dirty="0">
                <a:solidFill>
                  <a:schemeClr val="accent1"/>
                </a:solidFill>
                <a:ea typeface="Arial"/>
                <a:cs typeface="Arial"/>
                <a:sym typeface="Arial"/>
              </a:rPr>
              <a:t>imperative</a:t>
            </a:r>
            <a:r>
              <a:rPr lang="en-US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verb (used for commands).</a:t>
            </a:r>
          </a:p>
          <a:p>
            <a:pPr marL="0" indent="0">
              <a:buNone/>
            </a:pPr>
            <a:endParaRPr lang="en-US" dirty="0">
              <a:solidFill>
                <a:schemeClr val="dk1"/>
              </a:solidFill>
              <a:cs typeface="Arial"/>
              <a:sym typeface="Arial"/>
            </a:endParaRPr>
          </a:p>
          <a:p>
            <a:pPr marL="0" indent="0" algn="r" rtl="1">
              <a:buNone/>
            </a:pP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اللام الساكنة </a:t>
            </a:r>
            <a:r>
              <a:rPr lang="ar-SA" dirty="0">
                <a:solidFill>
                  <a:schemeClr val="accent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الزائدة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عن بنية الكلمة والتي تدخل على </a:t>
            </a:r>
            <a:r>
              <a:rPr lang="ar-SA" dirty="0">
                <a:solidFill>
                  <a:schemeClr val="accent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الفعل المضارع 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فتحوله إلى صيغة </a:t>
            </a:r>
            <a:r>
              <a:rPr lang="ar-SA" dirty="0">
                <a:solidFill>
                  <a:schemeClr val="accent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الأمر</a:t>
            </a: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.</a:t>
            </a:r>
            <a:endParaRPr lang="ar-S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C3E9E-94DF-4C06-9D98-6F2B63DD3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2026-01-05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853EF7-06BF-FF58-60E7-22F9EF53B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D2E468-5365-C191-3C1F-75254FEB65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Laam of Command </a:t>
            </a:r>
            <a:r>
              <a:rPr lang="ar-KW" dirty="0"/>
              <a:t>لام الأمر</a:t>
            </a:r>
            <a:endParaRPr lang="en-US" dirty="0"/>
          </a:p>
        </p:txBody>
      </p:sp>
      <p:pic>
        <p:nvPicPr>
          <p:cNvPr id="9" name="Picture 8" descr="A close up of a sign&#10;&#10;AI-generated content may be incorrect.">
            <a:extLst>
              <a:ext uri="{FF2B5EF4-FFF2-40B4-BE49-F238E27FC236}">
                <a16:creationId xmlns:a16="http://schemas.microsoft.com/office/drawing/2014/main" id="{D74BF255-37EF-1866-0CAB-5CCE190E4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4613" y="5193632"/>
            <a:ext cx="1257300" cy="781050"/>
          </a:xfrm>
          <a:prstGeom prst="rect">
            <a:avLst/>
          </a:prstGeom>
        </p:spPr>
      </p:pic>
      <p:pic>
        <p:nvPicPr>
          <p:cNvPr id="11" name="Picture 10" descr="A close up of a sign&#10;&#10;AI-generated content may be incorrect.">
            <a:extLst>
              <a:ext uri="{FF2B5EF4-FFF2-40B4-BE49-F238E27FC236}">
                <a16:creationId xmlns:a16="http://schemas.microsoft.com/office/drawing/2014/main" id="{E53E8F28-2610-5900-A578-4AF4C4384D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449"/>
          <a:stretch>
            <a:fillRect/>
          </a:stretch>
        </p:blipFill>
        <p:spPr>
          <a:xfrm>
            <a:off x="5948613" y="5193632"/>
            <a:ext cx="1138497" cy="7810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B7E2629-ED10-E322-E7C3-DCE9518444BC}"/>
              </a:ext>
            </a:extLst>
          </p:cNvPr>
          <p:cNvSpPr txBox="1"/>
          <p:nvPr/>
        </p:nvSpPr>
        <p:spPr>
          <a:xfrm>
            <a:off x="8294059" y="5230214"/>
            <a:ext cx="6595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لْ </a:t>
            </a:r>
            <a:endParaRPr lang="en-CA" sz="4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97002A-2423-FA33-2033-5CBEBA7F56C5}"/>
              </a:ext>
            </a:extLst>
          </p:cNvPr>
          <p:cNvSpPr txBox="1"/>
          <p:nvPr/>
        </p:nvSpPr>
        <p:spPr>
          <a:xfrm>
            <a:off x="7511835" y="5230214"/>
            <a:ext cx="6595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 lang="en-CA" sz="4000" dirty="0">
              <a:solidFill>
                <a:schemeClr val="accent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DFAF8E-670C-25D1-6F81-8A1E80396190}"/>
              </a:ext>
            </a:extLst>
          </p:cNvPr>
          <p:cNvSpPr txBox="1"/>
          <p:nvPr/>
        </p:nvSpPr>
        <p:spPr>
          <a:xfrm>
            <a:off x="4898000" y="5230214"/>
            <a:ext cx="6595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4000" b="1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=</a:t>
            </a:r>
            <a:endParaRPr lang="en-CA" sz="4000" dirty="0">
              <a:solidFill>
                <a:schemeClr val="accent1"/>
              </a:solidFill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704226C-5AEE-CEBF-14AD-46E98F013EBB}"/>
              </a:ext>
            </a:extLst>
          </p:cNvPr>
          <p:cNvSpPr txBox="1">
            <a:spLocks/>
          </p:cNvSpPr>
          <p:nvPr/>
        </p:nvSpPr>
        <p:spPr>
          <a:xfrm>
            <a:off x="5488399" y="6060141"/>
            <a:ext cx="2679929" cy="372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Present Tense Form</a:t>
            </a:r>
            <a:endParaRPr lang="ar-S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D0DEAAF-86F8-2E26-3179-2330852F750E}"/>
              </a:ext>
            </a:extLst>
          </p:cNvPr>
          <p:cNvSpPr txBox="1">
            <a:spLocks/>
          </p:cNvSpPr>
          <p:nvPr/>
        </p:nvSpPr>
        <p:spPr>
          <a:xfrm>
            <a:off x="2734845" y="6060140"/>
            <a:ext cx="2679929" cy="372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20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Imperative Form</a:t>
            </a:r>
            <a:endParaRPr lang="ar-S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7992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87D57-1D1A-87FD-4D9F-5B22605E8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09BBE-80CD-CB3F-622D-2CE471C8E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 Rule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حكمها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EFB5E-6B3C-7DEA-CDC8-4D0412EFF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2026-01-05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CA203B-B1DD-1291-6289-F538B86FF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40C0F4-67C0-8C93-334E-83DEA2974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Laam of Command </a:t>
            </a:r>
            <a:r>
              <a:rPr lang="ar-KW" dirty="0"/>
              <a:t>لام الأمر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15EFACF-544A-281B-3D27-5A98BF0C3ECE}"/>
              </a:ext>
            </a:extLst>
          </p:cNvPr>
          <p:cNvSpPr txBox="1">
            <a:spLocks/>
          </p:cNvSpPr>
          <p:nvPr/>
        </p:nvSpPr>
        <p:spPr>
          <a:xfrm>
            <a:off x="838200" y="4111625"/>
            <a:ext cx="10515600" cy="12604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ar-SA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should be pronounced</a:t>
            </a:r>
            <a:r>
              <a:rPr lang="en-CA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ar-SA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clearly</a:t>
            </a:r>
            <a:r>
              <a:rPr lang="en-CA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without adding or removing wherever it occurs</a:t>
            </a:r>
            <a:endParaRPr lang="en-CA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buClr>
                <a:srgbClr val="F9821F"/>
              </a:buClr>
              <a:buSzPts val="2400"/>
              <a:buFont typeface="Arial" panose="020B0604020202020204" pitchFamily="34" charset="0"/>
              <a:buNone/>
            </a:pPr>
            <a:r>
              <a:rPr lang="ar-SA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وجوب الإظهار مطلقاً</a:t>
            </a:r>
            <a:endParaRPr lang="ar-SA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97;p15">
            <a:extLst>
              <a:ext uri="{FF2B5EF4-FFF2-40B4-BE49-F238E27FC236}">
                <a16:creationId xmlns:a16="http://schemas.microsoft.com/office/drawing/2014/main" id="{6160778E-BDED-E92D-2D9C-DED32911D916}"/>
              </a:ext>
            </a:extLst>
          </p:cNvPr>
          <p:cNvSpPr txBox="1"/>
          <p:nvPr/>
        </p:nvSpPr>
        <p:spPr>
          <a:xfrm>
            <a:off x="2617123" y="2538343"/>
            <a:ext cx="695775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 err="1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Idh</a:t>
            </a:r>
            <a:r>
              <a:rPr lang="en-US" sz="36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-Har</a:t>
            </a:r>
          </a:p>
          <a:p>
            <a:pPr lvl="0" algn="ctr"/>
            <a:r>
              <a:rPr lang="ar-SA" sz="36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الإظهار</a:t>
            </a:r>
            <a:endParaRPr lang="ar" sz="36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31857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9AEE5-7E38-5732-CB1D-E762E377F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1576A-A276-2660-DA66-145A97997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 Condition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شرطها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CF681-1EFE-0C6F-1874-2DBA2F6D5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2026-01-05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7AE3FC-034F-6F2D-2A85-FE6E8BED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89B9D5-6BEE-F8DC-DFFE-4CCB5E75CD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Laam of Command </a:t>
            </a:r>
            <a:r>
              <a:rPr lang="ar-KW" dirty="0"/>
              <a:t>لام الأمر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090BF1-EA20-7CF4-54E1-2622A65F7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1199"/>
            <a:ext cx="10515600" cy="32385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Must be preceded by </a:t>
            </a:r>
            <a:r>
              <a:rPr lang="ar-KW" sz="3600" dirty="0">
                <a:solidFill>
                  <a:schemeClr val="accent1"/>
                </a:solidFill>
                <a:ea typeface="Arial"/>
                <a:cs typeface="Arial"/>
                <a:sym typeface="Arial"/>
              </a:rPr>
              <a:t>ثم</a:t>
            </a:r>
            <a:r>
              <a:rPr lang="en-CA" sz="36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or </a:t>
            </a:r>
            <a:r>
              <a:rPr lang="ar-KW" sz="3600" dirty="0">
                <a:solidFill>
                  <a:schemeClr val="accent1"/>
                </a:solidFill>
                <a:ea typeface="Arial"/>
                <a:cs typeface="Arial"/>
                <a:sym typeface="Arial"/>
              </a:rPr>
              <a:t>و</a:t>
            </a:r>
            <a:r>
              <a:rPr lang="en-CA" sz="36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or </a:t>
            </a:r>
            <a:r>
              <a:rPr lang="ar-KW" sz="3600" dirty="0">
                <a:solidFill>
                  <a:schemeClr val="accent1"/>
                </a:solidFill>
                <a:ea typeface="Arial"/>
                <a:cs typeface="Arial"/>
                <a:sym typeface="Arial"/>
              </a:rPr>
              <a:t>ف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to avoid starting the word with a Sakin letter</a:t>
            </a:r>
          </a:p>
          <a:p>
            <a:pPr marL="0" indent="0" algn="ctr">
              <a:buNone/>
            </a:pPr>
            <a:endParaRPr lang="en-US" dirty="0">
              <a:solidFill>
                <a:schemeClr val="dk1"/>
              </a:solidFill>
              <a:cs typeface="Arial"/>
              <a:sym typeface="Arial"/>
            </a:endParaRPr>
          </a:p>
          <a:p>
            <a:pPr marL="0" indent="0" algn="ctr" rtl="1">
              <a:buNone/>
            </a:pPr>
            <a:r>
              <a:rPr lang="ar-S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أن تكون مسبوقة بـ ( ثم ) أو (الواو) أو (الفاء)</a:t>
            </a:r>
            <a:r>
              <a:rPr lang="en-CA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ar-KW" dirty="0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لأن العرب لا تبدأ بساكن</a:t>
            </a:r>
            <a:endParaRPr lang="ar-S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 descr="A close up of a sign&#10;&#10;AI-generated content may be incorrect.">
            <a:extLst>
              <a:ext uri="{FF2B5EF4-FFF2-40B4-BE49-F238E27FC236}">
                <a16:creationId xmlns:a16="http://schemas.microsoft.com/office/drawing/2014/main" id="{C5702052-BE70-E0DA-743E-91B29B328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602" y="4724253"/>
            <a:ext cx="1323975" cy="819150"/>
          </a:xfrm>
          <a:prstGeom prst="rect">
            <a:avLst/>
          </a:prstGeom>
        </p:spPr>
      </p:pic>
      <p:pic>
        <p:nvPicPr>
          <p:cNvPr id="18" name="Picture 17" descr="A close up of a sign&#10;&#10;AI-generated content may be incorrect.">
            <a:extLst>
              <a:ext uri="{FF2B5EF4-FFF2-40B4-BE49-F238E27FC236}">
                <a16:creationId xmlns:a16="http://schemas.microsoft.com/office/drawing/2014/main" id="{7C6ACBD7-077E-1C05-049B-87F513438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724253"/>
            <a:ext cx="1876425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8168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8A99F-D07F-90AA-5176-08EB9B59F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4D0C6-3595-E996-F917-A1A40EAC0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 Condition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شرطها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A93A9-F081-8B84-7F8E-CBEB97759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2026-01-05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BB875C-9FB9-6250-70F0-0531B13EE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395AE-6091-720C-BD07-078BD956C5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Laam of Command </a:t>
            </a:r>
            <a:r>
              <a:rPr lang="ar-KW" dirty="0"/>
              <a:t>لام الأمر</a:t>
            </a:r>
            <a:endParaRPr lang="en-US" dirty="0"/>
          </a:p>
        </p:txBody>
      </p:sp>
      <p:sp>
        <p:nvSpPr>
          <p:cNvPr id="8" name="Google Shape;382;p33">
            <a:extLst>
              <a:ext uri="{FF2B5EF4-FFF2-40B4-BE49-F238E27FC236}">
                <a16:creationId xmlns:a16="http://schemas.microsoft.com/office/drawing/2014/main" id="{4FCB64C7-A621-FFC1-ABCC-8C65BDBE98DB}"/>
              </a:ext>
            </a:extLst>
          </p:cNvPr>
          <p:cNvSpPr txBox="1"/>
          <p:nvPr/>
        </p:nvSpPr>
        <p:spPr>
          <a:xfrm>
            <a:off x="2042112" y="4584012"/>
            <a:ext cx="8686799" cy="175432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✶ ملحوظة ✶</a:t>
            </a:r>
            <a:endParaRPr/>
          </a:p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تتحرك لام الأمر بالكسر ف إذا لم تسبق بـ ( ثم، و، ف)</a:t>
            </a:r>
            <a:endParaRPr sz="2400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لِـــــ</a:t>
            </a:r>
            <a:r>
              <a:rPr lang="ar-SA" sz="240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يُنفِقْ    –     </a:t>
            </a:r>
            <a:r>
              <a:rPr lang="ar-SA"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لِـــــ</a:t>
            </a:r>
            <a:r>
              <a:rPr lang="ar-SA" sz="240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ـيَسْتئذنكُمْ     –    </a:t>
            </a:r>
            <a:r>
              <a:rPr lang="ar-SA"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لِــــ</a:t>
            </a:r>
            <a:r>
              <a:rPr lang="ar-SA" sz="240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يَقض</a:t>
            </a:r>
            <a:endParaRPr sz="2400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83;p33">
            <a:extLst>
              <a:ext uri="{FF2B5EF4-FFF2-40B4-BE49-F238E27FC236}">
                <a16:creationId xmlns:a16="http://schemas.microsoft.com/office/drawing/2014/main" id="{A669017B-BBC6-C760-7555-2989B1F46E45}"/>
              </a:ext>
            </a:extLst>
          </p:cNvPr>
          <p:cNvSpPr txBox="1"/>
          <p:nvPr/>
        </p:nvSpPr>
        <p:spPr>
          <a:xfrm>
            <a:off x="1463089" y="1932443"/>
            <a:ext cx="9265822" cy="23083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✶ Note ✶</a:t>
            </a:r>
            <a:endParaRPr sz="2400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u="sng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 Kasrah vowel is placed on the la</a:t>
            </a:r>
            <a:r>
              <a:rPr lang="en-CA" sz="2400" u="sng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ar-SA" sz="2400" u="sng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 indicating a command</a:t>
            </a:r>
            <a:r>
              <a:rPr lang="ar-SA" sz="24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 If the la</a:t>
            </a:r>
            <a:r>
              <a:rPr lang="en-CA" sz="24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ar-SA" sz="24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 indicating the command is not preceded by one of </a:t>
            </a:r>
            <a:r>
              <a:rPr lang="ar-SA" sz="2400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( ثم، و، ف)</a:t>
            </a:r>
            <a:endParaRPr dirty="0"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لِـــــ</a:t>
            </a:r>
            <a:r>
              <a:rPr lang="ar-SA" sz="2400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يُنفِقْ    –     </a:t>
            </a:r>
            <a:r>
              <a:rPr lang="ar-SA" sz="24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لِـــــ</a:t>
            </a:r>
            <a:r>
              <a:rPr lang="ar-SA" sz="2400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ـيَسْتئذنكُمْ     –    </a:t>
            </a:r>
            <a:r>
              <a:rPr lang="ar-SA" sz="24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لِــــ</a:t>
            </a:r>
            <a:r>
              <a:rPr lang="ar-SA" sz="2400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يَقض</a:t>
            </a:r>
            <a:endParaRPr sz="2400" dirty="0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09717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4105B-988F-A77F-7399-3E4F5C548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2EAA6-AA98-6825-5C8C-B69FE99C0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Practice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87D6D-3FEA-E032-AD1C-05A48D01B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2026-01-05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4CE17C-7EC3-8B29-84FC-6F4B079C1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706BCC-BE4C-9110-7C3A-16D59B5FB8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Laam of Command </a:t>
            </a:r>
            <a:r>
              <a:rPr lang="ar-KW" dirty="0"/>
              <a:t>لام الأمر</a:t>
            </a:r>
            <a:endParaRPr lang="en-US" dirty="0"/>
          </a:p>
        </p:txBody>
      </p:sp>
      <p:pic>
        <p:nvPicPr>
          <p:cNvPr id="7" name="Picture 6" descr="A close up of a white background&#10;&#10;AI-generated content may be incorrect.">
            <a:extLst>
              <a:ext uri="{FF2B5EF4-FFF2-40B4-BE49-F238E27FC236}">
                <a16:creationId xmlns:a16="http://schemas.microsoft.com/office/drawing/2014/main" id="{50F576C0-0ED3-30BB-C9F6-933581313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855" y="2471736"/>
            <a:ext cx="9044289" cy="289509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93E7DC-FB06-695A-02CF-64015AAF8795}"/>
              </a:ext>
            </a:extLst>
          </p:cNvPr>
          <p:cNvCxnSpPr>
            <a:cxnSpLocks/>
          </p:cNvCxnSpPr>
          <p:nvPr/>
        </p:nvCxnSpPr>
        <p:spPr>
          <a:xfrm>
            <a:off x="3373582" y="4326775"/>
            <a:ext cx="74814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CEC654-9232-33DE-8499-5F1A3CD61A0D}"/>
              </a:ext>
            </a:extLst>
          </p:cNvPr>
          <p:cNvCxnSpPr>
            <a:cxnSpLocks/>
          </p:cNvCxnSpPr>
          <p:nvPr/>
        </p:nvCxnSpPr>
        <p:spPr>
          <a:xfrm>
            <a:off x="8236527" y="5271241"/>
            <a:ext cx="74814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AF663E-FE00-19BB-1A7D-3C81B8FEE7C0}"/>
              </a:ext>
            </a:extLst>
          </p:cNvPr>
          <p:cNvCxnSpPr>
            <a:cxnSpLocks/>
          </p:cNvCxnSpPr>
          <p:nvPr/>
        </p:nvCxnSpPr>
        <p:spPr>
          <a:xfrm>
            <a:off x="6898179" y="5254615"/>
            <a:ext cx="74814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029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7D2EA83-67F9-1782-2F85-02CAE2792578}"/>
              </a:ext>
            </a:extLst>
          </p:cNvPr>
          <p:cNvGrpSpPr/>
          <p:nvPr/>
        </p:nvGrpSpPr>
        <p:grpSpPr>
          <a:xfrm>
            <a:off x="77375" y="84740"/>
            <a:ext cx="11919997" cy="5457011"/>
            <a:chOff x="77375" y="84740"/>
            <a:chExt cx="11919997" cy="5457011"/>
          </a:xfrm>
        </p:grpSpPr>
        <p:sp>
          <p:nvSpPr>
            <p:cNvPr id="5" name="Free-form: Shape 4">
              <a:extLst>
                <a:ext uri="{FF2B5EF4-FFF2-40B4-BE49-F238E27FC236}">
                  <a16:creationId xmlns:a16="http://schemas.microsoft.com/office/drawing/2014/main" id="{79C176C2-9F5B-4E77-9C5B-5E1DCBD2A213}"/>
                </a:ext>
              </a:extLst>
            </p:cNvPr>
            <p:cNvSpPr/>
            <p:nvPr/>
          </p:nvSpPr>
          <p:spPr>
            <a:xfrm>
              <a:off x="11163959" y="4471117"/>
              <a:ext cx="91440" cy="83844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50846" y="0"/>
                  </a:moveTo>
                  <a:lnTo>
                    <a:pt x="50846" y="813639"/>
                  </a:lnTo>
                  <a:lnTo>
                    <a:pt x="45720" y="813639"/>
                  </a:lnTo>
                  <a:lnTo>
                    <a:pt x="45720" y="838444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7" name="Free-form: Shape 6">
              <a:extLst>
                <a:ext uri="{FF2B5EF4-FFF2-40B4-BE49-F238E27FC236}">
                  <a16:creationId xmlns:a16="http://schemas.microsoft.com/office/drawing/2014/main" id="{BB7B9450-1A98-15DC-FE5D-FD85AC00925B}"/>
                </a:ext>
              </a:extLst>
            </p:cNvPr>
            <p:cNvSpPr/>
            <p:nvPr/>
          </p:nvSpPr>
          <p:spPr>
            <a:xfrm>
              <a:off x="11123365" y="1646719"/>
              <a:ext cx="91440" cy="54485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520050"/>
                  </a:lnTo>
                  <a:lnTo>
                    <a:pt x="48548" y="520050"/>
                  </a:lnTo>
                  <a:lnTo>
                    <a:pt x="48548" y="54485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5AAC563C-A8F7-5B69-1462-62855B64CAC2}"/>
                </a:ext>
              </a:extLst>
            </p:cNvPr>
            <p:cNvSpPr/>
            <p:nvPr/>
          </p:nvSpPr>
          <p:spPr>
            <a:xfrm>
              <a:off x="6083217" y="735618"/>
              <a:ext cx="5085868" cy="28054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55740"/>
                  </a:lnTo>
                  <a:lnTo>
                    <a:pt x="5085868" y="255740"/>
                  </a:lnTo>
                  <a:lnTo>
                    <a:pt x="5085868" y="28054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302F45ED-981A-BB6E-CC24-9291A14A6C01}"/>
                </a:ext>
              </a:extLst>
            </p:cNvPr>
            <p:cNvSpPr/>
            <p:nvPr/>
          </p:nvSpPr>
          <p:spPr>
            <a:xfrm>
              <a:off x="8960710" y="1657513"/>
              <a:ext cx="91440" cy="57600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551196"/>
                  </a:lnTo>
                  <a:lnTo>
                    <a:pt x="55046" y="551196"/>
                  </a:lnTo>
                  <a:lnTo>
                    <a:pt x="55046" y="576001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F055957-519F-9DDD-E3D4-FC9B7CBB25C0}"/>
                </a:ext>
              </a:extLst>
            </p:cNvPr>
            <p:cNvSpPr/>
            <p:nvPr/>
          </p:nvSpPr>
          <p:spPr>
            <a:xfrm>
              <a:off x="6083217" y="735618"/>
              <a:ext cx="2923213" cy="2749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50153"/>
                  </a:lnTo>
                  <a:lnTo>
                    <a:pt x="2923213" y="250153"/>
                  </a:lnTo>
                  <a:lnTo>
                    <a:pt x="2923213" y="274958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3853FD51-E5FC-8538-57F7-F267A324D0EC}"/>
                </a:ext>
              </a:extLst>
            </p:cNvPr>
            <p:cNvSpPr/>
            <p:nvPr/>
          </p:nvSpPr>
          <p:spPr>
            <a:xfrm>
              <a:off x="6799610" y="1625276"/>
              <a:ext cx="91440" cy="56111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536308"/>
                  </a:lnTo>
                  <a:lnTo>
                    <a:pt x="45934" y="536308"/>
                  </a:lnTo>
                  <a:lnTo>
                    <a:pt x="45934" y="561113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1CAA6236-6EDC-86AD-F9E3-12F366937C91}"/>
                </a:ext>
              </a:extLst>
            </p:cNvPr>
            <p:cNvSpPr/>
            <p:nvPr/>
          </p:nvSpPr>
          <p:spPr>
            <a:xfrm>
              <a:off x="4086007" y="1675038"/>
              <a:ext cx="91440" cy="56239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56702" y="0"/>
                  </a:moveTo>
                  <a:lnTo>
                    <a:pt x="56702" y="537592"/>
                  </a:lnTo>
                  <a:lnTo>
                    <a:pt x="45720" y="537592"/>
                  </a:lnTo>
                  <a:lnTo>
                    <a:pt x="45720" y="562397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3684162-6637-EA41-654A-DF713DF853FD}"/>
                </a:ext>
              </a:extLst>
            </p:cNvPr>
            <p:cNvSpPr/>
            <p:nvPr/>
          </p:nvSpPr>
          <p:spPr>
            <a:xfrm>
              <a:off x="4142710" y="735618"/>
              <a:ext cx="1940506" cy="29248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940506" y="0"/>
                  </a:moveTo>
                  <a:lnTo>
                    <a:pt x="1940506" y="267678"/>
                  </a:lnTo>
                  <a:lnTo>
                    <a:pt x="0" y="267678"/>
                  </a:lnTo>
                  <a:lnTo>
                    <a:pt x="0" y="292484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AA0AC4EB-6F8A-7317-A552-68152871C203}"/>
                </a:ext>
              </a:extLst>
            </p:cNvPr>
            <p:cNvSpPr/>
            <p:nvPr/>
          </p:nvSpPr>
          <p:spPr>
            <a:xfrm>
              <a:off x="1288677" y="2973151"/>
              <a:ext cx="1030472" cy="33246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07663"/>
                  </a:lnTo>
                  <a:lnTo>
                    <a:pt x="1030472" y="307663"/>
                  </a:lnTo>
                  <a:lnTo>
                    <a:pt x="1030472" y="332468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5C52AD34-961D-3DF5-BB31-35373B586383}"/>
                </a:ext>
              </a:extLst>
            </p:cNvPr>
            <p:cNvSpPr/>
            <p:nvPr/>
          </p:nvSpPr>
          <p:spPr>
            <a:xfrm>
              <a:off x="814743" y="2973151"/>
              <a:ext cx="473934" cy="32066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73934" y="0"/>
                  </a:moveTo>
                  <a:lnTo>
                    <a:pt x="473934" y="295859"/>
                  </a:lnTo>
                  <a:lnTo>
                    <a:pt x="0" y="295859"/>
                  </a:lnTo>
                  <a:lnTo>
                    <a:pt x="0" y="320664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6CC444E-74B7-C673-C3FD-06E4845A7BBB}"/>
                </a:ext>
              </a:extLst>
            </p:cNvPr>
            <p:cNvSpPr/>
            <p:nvPr/>
          </p:nvSpPr>
          <p:spPr>
            <a:xfrm>
              <a:off x="1242957" y="1674628"/>
              <a:ext cx="91440" cy="55283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56558" y="0"/>
                  </a:moveTo>
                  <a:lnTo>
                    <a:pt x="56558" y="528028"/>
                  </a:lnTo>
                  <a:lnTo>
                    <a:pt x="45720" y="528028"/>
                  </a:lnTo>
                  <a:lnTo>
                    <a:pt x="45720" y="552833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23FBF2A4-C5CE-D328-8734-390FAF796B0C}"/>
                </a:ext>
              </a:extLst>
            </p:cNvPr>
            <p:cNvSpPr/>
            <p:nvPr/>
          </p:nvSpPr>
          <p:spPr>
            <a:xfrm>
              <a:off x="1299516" y="735618"/>
              <a:ext cx="4783700" cy="29207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783700" y="0"/>
                  </a:moveTo>
                  <a:lnTo>
                    <a:pt x="4783700" y="267269"/>
                  </a:lnTo>
                  <a:lnTo>
                    <a:pt x="0" y="267269"/>
                  </a:lnTo>
                  <a:lnTo>
                    <a:pt x="0" y="292074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CFCD4D2E-1FC5-3CD5-84F1-955C4C5EE55C}"/>
                </a:ext>
              </a:extLst>
            </p:cNvPr>
            <p:cNvSpPr/>
            <p:nvPr/>
          </p:nvSpPr>
          <p:spPr>
            <a:xfrm>
              <a:off x="5179752" y="84740"/>
              <a:ext cx="1806929" cy="650878"/>
            </a:xfrm>
            <a:custGeom>
              <a:avLst/>
              <a:gdLst>
                <a:gd name="csX0" fmla="*/ 0 w 1806929"/>
                <a:gd name="csY0" fmla="*/ 122605 h 735617"/>
                <a:gd name="csX1" fmla="*/ 122605 w 1806929"/>
                <a:gd name="csY1" fmla="*/ 0 h 735617"/>
                <a:gd name="csX2" fmla="*/ 1684324 w 1806929"/>
                <a:gd name="csY2" fmla="*/ 0 h 735617"/>
                <a:gd name="csX3" fmla="*/ 1806929 w 1806929"/>
                <a:gd name="csY3" fmla="*/ 122605 h 735617"/>
                <a:gd name="csX4" fmla="*/ 1806929 w 1806929"/>
                <a:gd name="csY4" fmla="*/ 613012 h 735617"/>
                <a:gd name="csX5" fmla="*/ 1684324 w 1806929"/>
                <a:gd name="csY5" fmla="*/ 735617 h 735617"/>
                <a:gd name="csX6" fmla="*/ 122605 w 1806929"/>
                <a:gd name="csY6" fmla="*/ 735617 h 735617"/>
                <a:gd name="csX7" fmla="*/ 0 w 1806929"/>
                <a:gd name="csY7" fmla="*/ 613012 h 735617"/>
                <a:gd name="csX8" fmla="*/ 0 w 1806929"/>
                <a:gd name="csY8" fmla="*/ 122605 h 7356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06929" h="735617">
                  <a:moveTo>
                    <a:pt x="0" y="122605"/>
                  </a:moveTo>
                  <a:cubicBezTo>
                    <a:pt x="0" y="54892"/>
                    <a:pt x="54892" y="0"/>
                    <a:pt x="122605" y="0"/>
                  </a:cubicBezTo>
                  <a:lnTo>
                    <a:pt x="1684324" y="0"/>
                  </a:lnTo>
                  <a:cubicBezTo>
                    <a:pt x="1752037" y="0"/>
                    <a:pt x="1806929" y="54892"/>
                    <a:pt x="1806929" y="122605"/>
                  </a:cubicBezTo>
                  <a:lnTo>
                    <a:pt x="1806929" y="613012"/>
                  </a:lnTo>
                  <a:cubicBezTo>
                    <a:pt x="1806929" y="680725"/>
                    <a:pt x="1752037" y="735617"/>
                    <a:pt x="1684324" y="735617"/>
                  </a:cubicBezTo>
                  <a:lnTo>
                    <a:pt x="122605" y="735617"/>
                  </a:lnTo>
                  <a:cubicBezTo>
                    <a:pt x="54892" y="735617"/>
                    <a:pt x="0" y="680725"/>
                    <a:pt x="0" y="613012"/>
                  </a:cubicBezTo>
                  <a:lnTo>
                    <a:pt x="0" y="122605"/>
                  </a:lnTo>
                  <a:close/>
                </a:path>
              </a:pathLst>
            </a:cu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4800" tIns="44800" rIns="44800" bIns="44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400" b="1" i="0" u="none" strike="noStrike" kern="1200" cap="none" dirty="0">
                  <a:latin typeface="Calibri"/>
                  <a:ea typeface="Calibri"/>
                  <a:cs typeface="Calibri"/>
                  <a:sym typeface="Calibri"/>
                </a:rPr>
                <a:t>Laam Sakinah</a:t>
              </a:r>
              <a:br>
                <a:rPr lang="en-CA" sz="1400" b="1" i="0" u="none" strike="noStrike" kern="1200" cap="none" dirty="0"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ar-SA" sz="1400" b="1" i="0" u="none" strike="noStrike" kern="1200" cap="none" dirty="0">
                  <a:latin typeface="Calibri"/>
                  <a:ea typeface="Calibri"/>
                  <a:cs typeface="Calibri"/>
                  <a:sym typeface="Calibri"/>
                </a:rPr>
                <a:t>اللام الساكنة</a:t>
              </a:r>
              <a:endParaRPr lang="en-CA" sz="1400" kern="1200" dirty="0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B2237B44-7BC3-1FE8-10C5-46B703D292CA}"/>
                </a:ext>
              </a:extLst>
            </p:cNvPr>
            <p:cNvSpPr/>
            <p:nvPr/>
          </p:nvSpPr>
          <p:spPr>
            <a:xfrm>
              <a:off x="305448" y="1000979"/>
              <a:ext cx="1988134" cy="650878"/>
            </a:xfrm>
            <a:custGeom>
              <a:avLst/>
              <a:gdLst>
                <a:gd name="csX0" fmla="*/ 0 w 1988134"/>
                <a:gd name="csY0" fmla="*/ 134985 h 809896"/>
                <a:gd name="csX1" fmla="*/ 134985 w 1988134"/>
                <a:gd name="csY1" fmla="*/ 0 h 809896"/>
                <a:gd name="csX2" fmla="*/ 1853149 w 1988134"/>
                <a:gd name="csY2" fmla="*/ 0 h 809896"/>
                <a:gd name="csX3" fmla="*/ 1988134 w 1988134"/>
                <a:gd name="csY3" fmla="*/ 134985 h 809896"/>
                <a:gd name="csX4" fmla="*/ 1988134 w 1988134"/>
                <a:gd name="csY4" fmla="*/ 674911 h 809896"/>
                <a:gd name="csX5" fmla="*/ 1853149 w 1988134"/>
                <a:gd name="csY5" fmla="*/ 809896 h 809896"/>
                <a:gd name="csX6" fmla="*/ 134985 w 1988134"/>
                <a:gd name="csY6" fmla="*/ 809896 h 809896"/>
                <a:gd name="csX7" fmla="*/ 0 w 1988134"/>
                <a:gd name="csY7" fmla="*/ 674911 h 809896"/>
                <a:gd name="csX8" fmla="*/ 0 w 1988134"/>
                <a:gd name="csY8" fmla="*/ 134985 h 8098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988134" h="809896">
                  <a:moveTo>
                    <a:pt x="0" y="134985"/>
                  </a:moveTo>
                  <a:cubicBezTo>
                    <a:pt x="0" y="60435"/>
                    <a:pt x="60435" y="0"/>
                    <a:pt x="134985" y="0"/>
                  </a:cubicBezTo>
                  <a:lnTo>
                    <a:pt x="1853149" y="0"/>
                  </a:lnTo>
                  <a:cubicBezTo>
                    <a:pt x="1927699" y="0"/>
                    <a:pt x="1988134" y="60435"/>
                    <a:pt x="1988134" y="134985"/>
                  </a:cubicBezTo>
                  <a:lnTo>
                    <a:pt x="1988134" y="674911"/>
                  </a:lnTo>
                  <a:cubicBezTo>
                    <a:pt x="1988134" y="749461"/>
                    <a:pt x="1927699" y="809896"/>
                    <a:pt x="1853149" y="809896"/>
                  </a:cubicBezTo>
                  <a:lnTo>
                    <a:pt x="134985" y="809896"/>
                  </a:lnTo>
                  <a:cubicBezTo>
                    <a:pt x="60435" y="809896"/>
                    <a:pt x="0" y="749461"/>
                    <a:pt x="0" y="674911"/>
                  </a:cubicBezTo>
                  <a:lnTo>
                    <a:pt x="0" y="134985"/>
                  </a:lnTo>
                  <a:close/>
                </a:path>
              </a:pathLst>
            </a:cu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8426" tIns="48426" rIns="48426" bIns="48426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400" kern="1200" dirty="0">
                  <a:latin typeface="+mn-lt"/>
                  <a:ea typeface="Calibri"/>
                  <a:cs typeface="Calibri"/>
                  <a:sym typeface="Calibri"/>
                </a:rPr>
                <a:t>Laam Al-</a:t>
              </a:r>
              <a:r>
                <a:rPr lang="en-CA" sz="1400" kern="1200" dirty="0" err="1">
                  <a:latin typeface="+mn-lt"/>
                  <a:ea typeface="Calibri"/>
                  <a:cs typeface="Calibri"/>
                  <a:sym typeface="Calibri"/>
                </a:rPr>
                <a:t>Ta’reef</a:t>
              </a:r>
              <a:r>
                <a:rPr lang="en-CA" sz="1400" kern="1200" dirty="0">
                  <a:latin typeface="+mn-lt"/>
                  <a:ea typeface="Calibri"/>
                  <a:cs typeface="Calibri"/>
                  <a:sym typeface="Calibri"/>
                </a:rPr>
                <a:t> </a:t>
              </a:r>
              <a:br>
                <a:rPr lang="en-CA" sz="1400" kern="1200" dirty="0">
                  <a:latin typeface="+mn-lt"/>
                  <a:ea typeface="Calibri"/>
                  <a:cs typeface="Calibri"/>
                  <a:sym typeface="Calibri"/>
                </a:rPr>
              </a:br>
              <a:r>
                <a:rPr lang="en-CA" sz="1100" kern="1200" dirty="0">
                  <a:latin typeface="+mn-lt"/>
                  <a:ea typeface="Calibri"/>
                  <a:cs typeface="Calibri"/>
                  <a:sym typeface="Calibri"/>
                </a:rPr>
                <a:t>(definite article)</a:t>
              </a:r>
              <a:br>
                <a:rPr lang="en-CA" sz="1100" kern="1200" dirty="0">
                  <a:latin typeface="+mn-lt"/>
                  <a:ea typeface="Calibri"/>
                  <a:cs typeface="Calibri"/>
                  <a:sym typeface="Calibri"/>
                </a:rPr>
              </a:br>
              <a:r>
                <a:rPr lang="ar-SA" sz="1400" b="1" kern="1200" dirty="0">
                  <a:latin typeface="Calibri"/>
                  <a:ea typeface="Calibri"/>
                  <a:cs typeface="Calibri"/>
                  <a:sym typeface="Calibri"/>
                </a:rPr>
                <a:t>لامُ التعريف</a:t>
              </a:r>
              <a:endParaRPr lang="en-CA" sz="1400" kern="1200" dirty="0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29EC6E29-797C-AE96-11DE-169948E78F3D}"/>
                </a:ext>
              </a:extLst>
            </p:cNvPr>
            <p:cNvSpPr/>
            <p:nvPr/>
          </p:nvSpPr>
          <p:spPr>
            <a:xfrm>
              <a:off x="467789" y="2227462"/>
              <a:ext cx="1641777" cy="727581"/>
            </a:xfrm>
            <a:custGeom>
              <a:avLst/>
              <a:gdLst>
                <a:gd name="csX0" fmla="*/ 0 w 1641777"/>
                <a:gd name="csY0" fmla="*/ 121266 h 727581"/>
                <a:gd name="csX1" fmla="*/ 121266 w 1641777"/>
                <a:gd name="csY1" fmla="*/ 0 h 727581"/>
                <a:gd name="csX2" fmla="*/ 1520511 w 1641777"/>
                <a:gd name="csY2" fmla="*/ 0 h 727581"/>
                <a:gd name="csX3" fmla="*/ 1641777 w 1641777"/>
                <a:gd name="csY3" fmla="*/ 121266 h 727581"/>
                <a:gd name="csX4" fmla="*/ 1641777 w 1641777"/>
                <a:gd name="csY4" fmla="*/ 606315 h 727581"/>
                <a:gd name="csX5" fmla="*/ 1520511 w 1641777"/>
                <a:gd name="csY5" fmla="*/ 727581 h 727581"/>
                <a:gd name="csX6" fmla="*/ 121266 w 1641777"/>
                <a:gd name="csY6" fmla="*/ 727581 h 727581"/>
                <a:gd name="csX7" fmla="*/ 0 w 1641777"/>
                <a:gd name="csY7" fmla="*/ 606315 h 727581"/>
                <a:gd name="csX8" fmla="*/ 0 w 1641777"/>
                <a:gd name="csY8" fmla="*/ 121266 h 7275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41777" h="727581">
                  <a:moveTo>
                    <a:pt x="0" y="121266"/>
                  </a:moveTo>
                  <a:cubicBezTo>
                    <a:pt x="0" y="54293"/>
                    <a:pt x="54293" y="0"/>
                    <a:pt x="121266" y="0"/>
                  </a:cubicBezTo>
                  <a:lnTo>
                    <a:pt x="1520511" y="0"/>
                  </a:lnTo>
                  <a:cubicBezTo>
                    <a:pt x="1587484" y="0"/>
                    <a:pt x="1641777" y="54293"/>
                    <a:pt x="1641777" y="121266"/>
                  </a:cubicBezTo>
                  <a:lnTo>
                    <a:pt x="1641777" y="606315"/>
                  </a:lnTo>
                  <a:cubicBezTo>
                    <a:pt x="1641777" y="673288"/>
                    <a:pt x="1587484" y="727581"/>
                    <a:pt x="1520511" y="727581"/>
                  </a:cubicBezTo>
                  <a:lnTo>
                    <a:pt x="121266" y="727581"/>
                  </a:lnTo>
                  <a:cubicBezTo>
                    <a:pt x="54293" y="727581"/>
                    <a:pt x="0" y="673288"/>
                    <a:pt x="0" y="606315"/>
                  </a:cubicBezTo>
                  <a:lnTo>
                    <a:pt x="0" y="121266"/>
                  </a:lnTo>
                  <a:close/>
                </a:path>
              </a:pathLst>
            </a:custGeom>
            <a:noFill/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3138" tIns="43138" rIns="43138" bIns="4313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b="1" i="1" u="sng" kern="1200" dirty="0">
                  <a:solidFill>
                    <a:schemeClr val="tx1"/>
                  </a:solidFill>
                </a:rPr>
                <a:t>Beginning</a:t>
              </a:r>
              <a:r>
                <a:rPr lang="en-CA" sz="1200" kern="1200" dirty="0">
                  <a:solidFill>
                    <a:schemeClr val="tx1"/>
                  </a:solidFill>
                </a:rPr>
                <a:t> of the word</a:t>
              </a: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KW" sz="1200" b="1" i="1" u="sng" dirty="0">
                  <a:solidFill>
                    <a:schemeClr val="tx1"/>
                  </a:solidFill>
                </a:rPr>
                <a:t>ال</a:t>
              </a:r>
              <a:endParaRPr lang="en-CA" sz="1200" b="1" i="1" u="sng" kern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89478E61-0D43-94AA-D7A3-B72B5ACD2C10}"/>
                </a:ext>
              </a:extLst>
            </p:cNvPr>
            <p:cNvSpPr/>
            <p:nvPr/>
          </p:nvSpPr>
          <p:spPr>
            <a:xfrm>
              <a:off x="90037" y="3284767"/>
              <a:ext cx="1355367" cy="438030"/>
            </a:xfrm>
            <a:custGeom>
              <a:avLst/>
              <a:gdLst>
                <a:gd name="csX0" fmla="*/ 0 w 1532916"/>
                <a:gd name="csY0" fmla="*/ 73006 h 438030"/>
                <a:gd name="csX1" fmla="*/ 73006 w 1532916"/>
                <a:gd name="csY1" fmla="*/ 0 h 438030"/>
                <a:gd name="csX2" fmla="*/ 1459910 w 1532916"/>
                <a:gd name="csY2" fmla="*/ 0 h 438030"/>
                <a:gd name="csX3" fmla="*/ 1532916 w 1532916"/>
                <a:gd name="csY3" fmla="*/ 73006 h 438030"/>
                <a:gd name="csX4" fmla="*/ 1532916 w 1532916"/>
                <a:gd name="csY4" fmla="*/ 365024 h 438030"/>
                <a:gd name="csX5" fmla="*/ 1459910 w 1532916"/>
                <a:gd name="csY5" fmla="*/ 438030 h 438030"/>
                <a:gd name="csX6" fmla="*/ 73006 w 1532916"/>
                <a:gd name="csY6" fmla="*/ 438030 h 438030"/>
                <a:gd name="csX7" fmla="*/ 0 w 1532916"/>
                <a:gd name="csY7" fmla="*/ 365024 h 438030"/>
                <a:gd name="csX8" fmla="*/ 0 w 1532916"/>
                <a:gd name="csY8" fmla="*/ 73006 h 4380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32916" h="438030">
                  <a:moveTo>
                    <a:pt x="0" y="73006"/>
                  </a:moveTo>
                  <a:cubicBezTo>
                    <a:pt x="0" y="32686"/>
                    <a:pt x="32686" y="0"/>
                    <a:pt x="73006" y="0"/>
                  </a:cubicBezTo>
                  <a:lnTo>
                    <a:pt x="1459910" y="0"/>
                  </a:lnTo>
                  <a:cubicBezTo>
                    <a:pt x="1500230" y="0"/>
                    <a:pt x="1532916" y="32686"/>
                    <a:pt x="1532916" y="73006"/>
                  </a:cubicBezTo>
                  <a:lnTo>
                    <a:pt x="1532916" y="365024"/>
                  </a:lnTo>
                  <a:cubicBezTo>
                    <a:pt x="1532916" y="405344"/>
                    <a:pt x="1500230" y="438030"/>
                    <a:pt x="1459910" y="438030"/>
                  </a:cubicBezTo>
                  <a:lnTo>
                    <a:pt x="73006" y="438030"/>
                  </a:lnTo>
                  <a:cubicBezTo>
                    <a:pt x="32686" y="438030"/>
                    <a:pt x="0" y="405344"/>
                    <a:pt x="0" y="365024"/>
                  </a:cubicBezTo>
                  <a:lnTo>
                    <a:pt x="0" y="73006"/>
                  </a:lnTo>
                  <a:close/>
                </a:path>
              </a:pathLst>
            </a:custGeom>
            <a:noFill/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003" tIns="29003" rIns="29003" bIns="29003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kern="1200" dirty="0"/>
                <a:t>Laam </a:t>
              </a:r>
              <a:r>
                <a:rPr lang="en-CA" sz="1200" kern="1200" dirty="0" err="1"/>
                <a:t>Qamariyah</a:t>
              </a:r>
              <a:endParaRPr lang="en-CA" sz="1200" kern="1200" dirty="0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E16BE820-41F1-3C80-D439-941DBBD25D48}"/>
                </a:ext>
              </a:extLst>
            </p:cNvPr>
            <p:cNvSpPr/>
            <p:nvPr/>
          </p:nvSpPr>
          <p:spPr>
            <a:xfrm>
              <a:off x="77375" y="4071007"/>
              <a:ext cx="1222141" cy="513309"/>
            </a:xfrm>
            <a:custGeom>
              <a:avLst/>
              <a:gdLst>
                <a:gd name="csX0" fmla="*/ 0 w 1222141"/>
                <a:gd name="csY0" fmla="*/ 85553 h 513309"/>
                <a:gd name="csX1" fmla="*/ 85553 w 1222141"/>
                <a:gd name="csY1" fmla="*/ 0 h 513309"/>
                <a:gd name="csX2" fmla="*/ 1136588 w 1222141"/>
                <a:gd name="csY2" fmla="*/ 0 h 513309"/>
                <a:gd name="csX3" fmla="*/ 1222141 w 1222141"/>
                <a:gd name="csY3" fmla="*/ 85553 h 513309"/>
                <a:gd name="csX4" fmla="*/ 1222141 w 1222141"/>
                <a:gd name="csY4" fmla="*/ 427756 h 513309"/>
                <a:gd name="csX5" fmla="*/ 1136588 w 1222141"/>
                <a:gd name="csY5" fmla="*/ 513309 h 513309"/>
                <a:gd name="csX6" fmla="*/ 85553 w 1222141"/>
                <a:gd name="csY6" fmla="*/ 513309 h 513309"/>
                <a:gd name="csX7" fmla="*/ 0 w 1222141"/>
                <a:gd name="csY7" fmla="*/ 427756 h 513309"/>
                <a:gd name="csX8" fmla="*/ 0 w 1222141"/>
                <a:gd name="csY8" fmla="*/ 85553 h 5133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22141" h="513309">
                  <a:moveTo>
                    <a:pt x="0" y="85553"/>
                  </a:moveTo>
                  <a:cubicBezTo>
                    <a:pt x="0" y="38303"/>
                    <a:pt x="38303" y="0"/>
                    <a:pt x="85553" y="0"/>
                  </a:cubicBezTo>
                  <a:lnTo>
                    <a:pt x="1136588" y="0"/>
                  </a:lnTo>
                  <a:cubicBezTo>
                    <a:pt x="1183838" y="0"/>
                    <a:pt x="1222141" y="38303"/>
                    <a:pt x="1222141" y="85553"/>
                  </a:cubicBezTo>
                  <a:lnTo>
                    <a:pt x="1222141" y="427756"/>
                  </a:lnTo>
                  <a:cubicBezTo>
                    <a:pt x="1222141" y="475006"/>
                    <a:pt x="1183838" y="513309"/>
                    <a:pt x="1136588" y="513309"/>
                  </a:cubicBezTo>
                  <a:lnTo>
                    <a:pt x="85553" y="513309"/>
                  </a:lnTo>
                  <a:cubicBezTo>
                    <a:pt x="38303" y="513309"/>
                    <a:pt x="0" y="475006"/>
                    <a:pt x="0" y="427756"/>
                  </a:cubicBezTo>
                  <a:lnTo>
                    <a:pt x="0" y="85553"/>
                  </a:lnTo>
                  <a:close/>
                </a:path>
              </a:pathLst>
            </a:custGeom>
            <a:noFill/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2678" tIns="32678" rIns="32678" bIns="3267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1200" b="1" kern="1200" dirty="0">
                  <a:solidFill>
                    <a:srgbClr val="C00000"/>
                  </a:solidFill>
                  <a:ea typeface="Arial"/>
                  <a:cs typeface="Arial"/>
                  <a:sym typeface="Arial"/>
                </a:rPr>
                <a:t>أبْغِ حَجَّكَ </a:t>
              </a:r>
              <a:endParaRPr lang="en-CA" sz="1200" b="1" kern="1200" dirty="0">
                <a:solidFill>
                  <a:srgbClr val="C00000"/>
                </a:solidFill>
                <a:ea typeface="Arial"/>
                <a:cs typeface="Arial"/>
                <a:sym typeface="Arial"/>
              </a:endParaRP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1200" b="1" kern="1200" dirty="0">
                  <a:solidFill>
                    <a:srgbClr val="C00000"/>
                  </a:solidFill>
                  <a:ea typeface="Arial"/>
                  <a:cs typeface="Arial"/>
                  <a:sym typeface="Arial"/>
                </a:rPr>
                <a:t>وَخَفْ عَقِيمَهُ</a:t>
              </a:r>
              <a:endParaRPr lang="en-CA" sz="1200" b="1" kern="1200" dirty="0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16A7264C-4B81-E18C-1EBE-51EFC8DC7B7B}"/>
                </a:ext>
              </a:extLst>
            </p:cNvPr>
            <p:cNvSpPr/>
            <p:nvPr/>
          </p:nvSpPr>
          <p:spPr>
            <a:xfrm>
              <a:off x="142775" y="4975333"/>
              <a:ext cx="1105042" cy="536455"/>
            </a:xfrm>
            <a:custGeom>
              <a:avLst/>
              <a:gdLst>
                <a:gd name="csX0" fmla="*/ 0 w 1454248"/>
                <a:gd name="csY0" fmla="*/ 89411 h 536455"/>
                <a:gd name="csX1" fmla="*/ 89411 w 1454248"/>
                <a:gd name="csY1" fmla="*/ 0 h 536455"/>
                <a:gd name="csX2" fmla="*/ 1364837 w 1454248"/>
                <a:gd name="csY2" fmla="*/ 0 h 536455"/>
                <a:gd name="csX3" fmla="*/ 1454248 w 1454248"/>
                <a:gd name="csY3" fmla="*/ 89411 h 536455"/>
                <a:gd name="csX4" fmla="*/ 1454248 w 1454248"/>
                <a:gd name="csY4" fmla="*/ 447044 h 536455"/>
                <a:gd name="csX5" fmla="*/ 1364837 w 1454248"/>
                <a:gd name="csY5" fmla="*/ 536455 h 536455"/>
                <a:gd name="csX6" fmla="*/ 89411 w 1454248"/>
                <a:gd name="csY6" fmla="*/ 536455 h 536455"/>
                <a:gd name="csX7" fmla="*/ 0 w 1454248"/>
                <a:gd name="csY7" fmla="*/ 447044 h 536455"/>
                <a:gd name="csX8" fmla="*/ 0 w 1454248"/>
                <a:gd name="csY8" fmla="*/ 89411 h 5364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454248" h="536455">
                  <a:moveTo>
                    <a:pt x="0" y="89411"/>
                  </a:moveTo>
                  <a:cubicBezTo>
                    <a:pt x="49380" y="89411"/>
                    <a:pt x="89411" y="49380"/>
                    <a:pt x="89411" y="0"/>
                  </a:cubicBezTo>
                  <a:lnTo>
                    <a:pt x="1364837" y="0"/>
                  </a:lnTo>
                  <a:cubicBezTo>
                    <a:pt x="1364837" y="49380"/>
                    <a:pt x="1404868" y="89411"/>
                    <a:pt x="1454248" y="89411"/>
                  </a:cubicBezTo>
                  <a:lnTo>
                    <a:pt x="1454248" y="447044"/>
                  </a:lnTo>
                  <a:cubicBezTo>
                    <a:pt x="1404868" y="447044"/>
                    <a:pt x="1364837" y="487075"/>
                    <a:pt x="1364837" y="536455"/>
                  </a:cubicBezTo>
                  <a:lnTo>
                    <a:pt x="89411" y="536455"/>
                  </a:lnTo>
                  <a:cubicBezTo>
                    <a:pt x="89411" y="487075"/>
                    <a:pt x="49380" y="447044"/>
                    <a:pt x="0" y="447044"/>
                  </a:cubicBezTo>
                  <a:lnTo>
                    <a:pt x="0" y="89411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0843" tIns="70843" rIns="70843" bIns="70843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b="1" kern="1200" dirty="0" err="1"/>
                <a:t>Idh</a:t>
              </a:r>
              <a:r>
                <a:rPr lang="en-CA" sz="1200" b="1" kern="1200" dirty="0"/>
                <a:t>-Har Qamari</a:t>
              </a:r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C526740-54BE-B050-B005-6F4A7370AEA3}"/>
                </a:ext>
              </a:extLst>
            </p:cNvPr>
            <p:cNvSpPr/>
            <p:nvPr/>
          </p:nvSpPr>
          <p:spPr>
            <a:xfrm>
              <a:off x="1599655" y="3296570"/>
              <a:ext cx="1242653" cy="446813"/>
            </a:xfrm>
            <a:custGeom>
              <a:avLst/>
              <a:gdLst>
                <a:gd name="csX0" fmla="*/ 0 w 1372228"/>
                <a:gd name="csY0" fmla="*/ 74470 h 446813"/>
                <a:gd name="csX1" fmla="*/ 74470 w 1372228"/>
                <a:gd name="csY1" fmla="*/ 0 h 446813"/>
                <a:gd name="csX2" fmla="*/ 1297758 w 1372228"/>
                <a:gd name="csY2" fmla="*/ 0 h 446813"/>
                <a:gd name="csX3" fmla="*/ 1372228 w 1372228"/>
                <a:gd name="csY3" fmla="*/ 74470 h 446813"/>
                <a:gd name="csX4" fmla="*/ 1372228 w 1372228"/>
                <a:gd name="csY4" fmla="*/ 372343 h 446813"/>
                <a:gd name="csX5" fmla="*/ 1297758 w 1372228"/>
                <a:gd name="csY5" fmla="*/ 446813 h 446813"/>
                <a:gd name="csX6" fmla="*/ 74470 w 1372228"/>
                <a:gd name="csY6" fmla="*/ 446813 h 446813"/>
                <a:gd name="csX7" fmla="*/ 0 w 1372228"/>
                <a:gd name="csY7" fmla="*/ 372343 h 446813"/>
                <a:gd name="csX8" fmla="*/ 0 w 1372228"/>
                <a:gd name="csY8" fmla="*/ 74470 h 4468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72228" h="446813">
                  <a:moveTo>
                    <a:pt x="0" y="74470"/>
                  </a:moveTo>
                  <a:cubicBezTo>
                    <a:pt x="0" y="33341"/>
                    <a:pt x="33341" y="0"/>
                    <a:pt x="74470" y="0"/>
                  </a:cubicBezTo>
                  <a:lnTo>
                    <a:pt x="1297758" y="0"/>
                  </a:lnTo>
                  <a:cubicBezTo>
                    <a:pt x="1338887" y="0"/>
                    <a:pt x="1372228" y="33341"/>
                    <a:pt x="1372228" y="74470"/>
                  </a:cubicBezTo>
                  <a:lnTo>
                    <a:pt x="1372228" y="372343"/>
                  </a:lnTo>
                  <a:cubicBezTo>
                    <a:pt x="1372228" y="413472"/>
                    <a:pt x="1338887" y="446813"/>
                    <a:pt x="1297758" y="446813"/>
                  </a:cubicBezTo>
                  <a:lnTo>
                    <a:pt x="74470" y="446813"/>
                  </a:lnTo>
                  <a:cubicBezTo>
                    <a:pt x="33341" y="446813"/>
                    <a:pt x="0" y="413472"/>
                    <a:pt x="0" y="372343"/>
                  </a:cubicBezTo>
                  <a:lnTo>
                    <a:pt x="0" y="74470"/>
                  </a:lnTo>
                  <a:close/>
                </a:path>
              </a:pathLst>
            </a:custGeom>
            <a:noFill/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432" tIns="29432" rIns="29432" bIns="29432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kern="1200" dirty="0"/>
                <a:t>Laam </a:t>
              </a:r>
              <a:r>
                <a:rPr lang="en-CA" sz="1200" kern="1200" dirty="0" err="1"/>
                <a:t>Shamsiyah</a:t>
              </a:r>
              <a:endParaRPr lang="en-CA" sz="1200" kern="1200" dirty="0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BF22BEC2-5AE1-B585-1EEB-727D4B03A712}"/>
                </a:ext>
              </a:extLst>
            </p:cNvPr>
            <p:cNvSpPr/>
            <p:nvPr/>
          </p:nvSpPr>
          <p:spPr>
            <a:xfrm>
              <a:off x="1787116" y="4096392"/>
              <a:ext cx="990235" cy="482855"/>
            </a:xfrm>
            <a:custGeom>
              <a:avLst/>
              <a:gdLst>
                <a:gd name="csX0" fmla="*/ 0 w 1253877"/>
                <a:gd name="csY0" fmla="*/ 90062 h 540362"/>
                <a:gd name="csX1" fmla="*/ 90062 w 1253877"/>
                <a:gd name="csY1" fmla="*/ 0 h 540362"/>
                <a:gd name="csX2" fmla="*/ 1163815 w 1253877"/>
                <a:gd name="csY2" fmla="*/ 0 h 540362"/>
                <a:gd name="csX3" fmla="*/ 1253877 w 1253877"/>
                <a:gd name="csY3" fmla="*/ 90062 h 540362"/>
                <a:gd name="csX4" fmla="*/ 1253877 w 1253877"/>
                <a:gd name="csY4" fmla="*/ 450300 h 540362"/>
                <a:gd name="csX5" fmla="*/ 1163815 w 1253877"/>
                <a:gd name="csY5" fmla="*/ 540362 h 540362"/>
                <a:gd name="csX6" fmla="*/ 90062 w 1253877"/>
                <a:gd name="csY6" fmla="*/ 540362 h 540362"/>
                <a:gd name="csX7" fmla="*/ 0 w 1253877"/>
                <a:gd name="csY7" fmla="*/ 450300 h 540362"/>
                <a:gd name="csX8" fmla="*/ 0 w 1253877"/>
                <a:gd name="csY8" fmla="*/ 90062 h 5403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53877" h="540362">
                  <a:moveTo>
                    <a:pt x="0" y="90062"/>
                  </a:moveTo>
                  <a:cubicBezTo>
                    <a:pt x="0" y="40322"/>
                    <a:pt x="40322" y="0"/>
                    <a:pt x="90062" y="0"/>
                  </a:cubicBezTo>
                  <a:lnTo>
                    <a:pt x="1163815" y="0"/>
                  </a:lnTo>
                  <a:cubicBezTo>
                    <a:pt x="1213555" y="0"/>
                    <a:pt x="1253877" y="40322"/>
                    <a:pt x="1253877" y="90062"/>
                  </a:cubicBezTo>
                  <a:lnTo>
                    <a:pt x="1253877" y="450300"/>
                  </a:lnTo>
                  <a:cubicBezTo>
                    <a:pt x="1253877" y="500040"/>
                    <a:pt x="1213555" y="540362"/>
                    <a:pt x="1163815" y="540362"/>
                  </a:cubicBezTo>
                  <a:lnTo>
                    <a:pt x="90062" y="540362"/>
                  </a:lnTo>
                  <a:cubicBezTo>
                    <a:pt x="40322" y="540362"/>
                    <a:pt x="0" y="500040"/>
                    <a:pt x="0" y="450300"/>
                  </a:cubicBezTo>
                  <a:lnTo>
                    <a:pt x="0" y="90062"/>
                  </a:lnTo>
                  <a:close/>
                </a:path>
              </a:pathLst>
            </a:custGeom>
            <a:noFill/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3998" tIns="33998" rIns="33998" bIns="3399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kern="1200" dirty="0">
                  <a:solidFill>
                    <a:srgbClr val="C00000"/>
                  </a:solidFill>
                </a:rPr>
                <a:t>Remaining Letters</a:t>
              </a:r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7C563C00-51A7-CF4C-9A30-8B1DD57A630F}"/>
                </a:ext>
              </a:extLst>
            </p:cNvPr>
            <p:cNvSpPr/>
            <p:nvPr/>
          </p:nvSpPr>
          <p:spPr>
            <a:xfrm>
              <a:off x="1729992" y="4976771"/>
              <a:ext cx="1126826" cy="535017"/>
            </a:xfrm>
            <a:custGeom>
              <a:avLst/>
              <a:gdLst>
                <a:gd name="csX0" fmla="*/ 0 w 1482916"/>
                <a:gd name="csY0" fmla="*/ 89171 h 535017"/>
                <a:gd name="csX1" fmla="*/ 89171 w 1482916"/>
                <a:gd name="csY1" fmla="*/ 0 h 535017"/>
                <a:gd name="csX2" fmla="*/ 1393745 w 1482916"/>
                <a:gd name="csY2" fmla="*/ 0 h 535017"/>
                <a:gd name="csX3" fmla="*/ 1482916 w 1482916"/>
                <a:gd name="csY3" fmla="*/ 89171 h 535017"/>
                <a:gd name="csX4" fmla="*/ 1482916 w 1482916"/>
                <a:gd name="csY4" fmla="*/ 445846 h 535017"/>
                <a:gd name="csX5" fmla="*/ 1393745 w 1482916"/>
                <a:gd name="csY5" fmla="*/ 535017 h 535017"/>
                <a:gd name="csX6" fmla="*/ 89171 w 1482916"/>
                <a:gd name="csY6" fmla="*/ 535017 h 535017"/>
                <a:gd name="csX7" fmla="*/ 0 w 1482916"/>
                <a:gd name="csY7" fmla="*/ 445846 h 535017"/>
                <a:gd name="csX8" fmla="*/ 0 w 1482916"/>
                <a:gd name="csY8" fmla="*/ 89171 h 5350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482916" h="535017">
                  <a:moveTo>
                    <a:pt x="0" y="89171"/>
                  </a:moveTo>
                  <a:cubicBezTo>
                    <a:pt x="49248" y="89171"/>
                    <a:pt x="89171" y="49248"/>
                    <a:pt x="89171" y="0"/>
                  </a:cubicBezTo>
                  <a:lnTo>
                    <a:pt x="1393745" y="0"/>
                  </a:lnTo>
                  <a:cubicBezTo>
                    <a:pt x="1393745" y="49248"/>
                    <a:pt x="1433668" y="89171"/>
                    <a:pt x="1482916" y="89171"/>
                  </a:cubicBezTo>
                  <a:lnTo>
                    <a:pt x="1482916" y="445846"/>
                  </a:lnTo>
                  <a:cubicBezTo>
                    <a:pt x="1433668" y="445846"/>
                    <a:pt x="1393745" y="485769"/>
                    <a:pt x="1393745" y="535017"/>
                  </a:cubicBezTo>
                  <a:lnTo>
                    <a:pt x="89171" y="535017"/>
                  </a:lnTo>
                  <a:cubicBezTo>
                    <a:pt x="89171" y="485769"/>
                    <a:pt x="49248" y="445846"/>
                    <a:pt x="0" y="445846"/>
                  </a:cubicBezTo>
                  <a:lnTo>
                    <a:pt x="0" y="8917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flat" cmpd="sng" algn="ctr">
              <a:solidFill>
                <a:srgbClr val="0365A9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0674" tIns="70674" rIns="70674" bIns="70674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b="1" kern="1200" dirty="0" err="1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Aptos" panose="02110004020202020204"/>
                  <a:ea typeface="+mn-ea"/>
                  <a:cs typeface="+mn-cs"/>
                </a:rPr>
                <a:t>Idgham</a:t>
              </a:r>
              <a:r>
                <a:rPr lang="en-CA" sz="1200" b="1" kern="120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Aptos" panose="02110004020202020204"/>
                  <a:ea typeface="+mn-ea"/>
                  <a:cs typeface="+mn-cs"/>
                </a:rPr>
                <a:t> Shamsi</a:t>
              </a:r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B398FF17-40F9-BB4C-EFB4-EAA37637FFAD}"/>
                </a:ext>
              </a:extLst>
            </p:cNvPr>
            <p:cNvSpPr/>
            <p:nvPr/>
          </p:nvSpPr>
          <p:spPr>
            <a:xfrm>
              <a:off x="3121912" y="1002440"/>
              <a:ext cx="2041595" cy="650878"/>
            </a:xfrm>
            <a:custGeom>
              <a:avLst/>
              <a:gdLst>
                <a:gd name="csX0" fmla="*/ 0 w 2041595"/>
                <a:gd name="csY0" fmla="*/ 134985 h 809896"/>
                <a:gd name="csX1" fmla="*/ 134985 w 2041595"/>
                <a:gd name="csY1" fmla="*/ 0 h 809896"/>
                <a:gd name="csX2" fmla="*/ 1906610 w 2041595"/>
                <a:gd name="csY2" fmla="*/ 0 h 809896"/>
                <a:gd name="csX3" fmla="*/ 2041595 w 2041595"/>
                <a:gd name="csY3" fmla="*/ 134985 h 809896"/>
                <a:gd name="csX4" fmla="*/ 2041595 w 2041595"/>
                <a:gd name="csY4" fmla="*/ 674911 h 809896"/>
                <a:gd name="csX5" fmla="*/ 1906610 w 2041595"/>
                <a:gd name="csY5" fmla="*/ 809896 h 809896"/>
                <a:gd name="csX6" fmla="*/ 134985 w 2041595"/>
                <a:gd name="csY6" fmla="*/ 809896 h 809896"/>
                <a:gd name="csX7" fmla="*/ 0 w 2041595"/>
                <a:gd name="csY7" fmla="*/ 674911 h 809896"/>
                <a:gd name="csX8" fmla="*/ 0 w 2041595"/>
                <a:gd name="csY8" fmla="*/ 134985 h 8098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1595" h="809896">
                  <a:moveTo>
                    <a:pt x="0" y="134985"/>
                  </a:moveTo>
                  <a:cubicBezTo>
                    <a:pt x="0" y="60435"/>
                    <a:pt x="60435" y="0"/>
                    <a:pt x="134985" y="0"/>
                  </a:cubicBezTo>
                  <a:lnTo>
                    <a:pt x="1906610" y="0"/>
                  </a:lnTo>
                  <a:cubicBezTo>
                    <a:pt x="1981160" y="0"/>
                    <a:pt x="2041595" y="60435"/>
                    <a:pt x="2041595" y="134985"/>
                  </a:cubicBezTo>
                  <a:lnTo>
                    <a:pt x="2041595" y="674911"/>
                  </a:lnTo>
                  <a:cubicBezTo>
                    <a:pt x="2041595" y="749461"/>
                    <a:pt x="1981160" y="809896"/>
                    <a:pt x="1906610" y="809896"/>
                  </a:cubicBezTo>
                  <a:lnTo>
                    <a:pt x="134985" y="809896"/>
                  </a:lnTo>
                  <a:cubicBezTo>
                    <a:pt x="60435" y="809896"/>
                    <a:pt x="0" y="749461"/>
                    <a:pt x="0" y="674911"/>
                  </a:cubicBezTo>
                  <a:lnTo>
                    <a:pt x="0" y="134985"/>
                  </a:lnTo>
                  <a:close/>
                </a:path>
              </a:pathLst>
            </a:cu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8426" tIns="48426" rIns="48426" bIns="48426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 dirty="0">
                  <a:latin typeface="+mn-lt"/>
                  <a:ea typeface="Calibri"/>
                  <a:cs typeface="Calibri"/>
                  <a:sym typeface="Calibri"/>
                </a:rPr>
                <a:t>La</a:t>
              </a:r>
              <a:r>
                <a:rPr lang="ar-SA" sz="1400" b="0" i="0" u="none" strike="noStrike" kern="1200" cap="none" dirty="0">
                  <a:latin typeface="+mn-lt"/>
                  <a:ea typeface="Calibri"/>
                  <a:cs typeface="Calibri"/>
                  <a:sym typeface="Calibri"/>
                </a:rPr>
                <a:t>am of </a:t>
              </a:r>
              <a:r>
                <a:rPr lang="en-US" sz="1400" kern="1200" dirty="0">
                  <a:latin typeface="+mn-lt"/>
                  <a:ea typeface="Calibri"/>
                  <a:cs typeface="Calibri"/>
                  <a:sym typeface="Calibri"/>
                </a:rPr>
                <a:t>V</a:t>
              </a:r>
              <a:r>
                <a:rPr lang="ar-SA" sz="1400" b="0" i="0" u="none" strike="noStrike" kern="1200" cap="none" dirty="0">
                  <a:latin typeface="+mn-lt"/>
                  <a:ea typeface="Calibri"/>
                  <a:cs typeface="Calibri"/>
                  <a:sym typeface="Calibri"/>
                </a:rPr>
                <a:t>erb</a:t>
              </a:r>
              <a:br>
                <a:rPr lang="en-CA" sz="1400" b="0" i="0" u="none" strike="noStrike" kern="1200" cap="none" dirty="0"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ar-SA" sz="1400" b="1" kern="1200" dirty="0">
                  <a:latin typeface="Calibri"/>
                  <a:ea typeface="Calibri"/>
                  <a:cs typeface="Calibri"/>
                  <a:sym typeface="Calibri"/>
                </a:rPr>
                <a:t>لام الفعل</a:t>
              </a:r>
              <a:endParaRPr lang="en-CA" sz="1400" kern="1200" dirty="0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397CD4C4-65E5-1DF8-6EA3-01750EC97312}"/>
                </a:ext>
              </a:extLst>
            </p:cNvPr>
            <p:cNvSpPr/>
            <p:nvPr/>
          </p:nvSpPr>
          <p:spPr>
            <a:xfrm>
              <a:off x="3310838" y="2237436"/>
              <a:ext cx="1641777" cy="727581"/>
            </a:xfrm>
            <a:custGeom>
              <a:avLst/>
              <a:gdLst>
                <a:gd name="csX0" fmla="*/ 0 w 1641777"/>
                <a:gd name="csY0" fmla="*/ 121266 h 727581"/>
                <a:gd name="csX1" fmla="*/ 121266 w 1641777"/>
                <a:gd name="csY1" fmla="*/ 0 h 727581"/>
                <a:gd name="csX2" fmla="*/ 1520511 w 1641777"/>
                <a:gd name="csY2" fmla="*/ 0 h 727581"/>
                <a:gd name="csX3" fmla="*/ 1641777 w 1641777"/>
                <a:gd name="csY3" fmla="*/ 121266 h 727581"/>
                <a:gd name="csX4" fmla="*/ 1641777 w 1641777"/>
                <a:gd name="csY4" fmla="*/ 606315 h 727581"/>
                <a:gd name="csX5" fmla="*/ 1520511 w 1641777"/>
                <a:gd name="csY5" fmla="*/ 727581 h 727581"/>
                <a:gd name="csX6" fmla="*/ 121266 w 1641777"/>
                <a:gd name="csY6" fmla="*/ 727581 h 727581"/>
                <a:gd name="csX7" fmla="*/ 0 w 1641777"/>
                <a:gd name="csY7" fmla="*/ 606315 h 727581"/>
                <a:gd name="csX8" fmla="*/ 0 w 1641777"/>
                <a:gd name="csY8" fmla="*/ 121266 h 7275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41777" h="727581">
                  <a:moveTo>
                    <a:pt x="0" y="121266"/>
                  </a:moveTo>
                  <a:cubicBezTo>
                    <a:pt x="0" y="54293"/>
                    <a:pt x="54293" y="0"/>
                    <a:pt x="121266" y="0"/>
                  </a:cubicBezTo>
                  <a:lnTo>
                    <a:pt x="1520511" y="0"/>
                  </a:lnTo>
                  <a:cubicBezTo>
                    <a:pt x="1587484" y="0"/>
                    <a:pt x="1641777" y="54293"/>
                    <a:pt x="1641777" y="121266"/>
                  </a:cubicBezTo>
                  <a:lnTo>
                    <a:pt x="1641777" y="606315"/>
                  </a:lnTo>
                  <a:cubicBezTo>
                    <a:pt x="1641777" y="673288"/>
                    <a:pt x="1587484" y="727581"/>
                    <a:pt x="1520511" y="727581"/>
                  </a:cubicBezTo>
                  <a:lnTo>
                    <a:pt x="121266" y="727581"/>
                  </a:lnTo>
                  <a:cubicBezTo>
                    <a:pt x="54293" y="727581"/>
                    <a:pt x="0" y="673288"/>
                    <a:pt x="0" y="606315"/>
                  </a:cubicBezTo>
                  <a:lnTo>
                    <a:pt x="0" y="121266"/>
                  </a:lnTo>
                  <a:close/>
                </a:path>
              </a:pathLst>
            </a:custGeom>
            <a:noFill/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3138" tIns="43138" rIns="43138" bIns="4313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b="1" i="1" u="sng" kern="1200" dirty="0">
                  <a:solidFill>
                    <a:schemeClr val="tx1"/>
                  </a:solidFill>
                </a:rPr>
                <a:t>Middle and End</a:t>
              </a:r>
              <a:r>
                <a:rPr lang="en-CA" sz="1200" kern="1200" dirty="0">
                  <a:solidFill>
                    <a:schemeClr val="tx1"/>
                  </a:solidFill>
                </a:rPr>
                <a:t> of the word</a:t>
              </a:r>
              <a:br>
                <a:rPr lang="en-CA" sz="1200" kern="1200" dirty="0">
                  <a:solidFill>
                    <a:schemeClr val="tx1"/>
                  </a:solidFill>
                </a:rPr>
              </a:br>
              <a:r>
                <a:rPr lang="en-CA" sz="1200" i="1" u="sng" kern="1200" dirty="0">
                  <a:solidFill>
                    <a:schemeClr val="tx1"/>
                  </a:solidFill>
                </a:rPr>
                <a:t>In all tenses</a:t>
              </a:r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0E7699F0-9388-EF1B-7C65-65BC25AB0A5B}"/>
                </a:ext>
              </a:extLst>
            </p:cNvPr>
            <p:cNvSpPr/>
            <p:nvPr/>
          </p:nvSpPr>
          <p:spPr>
            <a:xfrm>
              <a:off x="3072872" y="4104080"/>
              <a:ext cx="990235" cy="459295"/>
            </a:xfrm>
            <a:custGeom>
              <a:avLst/>
              <a:gdLst>
                <a:gd name="csX0" fmla="*/ 0 w 1253877"/>
                <a:gd name="csY0" fmla="*/ 90062 h 540362"/>
                <a:gd name="csX1" fmla="*/ 90062 w 1253877"/>
                <a:gd name="csY1" fmla="*/ 0 h 540362"/>
                <a:gd name="csX2" fmla="*/ 1163815 w 1253877"/>
                <a:gd name="csY2" fmla="*/ 0 h 540362"/>
                <a:gd name="csX3" fmla="*/ 1253877 w 1253877"/>
                <a:gd name="csY3" fmla="*/ 90062 h 540362"/>
                <a:gd name="csX4" fmla="*/ 1253877 w 1253877"/>
                <a:gd name="csY4" fmla="*/ 450300 h 540362"/>
                <a:gd name="csX5" fmla="*/ 1163815 w 1253877"/>
                <a:gd name="csY5" fmla="*/ 540362 h 540362"/>
                <a:gd name="csX6" fmla="*/ 90062 w 1253877"/>
                <a:gd name="csY6" fmla="*/ 540362 h 540362"/>
                <a:gd name="csX7" fmla="*/ 0 w 1253877"/>
                <a:gd name="csY7" fmla="*/ 450300 h 540362"/>
                <a:gd name="csX8" fmla="*/ 0 w 1253877"/>
                <a:gd name="csY8" fmla="*/ 90062 h 5403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53877" h="540362">
                  <a:moveTo>
                    <a:pt x="0" y="90062"/>
                  </a:moveTo>
                  <a:cubicBezTo>
                    <a:pt x="0" y="40322"/>
                    <a:pt x="40322" y="0"/>
                    <a:pt x="90062" y="0"/>
                  </a:cubicBezTo>
                  <a:lnTo>
                    <a:pt x="1163815" y="0"/>
                  </a:lnTo>
                  <a:cubicBezTo>
                    <a:pt x="1213555" y="0"/>
                    <a:pt x="1253877" y="40322"/>
                    <a:pt x="1253877" y="90062"/>
                  </a:cubicBezTo>
                  <a:lnTo>
                    <a:pt x="1253877" y="450300"/>
                  </a:lnTo>
                  <a:cubicBezTo>
                    <a:pt x="1253877" y="500040"/>
                    <a:pt x="1213555" y="540362"/>
                    <a:pt x="1163815" y="540362"/>
                  </a:cubicBezTo>
                  <a:lnTo>
                    <a:pt x="90062" y="540362"/>
                  </a:lnTo>
                  <a:cubicBezTo>
                    <a:pt x="40322" y="540362"/>
                    <a:pt x="0" y="500040"/>
                    <a:pt x="0" y="450300"/>
                  </a:cubicBezTo>
                  <a:lnTo>
                    <a:pt x="0" y="90062"/>
                  </a:lnTo>
                  <a:close/>
                </a:path>
              </a:pathLst>
            </a:custGeom>
            <a:noFill/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7808" tIns="37808" rIns="37808" bIns="37808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1800" b="1" kern="1200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ل  -  ر</a:t>
              </a:r>
              <a:endParaRPr lang="en-CA" sz="1800" b="1" kern="1200" dirty="0">
                <a:solidFill>
                  <a:srgbClr val="C00000"/>
                </a:solidFill>
              </a:endParaRPr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163CF436-6AD2-ED23-712C-175ADA6567DD}"/>
                </a:ext>
              </a:extLst>
            </p:cNvPr>
            <p:cNvSpPr/>
            <p:nvPr/>
          </p:nvSpPr>
          <p:spPr>
            <a:xfrm>
              <a:off x="3086303" y="4976771"/>
              <a:ext cx="963372" cy="564980"/>
            </a:xfrm>
            <a:custGeom>
              <a:avLst/>
              <a:gdLst>
                <a:gd name="csX0" fmla="*/ 0 w 1267808"/>
                <a:gd name="csY0" fmla="*/ 94165 h 564980"/>
                <a:gd name="csX1" fmla="*/ 94165 w 1267808"/>
                <a:gd name="csY1" fmla="*/ 0 h 564980"/>
                <a:gd name="csX2" fmla="*/ 1173643 w 1267808"/>
                <a:gd name="csY2" fmla="*/ 0 h 564980"/>
                <a:gd name="csX3" fmla="*/ 1267808 w 1267808"/>
                <a:gd name="csY3" fmla="*/ 94165 h 564980"/>
                <a:gd name="csX4" fmla="*/ 1267808 w 1267808"/>
                <a:gd name="csY4" fmla="*/ 470815 h 564980"/>
                <a:gd name="csX5" fmla="*/ 1173643 w 1267808"/>
                <a:gd name="csY5" fmla="*/ 564980 h 564980"/>
                <a:gd name="csX6" fmla="*/ 94165 w 1267808"/>
                <a:gd name="csY6" fmla="*/ 564980 h 564980"/>
                <a:gd name="csX7" fmla="*/ 0 w 1267808"/>
                <a:gd name="csY7" fmla="*/ 470815 h 564980"/>
                <a:gd name="csX8" fmla="*/ 0 w 1267808"/>
                <a:gd name="csY8" fmla="*/ 94165 h 564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67808" h="564980">
                  <a:moveTo>
                    <a:pt x="0" y="94165"/>
                  </a:moveTo>
                  <a:cubicBezTo>
                    <a:pt x="52006" y="94165"/>
                    <a:pt x="94165" y="52006"/>
                    <a:pt x="94165" y="0"/>
                  </a:cubicBezTo>
                  <a:lnTo>
                    <a:pt x="1173643" y="0"/>
                  </a:lnTo>
                  <a:cubicBezTo>
                    <a:pt x="1173643" y="52006"/>
                    <a:pt x="1215802" y="94165"/>
                    <a:pt x="1267808" y="94165"/>
                  </a:cubicBezTo>
                  <a:lnTo>
                    <a:pt x="1267808" y="470815"/>
                  </a:lnTo>
                  <a:cubicBezTo>
                    <a:pt x="1215802" y="470815"/>
                    <a:pt x="1173643" y="512974"/>
                    <a:pt x="1173643" y="564980"/>
                  </a:cubicBezTo>
                  <a:lnTo>
                    <a:pt x="94165" y="564980"/>
                  </a:lnTo>
                  <a:cubicBezTo>
                    <a:pt x="94165" y="512974"/>
                    <a:pt x="52006" y="470815"/>
                    <a:pt x="0" y="470815"/>
                  </a:cubicBezTo>
                  <a:lnTo>
                    <a:pt x="0" y="9416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205" tIns="74205" rIns="74205" bIns="74205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b="1" kern="1200" dirty="0" err="1"/>
                <a:t>Idgham</a:t>
              </a:r>
              <a:endParaRPr lang="en-CA" sz="1200" b="1" kern="1200" dirty="0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4C1D25C1-E67B-98ED-DF3F-56B86BCA70E6}"/>
                </a:ext>
              </a:extLst>
            </p:cNvPr>
            <p:cNvSpPr/>
            <p:nvPr/>
          </p:nvSpPr>
          <p:spPr>
            <a:xfrm>
              <a:off x="4475262" y="4125345"/>
              <a:ext cx="990235" cy="482855"/>
            </a:xfrm>
            <a:custGeom>
              <a:avLst/>
              <a:gdLst>
                <a:gd name="csX0" fmla="*/ 0 w 1253877"/>
                <a:gd name="csY0" fmla="*/ 90062 h 540362"/>
                <a:gd name="csX1" fmla="*/ 90062 w 1253877"/>
                <a:gd name="csY1" fmla="*/ 0 h 540362"/>
                <a:gd name="csX2" fmla="*/ 1163815 w 1253877"/>
                <a:gd name="csY2" fmla="*/ 0 h 540362"/>
                <a:gd name="csX3" fmla="*/ 1253877 w 1253877"/>
                <a:gd name="csY3" fmla="*/ 90062 h 540362"/>
                <a:gd name="csX4" fmla="*/ 1253877 w 1253877"/>
                <a:gd name="csY4" fmla="*/ 450300 h 540362"/>
                <a:gd name="csX5" fmla="*/ 1163815 w 1253877"/>
                <a:gd name="csY5" fmla="*/ 540362 h 540362"/>
                <a:gd name="csX6" fmla="*/ 90062 w 1253877"/>
                <a:gd name="csY6" fmla="*/ 540362 h 540362"/>
                <a:gd name="csX7" fmla="*/ 0 w 1253877"/>
                <a:gd name="csY7" fmla="*/ 450300 h 540362"/>
                <a:gd name="csX8" fmla="*/ 0 w 1253877"/>
                <a:gd name="csY8" fmla="*/ 90062 h 5403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53877" h="540362">
                  <a:moveTo>
                    <a:pt x="0" y="90062"/>
                  </a:moveTo>
                  <a:cubicBezTo>
                    <a:pt x="0" y="40322"/>
                    <a:pt x="40322" y="0"/>
                    <a:pt x="90062" y="0"/>
                  </a:cubicBezTo>
                  <a:lnTo>
                    <a:pt x="1163815" y="0"/>
                  </a:lnTo>
                  <a:cubicBezTo>
                    <a:pt x="1213555" y="0"/>
                    <a:pt x="1253877" y="40322"/>
                    <a:pt x="1253877" y="90062"/>
                  </a:cubicBezTo>
                  <a:lnTo>
                    <a:pt x="1253877" y="450300"/>
                  </a:lnTo>
                  <a:cubicBezTo>
                    <a:pt x="1253877" y="500040"/>
                    <a:pt x="1213555" y="540362"/>
                    <a:pt x="1163815" y="540362"/>
                  </a:cubicBezTo>
                  <a:lnTo>
                    <a:pt x="90062" y="540362"/>
                  </a:lnTo>
                  <a:cubicBezTo>
                    <a:pt x="40322" y="540362"/>
                    <a:pt x="0" y="500040"/>
                    <a:pt x="0" y="450300"/>
                  </a:cubicBezTo>
                  <a:lnTo>
                    <a:pt x="0" y="90062"/>
                  </a:lnTo>
                  <a:close/>
                </a:path>
              </a:pathLst>
            </a:custGeom>
            <a:noFill/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3998" tIns="33998" rIns="33998" bIns="3399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kern="1200" dirty="0">
                  <a:solidFill>
                    <a:srgbClr val="C00000"/>
                  </a:solidFill>
                </a:rPr>
                <a:t>Remaining Letters</a:t>
              </a:r>
              <a:endParaRPr lang="en-CA" sz="1200" kern="1200" dirty="0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9F020FD8-6E05-799C-32DF-87373E43BDCC}"/>
                </a:ext>
              </a:extLst>
            </p:cNvPr>
            <p:cNvSpPr/>
            <p:nvPr/>
          </p:nvSpPr>
          <p:spPr>
            <a:xfrm>
              <a:off x="4489847" y="4976771"/>
              <a:ext cx="963372" cy="564980"/>
            </a:xfrm>
            <a:custGeom>
              <a:avLst/>
              <a:gdLst>
                <a:gd name="csX0" fmla="*/ 0 w 1267808"/>
                <a:gd name="csY0" fmla="*/ 94165 h 564980"/>
                <a:gd name="csX1" fmla="*/ 94165 w 1267808"/>
                <a:gd name="csY1" fmla="*/ 0 h 564980"/>
                <a:gd name="csX2" fmla="*/ 1173643 w 1267808"/>
                <a:gd name="csY2" fmla="*/ 0 h 564980"/>
                <a:gd name="csX3" fmla="*/ 1267808 w 1267808"/>
                <a:gd name="csY3" fmla="*/ 94165 h 564980"/>
                <a:gd name="csX4" fmla="*/ 1267808 w 1267808"/>
                <a:gd name="csY4" fmla="*/ 470815 h 564980"/>
                <a:gd name="csX5" fmla="*/ 1173643 w 1267808"/>
                <a:gd name="csY5" fmla="*/ 564980 h 564980"/>
                <a:gd name="csX6" fmla="*/ 94165 w 1267808"/>
                <a:gd name="csY6" fmla="*/ 564980 h 564980"/>
                <a:gd name="csX7" fmla="*/ 0 w 1267808"/>
                <a:gd name="csY7" fmla="*/ 470815 h 564980"/>
                <a:gd name="csX8" fmla="*/ 0 w 1267808"/>
                <a:gd name="csY8" fmla="*/ 94165 h 564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67808" h="564980">
                  <a:moveTo>
                    <a:pt x="0" y="94165"/>
                  </a:moveTo>
                  <a:cubicBezTo>
                    <a:pt x="52006" y="94165"/>
                    <a:pt x="94165" y="52006"/>
                    <a:pt x="94165" y="0"/>
                  </a:cubicBezTo>
                  <a:lnTo>
                    <a:pt x="1173643" y="0"/>
                  </a:lnTo>
                  <a:cubicBezTo>
                    <a:pt x="1173643" y="52006"/>
                    <a:pt x="1215802" y="94165"/>
                    <a:pt x="1267808" y="94165"/>
                  </a:cubicBezTo>
                  <a:lnTo>
                    <a:pt x="1267808" y="470815"/>
                  </a:lnTo>
                  <a:cubicBezTo>
                    <a:pt x="1215802" y="470815"/>
                    <a:pt x="1173643" y="512974"/>
                    <a:pt x="1173643" y="564980"/>
                  </a:cubicBezTo>
                  <a:lnTo>
                    <a:pt x="94165" y="564980"/>
                  </a:lnTo>
                  <a:cubicBezTo>
                    <a:pt x="94165" y="512974"/>
                    <a:pt x="52006" y="470815"/>
                    <a:pt x="0" y="470815"/>
                  </a:cubicBezTo>
                  <a:lnTo>
                    <a:pt x="0" y="94165"/>
                  </a:lnTo>
                  <a:close/>
                </a:path>
              </a:pathLst>
            </a:custGeom>
            <a:solidFill>
              <a:srgbClr val="629DD1">
                <a:lumMod val="20000"/>
                <a:lumOff val="80000"/>
              </a:srgbClr>
            </a:solidFill>
            <a:ln w="25400" cap="flat" cmpd="sng" algn="ctr">
              <a:solidFill>
                <a:srgbClr val="0365A9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205" tIns="74205" rIns="74205" bIns="74205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b="1" kern="1200" dirty="0" err="1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Aptos" panose="02110004020202020204"/>
                  <a:ea typeface="+mn-ea"/>
                  <a:cs typeface="+mn-cs"/>
                </a:rPr>
                <a:t>Idh</a:t>
              </a:r>
              <a:r>
                <a:rPr lang="en-CA" sz="1200" b="1" kern="120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Aptos" panose="02110004020202020204"/>
                  <a:ea typeface="+mn-ea"/>
                  <a:cs typeface="+mn-cs"/>
                </a:rPr>
                <a:t>-Har</a:t>
              </a:r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5ABFB017-CDCC-DCC0-E9C5-3A2365102509}"/>
                </a:ext>
              </a:extLst>
            </p:cNvPr>
            <p:cNvSpPr/>
            <p:nvPr/>
          </p:nvSpPr>
          <p:spPr>
            <a:xfrm>
              <a:off x="5857569" y="978339"/>
              <a:ext cx="1975521" cy="650878"/>
            </a:xfrm>
            <a:custGeom>
              <a:avLst/>
              <a:gdLst>
                <a:gd name="csX0" fmla="*/ 0 w 1975521"/>
                <a:gd name="csY0" fmla="*/ 134985 h 809896"/>
                <a:gd name="csX1" fmla="*/ 134985 w 1975521"/>
                <a:gd name="csY1" fmla="*/ 0 h 809896"/>
                <a:gd name="csX2" fmla="*/ 1840536 w 1975521"/>
                <a:gd name="csY2" fmla="*/ 0 h 809896"/>
                <a:gd name="csX3" fmla="*/ 1975521 w 1975521"/>
                <a:gd name="csY3" fmla="*/ 134985 h 809896"/>
                <a:gd name="csX4" fmla="*/ 1975521 w 1975521"/>
                <a:gd name="csY4" fmla="*/ 674911 h 809896"/>
                <a:gd name="csX5" fmla="*/ 1840536 w 1975521"/>
                <a:gd name="csY5" fmla="*/ 809896 h 809896"/>
                <a:gd name="csX6" fmla="*/ 134985 w 1975521"/>
                <a:gd name="csY6" fmla="*/ 809896 h 809896"/>
                <a:gd name="csX7" fmla="*/ 0 w 1975521"/>
                <a:gd name="csY7" fmla="*/ 674911 h 809896"/>
                <a:gd name="csX8" fmla="*/ 0 w 1975521"/>
                <a:gd name="csY8" fmla="*/ 134985 h 8098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975521" h="809896">
                  <a:moveTo>
                    <a:pt x="0" y="134985"/>
                  </a:moveTo>
                  <a:cubicBezTo>
                    <a:pt x="0" y="60435"/>
                    <a:pt x="60435" y="0"/>
                    <a:pt x="134985" y="0"/>
                  </a:cubicBezTo>
                  <a:lnTo>
                    <a:pt x="1840536" y="0"/>
                  </a:lnTo>
                  <a:cubicBezTo>
                    <a:pt x="1915086" y="0"/>
                    <a:pt x="1975521" y="60435"/>
                    <a:pt x="1975521" y="134985"/>
                  </a:cubicBezTo>
                  <a:lnTo>
                    <a:pt x="1975521" y="674911"/>
                  </a:lnTo>
                  <a:cubicBezTo>
                    <a:pt x="1975521" y="749461"/>
                    <a:pt x="1915086" y="809896"/>
                    <a:pt x="1840536" y="809896"/>
                  </a:cubicBezTo>
                  <a:lnTo>
                    <a:pt x="134985" y="809896"/>
                  </a:lnTo>
                  <a:cubicBezTo>
                    <a:pt x="60435" y="809896"/>
                    <a:pt x="0" y="749461"/>
                    <a:pt x="0" y="674911"/>
                  </a:cubicBezTo>
                  <a:lnTo>
                    <a:pt x="0" y="134985"/>
                  </a:lnTo>
                  <a:close/>
                </a:path>
              </a:pathLst>
            </a:cu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8426" tIns="48426" rIns="48426" bIns="48426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 dirty="0"/>
                <a:t>Laam of Preposition</a:t>
              </a:r>
              <a:br>
                <a:rPr lang="en-US" sz="1400" kern="1200" dirty="0"/>
              </a:br>
              <a:r>
                <a:rPr lang="ar-SA" sz="1400" b="1" kern="1200" dirty="0">
                  <a:latin typeface="Calibri"/>
                  <a:ea typeface="Calibri"/>
                  <a:cs typeface="Calibri"/>
                  <a:sym typeface="Calibri"/>
                </a:rPr>
                <a:t>لام الحرف </a:t>
              </a:r>
              <a:endParaRPr lang="en-CA" sz="1400" kern="1200" dirty="0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AAADC331-73A4-9FCA-C584-146B127CB7A6}"/>
                </a:ext>
              </a:extLst>
            </p:cNvPr>
            <p:cNvSpPr/>
            <p:nvPr/>
          </p:nvSpPr>
          <p:spPr>
            <a:xfrm>
              <a:off x="5941887" y="2186389"/>
              <a:ext cx="1807314" cy="727581"/>
            </a:xfrm>
            <a:custGeom>
              <a:avLst/>
              <a:gdLst>
                <a:gd name="csX0" fmla="*/ 0 w 1807314"/>
                <a:gd name="csY0" fmla="*/ 121266 h 727581"/>
                <a:gd name="csX1" fmla="*/ 121266 w 1807314"/>
                <a:gd name="csY1" fmla="*/ 0 h 727581"/>
                <a:gd name="csX2" fmla="*/ 1686048 w 1807314"/>
                <a:gd name="csY2" fmla="*/ 0 h 727581"/>
                <a:gd name="csX3" fmla="*/ 1807314 w 1807314"/>
                <a:gd name="csY3" fmla="*/ 121266 h 727581"/>
                <a:gd name="csX4" fmla="*/ 1807314 w 1807314"/>
                <a:gd name="csY4" fmla="*/ 606315 h 727581"/>
                <a:gd name="csX5" fmla="*/ 1686048 w 1807314"/>
                <a:gd name="csY5" fmla="*/ 727581 h 727581"/>
                <a:gd name="csX6" fmla="*/ 121266 w 1807314"/>
                <a:gd name="csY6" fmla="*/ 727581 h 727581"/>
                <a:gd name="csX7" fmla="*/ 0 w 1807314"/>
                <a:gd name="csY7" fmla="*/ 606315 h 727581"/>
                <a:gd name="csX8" fmla="*/ 0 w 1807314"/>
                <a:gd name="csY8" fmla="*/ 121266 h 7275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07314" h="727581">
                  <a:moveTo>
                    <a:pt x="0" y="121266"/>
                  </a:moveTo>
                  <a:cubicBezTo>
                    <a:pt x="0" y="54293"/>
                    <a:pt x="54293" y="0"/>
                    <a:pt x="121266" y="0"/>
                  </a:cubicBezTo>
                  <a:lnTo>
                    <a:pt x="1686048" y="0"/>
                  </a:lnTo>
                  <a:cubicBezTo>
                    <a:pt x="1753021" y="0"/>
                    <a:pt x="1807314" y="54293"/>
                    <a:pt x="1807314" y="121266"/>
                  </a:cubicBezTo>
                  <a:lnTo>
                    <a:pt x="1807314" y="606315"/>
                  </a:lnTo>
                  <a:cubicBezTo>
                    <a:pt x="1807314" y="673288"/>
                    <a:pt x="1753021" y="727581"/>
                    <a:pt x="1686048" y="727581"/>
                  </a:cubicBezTo>
                  <a:lnTo>
                    <a:pt x="121266" y="727581"/>
                  </a:lnTo>
                  <a:cubicBezTo>
                    <a:pt x="54293" y="727581"/>
                    <a:pt x="0" y="673288"/>
                    <a:pt x="0" y="606315"/>
                  </a:cubicBezTo>
                  <a:lnTo>
                    <a:pt x="0" y="121266"/>
                  </a:lnTo>
                  <a:close/>
                </a:path>
              </a:pathLst>
            </a:custGeom>
            <a:noFill/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3138" tIns="43138" rIns="43138" bIns="4313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b="1" kern="1200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Only in </a:t>
              </a:r>
              <a:br>
                <a:rPr lang="en-CA" sz="1200" b="1" kern="1200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ar-SA" sz="1800" b="1" kern="1200" dirty="0">
                  <a:solidFill>
                    <a:srgbClr val="2F5496"/>
                  </a:solidFill>
                  <a:latin typeface="Arial"/>
                  <a:ea typeface="Arial"/>
                  <a:cs typeface="Arial"/>
                  <a:sym typeface="Arial"/>
                </a:rPr>
                <a:t>هـ</a:t>
              </a:r>
              <a:r>
                <a:rPr lang="ar-SA" sz="1800" b="1" kern="1200" dirty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لْ</a:t>
              </a:r>
              <a:r>
                <a:rPr lang="ar-SA" sz="1800" b="1" kern="1200" dirty="0">
                  <a:solidFill>
                    <a:srgbClr val="2F5496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ar-SA" sz="1800" b="1" kern="1200" dirty="0">
                  <a:solidFill>
                    <a:srgbClr val="548135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ar-SA" sz="1800" b="1" kern="1200" dirty="0">
                  <a:solidFill>
                    <a:srgbClr val="2F5496"/>
                  </a:solidFill>
                  <a:latin typeface="Arial"/>
                  <a:ea typeface="Arial"/>
                  <a:cs typeface="Arial"/>
                  <a:sym typeface="Arial"/>
                </a:rPr>
                <a:t>بـ</a:t>
              </a:r>
              <a:r>
                <a:rPr lang="ar-SA" sz="1800" b="1" kern="1200" dirty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لْ</a:t>
              </a:r>
              <a:endParaRPr lang="en-CA" sz="1200" kern="1200" dirty="0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84F107A9-7B47-E86E-F542-45A072271B03}"/>
                </a:ext>
              </a:extLst>
            </p:cNvPr>
            <p:cNvSpPr/>
            <p:nvPr/>
          </p:nvSpPr>
          <p:spPr>
            <a:xfrm>
              <a:off x="5878681" y="4150659"/>
              <a:ext cx="990235" cy="438030"/>
            </a:xfrm>
            <a:custGeom>
              <a:avLst/>
              <a:gdLst>
                <a:gd name="csX0" fmla="*/ 0 w 1253877"/>
                <a:gd name="csY0" fmla="*/ 90062 h 540362"/>
                <a:gd name="csX1" fmla="*/ 90062 w 1253877"/>
                <a:gd name="csY1" fmla="*/ 0 h 540362"/>
                <a:gd name="csX2" fmla="*/ 1163815 w 1253877"/>
                <a:gd name="csY2" fmla="*/ 0 h 540362"/>
                <a:gd name="csX3" fmla="*/ 1253877 w 1253877"/>
                <a:gd name="csY3" fmla="*/ 90062 h 540362"/>
                <a:gd name="csX4" fmla="*/ 1253877 w 1253877"/>
                <a:gd name="csY4" fmla="*/ 450300 h 540362"/>
                <a:gd name="csX5" fmla="*/ 1163815 w 1253877"/>
                <a:gd name="csY5" fmla="*/ 540362 h 540362"/>
                <a:gd name="csX6" fmla="*/ 90062 w 1253877"/>
                <a:gd name="csY6" fmla="*/ 540362 h 540362"/>
                <a:gd name="csX7" fmla="*/ 0 w 1253877"/>
                <a:gd name="csY7" fmla="*/ 450300 h 540362"/>
                <a:gd name="csX8" fmla="*/ 0 w 1253877"/>
                <a:gd name="csY8" fmla="*/ 90062 h 5403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53877" h="540362">
                  <a:moveTo>
                    <a:pt x="0" y="90062"/>
                  </a:moveTo>
                  <a:cubicBezTo>
                    <a:pt x="0" y="40322"/>
                    <a:pt x="40322" y="0"/>
                    <a:pt x="90062" y="0"/>
                  </a:cubicBezTo>
                  <a:lnTo>
                    <a:pt x="1163815" y="0"/>
                  </a:lnTo>
                  <a:cubicBezTo>
                    <a:pt x="1213555" y="0"/>
                    <a:pt x="1253877" y="40322"/>
                    <a:pt x="1253877" y="90062"/>
                  </a:cubicBezTo>
                  <a:lnTo>
                    <a:pt x="1253877" y="450300"/>
                  </a:lnTo>
                  <a:cubicBezTo>
                    <a:pt x="1253877" y="500040"/>
                    <a:pt x="1213555" y="540362"/>
                    <a:pt x="1163815" y="540362"/>
                  </a:cubicBezTo>
                  <a:lnTo>
                    <a:pt x="90062" y="540362"/>
                  </a:lnTo>
                  <a:cubicBezTo>
                    <a:pt x="40322" y="540362"/>
                    <a:pt x="0" y="500040"/>
                    <a:pt x="0" y="450300"/>
                  </a:cubicBezTo>
                  <a:lnTo>
                    <a:pt x="0" y="90062"/>
                  </a:lnTo>
                  <a:close/>
                </a:path>
              </a:pathLst>
            </a:custGeom>
            <a:noFill/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7808" tIns="37808" rIns="37808" bIns="37808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1800" b="1" kern="1200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ل  -  ر</a:t>
              </a:r>
              <a:endParaRPr lang="en-CA" sz="1800" b="1" kern="1200" dirty="0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6F004C99-C167-C2F4-7698-AEA4698DFC2B}"/>
                </a:ext>
              </a:extLst>
            </p:cNvPr>
            <p:cNvSpPr/>
            <p:nvPr/>
          </p:nvSpPr>
          <p:spPr>
            <a:xfrm>
              <a:off x="5878681" y="4976771"/>
              <a:ext cx="963372" cy="564980"/>
            </a:xfrm>
            <a:custGeom>
              <a:avLst/>
              <a:gdLst>
                <a:gd name="csX0" fmla="*/ 0 w 1267808"/>
                <a:gd name="csY0" fmla="*/ 94165 h 564980"/>
                <a:gd name="csX1" fmla="*/ 94165 w 1267808"/>
                <a:gd name="csY1" fmla="*/ 0 h 564980"/>
                <a:gd name="csX2" fmla="*/ 1173643 w 1267808"/>
                <a:gd name="csY2" fmla="*/ 0 h 564980"/>
                <a:gd name="csX3" fmla="*/ 1267808 w 1267808"/>
                <a:gd name="csY3" fmla="*/ 94165 h 564980"/>
                <a:gd name="csX4" fmla="*/ 1267808 w 1267808"/>
                <a:gd name="csY4" fmla="*/ 470815 h 564980"/>
                <a:gd name="csX5" fmla="*/ 1173643 w 1267808"/>
                <a:gd name="csY5" fmla="*/ 564980 h 564980"/>
                <a:gd name="csX6" fmla="*/ 94165 w 1267808"/>
                <a:gd name="csY6" fmla="*/ 564980 h 564980"/>
                <a:gd name="csX7" fmla="*/ 0 w 1267808"/>
                <a:gd name="csY7" fmla="*/ 470815 h 564980"/>
                <a:gd name="csX8" fmla="*/ 0 w 1267808"/>
                <a:gd name="csY8" fmla="*/ 94165 h 564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67808" h="564980">
                  <a:moveTo>
                    <a:pt x="0" y="94165"/>
                  </a:moveTo>
                  <a:cubicBezTo>
                    <a:pt x="52006" y="94165"/>
                    <a:pt x="94165" y="52006"/>
                    <a:pt x="94165" y="0"/>
                  </a:cubicBezTo>
                  <a:lnTo>
                    <a:pt x="1173643" y="0"/>
                  </a:lnTo>
                  <a:cubicBezTo>
                    <a:pt x="1173643" y="52006"/>
                    <a:pt x="1215802" y="94165"/>
                    <a:pt x="1267808" y="94165"/>
                  </a:cubicBezTo>
                  <a:lnTo>
                    <a:pt x="1267808" y="470815"/>
                  </a:lnTo>
                  <a:cubicBezTo>
                    <a:pt x="1215802" y="470815"/>
                    <a:pt x="1173643" y="512974"/>
                    <a:pt x="1173643" y="564980"/>
                  </a:cubicBezTo>
                  <a:lnTo>
                    <a:pt x="94165" y="564980"/>
                  </a:lnTo>
                  <a:cubicBezTo>
                    <a:pt x="94165" y="512974"/>
                    <a:pt x="52006" y="470815"/>
                    <a:pt x="0" y="470815"/>
                  </a:cubicBezTo>
                  <a:lnTo>
                    <a:pt x="0" y="9416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205" tIns="74205" rIns="74205" bIns="74205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b="1" kern="1200" dirty="0" err="1"/>
                <a:t>Idgham</a:t>
              </a:r>
              <a:endParaRPr lang="en-CA" sz="1200" b="1" kern="1200" dirty="0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238F3027-CB3B-EFC8-1230-E1B6CF138873}"/>
                </a:ext>
              </a:extLst>
            </p:cNvPr>
            <p:cNvSpPr/>
            <p:nvPr/>
          </p:nvSpPr>
          <p:spPr>
            <a:xfrm>
              <a:off x="7203655" y="4141218"/>
              <a:ext cx="990235" cy="438030"/>
            </a:xfrm>
            <a:custGeom>
              <a:avLst/>
              <a:gdLst>
                <a:gd name="csX0" fmla="*/ 0 w 1253877"/>
                <a:gd name="csY0" fmla="*/ 90062 h 540362"/>
                <a:gd name="csX1" fmla="*/ 90062 w 1253877"/>
                <a:gd name="csY1" fmla="*/ 0 h 540362"/>
                <a:gd name="csX2" fmla="*/ 1163815 w 1253877"/>
                <a:gd name="csY2" fmla="*/ 0 h 540362"/>
                <a:gd name="csX3" fmla="*/ 1253877 w 1253877"/>
                <a:gd name="csY3" fmla="*/ 90062 h 540362"/>
                <a:gd name="csX4" fmla="*/ 1253877 w 1253877"/>
                <a:gd name="csY4" fmla="*/ 450300 h 540362"/>
                <a:gd name="csX5" fmla="*/ 1163815 w 1253877"/>
                <a:gd name="csY5" fmla="*/ 540362 h 540362"/>
                <a:gd name="csX6" fmla="*/ 90062 w 1253877"/>
                <a:gd name="csY6" fmla="*/ 540362 h 540362"/>
                <a:gd name="csX7" fmla="*/ 0 w 1253877"/>
                <a:gd name="csY7" fmla="*/ 450300 h 540362"/>
                <a:gd name="csX8" fmla="*/ 0 w 1253877"/>
                <a:gd name="csY8" fmla="*/ 90062 h 5403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53877" h="540362">
                  <a:moveTo>
                    <a:pt x="0" y="90062"/>
                  </a:moveTo>
                  <a:cubicBezTo>
                    <a:pt x="0" y="40322"/>
                    <a:pt x="40322" y="0"/>
                    <a:pt x="90062" y="0"/>
                  </a:cubicBezTo>
                  <a:lnTo>
                    <a:pt x="1163815" y="0"/>
                  </a:lnTo>
                  <a:cubicBezTo>
                    <a:pt x="1213555" y="0"/>
                    <a:pt x="1253877" y="40322"/>
                    <a:pt x="1253877" y="90062"/>
                  </a:cubicBezTo>
                  <a:lnTo>
                    <a:pt x="1253877" y="450300"/>
                  </a:lnTo>
                  <a:cubicBezTo>
                    <a:pt x="1253877" y="500040"/>
                    <a:pt x="1213555" y="540362"/>
                    <a:pt x="1163815" y="540362"/>
                  </a:cubicBezTo>
                  <a:lnTo>
                    <a:pt x="90062" y="540362"/>
                  </a:lnTo>
                  <a:cubicBezTo>
                    <a:pt x="40322" y="540362"/>
                    <a:pt x="0" y="500040"/>
                    <a:pt x="0" y="450300"/>
                  </a:cubicBezTo>
                  <a:lnTo>
                    <a:pt x="0" y="90062"/>
                  </a:lnTo>
                  <a:close/>
                </a:path>
              </a:pathLst>
            </a:custGeom>
            <a:noFill/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3998" tIns="33998" rIns="33998" bIns="3399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kern="1200" dirty="0">
                  <a:solidFill>
                    <a:srgbClr val="C00000"/>
                  </a:solidFill>
                </a:rPr>
                <a:t>Remaining Letters</a:t>
              </a:r>
              <a:endParaRPr lang="en-CA" sz="1200" kern="1200" dirty="0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22EF6C1D-03B5-6E23-4809-C571BC274A0E}"/>
                </a:ext>
              </a:extLst>
            </p:cNvPr>
            <p:cNvSpPr/>
            <p:nvPr/>
          </p:nvSpPr>
          <p:spPr>
            <a:xfrm>
              <a:off x="7267515" y="4976771"/>
              <a:ext cx="963372" cy="564980"/>
            </a:xfrm>
            <a:custGeom>
              <a:avLst/>
              <a:gdLst>
                <a:gd name="csX0" fmla="*/ 0 w 1267808"/>
                <a:gd name="csY0" fmla="*/ 94165 h 564980"/>
                <a:gd name="csX1" fmla="*/ 94165 w 1267808"/>
                <a:gd name="csY1" fmla="*/ 0 h 564980"/>
                <a:gd name="csX2" fmla="*/ 1173643 w 1267808"/>
                <a:gd name="csY2" fmla="*/ 0 h 564980"/>
                <a:gd name="csX3" fmla="*/ 1267808 w 1267808"/>
                <a:gd name="csY3" fmla="*/ 94165 h 564980"/>
                <a:gd name="csX4" fmla="*/ 1267808 w 1267808"/>
                <a:gd name="csY4" fmla="*/ 470815 h 564980"/>
                <a:gd name="csX5" fmla="*/ 1173643 w 1267808"/>
                <a:gd name="csY5" fmla="*/ 564980 h 564980"/>
                <a:gd name="csX6" fmla="*/ 94165 w 1267808"/>
                <a:gd name="csY6" fmla="*/ 564980 h 564980"/>
                <a:gd name="csX7" fmla="*/ 0 w 1267808"/>
                <a:gd name="csY7" fmla="*/ 470815 h 564980"/>
                <a:gd name="csX8" fmla="*/ 0 w 1267808"/>
                <a:gd name="csY8" fmla="*/ 94165 h 564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67808" h="564980">
                  <a:moveTo>
                    <a:pt x="0" y="94165"/>
                  </a:moveTo>
                  <a:cubicBezTo>
                    <a:pt x="52006" y="94165"/>
                    <a:pt x="94165" y="52006"/>
                    <a:pt x="94165" y="0"/>
                  </a:cubicBezTo>
                  <a:lnTo>
                    <a:pt x="1173643" y="0"/>
                  </a:lnTo>
                  <a:cubicBezTo>
                    <a:pt x="1173643" y="52006"/>
                    <a:pt x="1215802" y="94165"/>
                    <a:pt x="1267808" y="94165"/>
                  </a:cubicBezTo>
                  <a:lnTo>
                    <a:pt x="1267808" y="470815"/>
                  </a:lnTo>
                  <a:cubicBezTo>
                    <a:pt x="1215802" y="470815"/>
                    <a:pt x="1173643" y="512974"/>
                    <a:pt x="1173643" y="564980"/>
                  </a:cubicBezTo>
                  <a:lnTo>
                    <a:pt x="94165" y="564980"/>
                  </a:lnTo>
                  <a:cubicBezTo>
                    <a:pt x="94165" y="512974"/>
                    <a:pt x="52006" y="470815"/>
                    <a:pt x="0" y="470815"/>
                  </a:cubicBezTo>
                  <a:lnTo>
                    <a:pt x="0" y="94165"/>
                  </a:lnTo>
                  <a:close/>
                </a:path>
              </a:pathLst>
            </a:custGeom>
            <a:solidFill>
              <a:srgbClr val="629DD1">
                <a:lumMod val="20000"/>
                <a:lumOff val="80000"/>
              </a:srgbClr>
            </a:solidFill>
            <a:ln w="25400" cap="flat" cmpd="sng" algn="ctr">
              <a:solidFill>
                <a:srgbClr val="0365A9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205" tIns="74205" rIns="74205" bIns="74205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b="1" kern="1200" dirty="0" err="1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Aptos" panose="02110004020202020204"/>
                  <a:ea typeface="+mn-ea"/>
                  <a:cs typeface="+mn-cs"/>
                </a:rPr>
                <a:t>Idh</a:t>
              </a:r>
              <a:r>
                <a:rPr lang="en-CA" sz="1200" b="1" kern="120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Aptos" panose="02110004020202020204"/>
                  <a:ea typeface="+mn-ea"/>
                  <a:cs typeface="+mn-cs"/>
                </a:rPr>
                <a:t>-Har</a:t>
              </a:r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876FCD37-37BC-6394-11F3-5BEE675AE529}"/>
                </a:ext>
              </a:extLst>
            </p:cNvPr>
            <p:cNvSpPr/>
            <p:nvPr/>
          </p:nvSpPr>
          <p:spPr>
            <a:xfrm>
              <a:off x="8159253" y="983785"/>
              <a:ext cx="1704900" cy="650878"/>
            </a:xfrm>
            <a:custGeom>
              <a:avLst/>
              <a:gdLst>
                <a:gd name="csX0" fmla="*/ 0 w 2041595"/>
                <a:gd name="csY0" fmla="*/ 134985 h 809896"/>
                <a:gd name="csX1" fmla="*/ 134985 w 2041595"/>
                <a:gd name="csY1" fmla="*/ 0 h 809896"/>
                <a:gd name="csX2" fmla="*/ 1906610 w 2041595"/>
                <a:gd name="csY2" fmla="*/ 0 h 809896"/>
                <a:gd name="csX3" fmla="*/ 2041595 w 2041595"/>
                <a:gd name="csY3" fmla="*/ 134985 h 809896"/>
                <a:gd name="csX4" fmla="*/ 2041595 w 2041595"/>
                <a:gd name="csY4" fmla="*/ 674911 h 809896"/>
                <a:gd name="csX5" fmla="*/ 1906610 w 2041595"/>
                <a:gd name="csY5" fmla="*/ 809896 h 809896"/>
                <a:gd name="csX6" fmla="*/ 134985 w 2041595"/>
                <a:gd name="csY6" fmla="*/ 809896 h 809896"/>
                <a:gd name="csX7" fmla="*/ 0 w 2041595"/>
                <a:gd name="csY7" fmla="*/ 674911 h 809896"/>
                <a:gd name="csX8" fmla="*/ 0 w 2041595"/>
                <a:gd name="csY8" fmla="*/ 134985 h 8098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41595" h="809896">
                  <a:moveTo>
                    <a:pt x="0" y="134985"/>
                  </a:moveTo>
                  <a:cubicBezTo>
                    <a:pt x="0" y="60435"/>
                    <a:pt x="60435" y="0"/>
                    <a:pt x="134985" y="0"/>
                  </a:cubicBezTo>
                  <a:lnTo>
                    <a:pt x="1906610" y="0"/>
                  </a:lnTo>
                  <a:cubicBezTo>
                    <a:pt x="1981160" y="0"/>
                    <a:pt x="2041595" y="60435"/>
                    <a:pt x="2041595" y="134985"/>
                  </a:cubicBezTo>
                  <a:lnTo>
                    <a:pt x="2041595" y="674911"/>
                  </a:lnTo>
                  <a:cubicBezTo>
                    <a:pt x="2041595" y="749461"/>
                    <a:pt x="1981160" y="809896"/>
                    <a:pt x="1906610" y="809896"/>
                  </a:cubicBezTo>
                  <a:lnTo>
                    <a:pt x="134985" y="809896"/>
                  </a:lnTo>
                  <a:cubicBezTo>
                    <a:pt x="60435" y="809896"/>
                    <a:pt x="0" y="749461"/>
                    <a:pt x="0" y="674911"/>
                  </a:cubicBezTo>
                  <a:lnTo>
                    <a:pt x="0" y="134985"/>
                  </a:lnTo>
                  <a:close/>
                </a:path>
              </a:pathLst>
            </a:cu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8426" tIns="48426" rIns="48426" bIns="48426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i="0" u="none" strike="noStrike" kern="1200" cap="none" dirty="0">
                  <a:latin typeface="+mn-lt"/>
                  <a:ea typeface="Calibri"/>
                  <a:cs typeface="Calibri"/>
                  <a:sym typeface="Calibri"/>
                </a:rPr>
                <a:t>Laam of Noun</a:t>
              </a:r>
              <a:br>
                <a:rPr lang="en-US" sz="1400" i="0" u="none" strike="noStrike" kern="1200" cap="none" dirty="0"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ar-SA" sz="1400" b="1" i="0" u="none" strike="noStrike" kern="1200" cap="none" dirty="0">
                  <a:latin typeface="Calibri"/>
                  <a:ea typeface="Calibri"/>
                  <a:cs typeface="Calibri"/>
                  <a:sym typeface="Calibri"/>
                </a:rPr>
                <a:t>لامُ الاسم</a:t>
              </a:r>
              <a:endParaRPr lang="en-CA" sz="1400" kern="1200" dirty="0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FA32160-78F7-ED23-1B8A-EC4C3C629280}"/>
                </a:ext>
              </a:extLst>
            </p:cNvPr>
            <p:cNvSpPr/>
            <p:nvPr/>
          </p:nvSpPr>
          <p:spPr>
            <a:xfrm>
              <a:off x="8194868" y="2233514"/>
              <a:ext cx="1641777" cy="727581"/>
            </a:xfrm>
            <a:custGeom>
              <a:avLst/>
              <a:gdLst>
                <a:gd name="csX0" fmla="*/ 0 w 1641777"/>
                <a:gd name="csY0" fmla="*/ 121266 h 727581"/>
                <a:gd name="csX1" fmla="*/ 121266 w 1641777"/>
                <a:gd name="csY1" fmla="*/ 0 h 727581"/>
                <a:gd name="csX2" fmla="*/ 1520511 w 1641777"/>
                <a:gd name="csY2" fmla="*/ 0 h 727581"/>
                <a:gd name="csX3" fmla="*/ 1641777 w 1641777"/>
                <a:gd name="csY3" fmla="*/ 121266 h 727581"/>
                <a:gd name="csX4" fmla="*/ 1641777 w 1641777"/>
                <a:gd name="csY4" fmla="*/ 606315 h 727581"/>
                <a:gd name="csX5" fmla="*/ 1520511 w 1641777"/>
                <a:gd name="csY5" fmla="*/ 727581 h 727581"/>
                <a:gd name="csX6" fmla="*/ 121266 w 1641777"/>
                <a:gd name="csY6" fmla="*/ 727581 h 727581"/>
                <a:gd name="csX7" fmla="*/ 0 w 1641777"/>
                <a:gd name="csY7" fmla="*/ 606315 h 727581"/>
                <a:gd name="csX8" fmla="*/ 0 w 1641777"/>
                <a:gd name="csY8" fmla="*/ 121266 h 7275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41777" h="727581">
                  <a:moveTo>
                    <a:pt x="0" y="121266"/>
                  </a:moveTo>
                  <a:cubicBezTo>
                    <a:pt x="0" y="54293"/>
                    <a:pt x="54293" y="0"/>
                    <a:pt x="121266" y="0"/>
                  </a:cubicBezTo>
                  <a:lnTo>
                    <a:pt x="1520511" y="0"/>
                  </a:lnTo>
                  <a:cubicBezTo>
                    <a:pt x="1587484" y="0"/>
                    <a:pt x="1641777" y="54293"/>
                    <a:pt x="1641777" y="121266"/>
                  </a:cubicBezTo>
                  <a:lnTo>
                    <a:pt x="1641777" y="606315"/>
                  </a:lnTo>
                  <a:cubicBezTo>
                    <a:pt x="1641777" y="673288"/>
                    <a:pt x="1587484" y="727581"/>
                    <a:pt x="1520511" y="727581"/>
                  </a:cubicBezTo>
                  <a:lnTo>
                    <a:pt x="121266" y="727581"/>
                  </a:lnTo>
                  <a:cubicBezTo>
                    <a:pt x="54293" y="727581"/>
                    <a:pt x="0" y="673288"/>
                    <a:pt x="0" y="606315"/>
                  </a:cubicBezTo>
                  <a:lnTo>
                    <a:pt x="0" y="121266"/>
                  </a:lnTo>
                  <a:close/>
                </a:path>
              </a:pathLst>
            </a:custGeom>
            <a:noFill/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3138" tIns="43138" rIns="43138" bIns="43138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b="1" i="1" u="sng" kern="1200" dirty="0">
                  <a:solidFill>
                    <a:schemeClr val="tx1"/>
                  </a:solidFill>
                </a:rPr>
                <a:t>Middle</a:t>
              </a:r>
              <a:r>
                <a:rPr lang="en-CA" sz="1200" kern="1200" dirty="0">
                  <a:solidFill>
                    <a:schemeClr val="tx1"/>
                  </a:solidFill>
                </a:rPr>
                <a:t> of the word</a:t>
              </a:r>
              <a:endParaRPr lang="en-CA" sz="1200" b="1" kern="12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88CC712A-63AC-87F1-575D-0D8186EB59A4}"/>
                </a:ext>
              </a:extLst>
            </p:cNvPr>
            <p:cNvSpPr/>
            <p:nvPr/>
          </p:nvSpPr>
          <p:spPr>
            <a:xfrm>
              <a:off x="8584877" y="4967718"/>
              <a:ext cx="963372" cy="564980"/>
            </a:xfrm>
            <a:custGeom>
              <a:avLst/>
              <a:gdLst>
                <a:gd name="csX0" fmla="*/ 0 w 1267808"/>
                <a:gd name="csY0" fmla="*/ 94165 h 564980"/>
                <a:gd name="csX1" fmla="*/ 94165 w 1267808"/>
                <a:gd name="csY1" fmla="*/ 0 h 564980"/>
                <a:gd name="csX2" fmla="*/ 1173643 w 1267808"/>
                <a:gd name="csY2" fmla="*/ 0 h 564980"/>
                <a:gd name="csX3" fmla="*/ 1267808 w 1267808"/>
                <a:gd name="csY3" fmla="*/ 94165 h 564980"/>
                <a:gd name="csX4" fmla="*/ 1267808 w 1267808"/>
                <a:gd name="csY4" fmla="*/ 470815 h 564980"/>
                <a:gd name="csX5" fmla="*/ 1173643 w 1267808"/>
                <a:gd name="csY5" fmla="*/ 564980 h 564980"/>
                <a:gd name="csX6" fmla="*/ 94165 w 1267808"/>
                <a:gd name="csY6" fmla="*/ 564980 h 564980"/>
                <a:gd name="csX7" fmla="*/ 0 w 1267808"/>
                <a:gd name="csY7" fmla="*/ 470815 h 564980"/>
                <a:gd name="csX8" fmla="*/ 0 w 1267808"/>
                <a:gd name="csY8" fmla="*/ 94165 h 564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67808" h="564980">
                  <a:moveTo>
                    <a:pt x="0" y="94165"/>
                  </a:moveTo>
                  <a:cubicBezTo>
                    <a:pt x="52006" y="94165"/>
                    <a:pt x="94165" y="52006"/>
                    <a:pt x="94165" y="0"/>
                  </a:cubicBezTo>
                  <a:lnTo>
                    <a:pt x="1173643" y="0"/>
                  </a:lnTo>
                  <a:cubicBezTo>
                    <a:pt x="1173643" y="52006"/>
                    <a:pt x="1215802" y="94165"/>
                    <a:pt x="1267808" y="94165"/>
                  </a:cubicBezTo>
                  <a:lnTo>
                    <a:pt x="1267808" y="470815"/>
                  </a:lnTo>
                  <a:cubicBezTo>
                    <a:pt x="1215802" y="470815"/>
                    <a:pt x="1173643" y="512974"/>
                    <a:pt x="1173643" y="564980"/>
                  </a:cubicBezTo>
                  <a:lnTo>
                    <a:pt x="94165" y="564980"/>
                  </a:lnTo>
                  <a:cubicBezTo>
                    <a:pt x="94165" y="512974"/>
                    <a:pt x="52006" y="470815"/>
                    <a:pt x="0" y="470815"/>
                  </a:cubicBezTo>
                  <a:lnTo>
                    <a:pt x="0" y="94165"/>
                  </a:lnTo>
                  <a:close/>
                </a:path>
              </a:pathLst>
            </a:custGeom>
            <a:solidFill>
              <a:srgbClr val="629DD1">
                <a:lumMod val="20000"/>
                <a:lumOff val="80000"/>
              </a:srgbClr>
            </a:solidFill>
            <a:ln w="25400" cap="flat" cmpd="sng" algn="ctr">
              <a:solidFill>
                <a:srgbClr val="0365A9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205" tIns="74205" rIns="74205" bIns="74205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b="1" kern="1200" dirty="0" err="1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Aptos" panose="02110004020202020204"/>
                  <a:ea typeface="+mn-ea"/>
                  <a:cs typeface="+mn-cs"/>
                </a:rPr>
                <a:t>Idh</a:t>
              </a:r>
              <a:r>
                <a:rPr lang="en-CA" sz="1200" b="1" kern="120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Aptos" panose="02110004020202020204"/>
                  <a:ea typeface="+mn-ea"/>
                  <a:cs typeface="+mn-cs"/>
                </a:rPr>
                <a:t>-Har</a:t>
              </a:r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B135477E-8713-1B24-C3FD-0D9A7F334F14}"/>
                </a:ext>
              </a:extLst>
            </p:cNvPr>
            <p:cNvSpPr/>
            <p:nvPr/>
          </p:nvSpPr>
          <p:spPr>
            <a:xfrm>
              <a:off x="10352848" y="989372"/>
              <a:ext cx="1627791" cy="637713"/>
            </a:xfrm>
            <a:custGeom>
              <a:avLst/>
              <a:gdLst>
                <a:gd name="csX0" fmla="*/ 0 w 1949258"/>
                <a:gd name="csY0" fmla="*/ 132255 h 793515"/>
                <a:gd name="csX1" fmla="*/ 132255 w 1949258"/>
                <a:gd name="csY1" fmla="*/ 0 h 793515"/>
                <a:gd name="csX2" fmla="*/ 1817003 w 1949258"/>
                <a:gd name="csY2" fmla="*/ 0 h 793515"/>
                <a:gd name="csX3" fmla="*/ 1949258 w 1949258"/>
                <a:gd name="csY3" fmla="*/ 132255 h 793515"/>
                <a:gd name="csX4" fmla="*/ 1949258 w 1949258"/>
                <a:gd name="csY4" fmla="*/ 661260 h 793515"/>
                <a:gd name="csX5" fmla="*/ 1817003 w 1949258"/>
                <a:gd name="csY5" fmla="*/ 793515 h 793515"/>
                <a:gd name="csX6" fmla="*/ 132255 w 1949258"/>
                <a:gd name="csY6" fmla="*/ 793515 h 793515"/>
                <a:gd name="csX7" fmla="*/ 0 w 1949258"/>
                <a:gd name="csY7" fmla="*/ 661260 h 793515"/>
                <a:gd name="csX8" fmla="*/ 0 w 1949258"/>
                <a:gd name="csY8" fmla="*/ 132255 h 7935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949258" h="793515">
                  <a:moveTo>
                    <a:pt x="0" y="132255"/>
                  </a:moveTo>
                  <a:cubicBezTo>
                    <a:pt x="0" y="59213"/>
                    <a:pt x="59213" y="0"/>
                    <a:pt x="132255" y="0"/>
                  </a:cubicBezTo>
                  <a:lnTo>
                    <a:pt x="1817003" y="0"/>
                  </a:lnTo>
                  <a:cubicBezTo>
                    <a:pt x="1890045" y="0"/>
                    <a:pt x="1949258" y="59213"/>
                    <a:pt x="1949258" y="132255"/>
                  </a:cubicBezTo>
                  <a:lnTo>
                    <a:pt x="1949258" y="661260"/>
                  </a:lnTo>
                  <a:cubicBezTo>
                    <a:pt x="1949258" y="734302"/>
                    <a:pt x="1890045" y="793515"/>
                    <a:pt x="1817003" y="793515"/>
                  </a:cubicBezTo>
                  <a:lnTo>
                    <a:pt x="132255" y="793515"/>
                  </a:lnTo>
                  <a:cubicBezTo>
                    <a:pt x="59213" y="793515"/>
                    <a:pt x="0" y="734302"/>
                    <a:pt x="0" y="661260"/>
                  </a:cubicBezTo>
                  <a:lnTo>
                    <a:pt x="0" y="132255"/>
                  </a:lnTo>
                  <a:close/>
                </a:path>
              </a:pathLst>
            </a:custGeom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7626" tIns="47626" rIns="47626" bIns="47626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>
                  <a:srgbClr val="2F5496"/>
                </a:buClr>
                <a:buSzPts val="1050"/>
                <a:buFont typeface="Calibri"/>
                <a:buNone/>
              </a:pPr>
              <a:r>
                <a:rPr lang="en-US" sz="1400" b="0" i="0" u="none" strike="noStrike" kern="1200" cap="none" dirty="0">
                  <a:latin typeface="+mn-lt"/>
                  <a:ea typeface="Calibri"/>
                  <a:cs typeface="Calibri"/>
                  <a:sym typeface="Calibri"/>
                </a:rPr>
                <a:t>Laam of Command</a:t>
              </a:r>
              <a:br>
                <a:rPr lang="en-US" sz="1400" b="0" i="0" u="none" strike="noStrike" kern="1200" cap="none" dirty="0"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ar-SA" sz="1400" b="1" kern="1200" dirty="0">
                  <a:latin typeface="Calibri"/>
                  <a:ea typeface="Calibri"/>
                  <a:cs typeface="Calibri"/>
                  <a:sym typeface="Calibri"/>
                </a:rPr>
                <a:t>لام الأمر</a:t>
              </a:r>
              <a:endParaRPr lang="en-CA" sz="1400" kern="1200" dirty="0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93FAEF41-7B7A-FCC5-4C54-8A001D126DA8}"/>
                </a:ext>
              </a:extLst>
            </p:cNvPr>
            <p:cNvSpPr/>
            <p:nvPr/>
          </p:nvSpPr>
          <p:spPr>
            <a:xfrm>
              <a:off x="10346455" y="2191574"/>
              <a:ext cx="1650917" cy="742666"/>
            </a:xfrm>
            <a:custGeom>
              <a:avLst/>
              <a:gdLst>
                <a:gd name="csX0" fmla="*/ 0 w 1650917"/>
                <a:gd name="csY0" fmla="*/ 123780 h 742666"/>
                <a:gd name="csX1" fmla="*/ 123780 w 1650917"/>
                <a:gd name="csY1" fmla="*/ 0 h 742666"/>
                <a:gd name="csX2" fmla="*/ 1527137 w 1650917"/>
                <a:gd name="csY2" fmla="*/ 0 h 742666"/>
                <a:gd name="csX3" fmla="*/ 1650917 w 1650917"/>
                <a:gd name="csY3" fmla="*/ 123780 h 742666"/>
                <a:gd name="csX4" fmla="*/ 1650917 w 1650917"/>
                <a:gd name="csY4" fmla="*/ 618886 h 742666"/>
                <a:gd name="csX5" fmla="*/ 1527137 w 1650917"/>
                <a:gd name="csY5" fmla="*/ 742666 h 742666"/>
                <a:gd name="csX6" fmla="*/ 123780 w 1650917"/>
                <a:gd name="csY6" fmla="*/ 742666 h 742666"/>
                <a:gd name="csX7" fmla="*/ 0 w 1650917"/>
                <a:gd name="csY7" fmla="*/ 618886 h 742666"/>
                <a:gd name="csX8" fmla="*/ 0 w 1650917"/>
                <a:gd name="csY8" fmla="*/ 123780 h 7426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50917" h="742666">
                  <a:moveTo>
                    <a:pt x="0" y="123780"/>
                  </a:moveTo>
                  <a:cubicBezTo>
                    <a:pt x="0" y="55418"/>
                    <a:pt x="55418" y="0"/>
                    <a:pt x="123780" y="0"/>
                  </a:cubicBezTo>
                  <a:lnTo>
                    <a:pt x="1527137" y="0"/>
                  </a:lnTo>
                  <a:cubicBezTo>
                    <a:pt x="1595499" y="0"/>
                    <a:pt x="1650917" y="55418"/>
                    <a:pt x="1650917" y="123780"/>
                  </a:cubicBezTo>
                  <a:lnTo>
                    <a:pt x="1650917" y="618886"/>
                  </a:lnTo>
                  <a:cubicBezTo>
                    <a:pt x="1650917" y="687248"/>
                    <a:pt x="1595499" y="742666"/>
                    <a:pt x="1527137" y="742666"/>
                  </a:cubicBezTo>
                  <a:lnTo>
                    <a:pt x="123780" y="742666"/>
                  </a:lnTo>
                  <a:cubicBezTo>
                    <a:pt x="55418" y="742666"/>
                    <a:pt x="0" y="687248"/>
                    <a:pt x="0" y="618886"/>
                  </a:cubicBezTo>
                  <a:lnTo>
                    <a:pt x="0" y="123780"/>
                  </a:lnTo>
                  <a:close/>
                </a:path>
              </a:pathLst>
            </a:custGeom>
            <a:noFill/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3874" tIns="43874" rIns="43874" bIns="43874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b="1" i="1" u="sng" kern="1200" dirty="0">
                  <a:solidFill>
                    <a:schemeClr val="tx1"/>
                  </a:solidFill>
                </a:rPr>
                <a:t>Beginning</a:t>
              </a:r>
              <a:r>
                <a:rPr lang="en-CA" sz="1200" kern="1200" dirty="0">
                  <a:solidFill>
                    <a:schemeClr val="tx1"/>
                  </a:solidFill>
                </a:rPr>
                <a:t> of the word</a:t>
              </a:r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541B4A4A-8C52-6A13-E164-DBE6CA4FCE1C}"/>
                </a:ext>
              </a:extLst>
            </p:cNvPr>
            <p:cNvSpPr/>
            <p:nvPr/>
          </p:nvSpPr>
          <p:spPr>
            <a:xfrm>
              <a:off x="10615886" y="3822361"/>
              <a:ext cx="1238997" cy="637713"/>
            </a:xfrm>
            <a:custGeom>
              <a:avLst/>
              <a:gdLst>
                <a:gd name="csX0" fmla="*/ 0 w 1238997"/>
                <a:gd name="csY0" fmla="*/ 106288 h 637713"/>
                <a:gd name="csX1" fmla="*/ 106288 w 1238997"/>
                <a:gd name="csY1" fmla="*/ 0 h 637713"/>
                <a:gd name="csX2" fmla="*/ 1132709 w 1238997"/>
                <a:gd name="csY2" fmla="*/ 0 h 637713"/>
                <a:gd name="csX3" fmla="*/ 1238997 w 1238997"/>
                <a:gd name="csY3" fmla="*/ 106288 h 637713"/>
                <a:gd name="csX4" fmla="*/ 1238997 w 1238997"/>
                <a:gd name="csY4" fmla="*/ 531425 h 637713"/>
                <a:gd name="csX5" fmla="*/ 1132709 w 1238997"/>
                <a:gd name="csY5" fmla="*/ 637713 h 637713"/>
                <a:gd name="csX6" fmla="*/ 106288 w 1238997"/>
                <a:gd name="csY6" fmla="*/ 637713 h 637713"/>
                <a:gd name="csX7" fmla="*/ 0 w 1238997"/>
                <a:gd name="csY7" fmla="*/ 531425 h 637713"/>
                <a:gd name="csX8" fmla="*/ 0 w 1238997"/>
                <a:gd name="csY8" fmla="*/ 106288 h 6377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38997" h="637713">
                  <a:moveTo>
                    <a:pt x="0" y="106288"/>
                  </a:moveTo>
                  <a:cubicBezTo>
                    <a:pt x="0" y="47587"/>
                    <a:pt x="47587" y="0"/>
                    <a:pt x="106288" y="0"/>
                  </a:cubicBezTo>
                  <a:lnTo>
                    <a:pt x="1132709" y="0"/>
                  </a:lnTo>
                  <a:cubicBezTo>
                    <a:pt x="1191410" y="0"/>
                    <a:pt x="1238997" y="47587"/>
                    <a:pt x="1238997" y="106288"/>
                  </a:cubicBezTo>
                  <a:lnTo>
                    <a:pt x="1238997" y="531425"/>
                  </a:lnTo>
                  <a:cubicBezTo>
                    <a:pt x="1238997" y="590126"/>
                    <a:pt x="1191410" y="637713"/>
                    <a:pt x="1132709" y="637713"/>
                  </a:cubicBezTo>
                  <a:lnTo>
                    <a:pt x="106288" y="637713"/>
                  </a:lnTo>
                  <a:cubicBezTo>
                    <a:pt x="47587" y="637713"/>
                    <a:pt x="0" y="590126"/>
                    <a:pt x="0" y="531425"/>
                  </a:cubicBezTo>
                  <a:lnTo>
                    <a:pt x="0" y="106288"/>
                  </a:lnTo>
                  <a:close/>
                </a:path>
              </a:pathLst>
            </a:custGeom>
            <a:noFill/>
          </p:spPr>
          <p:style>
            <a:ln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751" tIns="38751" rIns="38751" bIns="38751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kern="1200" dirty="0">
                  <a:solidFill>
                    <a:schemeClr val="tx1"/>
                  </a:solidFill>
                </a:rPr>
                <a:t>Preceded by</a:t>
              </a:r>
              <a:br>
                <a:rPr lang="en-CA" sz="1200" kern="1200" dirty="0">
                  <a:solidFill>
                    <a:schemeClr val="tx1"/>
                  </a:solidFill>
                </a:rPr>
              </a:br>
              <a:r>
                <a:rPr lang="ar-SA" sz="1200" kern="1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 </a:t>
              </a:r>
              <a:r>
                <a:rPr lang="ar-SA" sz="1200" kern="1200" dirty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ثم</a:t>
              </a:r>
              <a:r>
                <a:rPr lang="ar-SA" sz="1200" kern="1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) (</a:t>
              </a:r>
              <a:r>
                <a:rPr lang="ar-SA" sz="1200" kern="1200" dirty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و</a:t>
              </a:r>
              <a:r>
                <a:rPr lang="ar-SA" sz="1200" kern="1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) (</a:t>
              </a:r>
              <a:r>
                <a:rPr lang="ar-SA" sz="1200" kern="1200" dirty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ف</a:t>
              </a:r>
              <a:r>
                <a:rPr lang="ar-SA" sz="1200" kern="1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endParaRPr lang="en-CA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63D0BB71-5F73-8097-AA0E-76457A27BC37}"/>
                </a:ext>
              </a:extLst>
            </p:cNvPr>
            <p:cNvSpPr/>
            <p:nvPr/>
          </p:nvSpPr>
          <p:spPr>
            <a:xfrm>
              <a:off x="10727993" y="4947420"/>
              <a:ext cx="963372" cy="564980"/>
            </a:xfrm>
            <a:custGeom>
              <a:avLst/>
              <a:gdLst>
                <a:gd name="csX0" fmla="*/ 0 w 1267808"/>
                <a:gd name="csY0" fmla="*/ 94165 h 564980"/>
                <a:gd name="csX1" fmla="*/ 94165 w 1267808"/>
                <a:gd name="csY1" fmla="*/ 0 h 564980"/>
                <a:gd name="csX2" fmla="*/ 1173643 w 1267808"/>
                <a:gd name="csY2" fmla="*/ 0 h 564980"/>
                <a:gd name="csX3" fmla="*/ 1267808 w 1267808"/>
                <a:gd name="csY3" fmla="*/ 94165 h 564980"/>
                <a:gd name="csX4" fmla="*/ 1267808 w 1267808"/>
                <a:gd name="csY4" fmla="*/ 470815 h 564980"/>
                <a:gd name="csX5" fmla="*/ 1173643 w 1267808"/>
                <a:gd name="csY5" fmla="*/ 564980 h 564980"/>
                <a:gd name="csX6" fmla="*/ 94165 w 1267808"/>
                <a:gd name="csY6" fmla="*/ 564980 h 564980"/>
                <a:gd name="csX7" fmla="*/ 0 w 1267808"/>
                <a:gd name="csY7" fmla="*/ 470815 h 564980"/>
                <a:gd name="csX8" fmla="*/ 0 w 1267808"/>
                <a:gd name="csY8" fmla="*/ 94165 h 564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67808" h="564980">
                  <a:moveTo>
                    <a:pt x="0" y="94165"/>
                  </a:moveTo>
                  <a:cubicBezTo>
                    <a:pt x="52006" y="94165"/>
                    <a:pt x="94165" y="52006"/>
                    <a:pt x="94165" y="0"/>
                  </a:cubicBezTo>
                  <a:lnTo>
                    <a:pt x="1173643" y="0"/>
                  </a:lnTo>
                  <a:cubicBezTo>
                    <a:pt x="1173643" y="52006"/>
                    <a:pt x="1215802" y="94165"/>
                    <a:pt x="1267808" y="94165"/>
                  </a:cubicBezTo>
                  <a:lnTo>
                    <a:pt x="1267808" y="470815"/>
                  </a:lnTo>
                  <a:cubicBezTo>
                    <a:pt x="1215802" y="470815"/>
                    <a:pt x="1173643" y="512974"/>
                    <a:pt x="1173643" y="564980"/>
                  </a:cubicBezTo>
                  <a:lnTo>
                    <a:pt x="94165" y="564980"/>
                  </a:lnTo>
                  <a:cubicBezTo>
                    <a:pt x="94165" y="512974"/>
                    <a:pt x="52006" y="470815"/>
                    <a:pt x="0" y="470815"/>
                  </a:cubicBezTo>
                  <a:lnTo>
                    <a:pt x="0" y="94165"/>
                  </a:lnTo>
                  <a:close/>
                </a:path>
              </a:pathLst>
            </a:custGeom>
            <a:solidFill>
              <a:srgbClr val="629DD1">
                <a:lumMod val="20000"/>
                <a:lumOff val="80000"/>
              </a:srgbClr>
            </a:solidFill>
            <a:ln w="25400" cap="flat" cmpd="sng" algn="ctr">
              <a:solidFill>
                <a:srgbClr val="0365A9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205" tIns="74205" rIns="74205" bIns="74205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b="1" kern="1200" dirty="0" err="1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Aptos" panose="02110004020202020204"/>
                  <a:ea typeface="+mn-ea"/>
                  <a:cs typeface="+mn-cs"/>
                </a:rPr>
                <a:t>Idh</a:t>
              </a:r>
              <a:r>
                <a:rPr lang="en-CA" sz="1200" b="1" kern="120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Aptos" panose="02110004020202020204"/>
                  <a:ea typeface="+mn-ea"/>
                  <a:cs typeface="+mn-cs"/>
                </a:rPr>
                <a:t>-Har</a:t>
              </a:r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C59459-1719-AE41-6553-FE778014A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2026-01-05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75A73A-24C5-6CCE-31B4-0EC05D74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48</a:t>
            </a:fld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6DBF4087-329D-7432-990E-CD63207F4CB4}"/>
              </a:ext>
            </a:extLst>
          </p:cNvPr>
          <p:cNvCxnSpPr>
            <a:cxnSpLocks/>
          </p:cNvCxnSpPr>
          <p:nvPr/>
        </p:nvCxnSpPr>
        <p:spPr>
          <a:xfrm>
            <a:off x="9052150" y="2973151"/>
            <a:ext cx="0" cy="199456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2590956-CA6A-029B-2676-141540168C5E}"/>
              </a:ext>
            </a:extLst>
          </p:cNvPr>
          <p:cNvCxnSpPr>
            <a:cxnSpLocks/>
          </p:cNvCxnSpPr>
          <p:nvPr/>
        </p:nvCxnSpPr>
        <p:spPr>
          <a:xfrm>
            <a:off x="11209679" y="2934240"/>
            <a:ext cx="0" cy="8881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3C1C7FD6-6675-3877-5F93-8481470EBBE9}"/>
              </a:ext>
            </a:extLst>
          </p:cNvPr>
          <p:cNvCxnSpPr>
            <a:cxnSpLocks/>
          </p:cNvCxnSpPr>
          <p:nvPr/>
        </p:nvCxnSpPr>
        <p:spPr>
          <a:xfrm>
            <a:off x="7749201" y="4588689"/>
            <a:ext cx="0" cy="3866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F88B727B-AF34-8176-3BD2-B5044AC5AA0B}"/>
              </a:ext>
            </a:extLst>
          </p:cNvPr>
          <p:cNvCxnSpPr>
            <a:cxnSpLocks/>
          </p:cNvCxnSpPr>
          <p:nvPr/>
        </p:nvCxnSpPr>
        <p:spPr>
          <a:xfrm>
            <a:off x="6358293" y="4588689"/>
            <a:ext cx="0" cy="3790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FB423B3-D3B9-C558-C5E3-17A97B99577D}"/>
              </a:ext>
            </a:extLst>
          </p:cNvPr>
          <p:cNvCxnSpPr>
            <a:cxnSpLocks/>
          </p:cNvCxnSpPr>
          <p:nvPr/>
        </p:nvCxnSpPr>
        <p:spPr>
          <a:xfrm>
            <a:off x="2300562" y="3743383"/>
            <a:ext cx="0" cy="3606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67BC1201-0589-9A14-6CC2-64D7F5E5F739}"/>
              </a:ext>
            </a:extLst>
          </p:cNvPr>
          <p:cNvCxnSpPr>
            <a:cxnSpLocks/>
          </p:cNvCxnSpPr>
          <p:nvPr/>
        </p:nvCxnSpPr>
        <p:spPr>
          <a:xfrm>
            <a:off x="696971" y="3710310"/>
            <a:ext cx="0" cy="3606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: Elbow 81">
            <a:extLst>
              <a:ext uri="{FF2B5EF4-FFF2-40B4-BE49-F238E27FC236}">
                <a16:creationId xmlns:a16="http://schemas.microsoft.com/office/drawing/2014/main" id="{6A629F64-7018-AA29-7079-7B760C1A196E}"/>
              </a:ext>
            </a:extLst>
          </p:cNvPr>
          <p:cNvCxnSpPr>
            <a:cxnSpLocks/>
          </p:cNvCxnSpPr>
          <p:nvPr/>
        </p:nvCxnSpPr>
        <p:spPr>
          <a:xfrm rot="5400000">
            <a:off x="3296507" y="3223140"/>
            <a:ext cx="1123190" cy="638691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: Elbow 84">
            <a:extLst>
              <a:ext uri="{FF2B5EF4-FFF2-40B4-BE49-F238E27FC236}">
                <a16:creationId xmlns:a16="http://schemas.microsoft.com/office/drawing/2014/main" id="{79E4BD8F-5ABD-6E92-7D5E-5096870C90A2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97816" y="3152782"/>
            <a:ext cx="1152194" cy="792932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: Elbow 89">
            <a:extLst>
              <a:ext uri="{FF2B5EF4-FFF2-40B4-BE49-F238E27FC236}">
                <a16:creationId xmlns:a16="http://schemas.microsoft.com/office/drawing/2014/main" id="{22C63E40-8178-DF58-0EF3-2A8C3388A5F0}"/>
              </a:ext>
            </a:extLst>
          </p:cNvPr>
          <p:cNvCxnSpPr>
            <a:cxnSpLocks/>
          </p:cNvCxnSpPr>
          <p:nvPr/>
        </p:nvCxnSpPr>
        <p:spPr>
          <a:xfrm rot="5400000">
            <a:off x="5900844" y="3221388"/>
            <a:ext cx="1217800" cy="637870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: Elbow 90">
            <a:extLst>
              <a:ext uri="{FF2B5EF4-FFF2-40B4-BE49-F238E27FC236}">
                <a16:creationId xmlns:a16="http://schemas.microsoft.com/office/drawing/2014/main" id="{18C6B72D-1CE5-DEDB-9266-417EC9472454}"/>
              </a:ext>
            </a:extLst>
          </p:cNvPr>
          <p:cNvCxnSpPr>
            <a:cxnSpLocks/>
          </p:cNvCxnSpPr>
          <p:nvPr/>
        </p:nvCxnSpPr>
        <p:spPr>
          <a:xfrm rot="16200000" flipH="1">
            <a:off x="6613083" y="3139278"/>
            <a:ext cx="1225537" cy="794348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C994B526-D328-C590-FE9D-1BE555E0C766}"/>
              </a:ext>
            </a:extLst>
          </p:cNvPr>
          <p:cNvCxnSpPr>
            <a:cxnSpLocks/>
          </p:cNvCxnSpPr>
          <p:nvPr/>
        </p:nvCxnSpPr>
        <p:spPr>
          <a:xfrm>
            <a:off x="4970379" y="4608200"/>
            <a:ext cx="0" cy="3790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0CF8E05-0F32-A6FA-4597-8B48F652EA44}"/>
              </a:ext>
            </a:extLst>
          </p:cNvPr>
          <p:cNvCxnSpPr>
            <a:cxnSpLocks/>
          </p:cNvCxnSpPr>
          <p:nvPr/>
        </p:nvCxnSpPr>
        <p:spPr>
          <a:xfrm>
            <a:off x="3558114" y="4558721"/>
            <a:ext cx="0" cy="4089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83D9C7DA-4FE8-0530-E5A7-E0275425C1DB}"/>
              </a:ext>
            </a:extLst>
          </p:cNvPr>
          <p:cNvCxnSpPr>
            <a:cxnSpLocks/>
          </p:cNvCxnSpPr>
          <p:nvPr/>
        </p:nvCxnSpPr>
        <p:spPr>
          <a:xfrm>
            <a:off x="2293583" y="4588689"/>
            <a:ext cx="0" cy="3790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96BBF5A3-518A-F8C2-6552-DD1C7C6B0581}"/>
              </a:ext>
            </a:extLst>
          </p:cNvPr>
          <p:cNvCxnSpPr>
            <a:cxnSpLocks/>
          </p:cNvCxnSpPr>
          <p:nvPr/>
        </p:nvCxnSpPr>
        <p:spPr>
          <a:xfrm>
            <a:off x="696971" y="4579247"/>
            <a:ext cx="0" cy="4079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6" name="Picture 115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3195D935-BD32-C465-8932-2A6A130BEA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94" t="8306" r="4576" b="6243"/>
          <a:stretch>
            <a:fillRect/>
          </a:stretch>
        </p:blipFill>
        <p:spPr>
          <a:xfrm>
            <a:off x="8698287" y="5879368"/>
            <a:ext cx="808716" cy="471390"/>
          </a:xfrm>
          <a:prstGeom prst="rect">
            <a:avLst/>
          </a:prstGeom>
        </p:spPr>
      </p:pic>
      <p:pic>
        <p:nvPicPr>
          <p:cNvPr id="117" name="Picture 116" descr="A close up of a sign&#10;&#10;AI-generated content may be incorrect.">
            <a:extLst>
              <a:ext uri="{FF2B5EF4-FFF2-40B4-BE49-F238E27FC236}">
                <a16:creationId xmlns:a16="http://schemas.microsoft.com/office/drawing/2014/main" id="{251481BA-ADC8-E8A0-D7F3-40C37D94B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265" y="5882220"/>
            <a:ext cx="856635" cy="548033"/>
          </a:xfrm>
          <a:prstGeom prst="rect">
            <a:avLst/>
          </a:prstGeom>
        </p:spPr>
      </p:pic>
      <p:pic>
        <p:nvPicPr>
          <p:cNvPr id="119" name="Picture 118" descr="A close up of a logo&#10;&#10;AI-generated content may be incorrect.">
            <a:extLst>
              <a:ext uri="{FF2B5EF4-FFF2-40B4-BE49-F238E27FC236}">
                <a16:creationId xmlns:a16="http://schemas.microsoft.com/office/drawing/2014/main" id="{CBD8EA5B-7D7A-104E-5322-A46BD5B61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578" y="5862298"/>
            <a:ext cx="707413" cy="536455"/>
          </a:xfrm>
          <a:prstGeom prst="rect">
            <a:avLst/>
          </a:prstGeom>
        </p:spPr>
      </p:pic>
      <p:pic>
        <p:nvPicPr>
          <p:cNvPr id="121" name="Picture 120" descr="A close up of a sign&#10;&#10;AI-generated content may be incorrect.">
            <a:extLst>
              <a:ext uri="{FF2B5EF4-FFF2-40B4-BE49-F238E27FC236}">
                <a16:creationId xmlns:a16="http://schemas.microsoft.com/office/drawing/2014/main" id="{394D2ABF-8C19-6EB4-65FA-94B238E585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881" y="5882949"/>
            <a:ext cx="636896" cy="543120"/>
          </a:xfrm>
          <a:prstGeom prst="rect">
            <a:avLst/>
          </a:prstGeom>
        </p:spPr>
      </p:pic>
      <p:pic>
        <p:nvPicPr>
          <p:cNvPr id="123" name="Picture 122" descr="A close up of a logo&#10;&#10;AI-generated content may be incorrect.">
            <a:extLst>
              <a:ext uri="{FF2B5EF4-FFF2-40B4-BE49-F238E27FC236}">
                <a16:creationId xmlns:a16="http://schemas.microsoft.com/office/drawing/2014/main" id="{D1F08B15-D003-B163-FDA0-673D238AAC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6816" y="5882220"/>
            <a:ext cx="901280" cy="529978"/>
          </a:xfrm>
          <a:prstGeom prst="rect">
            <a:avLst/>
          </a:prstGeom>
        </p:spPr>
      </p:pic>
      <p:pic>
        <p:nvPicPr>
          <p:cNvPr id="124" name="Picture 123" descr="A close-up of a white background with black writing&#10;&#10;AI-generated content may be incorrect.">
            <a:extLst>
              <a:ext uri="{FF2B5EF4-FFF2-40B4-BE49-F238E27FC236}">
                <a16:creationId xmlns:a16="http://schemas.microsoft.com/office/drawing/2014/main" id="{D254B4DA-249C-7311-B68E-C272B468231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9827" t="2013" r="5702" b="83133"/>
          <a:stretch>
            <a:fillRect/>
          </a:stretch>
        </p:blipFill>
        <p:spPr>
          <a:xfrm>
            <a:off x="7484299" y="5879661"/>
            <a:ext cx="697581" cy="471097"/>
          </a:xfrm>
          <a:prstGeom prst="rect">
            <a:avLst/>
          </a:prstGeom>
        </p:spPr>
      </p:pic>
      <p:pic>
        <p:nvPicPr>
          <p:cNvPr id="126" name="Picture 125" descr="A close up of a logo&#10;&#10;AI-generated content may be incorrect.">
            <a:extLst>
              <a:ext uri="{FF2B5EF4-FFF2-40B4-BE49-F238E27FC236}">
                <a16:creationId xmlns:a16="http://schemas.microsoft.com/office/drawing/2014/main" id="{E1CD7BF1-D0D7-C0E4-296D-ED2AFDF8DE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0354" y="5879661"/>
            <a:ext cx="749256" cy="498359"/>
          </a:xfrm>
          <a:prstGeom prst="rect">
            <a:avLst/>
          </a:prstGeom>
        </p:spPr>
      </p:pic>
      <p:pic>
        <p:nvPicPr>
          <p:cNvPr id="127" name="Picture 126" descr="A close up of a sign&#10;&#10;AI-generated content may be incorrect.">
            <a:extLst>
              <a:ext uri="{FF2B5EF4-FFF2-40B4-BE49-F238E27FC236}">
                <a16:creationId xmlns:a16="http://schemas.microsoft.com/office/drawing/2014/main" id="{367D5933-54A7-6A4C-06A2-AABCBA40FB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71730" y="5886539"/>
            <a:ext cx="1075897" cy="464219"/>
          </a:xfrm>
          <a:prstGeom prst="rect">
            <a:avLst/>
          </a:prstGeom>
        </p:spPr>
      </p:pic>
      <p:sp>
        <p:nvSpPr>
          <p:cNvPr id="128" name="Rounded Rectangle 45">
            <a:extLst>
              <a:ext uri="{FF2B5EF4-FFF2-40B4-BE49-F238E27FC236}">
                <a16:creationId xmlns:a16="http://schemas.microsoft.com/office/drawing/2014/main" id="{4221ED8A-4D3B-1698-017E-8924D3AACA78}"/>
              </a:ext>
            </a:extLst>
          </p:cNvPr>
          <p:cNvSpPr/>
          <p:nvPr/>
        </p:nvSpPr>
        <p:spPr>
          <a:xfrm>
            <a:off x="2791702" y="1363354"/>
            <a:ext cx="933489" cy="53645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Original</a:t>
            </a:r>
          </a:p>
          <a:p>
            <a:pPr algn="ctr"/>
            <a:r>
              <a:rPr lang="ar-SA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أصلية</a:t>
            </a:r>
            <a:endParaRPr lang="en-US" sz="1200" dirty="0"/>
          </a:p>
        </p:txBody>
      </p:sp>
      <p:sp>
        <p:nvSpPr>
          <p:cNvPr id="129" name="Rounded Rectangle 46">
            <a:extLst>
              <a:ext uri="{FF2B5EF4-FFF2-40B4-BE49-F238E27FC236}">
                <a16:creationId xmlns:a16="http://schemas.microsoft.com/office/drawing/2014/main" id="{5155D0BD-56D7-73E5-F02B-C79D63A30B8F}"/>
              </a:ext>
            </a:extLst>
          </p:cNvPr>
          <p:cNvSpPr/>
          <p:nvPr/>
        </p:nvSpPr>
        <p:spPr>
          <a:xfrm>
            <a:off x="111887" y="1384512"/>
            <a:ext cx="775723" cy="536455"/>
          </a:xfrm>
          <a:prstGeom prst="hexagon">
            <a:avLst/>
          </a:prstGeom>
          <a:solidFill>
            <a:schemeClr val="accent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Extra</a:t>
            </a:r>
          </a:p>
          <a:p>
            <a:pPr algn="ctr"/>
            <a:r>
              <a:rPr lang="ar-SA" sz="1200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زائدة</a:t>
            </a: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131" name="Rounded Rectangle 45">
            <a:extLst>
              <a:ext uri="{FF2B5EF4-FFF2-40B4-BE49-F238E27FC236}">
                <a16:creationId xmlns:a16="http://schemas.microsoft.com/office/drawing/2014/main" id="{94A9D170-FE69-128A-00C4-019F72EA9193}"/>
              </a:ext>
            </a:extLst>
          </p:cNvPr>
          <p:cNvSpPr/>
          <p:nvPr/>
        </p:nvSpPr>
        <p:spPr>
          <a:xfrm>
            <a:off x="5440309" y="1385090"/>
            <a:ext cx="933489" cy="53645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Original</a:t>
            </a:r>
          </a:p>
          <a:p>
            <a:pPr algn="ctr"/>
            <a:r>
              <a:rPr lang="ar-SA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أصلية</a:t>
            </a:r>
            <a:endParaRPr lang="en-US" sz="1200" dirty="0"/>
          </a:p>
        </p:txBody>
      </p:sp>
      <p:sp>
        <p:nvSpPr>
          <p:cNvPr id="132" name="Rounded Rectangle 45">
            <a:extLst>
              <a:ext uri="{FF2B5EF4-FFF2-40B4-BE49-F238E27FC236}">
                <a16:creationId xmlns:a16="http://schemas.microsoft.com/office/drawing/2014/main" id="{8BE6F703-1844-F38B-243A-8D13E50165D7}"/>
              </a:ext>
            </a:extLst>
          </p:cNvPr>
          <p:cNvSpPr/>
          <p:nvPr/>
        </p:nvSpPr>
        <p:spPr>
          <a:xfrm>
            <a:off x="7833089" y="1390123"/>
            <a:ext cx="933489" cy="53645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Original</a:t>
            </a:r>
          </a:p>
          <a:p>
            <a:pPr algn="ctr"/>
            <a:r>
              <a:rPr lang="ar-SA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أصلية</a:t>
            </a:r>
            <a:endParaRPr lang="en-US" sz="1200" dirty="0"/>
          </a:p>
        </p:txBody>
      </p:sp>
      <p:sp>
        <p:nvSpPr>
          <p:cNvPr id="133" name="Rounded Rectangle 46">
            <a:extLst>
              <a:ext uri="{FF2B5EF4-FFF2-40B4-BE49-F238E27FC236}">
                <a16:creationId xmlns:a16="http://schemas.microsoft.com/office/drawing/2014/main" id="{63DBA4D0-0C64-0592-D77B-72CA52C62E08}"/>
              </a:ext>
            </a:extLst>
          </p:cNvPr>
          <p:cNvSpPr/>
          <p:nvPr/>
        </p:nvSpPr>
        <p:spPr>
          <a:xfrm>
            <a:off x="10060515" y="1382691"/>
            <a:ext cx="775723" cy="536455"/>
          </a:xfrm>
          <a:prstGeom prst="hexagon">
            <a:avLst/>
          </a:prstGeom>
          <a:solidFill>
            <a:schemeClr val="accent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Extra</a:t>
            </a:r>
          </a:p>
          <a:p>
            <a:pPr algn="ctr"/>
            <a:r>
              <a:rPr lang="ar-SA" sz="1200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زائدة</a:t>
            </a:r>
            <a:endParaRPr lang="en-US" sz="12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2429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698AE7-C1BE-4274-16AD-6638869BD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58BD6-3AB1-C844-A98B-E93A9A4479B9}" type="datetime1">
              <a:rPr lang="en-CA" smtClean="0"/>
              <a:t>2026-01-05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66612A-9D58-762C-06A2-808296403C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2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rp Tajweed">
      <a:dk1>
        <a:srgbClr val="000000"/>
      </a:dk1>
      <a:lt1>
        <a:srgbClr val="FEFFFF"/>
      </a:lt1>
      <a:dk2>
        <a:srgbClr val="044371"/>
      </a:dk2>
      <a:lt2>
        <a:srgbClr val="FEFFFF"/>
      </a:lt2>
      <a:accent1>
        <a:srgbClr val="0365A9"/>
      </a:accent1>
      <a:accent2>
        <a:srgbClr val="629DD1"/>
      </a:accent2>
      <a:accent3>
        <a:srgbClr val="FE9101"/>
      </a:accent3>
      <a:accent4>
        <a:srgbClr val="808FA9"/>
      </a:accent4>
      <a:accent5>
        <a:srgbClr val="59A2AC"/>
      </a:accent5>
      <a:accent6>
        <a:srgbClr val="FFFE99"/>
      </a:accent6>
      <a:hlink>
        <a:srgbClr val="FF9200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11146</TotalTime>
  <Words>1451</Words>
  <Application>Microsoft Office PowerPoint</Application>
  <PresentationFormat>Widescreen</PresentationFormat>
  <Paragraphs>421</Paragraphs>
  <Slides>49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Aptos</vt:lpstr>
      <vt:lpstr>Aptos Display</vt:lpstr>
      <vt:lpstr>Arial</vt:lpstr>
      <vt:lpstr>Calibri</vt:lpstr>
      <vt:lpstr>Century Gothic</vt:lpstr>
      <vt:lpstr>Noto Sans Symbols</vt:lpstr>
      <vt:lpstr>Office Theme</vt:lpstr>
      <vt:lpstr>Rules of Laam Sakinah</vt:lpstr>
      <vt:lpstr>Table of Contents</vt:lpstr>
      <vt:lpstr>Introduction of Laam Sakinah</vt:lpstr>
      <vt:lpstr>Definition تعريفها</vt:lpstr>
      <vt:lpstr>Definition تعريفها</vt:lpstr>
      <vt:lpstr>Its Types أنواعها</vt:lpstr>
      <vt:lpstr>Its Rules أحكامها</vt:lpstr>
      <vt:lpstr>Laam of Ta’reef</vt:lpstr>
      <vt:lpstr>Definition تعريفها</vt:lpstr>
      <vt:lpstr>Its Types أنواعها</vt:lpstr>
      <vt:lpstr>Lam Qamariyyah اللام القمرية</vt:lpstr>
      <vt:lpstr>Lam Qamariyyah اللام القمرية</vt:lpstr>
      <vt:lpstr>Lam Al-Shamsiyyah اللام الشمسية</vt:lpstr>
      <vt:lpstr>Lam Al-Shamsiyyah اللام الشمسية</vt:lpstr>
      <vt:lpstr>Practice</vt:lpstr>
      <vt:lpstr>Practice</vt:lpstr>
      <vt:lpstr>Laam of Verb</vt:lpstr>
      <vt:lpstr>Definition تعريفها</vt:lpstr>
      <vt:lpstr>Definition تعريفها</vt:lpstr>
      <vt:lpstr>Its Rules أحكامها</vt:lpstr>
      <vt:lpstr>Its Rules أحكامها</vt:lpstr>
      <vt:lpstr>Its Rules أحكامها</vt:lpstr>
      <vt:lpstr>Its Rules أحكامها</vt:lpstr>
      <vt:lpstr>Its Rules أحكامها</vt:lpstr>
      <vt:lpstr>Practice</vt:lpstr>
      <vt:lpstr>Practice</vt:lpstr>
      <vt:lpstr>Laam of preposition</vt:lpstr>
      <vt:lpstr>Definition تعريفها</vt:lpstr>
      <vt:lpstr>Its Rules أحكامها</vt:lpstr>
      <vt:lpstr>Its Rules أحكامها</vt:lpstr>
      <vt:lpstr>Its Rules أحكامها</vt:lpstr>
      <vt:lpstr>Its Rules أحكامها</vt:lpstr>
      <vt:lpstr>Its Rules أحكامها</vt:lpstr>
      <vt:lpstr>Exception  إستثناءه</vt:lpstr>
      <vt:lpstr>Practice</vt:lpstr>
      <vt:lpstr>Practice</vt:lpstr>
      <vt:lpstr>Practice</vt:lpstr>
      <vt:lpstr>Laam of Noun</vt:lpstr>
      <vt:lpstr>Definition تعريفها</vt:lpstr>
      <vt:lpstr>Its Rule حكمها</vt:lpstr>
      <vt:lpstr>Practice</vt:lpstr>
      <vt:lpstr>Laam of Command </vt:lpstr>
      <vt:lpstr>Definition تعريفها</vt:lpstr>
      <vt:lpstr>Its Rule حكمها</vt:lpstr>
      <vt:lpstr>Its Condition شرطها</vt:lpstr>
      <vt:lpstr>Its Condition شرطها</vt:lpstr>
      <vt:lpstr>Practice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Yomna Negm</dc:creator>
  <cp:lastModifiedBy>Yomna Negm</cp:lastModifiedBy>
  <cp:revision>51</cp:revision>
  <dcterms:created xsi:type="dcterms:W3CDTF">2025-06-01T20:51:32Z</dcterms:created>
  <dcterms:modified xsi:type="dcterms:W3CDTF">2026-01-06T03:51:44Z</dcterms:modified>
</cp:coreProperties>
</file>