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8" r:id="rId3"/>
    <p:sldId id="265" r:id="rId4"/>
    <p:sldId id="259" r:id="rId5"/>
    <p:sldId id="260" r:id="rId6"/>
    <p:sldId id="269" r:id="rId7"/>
    <p:sldId id="261" r:id="rId8"/>
    <p:sldId id="266" r:id="rId9"/>
    <p:sldId id="267" r:id="rId10"/>
    <p:sldId id="268"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72"/>
    <p:restoredTop sz="92683"/>
  </p:normalViewPr>
  <p:slideViewPr>
    <p:cSldViewPr snapToGrid="0" snapToObjects="1">
      <p:cViewPr>
        <p:scale>
          <a:sx n="81" d="100"/>
          <a:sy n="81" d="100"/>
        </p:scale>
        <p:origin x="-4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12/11/2020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49FB2A54-FC40-FE44-B3CA-E2D3E1BD244C}"/>
              </a:ext>
            </a:extLst>
          </p:cNvPr>
          <p:cNvSpPr>
            <a:spLocks noGrp="1"/>
          </p:cNvSpPr>
          <p:nvPr>
            <p:ph type="dt" sz="half" idx="10"/>
          </p:nvPr>
        </p:nvSpPr>
        <p:spPr/>
        <p:txBody>
          <a:bodyPr/>
          <a:lstStyle/>
          <a:p>
            <a:fld id="{82E09D70-B50F-0348-91D4-A5D1DE691CCB}" type="datetime1">
              <a:rPr lang="en-CA" smtClean="0"/>
              <a:t>2020-12-11</a:t>
            </a:fld>
            <a:endParaRPr lang="en-US"/>
          </a:p>
        </p:txBody>
      </p:sp>
      <p:sp>
        <p:nvSpPr>
          <p:cNvPr id="6" name="Slide Number Placeholder 5">
            <a:extLst>
              <a:ext uri="{FF2B5EF4-FFF2-40B4-BE49-F238E27FC236}">
                <a16:creationId xmlns:a16="http://schemas.microsoft.com/office/drawing/2014/main" xmlns=""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xmlns=""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xmlns=""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xmlns=""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xmlns="" id="{B1122BF2-C2B8-FA49-843E-12C8E5D64BD1}"/>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62670A9-CBAB-2C49-950E-5B31284F2D97}"/>
              </a:ext>
            </a:extLst>
          </p:cNvPr>
          <p:cNvSpPr>
            <a:spLocks noGrp="1"/>
          </p:cNvSpPr>
          <p:nvPr>
            <p:ph type="dt" sz="half" idx="10"/>
          </p:nvPr>
        </p:nvSpPr>
        <p:spPr/>
        <p:txBody>
          <a:bodyPr/>
          <a:lstStyle/>
          <a:p>
            <a:fld id="{31257080-5C0E-9945-9DFE-64B3BB9DCD9F}" type="datetime1">
              <a:rPr lang="en-CA" smtClean="0"/>
              <a:t>2020-12-11</a:t>
            </a:fld>
            <a:endParaRPr lang="en-US"/>
          </a:p>
        </p:txBody>
      </p:sp>
      <p:sp>
        <p:nvSpPr>
          <p:cNvPr id="6" name="Slide Number Placeholder 5">
            <a:extLst>
              <a:ext uri="{FF2B5EF4-FFF2-40B4-BE49-F238E27FC236}">
                <a16:creationId xmlns:a16="http://schemas.microsoft.com/office/drawing/2014/main" xmlns=""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xmlns=""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EE515DF-717B-B242-AE59-FBFEC115EAFF}"/>
              </a:ext>
            </a:extLst>
          </p:cNvPr>
          <p:cNvSpPr>
            <a:spLocks noGrp="1"/>
          </p:cNvSpPr>
          <p:nvPr>
            <p:ph type="dt" sz="half" idx="10"/>
          </p:nvPr>
        </p:nvSpPr>
        <p:spPr/>
        <p:txBody>
          <a:bodyPr/>
          <a:lstStyle/>
          <a:p>
            <a:fld id="{B5E93FEC-E01D-6145-B83C-1F1DBBA82E62}" type="datetime1">
              <a:rPr lang="en-CA" smtClean="0"/>
              <a:t>2020-12-11</a:t>
            </a:fld>
            <a:endParaRPr lang="en-US"/>
          </a:p>
        </p:txBody>
      </p:sp>
      <p:sp>
        <p:nvSpPr>
          <p:cNvPr id="6" name="Slide Number Placeholder 5">
            <a:extLst>
              <a:ext uri="{FF2B5EF4-FFF2-40B4-BE49-F238E27FC236}">
                <a16:creationId xmlns:a16="http://schemas.microsoft.com/office/drawing/2014/main" xmlns=""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A9F3B3C2-584D-B04F-9C08-AEBABB5984D6}"/>
              </a:ext>
            </a:extLst>
          </p:cNvPr>
          <p:cNvSpPr>
            <a:spLocks noGrp="1"/>
          </p:cNvSpPr>
          <p:nvPr>
            <p:ph type="dt" sz="half" idx="10"/>
          </p:nvPr>
        </p:nvSpPr>
        <p:spPr/>
        <p:txBody>
          <a:bodyPr/>
          <a:lstStyle/>
          <a:p>
            <a:fld id="{2D9057BC-CE48-CD4C-AF3D-B9C2E384CD7B}" type="datetime1">
              <a:rPr lang="en-CA" smtClean="0"/>
              <a:t>2020-12-11</a:t>
            </a:fld>
            <a:endParaRPr lang="en-US"/>
          </a:p>
        </p:txBody>
      </p:sp>
      <p:sp>
        <p:nvSpPr>
          <p:cNvPr id="6" name="Slide Number Placeholder 5">
            <a:extLst>
              <a:ext uri="{FF2B5EF4-FFF2-40B4-BE49-F238E27FC236}">
                <a16:creationId xmlns:a16="http://schemas.microsoft.com/office/drawing/2014/main" xmlns=""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xmlns=""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xmlns="" id="{912EA2A2-1905-F64F-A921-98677409C732}"/>
              </a:ext>
            </a:extLst>
          </p:cNvPr>
          <p:cNvSpPr>
            <a:spLocks noGrp="1"/>
          </p:cNvSpPr>
          <p:nvPr>
            <p:ph type="dt" sz="half" idx="10"/>
          </p:nvPr>
        </p:nvSpPr>
        <p:spPr/>
        <p:txBody>
          <a:bodyPr/>
          <a:lstStyle/>
          <a:p>
            <a:fld id="{5EE30B33-5645-6243-A1BF-764EAD99171C}" type="datetime1">
              <a:rPr lang="en-CA" smtClean="0"/>
              <a:t>2020-12-11</a:t>
            </a:fld>
            <a:endParaRPr lang="en-US"/>
          </a:p>
        </p:txBody>
      </p:sp>
      <p:sp>
        <p:nvSpPr>
          <p:cNvPr id="6" name="Slide Number Placeholder 5">
            <a:extLst>
              <a:ext uri="{FF2B5EF4-FFF2-40B4-BE49-F238E27FC236}">
                <a16:creationId xmlns:a16="http://schemas.microsoft.com/office/drawing/2014/main" xmlns=""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6BCD8A8-3C59-E545-B02E-2C1655DF8219}"/>
              </a:ext>
            </a:extLst>
          </p:cNvPr>
          <p:cNvSpPr>
            <a:spLocks noGrp="1"/>
          </p:cNvSpPr>
          <p:nvPr>
            <p:ph type="dt" sz="half" idx="10"/>
          </p:nvPr>
        </p:nvSpPr>
        <p:spPr/>
        <p:txBody>
          <a:bodyPr/>
          <a:lstStyle/>
          <a:p>
            <a:fld id="{571FF58C-3BFE-5844-BE6A-B3C235B0E679}" type="datetime1">
              <a:rPr lang="en-CA" smtClean="0"/>
              <a:t>2020-12-11</a:t>
            </a:fld>
            <a:endParaRPr lang="en-US"/>
          </a:p>
        </p:txBody>
      </p:sp>
      <p:sp>
        <p:nvSpPr>
          <p:cNvPr id="7" name="Slide Number Placeholder 6">
            <a:extLst>
              <a:ext uri="{FF2B5EF4-FFF2-40B4-BE49-F238E27FC236}">
                <a16:creationId xmlns:a16="http://schemas.microsoft.com/office/drawing/2014/main" xmlns=""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xmlns=""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117F8ED-C600-CB41-A494-4CC0D8ACAEF7}"/>
              </a:ext>
            </a:extLst>
          </p:cNvPr>
          <p:cNvSpPr>
            <a:spLocks noGrp="1"/>
          </p:cNvSpPr>
          <p:nvPr>
            <p:ph type="dt" sz="half" idx="10"/>
          </p:nvPr>
        </p:nvSpPr>
        <p:spPr/>
        <p:txBody>
          <a:bodyPr/>
          <a:lstStyle/>
          <a:p>
            <a:fld id="{75746508-7F59-134E-AAE3-D16872DD9145}" type="datetime1">
              <a:rPr lang="en-CA" smtClean="0"/>
              <a:t>2020-12-11</a:t>
            </a:fld>
            <a:endParaRPr lang="en-US"/>
          </a:p>
        </p:txBody>
      </p:sp>
      <p:sp>
        <p:nvSpPr>
          <p:cNvPr id="9" name="Slide Number Placeholder 8">
            <a:extLst>
              <a:ext uri="{FF2B5EF4-FFF2-40B4-BE49-F238E27FC236}">
                <a16:creationId xmlns:a16="http://schemas.microsoft.com/office/drawing/2014/main" xmlns=""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04D16E0-8AC1-FB48-892C-65E7457A1629}"/>
              </a:ext>
            </a:extLst>
          </p:cNvPr>
          <p:cNvSpPr>
            <a:spLocks noGrp="1"/>
          </p:cNvSpPr>
          <p:nvPr>
            <p:ph type="dt" sz="half" idx="10"/>
          </p:nvPr>
        </p:nvSpPr>
        <p:spPr/>
        <p:txBody>
          <a:bodyPr/>
          <a:lstStyle/>
          <a:p>
            <a:fld id="{85AD8C52-795A-AC45-9E13-A1AF72C1B6E8}" type="datetime1">
              <a:rPr lang="en-CA" smtClean="0"/>
              <a:t>2020-12-11</a:t>
            </a:fld>
            <a:endParaRPr lang="en-US"/>
          </a:p>
        </p:txBody>
      </p:sp>
      <p:sp>
        <p:nvSpPr>
          <p:cNvPr id="5" name="Slide Number Placeholder 4">
            <a:extLst>
              <a:ext uri="{FF2B5EF4-FFF2-40B4-BE49-F238E27FC236}">
                <a16:creationId xmlns:a16="http://schemas.microsoft.com/office/drawing/2014/main" xmlns=""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5A3B0DD-3463-5344-B094-815387B42932}"/>
              </a:ext>
            </a:extLst>
          </p:cNvPr>
          <p:cNvSpPr>
            <a:spLocks noGrp="1"/>
          </p:cNvSpPr>
          <p:nvPr>
            <p:ph type="dt" sz="half" idx="10"/>
          </p:nvPr>
        </p:nvSpPr>
        <p:spPr/>
        <p:txBody>
          <a:bodyPr/>
          <a:lstStyle/>
          <a:p>
            <a:fld id="{75446120-296C-384C-AC58-EC87636FD61B}" type="datetime1">
              <a:rPr lang="en-CA" smtClean="0"/>
              <a:t>2020-12-11</a:t>
            </a:fld>
            <a:endParaRPr lang="en-US"/>
          </a:p>
        </p:txBody>
      </p:sp>
      <p:sp>
        <p:nvSpPr>
          <p:cNvPr id="4" name="Slide Number Placeholder 3">
            <a:extLst>
              <a:ext uri="{FF2B5EF4-FFF2-40B4-BE49-F238E27FC236}">
                <a16:creationId xmlns:a16="http://schemas.microsoft.com/office/drawing/2014/main" xmlns=""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xmlns=""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3027EFE-F754-E54E-92CC-853C3A3E3843}"/>
              </a:ext>
            </a:extLst>
          </p:cNvPr>
          <p:cNvSpPr>
            <a:spLocks noGrp="1"/>
          </p:cNvSpPr>
          <p:nvPr>
            <p:ph type="dt" sz="half" idx="10"/>
          </p:nvPr>
        </p:nvSpPr>
        <p:spPr/>
        <p:txBody>
          <a:bodyPr/>
          <a:lstStyle/>
          <a:p>
            <a:fld id="{1EF64C69-3445-F947-B1D3-6831C557BABD}" type="datetime1">
              <a:rPr lang="en-CA" smtClean="0"/>
              <a:t>2020-12-11</a:t>
            </a:fld>
            <a:endParaRPr lang="en-US"/>
          </a:p>
        </p:txBody>
      </p:sp>
      <p:sp>
        <p:nvSpPr>
          <p:cNvPr id="7" name="Slide Number Placeholder 6">
            <a:extLst>
              <a:ext uri="{FF2B5EF4-FFF2-40B4-BE49-F238E27FC236}">
                <a16:creationId xmlns:a16="http://schemas.microsoft.com/office/drawing/2014/main" xmlns=""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94D85BC-44AD-2443-953B-FAF3B3FEC79F}"/>
              </a:ext>
            </a:extLst>
          </p:cNvPr>
          <p:cNvSpPr>
            <a:spLocks noGrp="1"/>
          </p:cNvSpPr>
          <p:nvPr>
            <p:ph type="dt" sz="half" idx="10"/>
          </p:nvPr>
        </p:nvSpPr>
        <p:spPr/>
        <p:txBody>
          <a:bodyPr/>
          <a:lstStyle/>
          <a:p>
            <a:fld id="{AEE5E639-D598-E143-91BC-79FD22069BA6}" type="datetime1">
              <a:rPr lang="en-CA" smtClean="0"/>
              <a:t>2020-12-11</a:t>
            </a:fld>
            <a:endParaRPr lang="en-US"/>
          </a:p>
        </p:txBody>
      </p:sp>
      <p:sp>
        <p:nvSpPr>
          <p:cNvPr id="7" name="Slide Number Placeholder 6">
            <a:extLst>
              <a:ext uri="{FF2B5EF4-FFF2-40B4-BE49-F238E27FC236}">
                <a16:creationId xmlns:a16="http://schemas.microsoft.com/office/drawing/2014/main" xmlns=""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xmlns=""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00A73850-9D85-2A4A-B6B7-456EA1583E36}"/>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3D6E881E-EDFF-9A48-8643-9E8960853ECB}" type="datetime1">
              <a:rPr lang="en-CA" smtClean="0"/>
              <a:t>2020-12-11</a:t>
            </a:fld>
            <a:endParaRPr lang="en-US" dirty="0"/>
          </a:p>
        </p:txBody>
      </p:sp>
      <p:sp>
        <p:nvSpPr>
          <p:cNvPr id="6" name="Slide Number Placeholder 5">
            <a:extLst>
              <a:ext uri="{FF2B5EF4-FFF2-40B4-BE49-F238E27FC236}">
                <a16:creationId xmlns:a16="http://schemas.microsoft.com/office/drawing/2014/main" xmlns=""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xmlns=""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xmlns=""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C2B0BB-85E7-444B-A033-873561327BFC}"/>
              </a:ext>
            </a:extLst>
          </p:cNvPr>
          <p:cNvSpPr>
            <a:spLocks noGrp="1"/>
          </p:cNvSpPr>
          <p:nvPr>
            <p:ph type="ctrTitle"/>
          </p:nvPr>
        </p:nvSpPr>
        <p:spPr>
          <a:xfrm>
            <a:off x="1524000" y="2456984"/>
            <a:ext cx="9144000" cy="1884528"/>
          </a:xfrm>
        </p:spPr>
        <p:txBody>
          <a:bodyPr>
            <a:normAutofit fontScale="90000"/>
          </a:bodyPr>
          <a:lstStyle/>
          <a:p>
            <a:pPr lvl="0">
              <a:lnSpc>
                <a:spcPct val="150000"/>
              </a:lnSpc>
              <a:spcBef>
                <a:spcPts val="0"/>
              </a:spcBef>
            </a:pPr>
            <a:r>
              <a:rPr lang="en-US" sz="4800" i="1" dirty="0" err="1">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Sira</a:t>
            </a:r>
            <a: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 </a:t>
            </a:r>
            <a:r>
              <a:rPr lang="en-US" sz="4800" i="1" dirty="0" err="1">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Rassul</a:t>
            </a:r>
            <a: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 Allah</a:t>
            </a:r>
            <a:b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br>
            <a: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PBUH</a:t>
            </a:r>
          </a:p>
        </p:txBody>
      </p:sp>
      <p:sp>
        <p:nvSpPr>
          <p:cNvPr id="3" name="Subtitle 2">
            <a:extLst>
              <a:ext uri="{FF2B5EF4-FFF2-40B4-BE49-F238E27FC236}">
                <a16:creationId xmlns:a16="http://schemas.microsoft.com/office/drawing/2014/main" xmlns="" id="{D2CE41B7-91BB-2643-B51E-9483CCFAA46F}"/>
              </a:ext>
            </a:extLst>
          </p:cNvPr>
          <p:cNvSpPr>
            <a:spLocks noGrp="1"/>
          </p:cNvSpPr>
          <p:nvPr>
            <p:ph type="subTitle" idx="1"/>
          </p:nvPr>
        </p:nvSpPr>
        <p:spPr/>
        <p:txBody>
          <a:bodyPr/>
          <a:lstStyle/>
          <a:p>
            <a:r>
              <a:rPr lang="en-US" b="1" dirty="0"/>
              <a:t>Dr. </a:t>
            </a:r>
            <a:r>
              <a:rPr lang="en-US" dirty="0" err="1"/>
              <a:t>Nemat</a:t>
            </a:r>
            <a:r>
              <a:rPr lang="en-US" dirty="0"/>
              <a:t> </a:t>
            </a:r>
            <a:r>
              <a:rPr lang="en-US" dirty="0" err="1"/>
              <a:t>Awadalla</a:t>
            </a:r>
            <a:endParaRPr lang="en-US" dirty="0"/>
          </a:p>
        </p:txBody>
      </p:sp>
      <p:sp>
        <p:nvSpPr>
          <p:cNvPr id="4" name="Date Placeholder 3">
            <a:extLst>
              <a:ext uri="{FF2B5EF4-FFF2-40B4-BE49-F238E27FC236}">
                <a16:creationId xmlns:a16="http://schemas.microsoft.com/office/drawing/2014/main" xmlns="" id="{B58D3839-5137-2E43-9E9E-2448574C133B}"/>
              </a:ext>
            </a:extLst>
          </p:cNvPr>
          <p:cNvSpPr>
            <a:spLocks noGrp="1"/>
          </p:cNvSpPr>
          <p:nvPr>
            <p:ph type="dt" sz="half" idx="10"/>
          </p:nvPr>
        </p:nvSpPr>
        <p:spPr/>
        <p:txBody>
          <a:bodyPr/>
          <a:lstStyle/>
          <a:p>
            <a:fld id="{A02DA27A-0449-7248-A94F-950571DA4F0A}" type="datetime1">
              <a:rPr lang="en-CA" smtClean="0"/>
              <a:t>2020-12-11</a:t>
            </a:fld>
            <a:endParaRPr lang="en-US"/>
          </a:p>
        </p:txBody>
      </p:sp>
      <p:sp>
        <p:nvSpPr>
          <p:cNvPr id="5" name="Slide Number Placeholder 4">
            <a:extLst>
              <a:ext uri="{FF2B5EF4-FFF2-40B4-BE49-F238E27FC236}">
                <a16:creationId xmlns:a16="http://schemas.microsoft.com/office/drawing/2014/main" xmlns=""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
        <p:nvSpPr>
          <p:cNvPr id="7" name="TextBox 6">
            <a:extLst>
              <a:ext uri="{FF2B5EF4-FFF2-40B4-BE49-F238E27FC236}">
                <a16:creationId xmlns:a16="http://schemas.microsoft.com/office/drawing/2014/main" xmlns="" id="{3F55A7A9-5738-CF48-B5C0-8FEFD5979462}"/>
              </a:ext>
            </a:extLst>
          </p:cNvPr>
          <p:cNvSpPr txBox="1"/>
          <p:nvPr/>
        </p:nvSpPr>
        <p:spPr>
          <a:xfrm>
            <a:off x="3893025" y="1782325"/>
            <a:ext cx="5411866" cy="369332"/>
          </a:xfrm>
          <a:prstGeom prst="rect">
            <a:avLst/>
          </a:prstGeom>
          <a:noFill/>
        </p:spPr>
        <p:txBody>
          <a:bodyPr wrap="none" rtlCol="0">
            <a:spAutoFit/>
          </a:bodyPr>
          <a:lstStyle/>
          <a:p>
            <a:r>
              <a:rPr lang="en-CA" b="1" dirty="0">
                <a:solidFill>
                  <a:schemeClr val="bg1"/>
                </a:solidFill>
              </a:rPr>
              <a:t>SER 151 – History &amp; </a:t>
            </a:r>
            <a:r>
              <a:rPr lang="en-CA" b="1" dirty="0" err="1">
                <a:solidFill>
                  <a:schemeClr val="bg1"/>
                </a:solidFill>
              </a:rPr>
              <a:t>Seerah</a:t>
            </a:r>
            <a:r>
              <a:rPr lang="en-CA" b="1" dirty="0">
                <a:solidFill>
                  <a:schemeClr val="bg1"/>
                </a:solidFill>
              </a:rPr>
              <a:t> Curriculum – Lecture </a:t>
            </a:r>
            <a:r>
              <a:rPr lang="en-CA" b="1" dirty="0" smtClean="0">
                <a:solidFill>
                  <a:schemeClr val="bg1"/>
                </a:solidFill>
              </a:rPr>
              <a:t>No. 4 </a:t>
            </a:r>
            <a:endParaRPr lang="en-US" dirty="0"/>
          </a:p>
        </p:txBody>
      </p:sp>
    </p:spTree>
    <p:extLst>
      <p:ext uri="{BB962C8B-B14F-4D97-AF65-F5344CB8AC3E}">
        <p14:creationId xmlns:p14="http://schemas.microsoft.com/office/powerpoint/2010/main" val="39340972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14813"/>
          </a:xfrm>
        </p:spPr>
        <p:txBody>
          <a:bodyPr>
            <a:normAutofit fontScale="90000"/>
          </a:bodyPr>
          <a:lstStyle/>
          <a:p>
            <a:endParaRPr lang="en-US" dirty="0"/>
          </a:p>
        </p:txBody>
      </p:sp>
      <p:sp>
        <p:nvSpPr>
          <p:cNvPr id="3" name="Content Placeholder 2"/>
          <p:cNvSpPr>
            <a:spLocks noGrp="1"/>
          </p:cNvSpPr>
          <p:nvPr>
            <p:ph idx="1"/>
          </p:nvPr>
        </p:nvSpPr>
        <p:spPr>
          <a:xfrm>
            <a:off x="838200" y="679938"/>
            <a:ext cx="10515600" cy="5497025"/>
          </a:xfrm>
        </p:spPr>
        <p:txBody>
          <a:bodyPr>
            <a:noAutofit/>
          </a:bodyPr>
          <a:lstStyle/>
          <a:p>
            <a:pPr marL="114300" indent="0" fontAlgn="base">
              <a:buNone/>
            </a:pPr>
            <a:r>
              <a:rPr lang="en-US" sz="3200" b="1" dirty="0">
                <a:latin typeface="Gabriola" pitchFamily="82" charset="0"/>
              </a:rPr>
              <a:t>The Muslims were meeting in a house of one of them, Al-</a:t>
            </a:r>
            <a:r>
              <a:rPr lang="en-US" sz="3200" b="1" dirty="0" err="1">
                <a:latin typeface="Gabriola" pitchFamily="82" charset="0"/>
              </a:rPr>
              <a:t>Arquam</a:t>
            </a:r>
            <a:r>
              <a:rPr lang="en-US" sz="3200" b="1" dirty="0">
                <a:latin typeface="Gabriola" pitchFamily="82" charset="0"/>
              </a:rPr>
              <a:t> </a:t>
            </a:r>
            <a:r>
              <a:rPr lang="en-US" sz="3200" b="1" dirty="0" err="1">
                <a:latin typeface="Gabriola" pitchFamily="82" charset="0"/>
              </a:rPr>
              <a:t>inbn</a:t>
            </a:r>
            <a:r>
              <a:rPr lang="en-US" sz="3200" b="1" dirty="0">
                <a:latin typeface="Gabriola" pitchFamily="82" charset="0"/>
              </a:rPr>
              <a:t> </a:t>
            </a:r>
            <a:r>
              <a:rPr lang="en-US" sz="3200" b="1" dirty="0" err="1">
                <a:latin typeface="Gabriola" pitchFamily="82" charset="0"/>
              </a:rPr>
              <a:t>Abi</a:t>
            </a:r>
            <a:r>
              <a:rPr lang="en-US" sz="3200" b="1" dirty="0">
                <a:latin typeface="Gabriola" pitchFamily="82" charset="0"/>
              </a:rPr>
              <a:t> </a:t>
            </a:r>
            <a:r>
              <a:rPr lang="en-US" sz="3200" b="1" dirty="0" err="1">
                <a:latin typeface="Gabriola" pitchFamily="82" charset="0"/>
              </a:rPr>
              <a:t>ElArquam</a:t>
            </a:r>
            <a:r>
              <a:rPr lang="en-US" sz="3200" b="1" dirty="0">
                <a:latin typeface="Gabriola" pitchFamily="82" charset="0"/>
              </a:rPr>
              <a:t>, located at the foot of Mount </a:t>
            </a:r>
            <a:r>
              <a:rPr lang="en-US" sz="3200" b="1" dirty="0" err="1">
                <a:latin typeface="Gabriola" pitchFamily="82" charset="0"/>
              </a:rPr>
              <a:t>Safa</a:t>
            </a:r>
            <a:r>
              <a:rPr lang="en-US" sz="3200" b="1" dirty="0">
                <a:latin typeface="Gabriola" pitchFamily="82" charset="0"/>
              </a:rPr>
              <a:t> on the south-eastern side of the </a:t>
            </a:r>
            <a:r>
              <a:rPr lang="en-US" sz="3200" b="1" dirty="0" err="1">
                <a:latin typeface="Gabriola" pitchFamily="82" charset="0"/>
              </a:rPr>
              <a:t>Kaaba</a:t>
            </a:r>
            <a:r>
              <a:rPr lang="en-US" sz="3200" b="1" dirty="0">
                <a:latin typeface="Gabriola" pitchFamily="82" charset="0"/>
              </a:rPr>
              <a:t>, he was 16 years old</a:t>
            </a:r>
            <a:r>
              <a:rPr lang="en-US" sz="3200" b="1" dirty="0" smtClean="0">
                <a:latin typeface="Gabriola" pitchFamily="82" charset="0"/>
              </a:rPr>
              <a:t>.</a:t>
            </a:r>
            <a:endParaRPr lang="en-US" sz="3200" b="1" dirty="0">
              <a:latin typeface="Gabriola" pitchFamily="82" charset="0"/>
            </a:endParaRPr>
          </a:p>
          <a:p>
            <a:pPr marL="114300" indent="0">
              <a:buNone/>
            </a:pPr>
            <a:r>
              <a:rPr lang="en-US" sz="3200" b="1" dirty="0">
                <a:latin typeface="Gabriola" pitchFamily="82" charset="0"/>
              </a:rPr>
              <a:t>God has commanded his holy prophet to  his family and relatives. </a:t>
            </a:r>
          </a:p>
          <a:p>
            <a:pPr marL="114300" indent="0" fontAlgn="base">
              <a:buNone/>
            </a:pPr>
            <a:r>
              <a:rPr lang="en-US" sz="3200" b="1" dirty="0">
                <a:latin typeface="Gabriola" pitchFamily="82" charset="0"/>
              </a:rPr>
              <a:t>And warn your nearest clan of people (Al-</a:t>
            </a:r>
            <a:r>
              <a:rPr lang="en-US" sz="3200" b="1" dirty="0" err="1">
                <a:latin typeface="Gabriola" pitchFamily="82" charset="0"/>
              </a:rPr>
              <a:t>shoaraa</a:t>
            </a:r>
            <a:r>
              <a:rPr lang="en-US" sz="3200" b="1" dirty="0">
                <a:latin typeface="Gabriola" pitchFamily="82" charset="0"/>
              </a:rPr>
              <a:t> 214)</a:t>
            </a:r>
          </a:p>
          <a:p>
            <a:pPr marL="114300" indent="0">
              <a:buNone/>
            </a:pPr>
            <a:r>
              <a:rPr lang="en-US" sz="3200" b="1" dirty="0">
                <a:latin typeface="Gabriola" pitchFamily="82" charset="0"/>
              </a:rPr>
              <a:t> </a:t>
            </a:r>
            <a:r>
              <a:rPr lang="ar-SA" sz="2800" b="1" dirty="0">
                <a:latin typeface="Gabriola" pitchFamily="82" charset="0"/>
              </a:rPr>
              <a:t>الشعراء 214</a:t>
            </a:r>
            <a:r>
              <a:rPr lang="en-US" sz="2800" b="1" dirty="0">
                <a:latin typeface="Gabriola" pitchFamily="82" charset="0"/>
              </a:rPr>
              <a:t> </a:t>
            </a:r>
            <a:r>
              <a:rPr lang="ar-SA" sz="2800" b="1" dirty="0">
                <a:latin typeface="Gabriola" pitchFamily="82" charset="0"/>
              </a:rPr>
              <a:t>وَأَنْذِرْ عَشِيرَتَكَ الأَقْرَبِينَ</a:t>
            </a:r>
            <a:endParaRPr lang="en-US" sz="2800" b="1" dirty="0">
              <a:latin typeface="Gabriola" pitchFamily="82" charset="0"/>
            </a:endParaRPr>
          </a:p>
          <a:p>
            <a:endParaRPr lang="en-US" sz="3200" b="1" dirty="0"/>
          </a:p>
        </p:txBody>
      </p:sp>
      <p:sp>
        <p:nvSpPr>
          <p:cNvPr id="4" name="Date Placeholder 3"/>
          <p:cNvSpPr>
            <a:spLocks noGrp="1"/>
          </p:cNvSpPr>
          <p:nvPr>
            <p:ph type="dt" sz="half" idx="10"/>
          </p:nvPr>
        </p:nvSpPr>
        <p:spPr/>
        <p:txBody>
          <a:bodyPr/>
          <a:lstStyle/>
          <a:p>
            <a:fld id="{2D9057BC-CE48-CD4C-AF3D-B9C2E384CD7B}" type="datetime1">
              <a:rPr lang="en-CA" smtClean="0"/>
              <a:t>2020-12-11</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10</a:t>
            </a:fld>
            <a:endParaRPr lang="en-US"/>
          </a:p>
        </p:txBody>
      </p:sp>
    </p:spTree>
    <p:extLst>
      <p:ext uri="{BB962C8B-B14F-4D97-AF65-F5344CB8AC3E}">
        <p14:creationId xmlns:p14="http://schemas.microsoft.com/office/powerpoint/2010/main" val="3505189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992C4D-7FE6-5941-9213-2C7C4B1F9F93}"/>
              </a:ext>
            </a:extLst>
          </p:cNvPr>
          <p:cNvSpPr>
            <a:spLocks noGrp="1"/>
          </p:cNvSpPr>
          <p:nvPr>
            <p:ph type="title"/>
          </p:nvPr>
        </p:nvSpPr>
        <p:spPr/>
        <p:txBody>
          <a:bodyPr>
            <a:normAutofit/>
          </a:bodyPr>
          <a:lstStyle/>
          <a:p>
            <a:pPr algn="ctr"/>
            <a:r>
              <a:rPr lang="en-US" sz="5400" dirty="0" err="1"/>
              <a:t>Muhamad</a:t>
            </a:r>
            <a:r>
              <a:rPr lang="en-US" sz="5400" dirty="0"/>
              <a:t> </a:t>
            </a:r>
            <a:r>
              <a:rPr lang="ar-EG" sz="5400" dirty="0"/>
              <a:t>صلى الله عليه وسلم</a:t>
            </a:r>
            <a:r>
              <a:rPr lang="en-US" sz="5400" dirty="0"/>
              <a:t>(PBUH)</a:t>
            </a:r>
            <a:endParaRPr lang="en-US" sz="5400" b="0" dirty="0"/>
          </a:p>
        </p:txBody>
      </p:sp>
      <p:sp>
        <p:nvSpPr>
          <p:cNvPr id="3" name="Content Placeholder 2">
            <a:extLst>
              <a:ext uri="{FF2B5EF4-FFF2-40B4-BE49-F238E27FC236}">
                <a16:creationId xmlns:a16="http://schemas.microsoft.com/office/drawing/2014/main" xmlns="" id="{6AA75E9C-5D50-634E-989F-1107253177EC}"/>
              </a:ext>
            </a:extLst>
          </p:cNvPr>
          <p:cNvSpPr>
            <a:spLocks noGrp="1"/>
          </p:cNvSpPr>
          <p:nvPr>
            <p:ph idx="1"/>
          </p:nvPr>
        </p:nvSpPr>
        <p:spPr>
          <a:xfrm>
            <a:off x="838200" y="1825625"/>
            <a:ext cx="10515600" cy="3098067"/>
          </a:xfrm>
        </p:spPr>
        <p:txBody>
          <a:bodyPr>
            <a:normAutofit/>
          </a:bodyPr>
          <a:lstStyle/>
          <a:p>
            <a:pPr marL="0" indent="0" algn="ctr">
              <a:buNone/>
            </a:pPr>
            <a:r>
              <a:rPr lang="en-US" sz="3600" dirty="0"/>
              <a:t>O </a:t>
            </a:r>
            <a:r>
              <a:rPr lang="en-US" sz="3600" dirty="0" smtClean="0"/>
              <a:t>you </a:t>
            </a:r>
            <a:r>
              <a:rPr lang="en-US" sz="3600" dirty="0"/>
              <a:t>that believe! Send </a:t>
            </a:r>
            <a:r>
              <a:rPr lang="en-US" sz="3600" dirty="0" smtClean="0"/>
              <a:t>your </a:t>
            </a:r>
            <a:r>
              <a:rPr lang="en-US" sz="3600" dirty="0"/>
              <a:t>blessings on him, and salute him with all respect</a:t>
            </a:r>
            <a:r>
              <a:rPr lang="en-US" sz="3600" dirty="0" smtClean="0"/>
              <a:t>.”</a:t>
            </a:r>
          </a:p>
          <a:p>
            <a:pPr marL="0" indent="0" algn="ctr">
              <a:buNone/>
            </a:pPr>
            <a:r>
              <a:rPr lang="ar-EG" sz="3600" dirty="0" smtClean="0"/>
              <a:t>يا ايها الذين امنوا صلوا عليه وسلموا تسليما</a:t>
            </a:r>
            <a:endParaRPr lang="en-US" sz="3600" dirty="0"/>
          </a:p>
          <a:p>
            <a:pPr marL="0" indent="0" algn="ctr">
              <a:buNone/>
            </a:pPr>
            <a:endParaRPr lang="en-US" sz="3600" b="1" dirty="0"/>
          </a:p>
        </p:txBody>
      </p:sp>
      <p:sp>
        <p:nvSpPr>
          <p:cNvPr id="4" name="Date Placeholder 3">
            <a:extLst>
              <a:ext uri="{FF2B5EF4-FFF2-40B4-BE49-F238E27FC236}">
                <a16:creationId xmlns:a16="http://schemas.microsoft.com/office/drawing/2014/main" xmlns="" id="{B77C44D4-798E-484F-9A77-3CF02132CA15}"/>
              </a:ext>
            </a:extLst>
          </p:cNvPr>
          <p:cNvSpPr>
            <a:spLocks noGrp="1"/>
          </p:cNvSpPr>
          <p:nvPr>
            <p:ph type="dt" sz="half" idx="10"/>
          </p:nvPr>
        </p:nvSpPr>
        <p:spPr/>
        <p:txBody>
          <a:bodyPr/>
          <a:lstStyle/>
          <a:p>
            <a:fld id="{2D9057BC-CE48-CD4C-AF3D-B9C2E384CD7B}" type="datetime1">
              <a:rPr lang="en-CA" smtClean="0"/>
              <a:t>2020-12-11</a:t>
            </a:fld>
            <a:endParaRPr lang="en-US"/>
          </a:p>
        </p:txBody>
      </p:sp>
      <p:sp>
        <p:nvSpPr>
          <p:cNvPr id="5" name="Slide Number Placeholder 4">
            <a:extLst>
              <a:ext uri="{FF2B5EF4-FFF2-40B4-BE49-F238E27FC236}">
                <a16:creationId xmlns:a16="http://schemas.microsoft.com/office/drawing/2014/main" xmlns="" id="{DF5D30D7-6CA5-3046-B72C-B297C2F3DE54}"/>
              </a:ext>
            </a:extLst>
          </p:cNvPr>
          <p:cNvSpPr>
            <a:spLocks noGrp="1"/>
          </p:cNvSpPr>
          <p:nvPr>
            <p:ph type="sldNum" sz="quarter" idx="12"/>
          </p:nvPr>
        </p:nvSpPr>
        <p:spPr/>
        <p:txBody>
          <a:bodyPr/>
          <a:lstStyle/>
          <a:p>
            <a:fld id="{C8784B88-F3D9-6A4F-9660-1A0A1E561ED7}" type="slidenum">
              <a:rPr lang="en-US" smtClean="0"/>
              <a:t>11</a:t>
            </a:fld>
            <a:endParaRPr lang="en-US"/>
          </a:p>
        </p:txBody>
      </p:sp>
    </p:spTree>
    <p:extLst>
      <p:ext uri="{BB962C8B-B14F-4D97-AF65-F5344CB8AC3E}">
        <p14:creationId xmlns:p14="http://schemas.microsoft.com/office/powerpoint/2010/main" val="3583269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9F5415-B9AB-7446-A689-80C6E1189DB9}"/>
              </a:ext>
            </a:extLst>
          </p:cNvPr>
          <p:cNvSpPr>
            <a:spLocks noGrp="1"/>
          </p:cNvSpPr>
          <p:nvPr>
            <p:ph type="title"/>
          </p:nvPr>
        </p:nvSpPr>
        <p:spPr>
          <a:xfrm>
            <a:off x="838200" y="365126"/>
            <a:ext cx="10515600" cy="842352"/>
          </a:xfrm>
        </p:spPr>
        <p:txBody>
          <a:bodyPr/>
          <a:lstStyle/>
          <a:p>
            <a:pPr algn="ctr"/>
            <a:r>
              <a:rPr lang="en-US" dirty="0" smtClean="0"/>
              <a:t>Muhammad </a:t>
            </a:r>
            <a:r>
              <a:rPr lang="ar-EG" dirty="0"/>
              <a:t>صلى الله عليه وسلم</a:t>
            </a:r>
            <a:r>
              <a:rPr lang="en-US" dirty="0"/>
              <a:t>(PBUH)</a:t>
            </a:r>
          </a:p>
        </p:txBody>
      </p:sp>
      <p:sp>
        <p:nvSpPr>
          <p:cNvPr id="3" name="Content Placeholder 2">
            <a:extLst>
              <a:ext uri="{FF2B5EF4-FFF2-40B4-BE49-F238E27FC236}">
                <a16:creationId xmlns:a16="http://schemas.microsoft.com/office/drawing/2014/main" xmlns="" id="{24AC2699-9ECE-504C-8F23-217B9A92500C}"/>
              </a:ext>
            </a:extLst>
          </p:cNvPr>
          <p:cNvSpPr>
            <a:spLocks noGrp="1"/>
          </p:cNvSpPr>
          <p:nvPr>
            <p:ph idx="1"/>
          </p:nvPr>
        </p:nvSpPr>
        <p:spPr>
          <a:xfrm>
            <a:off x="838200" y="1805353"/>
            <a:ext cx="10515600" cy="3645877"/>
          </a:xfrm>
        </p:spPr>
        <p:txBody>
          <a:bodyPr>
            <a:normAutofit/>
          </a:bodyPr>
          <a:lstStyle/>
          <a:p>
            <a:pPr marL="0" indent="0" algn="ctr">
              <a:buNone/>
            </a:pPr>
            <a:r>
              <a:rPr lang="en-US" sz="3200" b="1" i="1" dirty="0" smtClean="0"/>
              <a:t>I testify that there is no GOD but ALLAH and Muhammad is his slave and messenger</a:t>
            </a:r>
          </a:p>
          <a:p>
            <a:pPr marL="0" indent="0" algn="ctr">
              <a:buNone/>
            </a:pPr>
            <a:r>
              <a:rPr lang="ar-EG" sz="5400" b="1" i="1" dirty="0" smtClean="0"/>
              <a:t>اشهد ان لا إله الا الله وان محمد عبده ورسوله </a:t>
            </a:r>
            <a:endParaRPr lang="en-US" sz="5400" b="1" i="1" dirty="0" smtClean="0"/>
          </a:p>
          <a:p>
            <a:pPr marL="0" indent="0" algn="ctr">
              <a:buNone/>
            </a:pPr>
            <a:endParaRPr lang="en-US" sz="5400" dirty="0"/>
          </a:p>
        </p:txBody>
      </p:sp>
      <p:sp>
        <p:nvSpPr>
          <p:cNvPr id="4" name="Date Placeholder 3">
            <a:extLst>
              <a:ext uri="{FF2B5EF4-FFF2-40B4-BE49-F238E27FC236}">
                <a16:creationId xmlns:a16="http://schemas.microsoft.com/office/drawing/2014/main" xmlns="" id="{4227243A-E55F-C945-A52F-060C9CFAF98B}"/>
              </a:ext>
            </a:extLst>
          </p:cNvPr>
          <p:cNvSpPr>
            <a:spLocks noGrp="1"/>
          </p:cNvSpPr>
          <p:nvPr>
            <p:ph type="dt" sz="half" idx="10"/>
          </p:nvPr>
        </p:nvSpPr>
        <p:spPr/>
        <p:txBody>
          <a:bodyPr/>
          <a:lstStyle/>
          <a:p>
            <a:fld id="{2D9057BC-CE48-CD4C-AF3D-B9C2E384CD7B}" type="datetime1">
              <a:rPr lang="en-CA" smtClean="0"/>
              <a:t>2020-12-11</a:t>
            </a:fld>
            <a:endParaRPr lang="en-US"/>
          </a:p>
        </p:txBody>
      </p:sp>
      <p:sp>
        <p:nvSpPr>
          <p:cNvPr id="5" name="Slide Number Placeholder 4">
            <a:extLst>
              <a:ext uri="{FF2B5EF4-FFF2-40B4-BE49-F238E27FC236}">
                <a16:creationId xmlns:a16="http://schemas.microsoft.com/office/drawing/2014/main" xmlns="" id="{7E74D2E1-BD38-C44B-9C6E-291A89A9BCBE}"/>
              </a:ext>
            </a:extLst>
          </p:cNvPr>
          <p:cNvSpPr>
            <a:spLocks noGrp="1"/>
          </p:cNvSpPr>
          <p:nvPr>
            <p:ph type="sldNum" sz="quarter" idx="12"/>
          </p:nvPr>
        </p:nvSpPr>
        <p:spPr/>
        <p:txBody>
          <a:bodyPr/>
          <a:lstStyle/>
          <a:p>
            <a:fld id="{C8784B88-F3D9-6A4F-9660-1A0A1E561ED7}" type="slidenum">
              <a:rPr lang="en-US" smtClean="0"/>
              <a:t>2</a:t>
            </a:fld>
            <a:endParaRPr lang="en-US"/>
          </a:p>
        </p:txBody>
      </p:sp>
    </p:spTree>
    <p:extLst>
      <p:ext uri="{BB962C8B-B14F-4D97-AF65-F5344CB8AC3E}">
        <p14:creationId xmlns:p14="http://schemas.microsoft.com/office/powerpoint/2010/main" val="545469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latin typeface="Bookman Old Style" pitchFamily="18" charset="0"/>
              </a:rPr>
              <a:t>The revelation</a:t>
            </a:r>
            <a:endParaRPr lang="en-US" dirty="0"/>
          </a:p>
        </p:txBody>
      </p:sp>
      <p:sp>
        <p:nvSpPr>
          <p:cNvPr id="3" name="Content Placeholder 2"/>
          <p:cNvSpPr>
            <a:spLocks noGrp="1"/>
          </p:cNvSpPr>
          <p:nvPr>
            <p:ph idx="1"/>
          </p:nvPr>
        </p:nvSpPr>
        <p:spPr/>
        <p:txBody>
          <a:bodyPr>
            <a:noAutofit/>
          </a:bodyPr>
          <a:lstStyle/>
          <a:p>
            <a:pPr marL="0" indent="0">
              <a:buNone/>
            </a:pPr>
            <a:r>
              <a:rPr lang="en-US" sz="4000" b="1" dirty="0">
                <a:latin typeface="Gabriola" pitchFamily="82" charset="0"/>
              </a:rPr>
              <a:t>On this night Muhammad (PBUH) had spent a long time in his solitude worshiping and praying till he reached a high level of devotion and sincerity in </a:t>
            </a:r>
            <a:r>
              <a:rPr lang="en-US" sz="4000" b="1" dirty="0" err="1">
                <a:latin typeface="Gabriola" pitchFamily="82" charset="0"/>
              </a:rPr>
              <a:t>worship.Suddenly</a:t>
            </a:r>
            <a:r>
              <a:rPr lang="en-US" sz="4000" b="1" dirty="0">
                <a:latin typeface="Gabriola" pitchFamily="82" charset="0"/>
              </a:rPr>
              <a:t>, he heard a voice like the rattle of many bells that alerted him and alerted the entire universe and creatures. </a:t>
            </a:r>
          </a:p>
        </p:txBody>
      </p:sp>
      <p:sp>
        <p:nvSpPr>
          <p:cNvPr id="4" name="Date Placeholder 3"/>
          <p:cNvSpPr>
            <a:spLocks noGrp="1"/>
          </p:cNvSpPr>
          <p:nvPr>
            <p:ph type="dt" sz="half" idx="10"/>
          </p:nvPr>
        </p:nvSpPr>
        <p:spPr/>
        <p:txBody>
          <a:bodyPr/>
          <a:lstStyle/>
          <a:p>
            <a:fld id="{2D9057BC-CE48-CD4C-AF3D-B9C2E384CD7B}" type="datetime1">
              <a:rPr lang="en-CA" smtClean="0"/>
              <a:t>2020-12-11</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3</a:t>
            </a:fld>
            <a:endParaRPr lang="en-US"/>
          </a:p>
        </p:txBody>
      </p:sp>
    </p:spTree>
    <p:extLst>
      <p:ext uri="{BB962C8B-B14F-4D97-AF65-F5344CB8AC3E}">
        <p14:creationId xmlns:p14="http://schemas.microsoft.com/office/powerpoint/2010/main" val="3202813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AA2460-D03F-0D45-A74C-B4EEBE11DD9A}"/>
              </a:ext>
            </a:extLst>
          </p:cNvPr>
          <p:cNvSpPr>
            <a:spLocks noGrp="1"/>
          </p:cNvSpPr>
          <p:nvPr>
            <p:ph type="title"/>
          </p:nvPr>
        </p:nvSpPr>
        <p:spPr>
          <a:xfrm>
            <a:off x="838200" y="365125"/>
            <a:ext cx="10515600" cy="1053367"/>
          </a:xfrm>
        </p:spPr>
        <p:txBody>
          <a:bodyPr/>
          <a:lstStyle/>
          <a:p>
            <a:pPr algn="ctr"/>
            <a:r>
              <a:rPr lang="en-US" i="1" dirty="0">
                <a:latin typeface="Bookman Old Style" pitchFamily="18" charset="0"/>
              </a:rPr>
              <a:t>The revelation</a:t>
            </a:r>
            <a:endParaRPr lang="en-US" dirty="0"/>
          </a:p>
        </p:txBody>
      </p:sp>
      <p:sp>
        <p:nvSpPr>
          <p:cNvPr id="3" name="Content Placeholder 2">
            <a:extLst>
              <a:ext uri="{FF2B5EF4-FFF2-40B4-BE49-F238E27FC236}">
                <a16:creationId xmlns:a16="http://schemas.microsoft.com/office/drawing/2014/main" xmlns="" id="{32FC1FA3-0E63-4D4F-BE42-9964B277E564}"/>
              </a:ext>
            </a:extLst>
          </p:cNvPr>
          <p:cNvSpPr>
            <a:spLocks noGrp="1"/>
          </p:cNvSpPr>
          <p:nvPr>
            <p:ph idx="1"/>
          </p:nvPr>
        </p:nvSpPr>
        <p:spPr>
          <a:xfrm>
            <a:off x="838200" y="1418492"/>
            <a:ext cx="10515600" cy="4758471"/>
          </a:xfrm>
        </p:spPr>
        <p:txBody>
          <a:bodyPr>
            <a:noAutofit/>
          </a:bodyPr>
          <a:lstStyle/>
          <a:p>
            <a:pPr marL="114300" indent="0">
              <a:buNone/>
            </a:pPr>
            <a:r>
              <a:rPr lang="en-US" sz="3200" b="1" dirty="0">
                <a:latin typeface="Gabriola" pitchFamily="82" charset="0"/>
              </a:rPr>
              <a:t>this holy creature told Mohammed :  “Read!”</a:t>
            </a:r>
          </a:p>
          <a:p>
            <a:pPr marL="114300" indent="0">
              <a:buNone/>
            </a:pPr>
            <a:r>
              <a:rPr lang="en-US" sz="3200" b="1" dirty="0">
                <a:latin typeface="Gabriola" pitchFamily="82" charset="0"/>
              </a:rPr>
              <a:t>It was clear and Muhammad (PBUH) did not read so he replied: “I cannot read!”</a:t>
            </a:r>
          </a:p>
          <a:p>
            <a:pPr marL="114300" indent="0">
              <a:buNone/>
            </a:pPr>
            <a:r>
              <a:rPr lang="en-US" sz="3200" b="1" dirty="0">
                <a:latin typeface="Gabriola" pitchFamily="82" charset="0"/>
              </a:rPr>
              <a:t>He repeated his request again after giving Muhammad a strong squeeze. And the Profit PBUH answered : “I cannot read!”</a:t>
            </a:r>
          </a:p>
          <a:p>
            <a:pPr marL="114300" indent="0">
              <a:buNone/>
            </a:pPr>
            <a:r>
              <a:rPr lang="en-US" sz="3200" b="1" dirty="0">
                <a:latin typeface="Gabriola" pitchFamily="82" charset="0"/>
              </a:rPr>
              <a:t>He gave him a stronger squeeze than the previous two till exhaustion showed on the beloved He said again: “Read!”</a:t>
            </a:r>
          </a:p>
          <a:p>
            <a:endParaRPr lang="en-US" sz="3200" dirty="0">
              <a:latin typeface="Gabriola" pitchFamily="82" charset="0"/>
            </a:endParaRPr>
          </a:p>
          <a:p>
            <a:pPr marL="0" indent="0" algn="just">
              <a:buNone/>
            </a:pPr>
            <a:endParaRPr lang="en-US" sz="3200" b="1" dirty="0"/>
          </a:p>
        </p:txBody>
      </p:sp>
      <p:sp>
        <p:nvSpPr>
          <p:cNvPr id="4" name="Date Placeholder 3">
            <a:extLst>
              <a:ext uri="{FF2B5EF4-FFF2-40B4-BE49-F238E27FC236}">
                <a16:creationId xmlns:a16="http://schemas.microsoft.com/office/drawing/2014/main" xmlns="" id="{2D41E9E7-B0DF-304B-8E91-A8F50077C34B}"/>
              </a:ext>
            </a:extLst>
          </p:cNvPr>
          <p:cNvSpPr>
            <a:spLocks noGrp="1"/>
          </p:cNvSpPr>
          <p:nvPr>
            <p:ph type="dt" sz="half" idx="10"/>
          </p:nvPr>
        </p:nvSpPr>
        <p:spPr/>
        <p:txBody>
          <a:bodyPr/>
          <a:lstStyle/>
          <a:p>
            <a:fld id="{2D9057BC-CE48-CD4C-AF3D-B9C2E384CD7B}" type="datetime1">
              <a:rPr lang="en-CA" smtClean="0"/>
              <a:t>2020-12-11</a:t>
            </a:fld>
            <a:endParaRPr lang="en-US"/>
          </a:p>
        </p:txBody>
      </p:sp>
      <p:sp>
        <p:nvSpPr>
          <p:cNvPr id="5" name="Slide Number Placeholder 4">
            <a:extLst>
              <a:ext uri="{FF2B5EF4-FFF2-40B4-BE49-F238E27FC236}">
                <a16:creationId xmlns:a16="http://schemas.microsoft.com/office/drawing/2014/main" xmlns="" id="{594A0688-94F5-0E40-85A3-53EE00A8A9D9}"/>
              </a:ext>
            </a:extLst>
          </p:cNvPr>
          <p:cNvSpPr>
            <a:spLocks noGrp="1"/>
          </p:cNvSpPr>
          <p:nvPr>
            <p:ph type="sldNum" sz="quarter" idx="12"/>
          </p:nvPr>
        </p:nvSpPr>
        <p:spPr/>
        <p:txBody>
          <a:bodyPr/>
          <a:lstStyle/>
          <a:p>
            <a:fld id="{C8784B88-F3D9-6A4F-9660-1A0A1E561ED7}" type="slidenum">
              <a:rPr lang="en-US" smtClean="0"/>
              <a:t>4</a:t>
            </a:fld>
            <a:endParaRPr lang="en-US"/>
          </a:p>
        </p:txBody>
      </p:sp>
    </p:spTree>
    <p:extLst>
      <p:ext uri="{BB962C8B-B14F-4D97-AF65-F5344CB8AC3E}">
        <p14:creationId xmlns:p14="http://schemas.microsoft.com/office/powerpoint/2010/main" val="3876179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D797C5-67D1-F845-B712-2BC6AFB4CD67}"/>
              </a:ext>
            </a:extLst>
          </p:cNvPr>
          <p:cNvSpPr>
            <a:spLocks noGrp="1"/>
          </p:cNvSpPr>
          <p:nvPr>
            <p:ph type="title"/>
          </p:nvPr>
        </p:nvSpPr>
        <p:spPr>
          <a:xfrm>
            <a:off x="838200" y="365126"/>
            <a:ext cx="10515600" cy="1018198"/>
          </a:xfrm>
        </p:spPr>
        <p:txBody>
          <a:bodyPr/>
          <a:lstStyle/>
          <a:p>
            <a:pPr algn="ctr"/>
            <a:r>
              <a:rPr lang="en-US" i="1" dirty="0">
                <a:latin typeface="Bookman Old Style" pitchFamily="18" charset="0"/>
              </a:rPr>
              <a:t>The revelation</a:t>
            </a:r>
            <a:endParaRPr lang="en-US" dirty="0"/>
          </a:p>
        </p:txBody>
      </p:sp>
      <p:sp>
        <p:nvSpPr>
          <p:cNvPr id="3" name="Content Placeholder 2">
            <a:extLst>
              <a:ext uri="{FF2B5EF4-FFF2-40B4-BE49-F238E27FC236}">
                <a16:creationId xmlns:a16="http://schemas.microsoft.com/office/drawing/2014/main" xmlns="" id="{EEA4B0D2-381E-7942-BB9F-F79007F1984D}"/>
              </a:ext>
            </a:extLst>
          </p:cNvPr>
          <p:cNvSpPr>
            <a:spLocks noGrp="1"/>
          </p:cNvSpPr>
          <p:nvPr>
            <p:ph idx="1"/>
          </p:nvPr>
        </p:nvSpPr>
        <p:spPr>
          <a:xfrm>
            <a:off x="838200" y="1488831"/>
            <a:ext cx="10515600" cy="4688132"/>
          </a:xfrm>
        </p:spPr>
        <p:txBody>
          <a:bodyPr>
            <a:noAutofit/>
          </a:bodyPr>
          <a:lstStyle/>
          <a:p>
            <a:pPr marL="114300" indent="0">
              <a:buNone/>
            </a:pPr>
            <a:r>
              <a:rPr lang="en-US" sz="3200" b="1" dirty="0">
                <a:latin typeface="Gabriola" pitchFamily="82" charset="0"/>
              </a:rPr>
              <a:t>And Mohammed feeling exhausted from the squeezes, in the desolation of the mountain and with this radiant creature wanted to be relieved from all this so he replied</a:t>
            </a:r>
            <a:r>
              <a:rPr lang="en-US" sz="3200" b="1" dirty="0" smtClean="0">
                <a:latin typeface="Gabriola" pitchFamily="82" charset="0"/>
              </a:rPr>
              <a:t>” : </a:t>
            </a:r>
            <a:r>
              <a:rPr lang="en-US" sz="3200" b="1" dirty="0">
                <a:latin typeface="Gabriola" pitchFamily="82" charset="0"/>
              </a:rPr>
              <a:t>“Read what</a:t>
            </a:r>
            <a:r>
              <a:rPr lang="en-US" sz="3200" b="1" dirty="0" smtClean="0">
                <a:latin typeface="Gabriola" pitchFamily="82" charset="0"/>
              </a:rPr>
              <a:t>?!”</a:t>
            </a:r>
          </a:p>
          <a:p>
            <a:pPr marL="114300" indent="0">
              <a:buNone/>
            </a:pPr>
            <a:r>
              <a:rPr lang="en-US" sz="3200" b="1" dirty="0" smtClean="0">
                <a:latin typeface="Gabriola" pitchFamily="82" charset="0"/>
              </a:rPr>
              <a:t>And </a:t>
            </a:r>
            <a:r>
              <a:rPr lang="en-US" sz="3200" b="1" dirty="0">
                <a:latin typeface="Gabriola" pitchFamily="82" charset="0"/>
              </a:rPr>
              <a:t>so the first verses were said:</a:t>
            </a:r>
          </a:p>
          <a:p>
            <a:pPr marL="0" indent="0">
              <a:buNone/>
            </a:pPr>
            <a:r>
              <a:rPr lang="en-US" sz="3200" b="1" dirty="0">
                <a:latin typeface="Gabriola" pitchFamily="82" charset="0"/>
              </a:rPr>
              <a:t>.“Read! in the name of thy Lord and Cherisher, Who created-2.Created man, out of a (mere) clot of congealed blood</a:t>
            </a:r>
            <a:endParaRPr lang="en-US" sz="3200" b="1" dirty="0"/>
          </a:p>
        </p:txBody>
      </p:sp>
      <p:sp>
        <p:nvSpPr>
          <p:cNvPr id="4" name="Date Placeholder 3">
            <a:extLst>
              <a:ext uri="{FF2B5EF4-FFF2-40B4-BE49-F238E27FC236}">
                <a16:creationId xmlns:a16="http://schemas.microsoft.com/office/drawing/2014/main" xmlns="" id="{5288E943-0894-A544-8960-AA66C54C7FA8}"/>
              </a:ext>
            </a:extLst>
          </p:cNvPr>
          <p:cNvSpPr>
            <a:spLocks noGrp="1"/>
          </p:cNvSpPr>
          <p:nvPr>
            <p:ph type="dt" sz="half" idx="10"/>
          </p:nvPr>
        </p:nvSpPr>
        <p:spPr/>
        <p:txBody>
          <a:bodyPr/>
          <a:lstStyle/>
          <a:p>
            <a:fld id="{2D9057BC-CE48-CD4C-AF3D-B9C2E384CD7B}" type="datetime1">
              <a:rPr lang="en-CA" smtClean="0"/>
              <a:t>2020-12-11</a:t>
            </a:fld>
            <a:endParaRPr lang="en-US"/>
          </a:p>
        </p:txBody>
      </p:sp>
      <p:sp>
        <p:nvSpPr>
          <p:cNvPr id="5" name="Slide Number Placeholder 4">
            <a:extLst>
              <a:ext uri="{FF2B5EF4-FFF2-40B4-BE49-F238E27FC236}">
                <a16:creationId xmlns:a16="http://schemas.microsoft.com/office/drawing/2014/main" xmlns="" id="{B1974270-8D7C-644A-8769-B6FFC226A926}"/>
              </a:ext>
            </a:extLst>
          </p:cNvPr>
          <p:cNvSpPr>
            <a:spLocks noGrp="1"/>
          </p:cNvSpPr>
          <p:nvPr>
            <p:ph type="sldNum" sz="quarter" idx="12"/>
          </p:nvPr>
        </p:nvSpPr>
        <p:spPr/>
        <p:txBody>
          <a:bodyPr/>
          <a:lstStyle/>
          <a:p>
            <a:fld id="{C8784B88-F3D9-6A4F-9660-1A0A1E561ED7}" type="slidenum">
              <a:rPr lang="en-US" smtClean="0"/>
              <a:t>5</a:t>
            </a:fld>
            <a:endParaRPr lang="en-US"/>
          </a:p>
        </p:txBody>
      </p:sp>
    </p:spTree>
    <p:extLst>
      <p:ext uri="{BB962C8B-B14F-4D97-AF65-F5344CB8AC3E}">
        <p14:creationId xmlns:p14="http://schemas.microsoft.com/office/powerpoint/2010/main" val="1060266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1029"/>
          </a:xfrm>
        </p:spPr>
        <p:txBody>
          <a:bodyPr>
            <a:normAutofit fontScale="90000"/>
          </a:bodyPr>
          <a:lstStyle/>
          <a:p>
            <a:endParaRPr lang="en-US" dirty="0"/>
          </a:p>
        </p:txBody>
      </p:sp>
      <p:sp>
        <p:nvSpPr>
          <p:cNvPr id="3" name="Content Placeholder 2"/>
          <p:cNvSpPr>
            <a:spLocks noGrp="1"/>
          </p:cNvSpPr>
          <p:nvPr>
            <p:ph idx="1"/>
          </p:nvPr>
        </p:nvSpPr>
        <p:spPr>
          <a:xfrm>
            <a:off x="838200" y="1758462"/>
            <a:ext cx="10515600" cy="4418501"/>
          </a:xfrm>
        </p:spPr>
        <p:txBody>
          <a:bodyPr/>
          <a:lstStyle/>
          <a:p>
            <a:pPr marL="0" indent="0">
              <a:buNone/>
            </a:pPr>
            <a:r>
              <a:rPr lang="en-US" dirty="0"/>
              <a:t> </a:t>
            </a:r>
            <a:r>
              <a:rPr lang="en-US" sz="3200" b="1" dirty="0">
                <a:latin typeface="Gabriola" pitchFamily="82" charset="0"/>
              </a:rPr>
              <a:t>Verily, We have sent it (this </a:t>
            </a:r>
            <a:r>
              <a:rPr lang="en-US" sz="3200" b="1" dirty="0" err="1">
                <a:latin typeface="Gabriola" pitchFamily="82" charset="0"/>
              </a:rPr>
              <a:t>Qur’ân</a:t>
            </a:r>
            <a:r>
              <a:rPr lang="en-US" sz="3200" b="1" dirty="0">
                <a:latin typeface="Gabriola" pitchFamily="82" charset="0"/>
              </a:rPr>
              <a:t>) down in the night of </a:t>
            </a:r>
            <a:r>
              <a:rPr lang="en-US" sz="3200" b="1" dirty="0" smtClean="0">
                <a:latin typeface="Gabriola" pitchFamily="82" charset="0"/>
              </a:rPr>
              <a:t>Al-</a:t>
            </a:r>
            <a:r>
              <a:rPr lang="en-US" sz="3200" b="1" dirty="0" err="1" smtClean="0">
                <a:latin typeface="Gabriola" pitchFamily="82" charset="0"/>
              </a:rPr>
              <a:t>Qadr</a:t>
            </a:r>
            <a:r>
              <a:rPr lang="en-US" sz="3200" b="1" dirty="0" smtClean="0">
                <a:latin typeface="Gabriola" pitchFamily="82" charset="0"/>
              </a:rPr>
              <a:t> # </a:t>
            </a:r>
            <a:r>
              <a:rPr lang="en-US" sz="3200" b="1" dirty="0">
                <a:latin typeface="Gabriola" pitchFamily="82" charset="0"/>
              </a:rPr>
              <a:t>And what will make you know what the night of Al-</a:t>
            </a:r>
            <a:r>
              <a:rPr lang="en-US" sz="3200" b="1" dirty="0" err="1">
                <a:latin typeface="Gabriola" pitchFamily="82" charset="0"/>
              </a:rPr>
              <a:t>Qadr</a:t>
            </a:r>
            <a:r>
              <a:rPr lang="en-US" sz="3200" b="1" dirty="0">
                <a:latin typeface="Gabriola" pitchFamily="82" charset="0"/>
              </a:rPr>
              <a:t> </a:t>
            </a:r>
            <a:r>
              <a:rPr lang="en-US" sz="3200" b="1" dirty="0" smtClean="0">
                <a:latin typeface="Gabriola" pitchFamily="82" charset="0"/>
              </a:rPr>
              <a:t>is? # </a:t>
            </a:r>
            <a:r>
              <a:rPr lang="en-US" sz="3200" b="1" dirty="0">
                <a:latin typeface="Gabriola" pitchFamily="82" charset="0"/>
              </a:rPr>
              <a:t>The night of Al-</a:t>
            </a:r>
            <a:r>
              <a:rPr lang="en-US" sz="3200" b="1" dirty="0" err="1">
                <a:latin typeface="Gabriola" pitchFamily="82" charset="0"/>
              </a:rPr>
              <a:t>Qadr</a:t>
            </a:r>
            <a:r>
              <a:rPr lang="en-US" sz="3200" b="1" dirty="0">
                <a:latin typeface="Gabriola" pitchFamily="82" charset="0"/>
              </a:rPr>
              <a:t> (Decree) is better than a thousand </a:t>
            </a:r>
            <a:r>
              <a:rPr lang="en-US" sz="3200" b="1" dirty="0" smtClean="0">
                <a:latin typeface="Gabriola" pitchFamily="82" charset="0"/>
              </a:rPr>
              <a:t>months</a:t>
            </a:r>
          </a:p>
          <a:p>
            <a:endParaRPr lang="en-US" dirty="0"/>
          </a:p>
          <a:p>
            <a:pPr marL="0" indent="0" algn="r" rtl="1">
              <a:buNone/>
            </a:pPr>
            <a:r>
              <a:rPr lang="ar-EG" sz="2800" b="1" dirty="0" smtClean="0"/>
              <a:t>إنا انزلناه فى ليلة القدر # وما ادراك ما ليلة القدر # </a:t>
            </a:r>
            <a:r>
              <a:rPr lang="en-US" sz="2800" b="1" dirty="0" smtClean="0"/>
              <a:t> </a:t>
            </a:r>
            <a:r>
              <a:rPr lang="ar-EG" sz="2800" b="1" dirty="0" smtClean="0"/>
              <a:t>ليلة القدر خير من الف شهر </a:t>
            </a:r>
            <a:endParaRPr lang="en-US" sz="2800" b="1" dirty="0" smtClean="0"/>
          </a:p>
        </p:txBody>
      </p:sp>
      <p:sp>
        <p:nvSpPr>
          <p:cNvPr id="4" name="Date Placeholder 3"/>
          <p:cNvSpPr>
            <a:spLocks noGrp="1"/>
          </p:cNvSpPr>
          <p:nvPr>
            <p:ph type="dt" sz="half" idx="10"/>
          </p:nvPr>
        </p:nvSpPr>
        <p:spPr/>
        <p:txBody>
          <a:bodyPr/>
          <a:lstStyle/>
          <a:p>
            <a:fld id="{2D9057BC-CE48-CD4C-AF3D-B9C2E384CD7B}" type="datetime1">
              <a:rPr lang="en-CA" smtClean="0"/>
              <a:t>2020-12-11</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6</a:t>
            </a:fld>
            <a:endParaRPr lang="en-US"/>
          </a:p>
        </p:txBody>
      </p:sp>
    </p:spTree>
    <p:extLst>
      <p:ext uri="{BB962C8B-B14F-4D97-AF65-F5344CB8AC3E}">
        <p14:creationId xmlns:p14="http://schemas.microsoft.com/office/powerpoint/2010/main" val="879536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304099-2E99-574B-9C38-BBFD0BAB0BF2}"/>
              </a:ext>
            </a:extLst>
          </p:cNvPr>
          <p:cNvSpPr>
            <a:spLocks noGrp="1"/>
          </p:cNvSpPr>
          <p:nvPr>
            <p:ph type="title"/>
          </p:nvPr>
        </p:nvSpPr>
        <p:spPr/>
        <p:txBody>
          <a:bodyPr>
            <a:normAutofit/>
          </a:bodyPr>
          <a:lstStyle/>
          <a:p>
            <a:pPr algn="ctr"/>
            <a:r>
              <a:rPr lang="en-US" sz="5400" i="1" dirty="0">
                <a:latin typeface="Bookman Old Style" pitchFamily="18" charset="0"/>
              </a:rPr>
              <a:t>The early ones</a:t>
            </a:r>
            <a:endParaRPr lang="en-US" sz="5400" b="0" dirty="0"/>
          </a:p>
        </p:txBody>
      </p:sp>
      <p:sp>
        <p:nvSpPr>
          <p:cNvPr id="3" name="Content Placeholder 2">
            <a:extLst>
              <a:ext uri="{FF2B5EF4-FFF2-40B4-BE49-F238E27FC236}">
                <a16:creationId xmlns:a16="http://schemas.microsoft.com/office/drawing/2014/main" xmlns="" id="{5EFE81DE-6AB4-7840-BFA2-2D3217F08832}"/>
              </a:ext>
            </a:extLst>
          </p:cNvPr>
          <p:cNvSpPr>
            <a:spLocks noGrp="1"/>
          </p:cNvSpPr>
          <p:nvPr>
            <p:ph idx="1"/>
          </p:nvPr>
        </p:nvSpPr>
        <p:spPr>
          <a:xfrm>
            <a:off x="863958" y="1579440"/>
            <a:ext cx="10515600" cy="4351338"/>
          </a:xfrm>
        </p:spPr>
        <p:txBody>
          <a:bodyPr>
            <a:noAutofit/>
          </a:bodyPr>
          <a:lstStyle/>
          <a:p>
            <a:r>
              <a:rPr lang="en-US" sz="3600" b="1" dirty="0">
                <a:latin typeface="Gabriola" pitchFamily="82" charset="0"/>
              </a:rPr>
              <a:t>Abu- Baker</a:t>
            </a:r>
          </a:p>
          <a:p>
            <a:r>
              <a:rPr lang="en-US" sz="3600" b="1" dirty="0">
                <a:latin typeface="Gabriola" pitchFamily="82" charset="0"/>
              </a:rPr>
              <a:t>Khadija</a:t>
            </a:r>
          </a:p>
          <a:p>
            <a:r>
              <a:rPr lang="en-US" sz="3600" b="1" dirty="0">
                <a:latin typeface="Gabriola" pitchFamily="82" charset="0"/>
              </a:rPr>
              <a:t>Ali </a:t>
            </a:r>
            <a:r>
              <a:rPr lang="en-US" sz="3600" b="1" dirty="0" err="1">
                <a:latin typeface="Gabriola" pitchFamily="82" charset="0"/>
              </a:rPr>
              <a:t>ibn</a:t>
            </a:r>
            <a:r>
              <a:rPr lang="en-US" sz="3600" b="1" dirty="0">
                <a:latin typeface="Gabriola" pitchFamily="82" charset="0"/>
              </a:rPr>
              <a:t> </a:t>
            </a:r>
            <a:r>
              <a:rPr lang="en-US" sz="3600" b="1" dirty="0" err="1">
                <a:latin typeface="Gabriola" pitchFamily="82" charset="0"/>
              </a:rPr>
              <a:t>Abi</a:t>
            </a:r>
            <a:r>
              <a:rPr lang="en-US" sz="3600" b="1" dirty="0">
                <a:latin typeface="Gabriola" pitchFamily="82" charset="0"/>
              </a:rPr>
              <a:t> </a:t>
            </a:r>
            <a:r>
              <a:rPr lang="en-US" sz="3600" b="1" dirty="0" err="1">
                <a:latin typeface="Gabriola" pitchFamily="82" charset="0"/>
              </a:rPr>
              <a:t>taleb</a:t>
            </a:r>
            <a:endParaRPr lang="en-US" sz="3600" b="1" dirty="0">
              <a:latin typeface="Gabriola" pitchFamily="82" charset="0"/>
            </a:endParaRPr>
          </a:p>
          <a:p>
            <a:r>
              <a:rPr lang="en-US" sz="3600" b="1" dirty="0" err="1">
                <a:latin typeface="Gabriola" pitchFamily="82" charset="0"/>
              </a:rPr>
              <a:t>Zaiid</a:t>
            </a:r>
            <a:r>
              <a:rPr lang="en-US" sz="3600" b="1" dirty="0">
                <a:latin typeface="Gabriola" pitchFamily="82" charset="0"/>
              </a:rPr>
              <a:t> </a:t>
            </a:r>
            <a:r>
              <a:rPr lang="en-US" sz="3600" b="1" dirty="0" err="1">
                <a:latin typeface="Gabriola" pitchFamily="82" charset="0"/>
              </a:rPr>
              <a:t>ibn</a:t>
            </a:r>
            <a:r>
              <a:rPr lang="en-US" sz="3600" b="1" dirty="0">
                <a:latin typeface="Gabriola" pitchFamily="82" charset="0"/>
              </a:rPr>
              <a:t> </a:t>
            </a:r>
            <a:r>
              <a:rPr lang="en-US" sz="3600" b="1" dirty="0" err="1">
                <a:latin typeface="Gabriola" pitchFamily="82" charset="0"/>
              </a:rPr>
              <a:t>Haritha</a:t>
            </a:r>
            <a:endParaRPr lang="en-US" sz="3600" b="1" dirty="0">
              <a:latin typeface="Gabriola" pitchFamily="82" charset="0"/>
            </a:endParaRPr>
          </a:p>
          <a:p>
            <a:pPr marL="0" indent="0">
              <a:buNone/>
            </a:pPr>
            <a:endParaRPr lang="en-US" sz="3600" b="1" dirty="0" err="1" smtClean="0"/>
          </a:p>
        </p:txBody>
      </p:sp>
      <p:sp>
        <p:nvSpPr>
          <p:cNvPr id="4" name="Date Placeholder 3">
            <a:extLst>
              <a:ext uri="{FF2B5EF4-FFF2-40B4-BE49-F238E27FC236}">
                <a16:creationId xmlns:a16="http://schemas.microsoft.com/office/drawing/2014/main" xmlns="" id="{A10C9010-6803-884A-8BA5-B5F093C8EEF5}"/>
              </a:ext>
            </a:extLst>
          </p:cNvPr>
          <p:cNvSpPr>
            <a:spLocks noGrp="1"/>
          </p:cNvSpPr>
          <p:nvPr>
            <p:ph type="dt" sz="half" idx="10"/>
          </p:nvPr>
        </p:nvSpPr>
        <p:spPr/>
        <p:txBody>
          <a:bodyPr/>
          <a:lstStyle/>
          <a:p>
            <a:fld id="{2D9057BC-CE48-CD4C-AF3D-B9C2E384CD7B}" type="datetime1">
              <a:rPr lang="en-CA" smtClean="0"/>
              <a:t>2020-12-11</a:t>
            </a:fld>
            <a:endParaRPr lang="en-US"/>
          </a:p>
        </p:txBody>
      </p:sp>
      <p:sp>
        <p:nvSpPr>
          <p:cNvPr id="5" name="Slide Number Placeholder 4">
            <a:extLst>
              <a:ext uri="{FF2B5EF4-FFF2-40B4-BE49-F238E27FC236}">
                <a16:creationId xmlns:a16="http://schemas.microsoft.com/office/drawing/2014/main" xmlns="" id="{E2DBB83B-1531-C042-9E50-E295DAEDBD0C}"/>
              </a:ext>
            </a:extLst>
          </p:cNvPr>
          <p:cNvSpPr>
            <a:spLocks noGrp="1"/>
          </p:cNvSpPr>
          <p:nvPr>
            <p:ph type="sldNum" sz="quarter" idx="12"/>
          </p:nvPr>
        </p:nvSpPr>
        <p:spPr/>
        <p:txBody>
          <a:bodyPr/>
          <a:lstStyle/>
          <a:p>
            <a:fld id="{C8784B88-F3D9-6A4F-9660-1A0A1E561ED7}" type="slidenum">
              <a:rPr lang="en-US" smtClean="0"/>
              <a:t>7</a:t>
            </a:fld>
            <a:endParaRPr lang="en-US"/>
          </a:p>
        </p:txBody>
      </p:sp>
    </p:spTree>
    <p:extLst>
      <p:ext uri="{BB962C8B-B14F-4D97-AF65-F5344CB8AC3E}">
        <p14:creationId xmlns:p14="http://schemas.microsoft.com/office/powerpoint/2010/main" val="2519975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smtClean="0"/>
              <a:t>The secret call</a:t>
            </a:r>
            <a:endParaRPr lang="en-US" i="1" dirty="0"/>
          </a:p>
        </p:txBody>
      </p:sp>
      <p:sp>
        <p:nvSpPr>
          <p:cNvPr id="3" name="Content Placeholder 2"/>
          <p:cNvSpPr>
            <a:spLocks noGrp="1"/>
          </p:cNvSpPr>
          <p:nvPr>
            <p:ph idx="1"/>
          </p:nvPr>
        </p:nvSpPr>
        <p:spPr/>
        <p:txBody>
          <a:bodyPr>
            <a:normAutofit fontScale="55000" lnSpcReduction="20000"/>
          </a:bodyPr>
          <a:lstStyle/>
          <a:p>
            <a:pPr marL="0" indent="0">
              <a:buNone/>
            </a:pPr>
            <a:r>
              <a:rPr lang="en-US" sz="7200" dirty="0"/>
              <a:t>The Prophet began to invite to his call people with the utmost calmness, intelligence and wisdom. He chose who to announce his message to from among those who he trusted the wisdom of their minds</a:t>
            </a:r>
            <a:endParaRPr lang="en-US" sz="7200" b="1" dirty="0">
              <a:latin typeface="Gabriola" pitchFamily="82" charset="0"/>
            </a:endParaRPr>
          </a:p>
        </p:txBody>
      </p:sp>
      <p:sp>
        <p:nvSpPr>
          <p:cNvPr id="4" name="Date Placeholder 3"/>
          <p:cNvSpPr>
            <a:spLocks noGrp="1"/>
          </p:cNvSpPr>
          <p:nvPr>
            <p:ph type="dt" sz="half" idx="10"/>
          </p:nvPr>
        </p:nvSpPr>
        <p:spPr/>
        <p:txBody>
          <a:bodyPr/>
          <a:lstStyle/>
          <a:p>
            <a:fld id="{2D9057BC-CE48-CD4C-AF3D-B9C2E384CD7B}" type="datetime1">
              <a:rPr lang="en-CA" smtClean="0"/>
              <a:t>2020-12-11</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8</a:t>
            </a:fld>
            <a:endParaRPr lang="en-US"/>
          </a:p>
        </p:txBody>
      </p:sp>
    </p:spTree>
    <p:extLst>
      <p:ext uri="{BB962C8B-B14F-4D97-AF65-F5344CB8AC3E}">
        <p14:creationId xmlns:p14="http://schemas.microsoft.com/office/powerpoint/2010/main" val="1488999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96875"/>
          </a:xfrm>
        </p:spPr>
        <p:txBody>
          <a:bodyPr>
            <a:normAutofit fontScale="90000"/>
          </a:bodyPr>
          <a:lstStyle/>
          <a:p>
            <a:endParaRPr lang="en-US" dirty="0"/>
          </a:p>
        </p:txBody>
      </p:sp>
      <p:sp>
        <p:nvSpPr>
          <p:cNvPr id="3" name="Content Placeholder 2"/>
          <p:cNvSpPr>
            <a:spLocks noGrp="1"/>
          </p:cNvSpPr>
          <p:nvPr>
            <p:ph idx="1"/>
          </p:nvPr>
        </p:nvSpPr>
        <p:spPr>
          <a:xfrm>
            <a:off x="838200" y="840886"/>
            <a:ext cx="10515600" cy="5360621"/>
          </a:xfrm>
        </p:spPr>
        <p:txBody>
          <a:bodyPr>
            <a:normAutofit lnSpcReduction="10000"/>
          </a:bodyPr>
          <a:lstStyle/>
          <a:p>
            <a:pPr marL="0" indent="0">
              <a:buNone/>
            </a:pPr>
            <a:r>
              <a:rPr lang="en-US" sz="4200" b="1" dirty="0">
                <a:latin typeface="Gabriola" pitchFamily="82" charset="0"/>
              </a:rPr>
              <a:t>Abu- Baker himself called his friends for Islam</a:t>
            </a:r>
          </a:p>
          <a:p>
            <a:r>
              <a:rPr lang="en-US" sz="2800" b="1" dirty="0">
                <a:latin typeface="Gabriola" pitchFamily="82" charset="0"/>
              </a:rPr>
              <a:t>Othman </a:t>
            </a:r>
            <a:r>
              <a:rPr lang="en-US" sz="2800" b="1" dirty="0" err="1">
                <a:latin typeface="Gabriola" pitchFamily="82" charset="0"/>
              </a:rPr>
              <a:t>ibn</a:t>
            </a:r>
            <a:r>
              <a:rPr lang="en-US" sz="2800" b="1" dirty="0">
                <a:latin typeface="Gabriola" pitchFamily="82" charset="0"/>
              </a:rPr>
              <a:t> </a:t>
            </a:r>
            <a:r>
              <a:rPr lang="en-US" sz="2800" b="1" dirty="0" err="1">
                <a:latin typeface="Gabriola" pitchFamily="82" charset="0"/>
              </a:rPr>
              <a:t>Affaan</a:t>
            </a:r>
            <a:endParaRPr lang="en-US" sz="2800" b="1" dirty="0">
              <a:latin typeface="Gabriola" pitchFamily="82" charset="0"/>
            </a:endParaRPr>
          </a:p>
          <a:p>
            <a:r>
              <a:rPr lang="en-US" sz="2800" b="1" dirty="0">
                <a:latin typeface="Gabriola" pitchFamily="82" charset="0"/>
              </a:rPr>
              <a:t>Abdul </a:t>
            </a:r>
            <a:r>
              <a:rPr lang="en-US" sz="2800" b="1" dirty="0" err="1">
                <a:latin typeface="Gabriola" pitchFamily="82" charset="0"/>
              </a:rPr>
              <a:t>Rahman</a:t>
            </a:r>
            <a:r>
              <a:rPr lang="en-US" sz="2800" b="1" dirty="0">
                <a:latin typeface="Gabriola" pitchFamily="82" charset="0"/>
              </a:rPr>
              <a:t> </a:t>
            </a:r>
            <a:r>
              <a:rPr lang="en-US" sz="2800" b="1" dirty="0" err="1">
                <a:latin typeface="Gabriola" pitchFamily="82" charset="0"/>
              </a:rPr>
              <a:t>ibn</a:t>
            </a:r>
            <a:r>
              <a:rPr lang="en-US" sz="2800" b="1" dirty="0">
                <a:latin typeface="Gabriola" pitchFamily="82" charset="0"/>
              </a:rPr>
              <a:t> Auf</a:t>
            </a:r>
          </a:p>
          <a:p>
            <a:r>
              <a:rPr lang="en-US" sz="2800" b="1" dirty="0" err="1">
                <a:latin typeface="Gabriola" pitchFamily="82" charset="0"/>
              </a:rPr>
              <a:t>Talha</a:t>
            </a:r>
            <a:r>
              <a:rPr lang="en-US" sz="2800" b="1" dirty="0">
                <a:latin typeface="Gabriola" pitchFamily="82" charset="0"/>
              </a:rPr>
              <a:t> </a:t>
            </a:r>
            <a:r>
              <a:rPr lang="en-US" sz="2800" b="1" dirty="0" err="1">
                <a:latin typeface="Gabriola" pitchFamily="82" charset="0"/>
              </a:rPr>
              <a:t>ibn</a:t>
            </a:r>
            <a:r>
              <a:rPr lang="en-US" sz="2800" b="1" dirty="0">
                <a:latin typeface="Gabriola" pitchFamily="82" charset="0"/>
              </a:rPr>
              <a:t> </a:t>
            </a:r>
            <a:r>
              <a:rPr lang="en-US" sz="2800" b="1" dirty="0" err="1">
                <a:latin typeface="Gabriola" pitchFamily="82" charset="0"/>
              </a:rPr>
              <a:t>obeid</a:t>
            </a:r>
            <a:r>
              <a:rPr lang="en-US" sz="2800" b="1" dirty="0">
                <a:latin typeface="Gabriola" pitchFamily="82" charset="0"/>
              </a:rPr>
              <a:t> </a:t>
            </a:r>
            <a:r>
              <a:rPr lang="en-US" sz="2800" b="1" dirty="0" err="1">
                <a:latin typeface="Gabriola" pitchFamily="82" charset="0"/>
              </a:rPr>
              <a:t>ellah</a:t>
            </a:r>
            <a:endParaRPr lang="en-US" sz="2800" b="1" dirty="0">
              <a:latin typeface="Gabriola" pitchFamily="82" charset="0"/>
            </a:endParaRPr>
          </a:p>
          <a:p>
            <a:r>
              <a:rPr lang="en-US" sz="2800" b="1" dirty="0">
                <a:latin typeface="Gabriola" pitchFamily="82" charset="0"/>
              </a:rPr>
              <a:t>Said </a:t>
            </a:r>
            <a:r>
              <a:rPr lang="en-US" sz="2800" b="1" dirty="0" err="1">
                <a:latin typeface="Gabriola" pitchFamily="82" charset="0"/>
              </a:rPr>
              <a:t>ibn</a:t>
            </a:r>
            <a:r>
              <a:rPr lang="en-US" sz="2800" b="1" dirty="0">
                <a:latin typeface="Gabriola" pitchFamily="82" charset="0"/>
              </a:rPr>
              <a:t> </a:t>
            </a:r>
            <a:r>
              <a:rPr lang="en-US" sz="2800" b="1" dirty="0" err="1">
                <a:latin typeface="Gabriola" pitchFamily="82" charset="0"/>
              </a:rPr>
              <a:t>Zaiid</a:t>
            </a:r>
            <a:endParaRPr lang="en-US" sz="2800" b="1" dirty="0">
              <a:latin typeface="Gabriola" pitchFamily="82" charset="0"/>
            </a:endParaRPr>
          </a:p>
          <a:p>
            <a:r>
              <a:rPr lang="en-US" sz="2800" b="1" dirty="0" err="1">
                <a:latin typeface="Gabriola" pitchFamily="82" charset="0"/>
              </a:rPr>
              <a:t>Saad</a:t>
            </a:r>
            <a:r>
              <a:rPr lang="en-US" sz="2800" b="1" dirty="0">
                <a:latin typeface="Gabriola" pitchFamily="82" charset="0"/>
              </a:rPr>
              <a:t> </a:t>
            </a:r>
            <a:r>
              <a:rPr lang="en-US" sz="2800" b="1" dirty="0" err="1">
                <a:latin typeface="Gabriola" pitchFamily="82" charset="0"/>
              </a:rPr>
              <a:t>ibn</a:t>
            </a:r>
            <a:r>
              <a:rPr lang="en-US" sz="2800" b="1" dirty="0">
                <a:latin typeface="Gabriola" pitchFamily="82" charset="0"/>
              </a:rPr>
              <a:t> </a:t>
            </a:r>
            <a:r>
              <a:rPr lang="en-US" sz="2800" b="1" dirty="0" err="1">
                <a:latin typeface="Gabriola" pitchFamily="82" charset="0"/>
              </a:rPr>
              <a:t>Abi</a:t>
            </a:r>
            <a:r>
              <a:rPr lang="en-US" sz="2800" b="1" dirty="0">
                <a:latin typeface="Gabriola" pitchFamily="82" charset="0"/>
              </a:rPr>
              <a:t> </a:t>
            </a:r>
            <a:r>
              <a:rPr lang="en-US" sz="2800" b="1" dirty="0" err="1">
                <a:latin typeface="Gabriola" pitchFamily="82" charset="0"/>
              </a:rPr>
              <a:t>wakas</a:t>
            </a:r>
            <a:endParaRPr lang="en-US" sz="2800" b="1" dirty="0">
              <a:latin typeface="Gabriola" pitchFamily="82" charset="0"/>
            </a:endParaRPr>
          </a:p>
          <a:p>
            <a:r>
              <a:rPr lang="en-US" sz="2800" b="1" dirty="0">
                <a:latin typeface="Gabriola" pitchFamily="82" charset="0"/>
              </a:rPr>
              <a:t>El </a:t>
            </a:r>
            <a:r>
              <a:rPr lang="en-US" sz="2800" b="1" dirty="0" err="1">
                <a:latin typeface="Gabriola" pitchFamily="82" charset="0"/>
              </a:rPr>
              <a:t>zobeir</a:t>
            </a:r>
            <a:r>
              <a:rPr lang="en-US" sz="2800" b="1" dirty="0">
                <a:latin typeface="Gabriola" pitchFamily="82" charset="0"/>
              </a:rPr>
              <a:t> </a:t>
            </a:r>
            <a:r>
              <a:rPr lang="en-US" sz="2800" b="1" dirty="0" err="1">
                <a:latin typeface="Gabriola" pitchFamily="82" charset="0"/>
              </a:rPr>
              <a:t>ibn</a:t>
            </a:r>
            <a:r>
              <a:rPr lang="en-US" sz="2800" b="1" dirty="0">
                <a:latin typeface="Gabriola" pitchFamily="82" charset="0"/>
              </a:rPr>
              <a:t> El </a:t>
            </a:r>
            <a:r>
              <a:rPr lang="en-US" sz="2800" b="1" dirty="0" err="1">
                <a:latin typeface="Gabriola" pitchFamily="82" charset="0"/>
              </a:rPr>
              <a:t>Awam</a:t>
            </a:r>
            <a:endParaRPr lang="en-US" sz="2800" b="1" dirty="0">
              <a:latin typeface="Gabriola" pitchFamily="82" charset="0"/>
            </a:endParaRPr>
          </a:p>
          <a:p>
            <a:endParaRPr lang="en-US" dirty="0"/>
          </a:p>
        </p:txBody>
      </p:sp>
      <p:sp>
        <p:nvSpPr>
          <p:cNvPr id="4" name="Date Placeholder 3"/>
          <p:cNvSpPr>
            <a:spLocks noGrp="1"/>
          </p:cNvSpPr>
          <p:nvPr>
            <p:ph type="dt" sz="half" idx="10"/>
          </p:nvPr>
        </p:nvSpPr>
        <p:spPr/>
        <p:txBody>
          <a:bodyPr/>
          <a:lstStyle/>
          <a:p>
            <a:fld id="{2D9057BC-CE48-CD4C-AF3D-B9C2E384CD7B}" type="datetime1">
              <a:rPr lang="en-CA" smtClean="0"/>
              <a:t>2020-12-11</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9</a:t>
            </a:fld>
            <a:endParaRPr lang="en-US"/>
          </a:p>
        </p:txBody>
      </p:sp>
    </p:spTree>
    <p:extLst>
      <p:ext uri="{BB962C8B-B14F-4D97-AF65-F5344CB8AC3E}">
        <p14:creationId xmlns:p14="http://schemas.microsoft.com/office/powerpoint/2010/main" val="371884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TotalTime>
  <Words>457</Words>
  <Application>Microsoft Office PowerPoint</Application>
  <PresentationFormat>Custom</PresentationFormat>
  <Paragraphs>63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Sira Rassul Allah PBUH</vt:lpstr>
      <vt:lpstr>Muhammad صلى الله عليه وسلم(PBUH)</vt:lpstr>
      <vt:lpstr>The revelation</vt:lpstr>
      <vt:lpstr>The revelation</vt:lpstr>
      <vt:lpstr>The revelation</vt:lpstr>
      <vt:lpstr>PowerPoint Presentation</vt:lpstr>
      <vt:lpstr>The early ones</vt:lpstr>
      <vt:lpstr>The secret call</vt:lpstr>
      <vt:lpstr>PowerPoint Presentation</vt:lpstr>
      <vt:lpstr>PowerPoint Presentation</vt:lpstr>
      <vt:lpstr>Muhamad صلى الله عليه وسلم(PBUH)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Dr.Nemaa</cp:lastModifiedBy>
  <cp:revision>42</cp:revision>
  <cp:lastPrinted>2020-09-26T11:48:21Z</cp:lastPrinted>
  <dcterms:created xsi:type="dcterms:W3CDTF">2020-09-13T16:40:33Z</dcterms:created>
  <dcterms:modified xsi:type="dcterms:W3CDTF">2020-12-11T13:08:49Z</dcterms:modified>
</cp:coreProperties>
</file>