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2.xml" ContentType="application/vnd.openxmlformats-officedocument.presentationml.notesSlide+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3.xml" ContentType="application/vnd.openxmlformats-officedocument.presentationml.notesSlide+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notesSlides/notesSlide4.xml" ContentType="application/vnd.openxmlformats-officedocument.presentationml.notesSlide+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notesSlides/notesSlide5.xml" ContentType="application/vnd.openxmlformats-officedocument.presentationml.notesSlide+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notesSlides/notesSlide6.xml" ContentType="application/vnd.openxmlformats-officedocument.presentationml.notesSlide+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notesSlides/notesSlide7.xml" ContentType="application/vnd.openxmlformats-officedocument.presentationml.notesSlide+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notesSlides/notesSlide8.xml" ContentType="application/vnd.openxmlformats-officedocument.presentationml.notesSlide+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notesSlides/notesSlide9.xml" ContentType="application/vnd.openxmlformats-officedocument.presentationml.notesSlide+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notesSlides/notesSlide10.xml" ContentType="application/vnd.openxmlformats-officedocument.presentationml.notesSlide+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notesSlides/notesSlide11.xml" ContentType="application/vnd.openxmlformats-officedocument.presentationml.notesSlide+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notesSlides/notesSlide12.xml" ContentType="application/vnd.openxmlformats-officedocument.presentationml.notesSlide+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notesSlides/notesSlide13.xml" ContentType="application/vnd.openxmlformats-officedocument.presentationml.notesSlide+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notesSlides/notesSlide14.xml" ContentType="application/vnd.openxmlformats-officedocument.presentationml.notesSlide+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49" r:id="rId3"/>
    <p:sldId id="350" r:id="rId4"/>
    <p:sldId id="351" r:id="rId5"/>
    <p:sldId id="352" r:id="rId6"/>
    <p:sldId id="353" r:id="rId7"/>
    <p:sldId id="354" r:id="rId8"/>
    <p:sldId id="355" r:id="rId9"/>
    <p:sldId id="358" r:id="rId10"/>
    <p:sldId id="359" r:id="rId11"/>
    <p:sldId id="360" r:id="rId12"/>
    <p:sldId id="356" r:id="rId13"/>
    <p:sldId id="362" r:id="rId14"/>
    <p:sldId id="363" r:id="rId15"/>
    <p:sldId id="357" r:id="rId16"/>
    <p:sldId id="28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3300"/>
    <a:srgbClr val="003192"/>
    <a:srgbClr val="1F3764"/>
    <a:srgbClr val="ED0AB6"/>
    <a:srgbClr val="A50406"/>
    <a:srgbClr val="B40305"/>
    <a:srgbClr val="66FF33"/>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08"/>
    <p:restoredTop sz="94778"/>
  </p:normalViewPr>
  <p:slideViewPr>
    <p:cSldViewPr snapToGrid="0" snapToObjects="1">
      <p:cViewPr varScale="1">
        <p:scale>
          <a:sx n="71" d="100"/>
          <a:sy n="71" d="100"/>
        </p:scale>
        <p:origin x="52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7:05.120"/>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3"/>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1">1 152</inkml:trace>
  <inkml:trace contextRef="#ctx0" brushRef="#br0" timeOffset="2">331 1</inkml:trace>
  <inkml:trace contextRef="#ctx0" brushRef="#br0" timeOffset="3">331 1</inkml:trace>
  <inkml:trace contextRef="#ctx0" brushRef="#br0" timeOffset="4">331 1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8"/>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29"/>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1">1 0</inkml:trace>
  <inkml:trace contextRef="#ctx0" brushRef="#br0" timeOffset="2">1 0</inkml:trace>
  <inkml:trace contextRef="#ctx0" brushRef="#br0" timeOffset="3">1 0</inkml:trace>
  <inkml:trace contextRef="#ctx0" brushRef="#br0" timeOffset="4">279 75</inkml:trace>
  <inkml:trace contextRef="#ctx0" brushRef="#br0" timeOffset="5">279 75</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9-30T15:28:38.435"/>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0.927"/>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1 152</inkml:trace>
  <inkml:trace contextRef="#ctx0" brushRef="#br0" timeOffset="340.81">1 152</inkml:trace>
  <inkml:trace contextRef="#ctx0" brushRef="#br0" timeOffset="1558.3799">331 1</inkml:trace>
  <inkml:trace contextRef="#ctx0" brushRef="#br0" timeOffset="1929.46">331 1</inkml:trace>
  <inkml:trace contextRef="#ctx0" brushRef="#br0" timeOffset="2378.95">331 1</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35.170"/>
    </inkml:context>
    <inkml:brush xml:id="br0">
      <inkml:brushProperty name="width" value="0.05" units="cm"/>
      <inkml:brushProperty name="height" value="0.05" units="cm"/>
      <inkml:brushProperty name="color" value="#350C80"/>
      <inkml:brushProperty name="ignorePressure" value="1"/>
    </inkml:brush>
  </inkml:definitions>
  <inkml:trace contextRef="#ctx0" brushRef="#br0">0 1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15T04:36:59.336"/>
    </inkml:context>
    <inkml:brush xml:id="br0">
      <inkml:brushProperty name="width" value="0.05" units="cm"/>
      <inkml:brushProperty name="height" value="0.05" units="cm"/>
      <inkml:brushProperty name="color" value="#350C80"/>
      <inkml:brushProperty name="ignorePressure" value="1"/>
    </inkml:brush>
  </inkml:definitions>
  <inkml:trace contextRef="#ctx0" brushRef="#br0">1 0</inkml:trace>
  <inkml:trace contextRef="#ctx0" brushRef="#br0" timeOffset="667.8199">1 0</inkml:trace>
  <inkml:trace contextRef="#ctx0" brushRef="#br0" timeOffset="1085.2">1 0</inkml:trace>
  <inkml:trace contextRef="#ctx0" brushRef="#br0" timeOffset="1470.6498">1 0</inkml:trace>
  <inkml:trace contextRef="#ctx0" brushRef="#br0" timeOffset="2584.27">279 75</inkml:trace>
  <inkml:trace contextRef="#ctx0" brushRef="#br0" timeOffset="2982.99">279 75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3/14/2022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228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1304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302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1448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1976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350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3903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6833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2046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172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4261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9853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2769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9630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2022-03-14</a:t>
            </a:fld>
            <a:endParaRPr lang="en-US"/>
          </a:p>
        </p:txBody>
      </p:sp>
      <p:sp>
        <p:nvSpPr>
          <p:cNvPr id="6" name="Slide Number Placeholder 5">
            <a:extLst>
              <a:ext uri="{FF2B5EF4-FFF2-40B4-BE49-F238E27FC236}">
                <a16:creationId xmlns=""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KW" sz="1800" b="1" dirty="0"/>
              <a:t>تجويد  </a:t>
            </a:r>
            <a:r>
              <a:rPr lang="ar-SA" sz="1800" b="1" dirty="0"/>
              <a:t>2</a:t>
            </a:r>
            <a:r>
              <a:rPr lang="ar-KW" sz="1800" b="1" dirty="0"/>
              <a:t>8</a:t>
            </a:r>
            <a:r>
              <a:rPr lang="ar-SA" sz="1800" b="1" dirty="0"/>
              <a:t>2</a:t>
            </a:r>
            <a:r>
              <a:rPr lang="ar-KW" sz="1800" b="1" dirty="0"/>
              <a:t> </a:t>
            </a:r>
            <a:r>
              <a:rPr lang="ar-SA" sz="1800" b="1" dirty="0"/>
              <a:t>– مادة </a:t>
            </a:r>
            <a:r>
              <a:rPr lang="ar-KW" sz="1800" b="1" dirty="0"/>
              <a:t>التجويد </a:t>
            </a:r>
            <a:r>
              <a:rPr lang="ar-SA" sz="1800" b="1" dirty="0"/>
              <a:t>– المحاضرة </a:t>
            </a:r>
            <a:r>
              <a:rPr lang="ar-SA" sz="1800" b="1" dirty="0" smtClean="0"/>
              <a:t>الرابعة – </a:t>
            </a:r>
            <a:r>
              <a:rPr lang="ar-SA" sz="1800" b="1" dirty="0"/>
              <a:t>الفصل الرابع</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2022-03-14</a:t>
            </a:fld>
            <a:endParaRPr lang="en-US"/>
          </a:p>
        </p:txBody>
      </p:sp>
      <p:sp>
        <p:nvSpPr>
          <p:cNvPr id="6" name="Slide Number Placeholder 5">
            <a:extLst>
              <a:ext uri="{FF2B5EF4-FFF2-40B4-BE49-F238E27FC236}">
                <a16:creationId xmlns=""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2022-03-14</a:t>
            </a:fld>
            <a:endParaRPr lang="en-US"/>
          </a:p>
        </p:txBody>
      </p:sp>
      <p:sp>
        <p:nvSpPr>
          <p:cNvPr id="6" name="Slide Number Placeholder 5">
            <a:extLst>
              <a:ext uri="{FF2B5EF4-FFF2-40B4-BE49-F238E27FC236}">
                <a16:creationId xmlns=""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2022-03-14</a:t>
            </a:fld>
            <a:endParaRPr lang="en-US"/>
          </a:p>
        </p:txBody>
      </p:sp>
      <p:sp>
        <p:nvSpPr>
          <p:cNvPr id="6" name="Slide Number Placeholder 5">
            <a:extLst>
              <a:ext uri="{FF2B5EF4-FFF2-40B4-BE49-F238E27FC236}">
                <a16:creationId xmlns=""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2022-03-14</a:t>
            </a:fld>
            <a:endParaRPr lang="en-US"/>
          </a:p>
        </p:txBody>
      </p:sp>
      <p:sp>
        <p:nvSpPr>
          <p:cNvPr id="6" name="Slide Number Placeholder 5">
            <a:extLst>
              <a:ext uri="{FF2B5EF4-FFF2-40B4-BE49-F238E27FC236}">
                <a16:creationId xmlns=""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2022-03-14</a:t>
            </a:fld>
            <a:endParaRPr lang="en-US"/>
          </a:p>
        </p:txBody>
      </p:sp>
      <p:sp>
        <p:nvSpPr>
          <p:cNvPr id="7" name="Slide Number Placeholder 6">
            <a:extLst>
              <a:ext uri="{FF2B5EF4-FFF2-40B4-BE49-F238E27FC236}">
                <a16:creationId xmlns=""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2022-03-14</a:t>
            </a:fld>
            <a:endParaRPr lang="en-US"/>
          </a:p>
        </p:txBody>
      </p:sp>
      <p:sp>
        <p:nvSpPr>
          <p:cNvPr id="9" name="Slide Number Placeholder 8">
            <a:extLst>
              <a:ext uri="{FF2B5EF4-FFF2-40B4-BE49-F238E27FC236}">
                <a16:creationId xmlns=""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2022-03-14</a:t>
            </a:fld>
            <a:endParaRPr lang="en-US"/>
          </a:p>
        </p:txBody>
      </p:sp>
      <p:sp>
        <p:nvSpPr>
          <p:cNvPr id="5" name="Slide Number Placeholder 4">
            <a:extLst>
              <a:ext uri="{FF2B5EF4-FFF2-40B4-BE49-F238E27FC236}">
                <a16:creationId xmlns=""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2022-03-14</a:t>
            </a:fld>
            <a:endParaRPr lang="en-US"/>
          </a:p>
        </p:txBody>
      </p:sp>
      <p:sp>
        <p:nvSpPr>
          <p:cNvPr id="4" name="Slide Number Placeholder 3">
            <a:extLst>
              <a:ext uri="{FF2B5EF4-FFF2-40B4-BE49-F238E27FC236}">
                <a16:creationId xmlns=""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2022-03-14</a:t>
            </a:fld>
            <a:endParaRPr lang="en-US"/>
          </a:p>
        </p:txBody>
      </p:sp>
      <p:sp>
        <p:nvSpPr>
          <p:cNvPr id="7" name="Slide Number Placeholder 6">
            <a:extLst>
              <a:ext uri="{FF2B5EF4-FFF2-40B4-BE49-F238E27FC236}">
                <a16:creationId xmlns=""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2022-03-14</a:t>
            </a:fld>
            <a:endParaRPr lang="en-US"/>
          </a:p>
        </p:txBody>
      </p:sp>
      <p:sp>
        <p:nvSpPr>
          <p:cNvPr id="7" name="Slide Number Placeholder 6">
            <a:extLst>
              <a:ext uri="{FF2B5EF4-FFF2-40B4-BE49-F238E27FC236}">
                <a16:creationId xmlns=""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2022-03-14</a:t>
            </a:fld>
            <a:endParaRPr lang="en-US" dirty="0"/>
          </a:p>
        </p:txBody>
      </p:sp>
      <p:sp>
        <p:nvSpPr>
          <p:cNvPr id="6" name="Slide Number Placeholder 5">
            <a:extLst>
              <a:ext uri="{FF2B5EF4-FFF2-40B4-BE49-F238E27FC236}">
                <a16:creationId xmlns=""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65.xml"/><Relationship Id="rId12" Type="http://schemas.openxmlformats.org/officeDocument/2006/relationships/customXml" Target="../ink/ink66.xml"/><Relationship Id="rId17" Type="http://schemas.openxmlformats.org/officeDocument/2006/relationships/customXml" Target="../ink/ink69.xml"/><Relationship Id="rId25" Type="http://schemas.openxmlformats.org/officeDocument/2006/relationships/customXml" Target="../ink/ink71.xml"/><Relationship Id="rId2" Type="http://schemas.openxmlformats.org/officeDocument/2006/relationships/notesSlide" Target="../notesSlides/notesSlide9.xml"/><Relationship Id="rId16" Type="http://schemas.openxmlformats.org/officeDocument/2006/relationships/customXml" Target="../ink/ink68.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70.xml"/><Relationship Id="rId14" Type="http://schemas.openxmlformats.org/officeDocument/2006/relationships/customXml" Target="../ink/ink67.xml"/><Relationship Id="rId22" Type="http://schemas.openxmlformats.org/officeDocument/2006/relationships/image" Target="../media/image7.emf"/><Relationship Id="rId27" Type="http://schemas.openxmlformats.org/officeDocument/2006/relationships/customXml" Target="../ink/ink72.xml"/></Relationships>
</file>

<file path=ppt/slides/_rels/slide11.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73.xml"/><Relationship Id="rId12" Type="http://schemas.openxmlformats.org/officeDocument/2006/relationships/customXml" Target="../ink/ink74.xml"/><Relationship Id="rId17" Type="http://schemas.openxmlformats.org/officeDocument/2006/relationships/customXml" Target="../ink/ink77.xml"/><Relationship Id="rId25" Type="http://schemas.openxmlformats.org/officeDocument/2006/relationships/customXml" Target="../ink/ink79.xml"/><Relationship Id="rId2" Type="http://schemas.openxmlformats.org/officeDocument/2006/relationships/notesSlide" Target="../notesSlides/notesSlide10.xml"/><Relationship Id="rId16" Type="http://schemas.openxmlformats.org/officeDocument/2006/relationships/customXml" Target="../ink/ink76.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78.xml"/><Relationship Id="rId14" Type="http://schemas.openxmlformats.org/officeDocument/2006/relationships/customXml" Target="../ink/ink75.xml"/><Relationship Id="rId22" Type="http://schemas.openxmlformats.org/officeDocument/2006/relationships/image" Target="../media/image7.emf"/><Relationship Id="rId27" Type="http://schemas.openxmlformats.org/officeDocument/2006/relationships/customXml" Target="../ink/ink80.xml"/></Relationships>
</file>

<file path=ppt/slides/_rels/slide12.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81.xml"/><Relationship Id="rId12" Type="http://schemas.openxmlformats.org/officeDocument/2006/relationships/customXml" Target="../ink/ink82.xml"/><Relationship Id="rId17" Type="http://schemas.openxmlformats.org/officeDocument/2006/relationships/customXml" Target="../ink/ink85.xml"/><Relationship Id="rId25" Type="http://schemas.openxmlformats.org/officeDocument/2006/relationships/customXml" Target="../ink/ink87.xml"/><Relationship Id="rId2" Type="http://schemas.openxmlformats.org/officeDocument/2006/relationships/notesSlide" Target="../notesSlides/notesSlide11.xml"/><Relationship Id="rId16" Type="http://schemas.openxmlformats.org/officeDocument/2006/relationships/customXml" Target="../ink/ink84.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86.xml"/><Relationship Id="rId14" Type="http://schemas.openxmlformats.org/officeDocument/2006/relationships/customXml" Target="../ink/ink83.xml"/><Relationship Id="rId22" Type="http://schemas.openxmlformats.org/officeDocument/2006/relationships/image" Target="../media/image7.emf"/><Relationship Id="rId27" Type="http://schemas.openxmlformats.org/officeDocument/2006/relationships/customXml" Target="../ink/ink88.xml"/></Relationships>
</file>

<file path=ppt/slides/_rels/slide13.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89.xml"/><Relationship Id="rId12" Type="http://schemas.openxmlformats.org/officeDocument/2006/relationships/customXml" Target="../ink/ink90.xml"/><Relationship Id="rId17" Type="http://schemas.openxmlformats.org/officeDocument/2006/relationships/customXml" Target="../ink/ink93.xml"/><Relationship Id="rId25" Type="http://schemas.openxmlformats.org/officeDocument/2006/relationships/customXml" Target="../ink/ink95.xml"/><Relationship Id="rId2" Type="http://schemas.openxmlformats.org/officeDocument/2006/relationships/notesSlide" Target="../notesSlides/notesSlide12.xml"/><Relationship Id="rId16" Type="http://schemas.openxmlformats.org/officeDocument/2006/relationships/customXml" Target="../ink/ink92.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94.xml"/><Relationship Id="rId14" Type="http://schemas.openxmlformats.org/officeDocument/2006/relationships/customXml" Target="../ink/ink91.xml"/><Relationship Id="rId22" Type="http://schemas.openxmlformats.org/officeDocument/2006/relationships/image" Target="../media/image7.emf"/><Relationship Id="rId27" Type="http://schemas.openxmlformats.org/officeDocument/2006/relationships/customXml" Target="../ink/ink96.xml"/></Relationships>
</file>

<file path=ppt/slides/_rels/slide14.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97.xml"/><Relationship Id="rId12" Type="http://schemas.openxmlformats.org/officeDocument/2006/relationships/customXml" Target="../ink/ink98.xml"/><Relationship Id="rId17" Type="http://schemas.openxmlformats.org/officeDocument/2006/relationships/customXml" Target="../ink/ink101.xml"/><Relationship Id="rId25" Type="http://schemas.openxmlformats.org/officeDocument/2006/relationships/customXml" Target="../ink/ink103.xml"/><Relationship Id="rId2" Type="http://schemas.openxmlformats.org/officeDocument/2006/relationships/notesSlide" Target="../notesSlides/notesSlide13.xml"/><Relationship Id="rId16" Type="http://schemas.openxmlformats.org/officeDocument/2006/relationships/customXml" Target="../ink/ink100.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102.xml"/><Relationship Id="rId14" Type="http://schemas.openxmlformats.org/officeDocument/2006/relationships/customXml" Target="../ink/ink99.xml"/><Relationship Id="rId22" Type="http://schemas.openxmlformats.org/officeDocument/2006/relationships/image" Target="../media/image7.emf"/><Relationship Id="rId27" Type="http://schemas.openxmlformats.org/officeDocument/2006/relationships/customXml" Target="../ink/ink104.xml"/></Relationships>
</file>

<file path=ppt/slides/_rels/slide15.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105.xml"/><Relationship Id="rId12" Type="http://schemas.openxmlformats.org/officeDocument/2006/relationships/customXml" Target="../ink/ink106.xml"/><Relationship Id="rId17" Type="http://schemas.openxmlformats.org/officeDocument/2006/relationships/customXml" Target="../ink/ink109.xml"/><Relationship Id="rId25" Type="http://schemas.openxmlformats.org/officeDocument/2006/relationships/customXml" Target="../ink/ink111.xml"/><Relationship Id="rId2" Type="http://schemas.openxmlformats.org/officeDocument/2006/relationships/notesSlide" Target="../notesSlides/notesSlide14.xml"/><Relationship Id="rId16" Type="http://schemas.openxmlformats.org/officeDocument/2006/relationships/customXml" Target="../ink/ink108.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110.xml"/><Relationship Id="rId14" Type="http://schemas.openxmlformats.org/officeDocument/2006/relationships/customXml" Target="../ink/ink107.xml"/><Relationship Id="rId22" Type="http://schemas.openxmlformats.org/officeDocument/2006/relationships/image" Target="../media/image7.emf"/><Relationship Id="rId27" Type="http://schemas.openxmlformats.org/officeDocument/2006/relationships/customXml" Target="../ink/ink1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1.xml"/><Relationship Id="rId12" Type="http://schemas.openxmlformats.org/officeDocument/2006/relationships/customXml" Target="../ink/ink2.xml"/><Relationship Id="rId17" Type="http://schemas.openxmlformats.org/officeDocument/2006/relationships/customXml" Target="../ink/ink5.xml"/><Relationship Id="rId25" Type="http://schemas.openxmlformats.org/officeDocument/2006/relationships/customXml" Target="../ink/ink7.xml"/><Relationship Id="rId2" Type="http://schemas.openxmlformats.org/officeDocument/2006/relationships/notesSlide" Target="../notesSlides/notesSlide1.xml"/><Relationship Id="rId16" Type="http://schemas.openxmlformats.org/officeDocument/2006/relationships/customXml" Target="../ink/ink4.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6.xml"/><Relationship Id="rId14" Type="http://schemas.openxmlformats.org/officeDocument/2006/relationships/customXml" Target="../ink/ink3.xml"/><Relationship Id="rId22" Type="http://schemas.openxmlformats.org/officeDocument/2006/relationships/image" Target="../media/image7.emf"/><Relationship Id="rId27" Type="http://schemas.openxmlformats.org/officeDocument/2006/relationships/customXml" Target="../ink/ink8.xml"/></Relationships>
</file>

<file path=ppt/slides/_rels/slide3.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9.xml"/><Relationship Id="rId12" Type="http://schemas.openxmlformats.org/officeDocument/2006/relationships/customXml" Target="../ink/ink10.xml"/><Relationship Id="rId17" Type="http://schemas.openxmlformats.org/officeDocument/2006/relationships/customXml" Target="../ink/ink13.xml"/><Relationship Id="rId25" Type="http://schemas.openxmlformats.org/officeDocument/2006/relationships/customXml" Target="../ink/ink15.xml"/><Relationship Id="rId2" Type="http://schemas.openxmlformats.org/officeDocument/2006/relationships/notesSlide" Target="../notesSlides/notesSlide2.xml"/><Relationship Id="rId16" Type="http://schemas.openxmlformats.org/officeDocument/2006/relationships/customXml" Target="../ink/ink12.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14.xml"/><Relationship Id="rId14" Type="http://schemas.openxmlformats.org/officeDocument/2006/relationships/customXml" Target="../ink/ink11.xml"/><Relationship Id="rId22" Type="http://schemas.openxmlformats.org/officeDocument/2006/relationships/image" Target="../media/image7.emf"/><Relationship Id="rId27" Type="http://schemas.openxmlformats.org/officeDocument/2006/relationships/customXml" Target="../ink/ink16.xml"/></Relationships>
</file>

<file path=ppt/slides/_rels/slide4.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17.xml"/><Relationship Id="rId12" Type="http://schemas.openxmlformats.org/officeDocument/2006/relationships/customXml" Target="../ink/ink18.xml"/><Relationship Id="rId17" Type="http://schemas.openxmlformats.org/officeDocument/2006/relationships/customXml" Target="../ink/ink21.xml"/><Relationship Id="rId25" Type="http://schemas.openxmlformats.org/officeDocument/2006/relationships/customXml" Target="../ink/ink23.xml"/><Relationship Id="rId2" Type="http://schemas.openxmlformats.org/officeDocument/2006/relationships/notesSlide" Target="../notesSlides/notesSlide3.xml"/><Relationship Id="rId16" Type="http://schemas.openxmlformats.org/officeDocument/2006/relationships/customXml" Target="../ink/ink20.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22.xml"/><Relationship Id="rId14" Type="http://schemas.openxmlformats.org/officeDocument/2006/relationships/customXml" Target="../ink/ink19.xml"/><Relationship Id="rId22" Type="http://schemas.openxmlformats.org/officeDocument/2006/relationships/image" Target="../media/image7.emf"/><Relationship Id="rId27" Type="http://schemas.openxmlformats.org/officeDocument/2006/relationships/customXml" Target="../ink/ink24.xml"/></Relationships>
</file>

<file path=ppt/slides/_rels/slide5.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25.xml"/><Relationship Id="rId12" Type="http://schemas.openxmlformats.org/officeDocument/2006/relationships/customXml" Target="../ink/ink26.xml"/><Relationship Id="rId17" Type="http://schemas.openxmlformats.org/officeDocument/2006/relationships/customXml" Target="../ink/ink29.xml"/><Relationship Id="rId25" Type="http://schemas.openxmlformats.org/officeDocument/2006/relationships/customXml" Target="../ink/ink31.xml"/><Relationship Id="rId2" Type="http://schemas.openxmlformats.org/officeDocument/2006/relationships/notesSlide" Target="../notesSlides/notesSlide4.xml"/><Relationship Id="rId16" Type="http://schemas.openxmlformats.org/officeDocument/2006/relationships/customXml" Target="../ink/ink28.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30.xml"/><Relationship Id="rId14" Type="http://schemas.openxmlformats.org/officeDocument/2006/relationships/customXml" Target="../ink/ink27.xml"/><Relationship Id="rId22" Type="http://schemas.openxmlformats.org/officeDocument/2006/relationships/image" Target="../media/image7.emf"/><Relationship Id="rId27" Type="http://schemas.openxmlformats.org/officeDocument/2006/relationships/customXml" Target="../ink/ink32.xml"/></Relationships>
</file>

<file path=ppt/slides/_rels/slide6.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33.xml"/><Relationship Id="rId12" Type="http://schemas.openxmlformats.org/officeDocument/2006/relationships/customXml" Target="../ink/ink34.xml"/><Relationship Id="rId17" Type="http://schemas.openxmlformats.org/officeDocument/2006/relationships/customXml" Target="../ink/ink37.xml"/><Relationship Id="rId25" Type="http://schemas.openxmlformats.org/officeDocument/2006/relationships/customXml" Target="../ink/ink39.xml"/><Relationship Id="rId2" Type="http://schemas.openxmlformats.org/officeDocument/2006/relationships/notesSlide" Target="../notesSlides/notesSlide5.xml"/><Relationship Id="rId16" Type="http://schemas.openxmlformats.org/officeDocument/2006/relationships/customXml" Target="../ink/ink36.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38.xml"/><Relationship Id="rId14" Type="http://schemas.openxmlformats.org/officeDocument/2006/relationships/customXml" Target="../ink/ink35.xml"/><Relationship Id="rId22" Type="http://schemas.openxmlformats.org/officeDocument/2006/relationships/image" Target="../media/image7.emf"/><Relationship Id="rId27" Type="http://schemas.openxmlformats.org/officeDocument/2006/relationships/customXml" Target="../ink/ink40.xml"/></Relationships>
</file>

<file path=ppt/slides/_rels/slide7.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41.xml"/><Relationship Id="rId12" Type="http://schemas.openxmlformats.org/officeDocument/2006/relationships/customXml" Target="../ink/ink42.xml"/><Relationship Id="rId17" Type="http://schemas.openxmlformats.org/officeDocument/2006/relationships/customXml" Target="../ink/ink45.xml"/><Relationship Id="rId25" Type="http://schemas.openxmlformats.org/officeDocument/2006/relationships/customXml" Target="../ink/ink47.xml"/><Relationship Id="rId2" Type="http://schemas.openxmlformats.org/officeDocument/2006/relationships/notesSlide" Target="../notesSlides/notesSlide6.xml"/><Relationship Id="rId16" Type="http://schemas.openxmlformats.org/officeDocument/2006/relationships/customXml" Target="../ink/ink44.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46.xml"/><Relationship Id="rId14" Type="http://schemas.openxmlformats.org/officeDocument/2006/relationships/customXml" Target="../ink/ink43.xml"/><Relationship Id="rId22" Type="http://schemas.openxmlformats.org/officeDocument/2006/relationships/image" Target="../media/image7.emf"/><Relationship Id="rId27" Type="http://schemas.openxmlformats.org/officeDocument/2006/relationships/customXml" Target="../ink/ink48.xml"/></Relationships>
</file>

<file path=ppt/slides/_rels/slide8.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49.xml"/><Relationship Id="rId12" Type="http://schemas.openxmlformats.org/officeDocument/2006/relationships/customXml" Target="../ink/ink50.xml"/><Relationship Id="rId17" Type="http://schemas.openxmlformats.org/officeDocument/2006/relationships/customXml" Target="../ink/ink53.xml"/><Relationship Id="rId25" Type="http://schemas.openxmlformats.org/officeDocument/2006/relationships/customXml" Target="../ink/ink55.xml"/><Relationship Id="rId2" Type="http://schemas.openxmlformats.org/officeDocument/2006/relationships/notesSlide" Target="../notesSlides/notesSlide7.xml"/><Relationship Id="rId16" Type="http://schemas.openxmlformats.org/officeDocument/2006/relationships/customXml" Target="../ink/ink52.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54.xml"/><Relationship Id="rId14" Type="http://schemas.openxmlformats.org/officeDocument/2006/relationships/customXml" Target="../ink/ink51.xml"/><Relationship Id="rId22" Type="http://schemas.openxmlformats.org/officeDocument/2006/relationships/image" Target="../media/image7.emf"/><Relationship Id="rId27" Type="http://schemas.openxmlformats.org/officeDocument/2006/relationships/customXml" Target="../ink/ink56.xml"/></Relationships>
</file>

<file path=ppt/slides/_rels/slide9.xml.rels><?xml version="1.0" encoding="UTF-8" standalone="yes"?>
<Relationships xmlns="http://schemas.openxmlformats.org/package/2006/relationships"><Relationship Id="rId13" Type="http://schemas.openxmlformats.org/officeDocument/2006/relationships/image" Target="../media/image23.png"/><Relationship Id="rId26" Type="http://schemas.openxmlformats.org/officeDocument/2006/relationships/image" Target="../media/image9.emf"/><Relationship Id="rId3" Type="http://schemas.openxmlformats.org/officeDocument/2006/relationships/customXml" Target="../ink/ink57.xml"/><Relationship Id="rId12" Type="http://schemas.openxmlformats.org/officeDocument/2006/relationships/customXml" Target="../ink/ink58.xml"/><Relationship Id="rId17" Type="http://schemas.openxmlformats.org/officeDocument/2006/relationships/customXml" Target="../ink/ink61.xml"/><Relationship Id="rId25" Type="http://schemas.openxmlformats.org/officeDocument/2006/relationships/customXml" Target="../ink/ink63.xml"/><Relationship Id="rId2" Type="http://schemas.openxmlformats.org/officeDocument/2006/relationships/notesSlide" Target="../notesSlides/notesSlide8.xml"/><Relationship Id="rId16" Type="http://schemas.openxmlformats.org/officeDocument/2006/relationships/customXml" Target="../ink/ink60.xml"/><Relationship Id="rId1" Type="http://schemas.openxmlformats.org/officeDocument/2006/relationships/slideLayout" Target="../slideLayouts/slideLayout3.xml"/><Relationship Id="rId11" Type="http://schemas.openxmlformats.org/officeDocument/2006/relationships/image" Target="../media/image22.png"/><Relationship Id="rId24" Type="http://schemas.openxmlformats.org/officeDocument/2006/relationships/image" Target="../media/image8.emf"/><Relationship Id="rId15" Type="http://schemas.openxmlformats.org/officeDocument/2006/relationships/image" Target="../media/image24.png"/><Relationship Id="rId23" Type="http://schemas.openxmlformats.org/officeDocument/2006/relationships/customXml" Target="../ink/ink62.xml"/><Relationship Id="rId14" Type="http://schemas.openxmlformats.org/officeDocument/2006/relationships/customXml" Target="../ink/ink59.xml"/><Relationship Id="rId22" Type="http://schemas.openxmlformats.org/officeDocument/2006/relationships/image" Target="../media/image7.emf"/><Relationship Id="rId27" Type="http://schemas.openxmlformats.org/officeDocument/2006/relationships/customXml" Target="../ink/ink6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8D5548-C89A-1F44-B046-3AC8385071C3}"/>
              </a:ext>
            </a:extLst>
          </p:cNvPr>
          <p:cNvSpPr>
            <a:spLocks noGrp="1"/>
          </p:cNvSpPr>
          <p:nvPr>
            <p:ph type="ctrTitle"/>
          </p:nvPr>
        </p:nvSpPr>
        <p:spPr>
          <a:xfrm>
            <a:off x="1524000" y="2353235"/>
            <a:ext cx="9144000" cy="2093369"/>
          </a:xfrm>
        </p:spPr>
        <p:txBody>
          <a:bodyPr>
            <a:normAutofit/>
          </a:bodyPr>
          <a:lstStyle/>
          <a:p>
            <a:r>
              <a:rPr lang="ar-SA" dirty="0" smtClean="0"/>
              <a:t>القراءات </a:t>
            </a:r>
            <a:br>
              <a:rPr lang="ar-SA" dirty="0" smtClean="0"/>
            </a:br>
            <a:r>
              <a:rPr lang="ar-SA" dirty="0" smtClean="0"/>
              <a:t>والأحرف السبعة</a:t>
            </a:r>
            <a:endParaRPr lang="en-US" dirty="0"/>
          </a:p>
        </p:txBody>
      </p:sp>
      <p:sp>
        <p:nvSpPr>
          <p:cNvPr id="3" name="Subtitle 2">
            <a:extLst>
              <a:ext uri="{FF2B5EF4-FFF2-40B4-BE49-F238E27FC236}">
                <a16:creationId xmlns="" xmlns:a16="http://schemas.microsoft.com/office/drawing/2014/main" id="{47BE6263-52BA-8E43-9969-41582C6388DB}"/>
              </a:ext>
            </a:extLst>
          </p:cNvPr>
          <p:cNvSpPr>
            <a:spLocks noGrp="1"/>
          </p:cNvSpPr>
          <p:nvPr>
            <p:ph type="subTitle" idx="1"/>
          </p:nvPr>
        </p:nvSpPr>
        <p:spPr>
          <a:xfrm>
            <a:off x="1524000" y="5034354"/>
            <a:ext cx="9144000" cy="694093"/>
          </a:xfrm>
        </p:spPr>
        <p:txBody>
          <a:bodyPr>
            <a:normAutofit/>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t>د. </a:t>
            </a:r>
            <a:r>
              <a:rPr lang="ar-KW" sz="3200" b="1" dirty="0"/>
              <a:t>هاله رجب</a:t>
            </a:r>
            <a:endParaRPr lang="en-US" sz="3200" b="1" dirty="0"/>
          </a:p>
        </p:txBody>
      </p:sp>
      <p:sp>
        <p:nvSpPr>
          <p:cNvPr id="7" name="TextBox 6">
            <a:extLst>
              <a:ext uri="{FF2B5EF4-FFF2-40B4-BE49-F238E27FC236}">
                <a16:creationId xmlns="" xmlns:a16="http://schemas.microsoft.com/office/drawing/2014/main" id="{6DC1293F-C03C-0043-9F4F-2AC1978EF5F4}"/>
              </a:ext>
            </a:extLst>
          </p:cNvPr>
          <p:cNvSpPr txBox="1">
            <a:spLocks noChangeAspect="1"/>
          </p:cNvSpPr>
          <p:nvPr/>
        </p:nvSpPr>
        <p:spPr>
          <a:xfrm>
            <a:off x="3448594" y="1791611"/>
            <a:ext cx="1920317" cy="369332"/>
          </a:xfrm>
          <a:prstGeom prst="rect">
            <a:avLst/>
          </a:prstGeom>
          <a:solidFill>
            <a:srgbClr val="1F3764"/>
          </a:solidFill>
        </p:spPr>
        <p:txBody>
          <a:bodyPr wrap="square" rtlCol="0">
            <a:spAutoFit/>
          </a:bodyPr>
          <a:lstStyle/>
          <a:p>
            <a:pPr algn="r" rtl="1"/>
            <a:r>
              <a:rPr lang="ar-SA" b="1" dirty="0">
                <a:solidFill>
                  <a:schemeClr val="bg1"/>
                </a:solidFill>
              </a:rPr>
              <a:t>الثانية – الفصل الرابع</a:t>
            </a:r>
            <a:endParaRPr lang="en-US" b="1" dirty="0">
              <a:solidFill>
                <a:schemeClr val="bg1"/>
              </a:solidFill>
            </a:endParaRPr>
          </a:p>
        </p:txBody>
      </p:sp>
    </p:spTree>
    <p:extLst>
      <p:ext uri="{BB962C8B-B14F-4D97-AF65-F5344CB8AC3E}">
        <p14:creationId xmlns:p14="http://schemas.microsoft.com/office/powerpoint/2010/main" val="170120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Rectangle 11"/>
          <p:cNvSpPr/>
          <p:nvPr/>
        </p:nvSpPr>
        <p:spPr>
          <a:xfrm>
            <a:off x="10498276" y="2877772"/>
            <a:ext cx="1005403" cy="1862048"/>
          </a:xfrm>
          <a:prstGeom prst="rect">
            <a:avLst/>
          </a:prstGeom>
          <a:noFill/>
          <a:ln w="28575">
            <a:solidFill>
              <a:srgbClr val="FF0000"/>
            </a:solidFill>
          </a:ln>
        </p:spPr>
        <p:txBody>
          <a:bodyPr wrap="none" lIns="91440" tIns="45720" rIns="91440" bIns="45720">
            <a:spAutoFit/>
          </a:bodyPr>
          <a:lstStyle/>
          <a:p>
            <a:pPr algn="ctr"/>
            <a:r>
              <a:rPr lang="ar-SA"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6</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13" name="TextBox 12"/>
          <p:cNvSpPr txBox="1"/>
          <p:nvPr/>
        </p:nvSpPr>
        <p:spPr>
          <a:xfrm>
            <a:off x="3464959" y="2031386"/>
            <a:ext cx="6048672" cy="355481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الاختلاف بالإبدال </a:t>
            </a:r>
            <a:r>
              <a:rPr lang="ar-KW" b="1" u="sng" dirty="0" smtClean="0">
                <a:solidFill>
                  <a:srgbClr val="003192"/>
                </a:solidFill>
              </a:rPr>
              <a:t>(جعل حرف مكان حرف)</a:t>
            </a:r>
            <a:endParaRPr lang="ar-KW" sz="2800" b="1" u="sng" dirty="0" smtClean="0">
              <a:solidFill>
                <a:srgbClr val="003192"/>
              </a:solidFill>
            </a:endParaRPr>
          </a:p>
          <a:p>
            <a:pPr algn="ctr" rtl="0">
              <a:lnSpc>
                <a:spcPct val="150000"/>
              </a:lnSpc>
            </a:pPr>
            <a:r>
              <a:rPr lang="en-US" sz="2800" b="1" u="sng" dirty="0" smtClean="0">
                <a:solidFill>
                  <a:srgbClr val="003192"/>
                </a:solidFill>
              </a:rPr>
              <a:t>A letter </a:t>
            </a:r>
            <a:r>
              <a:rPr lang="en-US" sz="2800" b="1" u="sng" dirty="0">
                <a:solidFill>
                  <a:srgbClr val="003192"/>
                </a:solidFill>
              </a:rPr>
              <a:t>taking the place of another</a:t>
            </a:r>
            <a:endParaRPr lang="ar-KW" sz="2400" b="1" u="sng" dirty="0">
              <a:solidFill>
                <a:srgbClr val="003192"/>
              </a:solidFill>
            </a:endParaRPr>
          </a:p>
          <a:p>
            <a:pPr algn="ctr">
              <a:lnSpc>
                <a:spcPct val="150000"/>
              </a:lnSpc>
            </a:pPr>
            <a:r>
              <a:rPr lang="ar-KW" sz="2800" dirty="0">
                <a:solidFill>
                  <a:srgbClr val="003192"/>
                </a:solidFill>
              </a:rPr>
              <a:t>{هُنَالِكَ </a:t>
            </a:r>
            <a:r>
              <a:rPr lang="ar-KW" sz="4000" b="1" dirty="0" smtClean="0">
                <a:solidFill>
                  <a:srgbClr val="003192"/>
                </a:solidFill>
              </a:rPr>
              <a:t>تَ</a:t>
            </a:r>
            <a:r>
              <a:rPr lang="ar-KW" sz="4000" b="1" dirty="0" smtClean="0">
                <a:solidFill>
                  <a:srgbClr val="FF0000"/>
                </a:solidFill>
              </a:rPr>
              <a:t>بْــ</a:t>
            </a:r>
            <a:r>
              <a:rPr lang="ar-KW" sz="4000" b="1" dirty="0" smtClean="0">
                <a:solidFill>
                  <a:srgbClr val="003192"/>
                </a:solidFill>
              </a:rPr>
              <a:t>لُو</a:t>
            </a:r>
            <a:r>
              <a:rPr lang="ar-KW" sz="4000" dirty="0" smtClean="0">
                <a:solidFill>
                  <a:srgbClr val="003192"/>
                </a:solidFill>
              </a:rPr>
              <a:t> </a:t>
            </a:r>
            <a:r>
              <a:rPr lang="ar-KW" sz="2800" dirty="0">
                <a:solidFill>
                  <a:srgbClr val="003192"/>
                </a:solidFill>
              </a:rPr>
              <a:t>كُلُّ نَفْسٍ مَا أَسْلَفَتْ} </a:t>
            </a:r>
            <a:endParaRPr lang="ar-KW" sz="2800" dirty="0" smtClean="0">
              <a:solidFill>
                <a:srgbClr val="003192"/>
              </a:solidFill>
            </a:endParaRPr>
          </a:p>
          <a:p>
            <a:pPr algn="ctr">
              <a:lnSpc>
                <a:spcPct val="150000"/>
              </a:lnSpc>
            </a:pPr>
            <a:r>
              <a:rPr lang="ar-KW" sz="2800" dirty="0">
                <a:solidFill>
                  <a:srgbClr val="003192"/>
                </a:solidFill>
              </a:rPr>
              <a:t>{هُنَالِكَ </a:t>
            </a:r>
            <a:r>
              <a:rPr lang="ar-KW" sz="4000" b="1" dirty="0" smtClean="0">
                <a:solidFill>
                  <a:srgbClr val="003192"/>
                </a:solidFill>
              </a:rPr>
              <a:t>تَ</a:t>
            </a:r>
            <a:r>
              <a:rPr lang="ar-KW" sz="4000" b="1" dirty="0" smtClean="0">
                <a:solidFill>
                  <a:srgbClr val="FF0000"/>
                </a:solidFill>
              </a:rPr>
              <a:t>تْــ</a:t>
            </a:r>
            <a:r>
              <a:rPr lang="ar-KW" sz="4000" b="1" dirty="0" smtClean="0">
                <a:solidFill>
                  <a:srgbClr val="003192"/>
                </a:solidFill>
              </a:rPr>
              <a:t>لُو</a:t>
            </a:r>
            <a:r>
              <a:rPr lang="ar-KW" sz="4000" dirty="0" smtClean="0">
                <a:solidFill>
                  <a:srgbClr val="003192"/>
                </a:solidFill>
              </a:rPr>
              <a:t> </a:t>
            </a:r>
            <a:r>
              <a:rPr lang="ar-KW" sz="2800" dirty="0">
                <a:solidFill>
                  <a:srgbClr val="003192"/>
                </a:solidFill>
              </a:rPr>
              <a:t>كُلُّ نَفْسٍ مَا أَسْلَفَتْ} </a:t>
            </a:r>
            <a:endParaRPr lang="ar-KW" sz="2800" dirty="0" smtClean="0">
              <a:solidFill>
                <a:srgbClr val="003192"/>
              </a:solidFill>
            </a:endParaRPr>
          </a:p>
          <a:p>
            <a:pPr algn="ctr">
              <a:lnSpc>
                <a:spcPct val="150000"/>
              </a:lnSpc>
            </a:pPr>
            <a:r>
              <a:rPr lang="en-US" sz="1400" dirty="0">
                <a:solidFill>
                  <a:srgbClr val="003192"/>
                </a:solidFill>
              </a:rPr>
              <a:t> </a:t>
            </a:r>
            <a:r>
              <a:rPr lang="ar-KW" sz="1400" dirty="0">
                <a:solidFill>
                  <a:srgbClr val="003192"/>
                </a:solidFill>
              </a:rPr>
              <a:t>(يونس 30) </a:t>
            </a:r>
            <a:endParaRPr lang="ar-KW" sz="2800" dirty="0">
              <a:solidFill>
                <a:srgbClr val="003192"/>
              </a:solidFill>
            </a:endParaRPr>
          </a:p>
        </p:txBody>
      </p:sp>
    </p:spTree>
    <p:extLst>
      <p:ext uri="{BB962C8B-B14F-4D97-AF65-F5344CB8AC3E}">
        <p14:creationId xmlns:p14="http://schemas.microsoft.com/office/powerpoint/2010/main" val="2994564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Rectangle 11"/>
          <p:cNvSpPr/>
          <p:nvPr/>
        </p:nvSpPr>
        <p:spPr>
          <a:xfrm>
            <a:off x="10498276" y="2877772"/>
            <a:ext cx="1005403" cy="1862048"/>
          </a:xfrm>
          <a:prstGeom prst="rect">
            <a:avLst/>
          </a:prstGeom>
          <a:noFill/>
          <a:ln w="28575">
            <a:solidFill>
              <a:srgbClr val="FF0000"/>
            </a:solidFill>
          </a:ln>
        </p:spPr>
        <p:txBody>
          <a:bodyPr wrap="none" lIns="91440" tIns="45720" rIns="91440" bIns="45720">
            <a:spAutoFit/>
          </a:bodyPr>
          <a:lstStyle/>
          <a:p>
            <a:pPr algn="ctr"/>
            <a:r>
              <a:rPr lang="ar-SA"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7</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13" name="TextBox 12"/>
          <p:cNvSpPr txBox="1"/>
          <p:nvPr/>
        </p:nvSpPr>
        <p:spPr>
          <a:xfrm>
            <a:off x="3609717" y="1752556"/>
            <a:ext cx="6048672" cy="440120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الاختلاف في اللهجات</a:t>
            </a:r>
          </a:p>
          <a:p>
            <a:pPr algn="ctr" rtl="0">
              <a:lnSpc>
                <a:spcPct val="150000"/>
              </a:lnSpc>
              <a:tabLst>
                <a:tab pos="2416175" algn="l"/>
              </a:tabLst>
            </a:pPr>
            <a:r>
              <a:rPr lang="en-US" sz="2800" b="1" u="sng" dirty="0">
                <a:solidFill>
                  <a:srgbClr val="003192"/>
                </a:solidFill>
              </a:rPr>
              <a:t>The </a:t>
            </a:r>
            <a:r>
              <a:rPr lang="en-US" sz="2800" b="1" u="sng" dirty="0" smtClean="0">
                <a:solidFill>
                  <a:srgbClr val="003192"/>
                </a:solidFill>
              </a:rPr>
              <a:t>Different dialects </a:t>
            </a:r>
            <a:r>
              <a:rPr lang="en-US" sz="2800" b="1" u="sng" dirty="0">
                <a:solidFill>
                  <a:srgbClr val="003192"/>
                </a:solidFill>
              </a:rPr>
              <a:t>of the </a:t>
            </a:r>
            <a:r>
              <a:rPr lang="en-US" sz="2800" b="1" u="sng" dirty="0" smtClean="0">
                <a:solidFill>
                  <a:srgbClr val="003192"/>
                </a:solidFill>
              </a:rPr>
              <a:t>Arabs</a:t>
            </a:r>
          </a:p>
          <a:p>
            <a:pPr algn="ctr">
              <a:lnSpc>
                <a:spcPct val="150000"/>
              </a:lnSpc>
              <a:tabLst>
                <a:tab pos="2416175" algn="l"/>
              </a:tabLst>
            </a:pPr>
            <a:r>
              <a:rPr lang="ar-KW" sz="2800" dirty="0" smtClean="0">
                <a:solidFill>
                  <a:srgbClr val="003192"/>
                </a:solidFill>
              </a:rPr>
              <a:t>"</a:t>
            </a:r>
            <a:r>
              <a:rPr lang="ar-KW" sz="2800" b="1" dirty="0" smtClean="0">
                <a:solidFill>
                  <a:srgbClr val="003192"/>
                </a:solidFill>
              </a:rPr>
              <a:t>خُ</a:t>
            </a:r>
            <a:r>
              <a:rPr lang="ar-KW" sz="2800" b="1" dirty="0" smtClean="0">
                <a:solidFill>
                  <a:srgbClr val="FF0000"/>
                </a:solidFill>
              </a:rPr>
              <a:t>طُـ</a:t>
            </a:r>
            <a:r>
              <a:rPr lang="ar-KW" sz="2800" b="1" dirty="0" smtClean="0">
                <a:solidFill>
                  <a:srgbClr val="003192"/>
                </a:solidFill>
              </a:rPr>
              <a:t>واتِ</a:t>
            </a:r>
            <a:r>
              <a:rPr lang="ar-KW" sz="2800" dirty="0">
                <a:solidFill>
                  <a:srgbClr val="003192"/>
                </a:solidFill>
              </a:rPr>
              <a:t>" </a:t>
            </a:r>
            <a:r>
              <a:rPr lang="ar-KW" sz="2800" dirty="0" smtClean="0">
                <a:solidFill>
                  <a:srgbClr val="003192"/>
                </a:solidFill>
              </a:rPr>
              <a:t>.... </a:t>
            </a:r>
            <a:r>
              <a:rPr lang="ar-KW" sz="2800" dirty="0">
                <a:solidFill>
                  <a:srgbClr val="003192"/>
                </a:solidFill>
              </a:rPr>
              <a:t>"</a:t>
            </a:r>
            <a:r>
              <a:rPr lang="ar-KW" sz="2800" b="1" dirty="0" smtClean="0">
                <a:solidFill>
                  <a:srgbClr val="003192"/>
                </a:solidFill>
              </a:rPr>
              <a:t>خُ</a:t>
            </a:r>
            <a:r>
              <a:rPr lang="ar-KW" sz="2800" b="1" dirty="0" smtClean="0">
                <a:solidFill>
                  <a:srgbClr val="FF0000"/>
                </a:solidFill>
              </a:rPr>
              <a:t>طْـ</a:t>
            </a:r>
            <a:r>
              <a:rPr lang="ar-KW" sz="2800" b="1" dirty="0" smtClean="0">
                <a:solidFill>
                  <a:srgbClr val="003192"/>
                </a:solidFill>
              </a:rPr>
              <a:t>واتِ</a:t>
            </a:r>
            <a:r>
              <a:rPr lang="ar-KW" sz="2800" dirty="0">
                <a:solidFill>
                  <a:srgbClr val="003192"/>
                </a:solidFill>
              </a:rPr>
              <a:t>" </a:t>
            </a:r>
            <a:endParaRPr lang="ar-KW" sz="2800" dirty="0" smtClean="0">
              <a:solidFill>
                <a:srgbClr val="003192"/>
              </a:solidFill>
            </a:endParaRPr>
          </a:p>
          <a:p>
            <a:pPr algn="ctr">
              <a:lnSpc>
                <a:spcPct val="150000"/>
              </a:lnSpc>
              <a:tabLst>
                <a:tab pos="2416175" algn="l"/>
              </a:tabLst>
            </a:pPr>
            <a:r>
              <a:rPr lang="ar-KW" sz="2800" dirty="0">
                <a:solidFill>
                  <a:srgbClr val="003192"/>
                </a:solidFill>
              </a:rPr>
              <a:t>"</a:t>
            </a:r>
            <a:r>
              <a:rPr lang="ar-KW" sz="2800" b="1" dirty="0" smtClean="0">
                <a:solidFill>
                  <a:srgbClr val="FF0000"/>
                </a:solidFill>
              </a:rPr>
              <a:t>ب</a:t>
            </a:r>
            <a:r>
              <a:rPr lang="ar-KW" sz="2800" b="1" dirty="0" smtClean="0">
                <a:solidFill>
                  <a:srgbClr val="003192"/>
                </a:solidFill>
              </a:rPr>
              <a:t>ُــيوت</a:t>
            </a:r>
            <a:r>
              <a:rPr lang="ar-KW" sz="2800" dirty="0" smtClean="0">
                <a:solidFill>
                  <a:srgbClr val="003192"/>
                </a:solidFill>
              </a:rPr>
              <a:t>" ... </a:t>
            </a:r>
            <a:r>
              <a:rPr lang="ar-KW" sz="2800" dirty="0">
                <a:solidFill>
                  <a:srgbClr val="003192"/>
                </a:solidFill>
              </a:rPr>
              <a:t>"</a:t>
            </a:r>
            <a:r>
              <a:rPr lang="ar-KW" sz="2800" b="1" dirty="0" smtClean="0">
                <a:solidFill>
                  <a:srgbClr val="FF0000"/>
                </a:solidFill>
              </a:rPr>
              <a:t>بِ</a:t>
            </a:r>
            <a:r>
              <a:rPr lang="ar-KW" sz="2800" b="1" dirty="0" smtClean="0">
                <a:solidFill>
                  <a:srgbClr val="003192"/>
                </a:solidFill>
              </a:rPr>
              <a:t>ــيوت</a:t>
            </a:r>
            <a:r>
              <a:rPr lang="ar-KW" sz="2800" dirty="0" smtClean="0">
                <a:solidFill>
                  <a:srgbClr val="003192"/>
                </a:solidFill>
              </a:rPr>
              <a:t>"</a:t>
            </a:r>
          </a:p>
          <a:p>
            <a:pPr marL="457200" indent="-457200" algn="r" rtl="1">
              <a:buFont typeface="Arial" panose="020B0604020202020204" pitchFamily="34" charset="0"/>
              <a:buChar char="•"/>
              <a:tabLst>
                <a:tab pos="2416175" algn="l"/>
              </a:tabLst>
            </a:pPr>
            <a:r>
              <a:rPr lang="ar-KW" sz="2800" dirty="0" smtClean="0">
                <a:solidFill>
                  <a:srgbClr val="003192"/>
                </a:solidFill>
              </a:rPr>
              <a:t>الفتح/الإمالة/التقليل: «موس</a:t>
            </a:r>
            <a:r>
              <a:rPr lang="ar-KW" sz="2800" dirty="0" smtClean="0">
                <a:solidFill>
                  <a:srgbClr val="FF0000"/>
                </a:solidFill>
              </a:rPr>
              <a:t>ى</a:t>
            </a:r>
            <a:r>
              <a:rPr lang="ar-KW" sz="2800" dirty="0" smtClean="0">
                <a:solidFill>
                  <a:srgbClr val="003192"/>
                </a:solidFill>
              </a:rPr>
              <a:t>»</a:t>
            </a:r>
          </a:p>
          <a:p>
            <a:pPr marL="457200" indent="-457200" algn="r" rtl="1">
              <a:buFont typeface="Arial" panose="020B0604020202020204" pitchFamily="34" charset="0"/>
              <a:buChar char="•"/>
              <a:tabLst>
                <a:tab pos="2416175" algn="l"/>
              </a:tabLst>
            </a:pPr>
            <a:r>
              <a:rPr lang="ar-KW" sz="2800" dirty="0" smtClean="0">
                <a:solidFill>
                  <a:srgbClr val="003192"/>
                </a:solidFill>
              </a:rPr>
              <a:t>الإظهار/الإدغام: «مناس</a:t>
            </a:r>
            <a:r>
              <a:rPr lang="ar-KW" sz="2800" dirty="0" smtClean="0">
                <a:solidFill>
                  <a:srgbClr val="FF0000"/>
                </a:solidFill>
              </a:rPr>
              <a:t>كَـكُ</a:t>
            </a:r>
            <a:r>
              <a:rPr lang="ar-KW" sz="2800" dirty="0" smtClean="0">
                <a:solidFill>
                  <a:srgbClr val="003192"/>
                </a:solidFill>
              </a:rPr>
              <a:t>م»</a:t>
            </a:r>
          </a:p>
          <a:p>
            <a:pPr marL="457200" indent="-457200" algn="r" rtl="1">
              <a:buFont typeface="Arial" panose="020B0604020202020204" pitchFamily="34" charset="0"/>
              <a:buChar char="•"/>
              <a:tabLst>
                <a:tab pos="2416175" algn="l"/>
              </a:tabLst>
            </a:pPr>
            <a:r>
              <a:rPr lang="ar-KW" sz="2800" dirty="0" smtClean="0">
                <a:solidFill>
                  <a:srgbClr val="003192"/>
                </a:solidFill>
              </a:rPr>
              <a:t>التسهيل/التحقيق: «</a:t>
            </a:r>
            <a:r>
              <a:rPr lang="ar-KW" sz="2800" dirty="0" smtClean="0">
                <a:solidFill>
                  <a:srgbClr val="FF0000"/>
                </a:solidFill>
              </a:rPr>
              <a:t>ءإ</a:t>
            </a:r>
            <a:r>
              <a:rPr lang="ar-KW" sz="2800" dirty="0" smtClean="0">
                <a:solidFill>
                  <a:srgbClr val="003192"/>
                </a:solidFill>
              </a:rPr>
              <a:t>نكم»</a:t>
            </a:r>
          </a:p>
          <a:p>
            <a:pPr marL="457200" indent="-457200" algn="r" rtl="1">
              <a:buFont typeface="Arial" panose="020B0604020202020204" pitchFamily="34" charset="0"/>
              <a:buChar char="•"/>
              <a:tabLst>
                <a:tab pos="2416175" algn="l"/>
              </a:tabLst>
            </a:pPr>
            <a:r>
              <a:rPr lang="ar-KW" sz="2800" dirty="0" smtClean="0">
                <a:solidFill>
                  <a:srgbClr val="003192"/>
                </a:solidFill>
              </a:rPr>
              <a:t>التفخيم/الترقيق: «ظ</a:t>
            </a:r>
            <a:r>
              <a:rPr lang="ar-KW" sz="2800" dirty="0" smtClean="0">
                <a:solidFill>
                  <a:srgbClr val="FF0000"/>
                </a:solidFill>
              </a:rPr>
              <a:t>لـ</a:t>
            </a:r>
            <a:r>
              <a:rPr lang="ar-KW" sz="2800" dirty="0" smtClean="0">
                <a:solidFill>
                  <a:srgbClr val="003192"/>
                </a:solidFill>
              </a:rPr>
              <a:t>موا»</a:t>
            </a:r>
            <a:endParaRPr lang="ar-KW" sz="2800" dirty="0">
              <a:solidFill>
                <a:srgbClr val="003192"/>
              </a:solidFill>
            </a:endParaRPr>
          </a:p>
        </p:txBody>
      </p:sp>
    </p:spTree>
    <p:extLst>
      <p:ext uri="{BB962C8B-B14F-4D97-AF65-F5344CB8AC3E}">
        <p14:creationId xmlns:p14="http://schemas.microsoft.com/office/powerpoint/2010/main" val="598158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TextBox 11"/>
          <p:cNvSpPr txBox="1"/>
          <p:nvPr/>
        </p:nvSpPr>
        <p:spPr>
          <a:xfrm>
            <a:off x="9988580" y="1985732"/>
            <a:ext cx="1728192" cy="3770263"/>
          </a:xfrm>
          <a:prstGeom prst="rect">
            <a:avLst/>
          </a:prstGeom>
          <a:solidFill>
            <a:schemeClr val="accent1">
              <a:lumMod val="50000"/>
            </a:schemeClr>
          </a:solidFill>
          <a:ln>
            <a:solidFill>
              <a:srgbClr val="FFFF00"/>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endParaRPr lang="en-US" sz="1100" b="1" dirty="0">
              <a:solidFill>
                <a:srgbClr val="FFFF00"/>
              </a:solidFill>
            </a:endParaRPr>
          </a:p>
          <a:p>
            <a:pPr lvl="0" algn="ctr"/>
            <a:r>
              <a:rPr lang="ar-KW" sz="2800" b="1" dirty="0" smtClean="0">
                <a:solidFill>
                  <a:srgbClr val="FFFF00"/>
                </a:solidFill>
              </a:rPr>
              <a:t>الحكمة من إنزال القرآن بالأحرف السبعة</a:t>
            </a:r>
          </a:p>
          <a:p>
            <a:pPr lvl="0" algn="ctr"/>
            <a:endParaRPr lang="en-US" sz="1600" b="1" dirty="0">
              <a:solidFill>
                <a:srgbClr val="FFFF00"/>
              </a:solidFill>
            </a:endParaRPr>
          </a:p>
          <a:p>
            <a:pPr algn="ctr"/>
            <a:r>
              <a:rPr lang="en-US" sz="2000" b="1" dirty="0">
                <a:solidFill>
                  <a:srgbClr val="FFFF00"/>
                </a:solidFill>
              </a:rPr>
              <a:t>Wisdom behind the Revelation of the Qur’an in Seven </a:t>
            </a:r>
            <a:r>
              <a:rPr lang="en-US" sz="2000" b="1" dirty="0" err="1">
                <a:solidFill>
                  <a:srgbClr val="FFFF00"/>
                </a:solidFill>
              </a:rPr>
              <a:t>Ahruf</a:t>
            </a:r>
            <a:r>
              <a:rPr lang="en-US" sz="2000" b="1" dirty="0">
                <a:solidFill>
                  <a:srgbClr val="FFFF00"/>
                </a:solidFill>
              </a:rPr>
              <a:t> </a:t>
            </a:r>
            <a:endParaRPr lang="ar-KW" sz="2000" b="1" dirty="0">
              <a:solidFill>
                <a:srgbClr val="FFFF00"/>
              </a:solidFill>
            </a:endParaRPr>
          </a:p>
        </p:txBody>
      </p:sp>
      <p:sp>
        <p:nvSpPr>
          <p:cNvPr id="13" name="TextBox 12"/>
          <p:cNvSpPr txBox="1"/>
          <p:nvPr/>
        </p:nvSpPr>
        <p:spPr>
          <a:xfrm>
            <a:off x="2612898" y="4210065"/>
            <a:ext cx="7045491" cy="223138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spcAft>
                <a:spcPts val="1800"/>
              </a:spcAft>
            </a:pPr>
            <a:r>
              <a:rPr lang="en-US" sz="2000" b="1" dirty="0" smtClean="0">
                <a:solidFill>
                  <a:srgbClr val="FF0000"/>
                </a:solidFill>
              </a:rPr>
              <a:t>1- Facilitation:</a:t>
            </a:r>
          </a:p>
          <a:p>
            <a:pPr algn="ctr" rtl="0"/>
            <a:r>
              <a:rPr lang="en-US" b="1" dirty="0" smtClean="0">
                <a:solidFill>
                  <a:srgbClr val="003192"/>
                </a:solidFill>
              </a:rPr>
              <a:t>The </a:t>
            </a:r>
            <a:r>
              <a:rPr lang="en-US" b="1" dirty="0">
                <a:solidFill>
                  <a:srgbClr val="003192"/>
                </a:solidFill>
              </a:rPr>
              <a:t>Arabs in whose language the Qur'an was revealed had different dialects</a:t>
            </a:r>
            <a:r>
              <a:rPr lang="en-US" b="1" dirty="0" smtClean="0">
                <a:solidFill>
                  <a:srgbClr val="003192"/>
                </a:solidFill>
              </a:rPr>
              <a:t>.</a:t>
            </a:r>
          </a:p>
          <a:p>
            <a:pPr algn="ctr" rtl="0"/>
            <a:r>
              <a:rPr lang="en-US" sz="1600" dirty="0" smtClean="0">
                <a:solidFill>
                  <a:srgbClr val="003192"/>
                </a:solidFill>
              </a:rPr>
              <a:t>such </a:t>
            </a:r>
            <a:r>
              <a:rPr lang="en-US" sz="1600" dirty="0">
                <a:solidFill>
                  <a:srgbClr val="003192"/>
                </a:solidFill>
              </a:rPr>
              <a:t>a dialect became an innate part of their nature and character, which was impossible to change. </a:t>
            </a:r>
            <a:endParaRPr lang="en-US" sz="1600" dirty="0" smtClean="0">
              <a:solidFill>
                <a:srgbClr val="003192"/>
              </a:solidFill>
            </a:endParaRPr>
          </a:p>
          <a:p>
            <a:pPr algn="ctr" rtl="0"/>
            <a:r>
              <a:rPr lang="en-US" sz="1200" dirty="0" smtClean="0">
                <a:solidFill>
                  <a:srgbClr val="003192"/>
                </a:solidFill>
              </a:rPr>
              <a:t>Had </a:t>
            </a:r>
            <a:r>
              <a:rPr lang="en-US" sz="1200" dirty="0">
                <a:solidFill>
                  <a:srgbClr val="003192"/>
                </a:solidFill>
              </a:rPr>
              <a:t>Allah ordered them to recite the Qur'an in a dialect other than their own, it would have been too difficult for them</a:t>
            </a:r>
            <a:r>
              <a:rPr lang="en-US" sz="1200" dirty="0" smtClean="0">
                <a:solidFill>
                  <a:srgbClr val="003192"/>
                </a:solidFill>
              </a:rPr>
              <a:t>.</a:t>
            </a:r>
          </a:p>
          <a:p>
            <a:pPr algn="ctr" rtl="0"/>
            <a:r>
              <a:rPr lang="en-US" sz="1200" dirty="0" smtClean="0">
                <a:solidFill>
                  <a:srgbClr val="003192"/>
                </a:solidFill>
              </a:rPr>
              <a:t>the </a:t>
            </a:r>
            <a:r>
              <a:rPr lang="en-US" sz="1200" dirty="0">
                <a:solidFill>
                  <a:srgbClr val="003192"/>
                </a:solidFill>
              </a:rPr>
              <a:t>Prophet </a:t>
            </a:r>
            <a:r>
              <a:rPr lang="en-US" sz="1200" dirty="0" smtClean="0">
                <a:solidFill>
                  <a:srgbClr val="003192"/>
                </a:solidFill>
              </a:rPr>
              <a:t>recited </a:t>
            </a:r>
            <a:r>
              <a:rPr lang="en-US" sz="1200" dirty="0">
                <a:solidFill>
                  <a:srgbClr val="003192"/>
                </a:solidFill>
              </a:rPr>
              <a:t>and </a:t>
            </a:r>
            <a:r>
              <a:rPr lang="en-US" sz="1200" dirty="0" smtClean="0">
                <a:solidFill>
                  <a:srgbClr val="003192"/>
                </a:solidFill>
              </a:rPr>
              <a:t>touch Quran </a:t>
            </a:r>
            <a:r>
              <a:rPr lang="en-US" sz="1200" dirty="0">
                <a:solidFill>
                  <a:srgbClr val="003192"/>
                </a:solidFill>
              </a:rPr>
              <a:t>to each tribe according to its dialect. </a:t>
            </a:r>
          </a:p>
        </p:txBody>
      </p:sp>
      <p:sp>
        <p:nvSpPr>
          <p:cNvPr id="14" name="TextBox 13"/>
          <p:cNvSpPr txBox="1"/>
          <p:nvPr/>
        </p:nvSpPr>
        <p:spPr>
          <a:xfrm>
            <a:off x="2717482" y="1864128"/>
            <a:ext cx="7045491" cy="204671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1800"/>
              </a:spcAft>
            </a:pPr>
            <a:r>
              <a:rPr lang="ar-KW" sz="2800" b="1" dirty="0" smtClean="0">
                <a:solidFill>
                  <a:srgbClr val="FF0000"/>
                </a:solidFill>
              </a:rPr>
              <a:t>1- التخفيف والتيسير: </a:t>
            </a:r>
          </a:p>
          <a:p>
            <a:pPr algn="ctr"/>
            <a:r>
              <a:rPr lang="ar-KW" sz="2400" b="1" dirty="0" smtClean="0">
                <a:solidFill>
                  <a:srgbClr val="003192"/>
                </a:solidFill>
              </a:rPr>
              <a:t>أن </a:t>
            </a:r>
            <a:r>
              <a:rPr lang="ar-KW" sz="2400" b="1" dirty="0">
                <a:solidFill>
                  <a:srgbClr val="003192"/>
                </a:solidFill>
              </a:rPr>
              <a:t>العرب الذين نزل القرآن بلغتهم ألسنتهم مختلفة، ولهجاتهم </a:t>
            </a:r>
            <a:r>
              <a:rPr lang="ar-KW" sz="2400" b="1" dirty="0" smtClean="0">
                <a:solidFill>
                  <a:srgbClr val="003192"/>
                </a:solidFill>
              </a:rPr>
              <a:t>متباينة</a:t>
            </a:r>
          </a:p>
          <a:p>
            <a:pPr algn="ctr"/>
            <a:r>
              <a:rPr lang="ar-KW" sz="2000" dirty="0" smtClean="0">
                <a:solidFill>
                  <a:srgbClr val="003192"/>
                </a:solidFill>
              </a:rPr>
              <a:t>ويتعذر </a:t>
            </a:r>
            <a:r>
              <a:rPr lang="ar-KW" sz="2000" dirty="0">
                <a:solidFill>
                  <a:srgbClr val="003192"/>
                </a:solidFill>
              </a:rPr>
              <a:t>على الواحد منهم أن ينتقل من لهجته التي نشأ </a:t>
            </a:r>
            <a:r>
              <a:rPr lang="ar-KW" sz="2000" dirty="0" smtClean="0">
                <a:solidFill>
                  <a:srgbClr val="003192"/>
                </a:solidFill>
              </a:rPr>
              <a:t>عليها</a:t>
            </a:r>
          </a:p>
          <a:p>
            <a:pPr algn="ctr"/>
            <a:r>
              <a:rPr lang="ar-KW" sz="2000" dirty="0" smtClean="0">
                <a:solidFill>
                  <a:srgbClr val="003192"/>
                </a:solidFill>
              </a:rPr>
              <a:t>فلو </a:t>
            </a:r>
            <a:r>
              <a:rPr lang="ar-KW" sz="2000" dirty="0">
                <a:solidFill>
                  <a:srgbClr val="003192"/>
                </a:solidFill>
              </a:rPr>
              <a:t>كلَّفهم الله تعالى مخالفة لهجاتهم لشَقَّ عليهم </a:t>
            </a:r>
            <a:r>
              <a:rPr lang="ar-KW" sz="2000" dirty="0" smtClean="0">
                <a:solidFill>
                  <a:srgbClr val="003192"/>
                </a:solidFill>
              </a:rPr>
              <a:t>ذلك</a:t>
            </a:r>
          </a:p>
          <a:p>
            <a:pPr algn="ctr"/>
            <a:r>
              <a:rPr lang="ar-KW" sz="2000" dirty="0" smtClean="0">
                <a:solidFill>
                  <a:srgbClr val="003192"/>
                </a:solidFill>
              </a:rPr>
              <a:t>فكان </a:t>
            </a:r>
            <a:r>
              <a:rPr lang="ar-KW" sz="2000" dirty="0">
                <a:solidFill>
                  <a:srgbClr val="003192"/>
                </a:solidFill>
              </a:rPr>
              <a:t>صلى الله عليه وآله وسلم يُقْرِئ كل قبيلة بما يوافق لغتها ويلائم لسانها</a:t>
            </a:r>
            <a:r>
              <a:rPr lang="ar-KW" sz="2000" dirty="0" smtClean="0">
                <a:solidFill>
                  <a:srgbClr val="003192"/>
                </a:solidFill>
              </a:rPr>
              <a:t>.</a:t>
            </a:r>
            <a:endParaRPr lang="en-US" sz="2000" dirty="0">
              <a:solidFill>
                <a:srgbClr val="003192"/>
              </a:solidFill>
            </a:endParaRPr>
          </a:p>
        </p:txBody>
      </p:sp>
    </p:spTree>
    <p:extLst>
      <p:ext uri="{BB962C8B-B14F-4D97-AF65-F5344CB8AC3E}">
        <p14:creationId xmlns:p14="http://schemas.microsoft.com/office/powerpoint/2010/main" val="2574257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TextBox 11"/>
          <p:cNvSpPr txBox="1"/>
          <p:nvPr/>
        </p:nvSpPr>
        <p:spPr>
          <a:xfrm>
            <a:off x="9988580" y="1985732"/>
            <a:ext cx="1728192" cy="3770263"/>
          </a:xfrm>
          <a:prstGeom prst="rect">
            <a:avLst/>
          </a:prstGeom>
          <a:solidFill>
            <a:schemeClr val="accent1">
              <a:lumMod val="50000"/>
            </a:schemeClr>
          </a:solidFill>
          <a:ln>
            <a:solidFill>
              <a:srgbClr val="FFFF00"/>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endParaRPr lang="en-US" sz="1100" b="1" dirty="0">
              <a:solidFill>
                <a:srgbClr val="FFFF00"/>
              </a:solidFill>
            </a:endParaRPr>
          </a:p>
          <a:p>
            <a:pPr lvl="0" algn="ctr"/>
            <a:r>
              <a:rPr lang="ar-KW" sz="2800" b="1" dirty="0" smtClean="0">
                <a:solidFill>
                  <a:srgbClr val="FFFF00"/>
                </a:solidFill>
              </a:rPr>
              <a:t>الحكمة من إنزال القرآن بالأحرف السبعة</a:t>
            </a:r>
          </a:p>
          <a:p>
            <a:pPr lvl="0" algn="ctr"/>
            <a:endParaRPr lang="en-US" sz="1600" b="1" dirty="0">
              <a:solidFill>
                <a:srgbClr val="FFFF00"/>
              </a:solidFill>
            </a:endParaRPr>
          </a:p>
          <a:p>
            <a:pPr algn="ctr"/>
            <a:r>
              <a:rPr lang="en-US" sz="2000" b="1" dirty="0">
                <a:solidFill>
                  <a:srgbClr val="FFFF00"/>
                </a:solidFill>
              </a:rPr>
              <a:t>Wisdom behind the Revelation of the Qur’an in Seven </a:t>
            </a:r>
            <a:r>
              <a:rPr lang="en-US" sz="2000" b="1" dirty="0" err="1">
                <a:solidFill>
                  <a:srgbClr val="FFFF00"/>
                </a:solidFill>
              </a:rPr>
              <a:t>Ahruf</a:t>
            </a:r>
            <a:r>
              <a:rPr lang="en-US" sz="2000" b="1" dirty="0">
                <a:solidFill>
                  <a:srgbClr val="FFFF00"/>
                </a:solidFill>
              </a:rPr>
              <a:t> </a:t>
            </a:r>
            <a:endParaRPr lang="ar-KW" sz="2000" b="1" dirty="0">
              <a:solidFill>
                <a:srgbClr val="FFFF00"/>
              </a:solidFill>
            </a:endParaRPr>
          </a:p>
        </p:txBody>
      </p:sp>
      <p:sp>
        <p:nvSpPr>
          <p:cNvPr id="13" name="TextBox 12"/>
          <p:cNvSpPr txBox="1"/>
          <p:nvPr/>
        </p:nvSpPr>
        <p:spPr>
          <a:xfrm>
            <a:off x="2612898" y="1962766"/>
            <a:ext cx="7045491" cy="180049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1800"/>
              </a:spcAft>
            </a:pPr>
            <a:r>
              <a:rPr lang="ar-KW" sz="2800" b="1" dirty="0" smtClean="0">
                <a:solidFill>
                  <a:srgbClr val="FF0000"/>
                </a:solidFill>
              </a:rPr>
              <a:t>2- التحدي والإعجاز: </a:t>
            </a:r>
          </a:p>
          <a:p>
            <a:pPr algn="ctr"/>
            <a:r>
              <a:rPr lang="ar-KW" sz="2800" b="1" dirty="0" smtClean="0">
                <a:solidFill>
                  <a:srgbClr val="003192"/>
                </a:solidFill>
              </a:rPr>
              <a:t>أن </a:t>
            </a:r>
            <a:r>
              <a:rPr lang="ar-KW" sz="2800" b="1" dirty="0">
                <a:solidFill>
                  <a:srgbClr val="003192"/>
                </a:solidFill>
              </a:rPr>
              <a:t>يكون ذلك معجزة للنبي على صدق </a:t>
            </a:r>
            <a:r>
              <a:rPr lang="ar-KW" sz="2800" b="1" dirty="0" smtClean="0">
                <a:solidFill>
                  <a:srgbClr val="003192"/>
                </a:solidFill>
              </a:rPr>
              <a:t>رسالته</a:t>
            </a:r>
          </a:p>
          <a:p>
            <a:pPr algn="ctr"/>
            <a:r>
              <a:rPr lang="ar-KW" sz="2000" b="1" dirty="0" smtClean="0">
                <a:solidFill>
                  <a:srgbClr val="003192"/>
                </a:solidFill>
              </a:rPr>
              <a:t>حيث </a:t>
            </a:r>
            <a:r>
              <a:rPr lang="ar-KW" sz="2000" b="1" dirty="0">
                <a:solidFill>
                  <a:srgbClr val="003192"/>
                </a:solidFill>
              </a:rPr>
              <a:t>ينطق صلى الله عليه وآله وسلم القرآن الكريم بهذه الأحرف السبعة، وتلك اللهجات المتعددة وهو النبي الأمي الذي لا يعرف سوى لهجة قريش.</a:t>
            </a:r>
            <a:endParaRPr lang="en-US" sz="2000" b="1" dirty="0">
              <a:solidFill>
                <a:srgbClr val="003192"/>
              </a:solidFill>
            </a:endParaRPr>
          </a:p>
        </p:txBody>
      </p:sp>
      <p:sp>
        <p:nvSpPr>
          <p:cNvPr id="14" name="TextBox 13"/>
          <p:cNvSpPr txBox="1"/>
          <p:nvPr/>
        </p:nvSpPr>
        <p:spPr>
          <a:xfrm>
            <a:off x="2506968" y="4318178"/>
            <a:ext cx="7045491" cy="20774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spcAft>
                <a:spcPts val="1800"/>
              </a:spcAft>
            </a:pPr>
            <a:r>
              <a:rPr lang="en-US" sz="2000" b="1" dirty="0">
                <a:solidFill>
                  <a:srgbClr val="FF0000"/>
                </a:solidFill>
              </a:rPr>
              <a:t>2- Challenge and Miracles :</a:t>
            </a:r>
          </a:p>
          <a:p>
            <a:pPr algn="ctr" rtl="0"/>
            <a:r>
              <a:rPr lang="en-US" sz="2000" b="1" dirty="0" smtClean="0">
                <a:solidFill>
                  <a:srgbClr val="003192"/>
                </a:solidFill>
              </a:rPr>
              <a:t>to </a:t>
            </a:r>
            <a:r>
              <a:rPr lang="en-US" sz="2000" b="1" dirty="0">
                <a:solidFill>
                  <a:srgbClr val="003192"/>
                </a:solidFill>
              </a:rPr>
              <a:t>prove the veracity of the Message of the Prophet through the miracle </a:t>
            </a:r>
            <a:endParaRPr lang="en-US" sz="2000" b="1" dirty="0" smtClean="0">
              <a:solidFill>
                <a:srgbClr val="003192"/>
              </a:solidFill>
            </a:endParaRPr>
          </a:p>
          <a:p>
            <a:pPr algn="ctr" rtl="0"/>
            <a:r>
              <a:rPr lang="en-US" dirty="0" smtClean="0">
                <a:solidFill>
                  <a:srgbClr val="003192"/>
                </a:solidFill>
              </a:rPr>
              <a:t>that </a:t>
            </a:r>
            <a:r>
              <a:rPr lang="en-US" dirty="0">
                <a:solidFill>
                  <a:srgbClr val="003192"/>
                </a:solidFill>
              </a:rPr>
              <a:t>he </a:t>
            </a:r>
            <a:r>
              <a:rPr lang="en-US" sz="1000" dirty="0">
                <a:solidFill>
                  <a:srgbClr val="003192"/>
                </a:solidFill>
              </a:rPr>
              <a:t>(peace and blessings of Allah be upon him)</a:t>
            </a:r>
            <a:r>
              <a:rPr lang="en-US" dirty="0">
                <a:solidFill>
                  <a:srgbClr val="003192"/>
                </a:solidFill>
              </a:rPr>
              <a:t> recited the Qur’an in these seven </a:t>
            </a:r>
            <a:r>
              <a:rPr lang="en-US" dirty="0" err="1">
                <a:solidFill>
                  <a:srgbClr val="003192"/>
                </a:solidFill>
              </a:rPr>
              <a:t>Ahruf</a:t>
            </a:r>
            <a:r>
              <a:rPr lang="en-US" dirty="0">
                <a:solidFill>
                  <a:srgbClr val="003192"/>
                </a:solidFill>
              </a:rPr>
              <a:t> though he was known to be illiterate, knowing only the dialect of </a:t>
            </a:r>
            <a:r>
              <a:rPr lang="en-US" dirty="0" err="1">
                <a:solidFill>
                  <a:srgbClr val="003192"/>
                </a:solidFill>
              </a:rPr>
              <a:t>Quraysh</a:t>
            </a:r>
            <a:r>
              <a:rPr lang="en-US" dirty="0">
                <a:solidFill>
                  <a:srgbClr val="003192"/>
                </a:solidFill>
              </a:rPr>
              <a:t>. </a:t>
            </a:r>
          </a:p>
        </p:txBody>
      </p:sp>
    </p:spTree>
    <p:extLst>
      <p:ext uri="{BB962C8B-B14F-4D97-AF65-F5344CB8AC3E}">
        <p14:creationId xmlns:p14="http://schemas.microsoft.com/office/powerpoint/2010/main" val="751570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TextBox 11"/>
          <p:cNvSpPr txBox="1"/>
          <p:nvPr/>
        </p:nvSpPr>
        <p:spPr>
          <a:xfrm>
            <a:off x="9439929" y="2133097"/>
            <a:ext cx="2268252" cy="3647152"/>
          </a:xfrm>
          <a:prstGeom prst="rect">
            <a:avLst/>
          </a:prstGeom>
          <a:solidFill>
            <a:srgbClr val="FFFF99"/>
          </a:solidFill>
          <a:ln w="28575">
            <a:solidFill>
              <a:schemeClr val="tx1"/>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endParaRPr lang="en-US" sz="1100" b="1" dirty="0">
              <a:solidFill>
                <a:schemeClr val="tx1"/>
              </a:solidFill>
            </a:endParaRPr>
          </a:p>
          <a:p>
            <a:pPr lvl="0" algn="ctr"/>
            <a:r>
              <a:rPr lang="ar-KW" sz="2800" b="1" dirty="0" smtClean="0"/>
              <a:t>صلةُ</a:t>
            </a:r>
          </a:p>
          <a:p>
            <a:pPr lvl="0" algn="ctr"/>
            <a:r>
              <a:rPr lang="ar-KW" sz="2800" b="1" dirty="0" smtClean="0"/>
              <a:t>القراءاتِ </a:t>
            </a:r>
            <a:r>
              <a:rPr lang="ar-KW" sz="2800" b="1" dirty="0"/>
              <a:t>السبعِ بالأحرفِ السَّبعةِ</a:t>
            </a:r>
            <a:endParaRPr lang="en-US" sz="2400" b="1" dirty="0" smtClean="0">
              <a:solidFill>
                <a:schemeClr val="tx1"/>
              </a:solidFill>
            </a:endParaRPr>
          </a:p>
          <a:p>
            <a:pPr algn="ctr"/>
            <a:endParaRPr lang="en-US" sz="2400" b="1" dirty="0" smtClean="0"/>
          </a:p>
          <a:p>
            <a:pPr algn="ctr"/>
            <a:r>
              <a:rPr lang="en-US" sz="2000" b="1" dirty="0"/>
              <a:t>The Relationship </a:t>
            </a:r>
            <a:r>
              <a:rPr lang="en-US" sz="2000" b="1" dirty="0" smtClean="0"/>
              <a:t>between</a:t>
            </a:r>
          </a:p>
          <a:p>
            <a:pPr algn="ctr"/>
            <a:r>
              <a:rPr lang="en-US" sz="2400" b="1" dirty="0" smtClean="0"/>
              <a:t>the </a:t>
            </a:r>
            <a:r>
              <a:rPr lang="en-US" sz="2400" b="1" dirty="0"/>
              <a:t>Seven </a:t>
            </a:r>
            <a:r>
              <a:rPr lang="en-US" sz="2400" b="1" dirty="0" smtClean="0"/>
              <a:t>Recitations </a:t>
            </a:r>
            <a:r>
              <a:rPr lang="en-US" sz="2400" b="1" dirty="0"/>
              <a:t>and </a:t>
            </a:r>
            <a:endParaRPr lang="en-US" sz="2400" b="1" dirty="0" smtClean="0"/>
          </a:p>
          <a:p>
            <a:pPr algn="ctr"/>
            <a:r>
              <a:rPr lang="en-US" sz="2400" b="1" dirty="0" smtClean="0"/>
              <a:t>the </a:t>
            </a:r>
            <a:r>
              <a:rPr lang="en-US" sz="2400" b="1" dirty="0"/>
              <a:t>Seven </a:t>
            </a:r>
            <a:r>
              <a:rPr lang="en-US" sz="2400" b="1" dirty="0" err="1"/>
              <a:t>Ahruf</a:t>
            </a:r>
            <a:r>
              <a:rPr lang="en-US" sz="2400" b="1" dirty="0"/>
              <a:t> </a:t>
            </a:r>
            <a:endParaRPr lang="ar-KW" sz="1600" b="1" dirty="0">
              <a:solidFill>
                <a:schemeClr val="tx1"/>
              </a:solidFill>
            </a:endParaRPr>
          </a:p>
        </p:txBody>
      </p:sp>
      <p:sp>
        <p:nvSpPr>
          <p:cNvPr id="13" name="TextBox 12"/>
          <p:cNvSpPr txBox="1"/>
          <p:nvPr/>
        </p:nvSpPr>
        <p:spPr>
          <a:xfrm>
            <a:off x="2848407" y="2049627"/>
            <a:ext cx="6048672"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lgn="r" rtl="1">
              <a:buFont typeface="Courier New" panose="02070309020205020404" pitchFamily="49" charset="0"/>
              <a:buChar char="o"/>
            </a:pPr>
            <a:r>
              <a:rPr lang="ar-KW" sz="2400" dirty="0" smtClean="0">
                <a:solidFill>
                  <a:srgbClr val="003192"/>
                </a:solidFill>
              </a:rPr>
              <a:t>الأحرف </a:t>
            </a:r>
            <a:r>
              <a:rPr lang="ar-KW" sz="2400" dirty="0">
                <a:solidFill>
                  <a:srgbClr val="003192"/>
                </a:solidFill>
              </a:rPr>
              <a:t>السبعة </a:t>
            </a:r>
            <a:r>
              <a:rPr lang="ar-KW" sz="2400" b="1" u="sng" dirty="0">
                <a:solidFill>
                  <a:srgbClr val="003192"/>
                </a:solidFill>
              </a:rPr>
              <a:t>نزلت في أول الأمر </a:t>
            </a:r>
            <a:r>
              <a:rPr lang="ar-KW" sz="2400" dirty="0">
                <a:solidFill>
                  <a:srgbClr val="003192"/>
                </a:solidFill>
              </a:rPr>
              <a:t>للتيسير على </a:t>
            </a:r>
            <a:r>
              <a:rPr lang="ar-KW" sz="2400" dirty="0" smtClean="0">
                <a:solidFill>
                  <a:srgbClr val="003192"/>
                </a:solidFill>
              </a:rPr>
              <a:t>الأمة.</a:t>
            </a:r>
          </a:p>
          <a:p>
            <a:pPr marL="342900" indent="-342900" algn="r" rtl="1">
              <a:buFont typeface="Courier New" panose="02070309020205020404" pitchFamily="49" charset="0"/>
              <a:buChar char="o"/>
            </a:pPr>
            <a:r>
              <a:rPr lang="ar-KW" sz="2400" dirty="0" smtClean="0">
                <a:solidFill>
                  <a:srgbClr val="003192"/>
                </a:solidFill>
              </a:rPr>
              <a:t>ثم </a:t>
            </a:r>
            <a:r>
              <a:rPr lang="ar-KW" sz="2400" b="1" u="sng" dirty="0">
                <a:solidFill>
                  <a:srgbClr val="003192"/>
                </a:solidFill>
              </a:rPr>
              <a:t>نسخ</a:t>
            </a:r>
            <a:r>
              <a:rPr lang="ar-KW" sz="2400" dirty="0">
                <a:solidFill>
                  <a:srgbClr val="003192"/>
                </a:solidFill>
              </a:rPr>
              <a:t> الكثير منها بالعَرْضَةِ </a:t>
            </a:r>
            <a:r>
              <a:rPr lang="ar-KW" sz="2400" dirty="0" smtClean="0">
                <a:solidFill>
                  <a:srgbClr val="003192"/>
                </a:solidFill>
              </a:rPr>
              <a:t>الأخيرة.</a:t>
            </a:r>
          </a:p>
          <a:p>
            <a:pPr marL="342900" indent="-342900" algn="r" rtl="1">
              <a:buFont typeface="Courier New" panose="02070309020205020404" pitchFamily="49" charset="0"/>
              <a:buChar char="o"/>
            </a:pPr>
            <a:r>
              <a:rPr lang="ar-KW" sz="2400" dirty="0" smtClean="0">
                <a:solidFill>
                  <a:srgbClr val="003192"/>
                </a:solidFill>
              </a:rPr>
              <a:t>دعى هذا عثمان </a:t>
            </a:r>
            <a:r>
              <a:rPr lang="ar-KW" sz="800" dirty="0">
                <a:solidFill>
                  <a:srgbClr val="003192"/>
                </a:solidFill>
              </a:rPr>
              <a:t>-رضي الله عنه- </a:t>
            </a:r>
            <a:r>
              <a:rPr lang="ar-KW" sz="2400" dirty="0">
                <a:solidFill>
                  <a:srgbClr val="003192"/>
                </a:solidFill>
              </a:rPr>
              <a:t>إلى </a:t>
            </a:r>
            <a:r>
              <a:rPr lang="ar-KW" sz="2400" b="1" u="sng" dirty="0">
                <a:solidFill>
                  <a:srgbClr val="003192"/>
                </a:solidFill>
              </a:rPr>
              <a:t>كتابة المصاحف </a:t>
            </a:r>
            <a:r>
              <a:rPr lang="ar-KW" sz="2400" dirty="0">
                <a:solidFill>
                  <a:srgbClr val="003192"/>
                </a:solidFill>
              </a:rPr>
              <a:t>التي بعث بها إلى الأمصار، وأحرق كل ما </a:t>
            </a:r>
            <a:r>
              <a:rPr lang="ar-KW" sz="2400" dirty="0" smtClean="0">
                <a:solidFill>
                  <a:srgbClr val="003192"/>
                </a:solidFill>
              </a:rPr>
              <a:t>عداها</a:t>
            </a:r>
          </a:p>
        </p:txBody>
      </p:sp>
      <p:sp>
        <p:nvSpPr>
          <p:cNvPr id="14" name="TextBox 13"/>
          <p:cNvSpPr txBox="1"/>
          <p:nvPr/>
        </p:nvSpPr>
        <p:spPr>
          <a:xfrm>
            <a:off x="2675923" y="4357212"/>
            <a:ext cx="6541301" cy="203132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lgn="l" rtl="0">
              <a:buFont typeface="Courier New" panose="02070309020205020404" pitchFamily="49" charset="0"/>
              <a:buChar char="o"/>
            </a:pPr>
            <a:r>
              <a:rPr lang="en-US" dirty="0" smtClean="0">
                <a:solidFill>
                  <a:srgbClr val="003192"/>
                </a:solidFill>
              </a:rPr>
              <a:t>The </a:t>
            </a:r>
            <a:r>
              <a:rPr lang="en-US" dirty="0">
                <a:solidFill>
                  <a:srgbClr val="003192"/>
                </a:solidFill>
              </a:rPr>
              <a:t>seven </a:t>
            </a:r>
            <a:r>
              <a:rPr lang="en-US" dirty="0" err="1">
                <a:solidFill>
                  <a:srgbClr val="003192"/>
                </a:solidFill>
              </a:rPr>
              <a:t>Ahruf</a:t>
            </a:r>
            <a:r>
              <a:rPr lang="en-US" dirty="0">
                <a:solidFill>
                  <a:srgbClr val="003192"/>
                </a:solidFill>
              </a:rPr>
              <a:t> were revealed </a:t>
            </a:r>
            <a:r>
              <a:rPr lang="en-US" b="1" u="sng" dirty="0">
                <a:solidFill>
                  <a:srgbClr val="003192"/>
                </a:solidFill>
              </a:rPr>
              <a:t>at the beginning </a:t>
            </a:r>
            <a:r>
              <a:rPr lang="en-US" dirty="0">
                <a:solidFill>
                  <a:srgbClr val="003192"/>
                </a:solidFill>
              </a:rPr>
              <a:t>of the revelation to make it easy for Muslims to recite </a:t>
            </a:r>
            <a:r>
              <a:rPr lang="en-US" dirty="0" smtClean="0">
                <a:solidFill>
                  <a:srgbClr val="003192"/>
                </a:solidFill>
              </a:rPr>
              <a:t>Qur’an.</a:t>
            </a:r>
          </a:p>
          <a:p>
            <a:pPr marL="342900" indent="-342900" algn="l" rtl="0">
              <a:buFont typeface="Courier New" panose="02070309020205020404" pitchFamily="49" charset="0"/>
              <a:buChar char="o"/>
            </a:pPr>
            <a:r>
              <a:rPr lang="en-US" dirty="0" smtClean="0">
                <a:solidFill>
                  <a:srgbClr val="003192"/>
                </a:solidFill>
              </a:rPr>
              <a:t>Later </a:t>
            </a:r>
            <a:r>
              <a:rPr lang="en-US" dirty="0">
                <a:solidFill>
                  <a:srgbClr val="003192"/>
                </a:solidFill>
              </a:rPr>
              <a:t>many of these recitations </a:t>
            </a:r>
            <a:r>
              <a:rPr lang="en-US" b="1" u="sng" dirty="0">
                <a:solidFill>
                  <a:srgbClr val="003192"/>
                </a:solidFill>
              </a:rPr>
              <a:t>were abrogated </a:t>
            </a:r>
            <a:r>
              <a:rPr lang="en-US" dirty="0">
                <a:solidFill>
                  <a:srgbClr val="003192"/>
                </a:solidFill>
              </a:rPr>
              <a:t>when Gabriel taught the last recitation to </a:t>
            </a:r>
            <a:r>
              <a:rPr lang="en-US" dirty="0" smtClean="0">
                <a:solidFill>
                  <a:srgbClr val="003192"/>
                </a:solidFill>
              </a:rPr>
              <a:t>Prophet. </a:t>
            </a:r>
          </a:p>
          <a:p>
            <a:pPr marL="342900" indent="-342900" algn="l" rtl="0">
              <a:buFont typeface="Courier New" panose="02070309020205020404" pitchFamily="49" charset="0"/>
              <a:buChar char="o"/>
            </a:pPr>
            <a:r>
              <a:rPr lang="en-US" dirty="0" smtClean="0">
                <a:solidFill>
                  <a:srgbClr val="003192"/>
                </a:solidFill>
              </a:rPr>
              <a:t>This </a:t>
            </a:r>
            <a:r>
              <a:rPr lang="en-US" dirty="0">
                <a:solidFill>
                  <a:srgbClr val="003192"/>
                </a:solidFill>
              </a:rPr>
              <a:t>made Caliph `</a:t>
            </a:r>
            <a:r>
              <a:rPr lang="en-US" dirty="0" err="1">
                <a:solidFill>
                  <a:srgbClr val="003192"/>
                </a:solidFill>
              </a:rPr>
              <a:t>Uthman</a:t>
            </a:r>
            <a:r>
              <a:rPr lang="en-US" dirty="0">
                <a:solidFill>
                  <a:srgbClr val="003192"/>
                </a:solidFill>
              </a:rPr>
              <a:t> </a:t>
            </a:r>
            <a:r>
              <a:rPr lang="en-US" sz="1000" dirty="0">
                <a:solidFill>
                  <a:srgbClr val="003192"/>
                </a:solidFill>
              </a:rPr>
              <a:t>(may Allah be pleased with him)</a:t>
            </a:r>
            <a:r>
              <a:rPr lang="en-US" dirty="0">
                <a:solidFill>
                  <a:srgbClr val="003192"/>
                </a:solidFill>
              </a:rPr>
              <a:t> burn all </a:t>
            </a:r>
            <a:r>
              <a:rPr lang="en-US" dirty="0" err="1">
                <a:solidFill>
                  <a:srgbClr val="003192"/>
                </a:solidFill>
              </a:rPr>
              <a:t>Masahif</a:t>
            </a:r>
            <a:r>
              <a:rPr lang="en-US" dirty="0">
                <a:solidFill>
                  <a:srgbClr val="003192"/>
                </a:solidFill>
              </a:rPr>
              <a:t> (copies of the Qur'an) except </a:t>
            </a:r>
            <a:r>
              <a:rPr lang="en-US" b="1" u="sng" dirty="0">
                <a:solidFill>
                  <a:srgbClr val="003192"/>
                </a:solidFill>
              </a:rPr>
              <a:t>the </a:t>
            </a:r>
            <a:r>
              <a:rPr lang="en-US" b="1" u="sng" dirty="0" err="1">
                <a:solidFill>
                  <a:srgbClr val="003192"/>
                </a:solidFill>
              </a:rPr>
              <a:t>Masahif</a:t>
            </a:r>
            <a:r>
              <a:rPr lang="en-US" b="1" u="sng" dirty="0">
                <a:solidFill>
                  <a:srgbClr val="003192"/>
                </a:solidFill>
              </a:rPr>
              <a:t> that he wrote </a:t>
            </a:r>
            <a:r>
              <a:rPr lang="en-US" dirty="0">
                <a:solidFill>
                  <a:srgbClr val="003192"/>
                </a:solidFill>
              </a:rPr>
              <a:t>and sent to the different tribes. </a:t>
            </a:r>
          </a:p>
        </p:txBody>
      </p:sp>
    </p:spTree>
    <p:extLst>
      <p:ext uri="{BB962C8B-B14F-4D97-AF65-F5344CB8AC3E}">
        <p14:creationId xmlns:p14="http://schemas.microsoft.com/office/powerpoint/2010/main" val="687094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TextBox 11"/>
          <p:cNvSpPr txBox="1"/>
          <p:nvPr/>
        </p:nvSpPr>
        <p:spPr>
          <a:xfrm>
            <a:off x="9439929" y="2133097"/>
            <a:ext cx="2268252" cy="3647152"/>
          </a:xfrm>
          <a:prstGeom prst="rect">
            <a:avLst/>
          </a:prstGeom>
          <a:solidFill>
            <a:srgbClr val="FFFF99"/>
          </a:solidFill>
          <a:ln w="28575">
            <a:solidFill>
              <a:schemeClr val="tx1"/>
            </a:solidFill>
          </a:ln>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endParaRPr lang="en-US" sz="1100" b="1" dirty="0">
              <a:solidFill>
                <a:schemeClr val="tx1"/>
              </a:solidFill>
            </a:endParaRPr>
          </a:p>
          <a:p>
            <a:pPr lvl="0" algn="ctr"/>
            <a:r>
              <a:rPr lang="ar-KW" sz="2800" b="1" dirty="0" smtClean="0"/>
              <a:t>صلةُ</a:t>
            </a:r>
          </a:p>
          <a:p>
            <a:pPr lvl="0" algn="ctr"/>
            <a:r>
              <a:rPr lang="ar-KW" sz="2800" b="1" dirty="0" smtClean="0"/>
              <a:t>القراءاتِ </a:t>
            </a:r>
            <a:r>
              <a:rPr lang="ar-KW" sz="2800" b="1" dirty="0"/>
              <a:t>السبعِ بالأحرفِ السَّبعةِ</a:t>
            </a:r>
            <a:endParaRPr lang="en-US" sz="2400" b="1" dirty="0" smtClean="0">
              <a:solidFill>
                <a:schemeClr val="tx1"/>
              </a:solidFill>
            </a:endParaRPr>
          </a:p>
          <a:p>
            <a:pPr algn="ctr"/>
            <a:endParaRPr lang="en-US" sz="2400" b="1" dirty="0" smtClean="0"/>
          </a:p>
          <a:p>
            <a:pPr algn="ctr"/>
            <a:r>
              <a:rPr lang="en-US" sz="2000" b="1" dirty="0"/>
              <a:t>The Relationship </a:t>
            </a:r>
            <a:r>
              <a:rPr lang="en-US" sz="2000" b="1" dirty="0" smtClean="0"/>
              <a:t>between</a:t>
            </a:r>
          </a:p>
          <a:p>
            <a:pPr algn="ctr"/>
            <a:r>
              <a:rPr lang="en-US" sz="2400" b="1" dirty="0" smtClean="0"/>
              <a:t>the </a:t>
            </a:r>
            <a:r>
              <a:rPr lang="en-US" sz="2400" b="1" dirty="0"/>
              <a:t>Seven </a:t>
            </a:r>
            <a:r>
              <a:rPr lang="en-US" sz="2400" b="1" dirty="0" smtClean="0"/>
              <a:t>Recitations </a:t>
            </a:r>
            <a:r>
              <a:rPr lang="en-US" sz="2400" b="1" dirty="0"/>
              <a:t>and </a:t>
            </a:r>
            <a:endParaRPr lang="en-US" sz="2400" b="1" dirty="0" smtClean="0"/>
          </a:p>
          <a:p>
            <a:pPr algn="ctr"/>
            <a:r>
              <a:rPr lang="en-US" sz="2400" b="1" dirty="0" smtClean="0"/>
              <a:t>the </a:t>
            </a:r>
            <a:r>
              <a:rPr lang="en-US" sz="2400" b="1" dirty="0"/>
              <a:t>Seven </a:t>
            </a:r>
            <a:r>
              <a:rPr lang="en-US" sz="2400" b="1" dirty="0" err="1"/>
              <a:t>Ahruf</a:t>
            </a:r>
            <a:r>
              <a:rPr lang="en-US" sz="2400" b="1" dirty="0"/>
              <a:t> </a:t>
            </a:r>
            <a:endParaRPr lang="ar-KW" sz="1600" b="1" dirty="0">
              <a:solidFill>
                <a:schemeClr val="tx1"/>
              </a:solidFill>
            </a:endParaRPr>
          </a:p>
        </p:txBody>
      </p:sp>
      <p:sp>
        <p:nvSpPr>
          <p:cNvPr id="13" name="TextBox 12"/>
          <p:cNvSpPr txBox="1"/>
          <p:nvPr/>
        </p:nvSpPr>
        <p:spPr>
          <a:xfrm>
            <a:off x="2709553" y="1876683"/>
            <a:ext cx="6192688" cy="216982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1800"/>
              </a:spcAft>
            </a:pPr>
            <a:r>
              <a:rPr lang="ar-KW" sz="2400" b="1" dirty="0" smtClean="0">
                <a:solidFill>
                  <a:srgbClr val="FF0000"/>
                </a:solidFill>
              </a:rPr>
              <a:t>فالقراءات </a:t>
            </a:r>
            <a:r>
              <a:rPr lang="ar-KW" sz="2400" b="1" dirty="0">
                <a:solidFill>
                  <a:srgbClr val="FF0000"/>
                </a:solidFill>
              </a:rPr>
              <a:t>السبع </a:t>
            </a:r>
            <a:r>
              <a:rPr lang="ar-KW" sz="2400" b="1" dirty="0" smtClean="0">
                <a:solidFill>
                  <a:srgbClr val="FF0000"/>
                </a:solidFill>
              </a:rPr>
              <a:t>ليست هي </a:t>
            </a:r>
            <a:r>
              <a:rPr lang="ar-KW" sz="2400" b="1" dirty="0">
                <a:solidFill>
                  <a:srgbClr val="FF0000"/>
                </a:solidFill>
              </a:rPr>
              <a:t>الأحرف </a:t>
            </a:r>
            <a:r>
              <a:rPr lang="ar-KW" sz="2400" b="1" dirty="0" smtClean="0">
                <a:solidFill>
                  <a:srgbClr val="FF0000"/>
                </a:solidFill>
              </a:rPr>
              <a:t>السبعة</a:t>
            </a:r>
          </a:p>
          <a:p>
            <a:pPr marL="342900" indent="-342900" algn="r" rtl="1">
              <a:buFont typeface="Wingdings" panose="05000000000000000000" pitchFamily="2" charset="2"/>
              <a:buChar char="§"/>
            </a:pPr>
            <a:r>
              <a:rPr lang="ar-KW" sz="2400" dirty="0" smtClean="0">
                <a:solidFill>
                  <a:srgbClr val="003192"/>
                </a:solidFill>
              </a:rPr>
              <a:t>بل قراءات </a:t>
            </a:r>
            <a:r>
              <a:rPr lang="ar-KW" sz="2400" dirty="0">
                <a:solidFill>
                  <a:srgbClr val="003192"/>
                </a:solidFill>
              </a:rPr>
              <a:t>الأئمة السبعة بل العشرة التي يقرأ الناس بها اليوم هي </a:t>
            </a:r>
            <a:r>
              <a:rPr lang="ar-KW" sz="2400" b="1" u="sng" dirty="0">
                <a:solidFill>
                  <a:srgbClr val="003192"/>
                </a:solidFill>
              </a:rPr>
              <a:t>جزء من الأحرف السبعة </a:t>
            </a:r>
            <a:r>
              <a:rPr lang="ar-KW" sz="2400" dirty="0">
                <a:solidFill>
                  <a:srgbClr val="003192"/>
                </a:solidFill>
              </a:rPr>
              <a:t>التي نزل بها </a:t>
            </a:r>
            <a:r>
              <a:rPr lang="ar-KW" sz="2400" dirty="0" smtClean="0">
                <a:solidFill>
                  <a:srgbClr val="003192"/>
                </a:solidFill>
              </a:rPr>
              <a:t>القرآن</a:t>
            </a:r>
          </a:p>
          <a:p>
            <a:pPr marL="342900" indent="-342900" algn="r" rtl="1">
              <a:buFont typeface="Wingdings" panose="05000000000000000000" pitchFamily="2" charset="2"/>
              <a:buChar char="§"/>
            </a:pPr>
            <a:r>
              <a:rPr lang="ar-KW" sz="2400" dirty="0" smtClean="0">
                <a:solidFill>
                  <a:srgbClr val="003192"/>
                </a:solidFill>
              </a:rPr>
              <a:t>وهذه </a:t>
            </a:r>
            <a:r>
              <a:rPr lang="ar-KW" sz="2400" dirty="0">
                <a:solidFill>
                  <a:srgbClr val="003192"/>
                </a:solidFill>
              </a:rPr>
              <a:t>القراءات العشر جميعها </a:t>
            </a:r>
            <a:r>
              <a:rPr lang="ar-KW" sz="2400" b="1" u="sng" dirty="0">
                <a:solidFill>
                  <a:srgbClr val="003192"/>
                </a:solidFill>
              </a:rPr>
              <a:t>موافقة لخط مصحف </a:t>
            </a:r>
            <a:r>
              <a:rPr lang="ar-KW" sz="2400" dirty="0">
                <a:solidFill>
                  <a:srgbClr val="003192"/>
                </a:solidFill>
              </a:rPr>
              <a:t>من المصاحف العثمانية التي بعث بها </a:t>
            </a:r>
            <a:r>
              <a:rPr lang="ar-KW" sz="2400" dirty="0" smtClean="0">
                <a:solidFill>
                  <a:srgbClr val="003192"/>
                </a:solidFill>
              </a:rPr>
              <a:t>عثمان </a:t>
            </a:r>
            <a:r>
              <a:rPr lang="ar-KW" sz="2400" dirty="0">
                <a:solidFill>
                  <a:srgbClr val="003192"/>
                </a:solidFill>
              </a:rPr>
              <a:t>إلى </a:t>
            </a:r>
            <a:r>
              <a:rPr lang="ar-KW" sz="2400" dirty="0" smtClean="0">
                <a:solidFill>
                  <a:srgbClr val="003192"/>
                </a:solidFill>
              </a:rPr>
              <a:t>الأمصار.</a:t>
            </a:r>
            <a:endParaRPr lang="en-US" sz="2400" dirty="0">
              <a:solidFill>
                <a:srgbClr val="003192"/>
              </a:solidFill>
            </a:endParaRPr>
          </a:p>
        </p:txBody>
      </p:sp>
      <p:sp>
        <p:nvSpPr>
          <p:cNvPr id="14" name="TextBox 13"/>
          <p:cNvSpPr txBox="1"/>
          <p:nvPr/>
        </p:nvSpPr>
        <p:spPr>
          <a:xfrm>
            <a:off x="2481241" y="4512036"/>
            <a:ext cx="6649313" cy="19389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000" b="1" dirty="0">
                <a:solidFill>
                  <a:srgbClr val="FF0000"/>
                </a:solidFill>
              </a:rPr>
              <a:t>Thus, the seven methods of recitation are not the same as the seven </a:t>
            </a:r>
            <a:r>
              <a:rPr lang="en-US" sz="2000" b="1" dirty="0" err="1" smtClean="0">
                <a:solidFill>
                  <a:srgbClr val="FF0000"/>
                </a:solidFill>
              </a:rPr>
              <a:t>Ahruf</a:t>
            </a:r>
            <a:endParaRPr lang="en-US" sz="2000" b="1" dirty="0" smtClean="0">
              <a:solidFill>
                <a:srgbClr val="FF0000"/>
              </a:solidFill>
            </a:endParaRPr>
          </a:p>
          <a:p>
            <a:pPr marL="342900" indent="-342900" algn="l" rtl="0">
              <a:buFont typeface="Wingdings" panose="05000000000000000000" pitchFamily="2" charset="2"/>
              <a:buChar char="§"/>
            </a:pPr>
            <a:r>
              <a:rPr lang="en-US" sz="1600" dirty="0" smtClean="0">
                <a:solidFill>
                  <a:srgbClr val="003192"/>
                </a:solidFill>
              </a:rPr>
              <a:t>In </a:t>
            </a:r>
            <a:r>
              <a:rPr lang="en-US" sz="1600" dirty="0">
                <a:solidFill>
                  <a:srgbClr val="003192"/>
                </a:solidFill>
              </a:rPr>
              <a:t>fact, the number of recitations attributed to the well-known Imams is ten, not seven. These ten recitations which we hear today are but </a:t>
            </a:r>
            <a:r>
              <a:rPr lang="en-US" sz="1600" b="1" u="sng" dirty="0">
                <a:solidFill>
                  <a:srgbClr val="003192"/>
                </a:solidFill>
              </a:rPr>
              <a:t>part of the seven </a:t>
            </a:r>
            <a:r>
              <a:rPr lang="en-US" sz="1600" b="1" u="sng" dirty="0" err="1">
                <a:solidFill>
                  <a:srgbClr val="003192"/>
                </a:solidFill>
              </a:rPr>
              <a:t>Ahruf</a:t>
            </a:r>
            <a:r>
              <a:rPr lang="en-US" sz="1600" b="1" u="sng" dirty="0">
                <a:solidFill>
                  <a:srgbClr val="003192"/>
                </a:solidFill>
              </a:rPr>
              <a:t> </a:t>
            </a:r>
            <a:r>
              <a:rPr lang="en-US" sz="1600" dirty="0">
                <a:solidFill>
                  <a:srgbClr val="003192"/>
                </a:solidFill>
              </a:rPr>
              <a:t>in which the Qur'an was revealed </a:t>
            </a:r>
            <a:endParaRPr lang="en-US" sz="1600" dirty="0" smtClean="0">
              <a:solidFill>
                <a:srgbClr val="003192"/>
              </a:solidFill>
            </a:endParaRPr>
          </a:p>
          <a:p>
            <a:pPr marL="342900" indent="-342900" algn="l" rtl="0">
              <a:buFont typeface="Wingdings" panose="05000000000000000000" pitchFamily="2" charset="2"/>
              <a:buChar char="§"/>
            </a:pPr>
            <a:r>
              <a:rPr lang="en-US" sz="1600" dirty="0" smtClean="0">
                <a:solidFill>
                  <a:srgbClr val="003192"/>
                </a:solidFill>
              </a:rPr>
              <a:t>All </a:t>
            </a:r>
            <a:r>
              <a:rPr lang="en-US" sz="1600" dirty="0">
                <a:solidFill>
                  <a:srgbClr val="003192"/>
                </a:solidFill>
              </a:rPr>
              <a:t>these ten recitations </a:t>
            </a:r>
            <a:r>
              <a:rPr lang="en-US" sz="1600" b="1" u="sng" dirty="0">
                <a:solidFill>
                  <a:srgbClr val="003192"/>
                </a:solidFill>
              </a:rPr>
              <a:t>match the orthography of the </a:t>
            </a:r>
            <a:r>
              <a:rPr lang="en-US" sz="1600" b="1" u="sng" dirty="0" err="1">
                <a:solidFill>
                  <a:srgbClr val="003192"/>
                </a:solidFill>
              </a:rPr>
              <a:t>Mus-haf</a:t>
            </a:r>
            <a:r>
              <a:rPr lang="en-US" sz="1600" b="1" u="sng" dirty="0">
                <a:solidFill>
                  <a:srgbClr val="003192"/>
                </a:solidFill>
              </a:rPr>
              <a:t> </a:t>
            </a:r>
            <a:r>
              <a:rPr lang="en-US" sz="1600" dirty="0">
                <a:solidFill>
                  <a:srgbClr val="003192"/>
                </a:solidFill>
              </a:rPr>
              <a:t>of those sent by Caliph `</a:t>
            </a:r>
            <a:r>
              <a:rPr lang="en-US" sz="1600" dirty="0" err="1">
                <a:solidFill>
                  <a:srgbClr val="003192"/>
                </a:solidFill>
              </a:rPr>
              <a:t>Uthman</a:t>
            </a:r>
            <a:r>
              <a:rPr lang="en-US" sz="1600" dirty="0">
                <a:solidFill>
                  <a:srgbClr val="003192"/>
                </a:solidFill>
              </a:rPr>
              <a:t> to the various tribes and </a:t>
            </a:r>
            <a:r>
              <a:rPr lang="en-US" sz="1600" dirty="0" smtClean="0">
                <a:solidFill>
                  <a:srgbClr val="003192"/>
                </a:solidFill>
              </a:rPr>
              <a:t>countries</a:t>
            </a:r>
            <a:endParaRPr lang="en-US" sz="1600" dirty="0">
              <a:solidFill>
                <a:srgbClr val="003192"/>
              </a:solidFill>
            </a:endParaRPr>
          </a:p>
        </p:txBody>
      </p:sp>
    </p:spTree>
    <p:extLst>
      <p:ext uri="{BB962C8B-B14F-4D97-AF65-F5344CB8AC3E}">
        <p14:creationId xmlns:p14="http://schemas.microsoft.com/office/powerpoint/2010/main" val="2475770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effectLst>
                  <a:outerShdw blurRad="50800" dist="111602" dir="6660000" algn="t" rotWithShape="0">
                    <a:prstClr val="black">
                      <a:alpha val="62720"/>
                    </a:prstClr>
                  </a:outerShdw>
                </a:effectLst>
              </a:rPr>
              <a:t>والله من وراء القصد</a:t>
            </a:r>
          </a:p>
          <a:p>
            <a:pPr algn="ctr"/>
            <a:r>
              <a:rPr lang="ar-KW" sz="4000" b="1" dirty="0">
                <a:solidFill>
                  <a:schemeClr val="bg1"/>
                </a:solidFill>
                <a:effectLst>
                  <a:outerShdw blurRad="50800" dist="111602" dir="6660000" algn="t" rotWithShape="0">
                    <a:prstClr val="black">
                      <a:alpha val="62720"/>
                    </a:prstClr>
                  </a:outerShdw>
                </a:effectLst>
              </a:rPr>
              <a:t>وهو يهدي السبيل</a:t>
            </a:r>
            <a:endParaRPr lang="en-US" sz="4000" b="1" dirty="0">
              <a:solidFill>
                <a:schemeClr val="bg1"/>
              </a:solidFill>
              <a:effectLst>
                <a:outerShdw blurRad="50800" dist="111602" dir="6660000" algn="t" rotWithShape="0">
                  <a:prstClr val="black">
                    <a:alpha val="62720"/>
                  </a:prstClr>
                </a:outerShdw>
              </a:effectLst>
            </a:endParaRPr>
          </a:p>
          <a:p>
            <a:pPr algn="ctr"/>
            <a:r>
              <a:rPr lang="en-US" sz="4000" b="1" dirty="0" err="1">
                <a:solidFill>
                  <a:schemeClr val="bg1"/>
                </a:solidFill>
                <a:effectLst>
                  <a:outerShdw blurRad="50800" dist="111602" dir="6660000" algn="t" rotWithShape="0">
                    <a:prstClr val="black">
                      <a:alpha val="62720"/>
                    </a:prstClr>
                  </a:outerShdw>
                </a:effectLst>
              </a:rPr>
              <a:t>Jazakom</a:t>
            </a:r>
            <a:r>
              <a:rPr lang="en-US" sz="4000" b="1" dirty="0">
                <a:solidFill>
                  <a:schemeClr val="bg1"/>
                </a:solidFill>
                <a:effectLst>
                  <a:outerShdw blurRad="50800" dist="111602" dir="6660000" algn="t" rotWithShape="0">
                    <a:prstClr val="black">
                      <a:alpha val="62720"/>
                    </a:prstClr>
                  </a:outerShdw>
                </a:effectLst>
              </a:rPr>
              <a:t> Allah </a:t>
            </a:r>
            <a:r>
              <a:rPr lang="en-US" sz="4000" b="1" dirty="0" err="1">
                <a:solidFill>
                  <a:schemeClr val="bg1"/>
                </a:solidFill>
                <a:effectLst>
                  <a:outerShdw blurRad="50800" dist="111602" dir="6660000" algn="t" rotWithShape="0">
                    <a:prstClr val="black">
                      <a:alpha val="62720"/>
                    </a:prstClr>
                  </a:outerShdw>
                </a:effectLst>
              </a:rPr>
              <a:t>Khairan</a:t>
            </a:r>
            <a:endParaRPr lang="ar-KW" sz="4000" b="1" dirty="0">
              <a:solidFill>
                <a:schemeClr val="bg1"/>
              </a:solidFill>
              <a:effectLst>
                <a:outerShdw blurRad="50800" dist="111602" dir="6660000" algn="t" rotWithShape="0">
                  <a:prstClr val="black">
                    <a:alpha val="62720"/>
                  </a:prstClr>
                </a:outerShdw>
              </a:effectLst>
            </a:endParaRPr>
          </a:p>
        </p:txBody>
      </p:sp>
      <p:sp>
        <p:nvSpPr>
          <p:cNvPr id="6" name="TextBox 5">
            <a:extLst>
              <a:ext uri="{FF2B5EF4-FFF2-40B4-BE49-F238E27FC236}">
                <a16:creationId xmlns="" xmlns:a16="http://schemas.microsoft.com/office/drawing/2014/main" id="{20EDB6E0-1A05-CA4D-AA1B-DC96F09CFF26}"/>
              </a:ext>
            </a:extLst>
          </p:cNvPr>
          <p:cNvSpPr txBox="1">
            <a:spLocks noChangeAspect="1"/>
          </p:cNvSpPr>
          <p:nvPr/>
        </p:nvSpPr>
        <p:spPr>
          <a:xfrm>
            <a:off x="3448594" y="1791611"/>
            <a:ext cx="1920317" cy="369332"/>
          </a:xfrm>
          <a:prstGeom prst="rect">
            <a:avLst/>
          </a:prstGeom>
          <a:solidFill>
            <a:srgbClr val="1F3764"/>
          </a:solidFill>
        </p:spPr>
        <p:txBody>
          <a:bodyPr wrap="square" rtlCol="0">
            <a:spAutoFit/>
          </a:bodyPr>
          <a:lstStyle/>
          <a:p>
            <a:pPr algn="r" rtl="1"/>
            <a:r>
              <a:rPr lang="ar-SA" b="1" dirty="0">
                <a:solidFill>
                  <a:schemeClr val="bg1"/>
                </a:solidFill>
              </a:rPr>
              <a:t>الثالثة – الفصل الرابع</a:t>
            </a:r>
            <a:endParaRPr lang="en-US" b="1" dirty="0">
              <a:solidFill>
                <a:schemeClr val="bg1"/>
              </a:solidFill>
            </a:endParaRPr>
          </a:p>
        </p:txBody>
      </p:sp>
    </p:spTree>
    <p:extLst>
      <p:ext uri="{BB962C8B-B14F-4D97-AF65-F5344CB8AC3E}">
        <p14:creationId xmlns:p14="http://schemas.microsoft.com/office/powerpoint/2010/main" val="10895464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24" name="TextBox 23"/>
          <p:cNvSpPr txBox="1"/>
          <p:nvPr/>
        </p:nvSpPr>
        <p:spPr>
          <a:xfrm>
            <a:off x="2708138" y="4504582"/>
            <a:ext cx="7261381" cy="185435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1600" b="1" dirty="0" smtClean="0">
                <a:solidFill>
                  <a:srgbClr val="FF0000"/>
                </a:solidFill>
              </a:rPr>
              <a:t>It is “</a:t>
            </a:r>
            <a:r>
              <a:rPr lang="en-US" sz="1600" b="1" dirty="0" err="1" smtClean="0">
                <a:solidFill>
                  <a:srgbClr val="FF0000"/>
                </a:solidFill>
              </a:rPr>
              <a:t>Motawater</a:t>
            </a:r>
            <a:r>
              <a:rPr lang="en-US" sz="1600" b="1" dirty="0" smtClean="0">
                <a:solidFill>
                  <a:srgbClr val="FF0000"/>
                </a:solidFill>
              </a:rPr>
              <a:t>” from </a:t>
            </a:r>
            <a:r>
              <a:rPr lang="en-US" sz="1600" b="1" dirty="0">
                <a:solidFill>
                  <a:srgbClr val="FF0000"/>
                </a:solidFill>
              </a:rPr>
              <a:t>Allah's Messenger </a:t>
            </a:r>
            <a:r>
              <a:rPr lang="en-US" sz="500" b="1" dirty="0">
                <a:solidFill>
                  <a:srgbClr val="FF0000"/>
                </a:solidFill>
              </a:rPr>
              <a:t>(peace and blessings of Allah be upon him) </a:t>
            </a:r>
            <a:r>
              <a:rPr lang="en-US" sz="1600" b="1" dirty="0">
                <a:solidFill>
                  <a:srgbClr val="FF0000"/>
                </a:solidFill>
              </a:rPr>
              <a:t>that </a:t>
            </a:r>
            <a:r>
              <a:rPr lang="en-US" sz="1600" b="1" dirty="0" smtClean="0">
                <a:solidFill>
                  <a:srgbClr val="FF0000"/>
                </a:solidFill>
              </a:rPr>
              <a:t>Qur'an </a:t>
            </a:r>
            <a:r>
              <a:rPr lang="en-US" sz="1600" b="1" dirty="0">
                <a:solidFill>
                  <a:srgbClr val="FF0000"/>
                </a:solidFill>
              </a:rPr>
              <a:t>was revealed in seven </a:t>
            </a:r>
            <a:r>
              <a:rPr lang="en-US" sz="1600" b="1" i="1" dirty="0" err="1">
                <a:solidFill>
                  <a:srgbClr val="FF0000"/>
                </a:solidFill>
              </a:rPr>
              <a:t>ahruf</a:t>
            </a:r>
            <a:r>
              <a:rPr lang="en-US" sz="1600" b="1" dirty="0">
                <a:solidFill>
                  <a:srgbClr val="FF0000"/>
                </a:solidFill>
              </a:rPr>
              <a:t> </a:t>
            </a:r>
            <a:r>
              <a:rPr lang="en-US" sz="1200" b="1" dirty="0">
                <a:solidFill>
                  <a:srgbClr val="FF0000"/>
                </a:solidFill>
              </a:rPr>
              <a:t>(the seven linguistic ways it is recited</a:t>
            </a:r>
            <a:r>
              <a:rPr lang="en-US" sz="1200" b="1" dirty="0" smtClean="0">
                <a:solidFill>
                  <a:srgbClr val="FF0000"/>
                </a:solidFill>
              </a:rPr>
              <a:t>)</a:t>
            </a:r>
            <a:r>
              <a:rPr lang="en-US" sz="1600" b="1" dirty="0" smtClean="0">
                <a:solidFill>
                  <a:srgbClr val="FF0000"/>
                </a:solidFill>
              </a:rPr>
              <a:t>.</a:t>
            </a:r>
          </a:p>
          <a:p>
            <a:pPr algn="ctr" rtl="0"/>
            <a:r>
              <a:rPr lang="en-US" dirty="0" smtClean="0">
                <a:solidFill>
                  <a:srgbClr val="003192"/>
                </a:solidFill>
              </a:rPr>
              <a:t> </a:t>
            </a:r>
            <a:r>
              <a:rPr lang="en-US" sz="1050" dirty="0">
                <a:solidFill>
                  <a:srgbClr val="003192"/>
                </a:solidFill>
              </a:rPr>
              <a:t>It is authentically reported that </a:t>
            </a:r>
            <a:r>
              <a:rPr lang="en-US" sz="1050" dirty="0" err="1">
                <a:solidFill>
                  <a:srgbClr val="003192"/>
                </a:solidFill>
              </a:rPr>
              <a:t>Ibn</a:t>
            </a:r>
            <a:r>
              <a:rPr lang="en-US" sz="1050" dirty="0">
                <a:solidFill>
                  <a:srgbClr val="003192"/>
                </a:solidFill>
              </a:rPr>
              <a:t> `Abbas (may Allah be pleased with them both) narrated that Allah's Messenger (peace and blessings of Allah be upon him) said: </a:t>
            </a:r>
            <a:endParaRPr lang="en-US" sz="1050" dirty="0" smtClean="0">
              <a:solidFill>
                <a:srgbClr val="003192"/>
              </a:solidFill>
            </a:endParaRPr>
          </a:p>
          <a:p>
            <a:pPr algn="ctr" rtl="0"/>
            <a:r>
              <a:rPr lang="en-US" dirty="0" smtClean="0">
                <a:solidFill>
                  <a:srgbClr val="003192"/>
                </a:solidFill>
              </a:rPr>
              <a:t>"</a:t>
            </a:r>
            <a:r>
              <a:rPr lang="en-US" sz="1600" b="1" dirty="0">
                <a:solidFill>
                  <a:srgbClr val="003192"/>
                </a:solidFill>
                <a:effectLst>
                  <a:outerShdw blurRad="38100" dist="38100" dir="2700000" algn="tl">
                    <a:srgbClr val="000000">
                      <a:alpha val="43137"/>
                    </a:srgbClr>
                  </a:outerShdw>
                </a:effectLst>
              </a:rPr>
              <a:t>Gabriel recited the Qur'an to me in one way. Then I requested him (to read it in another way), and continued asking him to recite it in other ways." He recited it in several ways till he ultimately recited it in seven different ways</a:t>
            </a:r>
            <a:r>
              <a:rPr lang="en-US" dirty="0">
                <a:solidFill>
                  <a:srgbClr val="003192"/>
                </a:solidFill>
              </a:rPr>
              <a:t>." </a:t>
            </a:r>
            <a:r>
              <a:rPr lang="en-US" sz="800" dirty="0">
                <a:solidFill>
                  <a:srgbClr val="003192"/>
                </a:solidFill>
              </a:rPr>
              <a:t>(Al-</a:t>
            </a:r>
            <a:r>
              <a:rPr lang="en-US" sz="800" dirty="0" err="1">
                <a:solidFill>
                  <a:srgbClr val="003192"/>
                </a:solidFill>
              </a:rPr>
              <a:t>Bukhari</a:t>
            </a:r>
            <a:r>
              <a:rPr lang="en-US" sz="800" dirty="0">
                <a:solidFill>
                  <a:srgbClr val="003192"/>
                </a:solidFill>
              </a:rPr>
              <a:t> and Muslim) </a:t>
            </a:r>
          </a:p>
        </p:txBody>
      </p:sp>
      <p:sp>
        <p:nvSpPr>
          <p:cNvPr id="25" name="TextBox 24"/>
          <p:cNvSpPr txBox="1"/>
          <p:nvPr/>
        </p:nvSpPr>
        <p:spPr>
          <a:xfrm>
            <a:off x="2966549" y="2004696"/>
            <a:ext cx="7045491" cy="190821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b="1" dirty="0" smtClean="0">
                <a:solidFill>
                  <a:srgbClr val="FF0000"/>
                </a:solidFill>
              </a:rPr>
              <a:t>تواتر </a:t>
            </a:r>
            <a:r>
              <a:rPr lang="ar-KW" sz="2400" b="1" dirty="0">
                <a:solidFill>
                  <a:srgbClr val="FF0000"/>
                </a:solidFill>
              </a:rPr>
              <a:t>عن رسول الله </a:t>
            </a:r>
            <a:r>
              <a:rPr lang="ar-KW" sz="800" b="1" dirty="0">
                <a:solidFill>
                  <a:srgbClr val="FF0000"/>
                </a:solidFill>
              </a:rPr>
              <a:t>-صلى الله عليه وآله وسلم- </a:t>
            </a:r>
            <a:r>
              <a:rPr lang="ar-KW" sz="2400" b="1" dirty="0">
                <a:solidFill>
                  <a:srgbClr val="FF0000"/>
                </a:solidFill>
              </a:rPr>
              <a:t>أن القرآن أنزل على سبعة </a:t>
            </a:r>
            <a:r>
              <a:rPr lang="ar-KW" sz="2400" b="1" dirty="0" smtClean="0">
                <a:solidFill>
                  <a:srgbClr val="FF0000"/>
                </a:solidFill>
              </a:rPr>
              <a:t>أحرف</a:t>
            </a:r>
          </a:p>
          <a:p>
            <a:pPr algn="ctr"/>
            <a:r>
              <a:rPr lang="ar-KW" dirty="0" smtClean="0">
                <a:solidFill>
                  <a:srgbClr val="003192"/>
                </a:solidFill>
              </a:rPr>
              <a:t>عن </a:t>
            </a:r>
            <a:r>
              <a:rPr lang="ar-KW" dirty="0">
                <a:solidFill>
                  <a:srgbClr val="003192"/>
                </a:solidFill>
              </a:rPr>
              <a:t>ابن </a:t>
            </a:r>
            <a:r>
              <a:rPr lang="ar-KW" sz="1050" dirty="0">
                <a:solidFill>
                  <a:srgbClr val="003192"/>
                </a:solidFill>
              </a:rPr>
              <a:t>عباس -رضي الله عنهما- </a:t>
            </a:r>
            <a:r>
              <a:rPr lang="ar-KW" dirty="0">
                <a:solidFill>
                  <a:srgbClr val="003192"/>
                </a:solidFill>
              </a:rPr>
              <a:t>أن رسول الله -صلى الله عليه وآله وسلم- قال: </a:t>
            </a:r>
            <a:endParaRPr lang="ar-KW" dirty="0" smtClean="0">
              <a:solidFill>
                <a:srgbClr val="003192"/>
              </a:solidFill>
            </a:endParaRPr>
          </a:p>
          <a:p>
            <a:pPr algn="ctr"/>
            <a:r>
              <a:rPr lang="ar-KW" dirty="0" smtClean="0">
                <a:solidFill>
                  <a:srgbClr val="003192"/>
                </a:solidFill>
              </a:rPr>
              <a:t>"</a:t>
            </a:r>
            <a:r>
              <a:rPr lang="ar-KW" sz="3200" b="1" dirty="0">
                <a:solidFill>
                  <a:srgbClr val="003192"/>
                </a:solidFill>
                <a:effectLst>
                  <a:outerShdw blurRad="38100" dist="38100" dir="2700000" algn="tl">
                    <a:srgbClr val="000000">
                      <a:alpha val="43137"/>
                    </a:srgbClr>
                  </a:outerShdw>
                </a:effectLst>
              </a:rPr>
              <a:t>أقرأني جبريل على حرف فراجعته فلم أزل أستزيده ويَزَيدُني حتى انتهى إلى سبعة </a:t>
            </a:r>
            <a:r>
              <a:rPr lang="ar-KW" sz="3200" b="1" dirty="0" smtClean="0">
                <a:solidFill>
                  <a:srgbClr val="003192"/>
                </a:solidFill>
                <a:effectLst>
                  <a:outerShdw blurRad="38100" dist="38100" dir="2700000" algn="tl">
                    <a:srgbClr val="000000">
                      <a:alpha val="43137"/>
                    </a:srgbClr>
                  </a:outerShdw>
                </a:effectLst>
              </a:rPr>
              <a:t>أحرف</a:t>
            </a:r>
            <a:r>
              <a:rPr lang="ar-KW" dirty="0" smtClean="0">
                <a:solidFill>
                  <a:srgbClr val="003192"/>
                </a:solidFill>
              </a:rPr>
              <a:t>«</a:t>
            </a:r>
          </a:p>
          <a:p>
            <a:pPr algn="ctr"/>
            <a:r>
              <a:rPr lang="ar-KW" sz="1100" dirty="0" smtClean="0">
                <a:solidFill>
                  <a:srgbClr val="003192"/>
                </a:solidFill>
              </a:rPr>
              <a:t>(</a:t>
            </a:r>
            <a:r>
              <a:rPr lang="ar-KW" sz="1100" dirty="0">
                <a:solidFill>
                  <a:srgbClr val="003192"/>
                </a:solidFill>
              </a:rPr>
              <a:t>رواه البخاري ومسلم) </a:t>
            </a:r>
            <a:endParaRPr lang="ar-KW" sz="1100" dirty="0" smtClean="0">
              <a:solidFill>
                <a:srgbClr val="003192"/>
              </a:solidFill>
            </a:endParaRPr>
          </a:p>
        </p:txBody>
      </p:sp>
      <p:sp>
        <p:nvSpPr>
          <p:cNvPr id="3" name="Rectangle 2"/>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Tree>
    <p:extLst>
      <p:ext uri="{BB962C8B-B14F-4D97-AF65-F5344CB8AC3E}">
        <p14:creationId xmlns:p14="http://schemas.microsoft.com/office/powerpoint/2010/main" val="1410232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3" name="Rectangle 12"/>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4" name="TextBox 13"/>
          <p:cNvSpPr txBox="1"/>
          <p:nvPr/>
        </p:nvSpPr>
        <p:spPr>
          <a:xfrm>
            <a:off x="3451049" y="4081798"/>
            <a:ext cx="7272808" cy="264687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1000" dirty="0" smtClean="0">
                <a:solidFill>
                  <a:srgbClr val="003192"/>
                </a:solidFill>
              </a:rPr>
              <a:t>it </a:t>
            </a:r>
            <a:r>
              <a:rPr lang="en-US" sz="1000" dirty="0">
                <a:solidFill>
                  <a:srgbClr val="003192"/>
                </a:solidFill>
              </a:rPr>
              <a:t>is authentically narrated that Al-</a:t>
            </a:r>
            <a:r>
              <a:rPr lang="en-US" sz="1000" dirty="0" err="1">
                <a:solidFill>
                  <a:srgbClr val="003192"/>
                </a:solidFill>
              </a:rPr>
              <a:t>Miswar</a:t>
            </a:r>
            <a:r>
              <a:rPr lang="en-US" sz="1000" dirty="0">
                <a:solidFill>
                  <a:srgbClr val="003192"/>
                </a:solidFill>
              </a:rPr>
              <a:t> </a:t>
            </a:r>
            <a:r>
              <a:rPr lang="en-US" sz="1000" dirty="0" err="1">
                <a:solidFill>
                  <a:srgbClr val="003192"/>
                </a:solidFill>
              </a:rPr>
              <a:t>ibn</a:t>
            </a:r>
            <a:r>
              <a:rPr lang="en-US" sz="1000" dirty="0">
                <a:solidFill>
                  <a:srgbClr val="003192"/>
                </a:solidFill>
              </a:rPr>
              <a:t> </a:t>
            </a:r>
            <a:r>
              <a:rPr lang="en-US" sz="1000" dirty="0" err="1">
                <a:solidFill>
                  <a:srgbClr val="003192"/>
                </a:solidFill>
              </a:rPr>
              <a:t>Makhramah</a:t>
            </a:r>
            <a:r>
              <a:rPr lang="en-US" sz="1000" dirty="0">
                <a:solidFill>
                  <a:srgbClr val="003192"/>
                </a:solidFill>
              </a:rPr>
              <a:t> and `Abdul-</a:t>
            </a:r>
            <a:r>
              <a:rPr lang="en-US" sz="1000" dirty="0" err="1">
                <a:solidFill>
                  <a:srgbClr val="003192"/>
                </a:solidFill>
              </a:rPr>
              <a:t>Rahman</a:t>
            </a:r>
            <a:r>
              <a:rPr lang="en-US" sz="1000" dirty="0">
                <a:solidFill>
                  <a:srgbClr val="003192"/>
                </a:solidFill>
              </a:rPr>
              <a:t> </a:t>
            </a:r>
            <a:r>
              <a:rPr lang="en-US" sz="1000" dirty="0" err="1">
                <a:solidFill>
                  <a:srgbClr val="003192"/>
                </a:solidFill>
              </a:rPr>
              <a:t>ibn</a:t>
            </a:r>
            <a:r>
              <a:rPr lang="en-US" sz="1000" dirty="0">
                <a:solidFill>
                  <a:srgbClr val="003192"/>
                </a:solidFill>
              </a:rPr>
              <a:t> `Abdul-</a:t>
            </a:r>
            <a:r>
              <a:rPr lang="en-US" sz="1000" dirty="0" err="1">
                <a:solidFill>
                  <a:srgbClr val="003192"/>
                </a:solidFill>
              </a:rPr>
              <a:t>Qri</a:t>
            </a:r>
            <a:r>
              <a:rPr lang="en-US" sz="1000" dirty="0">
                <a:solidFill>
                  <a:srgbClr val="003192"/>
                </a:solidFill>
              </a:rPr>
              <a:t> heard `</a:t>
            </a:r>
            <a:r>
              <a:rPr lang="en-US" sz="1200" b="1" u="sng" dirty="0">
                <a:solidFill>
                  <a:srgbClr val="003192"/>
                </a:solidFill>
              </a:rPr>
              <a:t>Umar </a:t>
            </a:r>
            <a:r>
              <a:rPr lang="en-US" sz="1200" b="1" u="sng" dirty="0" err="1">
                <a:solidFill>
                  <a:srgbClr val="003192"/>
                </a:solidFill>
              </a:rPr>
              <a:t>ibn</a:t>
            </a:r>
            <a:r>
              <a:rPr lang="en-US" sz="1200" b="1" u="sng" dirty="0">
                <a:solidFill>
                  <a:srgbClr val="003192"/>
                </a:solidFill>
              </a:rPr>
              <a:t> Al-</a:t>
            </a:r>
            <a:r>
              <a:rPr lang="en-US" sz="1200" b="1" u="sng" dirty="0" err="1">
                <a:solidFill>
                  <a:srgbClr val="003192"/>
                </a:solidFill>
              </a:rPr>
              <a:t>Khattab</a:t>
            </a:r>
            <a:r>
              <a:rPr lang="en-US" sz="1200" b="1" u="sng" dirty="0">
                <a:solidFill>
                  <a:srgbClr val="003192"/>
                </a:solidFill>
              </a:rPr>
              <a:t> </a:t>
            </a:r>
            <a:r>
              <a:rPr lang="en-US" sz="1000" dirty="0">
                <a:solidFill>
                  <a:srgbClr val="003192"/>
                </a:solidFill>
              </a:rPr>
              <a:t>saying: "I heard </a:t>
            </a:r>
            <a:r>
              <a:rPr lang="en-US" sz="1200" b="1" u="sng" dirty="0" err="1">
                <a:solidFill>
                  <a:srgbClr val="003192"/>
                </a:solidFill>
              </a:rPr>
              <a:t>Hisham</a:t>
            </a:r>
            <a:r>
              <a:rPr lang="en-US" sz="1200" b="1" u="sng" dirty="0">
                <a:solidFill>
                  <a:srgbClr val="003192"/>
                </a:solidFill>
              </a:rPr>
              <a:t> </a:t>
            </a:r>
            <a:r>
              <a:rPr lang="en-US" sz="1200" b="1" u="sng" dirty="0" err="1">
                <a:solidFill>
                  <a:srgbClr val="003192"/>
                </a:solidFill>
              </a:rPr>
              <a:t>ibn</a:t>
            </a:r>
            <a:r>
              <a:rPr lang="en-US" sz="1200" b="1" u="sng" dirty="0">
                <a:solidFill>
                  <a:srgbClr val="003192"/>
                </a:solidFill>
              </a:rPr>
              <a:t> Hakim </a:t>
            </a:r>
            <a:r>
              <a:rPr lang="en-US" sz="1000" dirty="0">
                <a:solidFill>
                  <a:srgbClr val="003192"/>
                </a:solidFill>
              </a:rPr>
              <a:t>reciting Surah Al-</a:t>
            </a:r>
            <a:r>
              <a:rPr lang="en-US" sz="1000" dirty="0" err="1">
                <a:solidFill>
                  <a:srgbClr val="003192"/>
                </a:solidFill>
              </a:rPr>
              <a:t>Furqan</a:t>
            </a:r>
            <a:r>
              <a:rPr lang="en-US" sz="1000" dirty="0">
                <a:solidFill>
                  <a:srgbClr val="003192"/>
                </a:solidFill>
              </a:rPr>
              <a:t> during the lifetime of Allah's Messenger (peace and blessings of Allah be upon him), and I listened to his recitation and noticed that he recited in several different ways which Allah's Messenger (peace and blessings of Allah be upon him) had not taught me. I was about to jump over him while he was praying, but I controlled my temper, and when he had completed his prayer, I put his upper garment around his neck and seized him by it, and said, "Who taught you this Surah which I heard you reciting?" He replied, "Allah's Messenger (peace and blessings of Allah be upon him) taught it to me." I said, "You have told a lie, for Allah's Messenger (peace and blessings of Allah be upon him) has taught it to me in a different way from yours." So I dragged him to Allah's Messenger (peace and blessings of Allah be upon him) and said (to Allah's Messenger, "I heard this person reciting Surah Al-</a:t>
            </a:r>
            <a:r>
              <a:rPr lang="en-US" sz="1000" dirty="0" err="1">
                <a:solidFill>
                  <a:srgbClr val="003192"/>
                </a:solidFill>
              </a:rPr>
              <a:t>Furqan</a:t>
            </a:r>
            <a:r>
              <a:rPr lang="en-US" sz="1000" dirty="0">
                <a:solidFill>
                  <a:srgbClr val="003192"/>
                </a:solidFill>
              </a:rPr>
              <a:t> in a way which you haven't taught me!" On that Allah's Messenger said, "Release him, (O `Umar!). Recite, O </a:t>
            </a:r>
            <a:r>
              <a:rPr lang="en-US" sz="1000" dirty="0" err="1">
                <a:solidFill>
                  <a:srgbClr val="003192"/>
                </a:solidFill>
              </a:rPr>
              <a:t>Hisham</a:t>
            </a:r>
            <a:r>
              <a:rPr lang="en-US" sz="1000" dirty="0">
                <a:solidFill>
                  <a:srgbClr val="003192"/>
                </a:solidFill>
              </a:rPr>
              <a:t>!" Then he recited in the same way as I had heard him reciting. Then Allah's Messenger (peace and blessings of Allah be upon him) said, "It was revealed in this way," and then added, "Recite, O `Umar!" I recited it as he had taught me. Allah's Messenger (peace and blessings of Allah be upon him) then said</a:t>
            </a:r>
            <a:r>
              <a:rPr lang="en-US" sz="1000" dirty="0" smtClean="0">
                <a:solidFill>
                  <a:srgbClr val="003192"/>
                </a:solidFill>
              </a:rPr>
              <a:t>,</a:t>
            </a:r>
          </a:p>
          <a:p>
            <a:pPr algn="ctr" rtl="0"/>
            <a:r>
              <a:rPr lang="en-US" sz="1400" b="1" dirty="0" smtClean="0">
                <a:solidFill>
                  <a:srgbClr val="003192"/>
                </a:solidFill>
                <a:effectLst>
                  <a:outerShdw blurRad="38100" dist="38100" dir="2700000" algn="tl">
                    <a:srgbClr val="000000">
                      <a:alpha val="43137"/>
                    </a:srgbClr>
                  </a:outerShdw>
                </a:effectLst>
              </a:rPr>
              <a:t> </a:t>
            </a:r>
            <a:r>
              <a:rPr lang="en-US" sz="1400" b="1" dirty="0">
                <a:solidFill>
                  <a:srgbClr val="003192"/>
                </a:solidFill>
                <a:effectLst>
                  <a:outerShdw blurRad="38100" dist="38100" dir="2700000" algn="tl">
                    <a:srgbClr val="000000">
                      <a:alpha val="43137"/>
                    </a:srgbClr>
                  </a:outerShdw>
                </a:effectLst>
              </a:rPr>
              <a:t>"It was revealed in this way. This Qur'an has been revealed to be recited in seven different ways, so recite of it whichever (way) is easier for you (or read as much of it as may be easy for you</a:t>
            </a:r>
            <a:r>
              <a:rPr lang="en-US" sz="700" dirty="0">
                <a:solidFill>
                  <a:srgbClr val="003192"/>
                </a:solidFill>
              </a:rPr>
              <a:t>).” (Al-</a:t>
            </a:r>
            <a:r>
              <a:rPr lang="en-US" sz="700" dirty="0" err="1">
                <a:solidFill>
                  <a:srgbClr val="003192"/>
                </a:solidFill>
              </a:rPr>
              <a:t>Bukhari</a:t>
            </a:r>
            <a:r>
              <a:rPr lang="en-US" sz="700" dirty="0">
                <a:solidFill>
                  <a:srgbClr val="003192"/>
                </a:solidFill>
              </a:rPr>
              <a:t> and Muslim)</a:t>
            </a:r>
          </a:p>
        </p:txBody>
      </p:sp>
      <p:sp>
        <p:nvSpPr>
          <p:cNvPr id="15" name="TextBox 14"/>
          <p:cNvSpPr txBox="1"/>
          <p:nvPr/>
        </p:nvSpPr>
        <p:spPr>
          <a:xfrm>
            <a:off x="2299447" y="1688116"/>
            <a:ext cx="9668435" cy="230832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1600" dirty="0" smtClean="0">
                <a:solidFill>
                  <a:srgbClr val="003192"/>
                </a:solidFill>
              </a:rPr>
              <a:t>عن </a:t>
            </a:r>
            <a:r>
              <a:rPr lang="ar-KW" sz="1600" dirty="0">
                <a:solidFill>
                  <a:srgbClr val="003192"/>
                </a:solidFill>
              </a:rPr>
              <a:t>الْمِسْوَرَ بن مَخْرَمَة وعبد الرحمن بن عبدٍ القاري سمعا </a:t>
            </a:r>
            <a:r>
              <a:rPr lang="ar-KW" sz="2000" b="1" dirty="0">
                <a:solidFill>
                  <a:srgbClr val="003192"/>
                </a:solidFill>
              </a:rPr>
              <a:t>عمر بن الخطاب </a:t>
            </a:r>
            <a:r>
              <a:rPr lang="ar-KW" sz="1600" dirty="0">
                <a:solidFill>
                  <a:srgbClr val="003192"/>
                </a:solidFill>
              </a:rPr>
              <a:t>يقول: </a:t>
            </a:r>
            <a:endParaRPr lang="ar-KW" sz="1600" dirty="0" smtClean="0">
              <a:solidFill>
                <a:srgbClr val="003192"/>
              </a:solidFill>
            </a:endParaRPr>
          </a:p>
          <a:p>
            <a:pPr algn="ctr"/>
            <a:r>
              <a:rPr lang="ar-KW" sz="1600" dirty="0" smtClean="0">
                <a:solidFill>
                  <a:srgbClr val="003192"/>
                </a:solidFill>
              </a:rPr>
              <a:t>سمعتُ </a:t>
            </a:r>
            <a:r>
              <a:rPr lang="ar-KW" sz="2000" b="1" dirty="0">
                <a:solidFill>
                  <a:srgbClr val="003192"/>
                </a:solidFill>
              </a:rPr>
              <a:t>هشامَ بنَ حكيم </a:t>
            </a:r>
            <a:r>
              <a:rPr lang="ar-KW" sz="1600" dirty="0">
                <a:solidFill>
                  <a:srgbClr val="003192"/>
                </a:solidFill>
              </a:rPr>
              <a:t>يقرأ سورة الفرقان في حياة رسول الله -صلى الله عليه وآله وسلم- فاستمعت لقراءته فإذا هو يقرأ على حروف كثيرة لم يقرئنيها رسول الله -صلى الله عليه وآله وسلم- فكدت أساوره في الصلاة، فتصبرت حتى سلَّم، فلبَّبته بردائه فقلت: من أقرأك هذه السورة التي سمعتك تقرأ؟ قال: أقرأنيها رسول الله -صلى الله عليه وآله وسلم- فقلتُ: كذبت فإن رسول الله -صلى الله عليه وآله وسلم- قد أقرأنيها على غير ما قرأت فانطلقت به أَقُوده إلى رسول الله -صلى الله عليه وآله وسلم- فقلت: إني سمعتُ هذا يقرأ سورة الفرقان على حروف لم تقرئنيها، فقال رسول الله -صلى الله عليه وآله وسلم: "أرسله، اقرأ يا هشام" ، فقرأ عليه القراءةَ التي سمعتُهُ يقرأ، فقال رسول الله -صلى الله عليه وآله وسلم: "كذلك أنزلت" ، ثم قال: "اقرأ يا عمر" ، فقرأت القراءة التي أقرأني، فقال رسول الله -صلى الله عليه وآله وسلم</a:t>
            </a:r>
            <a:r>
              <a:rPr lang="ar-KW" sz="1600" dirty="0" smtClean="0">
                <a:solidFill>
                  <a:srgbClr val="003192"/>
                </a:solidFill>
              </a:rPr>
              <a:t>:</a:t>
            </a:r>
          </a:p>
          <a:p>
            <a:pPr algn="ctr"/>
            <a:r>
              <a:rPr lang="ar-KW" sz="2400" b="1" dirty="0" smtClean="0">
                <a:solidFill>
                  <a:srgbClr val="003192"/>
                </a:solidFill>
                <a:effectLst>
                  <a:outerShdw blurRad="38100" dist="38100" dir="2700000" algn="tl">
                    <a:srgbClr val="000000">
                      <a:alpha val="43137"/>
                    </a:srgbClr>
                  </a:outerShdw>
                </a:effectLst>
              </a:rPr>
              <a:t>"</a:t>
            </a:r>
            <a:r>
              <a:rPr lang="ar-KW" sz="2400" b="1" dirty="0">
                <a:solidFill>
                  <a:srgbClr val="003192"/>
                </a:solidFill>
                <a:effectLst>
                  <a:outerShdw blurRad="38100" dist="38100" dir="2700000" algn="tl">
                    <a:srgbClr val="000000">
                      <a:alpha val="43137"/>
                    </a:srgbClr>
                  </a:outerShdw>
                </a:effectLst>
              </a:rPr>
              <a:t>كذلك أنزلت، إن هذا القرآن أنزل على سبعةِ أحرف، فاقرءوا ما تيسر منه"</a:t>
            </a:r>
            <a:r>
              <a:rPr lang="ar-KW" sz="1600" dirty="0">
                <a:solidFill>
                  <a:srgbClr val="003192"/>
                </a:solidFill>
              </a:rPr>
              <a:t> </a:t>
            </a:r>
            <a:r>
              <a:rPr lang="ar-KW" sz="500" dirty="0">
                <a:solidFill>
                  <a:srgbClr val="003192"/>
                </a:solidFill>
              </a:rPr>
              <a:t>(أخرجه البخاري ومسلم).</a:t>
            </a:r>
            <a:endParaRPr lang="en-US" sz="500" dirty="0">
              <a:solidFill>
                <a:srgbClr val="003192"/>
              </a:solidFill>
            </a:endParaRPr>
          </a:p>
        </p:txBody>
      </p:sp>
    </p:spTree>
    <p:extLst>
      <p:ext uri="{BB962C8B-B14F-4D97-AF65-F5344CB8AC3E}">
        <p14:creationId xmlns:p14="http://schemas.microsoft.com/office/powerpoint/2010/main" val="3522961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TextBox 11"/>
          <p:cNvSpPr txBox="1"/>
          <p:nvPr/>
        </p:nvSpPr>
        <p:spPr>
          <a:xfrm>
            <a:off x="3038981" y="4402195"/>
            <a:ext cx="7272808" cy="200054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1600" dirty="0">
                <a:solidFill>
                  <a:srgbClr val="003192"/>
                </a:solidFill>
              </a:rPr>
              <a:t>Scholars differed widely regarding </a:t>
            </a:r>
            <a:endParaRPr lang="en-US" sz="1600" dirty="0" smtClean="0">
              <a:solidFill>
                <a:srgbClr val="003192"/>
              </a:solidFill>
            </a:endParaRPr>
          </a:p>
          <a:p>
            <a:pPr algn="ctr" rtl="0"/>
            <a:r>
              <a:rPr lang="en-US" b="1" u="sng" dirty="0">
                <a:solidFill>
                  <a:srgbClr val="003192"/>
                </a:solidFill>
              </a:rPr>
              <a:t>what is </a:t>
            </a:r>
            <a:r>
              <a:rPr lang="en-US" b="1" u="sng" dirty="0" smtClean="0">
                <a:solidFill>
                  <a:srgbClr val="003192"/>
                </a:solidFill>
              </a:rPr>
              <a:t>meant </a:t>
            </a:r>
            <a:r>
              <a:rPr lang="en-US" b="1" u="sng" dirty="0">
                <a:solidFill>
                  <a:srgbClr val="003192"/>
                </a:solidFill>
              </a:rPr>
              <a:t>by the seven </a:t>
            </a:r>
            <a:r>
              <a:rPr lang="en-US" b="1" i="1" u="sng" dirty="0" err="1">
                <a:solidFill>
                  <a:srgbClr val="003192"/>
                </a:solidFill>
              </a:rPr>
              <a:t>Ahruf</a:t>
            </a:r>
            <a:r>
              <a:rPr lang="en-US" dirty="0" smtClean="0">
                <a:solidFill>
                  <a:srgbClr val="003192"/>
                </a:solidFill>
              </a:rPr>
              <a:t>.</a:t>
            </a:r>
          </a:p>
          <a:p>
            <a:pPr algn="ctr" rtl="0"/>
            <a:r>
              <a:rPr lang="en-US" sz="1600" dirty="0" smtClean="0">
                <a:solidFill>
                  <a:srgbClr val="003192"/>
                </a:solidFill>
              </a:rPr>
              <a:t> </a:t>
            </a:r>
            <a:r>
              <a:rPr lang="en-US" sz="1600" dirty="0">
                <a:solidFill>
                  <a:srgbClr val="003192"/>
                </a:solidFill>
              </a:rPr>
              <a:t>Yet scholars are in favor of the opinion of </a:t>
            </a:r>
            <a:endParaRPr lang="en-US" sz="1600" dirty="0" smtClean="0">
              <a:solidFill>
                <a:srgbClr val="003192"/>
              </a:solidFill>
            </a:endParaRPr>
          </a:p>
          <a:p>
            <a:pPr algn="ctr" rtl="0"/>
            <a:r>
              <a:rPr lang="en-US" b="1" dirty="0" smtClean="0">
                <a:solidFill>
                  <a:srgbClr val="003192"/>
                </a:solidFill>
              </a:rPr>
              <a:t>Imam </a:t>
            </a:r>
            <a:r>
              <a:rPr lang="en-US" b="1" dirty="0">
                <a:solidFill>
                  <a:srgbClr val="003192"/>
                </a:solidFill>
              </a:rPr>
              <a:t>Abu Al-</a:t>
            </a:r>
            <a:r>
              <a:rPr lang="en-US" b="1" dirty="0" err="1">
                <a:solidFill>
                  <a:srgbClr val="003192"/>
                </a:solidFill>
              </a:rPr>
              <a:t>Fadl</a:t>
            </a:r>
            <a:r>
              <a:rPr lang="en-US" b="1" dirty="0">
                <a:solidFill>
                  <a:srgbClr val="003192"/>
                </a:solidFill>
              </a:rPr>
              <a:t> </a:t>
            </a:r>
            <a:r>
              <a:rPr lang="en-US" b="1" dirty="0" smtClean="0">
                <a:solidFill>
                  <a:srgbClr val="003192"/>
                </a:solidFill>
              </a:rPr>
              <a:t>Al-</a:t>
            </a:r>
            <a:r>
              <a:rPr lang="en-US" b="1" dirty="0" err="1" smtClean="0">
                <a:solidFill>
                  <a:srgbClr val="003192"/>
                </a:solidFill>
              </a:rPr>
              <a:t>Razi</a:t>
            </a:r>
            <a:endParaRPr lang="en-US" b="1" dirty="0" smtClean="0">
              <a:solidFill>
                <a:srgbClr val="003192"/>
              </a:solidFill>
            </a:endParaRPr>
          </a:p>
          <a:p>
            <a:pPr algn="ctr" rtl="0"/>
            <a:r>
              <a:rPr lang="en-US" sz="1600" dirty="0" smtClean="0">
                <a:solidFill>
                  <a:srgbClr val="003192"/>
                </a:solidFill>
              </a:rPr>
              <a:t>: </a:t>
            </a:r>
            <a:r>
              <a:rPr lang="en-US" sz="1600" dirty="0">
                <a:solidFill>
                  <a:srgbClr val="003192"/>
                </a:solidFill>
              </a:rPr>
              <a:t>i.e. what is meant by the term </a:t>
            </a:r>
            <a:r>
              <a:rPr lang="en-US" sz="1600" i="1" dirty="0" err="1">
                <a:solidFill>
                  <a:srgbClr val="003192"/>
                </a:solidFill>
              </a:rPr>
              <a:t>Ahruf</a:t>
            </a:r>
            <a:r>
              <a:rPr lang="en-US" sz="1600" dirty="0">
                <a:solidFill>
                  <a:srgbClr val="003192"/>
                </a:solidFill>
              </a:rPr>
              <a:t> are </a:t>
            </a:r>
            <a:endParaRPr lang="en-US" sz="1600" dirty="0" smtClean="0">
              <a:solidFill>
                <a:srgbClr val="003192"/>
              </a:solidFill>
            </a:endParaRPr>
          </a:p>
          <a:p>
            <a:pPr algn="ctr" rtl="0"/>
            <a:r>
              <a:rPr lang="en-US" sz="2000" b="1" dirty="0" smtClean="0">
                <a:solidFill>
                  <a:srgbClr val="FF0000"/>
                </a:solidFill>
              </a:rPr>
              <a:t>the </a:t>
            </a:r>
            <a:r>
              <a:rPr lang="en-US" sz="2000" b="1" dirty="0">
                <a:solidFill>
                  <a:srgbClr val="FF0000"/>
                </a:solidFill>
              </a:rPr>
              <a:t>manifestations by means of </a:t>
            </a:r>
            <a:r>
              <a:rPr lang="en-US" sz="2000" b="1" dirty="0" smtClean="0">
                <a:solidFill>
                  <a:srgbClr val="FF0000"/>
                </a:solidFill>
              </a:rPr>
              <a:t>which</a:t>
            </a:r>
          </a:p>
          <a:p>
            <a:pPr algn="ctr" rtl="0"/>
            <a:r>
              <a:rPr lang="en-US" sz="2000" b="1" dirty="0" smtClean="0">
                <a:solidFill>
                  <a:srgbClr val="FF0000"/>
                </a:solidFill>
              </a:rPr>
              <a:t>variety </a:t>
            </a:r>
            <a:r>
              <a:rPr lang="en-US" sz="2000" b="1" dirty="0">
                <a:solidFill>
                  <a:srgbClr val="FF0000"/>
                </a:solidFill>
              </a:rPr>
              <a:t>and difference </a:t>
            </a:r>
            <a:r>
              <a:rPr lang="en-US" sz="2000" b="1" dirty="0" smtClean="0">
                <a:solidFill>
                  <a:srgbClr val="FF0000"/>
                </a:solidFill>
              </a:rPr>
              <a:t>occur</a:t>
            </a:r>
            <a:endParaRPr lang="en-US" sz="1600" dirty="0">
              <a:solidFill>
                <a:srgbClr val="003192"/>
              </a:solidFill>
            </a:endParaRPr>
          </a:p>
        </p:txBody>
      </p:sp>
      <p:sp>
        <p:nvSpPr>
          <p:cNvPr id="13" name="TextBox 12"/>
          <p:cNvSpPr txBox="1"/>
          <p:nvPr/>
        </p:nvSpPr>
        <p:spPr>
          <a:xfrm>
            <a:off x="3255005" y="1947991"/>
            <a:ext cx="6757459" cy="212365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800" dirty="0">
                <a:solidFill>
                  <a:srgbClr val="003192"/>
                </a:solidFill>
              </a:rPr>
              <a:t>وقد اختلفوا في </a:t>
            </a:r>
            <a:r>
              <a:rPr lang="ar-KW" sz="2800" b="1" u="sng" dirty="0">
                <a:solidFill>
                  <a:srgbClr val="003192"/>
                </a:solidFill>
              </a:rPr>
              <a:t>المراد بالأحرف السبعة </a:t>
            </a:r>
            <a:r>
              <a:rPr lang="ar-KW" sz="2800" dirty="0">
                <a:solidFill>
                  <a:srgbClr val="003192"/>
                </a:solidFill>
              </a:rPr>
              <a:t>اختلافًا </a:t>
            </a:r>
            <a:r>
              <a:rPr lang="ar-KW" sz="2800" dirty="0" smtClean="0">
                <a:solidFill>
                  <a:srgbClr val="003192"/>
                </a:solidFill>
              </a:rPr>
              <a:t>كثيرًا</a:t>
            </a:r>
          </a:p>
          <a:p>
            <a:pPr algn="ctr"/>
            <a:r>
              <a:rPr lang="ar-KW" sz="2800" dirty="0" smtClean="0">
                <a:solidFill>
                  <a:srgbClr val="003192"/>
                </a:solidFill>
              </a:rPr>
              <a:t>الذي </a:t>
            </a:r>
            <a:r>
              <a:rPr lang="ar-KW" sz="2800" dirty="0">
                <a:solidFill>
                  <a:srgbClr val="003192"/>
                </a:solidFill>
              </a:rPr>
              <a:t>يرجحه المحققون من العلماء </a:t>
            </a:r>
            <a:endParaRPr lang="ar-KW" sz="2800" dirty="0" smtClean="0">
              <a:solidFill>
                <a:srgbClr val="003192"/>
              </a:solidFill>
            </a:endParaRPr>
          </a:p>
          <a:p>
            <a:pPr algn="ctr"/>
            <a:r>
              <a:rPr lang="ar-KW" sz="2800" dirty="0" smtClean="0">
                <a:solidFill>
                  <a:srgbClr val="003192"/>
                </a:solidFill>
              </a:rPr>
              <a:t>مذهبَ </a:t>
            </a:r>
            <a:r>
              <a:rPr lang="ar-KW" sz="2800" b="1" dirty="0">
                <a:solidFill>
                  <a:srgbClr val="003192"/>
                </a:solidFill>
              </a:rPr>
              <a:t>الإمامِ أبي الفضل </a:t>
            </a:r>
            <a:r>
              <a:rPr lang="ar-KW" sz="2800" b="1" dirty="0" smtClean="0">
                <a:solidFill>
                  <a:srgbClr val="003192"/>
                </a:solidFill>
              </a:rPr>
              <a:t>الرازي .. </a:t>
            </a:r>
            <a:r>
              <a:rPr lang="ar-KW" sz="2800" dirty="0" smtClean="0">
                <a:solidFill>
                  <a:srgbClr val="003192"/>
                </a:solidFill>
              </a:rPr>
              <a:t>أن </a:t>
            </a:r>
            <a:r>
              <a:rPr lang="ar-KW" sz="2800" dirty="0">
                <a:solidFill>
                  <a:srgbClr val="003192"/>
                </a:solidFill>
              </a:rPr>
              <a:t>المراد بهذه </a:t>
            </a:r>
            <a:r>
              <a:rPr lang="ar-KW" sz="2800" dirty="0" smtClean="0">
                <a:solidFill>
                  <a:srgbClr val="003192"/>
                </a:solidFill>
              </a:rPr>
              <a:t>الأحرف</a:t>
            </a:r>
          </a:p>
          <a:p>
            <a:pPr algn="ctr">
              <a:lnSpc>
                <a:spcPct val="150000"/>
              </a:lnSpc>
            </a:pPr>
            <a:r>
              <a:rPr lang="ar-KW" sz="3200" b="1" dirty="0" smtClean="0">
                <a:solidFill>
                  <a:srgbClr val="FF0000"/>
                </a:solidFill>
              </a:rPr>
              <a:t>الأوجه </a:t>
            </a:r>
            <a:r>
              <a:rPr lang="ar-KW" sz="3200" b="1" dirty="0">
                <a:solidFill>
                  <a:srgbClr val="FF0000"/>
                </a:solidFill>
              </a:rPr>
              <a:t>التي يقع بها التغاير </a:t>
            </a:r>
            <a:r>
              <a:rPr lang="ar-KW" sz="3200" b="1" dirty="0" smtClean="0">
                <a:solidFill>
                  <a:srgbClr val="FF0000"/>
                </a:solidFill>
              </a:rPr>
              <a:t>والاختلاف</a:t>
            </a:r>
            <a:endParaRPr lang="ar-KW" sz="2800" b="1" dirty="0" smtClean="0">
              <a:solidFill>
                <a:srgbClr val="FF0000"/>
              </a:solidFill>
            </a:endParaRPr>
          </a:p>
        </p:txBody>
      </p:sp>
    </p:spTree>
    <p:extLst>
      <p:ext uri="{BB962C8B-B14F-4D97-AF65-F5344CB8AC3E}">
        <p14:creationId xmlns:p14="http://schemas.microsoft.com/office/powerpoint/2010/main" val="302823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TextBox 11"/>
          <p:cNvSpPr txBox="1"/>
          <p:nvPr/>
        </p:nvSpPr>
        <p:spPr>
          <a:xfrm>
            <a:off x="2460918" y="2101029"/>
            <a:ext cx="7612361" cy="406265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400" b="1" u="sng" dirty="0" smtClean="0">
                <a:solidFill>
                  <a:srgbClr val="003192"/>
                </a:solidFill>
              </a:rPr>
              <a:t>اختلاف </a:t>
            </a:r>
            <a:r>
              <a:rPr lang="ar-KW" sz="2400" b="1" u="sng" dirty="0">
                <a:solidFill>
                  <a:srgbClr val="003192"/>
                </a:solidFill>
              </a:rPr>
              <a:t>الأسماء </a:t>
            </a:r>
            <a:r>
              <a:rPr lang="ar-KW" sz="2000" b="1" u="sng" dirty="0">
                <a:solidFill>
                  <a:srgbClr val="003192"/>
                </a:solidFill>
              </a:rPr>
              <a:t>في الإفراد والتثنية والجمع، والتذكير </a:t>
            </a:r>
            <a:r>
              <a:rPr lang="ar-KW" sz="2000" b="1" u="sng" dirty="0" smtClean="0">
                <a:solidFill>
                  <a:srgbClr val="003192"/>
                </a:solidFill>
              </a:rPr>
              <a:t>والتأنيث</a:t>
            </a:r>
          </a:p>
          <a:p>
            <a:pPr algn="ctr" rtl="0"/>
            <a:r>
              <a:rPr lang="en-US" sz="2400" b="1" u="sng" dirty="0" smtClean="0">
                <a:solidFill>
                  <a:srgbClr val="003192"/>
                </a:solidFill>
              </a:rPr>
              <a:t>The </a:t>
            </a:r>
            <a:r>
              <a:rPr lang="en-US" sz="2400" b="1" u="sng" dirty="0">
                <a:solidFill>
                  <a:srgbClr val="003192"/>
                </a:solidFill>
              </a:rPr>
              <a:t>variation in </a:t>
            </a:r>
            <a:r>
              <a:rPr lang="en-US" sz="2400" b="1" u="sng" dirty="0" smtClean="0">
                <a:solidFill>
                  <a:srgbClr val="003192"/>
                </a:solidFill>
              </a:rPr>
              <a:t>number </a:t>
            </a:r>
            <a:r>
              <a:rPr lang="en-US" sz="2400" b="1" u="sng" dirty="0">
                <a:solidFill>
                  <a:srgbClr val="003192"/>
                </a:solidFill>
              </a:rPr>
              <a:t>and gender of </a:t>
            </a:r>
            <a:r>
              <a:rPr lang="en-US" sz="2400" b="1" u="sng" dirty="0" smtClean="0">
                <a:solidFill>
                  <a:srgbClr val="003192"/>
                </a:solidFill>
              </a:rPr>
              <a:t>nouns</a:t>
            </a:r>
          </a:p>
          <a:p>
            <a:pPr algn="ctr" rtl="0"/>
            <a:r>
              <a:rPr lang="en-US" b="1" dirty="0" smtClean="0">
                <a:solidFill>
                  <a:srgbClr val="003192"/>
                </a:solidFill>
              </a:rPr>
              <a:t>i.e</a:t>
            </a:r>
            <a:r>
              <a:rPr lang="en-US" b="1" dirty="0">
                <a:solidFill>
                  <a:srgbClr val="003192"/>
                </a:solidFill>
              </a:rPr>
              <a:t>. singular, dual, plural, masculine, or feminine.</a:t>
            </a:r>
            <a:endParaRPr lang="ar-KW" b="1" u="sng" dirty="0" smtClean="0">
              <a:solidFill>
                <a:srgbClr val="003192"/>
              </a:solidFill>
            </a:endParaRPr>
          </a:p>
          <a:p>
            <a:pPr algn="ctr">
              <a:lnSpc>
                <a:spcPct val="150000"/>
              </a:lnSpc>
            </a:pPr>
            <a:endParaRPr lang="ar-KW" sz="2400" dirty="0" smtClean="0">
              <a:solidFill>
                <a:srgbClr val="003192"/>
              </a:solidFill>
            </a:endParaRPr>
          </a:p>
          <a:p>
            <a:pPr algn="ctr">
              <a:lnSpc>
                <a:spcPct val="200000"/>
              </a:lnSpc>
            </a:pPr>
            <a:r>
              <a:rPr lang="ar-KW" sz="2400" dirty="0" smtClean="0">
                <a:solidFill>
                  <a:srgbClr val="003192"/>
                </a:solidFill>
              </a:rPr>
              <a:t>{وَعَلَى </a:t>
            </a:r>
            <a:r>
              <a:rPr lang="ar-KW" sz="2400" dirty="0">
                <a:solidFill>
                  <a:srgbClr val="003192"/>
                </a:solidFill>
              </a:rPr>
              <a:t>الَّذِينَ يُطِيقُونَهُ فِدْيَةٌ طَعَامُ </a:t>
            </a:r>
            <a:r>
              <a:rPr lang="ar-KW" sz="2400" b="1" dirty="0">
                <a:solidFill>
                  <a:srgbClr val="FF0000"/>
                </a:solidFill>
              </a:rPr>
              <a:t>مِسْكِينٍ</a:t>
            </a:r>
            <a:r>
              <a:rPr lang="ar-KW" sz="2400" dirty="0">
                <a:solidFill>
                  <a:srgbClr val="003192"/>
                </a:solidFill>
              </a:rPr>
              <a:t>} </a:t>
            </a:r>
            <a:r>
              <a:rPr lang="ar-KW" sz="1000" dirty="0">
                <a:solidFill>
                  <a:srgbClr val="003192"/>
                </a:solidFill>
              </a:rPr>
              <a:t>(البقرة 184</a:t>
            </a:r>
            <a:r>
              <a:rPr lang="ar-KW" sz="1000" dirty="0" smtClean="0">
                <a:solidFill>
                  <a:srgbClr val="003192"/>
                </a:solidFill>
              </a:rPr>
              <a:t>)  </a:t>
            </a:r>
            <a:r>
              <a:rPr lang="ar-KW" sz="2400" dirty="0" smtClean="0">
                <a:solidFill>
                  <a:srgbClr val="003192"/>
                </a:solidFill>
              </a:rPr>
              <a:t>... </a:t>
            </a:r>
            <a:r>
              <a:rPr lang="ar-KW" sz="2400" dirty="0">
                <a:solidFill>
                  <a:srgbClr val="003192"/>
                </a:solidFill>
              </a:rPr>
              <a:t>"</a:t>
            </a:r>
            <a:r>
              <a:rPr lang="ar-KW" sz="2400" b="1" dirty="0">
                <a:solidFill>
                  <a:srgbClr val="FF0000"/>
                </a:solidFill>
              </a:rPr>
              <a:t>مساكين</a:t>
            </a:r>
            <a:r>
              <a:rPr lang="ar-KW" sz="2400" dirty="0">
                <a:solidFill>
                  <a:srgbClr val="003192"/>
                </a:solidFill>
              </a:rPr>
              <a:t>" </a:t>
            </a:r>
            <a:endParaRPr lang="ar-SA" sz="2400" dirty="0" smtClean="0">
              <a:solidFill>
                <a:srgbClr val="003192"/>
              </a:solidFill>
            </a:endParaRPr>
          </a:p>
          <a:p>
            <a:pPr algn="ctr">
              <a:lnSpc>
                <a:spcPct val="200000"/>
              </a:lnSpc>
            </a:pPr>
            <a:r>
              <a:rPr lang="ar-KW" sz="2400" dirty="0" smtClean="0">
                <a:solidFill>
                  <a:srgbClr val="003192"/>
                </a:solidFill>
              </a:rPr>
              <a:t>{</a:t>
            </a:r>
            <a:r>
              <a:rPr lang="ar-KW" sz="2400" dirty="0">
                <a:solidFill>
                  <a:srgbClr val="003192"/>
                </a:solidFill>
              </a:rPr>
              <a:t>فَأَصْلِحُوا بَيْنَ </a:t>
            </a:r>
            <a:r>
              <a:rPr lang="ar-KW" sz="2400" b="1" dirty="0">
                <a:solidFill>
                  <a:srgbClr val="FF0000"/>
                </a:solidFill>
              </a:rPr>
              <a:t>أَخَوَيْكُمْ</a:t>
            </a:r>
            <a:r>
              <a:rPr lang="ar-KW" sz="2400" dirty="0">
                <a:solidFill>
                  <a:srgbClr val="003192"/>
                </a:solidFill>
              </a:rPr>
              <a:t>} </a:t>
            </a:r>
            <a:r>
              <a:rPr lang="ar-KW" sz="1050" dirty="0">
                <a:solidFill>
                  <a:srgbClr val="003192"/>
                </a:solidFill>
              </a:rPr>
              <a:t>(الحجرات 10) </a:t>
            </a:r>
            <a:r>
              <a:rPr lang="ar-KW" sz="2400" dirty="0" smtClean="0">
                <a:solidFill>
                  <a:srgbClr val="003192"/>
                </a:solidFill>
              </a:rPr>
              <a:t>... </a:t>
            </a:r>
            <a:r>
              <a:rPr lang="ar-KW" sz="2400" dirty="0">
                <a:solidFill>
                  <a:srgbClr val="003192"/>
                </a:solidFill>
              </a:rPr>
              <a:t>"</a:t>
            </a:r>
            <a:r>
              <a:rPr lang="ar-KW" sz="2400" b="1" dirty="0" smtClean="0">
                <a:solidFill>
                  <a:srgbClr val="FF0000"/>
                </a:solidFill>
              </a:rPr>
              <a:t>إخْوتكم</a:t>
            </a:r>
            <a:r>
              <a:rPr lang="ar-KW" sz="2400" dirty="0" smtClean="0">
                <a:solidFill>
                  <a:srgbClr val="003192"/>
                </a:solidFill>
              </a:rPr>
              <a:t>«</a:t>
            </a:r>
          </a:p>
          <a:p>
            <a:pPr algn="ctr">
              <a:lnSpc>
                <a:spcPct val="200000"/>
              </a:lnSpc>
            </a:pPr>
            <a:r>
              <a:rPr lang="ar-KW" sz="2400" dirty="0" smtClean="0">
                <a:solidFill>
                  <a:srgbClr val="003192"/>
                </a:solidFill>
              </a:rPr>
              <a:t>{</a:t>
            </a:r>
            <a:r>
              <a:rPr lang="ar-KW" sz="2400" dirty="0">
                <a:solidFill>
                  <a:srgbClr val="003192"/>
                </a:solidFill>
              </a:rPr>
              <a:t>وَلا </a:t>
            </a:r>
            <a:r>
              <a:rPr lang="ar-KW" sz="2400" b="1" dirty="0">
                <a:solidFill>
                  <a:srgbClr val="FF0000"/>
                </a:solidFill>
              </a:rPr>
              <a:t>يُقْبَلُ</a:t>
            </a:r>
            <a:r>
              <a:rPr lang="ar-KW" sz="2400" dirty="0">
                <a:solidFill>
                  <a:srgbClr val="003192"/>
                </a:solidFill>
              </a:rPr>
              <a:t> مِنْهَا شَفَاعَةٌ} </a:t>
            </a:r>
            <a:r>
              <a:rPr lang="ar-KW" sz="700" dirty="0">
                <a:solidFill>
                  <a:srgbClr val="003192"/>
                </a:solidFill>
              </a:rPr>
              <a:t>(البقرة 48)</a:t>
            </a:r>
            <a:r>
              <a:rPr lang="ar-KW" sz="2400" dirty="0">
                <a:solidFill>
                  <a:srgbClr val="003192"/>
                </a:solidFill>
              </a:rPr>
              <a:t>  </a:t>
            </a:r>
            <a:r>
              <a:rPr lang="ar-KW" sz="2400" dirty="0" smtClean="0">
                <a:solidFill>
                  <a:srgbClr val="003192"/>
                </a:solidFill>
              </a:rPr>
              <a:t>... </a:t>
            </a:r>
            <a:r>
              <a:rPr lang="ar-KW" sz="2400" dirty="0">
                <a:solidFill>
                  <a:srgbClr val="003192"/>
                </a:solidFill>
              </a:rPr>
              <a:t>"</a:t>
            </a:r>
            <a:r>
              <a:rPr lang="ar-KW" sz="2400" b="1" dirty="0">
                <a:solidFill>
                  <a:srgbClr val="FF0000"/>
                </a:solidFill>
              </a:rPr>
              <a:t>تقبل</a:t>
            </a:r>
            <a:r>
              <a:rPr lang="ar-KW" sz="2400" dirty="0">
                <a:solidFill>
                  <a:srgbClr val="003192"/>
                </a:solidFill>
              </a:rPr>
              <a:t>" بتاء التأنيث.</a:t>
            </a:r>
            <a:endParaRPr lang="en-US" sz="2400" dirty="0">
              <a:solidFill>
                <a:srgbClr val="003192"/>
              </a:solidFill>
            </a:endParaRPr>
          </a:p>
        </p:txBody>
      </p:sp>
      <p:sp>
        <p:nvSpPr>
          <p:cNvPr id="13" name="Rectangle 12"/>
          <p:cNvSpPr/>
          <p:nvPr/>
        </p:nvSpPr>
        <p:spPr>
          <a:xfrm>
            <a:off x="10535145" y="2877772"/>
            <a:ext cx="931665" cy="1862048"/>
          </a:xfrm>
          <a:prstGeom prst="rect">
            <a:avLst/>
          </a:prstGeom>
          <a:noFill/>
          <a:ln w="28575">
            <a:solidFill>
              <a:srgbClr val="FF0000"/>
            </a:solidFill>
          </a:ln>
        </p:spPr>
        <p:txBody>
          <a:bodyPr wrap="none" lIns="91440" tIns="45720" rIns="91440" bIns="45720">
            <a:spAutoFit/>
          </a:bodyPr>
          <a:lstStyle/>
          <a:p>
            <a:pPr algn="ctr"/>
            <a:r>
              <a:rPr lang="en-US"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1</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4001452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Rectangle 11"/>
          <p:cNvSpPr/>
          <p:nvPr/>
        </p:nvSpPr>
        <p:spPr>
          <a:xfrm>
            <a:off x="10498276" y="2877772"/>
            <a:ext cx="1005403" cy="1862048"/>
          </a:xfrm>
          <a:prstGeom prst="rect">
            <a:avLst/>
          </a:prstGeom>
          <a:noFill/>
          <a:ln w="28575">
            <a:solidFill>
              <a:srgbClr val="FF0000"/>
            </a:solidFill>
          </a:ln>
        </p:spPr>
        <p:txBody>
          <a:bodyPr wrap="none" lIns="91440" tIns="45720" rIns="91440" bIns="45720">
            <a:spAutoFit/>
          </a:bodyPr>
          <a:lstStyle/>
          <a:p>
            <a:pPr algn="ctr"/>
            <a:r>
              <a:rPr lang="ar-SA"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2</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13" name="TextBox 12"/>
          <p:cNvSpPr txBox="1"/>
          <p:nvPr/>
        </p:nvSpPr>
        <p:spPr>
          <a:xfrm>
            <a:off x="3386501" y="2183469"/>
            <a:ext cx="5904656" cy="418576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400" b="1" u="sng" dirty="0" smtClean="0">
                <a:solidFill>
                  <a:srgbClr val="003192"/>
                </a:solidFill>
              </a:rPr>
              <a:t>اختلاف </a:t>
            </a:r>
            <a:r>
              <a:rPr lang="ar-KW" sz="2400" b="1" u="sng" dirty="0">
                <a:solidFill>
                  <a:srgbClr val="003192"/>
                </a:solidFill>
              </a:rPr>
              <a:t>تصريف الأفعال من ماضٍ ومضارع </a:t>
            </a:r>
            <a:r>
              <a:rPr lang="ar-KW" sz="2400" b="1" u="sng" dirty="0" smtClean="0">
                <a:solidFill>
                  <a:srgbClr val="003192"/>
                </a:solidFill>
              </a:rPr>
              <a:t>وأمر</a:t>
            </a:r>
          </a:p>
          <a:p>
            <a:pPr algn="ctr" rtl="0">
              <a:lnSpc>
                <a:spcPct val="150000"/>
              </a:lnSpc>
            </a:pPr>
            <a:r>
              <a:rPr lang="en-US" sz="2800" b="1" u="sng" dirty="0" smtClean="0">
                <a:solidFill>
                  <a:srgbClr val="003192"/>
                </a:solidFill>
              </a:rPr>
              <a:t>The verbs </a:t>
            </a:r>
            <a:r>
              <a:rPr lang="en-US" sz="2800" b="1" u="sng" dirty="0">
                <a:solidFill>
                  <a:srgbClr val="003192"/>
                </a:solidFill>
              </a:rPr>
              <a:t>having different </a:t>
            </a:r>
            <a:r>
              <a:rPr lang="en-US" sz="2800" b="1" u="sng" dirty="0" smtClean="0">
                <a:solidFill>
                  <a:srgbClr val="003192"/>
                </a:solidFill>
              </a:rPr>
              <a:t>tenses</a:t>
            </a:r>
          </a:p>
          <a:p>
            <a:pPr algn="ctr" rtl="0"/>
            <a:r>
              <a:rPr lang="en-US" sz="2000" dirty="0" smtClean="0">
                <a:solidFill>
                  <a:srgbClr val="003192"/>
                </a:solidFill>
              </a:rPr>
              <a:t>the </a:t>
            </a:r>
            <a:r>
              <a:rPr lang="en-US" sz="2000" dirty="0">
                <a:solidFill>
                  <a:srgbClr val="003192"/>
                </a:solidFill>
              </a:rPr>
              <a:t>present and past tense, and the </a:t>
            </a:r>
            <a:r>
              <a:rPr lang="en-US" sz="2000" dirty="0" smtClean="0">
                <a:solidFill>
                  <a:srgbClr val="003192"/>
                </a:solidFill>
              </a:rPr>
              <a:t>imperative </a:t>
            </a:r>
            <a:endParaRPr lang="ar-KW" sz="2000" b="1" u="sng" dirty="0" smtClean="0">
              <a:solidFill>
                <a:srgbClr val="003192"/>
              </a:solidFill>
            </a:endParaRPr>
          </a:p>
          <a:p>
            <a:pPr algn="ctr"/>
            <a:endParaRPr lang="ar-KW" sz="2400" b="1" u="sng" dirty="0">
              <a:solidFill>
                <a:srgbClr val="003192"/>
              </a:solidFill>
            </a:endParaRPr>
          </a:p>
          <a:p>
            <a:pPr algn="ctr">
              <a:lnSpc>
                <a:spcPct val="200000"/>
              </a:lnSpc>
            </a:pPr>
            <a:r>
              <a:rPr lang="ar-KW" sz="2400" dirty="0" smtClean="0">
                <a:solidFill>
                  <a:srgbClr val="003192"/>
                </a:solidFill>
              </a:rPr>
              <a:t>{</a:t>
            </a:r>
            <a:r>
              <a:rPr lang="ar-SA" sz="2400" dirty="0" smtClean="0">
                <a:solidFill>
                  <a:srgbClr val="003192"/>
                </a:solidFill>
              </a:rPr>
              <a:t>قال </a:t>
            </a:r>
            <a:r>
              <a:rPr lang="ar-SA" sz="2400" b="1" dirty="0" smtClean="0">
                <a:solidFill>
                  <a:srgbClr val="FF0000"/>
                </a:solidFill>
              </a:rPr>
              <a:t>أعْـلَمُ</a:t>
            </a:r>
            <a:r>
              <a:rPr lang="ar-KW" sz="2400" dirty="0" smtClean="0">
                <a:solidFill>
                  <a:srgbClr val="003192"/>
                </a:solidFill>
              </a:rPr>
              <a:t> </a:t>
            </a:r>
            <a:r>
              <a:rPr lang="ar-SA" sz="2400" dirty="0" smtClean="0">
                <a:solidFill>
                  <a:srgbClr val="003192"/>
                </a:solidFill>
              </a:rPr>
              <a:t>أن الله على كل شيء قدير</a:t>
            </a:r>
            <a:r>
              <a:rPr lang="ar-KW" sz="2400" dirty="0" smtClean="0">
                <a:solidFill>
                  <a:srgbClr val="003192"/>
                </a:solidFill>
              </a:rPr>
              <a:t>} </a:t>
            </a:r>
            <a:r>
              <a:rPr lang="ar-KW" sz="1050" dirty="0">
                <a:solidFill>
                  <a:srgbClr val="003192"/>
                </a:solidFill>
              </a:rPr>
              <a:t>(البقرة </a:t>
            </a:r>
            <a:r>
              <a:rPr lang="ar-SA" sz="1050" dirty="0" smtClean="0">
                <a:solidFill>
                  <a:srgbClr val="003192"/>
                </a:solidFill>
              </a:rPr>
              <a:t>259</a:t>
            </a:r>
            <a:r>
              <a:rPr lang="ar-KW" sz="1050" dirty="0" smtClean="0">
                <a:solidFill>
                  <a:srgbClr val="003192"/>
                </a:solidFill>
              </a:rPr>
              <a:t>) </a:t>
            </a:r>
            <a:r>
              <a:rPr lang="ar-KW" sz="2400" dirty="0">
                <a:solidFill>
                  <a:srgbClr val="003192"/>
                </a:solidFill>
              </a:rPr>
              <a:t>.. </a:t>
            </a:r>
            <a:r>
              <a:rPr lang="ar-SA" sz="2400" dirty="0" smtClean="0">
                <a:solidFill>
                  <a:srgbClr val="003192"/>
                </a:solidFill>
              </a:rPr>
              <a:t>« </a:t>
            </a:r>
            <a:r>
              <a:rPr lang="ar-SA" sz="2400" b="1" dirty="0" smtClean="0">
                <a:solidFill>
                  <a:srgbClr val="FF0000"/>
                </a:solidFill>
              </a:rPr>
              <a:t>اعـْلَمْ </a:t>
            </a:r>
            <a:r>
              <a:rPr lang="ar-SA" sz="2400" dirty="0" smtClean="0">
                <a:solidFill>
                  <a:srgbClr val="003192"/>
                </a:solidFill>
              </a:rPr>
              <a:t>«</a:t>
            </a:r>
            <a:r>
              <a:rPr lang="ar-KW" sz="2400" dirty="0" smtClean="0">
                <a:solidFill>
                  <a:srgbClr val="003192"/>
                </a:solidFill>
              </a:rPr>
              <a:t> </a:t>
            </a:r>
            <a:endParaRPr lang="ar-KW" sz="2400" dirty="0">
              <a:solidFill>
                <a:srgbClr val="003192"/>
              </a:solidFill>
            </a:endParaRPr>
          </a:p>
          <a:p>
            <a:pPr algn="ctr">
              <a:lnSpc>
                <a:spcPct val="200000"/>
              </a:lnSpc>
            </a:pPr>
            <a:r>
              <a:rPr lang="ar-KW" sz="2400" dirty="0" smtClean="0">
                <a:solidFill>
                  <a:srgbClr val="003192"/>
                </a:solidFill>
              </a:rPr>
              <a:t>{</a:t>
            </a:r>
            <a:r>
              <a:rPr lang="ar-KW" sz="2400" dirty="0">
                <a:solidFill>
                  <a:srgbClr val="003192"/>
                </a:solidFill>
              </a:rPr>
              <a:t>فَمَنْ </a:t>
            </a:r>
            <a:r>
              <a:rPr lang="ar-KW" sz="2400" b="1" dirty="0">
                <a:solidFill>
                  <a:srgbClr val="FF0000"/>
                </a:solidFill>
              </a:rPr>
              <a:t>تَطَوَّعَ</a:t>
            </a:r>
            <a:r>
              <a:rPr lang="ar-KW" sz="2400" dirty="0">
                <a:solidFill>
                  <a:srgbClr val="003192"/>
                </a:solidFill>
              </a:rPr>
              <a:t> خَيْرًا} </a:t>
            </a:r>
            <a:r>
              <a:rPr lang="ar-KW" sz="1050" dirty="0">
                <a:solidFill>
                  <a:srgbClr val="003192"/>
                </a:solidFill>
              </a:rPr>
              <a:t>(البقرة 184) </a:t>
            </a:r>
            <a:r>
              <a:rPr lang="ar-KW" sz="2400" dirty="0" smtClean="0">
                <a:solidFill>
                  <a:srgbClr val="003192"/>
                </a:solidFill>
              </a:rPr>
              <a:t>.. </a:t>
            </a:r>
            <a:r>
              <a:rPr lang="ar-KW" sz="2400" dirty="0">
                <a:solidFill>
                  <a:srgbClr val="003192"/>
                </a:solidFill>
              </a:rPr>
              <a:t>"</a:t>
            </a:r>
            <a:r>
              <a:rPr lang="ar-KW" sz="2400" b="1" dirty="0">
                <a:solidFill>
                  <a:srgbClr val="FF0000"/>
                </a:solidFill>
              </a:rPr>
              <a:t>يَطَّوَّعْ</a:t>
            </a:r>
            <a:r>
              <a:rPr lang="ar-KW" sz="2400" dirty="0">
                <a:solidFill>
                  <a:srgbClr val="003192"/>
                </a:solidFill>
              </a:rPr>
              <a:t>" </a:t>
            </a:r>
            <a:endParaRPr lang="ar-KW" sz="2400" dirty="0" smtClean="0">
              <a:solidFill>
                <a:srgbClr val="003192"/>
              </a:solidFill>
            </a:endParaRPr>
          </a:p>
          <a:p>
            <a:pPr algn="ctr">
              <a:lnSpc>
                <a:spcPct val="200000"/>
              </a:lnSpc>
            </a:pPr>
            <a:r>
              <a:rPr lang="ar-KW" sz="2400" dirty="0" smtClean="0">
                <a:solidFill>
                  <a:srgbClr val="003192"/>
                </a:solidFill>
              </a:rPr>
              <a:t>{</a:t>
            </a:r>
            <a:r>
              <a:rPr lang="ar-KW" sz="2400" b="1" dirty="0">
                <a:solidFill>
                  <a:srgbClr val="FF0000"/>
                </a:solidFill>
              </a:rPr>
              <a:t>قَالَ</a:t>
            </a:r>
            <a:r>
              <a:rPr lang="ar-KW" sz="2400" dirty="0">
                <a:solidFill>
                  <a:srgbClr val="003192"/>
                </a:solidFill>
              </a:rPr>
              <a:t> رَبِّي يَعْلَمُ الْقَوْلَ فِي السَّمَاءِ وَالْأَرْضِ} </a:t>
            </a:r>
            <a:r>
              <a:rPr lang="ar-KW" sz="1100" dirty="0">
                <a:solidFill>
                  <a:srgbClr val="003192"/>
                </a:solidFill>
              </a:rPr>
              <a:t>(الانبياء 4)</a:t>
            </a:r>
            <a:r>
              <a:rPr lang="ar-KW" sz="2400" dirty="0">
                <a:solidFill>
                  <a:srgbClr val="003192"/>
                </a:solidFill>
              </a:rPr>
              <a:t>  </a:t>
            </a:r>
            <a:r>
              <a:rPr lang="ar-KW" sz="2400" dirty="0" smtClean="0">
                <a:solidFill>
                  <a:srgbClr val="003192"/>
                </a:solidFill>
              </a:rPr>
              <a:t>... "</a:t>
            </a:r>
            <a:r>
              <a:rPr lang="ar-KW" sz="2400" b="1" dirty="0">
                <a:solidFill>
                  <a:srgbClr val="FF0000"/>
                </a:solidFill>
              </a:rPr>
              <a:t>قُلْ</a:t>
            </a:r>
            <a:r>
              <a:rPr lang="ar-KW" sz="24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846330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Rectangle 11"/>
          <p:cNvSpPr/>
          <p:nvPr/>
        </p:nvSpPr>
        <p:spPr>
          <a:xfrm>
            <a:off x="10498276" y="2877772"/>
            <a:ext cx="1005403" cy="1862048"/>
          </a:xfrm>
          <a:prstGeom prst="rect">
            <a:avLst/>
          </a:prstGeom>
          <a:noFill/>
          <a:ln w="28575">
            <a:solidFill>
              <a:srgbClr val="FF0000"/>
            </a:solidFill>
          </a:ln>
        </p:spPr>
        <p:txBody>
          <a:bodyPr wrap="none" lIns="91440" tIns="45720" rIns="91440" bIns="45720">
            <a:spAutoFit/>
          </a:bodyPr>
          <a:lstStyle/>
          <a:p>
            <a:pPr algn="ctr"/>
            <a:r>
              <a:rPr lang="ar-SA"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3</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13" name="TextBox 12"/>
          <p:cNvSpPr txBox="1"/>
          <p:nvPr/>
        </p:nvSpPr>
        <p:spPr>
          <a:xfrm>
            <a:off x="3195555" y="2443035"/>
            <a:ext cx="5904656" cy="230832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اختلاف وجوه الإعراب</a:t>
            </a:r>
          </a:p>
          <a:p>
            <a:pPr algn="ctr" rtl="0">
              <a:lnSpc>
                <a:spcPct val="150000"/>
              </a:lnSpc>
            </a:pPr>
            <a:r>
              <a:rPr lang="en-US" sz="2800" b="1" u="sng" dirty="0" smtClean="0">
                <a:solidFill>
                  <a:srgbClr val="003192"/>
                </a:solidFill>
              </a:rPr>
              <a:t>Different </a:t>
            </a:r>
            <a:r>
              <a:rPr lang="en-US" sz="2800" b="1" u="sng" dirty="0">
                <a:solidFill>
                  <a:srgbClr val="003192"/>
                </a:solidFill>
              </a:rPr>
              <a:t>syntactic analysis</a:t>
            </a:r>
            <a:r>
              <a:rPr lang="en-US" sz="2000" dirty="0" smtClean="0">
                <a:solidFill>
                  <a:srgbClr val="003192"/>
                </a:solidFill>
              </a:rPr>
              <a:t> </a:t>
            </a:r>
            <a:endParaRPr lang="ar-KW" sz="2000" b="1" u="sng" dirty="0" smtClean="0">
              <a:solidFill>
                <a:srgbClr val="003192"/>
              </a:solidFill>
            </a:endParaRPr>
          </a:p>
          <a:p>
            <a:pPr algn="ctr"/>
            <a:endParaRPr lang="ar-KW" sz="2400" b="1" u="sng" dirty="0">
              <a:solidFill>
                <a:srgbClr val="003192"/>
              </a:solidFill>
            </a:endParaRPr>
          </a:p>
          <a:p>
            <a:pPr algn="ctr"/>
            <a:r>
              <a:rPr lang="ar-KW" sz="2400" dirty="0" smtClean="0">
                <a:solidFill>
                  <a:srgbClr val="003192"/>
                </a:solidFill>
              </a:rPr>
              <a:t>{</a:t>
            </a:r>
            <a:r>
              <a:rPr lang="ar-KW" sz="2400" dirty="0">
                <a:solidFill>
                  <a:srgbClr val="003192"/>
                </a:solidFill>
              </a:rPr>
              <a:t>وَلا </a:t>
            </a:r>
            <a:r>
              <a:rPr lang="ar-KW" sz="3600" b="1" dirty="0">
                <a:solidFill>
                  <a:srgbClr val="FF0000"/>
                </a:solidFill>
              </a:rPr>
              <a:t>تُسْأَلُ</a:t>
            </a:r>
            <a:r>
              <a:rPr lang="ar-KW" sz="3600" dirty="0">
                <a:solidFill>
                  <a:srgbClr val="FF0000"/>
                </a:solidFill>
              </a:rPr>
              <a:t> </a:t>
            </a:r>
            <a:r>
              <a:rPr lang="ar-KW" sz="2400" dirty="0">
                <a:solidFill>
                  <a:srgbClr val="003192"/>
                </a:solidFill>
              </a:rPr>
              <a:t>عَنْ أَصْحَابِ الْجَحِيمِ} </a:t>
            </a:r>
            <a:r>
              <a:rPr lang="ar-KW" sz="800" dirty="0">
                <a:solidFill>
                  <a:srgbClr val="003192"/>
                </a:solidFill>
              </a:rPr>
              <a:t>(البقرة 199</a:t>
            </a:r>
            <a:r>
              <a:rPr lang="ar-KW" sz="800" dirty="0" smtClean="0">
                <a:solidFill>
                  <a:srgbClr val="003192"/>
                </a:solidFill>
              </a:rPr>
              <a:t>)</a:t>
            </a:r>
            <a:r>
              <a:rPr lang="ar-KW" sz="2400" dirty="0">
                <a:solidFill>
                  <a:srgbClr val="003192"/>
                </a:solidFill>
              </a:rPr>
              <a:t> </a:t>
            </a:r>
            <a:r>
              <a:rPr lang="ar-KW" sz="2400" dirty="0" smtClean="0">
                <a:solidFill>
                  <a:srgbClr val="003192"/>
                </a:solidFill>
              </a:rPr>
              <a:t>... "</a:t>
            </a:r>
            <a:r>
              <a:rPr lang="ar-KW" sz="2400" b="1" dirty="0">
                <a:solidFill>
                  <a:srgbClr val="FF0000"/>
                </a:solidFill>
              </a:rPr>
              <a:t> </a:t>
            </a:r>
            <a:r>
              <a:rPr lang="ar-KW" sz="3600" b="1" dirty="0" smtClean="0">
                <a:solidFill>
                  <a:srgbClr val="FF0000"/>
                </a:solidFill>
              </a:rPr>
              <a:t>تَسْأَلْ</a:t>
            </a:r>
            <a:r>
              <a:rPr lang="ar-KW" sz="3600" dirty="0" smtClean="0">
                <a:solidFill>
                  <a:srgbClr val="FF0000"/>
                </a:solidFill>
              </a:rPr>
              <a:t> </a:t>
            </a:r>
            <a:r>
              <a:rPr lang="ar-KW" sz="24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1610310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Rectangle 11"/>
          <p:cNvSpPr/>
          <p:nvPr/>
        </p:nvSpPr>
        <p:spPr>
          <a:xfrm>
            <a:off x="10498276" y="2877772"/>
            <a:ext cx="1005403" cy="1862048"/>
          </a:xfrm>
          <a:prstGeom prst="rect">
            <a:avLst/>
          </a:prstGeom>
          <a:noFill/>
          <a:ln w="28575">
            <a:solidFill>
              <a:srgbClr val="FF0000"/>
            </a:solidFill>
          </a:ln>
        </p:spPr>
        <p:txBody>
          <a:bodyPr wrap="none" lIns="91440" tIns="45720" rIns="91440" bIns="45720">
            <a:spAutoFit/>
          </a:bodyPr>
          <a:lstStyle/>
          <a:p>
            <a:pPr algn="ctr"/>
            <a:r>
              <a:rPr lang="ar-SA"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4</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13" name="TextBox 12"/>
          <p:cNvSpPr txBox="1"/>
          <p:nvPr/>
        </p:nvSpPr>
        <p:spPr>
          <a:xfrm>
            <a:off x="3260226" y="2360904"/>
            <a:ext cx="6048672" cy="233910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الاختلاف بالنقص والزيادة</a:t>
            </a:r>
          </a:p>
          <a:p>
            <a:pPr algn="ctr" rtl="0"/>
            <a:r>
              <a:rPr lang="en-US" sz="2800" b="1" u="sng" dirty="0" smtClean="0">
                <a:solidFill>
                  <a:srgbClr val="003192"/>
                </a:solidFill>
              </a:rPr>
              <a:t>The </a:t>
            </a:r>
            <a:r>
              <a:rPr lang="en-US" sz="2800" b="1" u="sng" dirty="0">
                <a:solidFill>
                  <a:srgbClr val="003192"/>
                </a:solidFill>
              </a:rPr>
              <a:t>existence or absence of some </a:t>
            </a:r>
            <a:r>
              <a:rPr lang="en-US" sz="2800" b="1" u="sng" dirty="0" smtClean="0">
                <a:solidFill>
                  <a:srgbClr val="003192"/>
                </a:solidFill>
              </a:rPr>
              <a:t>letters or words</a:t>
            </a:r>
            <a:endParaRPr lang="ar-KW" sz="2400" b="1" u="sng" dirty="0">
              <a:solidFill>
                <a:srgbClr val="003192"/>
              </a:solidFill>
            </a:endParaRPr>
          </a:p>
          <a:p>
            <a:pPr algn="ctr"/>
            <a:r>
              <a:rPr lang="ar-KW" sz="2400" dirty="0">
                <a:solidFill>
                  <a:srgbClr val="003192"/>
                </a:solidFill>
              </a:rPr>
              <a:t>{</a:t>
            </a:r>
            <a:r>
              <a:rPr lang="ar-KW" sz="4800" b="1" dirty="0">
                <a:solidFill>
                  <a:srgbClr val="FF0000"/>
                </a:solidFill>
              </a:rPr>
              <a:t>وَ</a:t>
            </a:r>
            <a:r>
              <a:rPr lang="ar-KW" sz="2800" b="1" dirty="0">
                <a:solidFill>
                  <a:srgbClr val="003192"/>
                </a:solidFill>
              </a:rPr>
              <a:t>سَارِعُوا</a:t>
            </a:r>
            <a:r>
              <a:rPr lang="ar-KW" sz="2800" dirty="0">
                <a:solidFill>
                  <a:srgbClr val="003192"/>
                </a:solidFill>
              </a:rPr>
              <a:t> </a:t>
            </a:r>
            <a:r>
              <a:rPr lang="ar-KW" sz="2400" dirty="0">
                <a:solidFill>
                  <a:srgbClr val="003192"/>
                </a:solidFill>
              </a:rPr>
              <a:t>إِلَى مَغْفِرَةٍ مِنْ رَبِّكُمْ} </a:t>
            </a:r>
            <a:r>
              <a:rPr lang="ar-KW" sz="1050" dirty="0">
                <a:solidFill>
                  <a:srgbClr val="003192"/>
                </a:solidFill>
              </a:rPr>
              <a:t>(آل عمران 133) </a:t>
            </a:r>
            <a:r>
              <a:rPr lang="ar-KW" sz="2400" dirty="0" smtClean="0">
                <a:solidFill>
                  <a:srgbClr val="003192"/>
                </a:solidFill>
              </a:rPr>
              <a:t>.. «</a:t>
            </a:r>
            <a:r>
              <a:rPr lang="ar-KW" sz="2800" b="1" dirty="0" smtClean="0">
                <a:solidFill>
                  <a:srgbClr val="003192"/>
                </a:solidFill>
              </a:rPr>
              <a:t>سَارِعُوا</a:t>
            </a:r>
            <a:r>
              <a:rPr lang="ar-KW" sz="2800" dirty="0" smtClean="0">
                <a:solidFill>
                  <a:srgbClr val="003192"/>
                </a:solidFill>
              </a:rPr>
              <a:t> </a:t>
            </a:r>
            <a:r>
              <a:rPr lang="ar-KW" sz="24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260430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84" name="Ink 183">
                <a:extLst>
                  <a:ext uri="{FF2B5EF4-FFF2-40B4-BE49-F238E27FC236}">
                    <a16:creationId xmlns="" xmlns:a16="http://schemas.microsoft.com/office/drawing/2014/main" id="{CC45FBA4-216B-4671-96B8-AF74BFD33D03}"/>
                  </a:ext>
                </a:extLst>
              </p14:cNvPr>
              <p14:cNvContentPartPr/>
              <p14:nvPr/>
            </p14:nvContentPartPr>
            <p14:xfrm>
              <a:off x="9975744" y="932328"/>
              <a:ext cx="119520" cy="55080"/>
            </p14:xfrm>
          </p:contentPart>
        </mc:Choice>
        <mc:Fallback xmlns="">
          <p:pic>
            <p:nvPicPr>
              <p:cNvPr id="184" name="Ink 183">
                <a:extLst>
                  <a:ext uri="{FF2B5EF4-FFF2-40B4-BE49-F238E27FC236}">
                    <a16:creationId xmlns:a16="http://schemas.microsoft.com/office/drawing/2014/main" id="{CC45FBA4-216B-4671-96B8-AF74BFD33D03}"/>
                  </a:ext>
                </a:extLst>
              </p:cNvPr>
              <p:cNvPicPr/>
              <p:nvPr/>
            </p:nvPicPr>
            <p:blipFill>
              <a:blip r:embed="rId11"/>
              <a:stretch>
                <a:fillRect/>
              </a:stretch>
            </p:blipFill>
            <p:spPr>
              <a:xfrm>
                <a:off x="9967078" y="923688"/>
                <a:ext cx="137213"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5" name="Ink 184">
                <a:extLst>
                  <a:ext uri="{FF2B5EF4-FFF2-40B4-BE49-F238E27FC236}">
                    <a16:creationId xmlns="" xmlns:a16="http://schemas.microsoft.com/office/drawing/2014/main" id="{DD1BCC7F-7F36-4512-9EBF-B6D68CAAFC82}"/>
                  </a:ext>
                </a:extLst>
              </p14:cNvPr>
              <p14:cNvContentPartPr/>
              <p14:nvPr/>
            </p14:nvContentPartPr>
            <p14:xfrm>
              <a:off x="6656184" y="932328"/>
              <a:ext cx="360" cy="360"/>
            </p14:xfrm>
          </p:contentPart>
        </mc:Choice>
        <mc:Fallback xmlns="">
          <p:pic>
            <p:nvPicPr>
              <p:cNvPr id="185" name="Ink 184">
                <a:extLst>
                  <a:ext uri="{FF2B5EF4-FFF2-40B4-BE49-F238E27FC236}">
                    <a16:creationId xmlns:a16="http://schemas.microsoft.com/office/drawing/2014/main" id="{DD1BCC7F-7F36-4512-9EBF-B6D68CAAFC82}"/>
                  </a:ext>
                </a:extLst>
              </p:cNvPr>
              <p:cNvPicPr/>
              <p:nvPr/>
            </p:nvPicPr>
            <p:blipFill>
              <a:blip r:embed="rId13"/>
              <a:stretch>
                <a:fillRect/>
              </a:stretch>
            </p:blipFill>
            <p:spPr>
              <a:xfrm>
                <a:off x="6647184" y="923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2" name="Ink 191">
                <a:extLst>
                  <a:ext uri="{FF2B5EF4-FFF2-40B4-BE49-F238E27FC236}">
                    <a16:creationId xmlns="" xmlns:a16="http://schemas.microsoft.com/office/drawing/2014/main" id="{9F1B284F-ED54-4887-9E91-1B445720507B}"/>
                  </a:ext>
                </a:extLst>
              </p14:cNvPr>
              <p14:cNvContentPartPr/>
              <p14:nvPr/>
            </p14:nvContentPartPr>
            <p14:xfrm>
              <a:off x="10012464" y="841248"/>
              <a:ext cx="100440" cy="27000"/>
            </p14:xfrm>
          </p:contentPart>
        </mc:Choice>
        <mc:Fallback xmlns="">
          <p:pic>
            <p:nvPicPr>
              <p:cNvPr id="192" name="Ink 191">
                <a:extLst>
                  <a:ext uri="{FF2B5EF4-FFF2-40B4-BE49-F238E27FC236}">
                    <a16:creationId xmlns:a16="http://schemas.microsoft.com/office/drawing/2014/main" id="{9F1B284F-ED54-4887-9E91-1B445720507B}"/>
                  </a:ext>
                </a:extLst>
              </p:cNvPr>
              <p:cNvPicPr/>
              <p:nvPr/>
            </p:nvPicPr>
            <p:blipFill>
              <a:blip r:embed="rId15"/>
              <a:stretch>
                <a:fillRect/>
              </a:stretch>
            </p:blipFill>
            <p:spPr>
              <a:xfrm>
                <a:off x="10003824" y="832366"/>
                <a:ext cx="118080" cy="4440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93" name="Ink 192">
                <a:extLst>
                  <a:ext uri="{FF2B5EF4-FFF2-40B4-BE49-F238E27FC236}">
                    <a16:creationId xmlns="" xmlns:a16="http://schemas.microsoft.com/office/drawing/2014/main" id="{5E1C8219-3D56-4375-B36D-967681F9A822}"/>
                  </a:ext>
                </a:extLst>
              </p14:cNvPr>
              <p14:cNvContentPartPr/>
              <p14:nvPr/>
            </p14:nvContentPartPr>
            <p14:xfrm>
              <a:off x="9216864" y="914328"/>
              <a:ext cx="360" cy="360"/>
            </p14:xfrm>
          </p:contentPart>
        </mc:Choice>
        <mc:Fallback xmlns="">
          <p:pic>
            <p:nvPicPr>
              <p:cNvPr id="193" name="Ink 192">
                <a:extLst>
                  <a:ext uri="{FF2B5EF4-FFF2-40B4-BE49-F238E27FC236}">
                    <a16:creationId xmlns:a16="http://schemas.microsoft.com/office/drawing/2014/main" id="{5E1C8219-3D56-4375-B36D-967681F9A822}"/>
                  </a:ext>
                </a:extLst>
              </p:cNvPr>
              <p:cNvPicPr/>
              <p:nvPr/>
            </p:nvPicPr>
            <p:blipFill>
              <a:blip r:embed="rId13"/>
              <a:stretch>
                <a:fillRect/>
              </a:stretch>
            </p:blipFill>
            <p:spPr>
              <a:xfrm>
                <a:off x="9208224" y="905688"/>
                <a:ext cx="18000" cy="18000"/>
              </a:xfrm>
              <a:prstGeom prst="rect">
                <a:avLst/>
              </a:prstGeom>
            </p:spPr>
          </p:pic>
        </mc:Fallback>
      </mc:AlternateContent>
      <p:sp>
        <p:nvSpPr>
          <p:cNvPr id="17" name="TextBox 16"/>
          <p:cNvSpPr txBox="1"/>
          <p:nvPr/>
        </p:nvSpPr>
        <p:spPr>
          <a:xfrm>
            <a:off x="3093725" y="543373"/>
            <a:ext cx="6791140" cy="1015663"/>
          </a:xfrm>
          <a:prstGeom prst="rect">
            <a:avLst/>
          </a:prstGeom>
          <a:solidFill>
            <a:schemeClr val="accent1">
              <a:lumMod val="5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SA" sz="4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القراءات والأحرف السبعة</a:t>
            </a:r>
            <a: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r>
            <a:br>
              <a:rPr lang="ar-SA" sz="4000" dirty="0">
                <a:ln w="10160">
                  <a:solidFill>
                    <a:schemeClr val="accent5"/>
                  </a:solidFill>
                  <a:prstDash val="solid"/>
                </a:ln>
                <a:solidFill>
                  <a:srgbClr val="FFFF00"/>
                </a:solidFill>
                <a:effectLst>
                  <a:outerShdw blurRad="38100" dist="22860" dir="5400000" algn="tl" rotWithShape="0">
                    <a:srgbClr val="000000">
                      <a:alpha val="30000"/>
                    </a:srgbClr>
                  </a:outerShdw>
                </a:effectLst>
              </a:rPr>
            </a:b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a:t>
            </a:r>
            <a:r>
              <a:rPr lang="en-US" sz="2000" dirty="0" err="1"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Qira’at</a:t>
            </a:r>
            <a:r>
              <a:rPr lang="en-US" sz="20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&amp; The 7 </a:t>
            </a:r>
            <a:r>
              <a:rPr lang="en-US" sz="20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Ahrof</a:t>
            </a:r>
            <a:r>
              <a:rPr lang="en-US" sz="20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(dialects)</a:t>
            </a:r>
            <a:endParaRPr lang="en-CA" sz="20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 xmlns:a16="http://schemas.microsoft.com/office/drawing/2014/main" id="{CC45FBA4-216B-4671-96B8-AF74BFD33D03}"/>
                  </a:ext>
                </a:extLst>
              </p14:cNvPr>
              <p14:cNvContentPartPr/>
              <p14:nvPr/>
            </p14:nvContentPartPr>
            <p14:xfrm>
              <a:off x="9658389" y="1363241"/>
              <a:ext cx="119520" cy="55080"/>
            </p14:xfrm>
          </p:contentPart>
        </mc:Choice>
        <mc:Fallback xmlns="">
          <p:pic>
            <p:nvPicPr>
              <p:cNvPr id="19" name="Ink 18">
                <a:extLst>
                  <a:ext uri="{FF2B5EF4-FFF2-40B4-BE49-F238E27FC236}">
                    <a16:creationId xmlns="" xmlns:a16="http://schemas.microsoft.com/office/drawing/2014/main" xmlns:p14="http://schemas.microsoft.com/office/powerpoint/2010/main" id="{CC45FBA4-216B-4671-96B8-AF74BFD33D03}"/>
                  </a:ext>
                </a:extLst>
              </p:cNvPr>
              <p:cNvPicPr/>
              <p:nvPr/>
            </p:nvPicPr>
            <p:blipFill>
              <a:blip r:embed="rId22"/>
              <a:stretch>
                <a:fillRect/>
              </a:stretch>
            </p:blipFill>
            <p:spPr>
              <a:xfrm>
                <a:off x="9649362" y="1354182"/>
                <a:ext cx="137574" cy="7319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 xmlns:a16="http://schemas.microsoft.com/office/drawing/2014/main" id="{DD1BCC7F-7F36-4512-9EBF-B6D68CAAFC82}"/>
                  </a:ext>
                </a:extLst>
              </p14:cNvPr>
              <p14:cNvContentPartPr/>
              <p14:nvPr/>
            </p14:nvContentPartPr>
            <p14:xfrm>
              <a:off x="6338829" y="1363241"/>
              <a:ext cx="360" cy="360"/>
            </p14:xfrm>
          </p:contentPart>
        </mc:Choice>
        <mc:Fallback xmlns="">
          <p:pic>
            <p:nvPicPr>
              <p:cNvPr id="20" name="Ink 19">
                <a:extLst>
                  <a:ext uri="{FF2B5EF4-FFF2-40B4-BE49-F238E27FC236}">
                    <a16:creationId xmlns="" xmlns:a16="http://schemas.microsoft.com/office/drawing/2014/main" xmlns:p14="http://schemas.microsoft.com/office/powerpoint/2010/main" id="{DD1BCC7F-7F36-4512-9EBF-B6D68CAAFC82}"/>
                  </a:ext>
                </a:extLst>
              </p:cNvPr>
              <p:cNvPicPr/>
              <p:nvPr/>
            </p:nvPicPr>
            <p:blipFill>
              <a:blip r:embed="rId24"/>
              <a:stretch>
                <a:fillRect/>
              </a:stretch>
            </p:blipFill>
            <p:spPr>
              <a:xfrm>
                <a:off x="6329829" y="1354241"/>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a:extLst>
                  <a:ext uri="{FF2B5EF4-FFF2-40B4-BE49-F238E27FC236}">
                    <a16:creationId xmlns="" xmlns:a16="http://schemas.microsoft.com/office/drawing/2014/main" id="{9F1B284F-ED54-4887-9E91-1B445720507B}"/>
                  </a:ext>
                </a:extLst>
              </p14:cNvPr>
              <p14:cNvContentPartPr/>
              <p14:nvPr/>
            </p14:nvContentPartPr>
            <p14:xfrm>
              <a:off x="9695109" y="1272161"/>
              <a:ext cx="100440" cy="27000"/>
            </p14:xfrm>
          </p:contentPart>
        </mc:Choice>
        <mc:Fallback xmlns="">
          <p:pic>
            <p:nvPicPr>
              <p:cNvPr id="21" name="Ink 20">
                <a:extLst>
                  <a:ext uri="{FF2B5EF4-FFF2-40B4-BE49-F238E27FC236}">
                    <a16:creationId xmlns="" xmlns:a16="http://schemas.microsoft.com/office/drawing/2014/main" xmlns:p14="http://schemas.microsoft.com/office/powerpoint/2010/main" id="{9F1B284F-ED54-4887-9E91-1B445720507B}"/>
                  </a:ext>
                </a:extLst>
              </p:cNvPr>
              <p:cNvPicPr/>
              <p:nvPr/>
            </p:nvPicPr>
            <p:blipFill>
              <a:blip r:embed="rId26"/>
              <a:stretch>
                <a:fillRect/>
              </a:stretch>
            </p:blipFill>
            <p:spPr>
              <a:xfrm>
                <a:off x="9686109" y="1263279"/>
                <a:ext cx="118440" cy="44763"/>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Ink 21">
                <a:extLst>
                  <a:ext uri="{FF2B5EF4-FFF2-40B4-BE49-F238E27FC236}">
                    <a16:creationId xmlns="" xmlns:a16="http://schemas.microsoft.com/office/drawing/2014/main" id="{5E1C8219-3D56-4375-B36D-967681F9A822}"/>
                  </a:ext>
                </a:extLst>
              </p14:cNvPr>
              <p14:cNvContentPartPr/>
              <p14:nvPr/>
            </p14:nvContentPartPr>
            <p14:xfrm>
              <a:off x="8899509" y="1345241"/>
              <a:ext cx="360" cy="360"/>
            </p14:xfrm>
          </p:contentPart>
        </mc:Choice>
        <mc:Fallback xmlns="">
          <p:pic>
            <p:nvPicPr>
              <p:cNvPr id="22" name="Ink 21">
                <a:extLst>
                  <a:ext uri="{FF2B5EF4-FFF2-40B4-BE49-F238E27FC236}">
                    <a16:creationId xmlns="" xmlns:a16="http://schemas.microsoft.com/office/drawing/2014/main" xmlns:p14="http://schemas.microsoft.com/office/powerpoint/2010/main" id="{5E1C8219-3D56-4375-B36D-967681F9A822}"/>
                  </a:ext>
                </a:extLst>
              </p:cNvPr>
              <p:cNvPicPr/>
              <p:nvPr/>
            </p:nvPicPr>
            <p:blipFill>
              <a:blip r:embed="rId24"/>
              <a:stretch>
                <a:fillRect/>
              </a:stretch>
            </p:blipFill>
            <p:spPr>
              <a:xfrm>
                <a:off x="8890509" y="1336241"/>
                <a:ext cx="18360" cy="18360"/>
              </a:xfrm>
              <a:prstGeom prst="rect">
                <a:avLst/>
              </a:prstGeom>
            </p:spPr>
          </p:pic>
        </mc:Fallback>
      </mc:AlternateContent>
      <p:sp>
        <p:nvSpPr>
          <p:cNvPr id="11" name="Rectangle 10"/>
          <p:cNvSpPr/>
          <p:nvPr/>
        </p:nvSpPr>
        <p:spPr>
          <a:xfrm>
            <a:off x="403412" y="1891570"/>
            <a:ext cx="1667436" cy="3770263"/>
          </a:xfrm>
          <a:prstGeom prst="rect">
            <a:avLst/>
          </a:prstGeom>
          <a:solidFill>
            <a:srgbClr val="CCFFCC"/>
          </a:solidFill>
          <a:ln>
            <a:solidFill>
              <a:schemeClr val="accent1"/>
            </a:solidFill>
          </a:ln>
        </p:spPr>
        <p:txBody>
          <a:bodyPr wrap="square" lIns="91440" tIns="45720" rIns="91440" bIns="45720">
            <a:spAutoFit/>
          </a:bodyPr>
          <a:lstStyle/>
          <a:p>
            <a:pPr algn="ctr"/>
            <a:r>
              <a:rPr lang="ar-SA" sz="239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rPr>
              <a:t>7</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Elephant" panose="02020904090505020303" pitchFamily="18" charset="0"/>
              <a:cs typeface="+mj-cs"/>
            </a:endParaRPr>
          </a:p>
        </p:txBody>
      </p:sp>
      <p:sp>
        <p:nvSpPr>
          <p:cNvPr id="12" name="Rectangle 11"/>
          <p:cNvSpPr/>
          <p:nvPr/>
        </p:nvSpPr>
        <p:spPr>
          <a:xfrm>
            <a:off x="10498276" y="2877772"/>
            <a:ext cx="1005403" cy="1862048"/>
          </a:xfrm>
          <a:prstGeom prst="rect">
            <a:avLst/>
          </a:prstGeom>
          <a:noFill/>
          <a:ln w="28575">
            <a:solidFill>
              <a:srgbClr val="FF0000"/>
            </a:solidFill>
          </a:ln>
        </p:spPr>
        <p:txBody>
          <a:bodyPr wrap="none" lIns="91440" tIns="45720" rIns="91440" bIns="45720">
            <a:spAutoFit/>
          </a:bodyPr>
          <a:lstStyle/>
          <a:p>
            <a:pPr algn="ctr"/>
            <a:r>
              <a:rPr lang="ar-SA" sz="11500" b="1" cap="none" spc="0" dirty="0" smtClean="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5</a:t>
            </a:r>
            <a:endParaRPr lang="en-US" sz="11500" b="1" cap="none" spc="0" dirty="0">
              <a:ln w="28575"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13" name="TextBox 12"/>
          <p:cNvSpPr txBox="1"/>
          <p:nvPr/>
        </p:nvSpPr>
        <p:spPr>
          <a:xfrm>
            <a:off x="3314493" y="2152659"/>
            <a:ext cx="6048672" cy="347787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lnSpc>
                <a:spcPct val="150000"/>
              </a:lnSpc>
            </a:pPr>
            <a:r>
              <a:rPr lang="ar-KW" sz="2800" b="1" u="sng" dirty="0" smtClean="0">
                <a:solidFill>
                  <a:srgbClr val="003192"/>
                </a:solidFill>
              </a:rPr>
              <a:t>الاختلاف بالتقديم والتأخير</a:t>
            </a:r>
          </a:p>
          <a:p>
            <a:pPr algn="ctr" rtl="0">
              <a:lnSpc>
                <a:spcPct val="150000"/>
              </a:lnSpc>
            </a:pPr>
            <a:r>
              <a:rPr lang="en-US" sz="2800" b="1" u="sng" dirty="0" smtClean="0">
                <a:solidFill>
                  <a:srgbClr val="003192"/>
                </a:solidFill>
              </a:rPr>
              <a:t>The </a:t>
            </a:r>
            <a:r>
              <a:rPr lang="en-US" sz="2800" b="1" u="sng" dirty="0">
                <a:solidFill>
                  <a:srgbClr val="003192"/>
                </a:solidFill>
              </a:rPr>
              <a:t>difference in the order of </a:t>
            </a:r>
            <a:r>
              <a:rPr lang="en-US" sz="2800" b="1" u="sng" dirty="0" smtClean="0">
                <a:solidFill>
                  <a:srgbClr val="003192"/>
                </a:solidFill>
              </a:rPr>
              <a:t>words</a:t>
            </a:r>
            <a:endParaRPr lang="ar-KW" sz="2400" b="1" u="sng" dirty="0">
              <a:solidFill>
                <a:srgbClr val="003192"/>
              </a:solidFill>
            </a:endParaRPr>
          </a:p>
          <a:p>
            <a:pPr algn="ctr">
              <a:lnSpc>
                <a:spcPct val="150000"/>
              </a:lnSpc>
            </a:pPr>
            <a:r>
              <a:rPr lang="ar-KW" sz="2800" dirty="0">
                <a:solidFill>
                  <a:srgbClr val="003192"/>
                </a:solidFill>
              </a:rPr>
              <a:t>{</a:t>
            </a:r>
            <a:r>
              <a:rPr lang="ar-KW" sz="3600" b="1" dirty="0">
                <a:solidFill>
                  <a:srgbClr val="FF0000"/>
                </a:solidFill>
              </a:rPr>
              <a:t>وَقَاتَلُوا</a:t>
            </a:r>
            <a:r>
              <a:rPr lang="ar-KW" sz="3600" b="1" dirty="0">
                <a:solidFill>
                  <a:srgbClr val="003192"/>
                </a:solidFill>
              </a:rPr>
              <a:t> وَقُتِلُوا</a:t>
            </a:r>
            <a:r>
              <a:rPr lang="ar-KW" sz="2800" dirty="0">
                <a:solidFill>
                  <a:srgbClr val="003192"/>
                </a:solidFill>
              </a:rPr>
              <a:t>} </a:t>
            </a:r>
            <a:endParaRPr lang="ar-KW" sz="2800" dirty="0" smtClean="0">
              <a:solidFill>
                <a:srgbClr val="003192"/>
              </a:solidFill>
            </a:endParaRPr>
          </a:p>
          <a:p>
            <a:pPr algn="ctr">
              <a:lnSpc>
                <a:spcPct val="150000"/>
              </a:lnSpc>
            </a:pPr>
            <a:r>
              <a:rPr lang="ar-KW" sz="2000" dirty="0" smtClean="0">
                <a:solidFill>
                  <a:srgbClr val="003192"/>
                </a:solidFill>
              </a:rPr>
              <a:t>{</a:t>
            </a:r>
            <a:r>
              <a:rPr lang="ar-KW" sz="3600" b="1" dirty="0" smtClean="0">
                <a:solidFill>
                  <a:srgbClr val="003192"/>
                </a:solidFill>
              </a:rPr>
              <a:t>وَقُتِلُوا </a:t>
            </a:r>
            <a:r>
              <a:rPr lang="ar-KW" sz="3600" b="1" dirty="0">
                <a:solidFill>
                  <a:srgbClr val="FF0000"/>
                </a:solidFill>
              </a:rPr>
              <a:t>وَقَاتَلُوا</a:t>
            </a:r>
            <a:r>
              <a:rPr lang="ar-KW" sz="1600" b="1" dirty="0">
                <a:solidFill>
                  <a:srgbClr val="FF0000"/>
                </a:solidFill>
              </a:rPr>
              <a:t> </a:t>
            </a:r>
            <a:r>
              <a:rPr lang="ar-KW" sz="2000" dirty="0" smtClean="0">
                <a:solidFill>
                  <a:srgbClr val="003192"/>
                </a:solidFill>
              </a:rPr>
              <a:t>}</a:t>
            </a:r>
          </a:p>
          <a:p>
            <a:pPr algn="ctr"/>
            <a:r>
              <a:rPr lang="ar-KW" sz="1100" dirty="0">
                <a:solidFill>
                  <a:srgbClr val="003192"/>
                </a:solidFill>
              </a:rPr>
              <a:t>(آل عمران 190)</a:t>
            </a:r>
            <a:r>
              <a:rPr lang="ar-KW" sz="2800" dirty="0">
                <a:solidFill>
                  <a:srgbClr val="003192"/>
                </a:solidFill>
              </a:rPr>
              <a:t> </a:t>
            </a:r>
          </a:p>
        </p:txBody>
      </p:sp>
    </p:spTree>
    <p:extLst>
      <p:ext uri="{BB962C8B-B14F-4D97-AF65-F5344CB8AC3E}">
        <p14:creationId xmlns:p14="http://schemas.microsoft.com/office/powerpoint/2010/main" val="211555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2734</TotalTime>
  <Words>1727</Words>
  <Application>Microsoft Office PowerPoint</Application>
  <PresentationFormat>Widescreen</PresentationFormat>
  <Paragraphs>154</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Courier New</vt:lpstr>
      <vt:lpstr>Elephant</vt:lpstr>
      <vt:lpstr>Times New Roman</vt:lpstr>
      <vt:lpstr>Wingdings</vt:lpstr>
      <vt:lpstr>Office Theme</vt:lpstr>
      <vt:lpstr>القراءات  والأحرف السبعة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Microsoft account</cp:lastModifiedBy>
  <cp:revision>201</cp:revision>
  <dcterms:created xsi:type="dcterms:W3CDTF">2020-09-13T17:12:40Z</dcterms:created>
  <dcterms:modified xsi:type="dcterms:W3CDTF">2022-03-15T04:10:15Z</dcterms:modified>
</cp:coreProperties>
</file>