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6"/>
  </p:notesMasterIdLst>
  <p:sldIdLst>
    <p:sldId id="256" r:id="rId2"/>
    <p:sldId id="257" r:id="rId3"/>
    <p:sldId id="311" r:id="rId4"/>
    <p:sldId id="29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 id="361" r:id="rId54"/>
    <p:sldId id="362" r:id="rId55"/>
    <p:sldId id="363" r:id="rId56"/>
    <p:sldId id="364" r:id="rId57"/>
    <p:sldId id="365" r:id="rId58"/>
    <p:sldId id="366" r:id="rId59"/>
    <p:sldId id="367" r:id="rId60"/>
    <p:sldId id="368" r:id="rId61"/>
    <p:sldId id="369" r:id="rId62"/>
    <p:sldId id="370" r:id="rId63"/>
    <p:sldId id="371" r:id="rId64"/>
    <p:sldId id="372" r:id="rId65"/>
    <p:sldId id="373" r:id="rId66"/>
    <p:sldId id="374" r:id="rId67"/>
    <p:sldId id="375" r:id="rId68"/>
    <p:sldId id="376" r:id="rId69"/>
    <p:sldId id="377" r:id="rId70"/>
    <p:sldId id="378" r:id="rId71"/>
    <p:sldId id="379" r:id="rId72"/>
    <p:sldId id="380" r:id="rId73"/>
    <p:sldId id="381" r:id="rId74"/>
    <p:sldId id="382" r:id="rId75"/>
    <p:sldId id="383" r:id="rId76"/>
    <p:sldId id="384" r:id="rId77"/>
    <p:sldId id="385" r:id="rId78"/>
    <p:sldId id="386" r:id="rId79"/>
    <p:sldId id="387" r:id="rId80"/>
    <p:sldId id="388" r:id="rId81"/>
    <p:sldId id="389" r:id="rId82"/>
    <p:sldId id="390" r:id="rId83"/>
    <p:sldId id="391" r:id="rId84"/>
    <p:sldId id="392" r:id="rId85"/>
    <p:sldId id="393" r:id="rId86"/>
    <p:sldId id="394" r:id="rId87"/>
    <p:sldId id="395" r:id="rId88"/>
    <p:sldId id="396" r:id="rId89"/>
    <p:sldId id="397" r:id="rId90"/>
    <p:sldId id="398" r:id="rId91"/>
    <p:sldId id="399" r:id="rId92"/>
    <p:sldId id="400" r:id="rId93"/>
    <p:sldId id="401" r:id="rId94"/>
    <p:sldId id="402" r:id="rId95"/>
    <p:sldId id="403" r:id="rId96"/>
    <p:sldId id="404" r:id="rId97"/>
    <p:sldId id="405" r:id="rId98"/>
    <p:sldId id="406" r:id="rId99"/>
    <p:sldId id="407" r:id="rId100"/>
    <p:sldId id="408" r:id="rId101"/>
    <p:sldId id="409" r:id="rId102"/>
    <p:sldId id="410" r:id="rId103"/>
    <p:sldId id="411" r:id="rId104"/>
    <p:sldId id="290"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72"/>
    <p:restoredTop sz="92683"/>
  </p:normalViewPr>
  <p:slideViewPr>
    <p:cSldViewPr snapToGrid="0" snapToObjects="1">
      <p:cViewPr varScale="1">
        <p:scale>
          <a:sx n="71" d="100"/>
          <a:sy n="71" d="100"/>
        </p:scale>
        <p:origin x="816"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5:28:38.428"/>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27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49FB2A54-FC40-FE44-B3CA-E2D3E1BD244C}"/>
              </a:ext>
            </a:extLst>
          </p:cNvPr>
          <p:cNvSpPr>
            <a:spLocks noGrp="1"/>
          </p:cNvSpPr>
          <p:nvPr>
            <p:ph type="dt" sz="half" idx="10"/>
          </p:nvPr>
        </p:nvSpPr>
        <p:spPr/>
        <p:txBody>
          <a:bodyPr/>
          <a:lstStyle/>
          <a:p>
            <a:fld id="{82E09D70-B50F-0348-91D4-A5D1DE691CCB}" type="datetime1">
              <a:rPr lang="en-CA" smtClean="0"/>
              <a:t>2023-09-22</a:t>
            </a:fld>
            <a:endParaRPr lang="en-US"/>
          </a:p>
        </p:txBody>
      </p:sp>
      <p:sp>
        <p:nvSpPr>
          <p:cNvPr id="6" name="Slide Number Placeholder 5">
            <a:extLst>
              <a:ext uri="{FF2B5EF4-FFF2-40B4-BE49-F238E27FC236}">
                <a16:creationId xmlns=""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US" sz="1800" b="1" dirty="0" smtClean="0"/>
              <a:t>Advanced </a:t>
            </a:r>
            <a:r>
              <a:rPr lang="en-US" sz="1800" b="1" dirty="0" err="1" smtClean="0"/>
              <a:t>Tajweed</a:t>
            </a:r>
            <a:r>
              <a:rPr lang="en-US" sz="1800" b="1" dirty="0" smtClean="0"/>
              <a:t> Curriculum</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62670A9-CBAB-2C49-950E-5B31284F2D97}"/>
              </a:ext>
            </a:extLst>
          </p:cNvPr>
          <p:cNvSpPr>
            <a:spLocks noGrp="1"/>
          </p:cNvSpPr>
          <p:nvPr>
            <p:ph type="dt" sz="half" idx="10"/>
          </p:nvPr>
        </p:nvSpPr>
        <p:spPr/>
        <p:txBody>
          <a:bodyPr/>
          <a:lstStyle/>
          <a:p>
            <a:fld id="{31257080-5C0E-9945-9DFE-64B3BB9DCD9F}" type="datetime1">
              <a:rPr lang="en-CA" smtClean="0"/>
              <a:t>2023-09-22</a:t>
            </a:fld>
            <a:endParaRPr lang="en-US"/>
          </a:p>
        </p:txBody>
      </p:sp>
      <p:sp>
        <p:nvSpPr>
          <p:cNvPr id="6" name="Slide Number Placeholder 5">
            <a:extLst>
              <a:ext uri="{FF2B5EF4-FFF2-40B4-BE49-F238E27FC236}">
                <a16:creationId xmlns=""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EE515DF-717B-B242-AE59-FBFEC115EAFF}"/>
              </a:ext>
            </a:extLst>
          </p:cNvPr>
          <p:cNvSpPr>
            <a:spLocks noGrp="1"/>
          </p:cNvSpPr>
          <p:nvPr>
            <p:ph type="dt" sz="half" idx="10"/>
          </p:nvPr>
        </p:nvSpPr>
        <p:spPr/>
        <p:txBody>
          <a:bodyPr/>
          <a:lstStyle/>
          <a:p>
            <a:fld id="{B5E93FEC-E01D-6145-B83C-1F1DBBA82E62}" type="datetime1">
              <a:rPr lang="en-CA" smtClean="0"/>
              <a:t>2023-09-22</a:t>
            </a:fld>
            <a:endParaRPr lang="en-US"/>
          </a:p>
        </p:txBody>
      </p:sp>
      <p:sp>
        <p:nvSpPr>
          <p:cNvPr id="6" name="Slide Number Placeholder 5">
            <a:extLst>
              <a:ext uri="{FF2B5EF4-FFF2-40B4-BE49-F238E27FC236}">
                <a16:creationId xmlns=""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ar-KW"/>
          </a:p>
        </p:txBody>
      </p:sp>
      <p:sp>
        <p:nvSpPr>
          <p:cNvPr id="3" name="Content Placeholder 2"/>
          <p:cNvSpPr>
            <a:spLocks noGrp="1"/>
          </p:cNvSpPr>
          <p:nvPr>
            <p:ph sz="quarter" idx="1"/>
          </p:nvPr>
        </p:nvSpPr>
        <p:spPr>
          <a:xfrm>
            <a:off x="609600" y="16002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Content Placeholder 3"/>
          <p:cNvSpPr>
            <a:spLocks noGrp="1"/>
          </p:cNvSpPr>
          <p:nvPr>
            <p:ph sz="quarter" idx="2"/>
          </p:nvPr>
        </p:nvSpPr>
        <p:spPr>
          <a:xfrm>
            <a:off x="6197600" y="16002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5" name="Content Placeholder 4"/>
          <p:cNvSpPr>
            <a:spLocks noGrp="1"/>
          </p:cNvSpPr>
          <p:nvPr>
            <p:ph sz="quarter" idx="3"/>
          </p:nvPr>
        </p:nvSpPr>
        <p:spPr>
          <a:xfrm>
            <a:off x="609600" y="39243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6" name="Content Placeholder 5"/>
          <p:cNvSpPr>
            <a:spLocks noGrp="1"/>
          </p:cNvSpPr>
          <p:nvPr>
            <p:ph sz="quarter" idx="4"/>
          </p:nvPr>
        </p:nvSpPr>
        <p:spPr>
          <a:xfrm>
            <a:off x="6197600" y="39243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8" name="Date Placeholder 6"/>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9" name="Footer Placeholder 7"/>
          <p:cNvSpPr>
            <a:spLocks noGrp="1"/>
          </p:cNvSpPr>
          <p:nvPr>
            <p:ph type="ftr" sz="quarter" idx="11"/>
          </p:nvPr>
        </p:nvSpPr>
        <p:spPr>
          <a:xfrm>
            <a:off x="4165600" y="6248400"/>
            <a:ext cx="3860800" cy="457200"/>
          </a:xfrm>
          <a:prstGeom prst="rect">
            <a:avLst/>
          </a:prstGeom>
        </p:spPr>
        <p:txBody>
          <a:bodyPr/>
          <a:lstStyle>
            <a:lvl1pPr>
              <a:defRPr/>
            </a:lvl1pPr>
          </a:lstStyle>
          <a:p>
            <a:pPr>
              <a:defRPr/>
            </a:pPr>
            <a:endParaRPr lang="en-US"/>
          </a:p>
        </p:txBody>
      </p:sp>
      <p:sp>
        <p:nvSpPr>
          <p:cNvPr id="10" name="Slide Number Placeholder 8"/>
          <p:cNvSpPr>
            <a:spLocks noGrp="1"/>
          </p:cNvSpPr>
          <p:nvPr>
            <p:ph type="sldNum" sz="quarter" idx="12"/>
          </p:nvPr>
        </p:nvSpPr>
        <p:spPr>
          <a:xfrm>
            <a:off x="8737600" y="6248400"/>
            <a:ext cx="2844800" cy="457200"/>
          </a:xfrm>
        </p:spPr>
        <p:txBody>
          <a:bodyPr/>
          <a:lstStyle>
            <a:lvl1pPr>
              <a:defRPr/>
            </a:lvl1pPr>
          </a:lstStyle>
          <a:p>
            <a:pPr>
              <a:defRPr/>
            </a:pPr>
            <a:fld id="{973C4217-04E4-4589-8817-92E0501F688B}" type="slidenum">
              <a:rPr lang="ar-SA" altLang="en-US"/>
              <a:pPr>
                <a:defRPr/>
              </a:pPr>
              <a:t>‹#›</a:t>
            </a:fld>
            <a:endParaRPr lang="en-US" altLang="en-US"/>
          </a:p>
        </p:txBody>
      </p:sp>
    </p:spTree>
    <p:extLst>
      <p:ext uri="{BB962C8B-B14F-4D97-AF65-F5344CB8AC3E}">
        <p14:creationId xmlns:p14="http://schemas.microsoft.com/office/powerpoint/2010/main" val="199200566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A9F3B3C2-584D-B04F-9C08-AEBABB5984D6}"/>
              </a:ext>
            </a:extLst>
          </p:cNvPr>
          <p:cNvSpPr>
            <a:spLocks noGrp="1"/>
          </p:cNvSpPr>
          <p:nvPr>
            <p:ph type="dt" sz="half" idx="10"/>
          </p:nvPr>
        </p:nvSpPr>
        <p:spPr/>
        <p:txBody>
          <a:bodyPr/>
          <a:lstStyle/>
          <a:p>
            <a:fld id="{2D9057BC-CE48-CD4C-AF3D-B9C2E384CD7B}" type="datetime1">
              <a:rPr lang="en-CA" smtClean="0"/>
              <a:t>2023-09-22</a:t>
            </a:fld>
            <a:endParaRPr lang="en-US"/>
          </a:p>
        </p:txBody>
      </p:sp>
      <p:sp>
        <p:nvSpPr>
          <p:cNvPr id="6" name="Slide Number Placeholder 5">
            <a:extLst>
              <a:ext uri="{FF2B5EF4-FFF2-40B4-BE49-F238E27FC236}">
                <a16:creationId xmlns=""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 xmlns:a16="http://schemas.microsoft.com/office/drawing/2014/main" id="{912EA2A2-1905-F64F-A921-98677409C732}"/>
              </a:ext>
            </a:extLst>
          </p:cNvPr>
          <p:cNvSpPr>
            <a:spLocks noGrp="1"/>
          </p:cNvSpPr>
          <p:nvPr>
            <p:ph type="dt" sz="half" idx="10"/>
          </p:nvPr>
        </p:nvSpPr>
        <p:spPr/>
        <p:txBody>
          <a:bodyPr/>
          <a:lstStyle/>
          <a:p>
            <a:fld id="{5EE30B33-5645-6243-A1BF-764EAD99171C}" type="datetime1">
              <a:rPr lang="en-CA" smtClean="0"/>
              <a:t>2023-09-22</a:t>
            </a:fld>
            <a:endParaRPr lang="en-US"/>
          </a:p>
        </p:txBody>
      </p:sp>
      <p:sp>
        <p:nvSpPr>
          <p:cNvPr id="6" name="Slide Number Placeholder 5">
            <a:extLst>
              <a:ext uri="{FF2B5EF4-FFF2-40B4-BE49-F238E27FC236}">
                <a16:creationId xmlns=""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6BCD8A8-3C59-E545-B02E-2C1655DF8219}"/>
              </a:ext>
            </a:extLst>
          </p:cNvPr>
          <p:cNvSpPr>
            <a:spLocks noGrp="1"/>
          </p:cNvSpPr>
          <p:nvPr>
            <p:ph type="dt" sz="half" idx="10"/>
          </p:nvPr>
        </p:nvSpPr>
        <p:spPr/>
        <p:txBody>
          <a:bodyPr/>
          <a:lstStyle/>
          <a:p>
            <a:fld id="{571FF58C-3BFE-5844-BE6A-B3C235B0E679}" type="datetime1">
              <a:rPr lang="en-CA" smtClean="0"/>
              <a:t>2023-09-22</a:t>
            </a:fld>
            <a:endParaRPr lang="en-US"/>
          </a:p>
        </p:txBody>
      </p:sp>
      <p:sp>
        <p:nvSpPr>
          <p:cNvPr id="7" name="Slide Number Placeholder 6">
            <a:extLst>
              <a:ext uri="{FF2B5EF4-FFF2-40B4-BE49-F238E27FC236}">
                <a16:creationId xmlns=""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117F8ED-C600-CB41-A494-4CC0D8ACAEF7}"/>
              </a:ext>
            </a:extLst>
          </p:cNvPr>
          <p:cNvSpPr>
            <a:spLocks noGrp="1"/>
          </p:cNvSpPr>
          <p:nvPr>
            <p:ph type="dt" sz="half" idx="10"/>
          </p:nvPr>
        </p:nvSpPr>
        <p:spPr/>
        <p:txBody>
          <a:bodyPr/>
          <a:lstStyle/>
          <a:p>
            <a:fld id="{75746508-7F59-134E-AAE3-D16872DD9145}" type="datetime1">
              <a:rPr lang="en-CA" smtClean="0"/>
              <a:t>2023-09-22</a:t>
            </a:fld>
            <a:endParaRPr lang="en-US"/>
          </a:p>
        </p:txBody>
      </p:sp>
      <p:sp>
        <p:nvSpPr>
          <p:cNvPr id="9" name="Slide Number Placeholder 8">
            <a:extLst>
              <a:ext uri="{FF2B5EF4-FFF2-40B4-BE49-F238E27FC236}">
                <a16:creationId xmlns=""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04D16E0-8AC1-FB48-892C-65E7457A1629}"/>
              </a:ext>
            </a:extLst>
          </p:cNvPr>
          <p:cNvSpPr>
            <a:spLocks noGrp="1"/>
          </p:cNvSpPr>
          <p:nvPr>
            <p:ph type="dt" sz="half" idx="10"/>
          </p:nvPr>
        </p:nvSpPr>
        <p:spPr/>
        <p:txBody>
          <a:bodyPr/>
          <a:lstStyle/>
          <a:p>
            <a:fld id="{85AD8C52-795A-AC45-9E13-A1AF72C1B6E8}" type="datetime1">
              <a:rPr lang="en-CA" smtClean="0"/>
              <a:t>2023-09-22</a:t>
            </a:fld>
            <a:endParaRPr lang="en-US"/>
          </a:p>
        </p:txBody>
      </p:sp>
      <p:sp>
        <p:nvSpPr>
          <p:cNvPr id="5" name="Slide Number Placeholder 4">
            <a:extLst>
              <a:ext uri="{FF2B5EF4-FFF2-40B4-BE49-F238E27FC236}">
                <a16:creationId xmlns=""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5A3B0DD-3463-5344-B094-815387B42932}"/>
              </a:ext>
            </a:extLst>
          </p:cNvPr>
          <p:cNvSpPr>
            <a:spLocks noGrp="1"/>
          </p:cNvSpPr>
          <p:nvPr>
            <p:ph type="dt" sz="half" idx="10"/>
          </p:nvPr>
        </p:nvSpPr>
        <p:spPr/>
        <p:txBody>
          <a:bodyPr/>
          <a:lstStyle/>
          <a:p>
            <a:fld id="{75446120-296C-384C-AC58-EC87636FD61B}" type="datetime1">
              <a:rPr lang="en-CA" smtClean="0"/>
              <a:t>2023-09-22</a:t>
            </a:fld>
            <a:endParaRPr lang="en-US"/>
          </a:p>
        </p:txBody>
      </p:sp>
      <p:sp>
        <p:nvSpPr>
          <p:cNvPr id="4" name="Slide Number Placeholder 3">
            <a:extLst>
              <a:ext uri="{FF2B5EF4-FFF2-40B4-BE49-F238E27FC236}">
                <a16:creationId xmlns=""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3027EFE-F754-E54E-92CC-853C3A3E3843}"/>
              </a:ext>
            </a:extLst>
          </p:cNvPr>
          <p:cNvSpPr>
            <a:spLocks noGrp="1"/>
          </p:cNvSpPr>
          <p:nvPr>
            <p:ph type="dt" sz="half" idx="10"/>
          </p:nvPr>
        </p:nvSpPr>
        <p:spPr/>
        <p:txBody>
          <a:bodyPr/>
          <a:lstStyle/>
          <a:p>
            <a:fld id="{1EF64C69-3445-F947-B1D3-6831C557BABD}" type="datetime1">
              <a:rPr lang="en-CA" smtClean="0"/>
              <a:t>2023-09-22</a:t>
            </a:fld>
            <a:endParaRPr lang="en-US"/>
          </a:p>
        </p:txBody>
      </p:sp>
      <p:sp>
        <p:nvSpPr>
          <p:cNvPr id="7" name="Slide Number Placeholder 6">
            <a:extLst>
              <a:ext uri="{FF2B5EF4-FFF2-40B4-BE49-F238E27FC236}">
                <a16:creationId xmlns=""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94D85BC-44AD-2443-953B-FAF3B3FEC79F}"/>
              </a:ext>
            </a:extLst>
          </p:cNvPr>
          <p:cNvSpPr>
            <a:spLocks noGrp="1"/>
          </p:cNvSpPr>
          <p:nvPr>
            <p:ph type="dt" sz="half" idx="10"/>
          </p:nvPr>
        </p:nvSpPr>
        <p:spPr/>
        <p:txBody>
          <a:bodyPr/>
          <a:lstStyle/>
          <a:p>
            <a:fld id="{AEE5E639-D598-E143-91BC-79FD22069BA6}" type="datetime1">
              <a:rPr lang="en-CA" smtClean="0"/>
              <a:t>2023-09-22</a:t>
            </a:fld>
            <a:endParaRPr lang="en-US"/>
          </a:p>
        </p:txBody>
      </p:sp>
      <p:sp>
        <p:nvSpPr>
          <p:cNvPr id="7" name="Slide Number Placeholder 6">
            <a:extLst>
              <a:ext uri="{FF2B5EF4-FFF2-40B4-BE49-F238E27FC236}">
                <a16:creationId xmlns=""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00A73850-9D85-2A4A-B6B7-456EA1583E36}"/>
              </a:ext>
            </a:extLst>
          </p:cNvPr>
          <p:cNvSpPr>
            <a:spLocks noGrp="1"/>
          </p:cNvSpPr>
          <p:nvPr>
            <p:ph type="dt" sz="half" idx="2"/>
          </p:nvPr>
        </p:nvSpPr>
        <p:spPr>
          <a:xfrm>
            <a:off x="838200" y="6527806"/>
            <a:ext cx="2743200" cy="365125"/>
          </a:xfrm>
          <a:prstGeom prst="rect">
            <a:avLst/>
          </a:prstGeom>
        </p:spPr>
        <p:txBody>
          <a:bodyPr vert="horz" lIns="91440" tIns="45720" rIns="91440" bIns="45720" rtlCol="0" anchor="ctr"/>
          <a:lstStyle>
            <a:lvl1pPr algn="l">
              <a:defRPr sz="1800" b="1">
                <a:solidFill>
                  <a:schemeClr val="bg1"/>
                </a:solidFill>
                <a:latin typeface="Arial" panose="020B0604020202020204" pitchFamily="34" charset="0"/>
                <a:cs typeface="Arial" panose="020B0604020202020204" pitchFamily="34" charset="0"/>
              </a:defRPr>
            </a:lvl1pPr>
          </a:lstStyle>
          <a:p>
            <a:fld id="{3D6E881E-EDFF-9A48-8643-9E8960853ECB}" type="datetime1">
              <a:rPr lang="en-CA" smtClean="0"/>
              <a:t>2023-09-22</a:t>
            </a:fld>
            <a:endParaRPr lang="en-US" dirty="0"/>
          </a:p>
        </p:txBody>
      </p:sp>
      <p:sp>
        <p:nvSpPr>
          <p:cNvPr id="6" name="Slide Number Placeholder 5">
            <a:extLst>
              <a:ext uri="{FF2B5EF4-FFF2-40B4-BE49-F238E27FC236}">
                <a16:creationId xmlns=""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 xmlns:a16="http://schemas.microsoft.com/office/drawing/2014/main" id="{27A79718-0341-3243-9AE1-3D0C2DA74180}"/>
              </a:ext>
            </a:extLst>
          </p:cNvPr>
          <p:cNvPicPr>
            <a:picLocks noChangeAspect="1"/>
          </p:cNvPicPr>
          <p:nvPr userDrawn="1"/>
        </p:nvPicPr>
        <p:blipFill>
          <a:blip r:embed="rId14"/>
          <a:stretch>
            <a:fillRect/>
          </a:stretch>
        </p:blipFill>
        <p:spPr>
          <a:xfrm>
            <a:off x="10069186" y="230188"/>
            <a:ext cx="1825452" cy="1333141"/>
          </a:xfrm>
          <a:prstGeom prst="rect">
            <a:avLst/>
          </a:prstGeom>
        </p:spPr>
      </p:pic>
      <p:sp>
        <p:nvSpPr>
          <p:cNvPr id="8" name="Rectangle 7">
            <a:extLst>
              <a:ext uri="{FF2B5EF4-FFF2-40B4-BE49-F238E27FC236}">
                <a16:creationId xmlns=""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0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92.xml"/><Relationship Id="rId4" Type="http://schemas.openxmlformats.org/officeDocument/2006/relationships/image" Target="../media/image31.jpeg"/></Relationships>
</file>

<file path=ppt/slides/_rels/slide10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93.xml"/></Relationships>
</file>

<file path=ppt/slides/_rels/slide10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94.xml"/><Relationship Id="rId4" Type="http://schemas.openxmlformats.org/officeDocument/2006/relationships/image" Target="../media/image32.jpeg"/></Relationships>
</file>

<file path=ppt/slides/_rels/slide10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95.xml"/></Relationships>
</file>

<file path=ppt/slides/_rels/slide10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24.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30.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33.xml"/><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35.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38.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13" Type="http://schemas.openxmlformats.org/officeDocument/2006/relationships/image" Target="../media/image23.png"/><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3.xml"/><Relationship Id="rId24" Type="http://schemas.openxmlformats.org/officeDocument/2006/relationships/image" Target="../media/image8.emf"/><Relationship Id="rId14" Type="http://schemas.openxmlformats.org/officeDocument/2006/relationships/customXml" Target="../ink/ink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4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45.xml"/><Relationship Id="rId4" Type="http://schemas.openxmlformats.org/officeDocument/2006/relationships/image" Target="../media/image14.jpeg"/></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46.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47.xml"/><Relationship Id="rId4" Type="http://schemas.openxmlformats.org/officeDocument/2006/relationships/image" Target="../media/image8.jpeg"/></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48.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49.xml"/></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50.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5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52.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53.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54.xml"/></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55.xml"/><Relationship Id="rId4" Type="http://schemas.openxmlformats.org/officeDocument/2006/relationships/image" Target="../media/image17.png"/></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56.xm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57.xml"/></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58.xml"/></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59.xml"/><Relationship Id="rId4" Type="http://schemas.openxmlformats.org/officeDocument/2006/relationships/image" Target="../media/image18.png"/></Relationships>
</file>

<file path=ppt/slides/_rels/slide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60.xml"/><Relationship Id="rId4" Type="http://schemas.openxmlformats.org/officeDocument/2006/relationships/image" Target="../media/image19.png"/></Relationships>
</file>

<file path=ppt/slides/_rels/slide6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61.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62.xml"/><Relationship Id="rId4" Type="http://schemas.openxmlformats.org/officeDocument/2006/relationships/image" Target="../media/image20.jpeg"/></Relationships>
</file>

<file path=ppt/slides/_rels/slide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63.xml"/></Relationships>
</file>

<file path=ppt/slides/_rels/slide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64.xml"/><Relationship Id="rId4" Type="http://schemas.openxmlformats.org/officeDocument/2006/relationships/image" Target="../media/image22.png"/></Relationships>
</file>

<file path=ppt/slides/_rels/slide7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65.xml"/><Relationship Id="rId4" Type="http://schemas.openxmlformats.org/officeDocument/2006/relationships/image" Target="../media/image24.png"/></Relationships>
</file>

<file path=ppt/slides/_rels/slide7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66.xml"/><Relationship Id="rId4" Type="http://schemas.openxmlformats.org/officeDocument/2006/relationships/image" Target="../media/image25.jpeg"/></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67.xml"/><Relationship Id="rId4" Type="http://schemas.openxmlformats.org/officeDocument/2006/relationships/image" Target="../media/image26.png"/></Relationships>
</file>

<file path=ppt/slides/_rels/slide7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68.xml"/></Relationships>
</file>

<file path=ppt/slides/_rels/slide7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69.xml"/></Relationships>
</file>

<file path=ppt/slides/_rels/slide7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70.xml"/></Relationships>
</file>

<file path=ppt/slides/_rels/slide7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8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72.xml"/></Relationships>
</file>

<file path=ppt/slides/_rels/slide8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73.xml"/></Relationships>
</file>

<file path=ppt/slides/_rels/slide8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74.xml"/></Relationships>
</file>

<file path=ppt/slides/_rels/slide8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75.xml"/></Relationships>
</file>

<file path=ppt/slides/_rels/slide8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76.xml"/><Relationship Id="rId4" Type="http://schemas.openxmlformats.org/officeDocument/2006/relationships/image" Target="../media/image28.png"/></Relationships>
</file>

<file path=ppt/slides/_rels/slide8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77.xml"/></Relationships>
</file>

<file path=ppt/slides/_rels/slide8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78.xml"/></Relationships>
</file>

<file path=ppt/slides/_rels/slide8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79.xml"/></Relationships>
</file>

<file path=ppt/slides/_rels/slide8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80.xml"/></Relationships>
</file>

<file path=ppt/slides/_rels/slide8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8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9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82.xml"/></Relationships>
</file>

<file path=ppt/slides/_rels/slide9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83.xml"/></Relationships>
</file>

<file path=ppt/slides/_rels/slide9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84.xml"/></Relationships>
</file>

<file path=ppt/slides/_rels/slide9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85.xml"/></Relationships>
</file>

<file path=ppt/slides/_rels/slide9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86.xml"/></Relationships>
</file>

<file path=ppt/slides/_rels/slide9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87.xml"/></Relationships>
</file>

<file path=ppt/slides/_rels/slide9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88.xml"/><Relationship Id="rId4" Type="http://schemas.openxmlformats.org/officeDocument/2006/relationships/image" Target="../media/image29.jpeg"/></Relationships>
</file>

<file path=ppt/slides/_rels/slide9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89.xml"/></Relationships>
</file>

<file path=ppt/slides/_rels/slide9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90.xml"/><Relationship Id="rId4" Type="http://schemas.openxmlformats.org/officeDocument/2006/relationships/image" Target="../media/image30.png"/></Relationships>
</file>

<file path=ppt/slides/_rels/slide9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C2B0BB-85E7-444B-A033-873561327BFC}"/>
              </a:ext>
            </a:extLst>
          </p:cNvPr>
          <p:cNvSpPr>
            <a:spLocks noGrp="1"/>
          </p:cNvSpPr>
          <p:nvPr>
            <p:ph type="ctrTitle"/>
          </p:nvPr>
        </p:nvSpPr>
        <p:spPr>
          <a:xfrm>
            <a:off x="560294" y="2465313"/>
            <a:ext cx="10793506" cy="2387600"/>
          </a:xfrm>
        </p:spPr>
        <p:txBody>
          <a:bodyPr>
            <a:normAutofit/>
          </a:bodyPr>
          <a:lstStyle/>
          <a:p>
            <a:r>
              <a:rPr lang="en-US" sz="2000" dirty="0"/>
              <a:t>Advanced Islamic Studies program (Diploma</a:t>
            </a:r>
            <a:r>
              <a:rPr lang="en-US" sz="2000" dirty="0" smtClean="0"/>
              <a:t>)</a:t>
            </a:r>
            <a:br>
              <a:rPr lang="en-US" sz="2000" dirty="0" smtClean="0"/>
            </a:br>
            <a:r>
              <a:rPr lang="en-US" sz="4800" dirty="0"/>
              <a:t/>
            </a:r>
            <a:br>
              <a:rPr lang="en-US" sz="4800" dirty="0"/>
            </a:br>
            <a:r>
              <a:rPr lang="en-US" sz="4800" dirty="0" smtClean="0"/>
              <a:t>History of Quran </a:t>
            </a:r>
            <a:endParaRPr lang="en-US" sz="3600" dirty="0"/>
          </a:p>
        </p:txBody>
      </p:sp>
      <p:sp>
        <p:nvSpPr>
          <p:cNvPr id="3" name="Subtitle 2">
            <a:extLst>
              <a:ext uri="{FF2B5EF4-FFF2-40B4-BE49-F238E27FC236}">
                <a16:creationId xmlns="" xmlns:a16="http://schemas.microsoft.com/office/drawing/2014/main" id="{D2CE41B7-91BB-2643-B51E-9483CCFAA46F}"/>
              </a:ext>
            </a:extLst>
          </p:cNvPr>
          <p:cNvSpPr>
            <a:spLocks noGrp="1"/>
          </p:cNvSpPr>
          <p:nvPr>
            <p:ph type="subTitle" idx="1"/>
          </p:nvPr>
        </p:nvSpPr>
        <p:spPr>
          <a:xfrm>
            <a:off x="1524000" y="5022760"/>
            <a:ext cx="9144000" cy="1335199"/>
          </a:xfrm>
        </p:spPr>
        <p:txBody>
          <a:bodyPr/>
          <a:lstStyle/>
          <a:p>
            <a:r>
              <a:rPr lang="en-US" b="1" dirty="0"/>
              <a:t>Dr. </a:t>
            </a:r>
            <a:r>
              <a:rPr lang="en-US" b="1" dirty="0" smtClean="0"/>
              <a:t>Ashraf </a:t>
            </a:r>
            <a:r>
              <a:rPr lang="en-US" b="1" dirty="0" err="1" smtClean="0"/>
              <a:t>Negm</a:t>
            </a:r>
            <a:endParaRPr lang="en-US" b="1" dirty="0"/>
          </a:p>
        </p:txBody>
      </p:sp>
      <p:sp>
        <p:nvSpPr>
          <p:cNvPr id="4" name="Date Placeholder 3">
            <a:extLst>
              <a:ext uri="{FF2B5EF4-FFF2-40B4-BE49-F238E27FC236}">
                <a16:creationId xmlns="" xmlns:a16="http://schemas.microsoft.com/office/drawing/2014/main" id="{B58D3839-5137-2E43-9E9E-2448574C133B}"/>
              </a:ext>
            </a:extLst>
          </p:cNvPr>
          <p:cNvSpPr>
            <a:spLocks noGrp="1"/>
          </p:cNvSpPr>
          <p:nvPr>
            <p:ph type="dt" sz="half" idx="10"/>
          </p:nvPr>
        </p:nvSpPr>
        <p:spPr/>
        <p:txBody>
          <a:bodyPr/>
          <a:lstStyle/>
          <a:p>
            <a:fld id="{A02DA27A-0449-7248-A94F-950571DA4F0A}" type="datetime1">
              <a:rPr lang="en-CA" smtClean="0"/>
              <a:t>2023-09-22</a:t>
            </a:fld>
            <a:endParaRPr lang="en-US"/>
          </a:p>
        </p:txBody>
      </p:sp>
      <p:sp>
        <p:nvSpPr>
          <p:cNvPr id="5" name="Slide Number Placeholder 4">
            <a:extLst>
              <a:ext uri="{FF2B5EF4-FFF2-40B4-BE49-F238E27FC236}">
                <a16:creationId xmlns=""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Tree>
    <p:extLst>
      <p:ext uri="{BB962C8B-B14F-4D97-AF65-F5344CB8AC3E}">
        <p14:creationId xmlns:p14="http://schemas.microsoft.com/office/powerpoint/2010/main" val="3934097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1" name="Rectangle 1"/>
          <p:cNvSpPr>
            <a:spLocks noChangeArrowheads="1"/>
          </p:cNvSpPr>
          <p:nvPr/>
        </p:nvSpPr>
        <p:spPr bwMode="auto">
          <a:xfrm>
            <a:off x="7248525" y="3013075"/>
            <a:ext cx="3024188"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33400" indent="-5334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buClrTx/>
              <a:buSzPct val="75000"/>
              <a:buFont typeface="Wingdings" panose="05000000000000000000" pitchFamily="2" charset="2"/>
              <a:buAutoNum type="arabicPeriod"/>
            </a:pPr>
            <a:r>
              <a:rPr lang="ar-KW" altLang="en-US" sz="2400" b="1">
                <a:solidFill>
                  <a:schemeClr val="tx1"/>
                </a:solidFill>
                <a:latin typeface="Arial" panose="020B0604020202020204" pitchFamily="34" charset="0"/>
                <a:cs typeface="Arial" panose="020B0604020202020204" pitchFamily="34" charset="0"/>
              </a:rPr>
              <a:t>الإيمان به ... وتعظيمه.</a:t>
            </a:r>
          </a:p>
          <a:p>
            <a:pPr eaLnBrk="1" hangingPunct="1">
              <a:buClrTx/>
              <a:buSzPct val="75000"/>
              <a:buFont typeface="Wingdings" panose="05000000000000000000" pitchFamily="2" charset="2"/>
              <a:buAutoNum type="arabicPeriod"/>
            </a:pPr>
            <a:r>
              <a:rPr lang="ar-KW" altLang="en-US" sz="2400" b="1">
                <a:solidFill>
                  <a:schemeClr val="tx1"/>
                </a:solidFill>
                <a:latin typeface="Arial" panose="020B0604020202020204" pitchFamily="34" charset="0"/>
                <a:cs typeface="Arial" panose="020B0604020202020204" pitchFamily="34" charset="0"/>
              </a:rPr>
              <a:t>التعرف عليه وتعلمه.</a:t>
            </a:r>
          </a:p>
          <a:p>
            <a:pPr eaLnBrk="1" hangingPunct="1">
              <a:buClrTx/>
              <a:buSzPct val="75000"/>
              <a:buFont typeface="Wingdings" panose="05000000000000000000" pitchFamily="2" charset="2"/>
              <a:buAutoNum type="arabicPeriod"/>
            </a:pPr>
            <a:r>
              <a:rPr lang="ar-KW" altLang="en-US" sz="2400" b="1">
                <a:solidFill>
                  <a:schemeClr val="tx1"/>
                </a:solidFill>
                <a:latin typeface="Arial" panose="020B0604020202020204" pitchFamily="34" charset="0"/>
                <a:cs typeface="Arial" panose="020B0604020202020204" pitchFamily="34" charset="0"/>
              </a:rPr>
              <a:t>تلاوته وختمه.</a:t>
            </a:r>
          </a:p>
          <a:p>
            <a:pPr eaLnBrk="1" hangingPunct="1">
              <a:buClrTx/>
              <a:buSzPct val="75000"/>
              <a:buFont typeface="Wingdings" panose="05000000000000000000" pitchFamily="2" charset="2"/>
              <a:buAutoNum type="arabicPeriod"/>
            </a:pPr>
            <a:r>
              <a:rPr lang="ar-KW" altLang="en-US" sz="2400" b="1">
                <a:solidFill>
                  <a:schemeClr val="tx1"/>
                </a:solidFill>
                <a:latin typeface="Arial" panose="020B0604020202020204" pitchFamily="34" charset="0"/>
                <a:cs typeface="Arial" panose="020B0604020202020204" pitchFamily="34" charset="0"/>
              </a:rPr>
              <a:t>تدبره وفهمه.</a:t>
            </a:r>
          </a:p>
          <a:p>
            <a:pPr eaLnBrk="1" hangingPunct="1">
              <a:buClrTx/>
              <a:buSzPct val="75000"/>
              <a:buFont typeface="Wingdings" panose="05000000000000000000" pitchFamily="2" charset="2"/>
              <a:buAutoNum type="arabicPeriod"/>
            </a:pPr>
            <a:r>
              <a:rPr lang="ar-KW" altLang="en-US" sz="2400" b="1">
                <a:solidFill>
                  <a:schemeClr val="tx1"/>
                </a:solidFill>
                <a:latin typeface="Arial" panose="020B0604020202020204" pitchFamily="34" charset="0"/>
                <a:cs typeface="Arial" panose="020B0604020202020204" pitchFamily="34" charset="0"/>
              </a:rPr>
              <a:t>حفظه وتحفيظه.</a:t>
            </a:r>
          </a:p>
          <a:p>
            <a:pPr eaLnBrk="1" hangingPunct="1">
              <a:buClrTx/>
              <a:buSzPct val="75000"/>
              <a:buFont typeface="Wingdings" panose="05000000000000000000" pitchFamily="2" charset="2"/>
              <a:buAutoNum type="arabicPeriod"/>
            </a:pPr>
            <a:r>
              <a:rPr lang="ar-KW" altLang="en-US" sz="2400" b="1">
                <a:solidFill>
                  <a:schemeClr val="tx1"/>
                </a:solidFill>
                <a:latin typeface="Arial" panose="020B0604020202020204" pitchFamily="34" charset="0"/>
                <a:cs typeface="Arial" panose="020B0604020202020204" pitchFamily="34" charset="0"/>
              </a:rPr>
              <a:t>العمل به وتطبيقه.</a:t>
            </a:r>
          </a:p>
          <a:p>
            <a:pPr eaLnBrk="1" hangingPunct="1">
              <a:buClrTx/>
              <a:buSzPct val="75000"/>
              <a:buFont typeface="Wingdings" panose="05000000000000000000" pitchFamily="2" charset="2"/>
              <a:buAutoNum type="arabicPeriod"/>
            </a:pPr>
            <a:r>
              <a:rPr lang="ar-KW" altLang="en-US" sz="2400" b="1">
                <a:solidFill>
                  <a:schemeClr val="tx1"/>
                </a:solidFill>
                <a:latin typeface="Arial" panose="020B0604020202020204" pitchFamily="34" charset="0"/>
                <a:cs typeface="Arial" panose="020B0604020202020204" pitchFamily="34" charset="0"/>
              </a:rPr>
              <a:t>تحكيمه فيما بيننا.</a:t>
            </a:r>
          </a:p>
          <a:p>
            <a:pPr eaLnBrk="1" hangingPunct="1">
              <a:buClrTx/>
              <a:buSzPct val="75000"/>
              <a:buFont typeface="Wingdings" panose="05000000000000000000" pitchFamily="2" charset="2"/>
              <a:buAutoNum type="arabicPeriod"/>
            </a:pPr>
            <a:r>
              <a:rPr lang="ar-KW" altLang="en-US" sz="2400" b="1">
                <a:solidFill>
                  <a:schemeClr val="tx1"/>
                </a:solidFill>
                <a:latin typeface="Arial" panose="020B0604020202020204" pitchFamily="34" charset="0"/>
                <a:cs typeface="Arial" panose="020B0604020202020204" pitchFamily="34" charset="0"/>
              </a:rPr>
              <a:t>خدمته والبذل له.</a:t>
            </a:r>
          </a:p>
        </p:txBody>
      </p:sp>
      <p:pic>
        <p:nvPicPr>
          <p:cNvPr id="33796" name="Picture 3" descr="Qura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639" y="3403600"/>
            <a:ext cx="1512887"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
          <p:cNvSpPr>
            <a:spLocks noChangeArrowheads="1"/>
          </p:cNvSpPr>
          <p:nvPr/>
        </p:nvSpPr>
        <p:spPr bwMode="auto">
          <a:xfrm>
            <a:off x="1703388" y="2997200"/>
            <a:ext cx="4356100"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33400" indent="-5334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l" rtl="0" eaLnBrk="1" hangingPunct="1">
              <a:buClrTx/>
              <a:buSzPct val="75000"/>
              <a:buFont typeface="Wingdings" panose="05000000000000000000" pitchFamily="2" charset="2"/>
              <a:buAutoNum type="arabicPeriod"/>
            </a:pPr>
            <a:r>
              <a:rPr lang="en-US" altLang="en-US" sz="2400" b="1">
                <a:solidFill>
                  <a:schemeClr val="tx1"/>
                </a:solidFill>
                <a:latin typeface="Arial" panose="020B0604020202020204" pitchFamily="34" charset="0"/>
                <a:cs typeface="Arial" panose="020B0604020202020204" pitchFamily="34" charset="0"/>
              </a:rPr>
              <a:t>Believe &amp; glorify </a:t>
            </a:r>
            <a:endParaRPr lang="ar-KW" altLang="en-US" sz="2400" b="1">
              <a:solidFill>
                <a:schemeClr val="tx1"/>
              </a:solidFill>
              <a:latin typeface="Arial" panose="020B0604020202020204" pitchFamily="34" charset="0"/>
              <a:cs typeface="Arial" panose="020B0604020202020204" pitchFamily="34" charset="0"/>
            </a:endParaRPr>
          </a:p>
          <a:p>
            <a:pPr algn="l" rtl="0" eaLnBrk="1" hangingPunct="1">
              <a:buClrTx/>
              <a:buSzPct val="75000"/>
              <a:buFont typeface="Wingdings" panose="05000000000000000000" pitchFamily="2" charset="2"/>
              <a:buAutoNum type="arabicPeriod"/>
            </a:pPr>
            <a:r>
              <a:rPr lang="en-US" altLang="en-US" sz="2400" b="1">
                <a:solidFill>
                  <a:schemeClr val="tx1"/>
                </a:solidFill>
                <a:latin typeface="Arial" panose="020B0604020202020204" pitchFamily="34" charset="0"/>
                <a:cs typeface="Arial" panose="020B0604020202020204" pitchFamily="34" charset="0"/>
              </a:rPr>
              <a:t>Know &amp; Learn</a:t>
            </a:r>
          </a:p>
          <a:p>
            <a:pPr algn="l" rtl="0" eaLnBrk="1" hangingPunct="1">
              <a:buClrTx/>
              <a:buSzPct val="75000"/>
              <a:buFont typeface="Wingdings" panose="05000000000000000000" pitchFamily="2" charset="2"/>
              <a:buAutoNum type="arabicPeriod"/>
            </a:pPr>
            <a:r>
              <a:rPr lang="en-US" altLang="en-US" sz="2400" b="1">
                <a:solidFill>
                  <a:schemeClr val="tx1"/>
                </a:solidFill>
                <a:latin typeface="Arial" panose="020B0604020202020204" pitchFamily="34" charset="0"/>
                <a:cs typeface="Arial" panose="020B0604020202020204" pitchFamily="34" charset="0"/>
              </a:rPr>
              <a:t>Recite repeatedly</a:t>
            </a:r>
            <a:endParaRPr lang="ar-KW" altLang="en-US" sz="2400" b="1">
              <a:solidFill>
                <a:schemeClr val="tx1"/>
              </a:solidFill>
              <a:latin typeface="Arial" panose="020B0604020202020204" pitchFamily="34" charset="0"/>
              <a:cs typeface="Arial" panose="020B0604020202020204" pitchFamily="34" charset="0"/>
            </a:endParaRPr>
          </a:p>
          <a:p>
            <a:pPr algn="l" rtl="0" eaLnBrk="1" hangingPunct="1">
              <a:buClrTx/>
              <a:buSzPct val="75000"/>
              <a:buFont typeface="Wingdings" panose="05000000000000000000" pitchFamily="2" charset="2"/>
              <a:buAutoNum type="arabicPeriod"/>
            </a:pPr>
            <a:r>
              <a:rPr lang="en-US" altLang="en-US" sz="2400" b="1">
                <a:solidFill>
                  <a:schemeClr val="tx1"/>
                </a:solidFill>
                <a:latin typeface="Arial" panose="020B0604020202020204" pitchFamily="34" charset="0"/>
                <a:cs typeface="Arial" panose="020B0604020202020204" pitchFamily="34" charset="0"/>
              </a:rPr>
              <a:t>Meditate</a:t>
            </a:r>
            <a:r>
              <a:rPr lang="en-US" altLang="en-US" sz="2400">
                <a:solidFill>
                  <a:schemeClr val="tx1"/>
                </a:solidFill>
                <a:latin typeface="Garamond" panose="02020404030301010803" pitchFamily="18" charset="0"/>
                <a:cs typeface="PT Bold Heading" pitchFamily="2" charset="-78"/>
              </a:rPr>
              <a:t> </a:t>
            </a:r>
            <a:r>
              <a:rPr lang="en-US" altLang="en-US" sz="2400" b="1">
                <a:solidFill>
                  <a:schemeClr val="tx1"/>
                </a:solidFill>
                <a:latin typeface="Arial" panose="020B0604020202020204" pitchFamily="34" charset="0"/>
                <a:cs typeface="Arial" panose="020B0604020202020204" pitchFamily="34" charset="0"/>
              </a:rPr>
              <a:t>&amp;</a:t>
            </a:r>
            <a:r>
              <a:rPr lang="en-US" altLang="en-US" sz="2400">
                <a:solidFill>
                  <a:schemeClr val="tx1"/>
                </a:solidFill>
                <a:latin typeface="Garamond" panose="02020404030301010803" pitchFamily="18" charset="0"/>
                <a:cs typeface="PT Bold Heading" pitchFamily="2" charset="-78"/>
              </a:rPr>
              <a:t> </a:t>
            </a:r>
            <a:r>
              <a:rPr lang="en-US" altLang="en-US" sz="2400" b="1">
                <a:solidFill>
                  <a:schemeClr val="tx1"/>
                </a:solidFill>
                <a:latin typeface="Arial" panose="020B0604020202020204" pitchFamily="34" charset="0"/>
                <a:cs typeface="Arial" panose="020B0604020202020204" pitchFamily="34" charset="0"/>
              </a:rPr>
              <a:t>Understand</a:t>
            </a:r>
            <a:endParaRPr lang="ar-KW" altLang="en-US" sz="2400" b="1">
              <a:solidFill>
                <a:schemeClr val="tx1"/>
              </a:solidFill>
              <a:latin typeface="Arial" panose="020B0604020202020204" pitchFamily="34" charset="0"/>
              <a:cs typeface="Arial" panose="020B0604020202020204" pitchFamily="34" charset="0"/>
            </a:endParaRPr>
          </a:p>
          <a:p>
            <a:pPr algn="l" rtl="0" eaLnBrk="1" hangingPunct="1">
              <a:buClrTx/>
              <a:buSzPct val="75000"/>
              <a:buFont typeface="Wingdings" panose="05000000000000000000" pitchFamily="2" charset="2"/>
              <a:buAutoNum type="arabicPeriod"/>
            </a:pPr>
            <a:r>
              <a:rPr lang="en-US" altLang="en-US" sz="2400" b="1">
                <a:solidFill>
                  <a:schemeClr val="tx1"/>
                </a:solidFill>
                <a:latin typeface="Arial" panose="020B0604020202020204" pitchFamily="34" charset="0"/>
                <a:cs typeface="Arial" panose="020B0604020202020204" pitchFamily="34" charset="0"/>
              </a:rPr>
              <a:t>Memorize &amp; Teach</a:t>
            </a:r>
            <a:endParaRPr lang="ar-KW" altLang="en-US" sz="2400" b="1">
              <a:solidFill>
                <a:schemeClr val="tx1"/>
              </a:solidFill>
              <a:latin typeface="Arial" panose="020B0604020202020204" pitchFamily="34" charset="0"/>
              <a:cs typeface="Arial" panose="020B0604020202020204" pitchFamily="34" charset="0"/>
            </a:endParaRPr>
          </a:p>
          <a:p>
            <a:pPr algn="l" rtl="0" eaLnBrk="1" hangingPunct="1">
              <a:buClrTx/>
              <a:buSzPct val="75000"/>
              <a:buFont typeface="Wingdings" panose="05000000000000000000" pitchFamily="2" charset="2"/>
              <a:buAutoNum type="arabicPeriod"/>
            </a:pPr>
            <a:r>
              <a:rPr lang="en-US" altLang="en-US" sz="2400" b="1">
                <a:solidFill>
                  <a:schemeClr val="tx1"/>
                </a:solidFill>
                <a:latin typeface="Arial" panose="020B0604020202020204" pitchFamily="34" charset="0"/>
                <a:cs typeface="Arial" panose="020B0604020202020204" pitchFamily="34" charset="0"/>
              </a:rPr>
              <a:t>Follow &amp; Apply</a:t>
            </a:r>
            <a:endParaRPr lang="ar-KW" altLang="en-US" sz="2400" b="1">
              <a:solidFill>
                <a:schemeClr val="tx1"/>
              </a:solidFill>
              <a:latin typeface="Arial" panose="020B0604020202020204" pitchFamily="34" charset="0"/>
              <a:cs typeface="Arial" panose="020B0604020202020204" pitchFamily="34" charset="0"/>
            </a:endParaRPr>
          </a:p>
          <a:p>
            <a:pPr algn="l" rtl="0" eaLnBrk="1" hangingPunct="1">
              <a:buClrTx/>
              <a:buSzPct val="75000"/>
              <a:buFont typeface="Wingdings" panose="05000000000000000000" pitchFamily="2" charset="2"/>
              <a:buAutoNum type="arabicPeriod"/>
            </a:pPr>
            <a:r>
              <a:rPr lang="en-US" altLang="en-US" sz="2400" b="1">
                <a:solidFill>
                  <a:schemeClr val="tx1"/>
                </a:solidFill>
                <a:latin typeface="Arial" panose="020B0604020202020204" pitchFamily="34" charset="0"/>
                <a:cs typeface="Arial" panose="020B0604020202020204" pitchFamily="34" charset="0"/>
              </a:rPr>
              <a:t>Choose its Rules</a:t>
            </a:r>
            <a:endParaRPr lang="ar-KW" altLang="en-US" sz="2400" b="1">
              <a:solidFill>
                <a:schemeClr val="tx1"/>
              </a:solidFill>
              <a:latin typeface="Arial" panose="020B0604020202020204" pitchFamily="34" charset="0"/>
              <a:cs typeface="Arial" panose="020B0604020202020204" pitchFamily="34" charset="0"/>
            </a:endParaRPr>
          </a:p>
          <a:p>
            <a:pPr algn="l" rtl="0" eaLnBrk="1" hangingPunct="1">
              <a:buClrTx/>
              <a:buSzPct val="75000"/>
              <a:buFont typeface="Wingdings" panose="05000000000000000000" pitchFamily="2" charset="2"/>
              <a:buAutoNum type="arabicPeriod"/>
            </a:pPr>
            <a:r>
              <a:rPr lang="en-US" altLang="en-US" sz="2400" b="1">
                <a:solidFill>
                  <a:schemeClr val="tx1"/>
                </a:solidFill>
                <a:latin typeface="Arial" panose="020B0604020202020204" pitchFamily="34" charset="0"/>
                <a:cs typeface="Arial" panose="020B0604020202020204" pitchFamily="34" charset="0"/>
              </a:rPr>
              <a:t>Serve &amp; Give</a:t>
            </a:r>
            <a:endParaRPr lang="ar-KW" altLang="en-US" sz="2400" b="1">
              <a:solidFill>
                <a:schemeClr val="tx1"/>
              </a:solidFill>
              <a:latin typeface="Arial" panose="020B0604020202020204" pitchFamily="34" charset="0"/>
              <a:cs typeface="Arial" panose="020B0604020202020204" pitchFamily="34" charset="0"/>
            </a:endParaRPr>
          </a:p>
        </p:txBody>
      </p:sp>
      <p:sp>
        <p:nvSpPr>
          <p:cNvPr id="7" name="TextBox 2"/>
          <p:cNvSpPr txBox="1">
            <a:spLocks noChangeArrowheads="1"/>
          </p:cNvSpPr>
          <p:nvPr/>
        </p:nvSpPr>
        <p:spPr bwMode="auto">
          <a:xfrm>
            <a:off x="4518212" y="1484313"/>
            <a:ext cx="5610039"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en-US" altLang="en-US" sz="6000" b="1" dirty="0">
                <a:solidFill>
                  <a:schemeClr val="accent6">
                    <a:lumMod val="50000"/>
                  </a:schemeClr>
                </a:solidFill>
                <a:latin typeface="Stencil" panose="040409050D0802020404" pitchFamily="82" charset="0"/>
                <a:cs typeface="PT Bold Heading" pitchFamily="2" charset="-78"/>
              </a:rPr>
              <a:t>Qur’an</a:t>
            </a:r>
            <a:r>
              <a:rPr lang="ar-KW" altLang="en-US" sz="8800" b="1" dirty="0">
                <a:solidFill>
                  <a:schemeClr val="accent6">
                    <a:lumMod val="50000"/>
                  </a:schemeClr>
                </a:solidFill>
                <a:latin typeface="Stencil" panose="040409050D0802020404" pitchFamily="82" charset="0"/>
                <a:cs typeface="PT Bold Heading" pitchFamily="2" charset="-78"/>
              </a:rPr>
              <a:t>القرآن  </a:t>
            </a:r>
            <a:endParaRPr lang="ar-KW" altLang="en-US" sz="6000" b="1" dirty="0">
              <a:solidFill>
                <a:schemeClr val="accent6">
                  <a:lumMod val="50000"/>
                </a:schemeClr>
              </a:solidFill>
              <a:latin typeface="Stencil" panose="040409050D0802020404" pitchFamily="82" charset="0"/>
              <a:cs typeface="PT Bold Heading" pitchFamily="2" charset="-78"/>
            </a:endParaRPr>
          </a:p>
        </p:txBody>
      </p:sp>
      <p:sp>
        <p:nvSpPr>
          <p:cNvPr id="9" name="TextBox 8"/>
          <p:cNvSpPr txBox="1"/>
          <p:nvPr/>
        </p:nvSpPr>
        <p:spPr>
          <a:xfrm>
            <a:off x="1207649" y="485720"/>
            <a:ext cx="6791140" cy="954107"/>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Introduction </a:t>
            </a:r>
            <a: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of </a:t>
            </a:r>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History of </a:t>
            </a:r>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Quran</a:t>
            </a:r>
          </a:p>
          <a:p>
            <a:pPr algn="ctr" rtl="1"/>
            <a:r>
              <a:rPr lang="ar-SA" sz="24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مقدمة تاريخ القرآن</a:t>
            </a:r>
            <a:endParaRPr lang="en-CA" sz="3200" b="1" dirty="0">
              <a:solidFill>
                <a:srgbClr val="FFFF00"/>
              </a:solidFill>
            </a:endParaRPr>
          </a:p>
        </p:txBody>
      </p:sp>
    </p:spTree>
    <p:custDataLst>
      <p:tags r:id="rId1"/>
    </p:custDataLst>
    <p:extLst>
      <p:ext uri="{BB962C8B-B14F-4D97-AF65-F5344CB8AC3E}">
        <p14:creationId xmlns:p14="http://schemas.microsoft.com/office/powerpoint/2010/main" val="305343819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circle(in)">
                                      <p:cBhvr>
                                        <p:cTn id="7" dur="750"/>
                                        <p:tgtEl>
                                          <p:spTgt spid="50181"/>
                                        </p:tgtEl>
                                      </p:cBhvr>
                                    </p:animEffect>
                                  </p:childTnLst>
                                </p:cTn>
                              </p:par>
                            </p:childTnLst>
                          </p:cTn>
                        </p:par>
                        <p:par>
                          <p:cTn id="8" fill="hold" nodeType="afterGroup">
                            <p:stCondLst>
                              <p:cond delay="75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11" grpId="0"/>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9141854" y="3453349"/>
            <a:ext cx="2663825" cy="2554545"/>
          </a:xfrm>
          <a:prstGeom prst="rect">
            <a:avLst/>
          </a:prstGeom>
          <a:solidFill>
            <a:schemeClr val="tx2">
              <a:lumMod val="50000"/>
            </a:schemeClr>
          </a:solidFill>
          <a:ln w="9525">
            <a:solidFill>
              <a:srgbClr val="FFFF00"/>
            </a:solidFill>
            <a:miter lim="800000"/>
            <a:headEnd/>
            <a:tailEnd/>
          </a:ln>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ar-KW" altLang="en-US" sz="4800" b="1" dirty="0">
                <a:solidFill>
                  <a:srgbClr val="FFFF00"/>
                </a:solidFill>
                <a:latin typeface="Garamond" panose="02020404030301010803" pitchFamily="18" charset="0"/>
                <a:cs typeface="PT Bold Heading" pitchFamily="2" charset="-78"/>
              </a:rPr>
              <a:t>ابن </a:t>
            </a:r>
            <a:r>
              <a:rPr lang="ar-KW" altLang="en-US" sz="4800" b="1" dirty="0" smtClean="0">
                <a:solidFill>
                  <a:srgbClr val="FFFF00"/>
                </a:solidFill>
                <a:latin typeface="Garamond" panose="02020404030301010803" pitchFamily="18" charset="0"/>
                <a:cs typeface="PT Bold Heading" pitchFamily="2" charset="-78"/>
              </a:rPr>
              <a:t>الجزري</a:t>
            </a:r>
            <a:endParaRPr lang="en-US" altLang="en-US" sz="4800" b="1" dirty="0" smtClean="0">
              <a:solidFill>
                <a:srgbClr val="FFFF00"/>
              </a:solidFill>
              <a:latin typeface="Garamond" panose="02020404030301010803" pitchFamily="18" charset="0"/>
              <a:cs typeface="PT Bold Heading" pitchFamily="2" charset="-78"/>
            </a:endParaRPr>
          </a:p>
          <a:p>
            <a:pPr algn="ctr" rtl="0" eaLnBrk="1" hangingPunct="1">
              <a:spcBef>
                <a:spcPct val="0"/>
              </a:spcBef>
              <a:buClrTx/>
              <a:buSzTx/>
              <a:buFontTx/>
              <a:buNone/>
            </a:pPr>
            <a:r>
              <a:rPr lang="en-US" altLang="en-US" sz="3600" b="1" dirty="0" smtClean="0">
                <a:solidFill>
                  <a:srgbClr val="FFFF00"/>
                </a:solidFill>
                <a:latin typeface="Garamond" panose="02020404030301010803" pitchFamily="18" charset="0"/>
                <a:cs typeface="PT Bold Heading" pitchFamily="2" charset="-78"/>
              </a:rPr>
              <a:t>Ibn el-</a:t>
            </a:r>
            <a:r>
              <a:rPr lang="en-US" altLang="en-US" sz="3600" b="1" dirty="0" err="1" smtClean="0">
                <a:solidFill>
                  <a:srgbClr val="FFFF00"/>
                </a:solidFill>
                <a:latin typeface="Garamond" panose="02020404030301010803" pitchFamily="18" charset="0"/>
                <a:cs typeface="PT Bold Heading" pitchFamily="2" charset="-78"/>
              </a:rPr>
              <a:t>Jazry</a:t>
            </a:r>
            <a:endParaRPr lang="en-US" altLang="en-US" sz="4800" dirty="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endParaRPr lang="en-US" altLang="en-US" sz="2000" dirty="0" smtClean="0">
              <a:solidFill>
                <a:schemeClr val="tx1"/>
              </a:solidFill>
              <a:latin typeface="Garamond" panose="02020404030301010803" pitchFamily="18" charset="0"/>
              <a:cs typeface="PT Bold Heading" pitchFamily="2" charset="-78"/>
            </a:endParaRPr>
          </a:p>
          <a:p>
            <a:pPr algn="ctr" eaLnBrk="1" hangingPunct="1">
              <a:spcBef>
                <a:spcPct val="0"/>
              </a:spcBef>
              <a:buClrTx/>
              <a:buSzTx/>
              <a:buFontTx/>
              <a:buNone/>
            </a:pPr>
            <a:r>
              <a:rPr lang="ar-KW" altLang="en-US" sz="2800" b="1" dirty="0" smtClean="0">
                <a:solidFill>
                  <a:schemeClr val="bg1"/>
                </a:solidFill>
                <a:latin typeface="Garamond" panose="02020404030301010803" pitchFamily="18" charset="0"/>
                <a:cs typeface="PT Bold Heading" pitchFamily="2" charset="-78"/>
              </a:rPr>
              <a:t>محمد </a:t>
            </a:r>
            <a:r>
              <a:rPr lang="ar-KW" altLang="en-US" sz="2800" b="1" dirty="0">
                <a:solidFill>
                  <a:schemeClr val="bg1"/>
                </a:solidFill>
                <a:latin typeface="Garamond" panose="02020404030301010803" pitchFamily="18" charset="0"/>
                <a:cs typeface="PT Bold Heading" pitchFamily="2" charset="-78"/>
              </a:rPr>
              <a:t>بن محمد بن </a:t>
            </a:r>
            <a:r>
              <a:rPr lang="ar-KW" altLang="en-US" sz="2800" b="1" dirty="0" smtClean="0">
                <a:solidFill>
                  <a:schemeClr val="bg1"/>
                </a:solidFill>
                <a:latin typeface="Garamond" panose="02020404030301010803" pitchFamily="18" charset="0"/>
                <a:cs typeface="PT Bold Heading" pitchFamily="2" charset="-78"/>
              </a:rPr>
              <a:t>محمد</a:t>
            </a:r>
            <a:endParaRPr lang="en-US" altLang="en-US" sz="2800" b="1" dirty="0">
              <a:solidFill>
                <a:schemeClr val="bg1"/>
              </a:solidFill>
              <a:latin typeface="Garamond" panose="02020404030301010803" pitchFamily="18" charset="0"/>
              <a:cs typeface="PT Bold Heading" pitchFamily="2" charset="-78"/>
            </a:endParaRPr>
          </a:p>
          <a:p>
            <a:pPr algn="ctr" eaLnBrk="1" hangingPunct="1">
              <a:spcBef>
                <a:spcPct val="0"/>
              </a:spcBef>
              <a:buClrTx/>
              <a:buSzTx/>
              <a:buFontTx/>
              <a:buNone/>
            </a:pPr>
            <a:r>
              <a:rPr lang="ar-KW" altLang="en-US" sz="2800" b="1" dirty="0">
                <a:solidFill>
                  <a:schemeClr val="bg1"/>
                </a:solidFill>
                <a:latin typeface="Garamond" panose="02020404030301010803" pitchFamily="18" charset="0"/>
                <a:cs typeface="PT Bold Heading" pitchFamily="2" charset="-78"/>
              </a:rPr>
              <a:t>( 751 – 833 هـ )</a:t>
            </a:r>
            <a:endParaRPr lang="en-US" altLang="en-US" sz="2800" b="1" dirty="0">
              <a:solidFill>
                <a:schemeClr val="bg1"/>
              </a:solidFill>
              <a:latin typeface="Garamond" panose="02020404030301010803" pitchFamily="18" charset="0"/>
              <a:cs typeface="PT Bold Heading" pitchFamily="2" charset="-78"/>
            </a:endParaRPr>
          </a:p>
        </p:txBody>
      </p:sp>
      <p:sp>
        <p:nvSpPr>
          <p:cNvPr id="11" name="10-Point Star 10"/>
          <p:cNvSpPr/>
          <p:nvPr/>
        </p:nvSpPr>
        <p:spPr>
          <a:xfrm>
            <a:off x="10367682" y="2474259"/>
            <a:ext cx="1759699" cy="1242079"/>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smtClean="0">
                <a:solidFill>
                  <a:schemeClr val="tx1"/>
                </a:solidFill>
              </a:rPr>
              <a:t>دمشق/ </a:t>
            </a:r>
          </a:p>
          <a:p>
            <a:pPr algn="ctr"/>
            <a:r>
              <a:rPr lang="ar-SA" sz="1400" b="1" dirty="0" smtClean="0">
                <a:solidFill>
                  <a:schemeClr val="tx1"/>
                </a:solidFill>
              </a:rPr>
              <a:t>مصر - المدينة</a:t>
            </a:r>
            <a:br>
              <a:rPr lang="ar-SA" sz="1400" b="1" dirty="0" smtClean="0">
                <a:solidFill>
                  <a:schemeClr val="tx1"/>
                </a:solidFill>
              </a:rPr>
            </a:br>
            <a:r>
              <a:rPr lang="en-US" sz="1400" b="1" dirty="0" smtClean="0">
                <a:solidFill>
                  <a:schemeClr val="tx1"/>
                </a:solidFill>
              </a:rPr>
              <a:t>Damascus  / Egypt -</a:t>
            </a:r>
            <a:r>
              <a:rPr lang="en-US" sz="1400" b="1" dirty="0" err="1" smtClean="0">
                <a:solidFill>
                  <a:schemeClr val="tx1"/>
                </a:solidFill>
              </a:rPr>
              <a:t>Madina</a:t>
            </a:r>
            <a:endParaRPr lang="en-US" sz="1400" b="1" dirty="0">
              <a:solidFill>
                <a:schemeClr val="tx1"/>
              </a:solidFill>
            </a:endParaRPr>
          </a:p>
        </p:txBody>
      </p:sp>
      <p:pic>
        <p:nvPicPr>
          <p:cNvPr id="10" name="Picture 12" descr="C:\Users\HP\Desktop\القرآن حياتي\Pict\10011489_685862358139207_7709545515149045593_n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297549"/>
            <a:ext cx="5395912"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3429000" y="5123329"/>
            <a:ext cx="5395912" cy="103542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9" name="Rectangle 8"/>
          <p:cNvSpPr>
            <a:spLocks noChangeArrowheads="1"/>
          </p:cNvSpPr>
          <p:nvPr/>
        </p:nvSpPr>
        <p:spPr bwMode="auto">
          <a:xfrm>
            <a:off x="1102657" y="1604092"/>
            <a:ext cx="8068235" cy="647700"/>
          </a:xfrm>
          <a:prstGeom prst="rect">
            <a:avLst/>
          </a:prstGeom>
          <a:solidFill>
            <a:schemeClr val="accent2">
              <a:lumMod val="50000"/>
            </a:schemeClr>
          </a:solidFill>
          <a:ln w="9525">
            <a:solidFill>
              <a:schemeClr val="tx1"/>
            </a:solidFill>
            <a:miter lim="800000"/>
            <a:headEnd/>
            <a:tailEnd/>
          </a:ln>
          <a:effectLst/>
        </p:spPr>
        <p:txBody>
          <a:bodyPr/>
          <a:lstStyle/>
          <a:p>
            <a:pPr algn="ctr" rtl="1">
              <a:buClr>
                <a:schemeClr val="tx1"/>
              </a:buClr>
              <a:buSzPct val="75000"/>
            </a:pPr>
            <a:r>
              <a:rPr lang="ar-KW" altLang="en-US" sz="2800" b="1" dirty="0">
                <a:solidFill>
                  <a:srgbClr val="FFFF00"/>
                </a:solidFill>
                <a:latin typeface="Arial" panose="020B0604020202020204" pitchFamily="34" charset="0"/>
              </a:rPr>
              <a:t>عصر القراءات </a:t>
            </a:r>
            <a:r>
              <a:rPr lang="ar-SA" altLang="en-US" sz="2800" b="1" dirty="0" smtClean="0">
                <a:solidFill>
                  <a:srgbClr val="FFFF00"/>
                </a:solidFill>
                <a:latin typeface="Arial" panose="020B0604020202020204" pitchFamily="34" charset="0"/>
              </a:rPr>
              <a:t>العشر </a:t>
            </a:r>
            <a:r>
              <a:rPr lang="ar-KW" altLang="en-US" sz="1050" b="1" dirty="0" smtClean="0">
                <a:solidFill>
                  <a:srgbClr val="FFFF00"/>
                </a:solidFill>
                <a:latin typeface="Arial" panose="020B0604020202020204" pitchFamily="34" charset="0"/>
              </a:rPr>
              <a:t>(</a:t>
            </a:r>
            <a:r>
              <a:rPr lang="ar-SA" altLang="en-US" sz="1050" b="1" dirty="0" smtClean="0">
                <a:solidFill>
                  <a:srgbClr val="FFFF00"/>
                </a:solidFill>
                <a:latin typeface="Arial" panose="020B0604020202020204" pitchFamily="34" charset="0"/>
              </a:rPr>
              <a:t>82</a:t>
            </a:r>
            <a:r>
              <a:rPr lang="ar-KW" altLang="en-US" sz="1050" b="1" dirty="0" smtClean="0">
                <a:solidFill>
                  <a:srgbClr val="FFFF00"/>
                </a:solidFill>
                <a:latin typeface="Arial" panose="020B0604020202020204" pitchFamily="34" charset="0"/>
              </a:rPr>
              <a:t>0 </a:t>
            </a:r>
            <a:r>
              <a:rPr lang="ar-KW" altLang="en-US" sz="1050" b="1" dirty="0">
                <a:solidFill>
                  <a:srgbClr val="FFFF00"/>
                </a:solidFill>
                <a:latin typeface="Arial" panose="020B0604020202020204" pitchFamily="34" charset="0"/>
              </a:rPr>
              <a:t>هـ - </a:t>
            </a:r>
            <a:r>
              <a:rPr lang="ar-SA" altLang="en-US" sz="1050" b="1" dirty="0" smtClean="0">
                <a:solidFill>
                  <a:srgbClr val="FFFF00"/>
                </a:solidFill>
                <a:latin typeface="Arial" panose="020B0604020202020204" pitchFamily="34" charset="0"/>
              </a:rPr>
              <a:t>الآن </a:t>
            </a:r>
            <a:r>
              <a:rPr lang="en-US" altLang="en-US" sz="1050" b="1" dirty="0" smtClean="0">
                <a:solidFill>
                  <a:srgbClr val="FFFF00"/>
                </a:solidFill>
                <a:latin typeface="Arial" panose="020B0604020202020204" pitchFamily="34" charset="0"/>
              </a:rPr>
              <a:t>Now</a:t>
            </a:r>
            <a:r>
              <a:rPr lang="ar-KW" altLang="en-US" sz="1050" b="1" dirty="0" smtClean="0">
                <a:solidFill>
                  <a:srgbClr val="FFFF00"/>
                </a:solidFill>
                <a:latin typeface="Arial" panose="020B0604020202020204" pitchFamily="34" charset="0"/>
              </a:rPr>
              <a:t> </a:t>
            </a:r>
            <a:r>
              <a:rPr lang="ar-KW" altLang="en-US" sz="1050" b="1" dirty="0">
                <a:solidFill>
                  <a:srgbClr val="FFFF00"/>
                </a:solidFill>
                <a:latin typeface="Arial" panose="020B0604020202020204" pitchFamily="34" charset="0"/>
              </a:rPr>
              <a:t>)</a:t>
            </a:r>
            <a:r>
              <a:rPr lang="en-US" altLang="en-US" sz="1050" b="1" dirty="0">
                <a:solidFill>
                  <a:srgbClr val="FFFF00"/>
                </a:solidFill>
                <a:latin typeface="Arial" panose="020B0604020202020204" pitchFamily="34" charset="0"/>
                <a:cs typeface="Arial" panose="020B0604020202020204" pitchFamily="34" charset="0"/>
              </a:rPr>
              <a:t> </a:t>
            </a:r>
            <a:r>
              <a:rPr lang="en-US" altLang="en-US" sz="2000" b="1" dirty="0">
                <a:solidFill>
                  <a:srgbClr val="FFFF00"/>
                </a:solidFill>
                <a:latin typeface="Arial" panose="020B0604020202020204" pitchFamily="34" charset="0"/>
                <a:cs typeface="Arial" panose="020B0604020202020204" pitchFamily="34" charset="0"/>
              </a:rPr>
              <a:t>The era of the </a:t>
            </a:r>
            <a:r>
              <a:rPr lang="en-US" altLang="en-US" sz="2000" b="1" dirty="0" smtClean="0">
                <a:solidFill>
                  <a:srgbClr val="FFFF00"/>
                </a:solidFill>
                <a:latin typeface="Arial" panose="020B0604020202020204" pitchFamily="34" charset="0"/>
                <a:cs typeface="Arial" panose="020B0604020202020204" pitchFamily="34" charset="0"/>
              </a:rPr>
              <a:t>10 </a:t>
            </a:r>
            <a:r>
              <a:rPr lang="en-US" altLang="en-US" sz="2000" b="1" dirty="0" err="1">
                <a:solidFill>
                  <a:srgbClr val="FFFF00"/>
                </a:solidFill>
                <a:latin typeface="Arial" panose="020B0604020202020204" pitchFamily="34" charset="0"/>
                <a:cs typeface="Arial" panose="020B0604020202020204" pitchFamily="34" charset="0"/>
              </a:rPr>
              <a:t>Qera’at</a:t>
            </a:r>
            <a:r>
              <a:rPr lang="en-US" altLang="en-US" sz="2000" b="1" dirty="0">
                <a:solidFill>
                  <a:srgbClr val="FFFF00"/>
                </a:solidFill>
                <a:latin typeface="Arial" panose="020B0604020202020204" pitchFamily="34" charset="0"/>
                <a:cs typeface="Arial" panose="020B0604020202020204" pitchFamily="34" charset="0"/>
              </a:rPr>
              <a:t> </a:t>
            </a:r>
            <a:r>
              <a:rPr lang="en-US" altLang="en-US" sz="1600" b="1" dirty="0">
                <a:solidFill>
                  <a:srgbClr val="FFFF00"/>
                </a:solidFill>
                <a:latin typeface="Arial" panose="020B0604020202020204" pitchFamily="34" charset="0"/>
                <a:cs typeface="Arial" panose="020B0604020202020204" pitchFamily="34" charset="0"/>
              </a:rPr>
              <a:t>(readings)</a:t>
            </a:r>
            <a:r>
              <a:rPr lang="en-US" altLang="en-US" sz="300" b="1" dirty="0">
                <a:solidFill>
                  <a:srgbClr val="FFFF00"/>
                </a:solidFill>
                <a:latin typeface="Arial" panose="020B0604020202020204" pitchFamily="34" charset="0"/>
                <a:cs typeface="Arial" panose="020B0604020202020204" pitchFamily="34" charset="0"/>
              </a:rPr>
              <a:t> </a:t>
            </a:r>
            <a:endParaRPr lang="ar-KW" altLang="en-US" sz="900" b="1" dirty="0">
              <a:solidFill>
                <a:srgbClr val="FFFF00"/>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033479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stCondLst>
                                            <p:cond delay="0"/>
                                          </p:stCondLst>
                                        </p:cTn>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bg/>
                                          </p:spTgt>
                                        </p:tgtEl>
                                        <p:attrNameLst>
                                          <p:attrName>style.visibility</p:attrName>
                                        </p:attrNameLst>
                                      </p:cBhvr>
                                      <p:to>
                                        <p:strVal val="visible"/>
                                      </p:to>
                                    </p:set>
                                    <p:animEffect transition="in" filter="fade">
                                      <p:cBhvr>
                                        <p:cTn id="11" dur="1000">
                                          <p:stCondLst>
                                            <p:cond delay="0"/>
                                          </p:stCondLst>
                                        </p:cTn>
                                        <p:tgtEl>
                                          <p:spTgt spid="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5808663" y="1629569"/>
            <a:ext cx="2303463" cy="647700"/>
          </a:xfrm>
          <a:prstGeom prst="rect">
            <a:avLst/>
          </a:prstGeom>
          <a:solidFill>
            <a:schemeClr val="accent2">
              <a:lumMod val="75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FFFF00"/>
                </a:solidFill>
                <a:latin typeface="Arial" pitchFamily="34" charset="0"/>
                <a:cs typeface="Arial" pitchFamily="34" charset="0"/>
              </a:rPr>
              <a:t>وماذا بعد ؟</a:t>
            </a:r>
            <a:endParaRPr lang="en-US" sz="2000" dirty="0">
              <a:latin typeface="Arial" pitchFamily="34" charset="0"/>
              <a:cs typeface="Arial" pitchFamily="34" charset="0"/>
            </a:endParaRPr>
          </a:p>
        </p:txBody>
      </p:sp>
      <p:sp>
        <p:nvSpPr>
          <p:cNvPr id="12" name="Rectangle 5"/>
          <p:cNvSpPr>
            <a:spLocks noChangeArrowheads="1"/>
          </p:cNvSpPr>
          <p:nvPr/>
        </p:nvSpPr>
        <p:spPr bwMode="auto">
          <a:xfrm>
            <a:off x="3935413" y="2565400"/>
            <a:ext cx="6626225"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150000"/>
              </a:lnSpc>
              <a:spcBef>
                <a:spcPct val="0"/>
              </a:spcBef>
              <a:buClrTx/>
              <a:buSzTx/>
              <a:buFontTx/>
              <a:buNone/>
            </a:pPr>
            <a:r>
              <a:rPr lang="ar-KW" altLang="en-US" sz="2800" b="1" dirty="0" smtClean="0">
                <a:solidFill>
                  <a:srgbClr val="C00000"/>
                </a:solidFill>
                <a:latin typeface="Garamond" panose="02020404030301010803" pitchFamily="18" charset="0"/>
                <a:ea typeface="华文楷体"/>
                <a:cs typeface="华文楷体"/>
              </a:rPr>
              <a:t>الإمام</a:t>
            </a:r>
            <a:r>
              <a:rPr lang="en-US" altLang="en-US" sz="2800" b="1" dirty="0" smtClean="0">
                <a:solidFill>
                  <a:srgbClr val="C00000"/>
                </a:solidFill>
                <a:latin typeface="Garamond" panose="02020404030301010803" pitchFamily="18" charset="0"/>
                <a:ea typeface="华文楷体"/>
                <a:cs typeface="华文楷体"/>
              </a:rPr>
              <a:t>/</a:t>
            </a:r>
            <a:r>
              <a:rPr lang="ar-KW" altLang="en-US" sz="2800" b="1" dirty="0" smtClean="0">
                <a:solidFill>
                  <a:srgbClr val="C00000"/>
                </a:solidFill>
                <a:latin typeface="Garamond" panose="02020404030301010803" pitchFamily="18" charset="0"/>
                <a:ea typeface="华文楷体"/>
                <a:cs typeface="华文楷体"/>
              </a:rPr>
              <a:t> </a:t>
            </a:r>
            <a:r>
              <a:rPr lang="ar-KW" altLang="en-US" sz="2800" b="1" dirty="0">
                <a:solidFill>
                  <a:srgbClr val="C00000"/>
                </a:solidFill>
                <a:latin typeface="Garamond" panose="02020404030301010803" pitchFamily="18" charset="0"/>
                <a:ea typeface="华文楷体"/>
                <a:cs typeface="华文楷体"/>
              </a:rPr>
              <a:t>البنا </a:t>
            </a:r>
            <a:r>
              <a:rPr lang="ar-KW" altLang="en-US" sz="2800" b="1" dirty="0" smtClean="0">
                <a:solidFill>
                  <a:srgbClr val="C00000"/>
                </a:solidFill>
                <a:latin typeface="Garamond" panose="02020404030301010803" pitchFamily="18" charset="0"/>
                <a:ea typeface="华文楷体"/>
                <a:cs typeface="华文楷体"/>
              </a:rPr>
              <a:t>الدمياطي</a:t>
            </a:r>
            <a:endParaRPr lang="en-US" altLang="en-US" sz="2800" b="1" dirty="0" smtClean="0">
              <a:solidFill>
                <a:srgbClr val="C00000"/>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en-US" altLang="en-US" sz="2800" b="1" dirty="0" smtClean="0">
                <a:solidFill>
                  <a:srgbClr val="C00000"/>
                </a:solidFill>
                <a:latin typeface="Garamond" panose="02020404030301010803" pitchFamily="18" charset="0"/>
                <a:ea typeface="华文楷体"/>
                <a:cs typeface="华文楷体"/>
              </a:rPr>
              <a:t>Imam/ al-</a:t>
            </a:r>
            <a:r>
              <a:rPr lang="en-US" altLang="en-US" sz="2800" b="1" dirty="0" err="1" smtClean="0">
                <a:solidFill>
                  <a:srgbClr val="C00000"/>
                </a:solidFill>
                <a:latin typeface="Garamond" panose="02020404030301010803" pitchFamily="18" charset="0"/>
                <a:ea typeface="华文楷体"/>
                <a:cs typeface="华文楷体"/>
              </a:rPr>
              <a:t>Banna</a:t>
            </a:r>
            <a:r>
              <a:rPr lang="en-US" altLang="en-US" sz="2800" b="1" dirty="0" smtClean="0">
                <a:solidFill>
                  <a:srgbClr val="C00000"/>
                </a:solidFill>
                <a:latin typeface="Garamond" panose="02020404030301010803" pitchFamily="18" charset="0"/>
                <a:ea typeface="华文楷体"/>
                <a:cs typeface="华文楷体"/>
              </a:rPr>
              <a:t> al-</a:t>
            </a:r>
            <a:r>
              <a:rPr lang="en-US" altLang="en-US" sz="2800" b="1" dirty="0" err="1" smtClean="0">
                <a:solidFill>
                  <a:srgbClr val="C00000"/>
                </a:solidFill>
                <a:latin typeface="Garamond" panose="02020404030301010803" pitchFamily="18" charset="0"/>
                <a:ea typeface="华文楷体"/>
                <a:cs typeface="华文楷体"/>
              </a:rPr>
              <a:t>Domiyaty</a:t>
            </a:r>
            <a:r>
              <a:rPr lang="ar-KW" altLang="en-US" sz="2800" b="1" dirty="0" smtClean="0">
                <a:solidFill>
                  <a:srgbClr val="C00000"/>
                </a:solidFill>
                <a:latin typeface="Garamond" panose="02020404030301010803" pitchFamily="18" charset="0"/>
                <a:ea typeface="华文楷体"/>
                <a:cs typeface="华文楷体"/>
              </a:rPr>
              <a:t> </a:t>
            </a:r>
            <a:endParaRPr lang="ar-KW" altLang="en-US" sz="2800" b="1" dirty="0">
              <a:solidFill>
                <a:srgbClr val="C00000"/>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endParaRPr lang="en-US" altLang="en-US" sz="1400" b="1" dirty="0" smtClean="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ar-KW" altLang="en-US" sz="2800" b="1" dirty="0" smtClean="0">
                <a:solidFill>
                  <a:schemeClr val="tx1"/>
                </a:solidFill>
                <a:latin typeface="Garamond" panose="02020404030301010803" pitchFamily="18" charset="0"/>
                <a:ea typeface="华文楷体"/>
                <a:cs typeface="华文楷体"/>
              </a:rPr>
              <a:t>حصر </a:t>
            </a:r>
            <a:r>
              <a:rPr lang="ar-KW" altLang="en-US" sz="2800" b="1" dirty="0">
                <a:solidFill>
                  <a:schemeClr val="tx1"/>
                </a:solidFill>
                <a:latin typeface="Garamond" panose="02020404030301010803" pitchFamily="18" charset="0"/>
                <a:ea typeface="华文楷体"/>
                <a:cs typeface="华文楷体"/>
              </a:rPr>
              <a:t>القراءات الشاذة </a:t>
            </a:r>
            <a:r>
              <a:rPr lang="ar-KW" altLang="en-US" sz="2800" b="1" dirty="0" smtClean="0">
                <a:solidFill>
                  <a:schemeClr val="tx1"/>
                </a:solidFill>
                <a:latin typeface="Garamond" panose="02020404030301010803" pitchFamily="18" charset="0"/>
                <a:ea typeface="华文楷体"/>
                <a:cs typeface="华文楷体"/>
              </a:rPr>
              <a:t>الأربعة</a:t>
            </a:r>
            <a:endParaRPr lang="en-US" altLang="en-US" sz="2800" b="1" dirty="0" smtClean="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en-US" altLang="en-US" sz="2800" b="1" dirty="0" smtClean="0">
                <a:solidFill>
                  <a:schemeClr val="tx1"/>
                </a:solidFill>
                <a:latin typeface="Garamond" panose="02020404030301010803" pitchFamily="18" charset="0"/>
                <a:ea typeface="华文楷体"/>
                <a:cs typeface="华文楷体"/>
              </a:rPr>
              <a:t>Collecting the 4 </a:t>
            </a:r>
            <a:r>
              <a:rPr lang="en-US" altLang="en-US" sz="2800" b="1" dirty="0" err="1" smtClean="0">
                <a:solidFill>
                  <a:schemeClr val="tx1"/>
                </a:solidFill>
                <a:latin typeface="Garamond" panose="02020404030301010803" pitchFamily="18" charset="0"/>
                <a:ea typeface="华文楷体"/>
                <a:cs typeface="华文楷体"/>
              </a:rPr>
              <a:t>Shaz</a:t>
            </a:r>
            <a:r>
              <a:rPr lang="en-US" altLang="en-US" sz="2800" b="1" dirty="0" smtClean="0">
                <a:solidFill>
                  <a:schemeClr val="tx1"/>
                </a:solidFill>
                <a:latin typeface="Garamond" panose="02020404030301010803" pitchFamily="18" charset="0"/>
                <a:ea typeface="华文楷体"/>
                <a:cs typeface="华文楷体"/>
              </a:rPr>
              <a:t> </a:t>
            </a:r>
            <a:r>
              <a:rPr lang="en-US" altLang="en-US" sz="1600" b="1" dirty="0" smtClean="0">
                <a:solidFill>
                  <a:schemeClr val="tx1"/>
                </a:solidFill>
                <a:latin typeface="Garamond" panose="02020404030301010803" pitchFamily="18" charset="0"/>
                <a:ea typeface="华文楷体"/>
                <a:cs typeface="华文楷体"/>
              </a:rPr>
              <a:t>(non-authentic) </a:t>
            </a:r>
            <a:r>
              <a:rPr lang="en-US" altLang="en-US" sz="2800" b="1" dirty="0" err="1" smtClean="0">
                <a:solidFill>
                  <a:schemeClr val="tx1"/>
                </a:solidFill>
                <a:latin typeface="Garamond" panose="02020404030301010803" pitchFamily="18" charset="0"/>
                <a:ea typeface="华文楷体"/>
                <a:cs typeface="华文楷体"/>
              </a:rPr>
              <a:t>Qera’at</a:t>
            </a:r>
            <a:endParaRPr lang="ar-KW" altLang="en-US" sz="2800" b="1" dirty="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ar-KW" altLang="en-US" sz="1800" b="1" dirty="0" smtClean="0">
                <a:solidFill>
                  <a:schemeClr val="tx1"/>
                </a:solidFill>
                <a:latin typeface="Garamond" panose="02020404030301010803" pitchFamily="18" charset="0"/>
                <a:ea typeface="华文楷体"/>
                <a:cs typeface="华文楷体"/>
              </a:rPr>
              <a:t>«</a:t>
            </a:r>
            <a:r>
              <a:rPr lang="ar-KW" altLang="en-US" sz="1800" b="1" dirty="0">
                <a:solidFill>
                  <a:schemeClr val="tx1"/>
                </a:solidFill>
                <a:latin typeface="Garamond" panose="02020404030301010803" pitchFamily="18" charset="0"/>
                <a:ea typeface="华文楷体"/>
                <a:cs typeface="华文楷体"/>
              </a:rPr>
              <a:t>اتحاف فضلاء البشر في القراءات الأربعة عشر»</a:t>
            </a:r>
            <a:endParaRPr lang="fr-FR" altLang="en-US" sz="2800" b="1" dirty="0">
              <a:solidFill>
                <a:schemeClr val="tx1"/>
              </a:solidFill>
              <a:latin typeface="Garamond" panose="02020404030301010803" pitchFamily="18" charset="0"/>
              <a:ea typeface="华文楷体"/>
              <a:cs typeface="华文楷体"/>
            </a:endParaRPr>
          </a:p>
        </p:txBody>
      </p:sp>
    </p:spTree>
    <p:custDataLst>
      <p:tags r:id="rId1"/>
    </p:custDataLst>
    <p:extLst>
      <p:ext uri="{BB962C8B-B14F-4D97-AF65-F5344CB8AC3E}">
        <p14:creationId xmlns:p14="http://schemas.microsoft.com/office/powerpoint/2010/main" val="32994790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stCondLst>
                                            <p:cond delay="0"/>
                                          </p:stCondLst>
                                        </p:cTn>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bg/>
                                          </p:spTgt>
                                        </p:tgtEl>
                                        <p:attrNameLst>
                                          <p:attrName>style.visibility</p:attrName>
                                        </p:attrNameLst>
                                      </p:cBhvr>
                                      <p:to>
                                        <p:strVal val="visible"/>
                                      </p:to>
                                    </p:set>
                                    <p:animEffect transition="in" filter="fade">
                                      <p:cBhvr>
                                        <p:cTn id="11" dur="1000">
                                          <p:stCondLst>
                                            <p:cond delay="0"/>
                                          </p:stCondLst>
                                        </p:cTn>
                                        <p:tgtEl>
                                          <p:spTgt spid="9">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2" grpId="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5808663" y="1629569"/>
            <a:ext cx="2303463" cy="647700"/>
          </a:xfrm>
          <a:prstGeom prst="rect">
            <a:avLst/>
          </a:prstGeom>
          <a:solidFill>
            <a:schemeClr val="accent2">
              <a:lumMod val="75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FFFF00"/>
                </a:solidFill>
                <a:latin typeface="Arial" pitchFamily="34" charset="0"/>
                <a:cs typeface="Arial" pitchFamily="34" charset="0"/>
              </a:rPr>
              <a:t>وماذا بعد ؟</a:t>
            </a:r>
            <a:endParaRPr lang="en-US" sz="2000" dirty="0">
              <a:latin typeface="Arial" pitchFamily="34" charset="0"/>
              <a:cs typeface="Arial" pitchFamily="34" charset="0"/>
            </a:endParaRPr>
          </a:p>
        </p:txBody>
      </p:sp>
      <p:pic>
        <p:nvPicPr>
          <p:cNvPr id="6" name="Picture 6" descr="C:\Users\HP\Desktop\القرآن حياتي\Pict\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659" y="2458478"/>
            <a:ext cx="5445405" cy="39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51423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stCondLst>
                                            <p:cond delay="0"/>
                                          </p:stCondLst>
                                        </p:cTn>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bg/>
                                          </p:spTgt>
                                        </p:tgtEl>
                                        <p:attrNameLst>
                                          <p:attrName>style.visibility</p:attrName>
                                        </p:attrNameLst>
                                      </p:cBhvr>
                                      <p:to>
                                        <p:strVal val="visible"/>
                                      </p:to>
                                    </p:set>
                                    <p:animEffect transition="in" filter="fade">
                                      <p:cBhvr>
                                        <p:cTn id="11" dur="1000">
                                          <p:stCondLst>
                                            <p:cond delay="0"/>
                                          </p:stCondLst>
                                        </p:cTn>
                                        <p:tgtEl>
                                          <p:spTgt spid="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5808663" y="1629569"/>
            <a:ext cx="2303463" cy="647700"/>
          </a:xfrm>
          <a:prstGeom prst="rect">
            <a:avLst/>
          </a:prstGeom>
          <a:solidFill>
            <a:schemeClr val="accent2">
              <a:lumMod val="75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FFFF00"/>
                </a:solidFill>
                <a:latin typeface="Arial" pitchFamily="34" charset="0"/>
                <a:cs typeface="Arial" pitchFamily="34" charset="0"/>
              </a:rPr>
              <a:t>وماذا بعد ؟</a:t>
            </a:r>
            <a:endParaRPr lang="en-US" sz="2000" dirty="0">
              <a:latin typeface="Arial" pitchFamily="34" charset="0"/>
              <a:cs typeface="Arial" pitchFamily="34" charset="0"/>
            </a:endParaRPr>
          </a:p>
        </p:txBody>
      </p:sp>
      <p:sp>
        <p:nvSpPr>
          <p:cNvPr id="7" name="Rectangle 5"/>
          <p:cNvSpPr>
            <a:spLocks noChangeArrowheads="1"/>
          </p:cNvSpPr>
          <p:nvPr/>
        </p:nvSpPr>
        <p:spPr bwMode="auto">
          <a:xfrm>
            <a:off x="3670021" y="2277269"/>
            <a:ext cx="7827214"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1" hangingPunct="1">
              <a:lnSpc>
                <a:spcPct val="150000"/>
              </a:lnSpc>
              <a:defRPr/>
            </a:pPr>
            <a:r>
              <a:rPr lang="ar-KW" sz="2800" b="1" dirty="0">
                <a:solidFill>
                  <a:srgbClr val="003192"/>
                </a:solidFill>
                <a:ea typeface="华文楷体"/>
                <a:cs typeface="华文楷体"/>
              </a:rPr>
              <a:t>توزيع القراءات </a:t>
            </a:r>
            <a:r>
              <a:rPr lang="ar-KW" sz="2800" b="1" dirty="0" smtClean="0">
                <a:solidFill>
                  <a:srgbClr val="003192"/>
                </a:solidFill>
                <a:ea typeface="华文楷体"/>
                <a:cs typeface="华文楷体"/>
              </a:rPr>
              <a:t>اليوم</a:t>
            </a:r>
            <a:r>
              <a:rPr lang="en-US" sz="2800" b="1" dirty="0" smtClean="0">
                <a:solidFill>
                  <a:srgbClr val="003192"/>
                </a:solidFill>
                <a:ea typeface="华文楷体"/>
                <a:cs typeface="华文楷体"/>
              </a:rPr>
              <a:t> </a:t>
            </a:r>
            <a:r>
              <a:rPr lang="en-US" sz="2000" b="1" dirty="0" smtClean="0">
                <a:solidFill>
                  <a:srgbClr val="003192"/>
                </a:solidFill>
                <a:ea typeface="华文楷体"/>
                <a:cs typeface="华文楷体"/>
              </a:rPr>
              <a:t>Todays’ Map of the </a:t>
            </a:r>
            <a:r>
              <a:rPr lang="en-US" sz="2000" b="1" dirty="0" err="1" smtClean="0">
                <a:solidFill>
                  <a:srgbClr val="003192"/>
                </a:solidFill>
                <a:ea typeface="华文楷体"/>
                <a:cs typeface="华文楷体"/>
              </a:rPr>
              <a:t>Qera’at</a:t>
            </a:r>
            <a:endParaRPr lang="ar-KW" sz="2800" b="1" dirty="0">
              <a:solidFill>
                <a:srgbClr val="003192"/>
              </a:solidFill>
              <a:ea typeface="华文楷体"/>
              <a:cs typeface="华文楷体"/>
            </a:endParaRPr>
          </a:p>
          <a:p>
            <a:pPr marL="342900" indent="-342900" algn="r" rtl="1">
              <a:lnSpc>
                <a:spcPct val="150000"/>
              </a:lnSpc>
              <a:buFont typeface="Wingdings" panose="05000000000000000000" pitchFamily="2" charset="2"/>
              <a:buChar char="q"/>
              <a:defRPr/>
            </a:pPr>
            <a:r>
              <a:rPr lang="ar-KW" sz="2000" b="1" dirty="0">
                <a:solidFill>
                  <a:srgbClr val="C00000"/>
                </a:solidFill>
                <a:ea typeface="华文楷体"/>
                <a:cs typeface="华文楷体"/>
              </a:rPr>
              <a:t>حفص عن عاصم </a:t>
            </a:r>
            <a:r>
              <a:rPr lang="ar-KW" b="1" dirty="0">
                <a:ea typeface="华文楷体"/>
                <a:cs typeface="华文楷体"/>
              </a:rPr>
              <a:t>: معظم العالم </a:t>
            </a:r>
            <a:r>
              <a:rPr lang="ar-KW" b="1" dirty="0" smtClean="0">
                <a:ea typeface="华文楷体"/>
                <a:cs typeface="华文楷体"/>
              </a:rPr>
              <a:t>الإسلامي</a:t>
            </a:r>
            <a:endParaRPr lang="en-US" b="1" dirty="0" smtClean="0">
              <a:ea typeface="华文楷体"/>
              <a:cs typeface="华文楷体"/>
            </a:endParaRPr>
          </a:p>
          <a:p>
            <a:pPr algn="l">
              <a:lnSpc>
                <a:spcPct val="150000"/>
              </a:lnSpc>
              <a:defRPr/>
            </a:pPr>
            <a:r>
              <a:rPr lang="en-US" sz="2000" b="1" dirty="0" err="1" smtClean="0">
                <a:solidFill>
                  <a:srgbClr val="C00000"/>
                </a:solidFill>
                <a:ea typeface="华文楷体"/>
                <a:cs typeface="华文楷体"/>
              </a:rPr>
              <a:t>Hafs</a:t>
            </a:r>
            <a:r>
              <a:rPr lang="en-US" sz="2000" b="1" dirty="0" smtClean="0">
                <a:solidFill>
                  <a:srgbClr val="C00000"/>
                </a:solidFill>
                <a:ea typeface="华文楷体"/>
                <a:cs typeface="华文楷体"/>
              </a:rPr>
              <a:t> </a:t>
            </a:r>
            <a:r>
              <a:rPr lang="en-US" b="1" dirty="0" smtClean="0">
                <a:ea typeface="华文楷体"/>
                <a:cs typeface="华文楷体"/>
              </a:rPr>
              <a:t>: Most of the Islamic world</a:t>
            </a:r>
            <a:endParaRPr lang="ar-KW" b="1" dirty="0">
              <a:ea typeface="华文楷体"/>
              <a:cs typeface="华文楷体"/>
            </a:endParaRPr>
          </a:p>
          <a:p>
            <a:pPr marL="342900" indent="-342900" algn="r" rtl="1">
              <a:lnSpc>
                <a:spcPct val="150000"/>
              </a:lnSpc>
              <a:buFont typeface="Wingdings" panose="05000000000000000000" pitchFamily="2" charset="2"/>
              <a:buChar char="q"/>
              <a:defRPr/>
            </a:pPr>
            <a:r>
              <a:rPr lang="ar-KW" sz="2000" b="1" dirty="0">
                <a:solidFill>
                  <a:srgbClr val="C00000"/>
                </a:solidFill>
                <a:ea typeface="华文楷体"/>
                <a:cs typeface="华文楷体"/>
              </a:rPr>
              <a:t>ورش عن نافع</a:t>
            </a:r>
            <a:r>
              <a:rPr lang="ar-KW" b="1" dirty="0">
                <a:ea typeface="华文楷体"/>
                <a:cs typeface="华文楷体"/>
              </a:rPr>
              <a:t>: </a:t>
            </a:r>
            <a:r>
              <a:rPr lang="ar-SA" b="1" dirty="0">
                <a:ea typeface="华文楷体"/>
                <a:cs typeface="华文楷体"/>
              </a:rPr>
              <a:t>المغرب </a:t>
            </a:r>
            <a:r>
              <a:rPr lang="ar-SA" b="1" dirty="0" smtClean="0">
                <a:ea typeface="华文楷体"/>
                <a:cs typeface="华文楷体"/>
              </a:rPr>
              <a:t>العربي</a:t>
            </a:r>
            <a:r>
              <a:rPr lang="en-US" b="1" dirty="0" smtClean="0">
                <a:ea typeface="华文楷体"/>
                <a:cs typeface="华文楷体"/>
              </a:rPr>
              <a:t> </a:t>
            </a:r>
            <a:r>
              <a:rPr lang="ar-KW" b="1" dirty="0" smtClean="0">
                <a:ea typeface="华文楷体"/>
                <a:cs typeface="华文楷体"/>
              </a:rPr>
              <a:t>- </a:t>
            </a:r>
            <a:r>
              <a:rPr lang="ar-SA" b="1" dirty="0">
                <a:ea typeface="华文楷体"/>
                <a:cs typeface="华文楷体"/>
              </a:rPr>
              <a:t>غرب </a:t>
            </a:r>
            <a:r>
              <a:rPr lang="ar-SA" b="1" dirty="0" smtClean="0">
                <a:ea typeface="华文楷体"/>
                <a:cs typeface="华文楷体"/>
              </a:rPr>
              <a:t>إفريقيا</a:t>
            </a:r>
            <a:endParaRPr lang="en-US" b="1" dirty="0" smtClean="0">
              <a:ea typeface="华文楷体"/>
              <a:cs typeface="华文楷体"/>
            </a:endParaRPr>
          </a:p>
          <a:p>
            <a:pPr algn="l">
              <a:lnSpc>
                <a:spcPct val="150000"/>
              </a:lnSpc>
              <a:defRPr/>
            </a:pPr>
            <a:r>
              <a:rPr lang="en-US" sz="2000" b="1" dirty="0" err="1" smtClean="0">
                <a:solidFill>
                  <a:srgbClr val="C00000"/>
                </a:solidFill>
                <a:ea typeface="华文楷体"/>
                <a:cs typeface="华文楷体"/>
              </a:rPr>
              <a:t>Warsh</a:t>
            </a:r>
            <a:r>
              <a:rPr lang="en-US" b="1" dirty="0" smtClean="0">
                <a:ea typeface="华文楷体"/>
                <a:cs typeface="华文楷体"/>
              </a:rPr>
              <a:t>: West of the Arab world – West Africa</a:t>
            </a:r>
            <a:endParaRPr lang="ar-KW" b="1" dirty="0">
              <a:ea typeface="华文楷体"/>
              <a:cs typeface="华文楷体"/>
            </a:endParaRPr>
          </a:p>
          <a:p>
            <a:pPr marL="342900" indent="-342900" algn="r" rtl="1">
              <a:lnSpc>
                <a:spcPct val="150000"/>
              </a:lnSpc>
              <a:buFont typeface="Wingdings" panose="05000000000000000000" pitchFamily="2" charset="2"/>
              <a:buChar char="q"/>
              <a:defRPr/>
            </a:pPr>
            <a:r>
              <a:rPr lang="ar-KW" sz="2000" b="1" dirty="0">
                <a:solidFill>
                  <a:srgbClr val="C00000"/>
                </a:solidFill>
                <a:ea typeface="华文楷体"/>
                <a:cs typeface="华文楷体"/>
              </a:rPr>
              <a:t>قالون عن نافع </a:t>
            </a:r>
            <a:r>
              <a:rPr lang="ar-KW" b="1" dirty="0">
                <a:ea typeface="华文楷体"/>
                <a:cs typeface="华文楷体"/>
              </a:rPr>
              <a:t>: </a:t>
            </a:r>
            <a:r>
              <a:rPr lang="ar-SA" b="1" dirty="0">
                <a:ea typeface="华文楷体"/>
                <a:cs typeface="华文楷体"/>
              </a:rPr>
              <a:t>ليبيا (القراءة الرسمية) وفي أكثر </a:t>
            </a:r>
            <a:r>
              <a:rPr lang="ar-SA" b="1" dirty="0" smtClean="0">
                <a:ea typeface="华文楷体"/>
                <a:cs typeface="华文楷体"/>
              </a:rPr>
              <a:t>تونس</a:t>
            </a:r>
            <a:endParaRPr lang="en-US" b="1" dirty="0" smtClean="0">
              <a:ea typeface="华文楷体"/>
              <a:cs typeface="华文楷体"/>
            </a:endParaRPr>
          </a:p>
          <a:p>
            <a:pPr algn="l">
              <a:lnSpc>
                <a:spcPct val="150000"/>
              </a:lnSpc>
              <a:defRPr/>
            </a:pPr>
            <a:r>
              <a:rPr lang="en-US" sz="2000" b="1" dirty="0" err="1" smtClean="0">
                <a:solidFill>
                  <a:srgbClr val="C00000"/>
                </a:solidFill>
                <a:ea typeface="华文楷体"/>
                <a:cs typeface="华文楷体"/>
              </a:rPr>
              <a:t>Qaloon</a:t>
            </a:r>
            <a:r>
              <a:rPr lang="en-US" b="1" dirty="0" smtClean="0">
                <a:ea typeface="华文楷体"/>
                <a:cs typeface="华文楷体"/>
              </a:rPr>
              <a:t>: Libya &amp; most parts of Tunisia</a:t>
            </a:r>
            <a:endParaRPr lang="en-US" b="1" dirty="0">
              <a:ea typeface="华文楷体"/>
              <a:cs typeface="华文楷体"/>
            </a:endParaRPr>
          </a:p>
          <a:p>
            <a:pPr marL="342900" indent="-342900" algn="r" rtl="1">
              <a:lnSpc>
                <a:spcPct val="150000"/>
              </a:lnSpc>
              <a:buFont typeface="Wingdings" panose="05000000000000000000" pitchFamily="2" charset="2"/>
              <a:buChar char="q"/>
              <a:defRPr/>
            </a:pPr>
            <a:r>
              <a:rPr lang="ar-KW" sz="2000" b="1" dirty="0">
                <a:solidFill>
                  <a:srgbClr val="C00000"/>
                </a:solidFill>
                <a:ea typeface="华文楷体"/>
                <a:cs typeface="华文楷体"/>
              </a:rPr>
              <a:t>الدوري عن أبي عمرو البصري </a:t>
            </a:r>
            <a:r>
              <a:rPr lang="ar-KW" b="1" dirty="0">
                <a:ea typeface="华文楷体"/>
                <a:cs typeface="华文楷体"/>
              </a:rPr>
              <a:t>: </a:t>
            </a:r>
            <a:r>
              <a:rPr lang="ar-SA" b="1" dirty="0">
                <a:ea typeface="华文楷体"/>
                <a:cs typeface="华文楷体"/>
              </a:rPr>
              <a:t>الصومال، والسودان، وتشاد، ونيجيريا، وأواسط </a:t>
            </a:r>
            <a:r>
              <a:rPr lang="ar-SA" b="1" dirty="0" smtClean="0">
                <a:ea typeface="华文楷体"/>
                <a:cs typeface="华文楷体"/>
              </a:rPr>
              <a:t>إفريقية</a:t>
            </a:r>
            <a:endParaRPr lang="en-US" b="1" dirty="0" smtClean="0">
              <a:ea typeface="华文楷体"/>
              <a:cs typeface="华文楷体"/>
            </a:endParaRPr>
          </a:p>
          <a:p>
            <a:pPr algn="l">
              <a:defRPr/>
            </a:pPr>
            <a:r>
              <a:rPr lang="en-US" sz="2000" b="1" dirty="0" smtClean="0">
                <a:solidFill>
                  <a:srgbClr val="C00000"/>
                </a:solidFill>
                <a:ea typeface="华文楷体"/>
                <a:cs typeface="华文楷体"/>
              </a:rPr>
              <a:t>Al-Dory</a:t>
            </a:r>
            <a:r>
              <a:rPr lang="en-US" b="1" dirty="0" smtClean="0">
                <a:ea typeface="华文楷体"/>
                <a:cs typeface="华文楷体"/>
              </a:rPr>
              <a:t>: East &amp; mid-Africa</a:t>
            </a:r>
            <a:endParaRPr lang="fr-FR" b="1" dirty="0">
              <a:ea typeface="华文楷体"/>
              <a:cs typeface="华文楷体"/>
            </a:endParaRPr>
          </a:p>
        </p:txBody>
      </p:sp>
    </p:spTree>
    <p:custDataLst>
      <p:tags r:id="rId1"/>
    </p:custDataLst>
    <p:extLst>
      <p:ext uri="{BB962C8B-B14F-4D97-AF65-F5344CB8AC3E}">
        <p14:creationId xmlns:p14="http://schemas.microsoft.com/office/powerpoint/2010/main" val="439057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stCondLst>
                                            <p:cond delay="0"/>
                                          </p:stCondLst>
                                        </p:cTn>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bg/>
                                          </p:spTgt>
                                        </p:tgtEl>
                                        <p:attrNameLst>
                                          <p:attrName>style.visibility</p:attrName>
                                        </p:attrNameLst>
                                      </p:cBhvr>
                                      <p:to>
                                        <p:strVal val="visible"/>
                                      </p:to>
                                    </p:set>
                                    <p:animEffect transition="in" filter="fade">
                                      <p:cBhvr>
                                        <p:cTn id="11" dur="1000">
                                          <p:stCondLst>
                                            <p:cond delay="0"/>
                                          </p:stCondLst>
                                        </p:cTn>
                                        <p:tgtEl>
                                          <p:spTgt spid="9">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0" name="Picture 22" descr="http://daryon.ir/wp-content/uploads/20111109174415_quran.jpg"/>
          <p:cNvPicPr>
            <a:picLocks noChangeAspect="1" noChangeArrowheads="1"/>
          </p:cNvPicPr>
          <p:nvPr/>
        </p:nvPicPr>
        <p:blipFill>
          <a:blip r:embed="rId2" cstate="print"/>
          <a:srcRect/>
          <a:stretch>
            <a:fillRect/>
          </a:stretch>
        </p:blipFill>
        <p:spPr bwMode="auto">
          <a:xfrm>
            <a:off x="3169002" y="2373356"/>
            <a:ext cx="5943622" cy="3974760"/>
          </a:xfrm>
          <a:prstGeom prst="rect">
            <a:avLst/>
          </a:prstGeom>
          <a:noFill/>
        </p:spPr>
      </p:pic>
      <p:sp>
        <p:nvSpPr>
          <p:cNvPr id="2063" name="Rectangle 15"/>
          <p:cNvSpPr>
            <a:spLocks noChangeArrowheads="1"/>
          </p:cNvSpPr>
          <p:nvPr/>
        </p:nvSpPr>
        <p:spPr bwMode="auto">
          <a:xfrm>
            <a:off x="1524001" y="74712"/>
            <a:ext cx="18473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KW"/>
          </a:p>
        </p:txBody>
      </p:sp>
      <p:sp>
        <p:nvSpPr>
          <p:cNvPr id="2064" name="Rectangle 16"/>
          <p:cNvSpPr>
            <a:spLocks noChangeArrowheads="1"/>
          </p:cNvSpPr>
          <p:nvPr/>
        </p:nvSpPr>
        <p:spPr bwMode="auto">
          <a:xfrm>
            <a:off x="10483270" y="3107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buClrTx/>
            </a:pPr>
            <a:endParaRPr lang="ar-KW" sz="1800">
              <a:solidFill>
                <a:schemeClr val="tx1"/>
              </a:solidFill>
              <a:latin typeface="Arial" pitchFamily="34" charset="0"/>
              <a:cs typeface="Arial" pitchFamily="34" charset="0"/>
            </a:endParaRPr>
          </a:p>
        </p:txBody>
      </p:sp>
      <p:sp>
        <p:nvSpPr>
          <p:cNvPr id="27" name="TextBox 26"/>
          <p:cNvSpPr txBox="1"/>
          <p:nvPr/>
        </p:nvSpPr>
        <p:spPr>
          <a:xfrm>
            <a:off x="3169002" y="3462887"/>
            <a:ext cx="5926003" cy="1938992"/>
          </a:xfrm>
          <a:prstGeom prst="rect">
            <a:avLst/>
          </a:prstGeom>
          <a:noFill/>
        </p:spPr>
        <p:txBody>
          <a:bodyPr wrap="square" rtlCol="1">
            <a:spAutoFit/>
          </a:bodyPr>
          <a:lstStyle/>
          <a:p>
            <a:pPr algn="ctr"/>
            <a:r>
              <a:rPr lang="ar-KW" sz="4000" b="1" dirty="0">
                <a:solidFill>
                  <a:schemeClr val="bg1"/>
                </a:solidFill>
              </a:rPr>
              <a:t>والله من وراء القصد</a:t>
            </a:r>
          </a:p>
          <a:p>
            <a:pPr algn="ctr"/>
            <a:r>
              <a:rPr lang="ar-KW" sz="4000" b="1" dirty="0">
                <a:solidFill>
                  <a:schemeClr val="bg1"/>
                </a:solidFill>
              </a:rPr>
              <a:t>وهو يهدي </a:t>
            </a:r>
            <a:r>
              <a:rPr lang="ar-KW" sz="4000" b="1" dirty="0" smtClean="0">
                <a:solidFill>
                  <a:schemeClr val="bg1"/>
                </a:solidFill>
              </a:rPr>
              <a:t>السبيل</a:t>
            </a:r>
            <a:endParaRPr lang="en-US" sz="4000" b="1" dirty="0" smtClean="0">
              <a:solidFill>
                <a:schemeClr val="bg1"/>
              </a:solidFill>
            </a:endParaRPr>
          </a:p>
          <a:p>
            <a:pPr algn="ctr"/>
            <a:r>
              <a:rPr lang="en-US" sz="4000" b="1" dirty="0" err="1" smtClean="0">
                <a:solidFill>
                  <a:schemeClr val="bg1"/>
                </a:solidFill>
              </a:rPr>
              <a:t>Jazakom</a:t>
            </a:r>
            <a:r>
              <a:rPr lang="en-US" sz="4000" b="1" dirty="0" smtClean="0">
                <a:solidFill>
                  <a:schemeClr val="bg1"/>
                </a:solidFill>
              </a:rPr>
              <a:t> Allah </a:t>
            </a:r>
            <a:r>
              <a:rPr lang="en-US" sz="4000" b="1" dirty="0" err="1" smtClean="0">
                <a:solidFill>
                  <a:schemeClr val="bg1"/>
                </a:solidFill>
              </a:rPr>
              <a:t>Khairan</a:t>
            </a:r>
            <a:endParaRPr lang="ar-KW" sz="4000" b="1" dirty="0">
              <a:solidFill>
                <a:schemeClr val="bg1"/>
              </a:solidFill>
            </a:endParaRPr>
          </a:p>
        </p:txBody>
      </p:sp>
    </p:spTree>
    <p:extLst>
      <p:ext uri="{BB962C8B-B14F-4D97-AF65-F5344CB8AC3E}">
        <p14:creationId xmlns:p14="http://schemas.microsoft.com/office/powerpoint/2010/main" val="171773503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0FF626B8-DE6D-6542-8DDA-EB761F6D5372}"/>
              </a:ext>
            </a:extLst>
          </p:cNvPr>
          <p:cNvSpPr>
            <a:spLocks noGrp="1"/>
          </p:cNvSpPr>
          <p:nvPr>
            <p:ph type="dt" sz="half" idx="10"/>
          </p:nvPr>
        </p:nvSpPr>
        <p:spPr/>
        <p:txBody>
          <a:bodyPr/>
          <a:lstStyle/>
          <a:p>
            <a:fld id="{A9A40FED-A4C5-4F44-A889-638281D21CB2}" type="datetime1">
              <a:rPr lang="en-CA" smtClean="0"/>
              <a:t>2023-09-22</a:t>
            </a:fld>
            <a:endParaRPr lang="en-US"/>
          </a:p>
        </p:txBody>
      </p:sp>
      <p:sp>
        <p:nvSpPr>
          <p:cNvPr id="5" name="Slide Number Placeholder 4">
            <a:extLst>
              <a:ext uri="{FF2B5EF4-FFF2-40B4-BE49-F238E27FC236}">
                <a16:creationId xmlns:a16="http://schemas.microsoft.com/office/drawing/2014/main" xmlns="" id="{B095017A-5177-654B-92DC-F8E777F3E3EA}"/>
              </a:ext>
            </a:extLst>
          </p:cNvPr>
          <p:cNvSpPr>
            <a:spLocks noGrp="1"/>
          </p:cNvSpPr>
          <p:nvPr>
            <p:ph type="sldNum" sz="quarter" idx="12"/>
          </p:nvPr>
        </p:nvSpPr>
        <p:spPr/>
        <p:txBody>
          <a:bodyPr/>
          <a:lstStyle/>
          <a:p>
            <a:fld id="{81817943-45D5-5949-BC48-405C5101A313}" type="slidenum">
              <a:rPr lang="en-US" smtClean="0"/>
              <a:t>11</a:t>
            </a:fld>
            <a:endParaRPr lang="en-US"/>
          </a:p>
        </p:txBody>
      </p:sp>
      <p:sp>
        <p:nvSpPr>
          <p:cNvPr id="6" name="TextBox 2"/>
          <p:cNvSpPr txBox="1">
            <a:spLocks noChangeArrowheads="1"/>
          </p:cNvSpPr>
          <p:nvPr/>
        </p:nvSpPr>
        <p:spPr bwMode="auto">
          <a:xfrm>
            <a:off x="3581400" y="1895122"/>
            <a:ext cx="4817410" cy="3600986"/>
          </a:xfrm>
          <a:prstGeom prst="rect">
            <a:avLst/>
          </a:prstGeom>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a:spcBef>
                <a:spcPct val="0"/>
              </a:spcBef>
              <a:buClrTx/>
              <a:buSzTx/>
              <a:buNone/>
            </a:pPr>
            <a:r>
              <a:rPr lang="en-US" altLang="en-US" sz="7200" b="1" dirty="0">
                <a:solidFill>
                  <a:schemeClr val="bg1"/>
                </a:solidFill>
                <a:latin typeface="Stencil" panose="040409050D0802020404" pitchFamily="82" charset="0"/>
                <a:cs typeface="PT Bold Heading" pitchFamily="2" charset="-78"/>
              </a:rPr>
              <a:t>Qur’an</a:t>
            </a:r>
            <a:r>
              <a:rPr lang="ar-KW" altLang="en-US" sz="7200" b="1" dirty="0">
                <a:solidFill>
                  <a:schemeClr val="bg1"/>
                </a:solidFill>
                <a:latin typeface="Stencil" panose="040409050D0802020404" pitchFamily="82" charset="0"/>
                <a:cs typeface="PT Bold Heading" pitchFamily="2" charset="-78"/>
              </a:rPr>
              <a:t> </a:t>
            </a:r>
          </a:p>
          <a:p>
            <a:pPr algn="ctr" rtl="0">
              <a:spcBef>
                <a:spcPct val="0"/>
              </a:spcBef>
              <a:buClrTx/>
              <a:buSzTx/>
              <a:buNone/>
            </a:pPr>
            <a:r>
              <a:rPr lang="en-US" altLang="en-US" sz="5400" b="1" dirty="0" smtClean="0">
                <a:solidFill>
                  <a:schemeClr val="bg1"/>
                </a:solidFill>
                <a:latin typeface="Stencil" panose="040409050D0802020404" pitchFamily="82" charset="0"/>
                <a:cs typeface="PT Bold Heading" pitchFamily="2" charset="-78"/>
              </a:rPr>
              <a:t>Reveling</a:t>
            </a:r>
            <a:endParaRPr lang="en-US" altLang="en-US" sz="7200" b="1" dirty="0" smtClean="0">
              <a:solidFill>
                <a:schemeClr val="bg1"/>
              </a:solidFill>
              <a:latin typeface="Stencil" panose="040409050D0802020404" pitchFamily="82" charset="0"/>
              <a:cs typeface="PT Bold Heading" pitchFamily="2" charset="-78"/>
            </a:endParaRPr>
          </a:p>
          <a:p>
            <a:pPr algn="ctr" eaLnBrk="1" hangingPunct="1">
              <a:spcBef>
                <a:spcPct val="0"/>
              </a:spcBef>
              <a:buClrTx/>
              <a:buSzTx/>
              <a:buFontTx/>
              <a:buNone/>
            </a:pPr>
            <a:r>
              <a:rPr lang="ar-KW" altLang="en-US" sz="9600" b="1" dirty="0" smtClean="0">
                <a:solidFill>
                  <a:schemeClr val="bg1"/>
                </a:solidFill>
                <a:latin typeface="Stencil" panose="040409050D0802020404" pitchFamily="82" charset="0"/>
                <a:cs typeface="PT Bold Heading" pitchFamily="2" charset="-78"/>
              </a:rPr>
              <a:t>تنزيل</a:t>
            </a:r>
            <a:r>
              <a:rPr lang="en-US" altLang="en-US" sz="9600" b="1" dirty="0" smtClean="0">
                <a:solidFill>
                  <a:schemeClr val="bg1"/>
                </a:solidFill>
                <a:latin typeface="Stencil" panose="040409050D0802020404" pitchFamily="82" charset="0"/>
                <a:cs typeface="PT Bold Heading" pitchFamily="2" charset="-78"/>
              </a:rPr>
              <a:t> </a:t>
            </a:r>
            <a:r>
              <a:rPr lang="ar-KW" altLang="en-US" sz="9600" b="1" dirty="0" smtClean="0">
                <a:solidFill>
                  <a:schemeClr val="bg1"/>
                </a:solidFill>
                <a:latin typeface="Stencil" panose="040409050D0802020404" pitchFamily="82" charset="0"/>
                <a:cs typeface="PT Bold Heading" pitchFamily="2" charset="-78"/>
              </a:rPr>
              <a:t>القرآن</a:t>
            </a:r>
            <a:endParaRPr lang="ar-KW" altLang="en-US" sz="8800" b="1" dirty="0">
              <a:solidFill>
                <a:schemeClr val="bg1"/>
              </a:solidFill>
              <a:latin typeface="Stencil" panose="040409050D0802020404" pitchFamily="82" charset="0"/>
              <a:cs typeface="PT Bold Heading" pitchFamily="2" charset="-78"/>
            </a:endParaRPr>
          </a:p>
        </p:txBody>
      </p:sp>
      <p:pic>
        <p:nvPicPr>
          <p:cNvPr id="7" name="Picture 3" descr="C:\Users\HP\Desktop\القرآن حياتي\Pict\19b3cc7d31670eb32b5060344b70af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70" y="1403065"/>
            <a:ext cx="1662230" cy="426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416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HP\Desktop\القرآن حياتي\Pict\19b3cc7d31670eb32b5060344b70af2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4" y="2320132"/>
            <a:ext cx="2749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762532" y="467323"/>
            <a:ext cx="6264275" cy="1015663"/>
          </a:xfrm>
          <a:prstGeom prst="rect">
            <a:avLst/>
          </a:prstGeom>
          <a:solidFill>
            <a:schemeClr val="accent1">
              <a:lumMod val="50000"/>
            </a:schemeClr>
          </a:solidFill>
          <a:ln>
            <a:solidFill>
              <a:srgbClr val="FFFF00"/>
            </a:solidFill>
          </a:ln>
        </p:spPr>
        <p:txBody>
          <a:bodyPr rtlCol="1">
            <a:spAutoFit/>
          </a:bodyPr>
          <a:lstStyle/>
          <a:p>
            <a:pPr algn="ctr" eaLnBrk="1" hangingPunct="1">
              <a:defRPr/>
            </a:pPr>
            <a:r>
              <a:rPr lang="en-US" sz="3600" b="1" spc="600" dirty="0" smtClean="0">
                <a:solidFill>
                  <a:srgbClr val="FFFF00"/>
                </a:solidFill>
                <a:latin typeface="Stencil" panose="040409050D0802020404" pitchFamily="82" charset="0"/>
              </a:rPr>
              <a:t>Qur’an Reveling</a:t>
            </a:r>
          </a:p>
          <a:p>
            <a:pPr algn="ctr">
              <a:defRPr/>
            </a:pPr>
            <a:r>
              <a:rPr lang="ar-KW" sz="2400" b="1" spc="600" dirty="0">
                <a:solidFill>
                  <a:srgbClr val="FFFF00"/>
                </a:solidFill>
                <a:latin typeface="Stencil" panose="040409050D0802020404" pitchFamily="82" charset="0"/>
              </a:rPr>
              <a:t>تنزيل القرآن</a:t>
            </a:r>
            <a:endParaRPr lang="ar-KW" sz="2400" b="1" spc="600" dirty="0">
              <a:solidFill>
                <a:srgbClr val="FFFF00"/>
              </a:solidFill>
              <a:latin typeface="Stencil" panose="040409050D0802020404" pitchFamily="82" charset="0"/>
            </a:endParaRPr>
          </a:p>
        </p:txBody>
      </p:sp>
      <p:sp>
        <p:nvSpPr>
          <p:cNvPr id="7" name="Rectangle 5"/>
          <p:cNvSpPr>
            <a:spLocks noChangeArrowheads="1"/>
          </p:cNvSpPr>
          <p:nvPr/>
        </p:nvSpPr>
        <p:spPr bwMode="auto">
          <a:xfrm>
            <a:off x="4151314" y="2708275"/>
            <a:ext cx="640873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sz="4000" b="1" dirty="0">
                <a:solidFill>
                  <a:schemeClr val="tx1"/>
                </a:solidFill>
                <a:latin typeface="Arial" panose="020B0604020202020204" pitchFamily="34" charset="0"/>
                <a:cs typeface="Arial" panose="020B0604020202020204" pitchFamily="34" charset="0"/>
              </a:rPr>
              <a:t>أول الوحي</a:t>
            </a:r>
            <a:r>
              <a:rPr lang="ar-SA" altLang="en-US" sz="4000" b="1" dirty="0">
                <a:solidFill>
                  <a:schemeClr val="tx1"/>
                </a:solidFill>
                <a:latin typeface="Arial" panose="020B0604020202020204" pitchFamily="34" charset="0"/>
                <a:cs typeface="Arial" panose="020B0604020202020204" pitchFamily="34" charset="0"/>
              </a:rPr>
              <a:t> </a:t>
            </a:r>
            <a:r>
              <a:rPr lang="en-US" altLang="en-US" sz="4000" b="1" dirty="0">
                <a:solidFill>
                  <a:schemeClr val="tx1"/>
                </a:solidFill>
                <a:latin typeface="Arial" panose="020B0604020202020204" pitchFamily="34" charset="0"/>
                <a:cs typeface="Arial" panose="020B0604020202020204" pitchFamily="34" charset="0"/>
              </a:rPr>
              <a:t>The first words</a:t>
            </a:r>
            <a:endParaRPr lang="en-US" altLang="en-US" sz="4000" dirty="0">
              <a:solidFill>
                <a:schemeClr val="tx1"/>
              </a:solidFill>
              <a:latin typeface="Arial" panose="020B0604020202020204" pitchFamily="34" charset="0"/>
              <a:cs typeface="Arial" panose="020B0604020202020204" pitchFamily="34" charset="0"/>
            </a:endParaRPr>
          </a:p>
        </p:txBody>
      </p:sp>
      <p:sp>
        <p:nvSpPr>
          <p:cNvPr id="8" name="Rectangle 1"/>
          <p:cNvSpPr>
            <a:spLocks noChangeArrowheads="1"/>
          </p:cNvSpPr>
          <p:nvPr/>
        </p:nvSpPr>
        <p:spPr bwMode="auto">
          <a:xfrm>
            <a:off x="3886200" y="4335743"/>
            <a:ext cx="646668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 typeface="Wingdings" panose="05000000000000000000" pitchFamily="2" charset="2"/>
              <a:buNone/>
            </a:pPr>
            <a:r>
              <a:rPr lang="ar-SA" altLang="en-US" sz="2800" b="1" dirty="0" smtClean="0">
                <a:solidFill>
                  <a:schemeClr val="accent6">
                    <a:lumMod val="50000"/>
                  </a:schemeClr>
                </a:solidFill>
                <a:latin typeface="Garamond" panose="02020404030301010803" pitchFamily="18" charset="0"/>
                <a:cs typeface="Traditional Arabic" panose="02020603050405020304" pitchFamily="18" charset="-78"/>
                <a:sym typeface="AGA Arabesque" pitchFamily="2" charset="2"/>
              </a:rPr>
              <a:t>« </a:t>
            </a:r>
            <a:r>
              <a:rPr lang="ar-SA" altLang="en-US" sz="2800" b="1" dirty="0" smtClean="0">
                <a:solidFill>
                  <a:schemeClr val="accent6">
                    <a:lumMod val="50000"/>
                  </a:schemeClr>
                </a:solidFill>
                <a:latin typeface="Garamond" panose="02020404030301010803" pitchFamily="18" charset="0"/>
                <a:cs typeface="Traditional Arabic" panose="02020603050405020304" pitchFamily="18" charset="-78"/>
              </a:rPr>
              <a:t>اقْرَأْ </a:t>
            </a:r>
            <a:r>
              <a:rPr lang="ar-SA" altLang="en-US" sz="2800" b="1" dirty="0">
                <a:solidFill>
                  <a:schemeClr val="accent6">
                    <a:lumMod val="50000"/>
                  </a:schemeClr>
                </a:solidFill>
                <a:latin typeface="Garamond" panose="02020404030301010803" pitchFamily="18" charset="0"/>
                <a:cs typeface="Traditional Arabic" panose="02020603050405020304" pitchFamily="18" charset="-78"/>
              </a:rPr>
              <a:t>بِاسْمِ رَبِّكَ الَّذِى خَلَقَ </a:t>
            </a:r>
            <a:r>
              <a:rPr lang="ar-SA" altLang="en-US" sz="2800" b="1" dirty="0" smtClean="0">
                <a:solidFill>
                  <a:schemeClr val="accent6">
                    <a:lumMod val="50000"/>
                  </a:schemeClr>
                </a:solidFill>
                <a:latin typeface="Garamond" panose="02020404030301010803" pitchFamily="18" charset="0"/>
                <a:cs typeface="Traditional Arabic" panose="02020603050405020304" pitchFamily="18" charset="-78"/>
              </a:rPr>
              <a:t>* خَلَقَ </a:t>
            </a:r>
            <a:r>
              <a:rPr lang="ar-SA" altLang="en-US" sz="2800" b="1" dirty="0">
                <a:solidFill>
                  <a:schemeClr val="accent6">
                    <a:lumMod val="50000"/>
                  </a:schemeClr>
                </a:solidFill>
                <a:latin typeface="Garamond" panose="02020404030301010803" pitchFamily="18" charset="0"/>
                <a:cs typeface="Traditional Arabic" panose="02020603050405020304" pitchFamily="18" charset="-78"/>
              </a:rPr>
              <a:t>الإِنسَانَ مِنْ عَلَقٍ </a:t>
            </a:r>
            <a:r>
              <a:rPr lang="ar-SA" altLang="en-US" sz="2800" b="1" dirty="0" smtClean="0">
                <a:solidFill>
                  <a:schemeClr val="accent6">
                    <a:lumMod val="50000"/>
                  </a:schemeClr>
                </a:solidFill>
                <a:latin typeface="Garamond" panose="02020404030301010803" pitchFamily="18" charset="0"/>
                <a:cs typeface="Traditional Arabic" panose="02020603050405020304" pitchFamily="18" charset="-78"/>
              </a:rPr>
              <a:t>*</a:t>
            </a:r>
          </a:p>
          <a:p>
            <a:pPr algn="ctr" eaLnBrk="1" hangingPunct="1">
              <a:spcBef>
                <a:spcPct val="0"/>
              </a:spcBef>
              <a:buClrTx/>
              <a:buSzTx/>
              <a:buFont typeface="Wingdings" panose="05000000000000000000" pitchFamily="2" charset="2"/>
              <a:buNone/>
            </a:pPr>
            <a:r>
              <a:rPr lang="ar-SA" altLang="en-US" sz="2800" b="1" dirty="0" smtClean="0">
                <a:solidFill>
                  <a:schemeClr val="accent6">
                    <a:lumMod val="50000"/>
                  </a:schemeClr>
                </a:solidFill>
                <a:latin typeface="Garamond" panose="02020404030301010803" pitchFamily="18" charset="0"/>
                <a:cs typeface="Traditional Arabic" panose="02020603050405020304" pitchFamily="18" charset="-78"/>
              </a:rPr>
              <a:t>اقْرَأْ </a:t>
            </a:r>
            <a:r>
              <a:rPr lang="ar-SA" altLang="en-US" sz="2800" b="1" dirty="0">
                <a:solidFill>
                  <a:schemeClr val="accent6">
                    <a:lumMod val="50000"/>
                  </a:schemeClr>
                </a:solidFill>
                <a:latin typeface="Garamond" panose="02020404030301010803" pitchFamily="18" charset="0"/>
                <a:cs typeface="Traditional Arabic" panose="02020603050405020304" pitchFamily="18" charset="-78"/>
              </a:rPr>
              <a:t>وَرَبُّكَ الاٌّ كْرَمُ </a:t>
            </a:r>
            <a:r>
              <a:rPr lang="ar-SA" altLang="en-US" sz="2800" b="1" dirty="0" smtClean="0">
                <a:solidFill>
                  <a:schemeClr val="accent6">
                    <a:lumMod val="50000"/>
                  </a:schemeClr>
                </a:solidFill>
                <a:latin typeface="Garamond" panose="02020404030301010803" pitchFamily="18" charset="0"/>
                <a:cs typeface="Traditional Arabic" panose="02020603050405020304" pitchFamily="18" charset="-78"/>
              </a:rPr>
              <a:t>* الَّذِى </a:t>
            </a:r>
            <a:r>
              <a:rPr lang="ar-SA" altLang="en-US" sz="2800" b="1" dirty="0">
                <a:solidFill>
                  <a:schemeClr val="accent6">
                    <a:lumMod val="50000"/>
                  </a:schemeClr>
                </a:solidFill>
                <a:latin typeface="Garamond" panose="02020404030301010803" pitchFamily="18" charset="0"/>
                <a:cs typeface="Traditional Arabic" panose="02020603050405020304" pitchFamily="18" charset="-78"/>
              </a:rPr>
              <a:t>عَلَّمَ بِالْقَلَمِ </a:t>
            </a:r>
            <a:r>
              <a:rPr lang="ar-SA" altLang="en-US" sz="2800" b="1" dirty="0" smtClean="0">
                <a:solidFill>
                  <a:schemeClr val="accent6">
                    <a:lumMod val="50000"/>
                  </a:schemeClr>
                </a:solidFill>
                <a:latin typeface="Garamond" panose="02020404030301010803" pitchFamily="18" charset="0"/>
                <a:cs typeface="Traditional Arabic" panose="02020603050405020304" pitchFamily="18" charset="-78"/>
              </a:rPr>
              <a:t>* عَلَّمَ </a:t>
            </a:r>
            <a:r>
              <a:rPr lang="ar-SA" altLang="en-US" sz="2800" b="1" dirty="0">
                <a:solidFill>
                  <a:schemeClr val="accent6">
                    <a:lumMod val="50000"/>
                  </a:schemeClr>
                </a:solidFill>
                <a:latin typeface="Garamond" panose="02020404030301010803" pitchFamily="18" charset="0"/>
                <a:cs typeface="Traditional Arabic" panose="02020603050405020304" pitchFamily="18" charset="-78"/>
              </a:rPr>
              <a:t>الإِنسَانَ مَا لَمْ </a:t>
            </a:r>
            <a:r>
              <a:rPr lang="ar-SA" altLang="en-US" sz="2800" b="1" dirty="0" smtClean="0">
                <a:solidFill>
                  <a:schemeClr val="accent6">
                    <a:lumMod val="50000"/>
                  </a:schemeClr>
                </a:solidFill>
                <a:latin typeface="Garamond" panose="02020404030301010803" pitchFamily="18" charset="0"/>
                <a:cs typeface="Traditional Arabic" panose="02020603050405020304" pitchFamily="18" charset="-78"/>
              </a:rPr>
              <a:t>يَعْلَمْ </a:t>
            </a:r>
            <a:r>
              <a:rPr lang="ar-SA" altLang="en-US" sz="2800" b="1" dirty="0" smtClean="0">
                <a:solidFill>
                  <a:schemeClr val="accent6">
                    <a:lumMod val="50000"/>
                  </a:schemeClr>
                </a:solidFill>
                <a:latin typeface="Garamond" panose="02020404030301010803" pitchFamily="18" charset="0"/>
                <a:cs typeface="Traditional Arabic" panose="02020603050405020304" pitchFamily="18" charset="-78"/>
                <a:sym typeface="AGA Arabesque" pitchFamily="2" charset="2"/>
              </a:rPr>
              <a:t>» </a:t>
            </a:r>
            <a:endParaRPr lang="ar-SA" altLang="en-US" sz="2800" b="1" dirty="0">
              <a:solidFill>
                <a:schemeClr val="accent6">
                  <a:lumMod val="50000"/>
                </a:schemeClr>
              </a:solidFill>
              <a:latin typeface="Garamond" panose="02020404030301010803" pitchFamily="18" charset="0"/>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362695343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HP\Desktop\القرآن حياتي\Pict\19b3cc7d31670eb32b5060344b70af2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4" y="2320132"/>
            <a:ext cx="2749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4020671" y="2208027"/>
            <a:ext cx="6036143" cy="647700"/>
          </a:xfrm>
          <a:prstGeom prst="rect">
            <a:avLst/>
          </a:prstGeom>
          <a:solidFill>
            <a:srgbClr val="FFFF00"/>
          </a:solidFill>
          <a:ln w="38100">
            <a:solidFill>
              <a:srgbClr val="003600"/>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buFont typeface="Wingdings 2" panose="05020102010507070707" pitchFamily="18" charset="2"/>
              <a:buNone/>
            </a:pPr>
            <a:r>
              <a:rPr lang="ar-KW" altLang="en-US" b="1" dirty="0">
                <a:solidFill>
                  <a:schemeClr val="accent1">
                    <a:lumMod val="50000"/>
                  </a:schemeClr>
                </a:solidFill>
              </a:rPr>
              <a:t>كيف نزل الوحي ؟</a:t>
            </a:r>
            <a:r>
              <a:rPr lang="en-US" altLang="en-US" b="1" dirty="0">
                <a:solidFill>
                  <a:schemeClr val="accent1">
                    <a:lumMod val="50000"/>
                  </a:schemeClr>
                </a:solidFill>
              </a:rPr>
              <a:t>How </a:t>
            </a:r>
            <a:r>
              <a:rPr lang="en-US" altLang="en-US" b="1" dirty="0" smtClean="0">
                <a:solidFill>
                  <a:schemeClr val="accent1">
                    <a:lumMod val="50000"/>
                  </a:schemeClr>
                </a:solidFill>
              </a:rPr>
              <a:t>was </a:t>
            </a:r>
            <a:r>
              <a:rPr lang="en-US" altLang="en-US" b="1" dirty="0">
                <a:solidFill>
                  <a:schemeClr val="accent1">
                    <a:lumMod val="50000"/>
                  </a:schemeClr>
                </a:solidFill>
              </a:rPr>
              <a:t>it</a:t>
            </a:r>
            <a:r>
              <a:rPr lang="en-US" altLang="en-US" b="1" dirty="0" smtClean="0">
                <a:solidFill>
                  <a:schemeClr val="accent1">
                    <a:lumMod val="50000"/>
                  </a:schemeClr>
                </a:solidFill>
              </a:rPr>
              <a:t>?  </a:t>
            </a:r>
            <a:endParaRPr lang="en-US" altLang="en-US" dirty="0">
              <a:solidFill>
                <a:schemeClr val="accent1">
                  <a:lumMod val="50000"/>
                </a:schemeClr>
              </a:solidFill>
            </a:endParaRPr>
          </a:p>
        </p:txBody>
      </p:sp>
      <p:sp>
        <p:nvSpPr>
          <p:cNvPr id="7" name="Rectangle 5"/>
          <p:cNvSpPr>
            <a:spLocks noChangeArrowheads="1"/>
          </p:cNvSpPr>
          <p:nvPr/>
        </p:nvSpPr>
        <p:spPr bwMode="auto">
          <a:xfrm>
            <a:off x="7185960" y="4860834"/>
            <a:ext cx="3960813"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buClr>
                <a:schemeClr val="tx1"/>
              </a:buClr>
              <a:buSzPct val="75000"/>
              <a:buFont typeface="Wingdings" panose="05000000000000000000" pitchFamily="2" charset="2"/>
              <a:buChar char="l"/>
            </a:pPr>
            <a:r>
              <a:rPr lang="ar-SA" altLang="en-US" sz="2800" b="1" dirty="0">
                <a:solidFill>
                  <a:schemeClr val="tx1"/>
                </a:solidFill>
                <a:latin typeface="Arial" panose="020B0604020202020204" pitchFamily="34" charset="0"/>
                <a:cs typeface="Arial" panose="020B0604020202020204" pitchFamily="34" charset="0"/>
              </a:rPr>
              <a:t>يأتيه مثل صلصلة الجرس</a:t>
            </a:r>
            <a:r>
              <a:rPr lang="ar-KW" altLang="en-US" sz="2800" dirty="0">
                <a:solidFill>
                  <a:schemeClr val="tx1"/>
                </a:solidFill>
                <a:latin typeface="Arial" panose="020B0604020202020204" pitchFamily="34" charset="0"/>
                <a:cs typeface="Arial" panose="020B0604020202020204" pitchFamily="34" charset="0"/>
              </a:rPr>
              <a:t> </a:t>
            </a:r>
          </a:p>
          <a:p>
            <a:pPr eaLnBrk="1" hangingPunct="1">
              <a:buClr>
                <a:schemeClr val="tx1"/>
              </a:buClr>
              <a:buSzPct val="75000"/>
              <a:buFont typeface="Wingdings" panose="05000000000000000000" pitchFamily="2" charset="2"/>
              <a:buChar char="l"/>
            </a:pPr>
            <a:r>
              <a:rPr lang="ar-SA" altLang="en-US" sz="2800" b="1" dirty="0">
                <a:solidFill>
                  <a:schemeClr val="tx1"/>
                </a:solidFill>
                <a:latin typeface="Arial" panose="020B0604020202020204" pitchFamily="34" charset="0"/>
                <a:cs typeface="Arial" panose="020B0604020202020204" pitchFamily="34" charset="0"/>
              </a:rPr>
              <a:t>أن يتمثل له الملك رجلاً</a:t>
            </a:r>
            <a:r>
              <a:rPr lang="ar-KW" altLang="en-US" sz="2800" dirty="0">
                <a:solidFill>
                  <a:schemeClr val="tx1"/>
                </a:solidFill>
                <a:latin typeface="Arial" panose="020B0604020202020204" pitchFamily="34" charset="0"/>
                <a:cs typeface="Arial" panose="020B0604020202020204" pitchFamily="34" charset="0"/>
              </a:rPr>
              <a:t> </a:t>
            </a:r>
          </a:p>
          <a:p>
            <a:pPr eaLnBrk="1" hangingPunct="1">
              <a:buClr>
                <a:schemeClr val="tx1"/>
              </a:buClr>
              <a:buSzPct val="75000"/>
              <a:buFont typeface="Wingdings" panose="05000000000000000000" pitchFamily="2" charset="2"/>
              <a:buChar char="l"/>
            </a:pPr>
            <a:r>
              <a:rPr lang="ar-SA" altLang="en-US" sz="2800" b="1" dirty="0">
                <a:solidFill>
                  <a:schemeClr val="tx1"/>
                </a:solidFill>
                <a:latin typeface="Arial" panose="020B0604020202020204" pitchFamily="34" charset="0"/>
                <a:cs typeface="Arial" panose="020B0604020202020204" pitchFamily="34" charset="0"/>
              </a:rPr>
              <a:t>النفث في الرُّوْع</a:t>
            </a:r>
            <a:r>
              <a:rPr lang="ar-KW" altLang="en-US" sz="2800" dirty="0">
                <a:solidFill>
                  <a:schemeClr val="tx1"/>
                </a:solidFill>
                <a:latin typeface="Arial" panose="020B0604020202020204" pitchFamily="34" charset="0"/>
                <a:cs typeface="Arial" panose="020B0604020202020204" pitchFamily="34" charset="0"/>
              </a:rPr>
              <a:t> </a:t>
            </a:r>
            <a:endParaRPr lang="en-US" altLang="en-US" sz="2800" dirty="0">
              <a:solidFill>
                <a:schemeClr val="tx1"/>
              </a:solidFill>
              <a:latin typeface="Arial" panose="020B0604020202020204" pitchFamily="34" charset="0"/>
              <a:cs typeface="Arial" panose="020B0604020202020204" pitchFamily="34" charset="0"/>
            </a:endParaRPr>
          </a:p>
        </p:txBody>
      </p:sp>
      <p:sp>
        <p:nvSpPr>
          <p:cNvPr id="8" name="Rectangle 5"/>
          <p:cNvSpPr>
            <a:spLocks noChangeArrowheads="1"/>
          </p:cNvSpPr>
          <p:nvPr/>
        </p:nvSpPr>
        <p:spPr bwMode="auto">
          <a:xfrm>
            <a:off x="3546290" y="3232692"/>
            <a:ext cx="5853205" cy="122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l" rtl="0" eaLnBrk="1" hangingPunct="1">
              <a:buClr>
                <a:schemeClr val="tx1"/>
              </a:buClr>
              <a:buSzPct val="75000"/>
              <a:buFont typeface="Wingdings" panose="05000000000000000000" pitchFamily="2" charset="2"/>
              <a:buChar char="l"/>
            </a:pPr>
            <a:r>
              <a:rPr lang="en-US" altLang="en-US" sz="2000" b="1" dirty="0" smtClean="0">
                <a:solidFill>
                  <a:schemeClr val="tx1"/>
                </a:solidFill>
                <a:latin typeface="Arial" panose="020B0604020202020204" pitchFamily="34" charset="0"/>
                <a:cs typeface="Arial" panose="020B0604020202020204" pitchFamily="34" charset="0"/>
              </a:rPr>
              <a:t>Like a sound of a ring</a:t>
            </a:r>
            <a:endParaRPr lang="ar-KW" altLang="en-US" sz="2000" dirty="0">
              <a:solidFill>
                <a:schemeClr val="tx1"/>
              </a:solidFill>
              <a:latin typeface="Arial" panose="020B0604020202020204" pitchFamily="34" charset="0"/>
              <a:cs typeface="Arial" panose="020B0604020202020204" pitchFamily="34" charset="0"/>
            </a:endParaRPr>
          </a:p>
          <a:p>
            <a:pPr algn="l" rtl="0" eaLnBrk="1" hangingPunct="1">
              <a:buClr>
                <a:schemeClr val="tx1"/>
              </a:buClr>
              <a:buSzPct val="75000"/>
              <a:buFont typeface="Wingdings" panose="05000000000000000000" pitchFamily="2" charset="2"/>
              <a:buChar char="l"/>
            </a:pPr>
            <a:r>
              <a:rPr lang="en-US" altLang="en-US" sz="2000" b="1" dirty="0" smtClean="0">
                <a:solidFill>
                  <a:schemeClr val="tx1"/>
                </a:solidFill>
                <a:latin typeface="Arial" panose="020B0604020202020204" pitchFamily="34" charset="0"/>
                <a:cs typeface="Arial" panose="020B0604020202020204" pitchFamily="34" charset="0"/>
              </a:rPr>
              <a:t>The angel come in the picture of a man</a:t>
            </a:r>
            <a:endParaRPr lang="ar-KW" altLang="en-US" sz="2000" dirty="0">
              <a:solidFill>
                <a:schemeClr val="tx1"/>
              </a:solidFill>
              <a:latin typeface="Arial" panose="020B0604020202020204" pitchFamily="34" charset="0"/>
              <a:cs typeface="Arial" panose="020B0604020202020204" pitchFamily="34" charset="0"/>
            </a:endParaRPr>
          </a:p>
          <a:p>
            <a:pPr algn="l" rtl="0" eaLnBrk="1" hangingPunct="1">
              <a:buClr>
                <a:schemeClr val="tx1"/>
              </a:buClr>
              <a:buSzPct val="75000"/>
              <a:buFont typeface="Wingdings" panose="05000000000000000000" pitchFamily="2" charset="2"/>
              <a:buChar char="l"/>
            </a:pPr>
            <a:r>
              <a:rPr lang="en-US" altLang="en-US" sz="2000" b="1" dirty="0" smtClean="0">
                <a:solidFill>
                  <a:schemeClr val="tx1"/>
                </a:solidFill>
                <a:latin typeface="Arial" panose="020B0604020202020204" pitchFamily="34" charset="0"/>
                <a:cs typeface="Arial" panose="020B0604020202020204" pitchFamily="34" charset="0"/>
              </a:rPr>
              <a:t>To find the words in his mind</a:t>
            </a:r>
            <a:endParaRPr lang="en-US" altLang="en-US" sz="2000" dirty="0">
              <a:solidFill>
                <a:schemeClr val="tx1"/>
              </a:solidFill>
              <a:latin typeface="Arial" panose="020B0604020202020204" pitchFamily="34" charset="0"/>
              <a:cs typeface="Arial" panose="020B0604020202020204" pitchFamily="34" charset="0"/>
            </a:endParaRPr>
          </a:p>
        </p:txBody>
      </p:sp>
      <p:sp>
        <p:nvSpPr>
          <p:cNvPr id="9" name="TextBox 8"/>
          <p:cNvSpPr txBox="1"/>
          <p:nvPr/>
        </p:nvSpPr>
        <p:spPr>
          <a:xfrm>
            <a:off x="2762532" y="467323"/>
            <a:ext cx="6264275" cy="1015663"/>
          </a:xfrm>
          <a:prstGeom prst="rect">
            <a:avLst/>
          </a:prstGeom>
          <a:solidFill>
            <a:schemeClr val="accent1">
              <a:lumMod val="50000"/>
            </a:schemeClr>
          </a:solidFill>
          <a:ln>
            <a:solidFill>
              <a:srgbClr val="FFFF00"/>
            </a:solidFill>
          </a:ln>
        </p:spPr>
        <p:txBody>
          <a:bodyPr rtlCol="1">
            <a:spAutoFit/>
          </a:bodyPr>
          <a:lstStyle/>
          <a:p>
            <a:pPr algn="ctr" eaLnBrk="1" hangingPunct="1">
              <a:defRPr/>
            </a:pPr>
            <a:r>
              <a:rPr lang="en-US" sz="3600" b="1" spc="600" dirty="0" smtClean="0">
                <a:solidFill>
                  <a:srgbClr val="FFFF00"/>
                </a:solidFill>
                <a:latin typeface="Stencil" panose="040409050D0802020404" pitchFamily="82" charset="0"/>
              </a:rPr>
              <a:t>Qur’an Reveling</a:t>
            </a:r>
          </a:p>
          <a:p>
            <a:pPr algn="ctr">
              <a:defRPr/>
            </a:pPr>
            <a:r>
              <a:rPr lang="ar-KW" sz="2400" b="1" spc="600" dirty="0">
                <a:solidFill>
                  <a:srgbClr val="FFFF00"/>
                </a:solidFill>
                <a:latin typeface="Stencil" panose="040409050D0802020404" pitchFamily="82" charset="0"/>
              </a:rPr>
              <a:t>تنزيل القرآن</a:t>
            </a:r>
            <a:endParaRPr lang="ar-KW" sz="2400" b="1" spc="600" dirty="0">
              <a:solidFill>
                <a:srgbClr val="FFFF00"/>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1319144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2000" fill="hold"/>
                                        <p:tgtEl>
                                          <p:spTgt spid="4">
                                            <p:bg/>
                                          </p:spTgt>
                                        </p:tgtEl>
                                        <p:attrNameLst>
                                          <p:attrName>ppt_w</p:attrName>
                                        </p:attrNameLst>
                                      </p:cBhvr>
                                      <p:tavLst>
                                        <p:tav tm="0">
                                          <p:val>
                                            <p:fltVal val="0"/>
                                          </p:val>
                                        </p:tav>
                                        <p:tav tm="100000">
                                          <p:val>
                                            <p:strVal val="#ppt_w"/>
                                          </p:val>
                                        </p:tav>
                                      </p:tavLst>
                                    </p:anim>
                                    <p:anim calcmode="lin" valueType="num">
                                      <p:cBhvr>
                                        <p:cTn id="8" dur="2000" fill="hold"/>
                                        <p:tgtEl>
                                          <p:spTgt spid="4">
                                            <p:bg/>
                                          </p:spTgt>
                                        </p:tgtEl>
                                        <p:attrNameLst>
                                          <p:attrName>ppt_h</p:attrName>
                                        </p:attrNameLst>
                                      </p:cBhvr>
                                      <p:tavLst>
                                        <p:tav tm="0">
                                          <p:val>
                                            <p:fltVal val="0"/>
                                          </p:val>
                                        </p:tav>
                                        <p:tav tm="100000">
                                          <p:val>
                                            <p:strVal val="#ppt_h"/>
                                          </p:val>
                                        </p:tav>
                                      </p:tavLst>
                                    </p:anim>
                                    <p:animEffect transition="in" filter="fade">
                                      <p:cBhvr>
                                        <p:cTn id="9" dur="2000"/>
                                        <p:tgtEl>
                                          <p:spTgt spid="4">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4">
                                            <p:txEl>
                                              <p:pRg st="0" end="0"/>
                                            </p:tx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stCondLst>
                                            <p:cond delay="0"/>
                                          </p:stCondLst>
                                        </p:cTn>
                                        <p:tgtEl>
                                          <p:spTgt spid="7">
                                            <p:txEl>
                                              <p:pRg st="0" end="0"/>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000">
                                          <p:stCondLst>
                                            <p:cond delay="0"/>
                                          </p:stCondLst>
                                        </p:cTn>
                                        <p:tgtEl>
                                          <p:spTgt spid="7">
                                            <p:txEl>
                                              <p:pRg st="1" end="1"/>
                                            </p:txEl>
                                          </p:spTgt>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stCondLst>
                                            <p:cond delay="0"/>
                                          </p:stCondLst>
                                        </p:cTn>
                                        <p:tgtEl>
                                          <p:spTgt spid="7">
                                            <p:txEl>
                                              <p:pRg st="2" end="2"/>
                                            </p:txEl>
                                          </p:spTgt>
                                        </p:tgtEl>
                                      </p:cBhvr>
                                    </p:animEffect>
                                  </p:childTnLst>
                                </p:cTn>
                              </p:par>
                            </p:childTnLst>
                          </p:cTn>
                        </p:par>
                        <p:par>
                          <p:cTn id="27" fill="hold">
                            <p:stCondLst>
                              <p:cond delay="5000"/>
                            </p:stCondLst>
                            <p:childTnLst>
                              <p:par>
                                <p:cTn id="28" presetID="10" presetClass="entr" presetSubtype="0" fill="hold" grpId="0" nodeType="after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1000">
                                          <p:stCondLst>
                                            <p:cond delay="0"/>
                                          </p:stCondLst>
                                        </p:cTn>
                                        <p:tgtEl>
                                          <p:spTgt spid="8">
                                            <p:txEl>
                                              <p:pRg st="0" end="0"/>
                                            </p:txEl>
                                          </p:spTgt>
                                        </p:tgtEl>
                                      </p:cBhvr>
                                    </p:animEffect>
                                  </p:childTnLst>
                                </p:cTn>
                              </p:par>
                            </p:childTnLst>
                          </p:cTn>
                        </p:par>
                        <p:par>
                          <p:cTn id="31" fill="hold">
                            <p:stCondLst>
                              <p:cond delay="6000"/>
                            </p:stCondLst>
                            <p:childTnLst>
                              <p:par>
                                <p:cTn id="32" presetID="10" presetClass="entr" presetSubtype="0" fill="hold" grpId="0" nodeType="after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fade">
                                      <p:cBhvr>
                                        <p:cTn id="34" dur="1000">
                                          <p:stCondLst>
                                            <p:cond delay="0"/>
                                          </p:stCondLst>
                                        </p:cTn>
                                        <p:tgtEl>
                                          <p:spTgt spid="8">
                                            <p:txEl>
                                              <p:pRg st="1" end="1"/>
                                            </p:txEl>
                                          </p:spTgt>
                                        </p:tgtEl>
                                      </p:cBhvr>
                                    </p:animEffect>
                                  </p:childTnLst>
                                </p:cTn>
                              </p:par>
                            </p:childTnLst>
                          </p:cTn>
                        </p:par>
                        <p:par>
                          <p:cTn id="35" fill="hold">
                            <p:stCondLst>
                              <p:cond delay="7000"/>
                            </p:stCondLst>
                            <p:childTnLst>
                              <p:par>
                                <p:cTn id="36" presetID="10" presetClass="entr" presetSubtype="0" fill="hold" grpId="0" nodeType="after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fade">
                                      <p:cBhvr>
                                        <p:cTn id="38" dur="1000">
                                          <p:stCondLst>
                                            <p:cond delay="0"/>
                                          </p:stCondLst>
                                        </p:cTn>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build="p"/>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HP\Desktop\القرآن حياتي\Pict\19b3cc7d31670eb32b5060344b70af2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4" y="2320132"/>
            <a:ext cx="2749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9678708" y="2665413"/>
            <a:ext cx="1744663" cy="1878012"/>
          </a:xfrm>
          <a:prstGeom prst="rect">
            <a:avLst/>
          </a:prstGeom>
          <a:solidFill>
            <a:schemeClr val="tx1"/>
          </a:solidFill>
          <a:ln w="38100">
            <a:solidFill>
              <a:srgbClr val="003600"/>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lnSpc>
                <a:spcPct val="90000"/>
              </a:lnSpc>
              <a:buNone/>
            </a:pPr>
            <a:r>
              <a:rPr lang="en-US" altLang="en-US" sz="3600" b="1" dirty="0">
                <a:solidFill>
                  <a:schemeClr val="accent4">
                    <a:lumMod val="40000"/>
                    <a:lumOff val="60000"/>
                  </a:schemeClr>
                </a:solidFill>
              </a:rPr>
              <a:t>1</a:t>
            </a:r>
            <a:r>
              <a:rPr lang="en-US" altLang="en-US" sz="3600" b="1" baseline="30000" dirty="0">
                <a:solidFill>
                  <a:schemeClr val="accent4">
                    <a:lumMod val="40000"/>
                    <a:lumOff val="60000"/>
                  </a:schemeClr>
                </a:solidFill>
              </a:rPr>
              <a:t>st</a:t>
            </a:r>
            <a:r>
              <a:rPr lang="en-US" altLang="en-US" sz="3600" b="1" dirty="0">
                <a:solidFill>
                  <a:schemeClr val="accent4">
                    <a:lumMod val="40000"/>
                    <a:lumOff val="60000"/>
                  </a:schemeClr>
                </a:solidFill>
              </a:rPr>
              <a:t> Step</a:t>
            </a:r>
          </a:p>
          <a:p>
            <a:pPr algn="ctr">
              <a:lnSpc>
                <a:spcPct val="90000"/>
              </a:lnSpc>
              <a:buFont typeface="Wingdings 2" panose="05020102010507070707" pitchFamily="18" charset="2"/>
              <a:buNone/>
            </a:pPr>
            <a:r>
              <a:rPr lang="ar-KW" altLang="en-US" sz="3600" b="1" dirty="0" smtClean="0">
                <a:solidFill>
                  <a:schemeClr val="accent4">
                    <a:lumMod val="40000"/>
                    <a:lumOff val="60000"/>
                  </a:schemeClr>
                </a:solidFill>
              </a:rPr>
              <a:t>التنزيل</a:t>
            </a:r>
            <a:endParaRPr lang="ar-KW" altLang="en-US" sz="3600" b="1" dirty="0">
              <a:solidFill>
                <a:schemeClr val="accent4">
                  <a:lumMod val="40000"/>
                  <a:lumOff val="60000"/>
                </a:schemeClr>
              </a:solidFill>
            </a:endParaRPr>
          </a:p>
          <a:p>
            <a:pPr algn="ctr">
              <a:lnSpc>
                <a:spcPct val="90000"/>
              </a:lnSpc>
              <a:buFont typeface="Wingdings 2" panose="05020102010507070707" pitchFamily="18" charset="2"/>
              <a:buNone/>
            </a:pPr>
            <a:r>
              <a:rPr lang="ar-KW" altLang="en-US" sz="3600" b="1" dirty="0" smtClean="0">
                <a:solidFill>
                  <a:schemeClr val="accent4">
                    <a:lumMod val="40000"/>
                    <a:lumOff val="60000"/>
                  </a:schemeClr>
                </a:solidFill>
              </a:rPr>
              <a:t>الأول</a:t>
            </a:r>
            <a:endParaRPr lang="en-US" altLang="en-US" sz="3600" b="1" dirty="0">
              <a:solidFill>
                <a:schemeClr val="accent4">
                  <a:lumMod val="40000"/>
                  <a:lumOff val="60000"/>
                </a:schemeClr>
              </a:solidFill>
            </a:endParaRPr>
          </a:p>
        </p:txBody>
      </p:sp>
      <p:sp>
        <p:nvSpPr>
          <p:cNvPr id="7" name="Rectangle 5"/>
          <p:cNvSpPr>
            <a:spLocks noChangeArrowheads="1"/>
          </p:cNvSpPr>
          <p:nvPr/>
        </p:nvSpPr>
        <p:spPr bwMode="auto">
          <a:xfrm>
            <a:off x="4251186" y="4603003"/>
            <a:ext cx="4248150" cy="172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 typeface="Wingdings" panose="05000000000000000000" pitchFamily="2" charset="2"/>
              <a:buNone/>
            </a:pPr>
            <a:r>
              <a:rPr lang="ar-SA" altLang="en-US" sz="2000" b="1" dirty="0">
                <a:solidFill>
                  <a:schemeClr val="tx1"/>
                </a:solidFill>
                <a:latin typeface="Arial" panose="020B0604020202020204" pitchFamily="34" charset="0"/>
                <a:cs typeface="Arial" panose="020B0604020202020204" pitchFamily="34" charset="0"/>
              </a:rPr>
              <a:t>نزوله إلى اللوح المحفوظ</a:t>
            </a:r>
            <a:endParaRPr lang="ar-KW" altLang="en-US" sz="2000" b="1" dirty="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r>
              <a:rPr lang="ar-SA" altLang="en-US" sz="1400" b="1" dirty="0">
                <a:solidFill>
                  <a:schemeClr val="tx1"/>
                </a:solidFill>
                <a:latin typeface="Arial" panose="020B0604020202020204" pitchFamily="34" charset="0"/>
                <a:cs typeface="Arial" panose="020B0604020202020204" pitchFamily="34" charset="0"/>
              </a:rPr>
              <a:t>بطريقة ووقت لا يعلمها إلا الله ومن أطلعه على غيبه</a:t>
            </a:r>
            <a:endParaRPr lang="ar-KW" altLang="en-US" sz="1400" b="1" dirty="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r>
              <a:rPr lang="ar-SA" altLang="en-US" sz="2000" b="1" dirty="0">
                <a:solidFill>
                  <a:schemeClr val="tx1"/>
                </a:solidFill>
                <a:latin typeface="Arial" panose="020B0604020202020204" pitchFamily="34" charset="0"/>
                <a:cs typeface="Arial" panose="020B0604020202020204" pitchFamily="34" charset="0"/>
              </a:rPr>
              <a:t>وكان جملة لا مفرقاً</a:t>
            </a:r>
            <a:endParaRPr lang="ar-KW" altLang="en-US" sz="2000" b="1" dirty="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r>
              <a:rPr lang="ar-SA" altLang="en-US" sz="1600" b="1" dirty="0">
                <a:solidFill>
                  <a:schemeClr val="tx1"/>
                </a:solidFill>
                <a:latin typeface="Arial" panose="020B0604020202020204" pitchFamily="34" charset="0"/>
                <a:cs typeface="Arial" panose="020B0604020202020204" pitchFamily="34" charset="0"/>
              </a:rPr>
              <a:t>وذلك ظاهر من قوله تعالى:</a:t>
            </a:r>
            <a:endParaRPr lang="ar-KW" altLang="en-US" sz="1600" b="1" dirty="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r>
              <a:rPr lang="ar-KW" altLang="en-US" sz="1600" b="1" dirty="0">
                <a:solidFill>
                  <a:schemeClr val="tx1"/>
                </a:solidFill>
                <a:latin typeface="Arial" panose="020B0604020202020204" pitchFamily="34" charset="0"/>
                <a:cs typeface="Arial" panose="020B0604020202020204" pitchFamily="34" charset="0"/>
              </a:rPr>
              <a:t>( </a:t>
            </a:r>
            <a:r>
              <a:rPr lang="ar-SA" altLang="en-US" sz="1600" b="1" dirty="0">
                <a:solidFill>
                  <a:schemeClr val="tx1"/>
                </a:solidFill>
                <a:latin typeface="Arial" panose="020B0604020202020204" pitchFamily="34" charset="0"/>
                <a:cs typeface="Arial" panose="020B0604020202020204" pitchFamily="34" charset="0"/>
              </a:rPr>
              <a:t>بَلْ هُوَ قُرْآنٌ مَجِيدٌ ، فِي لَوْحٍ مَحْفُوظٍ </a:t>
            </a:r>
            <a:r>
              <a:rPr lang="ar-KW" altLang="en-US" sz="1600" b="1" dirty="0">
                <a:solidFill>
                  <a:schemeClr val="tx1"/>
                </a:solidFill>
                <a:latin typeface="Arial" panose="020B0604020202020204" pitchFamily="34" charset="0"/>
                <a:cs typeface="Arial" panose="020B0604020202020204" pitchFamily="34" charset="0"/>
              </a:rPr>
              <a:t>)</a:t>
            </a:r>
            <a:r>
              <a:rPr lang="ar-KW" altLang="en-US" sz="1100" dirty="0">
                <a:solidFill>
                  <a:schemeClr val="tx1"/>
                </a:solidFill>
                <a:latin typeface="Arial" panose="020B0604020202020204" pitchFamily="34" charset="0"/>
                <a:cs typeface="Arial" panose="020B0604020202020204" pitchFamily="34" charset="0"/>
              </a:rPr>
              <a:t> </a:t>
            </a:r>
            <a:endParaRPr lang="en-US" altLang="en-US" sz="1100" dirty="0">
              <a:solidFill>
                <a:schemeClr val="tx1"/>
              </a:solidFill>
              <a:latin typeface="Arial" panose="020B0604020202020204" pitchFamily="34" charset="0"/>
              <a:cs typeface="Arial" panose="020B0604020202020204" pitchFamily="34" charset="0"/>
            </a:endParaRPr>
          </a:p>
        </p:txBody>
      </p:sp>
      <p:sp>
        <p:nvSpPr>
          <p:cNvPr id="8" name="Rectangle 5"/>
          <p:cNvSpPr>
            <a:spLocks noChangeArrowheads="1"/>
          </p:cNvSpPr>
          <p:nvPr/>
        </p:nvSpPr>
        <p:spPr bwMode="auto">
          <a:xfrm>
            <a:off x="3816539" y="2252513"/>
            <a:ext cx="5461932" cy="155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marL="0" indent="0" algn="ctr" rtl="0">
              <a:buNone/>
            </a:pPr>
            <a:r>
              <a:rPr lang="en-US" sz="2400" dirty="0" smtClean="0">
                <a:solidFill>
                  <a:schemeClr val="tx1"/>
                </a:solidFill>
              </a:rPr>
              <a:t>The </a:t>
            </a:r>
            <a:r>
              <a:rPr lang="en-US" sz="2400" dirty="0">
                <a:solidFill>
                  <a:schemeClr val="tx1"/>
                </a:solidFill>
              </a:rPr>
              <a:t>transmission of </a:t>
            </a:r>
            <a:r>
              <a:rPr lang="en-US" sz="2400" b="1" dirty="0" smtClean="0">
                <a:solidFill>
                  <a:schemeClr val="tx1"/>
                </a:solidFill>
              </a:rPr>
              <a:t>the </a:t>
            </a:r>
            <a:r>
              <a:rPr lang="en-US" sz="2400" b="1" dirty="0">
                <a:solidFill>
                  <a:schemeClr val="tx1"/>
                </a:solidFill>
              </a:rPr>
              <a:t>whole revelation </a:t>
            </a:r>
            <a:endParaRPr lang="en-US" sz="2400" b="1" dirty="0" smtClean="0">
              <a:solidFill>
                <a:schemeClr val="tx1"/>
              </a:solidFill>
            </a:endParaRPr>
          </a:p>
          <a:p>
            <a:pPr marL="0" indent="0" algn="ctr" rtl="0">
              <a:buNone/>
            </a:pPr>
            <a:r>
              <a:rPr lang="en-US" sz="2400" dirty="0" smtClean="0">
                <a:solidFill>
                  <a:schemeClr val="tx1"/>
                </a:solidFill>
              </a:rPr>
              <a:t>To </a:t>
            </a:r>
            <a:r>
              <a:rPr lang="en-US" sz="2400" b="1" dirty="0">
                <a:solidFill>
                  <a:schemeClr val="tx1"/>
                </a:solidFill>
              </a:rPr>
              <a:t>the </a:t>
            </a:r>
            <a:r>
              <a:rPr lang="en-US" sz="2400" b="1" dirty="0">
                <a:solidFill>
                  <a:schemeClr val="tx1"/>
                </a:solidFill>
              </a:rPr>
              <a:t>Sacred Tablet</a:t>
            </a:r>
          </a:p>
          <a:p>
            <a:pPr marL="0" indent="0" algn="ctr" rtl="0">
              <a:buNone/>
            </a:pPr>
            <a:r>
              <a:rPr lang="en-US" sz="2400" dirty="0" smtClean="0">
                <a:solidFill>
                  <a:schemeClr val="tx1"/>
                </a:solidFill>
              </a:rPr>
              <a:t>In a way and time that Allah only knows.</a:t>
            </a:r>
            <a:endParaRPr lang="en-US" altLang="en-US" sz="2400" b="1" dirty="0" smtClean="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r>
              <a:rPr lang="ar-KW" altLang="en-US" sz="2800" b="1" dirty="0" smtClean="0">
                <a:solidFill>
                  <a:schemeClr val="tx1"/>
                </a:solidFill>
                <a:latin typeface="Arial" panose="020B0604020202020204" pitchFamily="34" charset="0"/>
                <a:cs typeface="Arial" panose="020B0604020202020204" pitchFamily="34" charset="0"/>
              </a:rPr>
              <a:t>( </a:t>
            </a:r>
            <a:r>
              <a:rPr lang="ar-SA" altLang="en-US" sz="2800" b="1" dirty="0">
                <a:solidFill>
                  <a:schemeClr val="tx1"/>
                </a:solidFill>
                <a:latin typeface="Arial" panose="020B0604020202020204" pitchFamily="34" charset="0"/>
                <a:cs typeface="Arial" panose="020B0604020202020204" pitchFamily="34" charset="0"/>
              </a:rPr>
              <a:t>بَلْ هُوَ قُرْآنٌ مَجِيدٌ ، فِي لَوْحٍ مَحْفُوظٍ </a:t>
            </a:r>
            <a:r>
              <a:rPr lang="ar-KW" altLang="en-US" sz="2800" b="1" dirty="0">
                <a:solidFill>
                  <a:schemeClr val="tx1"/>
                </a:solidFill>
                <a:latin typeface="Arial" panose="020B0604020202020204" pitchFamily="34" charset="0"/>
                <a:cs typeface="Arial" panose="020B0604020202020204" pitchFamily="34" charset="0"/>
              </a:rPr>
              <a:t>)</a:t>
            </a:r>
            <a:r>
              <a:rPr lang="ar-KW" altLang="en-US" sz="2800" dirty="0">
                <a:solidFill>
                  <a:schemeClr val="tx1"/>
                </a:solidFill>
                <a:latin typeface="Arial" panose="020B0604020202020204" pitchFamily="34" charset="0"/>
                <a:cs typeface="Arial" panose="020B0604020202020204" pitchFamily="34" charset="0"/>
              </a:rPr>
              <a:t> </a:t>
            </a:r>
            <a:endParaRPr lang="en-US" altLang="en-US" sz="2800" dirty="0">
              <a:solidFill>
                <a:schemeClr val="tx1"/>
              </a:solidFill>
              <a:latin typeface="Arial" panose="020B0604020202020204" pitchFamily="34" charset="0"/>
              <a:cs typeface="Arial" panose="020B0604020202020204" pitchFamily="34" charset="0"/>
            </a:endParaRPr>
          </a:p>
        </p:txBody>
      </p:sp>
      <p:sp>
        <p:nvSpPr>
          <p:cNvPr id="9" name="TextBox 8"/>
          <p:cNvSpPr txBox="1"/>
          <p:nvPr/>
        </p:nvSpPr>
        <p:spPr>
          <a:xfrm>
            <a:off x="2762532" y="467323"/>
            <a:ext cx="6264275" cy="1015663"/>
          </a:xfrm>
          <a:prstGeom prst="rect">
            <a:avLst/>
          </a:prstGeom>
          <a:solidFill>
            <a:schemeClr val="accent1">
              <a:lumMod val="50000"/>
            </a:schemeClr>
          </a:solidFill>
          <a:ln>
            <a:solidFill>
              <a:srgbClr val="FFFF00"/>
            </a:solidFill>
          </a:ln>
        </p:spPr>
        <p:txBody>
          <a:bodyPr rtlCol="1">
            <a:spAutoFit/>
          </a:bodyPr>
          <a:lstStyle/>
          <a:p>
            <a:pPr algn="ctr" eaLnBrk="1" hangingPunct="1">
              <a:defRPr/>
            </a:pPr>
            <a:r>
              <a:rPr lang="en-US" sz="3600" b="1" spc="600" dirty="0" smtClean="0">
                <a:solidFill>
                  <a:srgbClr val="FFFF00"/>
                </a:solidFill>
                <a:latin typeface="Stencil" panose="040409050D0802020404" pitchFamily="82" charset="0"/>
              </a:rPr>
              <a:t>Qur’an Reveling</a:t>
            </a:r>
          </a:p>
          <a:p>
            <a:pPr algn="ctr">
              <a:defRPr/>
            </a:pPr>
            <a:r>
              <a:rPr lang="ar-KW" sz="2400" b="1" spc="600" dirty="0">
                <a:solidFill>
                  <a:srgbClr val="FFFF00"/>
                </a:solidFill>
                <a:latin typeface="Stencil" panose="040409050D0802020404" pitchFamily="82" charset="0"/>
              </a:rPr>
              <a:t>تنزيل القرآن</a:t>
            </a:r>
            <a:endParaRPr lang="ar-KW" sz="2400" b="1" spc="600" dirty="0">
              <a:solidFill>
                <a:srgbClr val="FFFF00"/>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3592419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2000" fill="hold"/>
                                        <p:tgtEl>
                                          <p:spTgt spid="4">
                                            <p:bg/>
                                          </p:spTgt>
                                        </p:tgtEl>
                                        <p:attrNameLst>
                                          <p:attrName>ppt_w</p:attrName>
                                        </p:attrNameLst>
                                      </p:cBhvr>
                                      <p:tavLst>
                                        <p:tav tm="0">
                                          <p:val>
                                            <p:fltVal val="0"/>
                                          </p:val>
                                        </p:tav>
                                        <p:tav tm="100000">
                                          <p:val>
                                            <p:strVal val="#ppt_w"/>
                                          </p:val>
                                        </p:tav>
                                      </p:tavLst>
                                    </p:anim>
                                    <p:anim calcmode="lin" valueType="num">
                                      <p:cBhvr>
                                        <p:cTn id="8" dur="2000" fill="hold"/>
                                        <p:tgtEl>
                                          <p:spTgt spid="4">
                                            <p:bg/>
                                          </p:spTgt>
                                        </p:tgtEl>
                                        <p:attrNameLst>
                                          <p:attrName>ppt_h</p:attrName>
                                        </p:attrNameLst>
                                      </p:cBhvr>
                                      <p:tavLst>
                                        <p:tav tm="0">
                                          <p:val>
                                            <p:fltVal val="0"/>
                                          </p:val>
                                        </p:tav>
                                        <p:tav tm="100000">
                                          <p:val>
                                            <p:strVal val="#ppt_h"/>
                                          </p:val>
                                        </p:tav>
                                      </p:tavLst>
                                    </p:anim>
                                    <p:animEffect transition="in" filter="fade">
                                      <p:cBhvr>
                                        <p:cTn id="9" dur="20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2000"/>
                                        <p:tgtEl>
                                          <p:spTgt spid="4">
                                            <p:txEl>
                                              <p:pRg st="1" end="1"/>
                                            </p:txEl>
                                          </p:spTgt>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8" dur="2000"/>
                                        <p:tgtEl>
                                          <p:spTgt spid="4">
                                            <p:txEl>
                                              <p:pRg st="2" end="2"/>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1000">
                                          <p:stCondLst>
                                            <p:cond delay="0"/>
                                          </p:stCondLst>
                                        </p:cTn>
                                        <p:tgtEl>
                                          <p:spTgt spid="7">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1000">
                                          <p:stCondLst>
                                            <p:cond delay="0"/>
                                          </p:stCondLst>
                                        </p:cTn>
                                        <p:tgtEl>
                                          <p:spTgt spid="7">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fade">
                                      <p:cBhvr>
                                        <p:cTn id="38" dur="1000">
                                          <p:stCondLst>
                                            <p:cond delay="0"/>
                                          </p:stCondLst>
                                        </p:cTn>
                                        <p:tgtEl>
                                          <p:spTgt spid="7">
                                            <p:txEl>
                                              <p:pRg st="2" end="2"/>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fade">
                                      <p:cBhvr>
                                        <p:cTn id="41" dur="1000">
                                          <p:stCondLst>
                                            <p:cond delay="0"/>
                                          </p:stCondLst>
                                        </p:cTn>
                                        <p:tgtEl>
                                          <p:spTgt spid="7">
                                            <p:txEl>
                                              <p:pRg st="3" end="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fade">
                                      <p:cBhvr>
                                        <p:cTn id="44" dur="1000">
                                          <p:stCondLst>
                                            <p:cond delay="0"/>
                                          </p:stCondLst>
                                        </p:cTn>
                                        <p:tgtEl>
                                          <p:spTgt spid="7">
                                            <p:txEl>
                                              <p:pRg st="4" end="4"/>
                                            </p:txEl>
                                          </p:spTgt>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Effect transition="in" filter="fade">
                                      <p:cBhvr>
                                        <p:cTn id="48" dur="1000">
                                          <p:stCondLst>
                                            <p:cond delay="0"/>
                                          </p:stCondLst>
                                        </p:cTn>
                                        <p:tgtEl>
                                          <p:spTgt spid="8">
                                            <p:txEl>
                                              <p:pRg st="0" end="0"/>
                                            </p:txEl>
                                          </p:spTgt>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Effect transition="in" filter="fade">
                                      <p:cBhvr>
                                        <p:cTn id="52" dur="1000">
                                          <p:stCondLst>
                                            <p:cond delay="0"/>
                                          </p:stCondLst>
                                        </p:cTn>
                                        <p:tgtEl>
                                          <p:spTgt spid="8">
                                            <p:txEl>
                                              <p:pRg st="1" end="1"/>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fade">
                                      <p:cBhvr>
                                        <p:cTn id="56" dur="1000">
                                          <p:stCondLst>
                                            <p:cond delay="0"/>
                                          </p:stCondLst>
                                        </p:cTn>
                                        <p:tgtEl>
                                          <p:spTgt spid="8">
                                            <p:txEl>
                                              <p:pRg st="2" end="2"/>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xEl>
                                              <p:pRg st="3" end="3"/>
                                            </p:txEl>
                                          </p:spTgt>
                                        </p:tgtEl>
                                        <p:attrNameLst>
                                          <p:attrName>style.visibility</p:attrName>
                                        </p:attrNameLst>
                                      </p:cBhvr>
                                      <p:to>
                                        <p:strVal val="visible"/>
                                      </p:to>
                                    </p:set>
                                    <p:animEffect transition="in" filter="fade">
                                      <p:cBhvr>
                                        <p:cTn id="59" dur="1000">
                                          <p:stCondLst>
                                            <p:cond delay="0"/>
                                          </p:stCondLst>
                                        </p:cTn>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build="p"/>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HP\Desktop\القرآن حياتي\Pict\19b3cc7d31670eb32b5060344b70af2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4" y="2320132"/>
            <a:ext cx="2749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3924395" y="4537401"/>
            <a:ext cx="4248150" cy="206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 typeface="Wingdings" panose="05000000000000000000" pitchFamily="2" charset="2"/>
              <a:buNone/>
            </a:pPr>
            <a:r>
              <a:rPr lang="ar-SA" altLang="en-US" sz="2000" b="1" dirty="0">
                <a:solidFill>
                  <a:schemeClr val="tx1"/>
                </a:solidFill>
                <a:latin typeface="Arial" panose="020B0604020202020204" pitchFamily="34" charset="0"/>
                <a:cs typeface="Arial" panose="020B0604020202020204" pitchFamily="34" charset="0"/>
              </a:rPr>
              <a:t>النزول من اللوح المحفوظ إلى </a:t>
            </a:r>
            <a:endParaRPr lang="ar-KW" altLang="en-US" sz="2000" b="1" dirty="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r>
              <a:rPr lang="ar-SA" altLang="en-US" sz="2000" b="1" dirty="0">
                <a:solidFill>
                  <a:schemeClr val="tx1"/>
                </a:solidFill>
                <a:latin typeface="Arial" panose="020B0604020202020204" pitchFamily="34" charset="0"/>
                <a:cs typeface="Arial" panose="020B0604020202020204" pitchFamily="34" charset="0"/>
              </a:rPr>
              <a:t>بيت العزة في السماء الدنيا</a:t>
            </a:r>
            <a:endParaRPr lang="ar-KW" altLang="en-US" sz="2000" b="1" dirty="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r>
              <a:rPr lang="ar-SA" altLang="en-US" sz="1600" b="1" dirty="0">
                <a:solidFill>
                  <a:schemeClr val="tx1"/>
                </a:solidFill>
                <a:latin typeface="Arial" panose="020B0604020202020204" pitchFamily="34" charset="0"/>
                <a:cs typeface="Arial" panose="020B0604020202020204" pitchFamily="34" charset="0"/>
              </a:rPr>
              <a:t>ويظهر من خلال الآيات القرآنية التي يستدل بها على هذا النزول</a:t>
            </a:r>
            <a:r>
              <a:rPr lang="ar-SA" altLang="en-US" sz="1600" dirty="0">
                <a:solidFill>
                  <a:schemeClr val="tx1"/>
                </a:solidFill>
                <a:latin typeface="Arial" panose="020B0604020202020204" pitchFamily="34" charset="0"/>
                <a:cs typeface="Arial" panose="020B0604020202020204" pitchFamily="34" charset="0"/>
              </a:rPr>
              <a:t> </a:t>
            </a:r>
            <a:r>
              <a:rPr lang="ar-SA" altLang="en-US" sz="1600" b="1" dirty="0">
                <a:solidFill>
                  <a:schemeClr val="tx1"/>
                </a:solidFill>
                <a:latin typeface="Arial" panose="020B0604020202020204" pitchFamily="34" charset="0"/>
                <a:cs typeface="Arial" panose="020B0604020202020204" pitchFamily="34" charset="0"/>
              </a:rPr>
              <a:t>ما يفيد بأن القرآن</a:t>
            </a:r>
            <a:endParaRPr lang="ar-KW" altLang="en-US" sz="1600" b="1" dirty="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r>
              <a:rPr lang="ar-SA" altLang="en-US" sz="2000" b="1" dirty="0">
                <a:solidFill>
                  <a:schemeClr val="tx1"/>
                </a:solidFill>
                <a:latin typeface="Arial" panose="020B0604020202020204" pitchFamily="34" charset="0"/>
                <a:cs typeface="Arial" panose="020B0604020202020204" pitchFamily="34" charset="0"/>
              </a:rPr>
              <a:t>نزل </a:t>
            </a:r>
            <a:r>
              <a:rPr lang="ar-KW" altLang="en-US" sz="2000" b="1" dirty="0">
                <a:solidFill>
                  <a:schemeClr val="tx1"/>
                </a:solidFill>
                <a:latin typeface="Arial" panose="020B0604020202020204" pitchFamily="34" charset="0"/>
                <a:cs typeface="Arial" panose="020B0604020202020204" pitchFamily="34" charset="0"/>
              </a:rPr>
              <a:t>جملة واحدة و</a:t>
            </a:r>
            <a:r>
              <a:rPr lang="ar-SA" altLang="en-US" sz="2000" b="1" dirty="0">
                <a:solidFill>
                  <a:schemeClr val="tx1"/>
                </a:solidFill>
                <a:latin typeface="Arial" panose="020B0604020202020204" pitchFamily="34" charset="0"/>
                <a:cs typeface="Arial" panose="020B0604020202020204" pitchFamily="34" charset="0"/>
              </a:rPr>
              <a:t>في ليلة واحدة</a:t>
            </a:r>
            <a:endParaRPr lang="ar-KW" altLang="en-US" sz="2000" b="1" dirty="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r>
              <a:rPr lang="ar-SA" altLang="en-US" sz="1600" b="1" dirty="0">
                <a:solidFill>
                  <a:schemeClr val="tx1"/>
                </a:solidFill>
                <a:latin typeface="Arial" panose="020B0604020202020204" pitchFamily="34" charset="0"/>
                <a:cs typeface="Arial" panose="020B0604020202020204" pitchFamily="34" charset="0"/>
              </a:rPr>
              <a:t>ووصفها القرآن</a:t>
            </a:r>
            <a:r>
              <a:rPr lang="ar-KW" altLang="en-US" sz="1600" b="1" dirty="0">
                <a:solidFill>
                  <a:schemeClr val="tx1"/>
                </a:solidFill>
                <a:latin typeface="Arial" panose="020B0604020202020204" pitchFamily="34" charset="0"/>
                <a:cs typeface="Arial" panose="020B0604020202020204" pitchFamily="34" charset="0"/>
              </a:rPr>
              <a:t> </a:t>
            </a:r>
            <a:r>
              <a:rPr lang="ar-SA" altLang="en-US" sz="1600" b="1" dirty="0">
                <a:solidFill>
                  <a:schemeClr val="tx1"/>
                </a:solidFill>
                <a:latin typeface="Arial" panose="020B0604020202020204" pitchFamily="34" charset="0"/>
                <a:cs typeface="Arial" panose="020B0604020202020204" pitchFamily="34" charset="0"/>
              </a:rPr>
              <a:t>بمباركة</a:t>
            </a:r>
            <a:r>
              <a:rPr lang="ar-KW" altLang="en-US" sz="1600" b="1" dirty="0">
                <a:solidFill>
                  <a:schemeClr val="tx1"/>
                </a:solidFill>
                <a:latin typeface="Arial" panose="020B0604020202020204" pitchFamily="34" charset="0"/>
                <a:cs typeface="Arial" panose="020B0604020202020204" pitchFamily="34" charset="0"/>
              </a:rPr>
              <a:t> وهي </a:t>
            </a:r>
            <a:r>
              <a:rPr lang="ar-SA" altLang="en-US" sz="1600" b="1" dirty="0">
                <a:solidFill>
                  <a:schemeClr val="tx1"/>
                </a:solidFill>
                <a:latin typeface="Arial" panose="020B0604020202020204" pitchFamily="34" charset="0"/>
                <a:cs typeface="Arial" panose="020B0604020202020204" pitchFamily="34" charset="0"/>
              </a:rPr>
              <a:t>ليلة القد</a:t>
            </a:r>
            <a:r>
              <a:rPr lang="ar-KW" altLang="en-US" sz="1600" b="1" dirty="0">
                <a:solidFill>
                  <a:schemeClr val="tx1"/>
                </a:solidFill>
                <a:latin typeface="Arial" panose="020B0604020202020204" pitchFamily="34" charset="0"/>
                <a:cs typeface="Arial" panose="020B0604020202020204" pitchFamily="34" charset="0"/>
              </a:rPr>
              <a:t>ر </a:t>
            </a:r>
            <a:r>
              <a:rPr lang="ar-SA" altLang="en-US" sz="1600" b="1" dirty="0">
                <a:solidFill>
                  <a:schemeClr val="tx1"/>
                </a:solidFill>
                <a:latin typeface="Arial" panose="020B0604020202020204" pitchFamily="34" charset="0"/>
                <a:cs typeface="Arial" panose="020B0604020202020204" pitchFamily="34" charset="0"/>
              </a:rPr>
              <a:t>في رمضان</a:t>
            </a:r>
            <a:endParaRPr lang="en-US" altLang="en-US" sz="2000" dirty="0">
              <a:solidFill>
                <a:schemeClr val="tx1"/>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9386047" y="2665413"/>
            <a:ext cx="2037324" cy="1878012"/>
          </a:xfrm>
          <a:prstGeom prst="rect">
            <a:avLst/>
          </a:prstGeom>
          <a:solidFill>
            <a:schemeClr val="tx1"/>
          </a:solidFill>
          <a:ln w="38100">
            <a:solidFill>
              <a:srgbClr val="003600"/>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lnSpc>
                <a:spcPct val="90000"/>
              </a:lnSpc>
              <a:buNone/>
            </a:pPr>
            <a:r>
              <a:rPr lang="en-US" altLang="en-US" sz="3600" b="1" dirty="0">
                <a:solidFill>
                  <a:schemeClr val="accent4">
                    <a:lumMod val="40000"/>
                    <a:lumOff val="60000"/>
                  </a:schemeClr>
                </a:solidFill>
              </a:rPr>
              <a:t>2</a:t>
            </a:r>
            <a:r>
              <a:rPr lang="en-US" altLang="en-US" sz="3600" b="1" baseline="30000" dirty="0">
                <a:solidFill>
                  <a:schemeClr val="accent4">
                    <a:lumMod val="40000"/>
                    <a:lumOff val="60000"/>
                  </a:schemeClr>
                </a:solidFill>
              </a:rPr>
              <a:t>nd</a:t>
            </a:r>
            <a:r>
              <a:rPr lang="en-US" altLang="en-US" sz="3600" b="1" dirty="0">
                <a:solidFill>
                  <a:schemeClr val="accent4">
                    <a:lumMod val="40000"/>
                    <a:lumOff val="60000"/>
                  </a:schemeClr>
                </a:solidFill>
              </a:rPr>
              <a:t> Step</a:t>
            </a:r>
          </a:p>
          <a:p>
            <a:pPr algn="ctr">
              <a:lnSpc>
                <a:spcPct val="90000"/>
              </a:lnSpc>
              <a:buFont typeface="Wingdings 2" panose="05020102010507070707" pitchFamily="18" charset="2"/>
              <a:buNone/>
            </a:pPr>
            <a:r>
              <a:rPr lang="ar-KW" altLang="en-US" sz="3600" b="1" dirty="0" smtClean="0">
                <a:solidFill>
                  <a:schemeClr val="accent4">
                    <a:lumMod val="40000"/>
                    <a:lumOff val="60000"/>
                  </a:schemeClr>
                </a:solidFill>
              </a:rPr>
              <a:t>التنزيل</a:t>
            </a:r>
            <a:endParaRPr lang="ar-KW" altLang="en-US" sz="3600" b="1" dirty="0">
              <a:solidFill>
                <a:schemeClr val="accent4">
                  <a:lumMod val="40000"/>
                  <a:lumOff val="60000"/>
                </a:schemeClr>
              </a:solidFill>
            </a:endParaRPr>
          </a:p>
          <a:p>
            <a:pPr algn="ctr">
              <a:lnSpc>
                <a:spcPct val="90000"/>
              </a:lnSpc>
              <a:buFont typeface="Wingdings 2" panose="05020102010507070707" pitchFamily="18" charset="2"/>
              <a:buNone/>
            </a:pPr>
            <a:r>
              <a:rPr lang="ar-SA" altLang="en-US" sz="3600" b="1" dirty="0" smtClean="0">
                <a:solidFill>
                  <a:schemeClr val="accent4">
                    <a:lumMod val="40000"/>
                    <a:lumOff val="60000"/>
                  </a:schemeClr>
                </a:solidFill>
              </a:rPr>
              <a:t>الثاني</a:t>
            </a:r>
            <a:endParaRPr lang="en-US" altLang="en-US" sz="3600" b="1" dirty="0">
              <a:solidFill>
                <a:schemeClr val="accent4">
                  <a:lumMod val="40000"/>
                  <a:lumOff val="60000"/>
                </a:schemeClr>
              </a:solidFill>
            </a:endParaRPr>
          </a:p>
        </p:txBody>
      </p:sp>
      <p:sp>
        <p:nvSpPr>
          <p:cNvPr id="2" name="Rectangle 1"/>
          <p:cNvSpPr/>
          <p:nvPr/>
        </p:nvSpPr>
        <p:spPr>
          <a:xfrm>
            <a:off x="3290047" y="1864229"/>
            <a:ext cx="5736760" cy="2554545"/>
          </a:xfrm>
          <a:prstGeom prst="rect">
            <a:avLst/>
          </a:prstGeom>
        </p:spPr>
        <p:txBody>
          <a:bodyPr wrap="square">
            <a:spAutoFit/>
          </a:bodyPr>
          <a:lstStyle/>
          <a:p>
            <a:pPr algn="ctr"/>
            <a:r>
              <a:rPr lang="en-US" sz="2400" dirty="0">
                <a:latin typeface="TimesNewRomanPSMT"/>
              </a:rPr>
              <a:t>It is the transmission of </a:t>
            </a:r>
            <a:endParaRPr lang="en-US" sz="2400" dirty="0" smtClean="0">
              <a:latin typeface="TimesNewRomanPSMT"/>
            </a:endParaRPr>
          </a:p>
          <a:p>
            <a:pPr algn="ctr"/>
            <a:r>
              <a:rPr lang="en-US" sz="2800" b="1" dirty="0" smtClean="0">
                <a:latin typeface="TimesNewRomanPSMT"/>
              </a:rPr>
              <a:t>the </a:t>
            </a:r>
            <a:r>
              <a:rPr lang="en-US" sz="2800" b="1" dirty="0">
                <a:latin typeface="TimesNewRomanPSMT"/>
              </a:rPr>
              <a:t>whole </a:t>
            </a:r>
            <a:r>
              <a:rPr lang="en-US" sz="2800" b="1" dirty="0" smtClean="0">
                <a:latin typeface="TimesNewRomanPSMT"/>
              </a:rPr>
              <a:t>revelation</a:t>
            </a:r>
          </a:p>
          <a:p>
            <a:pPr algn="ctr"/>
            <a:r>
              <a:rPr lang="en-US" sz="2400" dirty="0" smtClean="0">
                <a:latin typeface="TimesNewRomanPSMT"/>
              </a:rPr>
              <a:t>from </a:t>
            </a:r>
            <a:r>
              <a:rPr lang="en-US" sz="2800" b="1" dirty="0">
                <a:latin typeface="TimesNewRomanPSMT"/>
              </a:rPr>
              <a:t>the Sacred </a:t>
            </a:r>
            <a:r>
              <a:rPr lang="en-US" sz="2800" b="1" dirty="0">
                <a:latin typeface="TimesNewRomanPSMT"/>
              </a:rPr>
              <a:t>Tablet </a:t>
            </a:r>
            <a:endParaRPr lang="en-US" sz="2800" b="1" dirty="0" smtClean="0">
              <a:latin typeface="TimesNewRomanPSMT"/>
            </a:endParaRPr>
          </a:p>
          <a:p>
            <a:pPr algn="ctr"/>
            <a:r>
              <a:rPr lang="en-US" sz="2400" dirty="0" smtClean="0">
                <a:latin typeface="TimesNewRomanPSMT"/>
              </a:rPr>
              <a:t>to </a:t>
            </a:r>
            <a:r>
              <a:rPr lang="en-US" sz="2800" b="1" dirty="0">
                <a:latin typeface="TimesNewRomanPSMT"/>
              </a:rPr>
              <a:t>the House of Dignity </a:t>
            </a:r>
            <a:endParaRPr lang="en-US" sz="2800" b="1" dirty="0" smtClean="0">
              <a:latin typeface="TimesNewRomanPSMT"/>
            </a:endParaRPr>
          </a:p>
          <a:p>
            <a:pPr algn="ctr"/>
            <a:r>
              <a:rPr lang="en-US" sz="2400" dirty="0" smtClean="0">
                <a:latin typeface="TimesNewRomanPSMT"/>
              </a:rPr>
              <a:t>in </a:t>
            </a:r>
            <a:r>
              <a:rPr lang="en-US" sz="2400" dirty="0">
                <a:latin typeface="TimesNewRomanPSMT"/>
              </a:rPr>
              <a:t>the lower </a:t>
            </a:r>
            <a:r>
              <a:rPr lang="en-US" sz="2400" dirty="0" smtClean="0">
                <a:latin typeface="TimesNewRomanPSMT"/>
              </a:rPr>
              <a:t>heaven</a:t>
            </a:r>
          </a:p>
          <a:p>
            <a:pPr algn="ctr"/>
            <a:r>
              <a:rPr lang="en-US" sz="2400" dirty="0" smtClean="0">
                <a:latin typeface="TimesNewRomanPSMT"/>
              </a:rPr>
              <a:t>In </a:t>
            </a:r>
            <a:r>
              <a:rPr lang="en-US" sz="2400" dirty="0" err="1" smtClean="0">
                <a:latin typeface="TimesNewRomanPSMT"/>
              </a:rPr>
              <a:t>Lailat-ul-Qadr</a:t>
            </a:r>
            <a:r>
              <a:rPr lang="en-US" sz="2400" dirty="0" smtClean="0">
                <a:latin typeface="TimesNewRomanPSMT"/>
              </a:rPr>
              <a:t>.</a:t>
            </a:r>
            <a:endParaRPr lang="en-US" sz="2400" dirty="0"/>
          </a:p>
        </p:txBody>
      </p:sp>
      <p:sp>
        <p:nvSpPr>
          <p:cNvPr id="9" name="TextBox 8"/>
          <p:cNvSpPr txBox="1"/>
          <p:nvPr/>
        </p:nvSpPr>
        <p:spPr>
          <a:xfrm>
            <a:off x="2762532" y="467323"/>
            <a:ext cx="6264275" cy="1015663"/>
          </a:xfrm>
          <a:prstGeom prst="rect">
            <a:avLst/>
          </a:prstGeom>
          <a:solidFill>
            <a:schemeClr val="accent1">
              <a:lumMod val="50000"/>
            </a:schemeClr>
          </a:solidFill>
          <a:ln>
            <a:solidFill>
              <a:srgbClr val="FFFF00"/>
            </a:solidFill>
          </a:ln>
        </p:spPr>
        <p:txBody>
          <a:bodyPr rtlCol="1">
            <a:spAutoFit/>
          </a:bodyPr>
          <a:lstStyle/>
          <a:p>
            <a:pPr algn="ctr" eaLnBrk="1" hangingPunct="1">
              <a:defRPr/>
            </a:pPr>
            <a:r>
              <a:rPr lang="en-US" sz="3600" b="1" spc="600" dirty="0" smtClean="0">
                <a:solidFill>
                  <a:srgbClr val="FFFF00"/>
                </a:solidFill>
                <a:latin typeface="Stencil" panose="040409050D0802020404" pitchFamily="82" charset="0"/>
              </a:rPr>
              <a:t>Qur’an Reveling</a:t>
            </a:r>
          </a:p>
          <a:p>
            <a:pPr algn="ctr">
              <a:defRPr/>
            </a:pPr>
            <a:r>
              <a:rPr lang="ar-KW" sz="2400" b="1" spc="600" dirty="0">
                <a:solidFill>
                  <a:srgbClr val="FFFF00"/>
                </a:solidFill>
                <a:latin typeface="Stencil" panose="040409050D0802020404" pitchFamily="82" charset="0"/>
              </a:rPr>
              <a:t>تنزيل القرآن</a:t>
            </a:r>
            <a:endParaRPr lang="ar-KW" sz="2400" b="1" spc="600" dirty="0">
              <a:solidFill>
                <a:srgbClr val="FFFF00"/>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972839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stCondLst>
                                            <p:cond delay="0"/>
                                          </p:stCondLst>
                                        </p:cTn>
                                        <p:tgtEl>
                                          <p:spTgt spid="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000">
                                          <p:stCondLst>
                                            <p:cond delay="0"/>
                                          </p:stCondLst>
                                        </p:cTn>
                                        <p:tgtEl>
                                          <p:spTgt spid="7">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stCondLst>
                                            <p:cond delay="0"/>
                                          </p:stCondLst>
                                        </p:cTn>
                                        <p:tgtEl>
                                          <p:spTgt spid="7">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1000">
                                          <p:stCondLst>
                                            <p:cond delay="0"/>
                                          </p:stCondLst>
                                        </p:cTn>
                                        <p:tgtEl>
                                          <p:spTgt spid="7">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stCondLst>
                                            <p:cond delay="0"/>
                                          </p:stCondLst>
                                        </p:cTn>
                                        <p:tgtEl>
                                          <p:spTgt spid="7">
                                            <p:txEl>
                                              <p:pRg st="4" end="4"/>
                                            </p:txEl>
                                          </p:spTgt>
                                        </p:tgtEl>
                                      </p:cBhvr>
                                    </p:animEffect>
                                  </p:childTnLst>
                                </p:cTn>
                              </p:par>
                            </p:childTnLst>
                          </p:cTn>
                        </p:par>
                        <p:par>
                          <p:cTn id="24" fill="hold">
                            <p:stCondLst>
                              <p:cond delay="5000"/>
                            </p:stCondLst>
                            <p:childTnLst>
                              <p:par>
                                <p:cTn id="25" presetID="53" presetClass="entr" presetSubtype="0" fill="hold" grpId="0" nodeType="afterEffect">
                                  <p:stCondLst>
                                    <p:cond delay="0"/>
                                  </p:stCondLst>
                                  <p:childTnLst>
                                    <p:set>
                                      <p:cBhvr>
                                        <p:cTn id="26" dur="1" fill="hold">
                                          <p:stCondLst>
                                            <p:cond delay="0"/>
                                          </p:stCondLst>
                                        </p:cTn>
                                        <p:tgtEl>
                                          <p:spTgt spid="8">
                                            <p:bg/>
                                          </p:spTgt>
                                        </p:tgtEl>
                                        <p:attrNameLst>
                                          <p:attrName>style.visibility</p:attrName>
                                        </p:attrNameLst>
                                      </p:cBhvr>
                                      <p:to>
                                        <p:strVal val="visible"/>
                                      </p:to>
                                    </p:set>
                                    <p:anim calcmode="lin" valueType="num">
                                      <p:cBhvr>
                                        <p:cTn id="27" dur="2000" fill="hold"/>
                                        <p:tgtEl>
                                          <p:spTgt spid="8">
                                            <p:bg/>
                                          </p:spTgt>
                                        </p:tgtEl>
                                        <p:attrNameLst>
                                          <p:attrName>ppt_w</p:attrName>
                                        </p:attrNameLst>
                                      </p:cBhvr>
                                      <p:tavLst>
                                        <p:tav tm="0">
                                          <p:val>
                                            <p:fltVal val="0"/>
                                          </p:val>
                                        </p:tav>
                                        <p:tav tm="100000">
                                          <p:val>
                                            <p:strVal val="#ppt_w"/>
                                          </p:val>
                                        </p:tav>
                                      </p:tavLst>
                                    </p:anim>
                                    <p:anim calcmode="lin" valueType="num">
                                      <p:cBhvr>
                                        <p:cTn id="28" dur="2000" fill="hold"/>
                                        <p:tgtEl>
                                          <p:spTgt spid="8">
                                            <p:bg/>
                                          </p:spTgt>
                                        </p:tgtEl>
                                        <p:attrNameLst>
                                          <p:attrName>ppt_h</p:attrName>
                                        </p:attrNameLst>
                                      </p:cBhvr>
                                      <p:tavLst>
                                        <p:tav tm="0">
                                          <p:val>
                                            <p:fltVal val="0"/>
                                          </p:val>
                                        </p:tav>
                                        <p:tav tm="100000">
                                          <p:val>
                                            <p:strVal val="#ppt_h"/>
                                          </p:val>
                                        </p:tav>
                                      </p:tavLst>
                                    </p:anim>
                                    <p:animEffect transition="in" filter="fade">
                                      <p:cBhvr>
                                        <p:cTn id="29" dur="2000"/>
                                        <p:tgtEl>
                                          <p:spTgt spid="8">
                                            <p:bg/>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p:cTn id="34"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5"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6" dur="2000"/>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 calcmode="lin" valueType="num">
                                      <p:cBhvr>
                                        <p:cTn id="41" dur="2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42" dur="20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43" dur="2000"/>
                                        <p:tgtEl>
                                          <p:spTgt spid="8">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 calcmode="lin" valueType="num">
                                      <p:cBhvr>
                                        <p:cTn id="48" dur="2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49" dur="2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50"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HP\Desktop\القرآن حياتي\Pict\19b3cc7d31670eb32b5060344b70af2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4" y="2320132"/>
            <a:ext cx="2749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9678708" y="2665413"/>
            <a:ext cx="1744663" cy="1878012"/>
          </a:xfrm>
          <a:prstGeom prst="rect">
            <a:avLst/>
          </a:prstGeom>
          <a:solidFill>
            <a:schemeClr val="tx1"/>
          </a:solidFill>
          <a:ln w="38100">
            <a:solidFill>
              <a:srgbClr val="003600"/>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lnSpc>
                <a:spcPct val="90000"/>
              </a:lnSpc>
              <a:buNone/>
            </a:pPr>
            <a:r>
              <a:rPr lang="en-US" altLang="en-US" sz="3600" b="1" dirty="0" smtClean="0">
                <a:solidFill>
                  <a:schemeClr val="accent4">
                    <a:lumMod val="40000"/>
                    <a:lumOff val="60000"/>
                  </a:schemeClr>
                </a:solidFill>
              </a:rPr>
              <a:t>3</a:t>
            </a:r>
            <a:r>
              <a:rPr lang="en-US" altLang="en-US" sz="3600" b="1" baseline="30000" dirty="0" smtClean="0">
                <a:solidFill>
                  <a:schemeClr val="accent4">
                    <a:lumMod val="40000"/>
                    <a:lumOff val="60000"/>
                  </a:schemeClr>
                </a:solidFill>
              </a:rPr>
              <a:t>rd</a:t>
            </a:r>
            <a:r>
              <a:rPr lang="en-US" altLang="en-US" sz="3600" b="1" dirty="0" smtClean="0">
                <a:solidFill>
                  <a:schemeClr val="accent4">
                    <a:lumMod val="40000"/>
                    <a:lumOff val="60000"/>
                  </a:schemeClr>
                </a:solidFill>
              </a:rPr>
              <a:t> </a:t>
            </a:r>
            <a:r>
              <a:rPr lang="en-US" altLang="en-US" sz="3600" b="1" dirty="0">
                <a:solidFill>
                  <a:schemeClr val="accent4">
                    <a:lumMod val="40000"/>
                    <a:lumOff val="60000"/>
                  </a:schemeClr>
                </a:solidFill>
              </a:rPr>
              <a:t>Step</a:t>
            </a:r>
          </a:p>
          <a:p>
            <a:pPr algn="ctr">
              <a:lnSpc>
                <a:spcPct val="90000"/>
              </a:lnSpc>
              <a:buFont typeface="Wingdings 2" panose="05020102010507070707" pitchFamily="18" charset="2"/>
              <a:buNone/>
            </a:pPr>
            <a:r>
              <a:rPr lang="ar-KW" altLang="en-US" sz="3600" b="1" dirty="0" smtClean="0">
                <a:solidFill>
                  <a:schemeClr val="accent4">
                    <a:lumMod val="40000"/>
                    <a:lumOff val="60000"/>
                  </a:schemeClr>
                </a:solidFill>
              </a:rPr>
              <a:t>التنزيل</a:t>
            </a:r>
            <a:endParaRPr lang="ar-KW" altLang="en-US" sz="3600" b="1" dirty="0">
              <a:solidFill>
                <a:schemeClr val="accent4">
                  <a:lumMod val="40000"/>
                  <a:lumOff val="60000"/>
                </a:schemeClr>
              </a:solidFill>
            </a:endParaRPr>
          </a:p>
          <a:p>
            <a:pPr algn="ctr">
              <a:lnSpc>
                <a:spcPct val="90000"/>
              </a:lnSpc>
              <a:buFont typeface="Wingdings 2" panose="05020102010507070707" pitchFamily="18" charset="2"/>
              <a:buNone/>
            </a:pPr>
            <a:r>
              <a:rPr lang="ar-SA" altLang="en-US" sz="3600" b="1" dirty="0" smtClean="0">
                <a:solidFill>
                  <a:schemeClr val="accent4">
                    <a:lumMod val="40000"/>
                    <a:lumOff val="60000"/>
                  </a:schemeClr>
                </a:solidFill>
              </a:rPr>
              <a:t>الثالث</a:t>
            </a:r>
            <a:endParaRPr lang="en-US" altLang="en-US" sz="3600" b="1" dirty="0">
              <a:solidFill>
                <a:schemeClr val="accent4">
                  <a:lumMod val="40000"/>
                  <a:lumOff val="60000"/>
                </a:schemeClr>
              </a:solidFill>
            </a:endParaRPr>
          </a:p>
        </p:txBody>
      </p:sp>
      <p:sp>
        <p:nvSpPr>
          <p:cNvPr id="7" name="Rectangle 5"/>
          <p:cNvSpPr>
            <a:spLocks noChangeArrowheads="1"/>
          </p:cNvSpPr>
          <p:nvPr/>
        </p:nvSpPr>
        <p:spPr bwMode="auto">
          <a:xfrm>
            <a:off x="4441360" y="4390653"/>
            <a:ext cx="4248150" cy="214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 typeface="Wingdings" panose="05000000000000000000" pitchFamily="2" charset="2"/>
              <a:buNone/>
            </a:pPr>
            <a:r>
              <a:rPr lang="ar-SA" altLang="en-US" sz="2000" b="1" dirty="0" smtClean="0">
                <a:solidFill>
                  <a:schemeClr val="tx1"/>
                </a:solidFill>
                <a:latin typeface="Arial" panose="020B0604020202020204" pitchFamily="34" charset="0"/>
                <a:cs typeface="Arial" panose="020B0604020202020204" pitchFamily="34" charset="0"/>
              </a:rPr>
              <a:t>نزل به جبريل على قلب الرسول منجماً</a:t>
            </a:r>
            <a:r>
              <a:rPr lang="ar-KW" altLang="en-US" sz="2000" b="1" dirty="0" smtClean="0">
                <a:solidFill>
                  <a:schemeClr val="tx1"/>
                </a:solidFill>
                <a:latin typeface="Arial" panose="020B0604020202020204" pitchFamily="34" charset="0"/>
                <a:cs typeface="Arial" panose="020B0604020202020204" pitchFamily="34" charset="0"/>
              </a:rPr>
              <a:t> </a:t>
            </a:r>
            <a:r>
              <a:rPr lang="ar-SA" altLang="en-US" sz="2000" b="1" dirty="0" smtClean="0">
                <a:solidFill>
                  <a:schemeClr val="tx1"/>
                </a:solidFill>
                <a:latin typeface="Arial" panose="020B0604020202020204" pitchFamily="34" charset="0"/>
                <a:cs typeface="Arial" panose="020B0604020202020204" pitchFamily="34" charset="0"/>
              </a:rPr>
              <a:t>في ثلاث وعشرين سنة</a:t>
            </a:r>
            <a:endParaRPr lang="ar-KW" altLang="en-US" sz="2000" b="1" dirty="0" smtClean="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endParaRPr lang="ar-KW" altLang="en-US" sz="1400" b="1" dirty="0" smtClean="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r>
              <a:rPr lang="ar-SA" altLang="en-US" sz="1400" b="1" dirty="0" smtClean="0">
                <a:solidFill>
                  <a:schemeClr val="tx1"/>
                </a:solidFill>
                <a:latin typeface="Arial" panose="020B0604020202020204" pitchFamily="34" charset="0"/>
                <a:cs typeface="Arial" panose="020B0604020202020204" pitchFamily="34" charset="0"/>
              </a:rPr>
              <a:t>حسب الحوادث والطوارىء، وما يتدرج من تشريع</a:t>
            </a:r>
            <a:r>
              <a:rPr lang="ar-SA" altLang="en-US" sz="1400" dirty="0" smtClean="0">
                <a:solidFill>
                  <a:schemeClr val="tx1"/>
                </a:solidFill>
                <a:latin typeface="Arial" panose="020B0604020202020204" pitchFamily="34" charset="0"/>
                <a:cs typeface="Arial" panose="020B0604020202020204" pitchFamily="34" charset="0"/>
              </a:rPr>
              <a:t> </a:t>
            </a:r>
            <a:endParaRPr lang="en-US" altLang="en-US" sz="1400" dirty="0" smtClean="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endParaRPr lang="ar-KW" altLang="en-US" sz="1600" b="1" dirty="0" smtClean="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r>
              <a:rPr lang="ar-SA" altLang="en-US" sz="1600" b="1" dirty="0" smtClean="0">
                <a:solidFill>
                  <a:schemeClr val="tx1"/>
                </a:solidFill>
                <a:latin typeface="Arial" panose="020B0604020202020204" pitchFamily="34" charset="0"/>
                <a:cs typeface="Arial" panose="020B0604020202020204" pitchFamily="34" charset="0"/>
              </a:rPr>
              <a:t>قال تعالى: </a:t>
            </a:r>
            <a:r>
              <a:rPr lang="ar-KW" altLang="en-US" sz="1600" b="1" dirty="0" smtClean="0">
                <a:solidFill>
                  <a:schemeClr val="tx1"/>
                </a:solidFill>
                <a:latin typeface="Arial" panose="020B0604020202020204" pitchFamily="34" charset="0"/>
                <a:cs typeface="Arial" panose="020B0604020202020204" pitchFamily="34" charset="0"/>
              </a:rPr>
              <a:t>( </a:t>
            </a:r>
            <a:r>
              <a:rPr lang="ar-SA" altLang="en-US" sz="1600" b="1" dirty="0" smtClean="0">
                <a:solidFill>
                  <a:schemeClr val="tx1"/>
                </a:solidFill>
                <a:latin typeface="Arial" panose="020B0604020202020204" pitchFamily="34" charset="0"/>
                <a:cs typeface="Arial" panose="020B0604020202020204" pitchFamily="34" charset="0"/>
              </a:rPr>
              <a:t>نَزَلَ بِهِ الرُّوحُ الأَمِينُ ، عَلَى قَلْبِكَ لِتَكُونَ مِنَ المُنذِرين ، بِلِسَانٍ عَرَبِيٍّ مُّبِينٍ</a:t>
            </a:r>
            <a:r>
              <a:rPr lang="ar-KW" altLang="en-US" sz="1600" b="1" dirty="0" smtClean="0">
                <a:solidFill>
                  <a:schemeClr val="tx1"/>
                </a:solidFill>
                <a:latin typeface="Arial" panose="020B0604020202020204" pitchFamily="34" charset="0"/>
                <a:cs typeface="Arial" panose="020B0604020202020204" pitchFamily="34" charset="0"/>
              </a:rPr>
              <a:t>)</a:t>
            </a:r>
            <a:r>
              <a:rPr lang="en-US" altLang="en-US" sz="1600" dirty="0" smtClean="0">
                <a:solidFill>
                  <a:schemeClr val="tx1"/>
                </a:solidFill>
                <a:latin typeface="Arial" panose="020B0604020202020204" pitchFamily="34" charset="0"/>
                <a:cs typeface="Arial" panose="020B0604020202020204" pitchFamily="34" charset="0"/>
              </a:rPr>
              <a:t> </a:t>
            </a:r>
            <a:endParaRPr lang="en-US" altLang="en-US" sz="1600"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3245178" y="1764045"/>
            <a:ext cx="6140869" cy="2462213"/>
          </a:xfrm>
          <a:prstGeom prst="rect">
            <a:avLst/>
          </a:prstGeom>
        </p:spPr>
        <p:txBody>
          <a:bodyPr wrap="square">
            <a:spAutoFit/>
          </a:bodyPr>
          <a:lstStyle/>
          <a:p>
            <a:pPr algn="ctr"/>
            <a:r>
              <a:rPr lang="en-US" sz="2000" dirty="0" err="1" smtClean="0">
                <a:latin typeface="TimesNewRomanPSMT"/>
              </a:rPr>
              <a:t>Jibreel</a:t>
            </a:r>
            <a:r>
              <a:rPr lang="en-US" sz="2000" dirty="0" smtClean="0">
                <a:latin typeface="TimesNewRomanPSMT"/>
              </a:rPr>
              <a:t> came with the </a:t>
            </a:r>
            <a:r>
              <a:rPr lang="en-US" sz="2000" dirty="0">
                <a:latin typeface="TimesNewRomanPSMT"/>
              </a:rPr>
              <a:t>revelation of the </a:t>
            </a:r>
            <a:r>
              <a:rPr lang="en-US" sz="2400" b="1" dirty="0">
                <a:latin typeface="TimesNewRomanPSMT"/>
              </a:rPr>
              <a:t>different segments </a:t>
            </a:r>
            <a:r>
              <a:rPr lang="en-US" sz="2000" dirty="0">
                <a:latin typeface="TimesNewRomanPSMT"/>
              </a:rPr>
              <a:t>of the Quran</a:t>
            </a:r>
            <a:r>
              <a:rPr lang="en-US" sz="2000" dirty="0" smtClean="0">
                <a:latin typeface="TimesNewRomanPSMT"/>
              </a:rPr>
              <a:t>, </a:t>
            </a:r>
            <a:r>
              <a:rPr lang="en-US" sz="2400" b="1" dirty="0" smtClean="0">
                <a:latin typeface="TimesNewRomanPSMT"/>
              </a:rPr>
              <a:t>one </a:t>
            </a:r>
            <a:r>
              <a:rPr lang="en-US" sz="2400" b="1" dirty="0">
                <a:latin typeface="TimesNewRomanPSMT"/>
              </a:rPr>
              <a:t>at a </a:t>
            </a:r>
            <a:r>
              <a:rPr lang="en-US" sz="2400" b="1" dirty="0" smtClean="0">
                <a:latin typeface="TimesNewRomanPSMT"/>
              </a:rPr>
              <a:t>time </a:t>
            </a:r>
            <a:r>
              <a:rPr lang="en-US" sz="2000" dirty="0" smtClean="0">
                <a:latin typeface="TimesNewRomanPSMT"/>
              </a:rPr>
              <a:t>according to the conditions of </a:t>
            </a:r>
            <a:r>
              <a:rPr lang="en-US" sz="2000" dirty="0" err="1" smtClean="0">
                <a:latin typeface="TimesNewRomanPSMT"/>
              </a:rPr>
              <a:t>Dawa</a:t>
            </a:r>
            <a:r>
              <a:rPr lang="en-US" sz="2000" dirty="0" smtClean="0">
                <a:latin typeface="TimesNewRomanPSMT"/>
              </a:rPr>
              <a:t> and the need of </a:t>
            </a:r>
            <a:r>
              <a:rPr lang="en-US" sz="2000" dirty="0" err="1" smtClean="0">
                <a:latin typeface="TimesNewRomanPSMT"/>
              </a:rPr>
              <a:t>Sharia’a</a:t>
            </a:r>
            <a:r>
              <a:rPr lang="en-US" sz="2000" dirty="0" smtClean="0">
                <a:latin typeface="TimesNewRomanPSMT"/>
              </a:rPr>
              <a:t> rules over </a:t>
            </a:r>
            <a:r>
              <a:rPr lang="en-US" sz="2400" b="1" dirty="0" smtClean="0">
                <a:latin typeface="TimesNewRomanPSMT"/>
              </a:rPr>
              <a:t>twenty-three years</a:t>
            </a:r>
          </a:p>
          <a:p>
            <a:pPr algn="ctr"/>
            <a:endParaRPr lang="en-US" sz="2400" b="1" dirty="0" smtClean="0">
              <a:latin typeface="TimesNewRomanPSMT"/>
            </a:endParaRPr>
          </a:p>
          <a:p>
            <a:pPr algn="ctr"/>
            <a:r>
              <a:rPr lang="ar-KW" altLang="en-US" b="1" dirty="0">
                <a:latin typeface="Arial" panose="020B0604020202020204" pitchFamily="34" charset="0"/>
              </a:rPr>
              <a:t>( </a:t>
            </a:r>
            <a:r>
              <a:rPr lang="ar-SA" altLang="en-US" b="1" dirty="0">
                <a:latin typeface="Arial" panose="020B0604020202020204" pitchFamily="34" charset="0"/>
              </a:rPr>
              <a:t>نَزَلَ بِهِ الرُّوحُ الأَمِينُ ، عَلَى قَلْبِكَ لِتَكُونَ مِنَ المُنذِرين ، بِلِسَانٍ عَرَبِيٍّ مُّبِينٍ</a:t>
            </a:r>
            <a:r>
              <a:rPr lang="ar-KW" altLang="en-US" b="1" dirty="0" smtClean="0">
                <a:latin typeface="Arial" panose="020B0604020202020204" pitchFamily="34" charset="0"/>
              </a:rPr>
              <a:t>)</a:t>
            </a:r>
            <a:r>
              <a:rPr lang="en-US" altLang="en-US" dirty="0" smtClean="0">
                <a:latin typeface="Arial" panose="020B0604020202020204" pitchFamily="34" charset="0"/>
                <a:cs typeface="Arial" panose="020B0604020202020204" pitchFamily="34" charset="0"/>
              </a:rPr>
              <a:t> </a:t>
            </a:r>
            <a:endParaRPr lang="en-US" altLang="en-US" dirty="0">
              <a:latin typeface="Arial" panose="020B0604020202020204" pitchFamily="34" charset="0"/>
              <a:cs typeface="Arial" panose="020B0604020202020204" pitchFamily="34" charset="0"/>
            </a:endParaRPr>
          </a:p>
          <a:p>
            <a:pPr algn="ctr"/>
            <a:endParaRPr lang="en-US" sz="2000" dirty="0"/>
          </a:p>
        </p:txBody>
      </p:sp>
      <p:sp>
        <p:nvSpPr>
          <p:cNvPr id="8" name="TextBox 7"/>
          <p:cNvSpPr txBox="1"/>
          <p:nvPr/>
        </p:nvSpPr>
        <p:spPr>
          <a:xfrm>
            <a:off x="2762532" y="467323"/>
            <a:ext cx="6264275" cy="1015663"/>
          </a:xfrm>
          <a:prstGeom prst="rect">
            <a:avLst/>
          </a:prstGeom>
          <a:solidFill>
            <a:schemeClr val="accent1">
              <a:lumMod val="50000"/>
            </a:schemeClr>
          </a:solidFill>
          <a:ln>
            <a:solidFill>
              <a:srgbClr val="FFFF00"/>
            </a:solidFill>
          </a:ln>
        </p:spPr>
        <p:txBody>
          <a:bodyPr rtlCol="1">
            <a:spAutoFit/>
          </a:bodyPr>
          <a:lstStyle/>
          <a:p>
            <a:pPr algn="ctr" eaLnBrk="1" hangingPunct="1">
              <a:defRPr/>
            </a:pPr>
            <a:r>
              <a:rPr lang="en-US" sz="3600" b="1" spc="600" dirty="0" smtClean="0">
                <a:solidFill>
                  <a:srgbClr val="FFFF00"/>
                </a:solidFill>
                <a:latin typeface="Stencil" panose="040409050D0802020404" pitchFamily="82" charset="0"/>
              </a:rPr>
              <a:t>Qur’an Reveling</a:t>
            </a:r>
          </a:p>
          <a:p>
            <a:pPr algn="ctr">
              <a:defRPr/>
            </a:pPr>
            <a:r>
              <a:rPr lang="ar-KW" sz="2400" b="1" spc="600" dirty="0">
                <a:solidFill>
                  <a:srgbClr val="FFFF00"/>
                </a:solidFill>
                <a:latin typeface="Stencil" panose="040409050D0802020404" pitchFamily="82" charset="0"/>
              </a:rPr>
              <a:t>تنزيل القرآن</a:t>
            </a:r>
            <a:endParaRPr lang="ar-KW" sz="2400" b="1" spc="600" dirty="0">
              <a:solidFill>
                <a:srgbClr val="FFFF00"/>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2276843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2000" fill="hold"/>
                                        <p:tgtEl>
                                          <p:spTgt spid="4">
                                            <p:bg/>
                                          </p:spTgt>
                                        </p:tgtEl>
                                        <p:attrNameLst>
                                          <p:attrName>ppt_w</p:attrName>
                                        </p:attrNameLst>
                                      </p:cBhvr>
                                      <p:tavLst>
                                        <p:tav tm="0">
                                          <p:val>
                                            <p:fltVal val="0"/>
                                          </p:val>
                                        </p:tav>
                                        <p:tav tm="100000">
                                          <p:val>
                                            <p:strVal val="#ppt_w"/>
                                          </p:val>
                                        </p:tav>
                                      </p:tavLst>
                                    </p:anim>
                                    <p:anim calcmode="lin" valueType="num">
                                      <p:cBhvr>
                                        <p:cTn id="8" dur="2000" fill="hold"/>
                                        <p:tgtEl>
                                          <p:spTgt spid="4">
                                            <p:bg/>
                                          </p:spTgt>
                                        </p:tgtEl>
                                        <p:attrNameLst>
                                          <p:attrName>ppt_h</p:attrName>
                                        </p:attrNameLst>
                                      </p:cBhvr>
                                      <p:tavLst>
                                        <p:tav tm="0">
                                          <p:val>
                                            <p:fltVal val="0"/>
                                          </p:val>
                                        </p:tav>
                                        <p:tav tm="100000">
                                          <p:val>
                                            <p:strVal val="#ppt_h"/>
                                          </p:val>
                                        </p:tav>
                                      </p:tavLst>
                                    </p:anim>
                                    <p:animEffect transition="in" filter="fade">
                                      <p:cBhvr>
                                        <p:cTn id="9" dur="20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4">
                                            <p:txEl>
                                              <p:pRg st="0" end="0"/>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8" dur="2000"/>
                                        <p:tgtEl>
                                          <p:spTgt spid="4">
                                            <p:txEl>
                                              <p:pRg st="2" end="2"/>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1000">
                                          <p:stCondLst>
                                            <p:cond delay="0"/>
                                          </p:stCondLst>
                                        </p:cTn>
                                        <p:tgtEl>
                                          <p:spTgt spid="7">
                                            <p:txEl>
                                              <p:pRg st="0" end="0"/>
                                            </p:txEl>
                                          </p:spTgt>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1000">
                                          <p:stCondLst>
                                            <p:cond delay="0"/>
                                          </p:stCondLst>
                                        </p:cTn>
                                        <p:tgtEl>
                                          <p:spTgt spid="7">
                                            <p:txEl>
                                              <p:pRg st="2" end="2"/>
                                            </p:txEl>
                                          </p:spTgt>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1000">
                                          <p:stCondLst>
                                            <p:cond delay="0"/>
                                          </p:stCondLst>
                                        </p:cTn>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HP\Desktop\القرآن حياتي\Pict\19b3cc7d31670eb32b5060344b70af2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4" y="2320132"/>
            <a:ext cx="2749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4851308" y="2547660"/>
            <a:ext cx="4968875" cy="3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71500" indent="-571500" algn="ctr" rtl="1">
              <a:lnSpc>
                <a:spcPct val="80000"/>
              </a:lnSpc>
              <a:buFont typeface="Wingdings" panose="05000000000000000000" pitchFamily="2" charset="2"/>
              <a:buChar char="q"/>
              <a:defRPr/>
            </a:pPr>
            <a:r>
              <a:rPr lang="ar-SA" sz="3200" b="1" dirty="0">
                <a:solidFill>
                  <a:schemeClr val="accent6">
                    <a:lumMod val="75000"/>
                  </a:schemeClr>
                </a:solidFill>
                <a:cs typeface="Traditional Arabic" pitchFamily="18" charset="-78"/>
              </a:rPr>
              <a:t>شَهْرُ رَمَضَانَ </a:t>
            </a:r>
            <a:r>
              <a:rPr lang="ar-SA" sz="3200" dirty="0">
                <a:cs typeface="Traditional Arabic" pitchFamily="18" charset="-78"/>
              </a:rPr>
              <a:t>الَّذِى أُنزِلَ فِيهِ الْقُرْآنُ هُدًى لِّلنَّاسِ وَبَيِّنَاتٍ مِّنَ الْهُدَى وَالْفُرْقَانِ</a:t>
            </a:r>
            <a:r>
              <a:rPr lang="en-US" sz="3200" dirty="0">
                <a:cs typeface="Traditional Arabic" pitchFamily="18" charset="-78"/>
                <a:sym typeface="AGA Arabesque" pitchFamily="2" charset="2"/>
              </a:rPr>
              <a:t> </a:t>
            </a:r>
          </a:p>
          <a:p>
            <a:pPr marL="571500" indent="-571500" algn="ctr" rtl="1">
              <a:lnSpc>
                <a:spcPct val="80000"/>
              </a:lnSpc>
              <a:buFont typeface="Wingdings" panose="05000000000000000000" pitchFamily="2" charset="2"/>
              <a:buChar char="q"/>
              <a:defRPr/>
            </a:pPr>
            <a:endParaRPr lang="en-US" sz="2400" dirty="0">
              <a:cs typeface="Traditional Arabic" pitchFamily="18" charset="-78"/>
              <a:sym typeface="AGA Arabesque" pitchFamily="2" charset="2"/>
            </a:endParaRPr>
          </a:p>
          <a:p>
            <a:pPr marL="571500" indent="-571500" algn="ctr" rtl="1">
              <a:lnSpc>
                <a:spcPct val="80000"/>
              </a:lnSpc>
              <a:buFont typeface="Wingdings" panose="05000000000000000000" pitchFamily="2" charset="2"/>
              <a:buChar char="q"/>
              <a:defRPr/>
            </a:pPr>
            <a:r>
              <a:rPr lang="ar-SA" sz="3200" dirty="0">
                <a:cs typeface="Traditional Arabic" pitchFamily="18" charset="-78"/>
              </a:rPr>
              <a:t>إِنَّاأَنزَلْنَاهُ </a:t>
            </a:r>
            <a:r>
              <a:rPr lang="ar-SA" sz="3200" b="1" dirty="0">
                <a:solidFill>
                  <a:schemeClr val="accent6">
                    <a:lumMod val="75000"/>
                  </a:schemeClr>
                </a:solidFill>
                <a:cs typeface="Traditional Arabic" pitchFamily="18" charset="-78"/>
              </a:rPr>
              <a:t>فِى لَيْلَةِ الْقَدْرِ </a:t>
            </a:r>
            <a:r>
              <a:rPr lang="ar-SA" sz="3200" dirty="0">
                <a:cs typeface="Traditional Arabic" pitchFamily="18" charset="-78"/>
              </a:rPr>
              <a:t>وَمَآأَدْرَاكَ مَا لَيْلَةُ الْقَدْرِ لَيْلَةُ الْقَدْرِ خَيْرٌمِّنْ أَلْفِ شَهْرٍ</a:t>
            </a:r>
            <a:r>
              <a:rPr lang="en-US" sz="3200" dirty="0">
                <a:cs typeface="Traditional Arabic" pitchFamily="18" charset="-78"/>
                <a:sym typeface="AGA Arabesque" pitchFamily="2" charset="2"/>
              </a:rPr>
              <a:t></a:t>
            </a:r>
          </a:p>
          <a:p>
            <a:pPr marL="571500" indent="-571500" algn="ctr" rtl="1">
              <a:lnSpc>
                <a:spcPct val="80000"/>
              </a:lnSpc>
              <a:buFont typeface="Wingdings" panose="05000000000000000000" pitchFamily="2" charset="2"/>
              <a:buChar char="q"/>
              <a:defRPr/>
            </a:pPr>
            <a:endParaRPr lang="ar-KW" sz="2400" dirty="0">
              <a:cs typeface="Traditional Arabic" pitchFamily="18" charset="-78"/>
              <a:sym typeface="AGA Arabesque" pitchFamily="2" charset="2"/>
            </a:endParaRPr>
          </a:p>
          <a:p>
            <a:pPr marL="457200" indent="-457200" algn="ctr" rtl="1" eaLnBrk="1" hangingPunct="1">
              <a:lnSpc>
                <a:spcPct val="80000"/>
              </a:lnSpc>
              <a:buFont typeface="Wingdings" panose="05000000000000000000" pitchFamily="2" charset="2"/>
              <a:buChar char="q"/>
              <a:defRPr/>
            </a:pPr>
            <a:r>
              <a:rPr lang="en-US" sz="3200" dirty="0">
                <a:cs typeface="Traditional Arabic" pitchFamily="18" charset="-78"/>
                <a:sym typeface="AGA Arabesque" pitchFamily="2" charset="2"/>
              </a:rPr>
              <a:t></a:t>
            </a:r>
            <a:r>
              <a:rPr lang="ar-SA" sz="3200" dirty="0">
                <a:cs typeface="Traditional Arabic" pitchFamily="18" charset="-78"/>
              </a:rPr>
              <a:t>حم وَالْكِتَابِ الْمُبِينِ إِنَّآ أَنزَلْنَاهُ </a:t>
            </a:r>
            <a:r>
              <a:rPr lang="ar-SA" sz="3200" b="1" dirty="0">
                <a:solidFill>
                  <a:schemeClr val="accent6">
                    <a:lumMod val="75000"/>
                  </a:schemeClr>
                </a:solidFill>
                <a:cs typeface="Traditional Arabic" pitchFamily="18" charset="-78"/>
              </a:rPr>
              <a:t>فِى لَيْلَةٍ مُّبَارَكَةٍ</a:t>
            </a:r>
            <a:r>
              <a:rPr lang="ar-SA" sz="3200" b="1" dirty="0">
                <a:solidFill>
                  <a:srgbClr val="FFFF00"/>
                </a:solidFill>
                <a:cs typeface="Traditional Arabic" pitchFamily="18" charset="-78"/>
              </a:rPr>
              <a:t> </a:t>
            </a:r>
            <a:r>
              <a:rPr lang="ar-SA" sz="3200" dirty="0">
                <a:cs typeface="Traditional Arabic" pitchFamily="18" charset="-78"/>
              </a:rPr>
              <a:t>إِنَّا كُنَّا مُنذِرِينَ</a:t>
            </a:r>
            <a:r>
              <a:rPr lang="en-US" sz="3200" dirty="0">
                <a:cs typeface="Traditional Arabic" pitchFamily="18" charset="-78"/>
                <a:sym typeface="AGA Arabesque" pitchFamily="2" charset="2"/>
              </a:rPr>
              <a:t></a:t>
            </a:r>
          </a:p>
        </p:txBody>
      </p:sp>
      <p:sp>
        <p:nvSpPr>
          <p:cNvPr id="7" name="TextBox 6"/>
          <p:cNvSpPr txBox="1"/>
          <p:nvPr/>
        </p:nvSpPr>
        <p:spPr>
          <a:xfrm>
            <a:off x="2762532" y="467323"/>
            <a:ext cx="6264275" cy="1015663"/>
          </a:xfrm>
          <a:prstGeom prst="rect">
            <a:avLst/>
          </a:prstGeom>
          <a:solidFill>
            <a:schemeClr val="accent1">
              <a:lumMod val="50000"/>
            </a:schemeClr>
          </a:solidFill>
          <a:ln>
            <a:solidFill>
              <a:srgbClr val="FFFF00"/>
            </a:solidFill>
          </a:ln>
        </p:spPr>
        <p:txBody>
          <a:bodyPr rtlCol="1">
            <a:spAutoFit/>
          </a:bodyPr>
          <a:lstStyle/>
          <a:p>
            <a:pPr algn="ctr" eaLnBrk="1" hangingPunct="1">
              <a:defRPr/>
            </a:pPr>
            <a:r>
              <a:rPr lang="en-US" sz="3600" b="1" spc="600" dirty="0" smtClean="0">
                <a:solidFill>
                  <a:srgbClr val="FFFF00"/>
                </a:solidFill>
                <a:latin typeface="Stencil" panose="040409050D0802020404" pitchFamily="82" charset="0"/>
              </a:rPr>
              <a:t>Qur’an Reveling</a:t>
            </a:r>
          </a:p>
          <a:p>
            <a:pPr algn="ctr">
              <a:defRPr/>
            </a:pPr>
            <a:r>
              <a:rPr lang="ar-KW" sz="2400" b="1" spc="600" dirty="0">
                <a:solidFill>
                  <a:srgbClr val="FFFF00"/>
                </a:solidFill>
                <a:latin typeface="Stencil" panose="040409050D0802020404" pitchFamily="82" charset="0"/>
              </a:rPr>
              <a:t>تنزيل القرآن</a:t>
            </a:r>
            <a:endParaRPr lang="ar-KW" sz="2400" b="1" spc="600" dirty="0">
              <a:solidFill>
                <a:srgbClr val="FFFF00"/>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1795520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stCondLst>
                                            <p:cond delay="0"/>
                                          </p:stCondLst>
                                        </p:cTn>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stCondLst>
                                            <p:cond delay="0"/>
                                          </p:stCondLst>
                                        </p:cTn>
                                        <p:tgtEl>
                                          <p:spTgt spid="4">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1000">
                                          <p:stCondLst>
                                            <p:cond delay="0"/>
                                          </p:stCondLst>
                                        </p:cTn>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HP\Desktop\القرآن حياتي\Pict\19b3cc7d31670eb32b5060344b70af2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4" y="2320132"/>
            <a:ext cx="2749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3935414" y="1780382"/>
            <a:ext cx="6048375" cy="1079500"/>
          </a:xfrm>
          <a:prstGeom prst="rect">
            <a:avLst/>
          </a:prstGeom>
          <a:solidFill>
            <a:schemeClr val="accent5">
              <a:lumMod val="20000"/>
              <a:lumOff val="80000"/>
            </a:schemeClr>
          </a:solidFill>
          <a:ln w="38100">
            <a:solidFill>
              <a:srgbClr val="003600"/>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buNone/>
              <a:defRPr/>
            </a:pPr>
            <a:r>
              <a:rPr lang="en-US" altLang="en-US" sz="3000" b="1" dirty="0">
                <a:solidFill>
                  <a:srgbClr val="005452"/>
                </a:solidFill>
              </a:rPr>
              <a:t>Why was it revealed in segments ?</a:t>
            </a:r>
            <a:endParaRPr lang="en-US" altLang="en-US" sz="3000" dirty="0">
              <a:solidFill>
                <a:srgbClr val="005452"/>
              </a:solidFill>
            </a:endParaRPr>
          </a:p>
          <a:p>
            <a:pPr algn="ctr">
              <a:buFont typeface="Wingdings 2" panose="05020102010507070707" pitchFamily="18" charset="2"/>
              <a:buNone/>
              <a:defRPr/>
            </a:pPr>
            <a:r>
              <a:rPr lang="ar-KW" altLang="en-US" sz="3000" b="1" dirty="0" smtClean="0">
                <a:solidFill>
                  <a:srgbClr val="005452"/>
                </a:solidFill>
              </a:rPr>
              <a:t>لماذا </a:t>
            </a:r>
            <a:r>
              <a:rPr lang="ar-KW" altLang="en-US" sz="3000" b="1" dirty="0">
                <a:solidFill>
                  <a:srgbClr val="005452"/>
                </a:solidFill>
              </a:rPr>
              <a:t>نزل منجماً </a:t>
            </a:r>
            <a:r>
              <a:rPr lang="ar-KW" altLang="en-US" sz="3000" b="1" dirty="0" smtClean="0">
                <a:solidFill>
                  <a:srgbClr val="005452"/>
                </a:solidFill>
              </a:rPr>
              <a:t>؟</a:t>
            </a:r>
            <a:endParaRPr lang="en-US" altLang="en-US" sz="3000" b="1" dirty="0">
              <a:solidFill>
                <a:srgbClr val="005452"/>
              </a:solidFill>
            </a:endParaRPr>
          </a:p>
        </p:txBody>
      </p:sp>
      <p:sp>
        <p:nvSpPr>
          <p:cNvPr id="7" name="Rectangle 5"/>
          <p:cNvSpPr>
            <a:spLocks noChangeArrowheads="1"/>
          </p:cNvSpPr>
          <p:nvPr/>
        </p:nvSpPr>
        <p:spPr bwMode="auto">
          <a:xfrm>
            <a:off x="7866529" y="3264696"/>
            <a:ext cx="4075581"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buClr>
                <a:schemeClr val="tx1"/>
              </a:buClr>
              <a:buSzPct val="75000"/>
              <a:buFont typeface="Wingdings" panose="05000000000000000000" pitchFamily="2" charset="2"/>
              <a:buChar char="l"/>
            </a:pPr>
            <a:r>
              <a:rPr lang="ar-SA" altLang="en-US" sz="2400" b="1" dirty="0">
                <a:solidFill>
                  <a:schemeClr val="tx1"/>
                </a:solidFill>
                <a:latin typeface="Arial" panose="020B0604020202020204" pitchFamily="34" charset="0"/>
                <a:cs typeface="Arial" panose="020B0604020202020204" pitchFamily="34" charset="0"/>
              </a:rPr>
              <a:t>تثب</a:t>
            </a:r>
            <a:r>
              <a:rPr lang="ar-KW" altLang="en-US" sz="2400" b="1" dirty="0">
                <a:solidFill>
                  <a:schemeClr val="tx1"/>
                </a:solidFill>
                <a:latin typeface="Arial" panose="020B0604020202020204" pitchFamily="34" charset="0"/>
                <a:cs typeface="Arial" panose="020B0604020202020204" pitchFamily="34" charset="0"/>
              </a:rPr>
              <a:t>ي</a:t>
            </a:r>
            <a:r>
              <a:rPr lang="ar-SA" altLang="en-US" sz="2400" b="1" dirty="0">
                <a:solidFill>
                  <a:schemeClr val="tx1"/>
                </a:solidFill>
                <a:latin typeface="Arial" panose="020B0604020202020204" pitchFamily="34" charset="0"/>
                <a:cs typeface="Arial" panose="020B0604020202020204" pitchFamily="34" charset="0"/>
              </a:rPr>
              <a:t>ت فؤاد الرسول</a:t>
            </a:r>
            <a:r>
              <a:rPr lang="ar-KW" altLang="en-US" sz="2400" b="1" dirty="0">
                <a:solidFill>
                  <a:schemeClr val="tx1"/>
                </a:solidFill>
                <a:latin typeface="Arial" panose="020B0604020202020204" pitchFamily="34" charset="0"/>
                <a:cs typeface="Arial" panose="020B0604020202020204" pitchFamily="34" charset="0"/>
              </a:rPr>
              <a:t> وأصحابه. </a:t>
            </a:r>
          </a:p>
          <a:p>
            <a:pPr eaLnBrk="1" hangingPunct="1">
              <a:buClr>
                <a:schemeClr val="tx1"/>
              </a:buClr>
              <a:buSzPct val="75000"/>
              <a:buFont typeface="Wingdings" panose="05000000000000000000" pitchFamily="2" charset="2"/>
              <a:buChar char="l"/>
            </a:pPr>
            <a:r>
              <a:rPr lang="ar-KW" altLang="en-US" sz="2400" b="1" dirty="0">
                <a:solidFill>
                  <a:schemeClr val="tx1"/>
                </a:solidFill>
                <a:latin typeface="Arial" panose="020B0604020202020204" pitchFamily="34" charset="0"/>
                <a:cs typeface="Arial" panose="020B0604020202020204" pitchFamily="34" charset="0"/>
              </a:rPr>
              <a:t>تيسير الفهم والحفظ والعمل.</a:t>
            </a:r>
          </a:p>
          <a:p>
            <a:pPr eaLnBrk="1" hangingPunct="1">
              <a:buClr>
                <a:schemeClr val="tx1"/>
              </a:buClr>
              <a:buSzPct val="75000"/>
              <a:buFont typeface="Wingdings" panose="05000000000000000000" pitchFamily="2" charset="2"/>
              <a:buChar char="l"/>
            </a:pPr>
            <a:r>
              <a:rPr lang="ar-SA" altLang="en-US" sz="2400" b="1" dirty="0">
                <a:solidFill>
                  <a:schemeClr val="tx1"/>
                </a:solidFill>
                <a:latin typeface="Arial" panose="020B0604020202020204" pitchFamily="34" charset="0"/>
                <a:cs typeface="Arial" panose="020B0604020202020204" pitchFamily="34" charset="0"/>
              </a:rPr>
              <a:t>مواجهة ما يطرأ من أمور أو </a:t>
            </a:r>
            <a:r>
              <a:rPr lang="ar-KW" altLang="en-US" sz="2400" b="1" dirty="0">
                <a:solidFill>
                  <a:schemeClr val="tx1"/>
                </a:solidFill>
                <a:latin typeface="Arial" panose="020B0604020202020204" pitchFamily="34" charset="0"/>
                <a:cs typeface="Arial" panose="020B0604020202020204" pitchFamily="34" charset="0"/>
              </a:rPr>
              <a:t>أسئلة. </a:t>
            </a:r>
          </a:p>
          <a:p>
            <a:pPr eaLnBrk="1" hangingPunct="1">
              <a:buClr>
                <a:schemeClr val="tx1"/>
              </a:buClr>
              <a:buSzPct val="75000"/>
              <a:buFont typeface="Wingdings" panose="05000000000000000000" pitchFamily="2" charset="2"/>
              <a:buChar char="l"/>
            </a:pPr>
            <a:r>
              <a:rPr lang="ar-KW" altLang="en-US" sz="2400" b="1" dirty="0">
                <a:solidFill>
                  <a:schemeClr val="tx1"/>
                </a:solidFill>
                <a:latin typeface="Arial" panose="020B0604020202020204" pitchFamily="34" charset="0"/>
                <a:cs typeface="Arial" panose="020B0604020202020204" pitchFamily="34" charset="0"/>
              </a:rPr>
              <a:t>التدرج في تربية </a:t>
            </a:r>
            <a:r>
              <a:rPr lang="ar-SA" altLang="en-US" sz="2400" b="1" dirty="0">
                <a:solidFill>
                  <a:schemeClr val="tx1"/>
                </a:solidFill>
                <a:latin typeface="Arial" panose="020B0604020202020204" pitchFamily="34" charset="0"/>
                <a:cs typeface="Arial" panose="020B0604020202020204" pitchFamily="34" charset="0"/>
              </a:rPr>
              <a:t>الأمة</a:t>
            </a:r>
            <a:r>
              <a:rPr lang="ar-KW" altLang="en-US" sz="2400" b="1" dirty="0">
                <a:solidFill>
                  <a:schemeClr val="tx1"/>
                </a:solidFill>
                <a:latin typeface="Arial" panose="020B0604020202020204" pitchFamily="34" charset="0"/>
                <a:cs typeface="Arial" panose="020B0604020202020204" pitchFamily="34" charset="0"/>
              </a:rPr>
              <a:t>. </a:t>
            </a:r>
          </a:p>
          <a:p>
            <a:pPr eaLnBrk="1" hangingPunct="1">
              <a:buClr>
                <a:schemeClr val="tx1"/>
              </a:buClr>
              <a:buSzPct val="75000"/>
              <a:buFont typeface="Wingdings" panose="05000000000000000000" pitchFamily="2" charset="2"/>
              <a:buChar char="l"/>
            </a:pPr>
            <a:r>
              <a:rPr lang="ar-SA" altLang="en-US" sz="2400" b="1" dirty="0">
                <a:solidFill>
                  <a:schemeClr val="tx1"/>
                </a:solidFill>
                <a:latin typeface="Arial" panose="020B0604020202020204" pitchFamily="34" charset="0"/>
                <a:cs typeface="Arial" panose="020B0604020202020204" pitchFamily="34" charset="0"/>
              </a:rPr>
              <a:t>التحدي والإعجاز</a:t>
            </a:r>
            <a:r>
              <a:rPr lang="ar-KW" altLang="en-US" sz="2400" b="1" dirty="0">
                <a:solidFill>
                  <a:schemeClr val="tx1"/>
                </a:solidFill>
                <a:latin typeface="Arial" panose="020B0604020202020204" pitchFamily="34" charset="0"/>
                <a:cs typeface="Arial" panose="020B0604020202020204" pitchFamily="34" charset="0"/>
              </a:rPr>
              <a:t>.</a:t>
            </a:r>
          </a:p>
        </p:txBody>
      </p:sp>
      <p:sp>
        <p:nvSpPr>
          <p:cNvPr id="8" name="Rectangle 5"/>
          <p:cNvSpPr>
            <a:spLocks noChangeArrowheads="1"/>
          </p:cNvSpPr>
          <p:nvPr/>
        </p:nvSpPr>
        <p:spPr bwMode="auto">
          <a:xfrm>
            <a:off x="3431381" y="3264695"/>
            <a:ext cx="4075581"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l" rtl="0" eaLnBrk="1" hangingPunct="1">
              <a:buClr>
                <a:schemeClr val="tx1"/>
              </a:buClr>
              <a:buSzPct val="75000"/>
              <a:buFont typeface="Wingdings" panose="05000000000000000000" pitchFamily="2" charset="2"/>
              <a:buChar char="l"/>
            </a:pPr>
            <a:r>
              <a:rPr lang="en-US" altLang="en-US" sz="1600" b="1" dirty="0" smtClean="0">
                <a:solidFill>
                  <a:schemeClr val="tx1"/>
                </a:solidFill>
                <a:latin typeface="Arial" panose="020B0604020202020204" pitchFamily="34" charset="0"/>
                <a:cs typeface="Arial" panose="020B0604020202020204" pitchFamily="34" charset="0"/>
              </a:rPr>
              <a:t>To support the prophet &amp; his companions.</a:t>
            </a:r>
            <a:endParaRPr lang="ar-KW" altLang="en-US" sz="1600" b="1" dirty="0">
              <a:solidFill>
                <a:schemeClr val="tx1"/>
              </a:solidFill>
              <a:latin typeface="Arial" panose="020B0604020202020204" pitchFamily="34" charset="0"/>
              <a:cs typeface="Arial" panose="020B0604020202020204" pitchFamily="34" charset="0"/>
            </a:endParaRPr>
          </a:p>
          <a:p>
            <a:pPr algn="l" rtl="0" eaLnBrk="1" hangingPunct="1">
              <a:buClr>
                <a:schemeClr val="tx1"/>
              </a:buClr>
              <a:buSzPct val="75000"/>
              <a:buFont typeface="Wingdings" panose="05000000000000000000" pitchFamily="2" charset="2"/>
              <a:buChar char="l"/>
            </a:pPr>
            <a:r>
              <a:rPr lang="en-US" altLang="en-US" sz="1600" b="1" dirty="0" smtClean="0">
                <a:solidFill>
                  <a:schemeClr val="tx1"/>
                </a:solidFill>
                <a:latin typeface="Arial" panose="020B0604020202020204" pitchFamily="34" charset="0"/>
                <a:cs typeface="Arial" panose="020B0604020202020204" pitchFamily="34" charset="0"/>
              </a:rPr>
              <a:t>To make it easy to understand, memorize, and apply the Quran</a:t>
            </a:r>
            <a:endParaRPr lang="ar-KW" altLang="en-US" sz="1600" b="1" dirty="0">
              <a:solidFill>
                <a:schemeClr val="tx1"/>
              </a:solidFill>
              <a:latin typeface="Arial" panose="020B0604020202020204" pitchFamily="34" charset="0"/>
              <a:cs typeface="Arial" panose="020B0604020202020204" pitchFamily="34" charset="0"/>
            </a:endParaRPr>
          </a:p>
          <a:p>
            <a:pPr algn="l" rtl="0" eaLnBrk="1" hangingPunct="1">
              <a:buClr>
                <a:schemeClr val="tx1"/>
              </a:buClr>
              <a:buSzPct val="75000"/>
              <a:buFont typeface="Wingdings" panose="05000000000000000000" pitchFamily="2" charset="2"/>
              <a:buChar char="l"/>
            </a:pPr>
            <a:r>
              <a:rPr lang="en-US" altLang="en-US" sz="1600" b="1" dirty="0" smtClean="0">
                <a:solidFill>
                  <a:schemeClr val="tx1"/>
                </a:solidFill>
                <a:latin typeface="Arial" panose="020B0604020202020204" pitchFamily="34" charset="0"/>
                <a:cs typeface="Arial" panose="020B0604020202020204" pitchFamily="34" charset="0"/>
              </a:rPr>
              <a:t>To guide the prophet in all conditions &amp; answer questions</a:t>
            </a:r>
            <a:endParaRPr lang="ar-KW" altLang="en-US" sz="1600" b="1" dirty="0">
              <a:solidFill>
                <a:schemeClr val="tx1"/>
              </a:solidFill>
              <a:latin typeface="Arial" panose="020B0604020202020204" pitchFamily="34" charset="0"/>
              <a:cs typeface="Arial" panose="020B0604020202020204" pitchFamily="34" charset="0"/>
            </a:endParaRPr>
          </a:p>
          <a:p>
            <a:pPr algn="l" rtl="0" eaLnBrk="1" hangingPunct="1">
              <a:buClr>
                <a:schemeClr val="tx1"/>
              </a:buClr>
              <a:buSzPct val="75000"/>
              <a:buFont typeface="Wingdings" panose="05000000000000000000" pitchFamily="2" charset="2"/>
              <a:buChar char="l"/>
            </a:pPr>
            <a:r>
              <a:rPr lang="en-US" altLang="en-US" sz="1600" b="1" dirty="0" smtClean="0">
                <a:solidFill>
                  <a:schemeClr val="tx1"/>
                </a:solidFill>
                <a:latin typeface="Arial" panose="020B0604020202020204" pitchFamily="34" charset="0"/>
                <a:cs typeface="Arial" panose="020B0604020202020204" pitchFamily="34" charset="0"/>
              </a:rPr>
              <a:t>To take the </a:t>
            </a:r>
            <a:r>
              <a:rPr lang="en-US" altLang="en-US" sz="1600" b="1" dirty="0" err="1" smtClean="0">
                <a:solidFill>
                  <a:schemeClr val="tx1"/>
                </a:solidFill>
                <a:latin typeface="Arial" panose="020B0604020202020204" pitchFamily="34" charset="0"/>
                <a:cs typeface="Arial" panose="020B0604020202020204" pitchFamily="34" charset="0"/>
              </a:rPr>
              <a:t>Ummah</a:t>
            </a:r>
            <a:r>
              <a:rPr lang="en-US" altLang="en-US" sz="1600" b="1" dirty="0" smtClean="0">
                <a:solidFill>
                  <a:schemeClr val="tx1"/>
                </a:solidFill>
                <a:latin typeface="Arial" panose="020B0604020202020204" pitchFamily="34" charset="0"/>
                <a:cs typeface="Arial" panose="020B0604020202020204" pitchFamily="34" charset="0"/>
              </a:rPr>
              <a:t> step by step towards the </a:t>
            </a:r>
            <a:r>
              <a:rPr lang="en-US" altLang="en-US" sz="1600" b="1" dirty="0" err="1" smtClean="0">
                <a:solidFill>
                  <a:schemeClr val="tx1"/>
                </a:solidFill>
                <a:latin typeface="Arial" panose="020B0604020202020204" pitchFamily="34" charset="0"/>
                <a:cs typeface="Arial" panose="020B0604020202020204" pitchFamily="34" charset="0"/>
              </a:rPr>
              <a:t>Sharea’a</a:t>
            </a:r>
            <a:r>
              <a:rPr lang="en-US" altLang="en-US" sz="1600" b="1" dirty="0" smtClean="0">
                <a:solidFill>
                  <a:schemeClr val="tx1"/>
                </a:solidFill>
                <a:latin typeface="Arial" panose="020B0604020202020204" pitchFamily="34" charset="0"/>
                <a:cs typeface="Arial" panose="020B0604020202020204" pitchFamily="34" charset="0"/>
              </a:rPr>
              <a:t> rules</a:t>
            </a:r>
            <a:endParaRPr lang="ar-KW" altLang="en-US" sz="1600" b="1" dirty="0">
              <a:solidFill>
                <a:schemeClr val="tx1"/>
              </a:solidFill>
              <a:latin typeface="Arial" panose="020B0604020202020204" pitchFamily="34" charset="0"/>
              <a:cs typeface="Arial" panose="020B0604020202020204" pitchFamily="34" charset="0"/>
            </a:endParaRPr>
          </a:p>
          <a:p>
            <a:pPr algn="l" rtl="0" eaLnBrk="1" hangingPunct="1">
              <a:buClr>
                <a:schemeClr val="tx1"/>
              </a:buClr>
              <a:buSzPct val="75000"/>
              <a:buFont typeface="Wingdings" panose="05000000000000000000" pitchFamily="2" charset="2"/>
              <a:buChar char="l"/>
            </a:pPr>
            <a:r>
              <a:rPr lang="en-US" altLang="en-US" sz="1600" b="1" dirty="0" smtClean="0">
                <a:solidFill>
                  <a:schemeClr val="tx1"/>
                </a:solidFill>
                <a:latin typeface="Arial" panose="020B0604020202020204" pitchFamily="34" charset="0"/>
                <a:cs typeface="Arial" panose="020B0604020202020204" pitchFamily="34" charset="0"/>
              </a:rPr>
              <a:t>As a marcel to challenge the mankind </a:t>
            </a:r>
            <a:endParaRPr lang="ar-KW" altLang="en-US" sz="1600" b="1" dirty="0">
              <a:solidFill>
                <a:schemeClr val="tx1"/>
              </a:solidFill>
              <a:latin typeface="Arial" panose="020B0604020202020204" pitchFamily="34" charset="0"/>
              <a:cs typeface="Arial" panose="020B0604020202020204" pitchFamily="34" charset="0"/>
            </a:endParaRPr>
          </a:p>
        </p:txBody>
      </p:sp>
      <p:sp>
        <p:nvSpPr>
          <p:cNvPr id="9" name="TextBox 8"/>
          <p:cNvSpPr txBox="1"/>
          <p:nvPr/>
        </p:nvSpPr>
        <p:spPr>
          <a:xfrm>
            <a:off x="2762532" y="467323"/>
            <a:ext cx="6264275" cy="1015663"/>
          </a:xfrm>
          <a:prstGeom prst="rect">
            <a:avLst/>
          </a:prstGeom>
          <a:solidFill>
            <a:schemeClr val="accent1">
              <a:lumMod val="50000"/>
            </a:schemeClr>
          </a:solidFill>
          <a:ln>
            <a:solidFill>
              <a:srgbClr val="FFFF00"/>
            </a:solidFill>
          </a:ln>
        </p:spPr>
        <p:txBody>
          <a:bodyPr rtlCol="1">
            <a:spAutoFit/>
          </a:bodyPr>
          <a:lstStyle/>
          <a:p>
            <a:pPr algn="ctr" eaLnBrk="1" hangingPunct="1">
              <a:defRPr/>
            </a:pPr>
            <a:r>
              <a:rPr lang="en-US" sz="3600" b="1" spc="600" dirty="0" smtClean="0">
                <a:solidFill>
                  <a:srgbClr val="FFFF00"/>
                </a:solidFill>
                <a:latin typeface="Stencil" panose="040409050D0802020404" pitchFamily="82" charset="0"/>
              </a:rPr>
              <a:t>Qur’an Reveling</a:t>
            </a:r>
          </a:p>
          <a:p>
            <a:pPr algn="ctr">
              <a:defRPr/>
            </a:pPr>
            <a:r>
              <a:rPr lang="ar-KW" sz="2400" b="1" spc="600" dirty="0">
                <a:solidFill>
                  <a:srgbClr val="FFFF00"/>
                </a:solidFill>
                <a:latin typeface="Stencil" panose="040409050D0802020404" pitchFamily="82" charset="0"/>
              </a:rPr>
              <a:t>تنزيل القرآن</a:t>
            </a:r>
            <a:endParaRPr lang="ar-KW" sz="2400" b="1" spc="600" dirty="0">
              <a:solidFill>
                <a:srgbClr val="FFFF00"/>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3254017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2000" fill="hold"/>
                                        <p:tgtEl>
                                          <p:spTgt spid="4">
                                            <p:bg/>
                                          </p:spTgt>
                                        </p:tgtEl>
                                        <p:attrNameLst>
                                          <p:attrName>ppt_w</p:attrName>
                                        </p:attrNameLst>
                                      </p:cBhvr>
                                      <p:tavLst>
                                        <p:tav tm="0">
                                          <p:val>
                                            <p:fltVal val="0"/>
                                          </p:val>
                                        </p:tav>
                                        <p:tav tm="100000">
                                          <p:val>
                                            <p:strVal val="#ppt_w"/>
                                          </p:val>
                                        </p:tav>
                                      </p:tavLst>
                                    </p:anim>
                                    <p:anim calcmode="lin" valueType="num">
                                      <p:cBhvr>
                                        <p:cTn id="8" dur="2000" fill="hold"/>
                                        <p:tgtEl>
                                          <p:spTgt spid="4">
                                            <p:bg/>
                                          </p:spTgt>
                                        </p:tgtEl>
                                        <p:attrNameLst>
                                          <p:attrName>ppt_h</p:attrName>
                                        </p:attrNameLst>
                                      </p:cBhvr>
                                      <p:tavLst>
                                        <p:tav tm="0">
                                          <p:val>
                                            <p:fltVal val="0"/>
                                          </p:val>
                                        </p:tav>
                                        <p:tav tm="100000">
                                          <p:val>
                                            <p:strVal val="#ppt_h"/>
                                          </p:val>
                                        </p:tav>
                                      </p:tavLst>
                                    </p:anim>
                                    <p:animEffect transition="in" filter="fade">
                                      <p:cBhvr>
                                        <p:cTn id="9" dur="20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2000"/>
                                        <p:tgtEl>
                                          <p:spTgt spid="4">
                                            <p:txEl>
                                              <p:pRg st="1" end="1"/>
                                            </p:txEl>
                                          </p:spTgt>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1000">
                                          <p:stCondLst>
                                            <p:cond delay="0"/>
                                          </p:stCondLst>
                                        </p:cTn>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1000">
                                          <p:stCondLst>
                                            <p:cond delay="0"/>
                                          </p:stCondLst>
                                        </p:cTn>
                                        <p:tgtEl>
                                          <p:spTgt spid="7">
                                            <p:txEl>
                                              <p:pRg st="1" end="1"/>
                                            </p:txEl>
                                          </p:spTgt>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1000">
                                          <p:stCondLst>
                                            <p:cond delay="0"/>
                                          </p:stCondLst>
                                        </p:cTn>
                                        <p:tgtEl>
                                          <p:spTgt spid="7">
                                            <p:txEl>
                                              <p:pRg st="2" end="2"/>
                                            </p:txEl>
                                          </p:spTgt>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fade">
                                      <p:cBhvr>
                                        <p:cTn id="40" dur="1000">
                                          <p:stCondLst>
                                            <p:cond delay="0"/>
                                          </p:stCondLst>
                                        </p:cTn>
                                        <p:tgtEl>
                                          <p:spTgt spid="7">
                                            <p:txEl>
                                              <p:pRg st="3" end="3"/>
                                            </p:txEl>
                                          </p:spTgt>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fade">
                                      <p:cBhvr>
                                        <p:cTn id="44" dur="1000">
                                          <p:stCondLst>
                                            <p:cond delay="0"/>
                                          </p:stCondLst>
                                        </p:cTn>
                                        <p:tgtEl>
                                          <p:spTgt spid="7">
                                            <p:txEl>
                                              <p:pRg st="4" end="4"/>
                                            </p:txEl>
                                          </p:spTgt>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Effect transition="in" filter="fade">
                                      <p:cBhvr>
                                        <p:cTn id="48" dur="1000">
                                          <p:stCondLst>
                                            <p:cond delay="0"/>
                                          </p:stCondLst>
                                        </p:cTn>
                                        <p:tgtEl>
                                          <p:spTgt spid="8">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xEl>
                                              <p:pRg st="1" end="1"/>
                                            </p:txEl>
                                          </p:spTgt>
                                        </p:tgtEl>
                                        <p:attrNameLst>
                                          <p:attrName>style.visibility</p:attrName>
                                        </p:attrNameLst>
                                      </p:cBhvr>
                                      <p:to>
                                        <p:strVal val="visible"/>
                                      </p:to>
                                    </p:set>
                                    <p:animEffect transition="in" filter="fade">
                                      <p:cBhvr>
                                        <p:cTn id="53" dur="1000">
                                          <p:stCondLst>
                                            <p:cond delay="0"/>
                                          </p:stCondLst>
                                        </p:cTn>
                                        <p:tgtEl>
                                          <p:spTgt spid="8">
                                            <p:txEl>
                                              <p:pRg st="1" end="1"/>
                                            </p:txEl>
                                          </p:spTgt>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8">
                                            <p:txEl>
                                              <p:pRg st="2" end="2"/>
                                            </p:txEl>
                                          </p:spTgt>
                                        </p:tgtEl>
                                        <p:attrNameLst>
                                          <p:attrName>style.visibility</p:attrName>
                                        </p:attrNameLst>
                                      </p:cBhvr>
                                      <p:to>
                                        <p:strVal val="visible"/>
                                      </p:to>
                                    </p:set>
                                    <p:animEffect transition="in" filter="fade">
                                      <p:cBhvr>
                                        <p:cTn id="57" dur="1000">
                                          <p:stCondLst>
                                            <p:cond delay="0"/>
                                          </p:stCondLst>
                                        </p:cTn>
                                        <p:tgtEl>
                                          <p:spTgt spid="8">
                                            <p:txEl>
                                              <p:pRg st="2" end="2"/>
                                            </p:txEl>
                                          </p:spTgt>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8">
                                            <p:txEl>
                                              <p:pRg st="3" end="3"/>
                                            </p:txEl>
                                          </p:spTgt>
                                        </p:tgtEl>
                                        <p:attrNameLst>
                                          <p:attrName>style.visibility</p:attrName>
                                        </p:attrNameLst>
                                      </p:cBhvr>
                                      <p:to>
                                        <p:strVal val="visible"/>
                                      </p:to>
                                    </p:set>
                                    <p:animEffect transition="in" filter="fade">
                                      <p:cBhvr>
                                        <p:cTn id="61" dur="1000">
                                          <p:stCondLst>
                                            <p:cond delay="0"/>
                                          </p:stCondLst>
                                        </p:cTn>
                                        <p:tgtEl>
                                          <p:spTgt spid="8">
                                            <p:txEl>
                                              <p:pRg st="3" end="3"/>
                                            </p:txEl>
                                          </p:spTgt>
                                        </p:tgtEl>
                                      </p:cBhvr>
                                    </p:animEffect>
                                  </p:childTnLst>
                                </p:cTn>
                              </p:par>
                            </p:childTnLst>
                          </p:cTn>
                        </p:par>
                        <p:par>
                          <p:cTn id="62" fill="hold">
                            <p:stCondLst>
                              <p:cond delay="3000"/>
                            </p:stCondLst>
                            <p:childTnLst>
                              <p:par>
                                <p:cTn id="63" presetID="10" presetClass="entr" presetSubtype="0" fill="hold" grpId="0" nodeType="afterEffect">
                                  <p:stCondLst>
                                    <p:cond delay="0"/>
                                  </p:stCondLst>
                                  <p:childTnLst>
                                    <p:set>
                                      <p:cBhvr>
                                        <p:cTn id="64" dur="1" fill="hold">
                                          <p:stCondLst>
                                            <p:cond delay="0"/>
                                          </p:stCondLst>
                                        </p:cTn>
                                        <p:tgtEl>
                                          <p:spTgt spid="8">
                                            <p:txEl>
                                              <p:pRg st="4" end="4"/>
                                            </p:txEl>
                                          </p:spTgt>
                                        </p:tgtEl>
                                        <p:attrNameLst>
                                          <p:attrName>style.visibility</p:attrName>
                                        </p:attrNameLst>
                                      </p:cBhvr>
                                      <p:to>
                                        <p:strVal val="visible"/>
                                      </p:to>
                                    </p:set>
                                    <p:animEffect transition="in" filter="fade">
                                      <p:cBhvr>
                                        <p:cTn id="65" dur="1000">
                                          <p:stCondLst>
                                            <p:cond delay="0"/>
                                          </p:stCondLst>
                                        </p:cTn>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build="p"/>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HP\Desktop\القرآن حياتي\Pict\19b3cc7d31670eb32b5060344b70af2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4" y="2320132"/>
            <a:ext cx="2749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4156917" y="2080185"/>
            <a:ext cx="5851525" cy="649568"/>
          </a:xfrm>
          <a:prstGeom prst="rect">
            <a:avLst/>
          </a:prstGeom>
          <a:solidFill>
            <a:schemeClr val="accent4">
              <a:lumMod val="20000"/>
              <a:lumOff val="80000"/>
            </a:schemeClr>
          </a:solidFill>
          <a:ln/>
        </p:spPr>
        <p:style>
          <a:lnRef idx="2">
            <a:schemeClr val="accent2"/>
          </a:lnRef>
          <a:fillRef idx="1">
            <a:schemeClr val="lt1"/>
          </a:fillRef>
          <a:effectRef idx="0">
            <a:schemeClr val="accent2"/>
          </a:effectRef>
          <a:fontRef idx="minor">
            <a:schemeClr val="dk1"/>
          </a:fontRef>
        </p:style>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sz="3000" b="1" dirty="0">
                <a:solidFill>
                  <a:schemeClr val="tx1"/>
                </a:solidFill>
                <a:latin typeface="Arial" panose="020B0604020202020204" pitchFamily="34" charset="0"/>
                <a:cs typeface="Arial" panose="020B0604020202020204" pitchFamily="34" charset="0"/>
              </a:rPr>
              <a:t>آخر ما نزل من القرآن</a:t>
            </a:r>
            <a:r>
              <a:rPr lang="en-US" altLang="en-US" sz="3000" b="1" dirty="0">
                <a:solidFill>
                  <a:schemeClr val="tx1"/>
                </a:solidFill>
                <a:latin typeface="Arial" panose="020B0604020202020204" pitchFamily="34" charset="0"/>
                <a:cs typeface="Arial" panose="020B0604020202020204" pitchFamily="34" charset="0"/>
              </a:rPr>
              <a:t> The last words </a:t>
            </a:r>
            <a:endParaRPr lang="en-US" altLang="en-US" sz="3000" dirty="0">
              <a:solidFill>
                <a:schemeClr val="tx1"/>
              </a:solidFill>
              <a:latin typeface="Arial" panose="020B0604020202020204" pitchFamily="34" charset="0"/>
              <a:cs typeface="Arial" panose="020B0604020202020204" pitchFamily="34" charset="0"/>
            </a:endParaRPr>
          </a:p>
        </p:txBody>
      </p:sp>
      <p:pic>
        <p:nvPicPr>
          <p:cNvPr id="7" name="Picture 2" descr="C:\Users\HP\Desktop\القرآن حياتي\Pict\النصر.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1257" y="3115422"/>
            <a:ext cx="549275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0192871" y="3357562"/>
            <a:ext cx="1671452" cy="1660526"/>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en-US" altLang="en-US" sz="3000" b="1" dirty="0" smtClean="0">
                <a:solidFill>
                  <a:schemeClr val="tx1"/>
                </a:solidFill>
                <a:latin typeface="Arial" panose="020B0604020202020204" pitchFamily="34" charset="0"/>
                <a:cs typeface="Arial" panose="020B0604020202020204" pitchFamily="34" charset="0"/>
              </a:rPr>
              <a:t>The </a:t>
            </a:r>
            <a:r>
              <a:rPr lang="en-US" altLang="en-US" sz="3000" b="1" dirty="0">
                <a:solidFill>
                  <a:schemeClr val="tx1"/>
                </a:solidFill>
                <a:latin typeface="Arial" panose="020B0604020202020204" pitchFamily="34" charset="0"/>
                <a:cs typeface="Arial" panose="020B0604020202020204" pitchFamily="34" charset="0"/>
              </a:rPr>
              <a:t>last </a:t>
            </a:r>
            <a:r>
              <a:rPr lang="en-US" altLang="en-US" sz="3000" b="1" dirty="0" smtClean="0">
                <a:solidFill>
                  <a:schemeClr val="tx1"/>
                </a:solidFill>
                <a:latin typeface="Arial" panose="020B0604020202020204" pitchFamily="34" charset="0"/>
                <a:cs typeface="Arial" panose="020B0604020202020204" pitchFamily="34" charset="0"/>
              </a:rPr>
              <a:t>Surah</a:t>
            </a:r>
          </a:p>
          <a:p>
            <a:pPr algn="ctr">
              <a:buClr>
                <a:schemeClr val="tx1"/>
              </a:buClr>
              <a:buSzPct val="75000"/>
              <a:buNone/>
            </a:pPr>
            <a:r>
              <a:rPr lang="ar-KW" altLang="en-US" sz="3000" b="1" dirty="0">
                <a:solidFill>
                  <a:schemeClr val="tx1"/>
                </a:solidFill>
                <a:latin typeface="Arial" panose="020B0604020202020204" pitchFamily="34" charset="0"/>
                <a:cs typeface="Arial" panose="020B0604020202020204" pitchFamily="34" charset="0"/>
              </a:rPr>
              <a:t>آخر </a:t>
            </a:r>
            <a:r>
              <a:rPr lang="ar-SA" altLang="en-US" sz="3000" b="1" dirty="0" smtClean="0">
                <a:solidFill>
                  <a:schemeClr val="tx1"/>
                </a:solidFill>
                <a:latin typeface="Arial" panose="020B0604020202020204" pitchFamily="34" charset="0"/>
                <a:cs typeface="Arial" panose="020B0604020202020204" pitchFamily="34" charset="0"/>
              </a:rPr>
              <a:t>سورة</a:t>
            </a:r>
            <a:endParaRPr lang="ar-SA" altLang="en-US" sz="3000" b="1" dirty="0">
              <a:solidFill>
                <a:schemeClr val="tx1"/>
              </a:solidFill>
              <a:latin typeface="Arial" panose="020B0604020202020204" pitchFamily="34" charset="0"/>
              <a:cs typeface="Arial" panose="020B0604020202020204" pitchFamily="34" charset="0"/>
            </a:endParaRPr>
          </a:p>
        </p:txBody>
      </p:sp>
      <p:sp>
        <p:nvSpPr>
          <p:cNvPr id="9" name="TextBox 8"/>
          <p:cNvSpPr txBox="1"/>
          <p:nvPr/>
        </p:nvSpPr>
        <p:spPr>
          <a:xfrm>
            <a:off x="2762532" y="467323"/>
            <a:ext cx="6264275" cy="1015663"/>
          </a:xfrm>
          <a:prstGeom prst="rect">
            <a:avLst/>
          </a:prstGeom>
          <a:solidFill>
            <a:schemeClr val="accent1">
              <a:lumMod val="50000"/>
            </a:schemeClr>
          </a:solidFill>
          <a:ln>
            <a:solidFill>
              <a:srgbClr val="FFFF00"/>
            </a:solidFill>
          </a:ln>
        </p:spPr>
        <p:txBody>
          <a:bodyPr rtlCol="1">
            <a:spAutoFit/>
          </a:bodyPr>
          <a:lstStyle/>
          <a:p>
            <a:pPr algn="ctr" eaLnBrk="1" hangingPunct="1">
              <a:defRPr/>
            </a:pPr>
            <a:r>
              <a:rPr lang="en-US" sz="3600" b="1" spc="600" dirty="0" smtClean="0">
                <a:solidFill>
                  <a:srgbClr val="FFFF00"/>
                </a:solidFill>
                <a:latin typeface="Stencil" panose="040409050D0802020404" pitchFamily="82" charset="0"/>
              </a:rPr>
              <a:t>Qur’an Reveling</a:t>
            </a:r>
          </a:p>
          <a:p>
            <a:pPr algn="ctr">
              <a:defRPr/>
            </a:pPr>
            <a:r>
              <a:rPr lang="ar-KW" sz="2400" b="1" spc="600" dirty="0">
                <a:solidFill>
                  <a:srgbClr val="FFFF00"/>
                </a:solidFill>
                <a:latin typeface="Stencil" panose="040409050D0802020404" pitchFamily="82" charset="0"/>
              </a:rPr>
              <a:t>تنزيل القرآن</a:t>
            </a:r>
            <a:endParaRPr lang="ar-KW" sz="2400" b="1" spc="600" dirty="0">
              <a:solidFill>
                <a:srgbClr val="FFFF00"/>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1574612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stCondLst>
                                            <p:cond delay="0"/>
                                          </p:stCondLst>
                                        </p:cTn>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stCondLst>
                                            <p:cond delay="0"/>
                                          </p:stCondLst>
                                        </p:cTn>
                                        <p:tgtEl>
                                          <p:spTgt spid="4">
                                            <p:txEl>
                                              <p:pRg st="0" end="0"/>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8">
                                            <p:bg/>
                                          </p:spTgt>
                                        </p:tgtEl>
                                        <p:attrNameLst>
                                          <p:attrName>style.visibility</p:attrName>
                                        </p:attrNameLst>
                                      </p:cBhvr>
                                      <p:to>
                                        <p:strVal val="visible"/>
                                      </p:to>
                                    </p:set>
                                    <p:animEffect transition="in" filter="fade">
                                      <p:cBhvr>
                                        <p:cTn id="20" dur="1000">
                                          <p:stCondLst>
                                            <p:cond delay="0"/>
                                          </p:stCondLst>
                                        </p:cTn>
                                        <p:tgtEl>
                                          <p:spTgt spid="8">
                                            <p:bg/>
                                          </p:spTgt>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1000">
                                          <p:stCondLst>
                                            <p:cond delay="0"/>
                                          </p:stCondLst>
                                        </p:cTn>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1000">
                                          <p:stCondLst>
                                            <p:cond delay="0"/>
                                          </p:stCondLst>
                                        </p:cTn>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A23FD4-8E45-2C4E-A2B0-7EE5066E270B}"/>
              </a:ext>
            </a:extLst>
          </p:cNvPr>
          <p:cNvSpPr>
            <a:spLocks noGrp="1"/>
          </p:cNvSpPr>
          <p:nvPr>
            <p:ph type="title"/>
          </p:nvPr>
        </p:nvSpPr>
        <p:spPr>
          <a:xfrm>
            <a:off x="838200" y="365125"/>
            <a:ext cx="4789868" cy="1325563"/>
          </a:xfrm>
        </p:spPr>
        <p:txBody>
          <a:bodyPr>
            <a:normAutofit/>
          </a:bodyPr>
          <a:lstStyle/>
          <a:p>
            <a:r>
              <a:rPr lang="en-US" sz="3200" dirty="0" smtClean="0">
                <a:solidFill>
                  <a:srgbClr val="FF0000"/>
                </a:solidFill>
              </a:rPr>
              <a:t>Dr. Ashraf </a:t>
            </a:r>
            <a:r>
              <a:rPr lang="en-US" sz="3200" dirty="0" err="1" smtClean="0">
                <a:solidFill>
                  <a:srgbClr val="FF0000"/>
                </a:solidFill>
              </a:rPr>
              <a:t>Negm</a:t>
            </a:r>
            <a:endParaRPr lang="en-US" sz="3200" dirty="0">
              <a:solidFill>
                <a:srgbClr val="FF000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48110" y="2214349"/>
            <a:ext cx="2874836" cy="3349323"/>
          </a:xfrm>
        </p:spPr>
      </p:pic>
      <p:sp>
        <p:nvSpPr>
          <p:cNvPr id="4" name="Date Placeholder 3">
            <a:extLst>
              <a:ext uri="{FF2B5EF4-FFF2-40B4-BE49-F238E27FC236}">
                <a16:creationId xmlns="" xmlns:a16="http://schemas.microsoft.com/office/drawing/2014/main" id="{7AB13A6E-2CC9-B340-8DDB-115870560707}"/>
              </a:ext>
            </a:extLst>
          </p:cNvPr>
          <p:cNvSpPr>
            <a:spLocks noGrp="1"/>
          </p:cNvSpPr>
          <p:nvPr>
            <p:ph type="dt" sz="half" idx="10"/>
          </p:nvPr>
        </p:nvSpPr>
        <p:spPr/>
        <p:txBody>
          <a:bodyPr/>
          <a:lstStyle/>
          <a:p>
            <a:fld id="{12F4F412-AA90-1043-BCB5-FC8396DF0750}" type="datetime1">
              <a:rPr lang="en-CA" smtClean="0"/>
              <a:t>2023-09-22</a:t>
            </a:fld>
            <a:endParaRPr lang="en-US"/>
          </a:p>
        </p:txBody>
      </p:sp>
      <p:sp>
        <p:nvSpPr>
          <p:cNvPr id="5" name="Slide Number Placeholder 4">
            <a:extLst>
              <a:ext uri="{FF2B5EF4-FFF2-40B4-BE49-F238E27FC236}">
                <a16:creationId xmlns="" xmlns:a16="http://schemas.microsoft.com/office/drawing/2014/main" id="{E22DFAB7-4DF7-F140-9E7E-63058FA08F95}"/>
              </a:ext>
            </a:extLst>
          </p:cNvPr>
          <p:cNvSpPr>
            <a:spLocks noGrp="1"/>
          </p:cNvSpPr>
          <p:nvPr>
            <p:ph type="sldNum" sz="quarter" idx="12"/>
          </p:nvPr>
        </p:nvSpPr>
        <p:spPr/>
        <p:txBody>
          <a:bodyPr/>
          <a:lstStyle/>
          <a:p>
            <a:fld id="{C8784B88-F3D9-6A4F-9660-1A0A1E561ED7}" type="slidenum">
              <a:rPr lang="en-US" smtClean="0"/>
              <a:t>2</a:t>
            </a:fld>
            <a:endParaRPr lang="en-US"/>
          </a:p>
        </p:txBody>
      </p:sp>
      <p:sp>
        <p:nvSpPr>
          <p:cNvPr id="7" name="Rectangle 6"/>
          <p:cNvSpPr/>
          <p:nvPr/>
        </p:nvSpPr>
        <p:spPr>
          <a:xfrm>
            <a:off x="605307" y="1720056"/>
            <a:ext cx="7650051" cy="3843616"/>
          </a:xfrm>
          <a:prstGeom prst="rect">
            <a:avLst/>
          </a:prstGeom>
        </p:spPr>
        <p:txBody>
          <a:bodyPr wrap="square">
            <a:spAutoFit/>
          </a:bodyPr>
          <a:lstStyle/>
          <a:p>
            <a:pPr marL="285750" indent="-285750">
              <a:lnSpc>
                <a:spcPct val="115000"/>
              </a:lnSpc>
              <a:spcAft>
                <a:spcPts val="1000"/>
              </a:spcAft>
              <a:buFont typeface="Arial" panose="020B0604020202020204" pitchFamily="34" charset="0"/>
              <a:buChar char="•"/>
            </a:pPr>
            <a:r>
              <a:rPr lang="en-US" sz="1400" b="1" dirty="0" err="1">
                <a:latin typeface="Simplified Arabic" panose="02020603050405020304" pitchFamily="18" charset="-78"/>
                <a:ea typeface="Calibri" panose="020F0502020204030204" pitchFamily="34" charset="0"/>
                <a:cs typeface="Simplified Arabic" panose="02020603050405020304" pitchFamily="18" charset="-78"/>
              </a:rPr>
              <a:t>Ijaza</a:t>
            </a:r>
            <a:r>
              <a:rPr lang="en-US" sz="1400" b="1" dirty="0">
                <a:latin typeface="Simplified Arabic" panose="02020603050405020304" pitchFamily="18" charset="-78"/>
                <a:ea typeface="Calibri" panose="020F0502020204030204" pitchFamily="34" charset="0"/>
                <a:cs typeface="Simplified Arabic" panose="02020603050405020304" pitchFamily="18" charset="-78"/>
              </a:rPr>
              <a:t> (</a:t>
            </a:r>
            <a:r>
              <a:rPr lang="en-US" sz="1400" b="1" dirty="0" err="1">
                <a:latin typeface="Simplified Arabic" panose="02020603050405020304" pitchFamily="18" charset="-78"/>
                <a:ea typeface="Calibri" panose="020F0502020204030204" pitchFamily="34" charset="0"/>
                <a:cs typeface="Simplified Arabic" panose="02020603050405020304" pitchFamily="18" charset="-78"/>
              </a:rPr>
              <a:t>Sanad</a:t>
            </a:r>
            <a:r>
              <a:rPr lang="en-US" sz="1400" b="1" dirty="0">
                <a:latin typeface="Simplified Arabic" panose="02020603050405020304" pitchFamily="18" charset="-78"/>
                <a:ea typeface="Calibri" panose="020F0502020204030204" pitchFamily="34" charset="0"/>
                <a:cs typeface="Simplified Arabic" panose="02020603050405020304" pitchFamily="18" charset="-78"/>
              </a:rPr>
              <a:t>) in reciting and teaching the </a:t>
            </a:r>
            <a:r>
              <a:rPr lang="en-US" sz="1400" b="1" dirty="0">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10 </a:t>
            </a:r>
            <a:r>
              <a:rPr lang="en-US" sz="1400" b="1" dirty="0" err="1">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Qera’at</a:t>
            </a:r>
            <a:r>
              <a:rPr lang="en-US" sz="1400" b="1" dirty="0">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 (Readings) </a:t>
            </a:r>
            <a:r>
              <a:rPr lang="en-US" sz="1400" b="1" dirty="0">
                <a:latin typeface="Simplified Arabic" panose="02020603050405020304" pitchFamily="18" charset="-78"/>
                <a:ea typeface="Calibri" panose="020F0502020204030204" pitchFamily="34" charset="0"/>
                <a:cs typeface="Simplified Arabic" panose="02020603050405020304" pitchFamily="18" charset="-78"/>
              </a:rPr>
              <a:t>of the Quran from the ways of Al-</a:t>
            </a:r>
            <a:r>
              <a:rPr lang="en-US" sz="1400" b="1" dirty="0" err="1">
                <a:latin typeface="Simplified Arabic" panose="02020603050405020304" pitchFamily="18" charset="-78"/>
                <a:ea typeface="Calibri" panose="020F0502020204030204" pitchFamily="34" charset="0"/>
                <a:cs typeface="Simplified Arabic" panose="02020603050405020304" pitchFamily="18" charset="-78"/>
              </a:rPr>
              <a:t>Shatibiyah</a:t>
            </a:r>
            <a:r>
              <a:rPr lang="en-US" sz="1400" b="1" dirty="0">
                <a:latin typeface="Simplified Arabic" panose="02020603050405020304" pitchFamily="18" charset="-78"/>
                <a:ea typeface="Calibri" panose="020F0502020204030204" pitchFamily="34" charset="0"/>
                <a:cs typeface="Simplified Arabic" panose="02020603050405020304" pitchFamily="18" charset="-78"/>
              </a:rPr>
              <a:t> &amp; AL-</a:t>
            </a:r>
            <a:r>
              <a:rPr lang="en-US" sz="1400" b="1" dirty="0" err="1">
                <a:latin typeface="Simplified Arabic" panose="02020603050405020304" pitchFamily="18" charset="-78"/>
                <a:ea typeface="Calibri" panose="020F0502020204030204" pitchFamily="34" charset="0"/>
                <a:cs typeface="Simplified Arabic" panose="02020603050405020304" pitchFamily="18" charset="-78"/>
              </a:rPr>
              <a:t>Dorrah</a:t>
            </a:r>
            <a:endParaRPr lang="en-US" sz="1400" dirty="0">
              <a:latin typeface="Simplified Arabic" panose="02020603050405020304" pitchFamily="18" charset="-78"/>
              <a:ea typeface="Calibri" panose="020F0502020204030204" pitchFamily="34" charset="0"/>
              <a:cs typeface="Simplified Arabic" panose="02020603050405020304" pitchFamily="18" charset="-78"/>
            </a:endParaRPr>
          </a:p>
          <a:p>
            <a:pPr marL="285750" indent="-285750">
              <a:lnSpc>
                <a:spcPct val="115000"/>
              </a:lnSpc>
              <a:spcAft>
                <a:spcPts val="1000"/>
              </a:spcAft>
              <a:buFont typeface="Arial" panose="020B0604020202020204" pitchFamily="34" charset="0"/>
              <a:buChar char="•"/>
            </a:pPr>
            <a:r>
              <a:rPr lang="en-US" sz="1400" b="1" dirty="0">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Diploma</a:t>
            </a:r>
            <a:r>
              <a:rPr lang="en-US" sz="1400" b="1" dirty="0">
                <a:latin typeface="Simplified Arabic" panose="02020603050405020304" pitchFamily="18" charset="-78"/>
                <a:ea typeface="Calibri" panose="020F0502020204030204" pitchFamily="34" charset="0"/>
                <a:cs typeface="Simplified Arabic" panose="02020603050405020304" pitchFamily="18" charset="-78"/>
              </a:rPr>
              <a:t> of Human and Islamic knowledge – Islamic studies institute – </a:t>
            </a:r>
            <a:r>
              <a:rPr lang="en-US" sz="1400" b="1" dirty="0">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Cairo University</a:t>
            </a:r>
            <a:endParaRPr lang="en-US" sz="1400" dirty="0">
              <a:solidFill>
                <a:srgbClr val="FF0000"/>
              </a:solidFill>
              <a:latin typeface="Simplified Arabic" panose="02020603050405020304" pitchFamily="18" charset="-78"/>
              <a:ea typeface="Calibri" panose="020F0502020204030204" pitchFamily="34" charset="0"/>
              <a:cs typeface="Simplified Arabic" panose="02020603050405020304" pitchFamily="18" charset="-78"/>
            </a:endParaRPr>
          </a:p>
          <a:p>
            <a:pPr marL="285750" indent="-285750">
              <a:lnSpc>
                <a:spcPct val="115000"/>
              </a:lnSpc>
              <a:spcAft>
                <a:spcPts val="1000"/>
              </a:spcAft>
              <a:buFont typeface="Arial" panose="020B0604020202020204" pitchFamily="34" charset="0"/>
              <a:buChar char="•"/>
            </a:pPr>
            <a:r>
              <a:rPr lang="en-US" sz="1400" b="1" dirty="0">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4 Diplomas </a:t>
            </a:r>
            <a:r>
              <a:rPr lang="en-US" sz="1400" b="1" dirty="0">
                <a:latin typeface="Simplified Arabic" panose="02020603050405020304" pitchFamily="18" charset="-78"/>
                <a:ea typeface="Calibri" panose="020F0502020204030204" pitchFamily="34" charset="0"/>
                <a:cs typeface="Simplified Arabic" panose="02020603050405020304" pitchFamily="18" charset="-78"/>
              </a:rPr>
              <a:t>in the Islamic studies – </a:t>
            </a:r>
            <a:r>
              <a:rPr lang="en-US" sz="1400" b="1" dirty="0" err="1">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Samaha</a:t>
            </a:r>
            <a:r>
              <a:rPr lang="en-US" sz="1400" b="1" dirty="0">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 Academy</a:t>
            </a:r>
            <a:endParaRPr lang="en-US" sz="1400" dirty="0">
              <a:solidFill>
                <a:srgbClr val="FF0000"/>
              </a:solidFill>
              <a:latin typeface="Simplified Arabic" panose="02020603050405020304" pitchFamily="18" charset="-78"/>
              <a:ea typeface="Calibri" panose="020F0502020204030204" pitchFamily="34" charset="0"/>
              <a:cs typeface="Simplified Arabic" panose="02020603050405020304" pitchFamily="18" charset="-78"/>
            </a:endParaRPr>
          </a:p>
          <a:p>
            <a:pPr marL="285750" indent="-285750">
              <a:lnSpc>
                <a:spcPct val="115000"/>
              </a:lnSpc>
              <a:spcAft>
                <a:spcPts val="1000"/>
              </a:spcAft>
              <a:buFont typeface="Arial" panose="020B0604020202020204" pitchFamily="34" charset="0"/>
              <a:buChar char="•"/>
            </a:pPr>
            <a:r>
              <a:rPr lang="en-US" sz="1400" b="1" dirty="0">
                <a:latin typeface="Simplified Arabic" panose="02020603050405020304" pitchFamily="18" charset="-78"/>
                <a:ea typeface="Calibri" panose="020F0502020204030204" pitchFamily="34" charset="0"/>
                <a:cs typeface="Simplified Arabic" panose="02020603050405020304" pitchFamily="18" charset="-78"/>
              </a:rPr>
              <a:t>Certificate of </a:t>
            </a:r>
            <a:r>
              <a:rPr lang="en-US" sz="1400" b="1" dirty="0">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Dar-</a:t>
            </a:r>
            <a:r>
              <a:rPr lang="en-US" sz="1400" b="1" dirty="0" err="1">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ul</a:t>
            </a:r>
            <a:r>
              <a:rPr lang="en-US" sz="1400" b="1" dirty="0">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-Quran</a:t>
            </a:r>
            <a:r>
              <a:rPr lang="en-US" sz="1400" b="1" dirty="0">
                <a:latin typeface="Simplified Arabic" panose="02020603050405020304" pitchFamily="18" charset="-78"/>
                <a:ea typeface="Calibri" panose="020F0502020204030204" pitchFamily="34" charset="0"/>
                <a:cs typeface="Simplified Arabic" panose="02020603050405020304" pitchFamily="18" charset="-78"/>
              </a:rPr>
              <a:t> (equal to </a:t>
            </a:r>
            <a:r>
              <a:rPr lang="en-US" sz="1400" b="1" dirty="0" err="1">
                <a:latin typeface="Simplified Arabic" panose="02020603050405020304" pitchFamily="18" charset="-78"/>
                <a:ea typeface="Calibri" panose="020F0502020204030204" pitchFamily="34" charset="0"/>
                <a:cs typeface="Simplified Arabic" panose="02020603050405020304" pitchFamily="18" charset="-78"/>
              </a:rPr>
              <a:t>Azhar</a:t>
            </a:r>
            <a:r>
              <a:rPr lang="en-US" sz="1400" b="1" dirty="0">
                <a:latin typeface="Simplified Arabic" panose="02020603050405020304" pitchFamily="18" charset="-78"/>
                <a:ea typeface="Calibri" panose="020F0502020204030204" pitchFamily="34" charset="0"/>
                <a:cs typeface="Simplified Arabic" panose="02020603050405020304" pitchFamily="18" charset="-78"/>
              </a:rPr>
              <a:t> HS certificate) - Kuwait </a:t>
            </a:r>
            <a:endParaRPr lang="en-US" sz="1400" dirty="0">
              <a:latin typeface="Simplified Arabic" panose="02020603050405020304" pitchFamily="18" charset="-78"/>
              <a:ea typeface="Calibri" panose="020F0502020204030204" pitchFamily="34" charset="0"/>
              <a:cs typeface="Simplified Arabic" panose="02020603050405020304" pitchFamily="18" charset="-78"/>
            </a:endParaRPr>
          </a:p>
          <a:p>
            <a:pPr marL="285750" indent="-285750">
              <a:lnSpc>
                <a:spcPct val="115000"/>
              </a:lnSpc>
              <a:spcAft>
                <a:spcPts val="1000"/>
              </a:spcAft>
              <a:buFont typeface="Arial" panose="020B0604020202020204" pitchFamily="34" charset="0"/>
              <a:buChar char="•"/>
            </a:pPr>
            <a:r>
              <a:rPr lang="en-US" sz="1400" b="1" dirty="0">
                <a:latin typeface="Simplified Arabic" panose="02020603050405020304" pitchFamily="18" charset="-78"/>
                <a:ea typeface="Calibri" panose="020F0502020204030204" pitchFamily="34" charset="0"/>
                <a:cs typeface="Simplified Arabic" panose="02020603050405020304" pitchFamily="18" charset="-78"/>
              </a:rPr>
              <a:t>Certificate of </a:t>
            </a:r>
            <a:r>
              <a:rPr lang="en-US" sz="1400" b="1" dirty="0">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Al-</a:t>
            </a:r>
            <a:r>
              <a:rPr lang="en-US" sz="1400" b="1" dirty="0" err="1">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Otrojah</a:t>
            </a:r>
            <a:r>
              <a:rPr lang="en-US" sz="1400" b="1" dirty="0">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 institute </a:t>
            </a:r>
            <a:r>
              <a:rPr lang="en-US" sz="1400" b="1" dirty="0">
                <a:latin typeface="Simplified Arabic" panose="02020603050405020304" pitchFamily="18" charset="-78"/>
                <a:ea typeface="Calibri" panose="020F0502020204030204" pitchFamily="34" charset="0"/>
                <a:cs typeface="Simplified Arabic" panose="02020603050405020304" pitchFamily="18" charset="-78"/>
              </a:rPr>
              <a:t>for Quran knowledge - Kuwait </a:t>
            </a:r>
            <a:endParaRPr lang="en-US" sz="1400" b="1" dirty="0" smtClean="0">
              <a:latin typeface="Simplified Arabic" panose="02020603050405020304" pitchFamily="18" charset="-78"/>
              <a:ea typeface="Calibri" panose="020F0502020204030204" pitchFamily="34" charset="0"/>
              <a:cs typeface="Simplified Arabic" panose="02020603050405020304" pitchFamily="18" charset="-78"/>
            </a:endParaRPr>
          </a:p>
          <a:p>
            <a:pPr marL="285750" indent="-285750">
              <a:lnSpc>
                <a:spcPct val="115000"/>
              </a:lnSpc>
              <a:spcAft>
                <a:spcPts val="1000"/>
              </a:spcAft>
              <a:buFont typeface="Arial" panose="020B0604020202020204" pitchFamily="34" charset="0"/>
              <a:buChar char="•"/>
            </a:pPr>
            <a:r>
              <a:rPr lang="en-US" sz="1400" b="1" dirty="0" smtClean="0">
                <a:latin typeface="Simplified Arabic" panose="02020603050405020304" pitchFamily="18" charset="-78"/>
                <a:ea typeface="Calibri" panose="020F0502020204030204" pitchFamily="34" charset="0"/>
                <a:cs typeface="Simplified Arabic" panose="02020603050405020304" pitchFamily="18" charset="-78"/>
              </a:rPr>
              <a:t>Study </a:t>
            </a:r>
            <a:r>
              <a:rPr lang="en-US" sz="1400" b="1" dirty="0">
                <a:latin typeface="Simplified Arabic" panose="02020603050405020304" pitchFamily="18" charset="-78"/>
                <a:ea typeface="Calibri" panose="020F0502020204030204" pitchFamily="34" charset="0"/>
                <a:cs typeface="Simplified Arabic" panose="02020603050405020304" pitchFamily="18" charset="-78"/>
              </a:rPr>
              <a:t>of the </a:t>
            </a:r>
            <a:r>
              <a:rPr lang="en-US" sz="1400" b="1" dirty="0" err="1">
                <a:latin typeface="Simplified Arabic" panose="02020603050405020304" pitchFamily="18" charset="-78"/>
                <a:ea typeface="Calibri" panose="020F0502020204030204" pitchFamily="34" charset="0"/>
                <a:cs typeface="Simplified Arabic" panose="02020603050405020304" pitchFamily="18" charset="-78"/>
              </a:rPr>
              <a:t>Qera’at</a:t>
            </a:r>
            <a:r>
              <a:rPr lang="en-US" sz="1400" b="1" dirty="0">
                <a:latin typeface="Simplified Arabic" panose="02020603050405020304" pitchFamily="18" charset="-78"/>
                <a:ea typeface="Calibri" panose="020F0502020204030204" pitchFamily="34" charset="0"/>
                <a:cs typeface="Simplified Arabic" panose="02020603050405020304" pitchFamily="18" charset="-78"/>
              </a:rPr>
              <a:t> (Readings) at </a:t>
            </a:r>
            <a:r>
              <a:rPr lang="en-US" sz="1400" b="1" dirty="0">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Institute of </a:t>
            </a:r>
            <a:r>
              <a:rPr lang="en-US" sz="1400" b="1" dirty="0" err="1">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Qera’at</a:t>
            </a:r>
            <a:r>
              <a:rPr lang="en-US" sz="1400" b="1" dirty="0">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 </a:t>
            </a:r>
            <a:r>
              <a:rPr lang="en-US" sz="1400" b="1" dirty="0">
                <a:latin typeface="Simplified Arabic" panose="02020603050405020304" pitchFamily="18" charset="-78"/>
                <a:ea typeface="Calibri" panose="020F0502020204030204" pitchFamily="34" charset="0"/>
                <a:cs typeface="Simplified Arabic" panose="02020603050405020304" pitchFamily="18" charset="-78"/>
              </a:rPr>
              <a:t>- Kuwait  </a:t>
            </a:r>
            <a:endParaRPr lang="en-US" sz="1400" b="1" dirty="0" smtClean="0">
              <a:latin typeface="Simplified Arabic" panose="02020603050405020304" pitchFamily="18" charset="-78"/>
              <a:ea typeface="Calibri" panose="020F0502020204030204" pitchFamily="34" charset="0"/>
              <a:cs typeface="Simplified Arabic" panose="02020603050405020304" pitchFamily="18" charset="-78"/>
            </a:endParaRPr>
          </a:p>
          <a:p>
            <a:pPr marL="285750" indent="-285750">
              <a:lnSpc>
                <a:spcPct val="115000"/>
              </a:lnSpc>
              <a:spcAft>
                <a:spcPts val="1000"/>
              </a:spcAft>
              <a:buFont typeface="Arial" panose="020B0604020202020204" pitchFamily="34" charset="0"/>
              <a:buChar char="•"/>
            </a:pPr>
            <a:r>
              <a:rPr lang="en-US" sz="1400" b="1" dirty="0" smtClean="0">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Master </a:t>
            </a:r>
            <a:r>
              <a:rPr lang="en-US" sz="1400" b="1" dirty="0">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of Pediatrics </a:t>
            </a:r>
            <a:r>
              <a:rPr lang="en-US" sz="1400" b="1" dirty="0">
                <a:latin typeface="Simplified Arabic" panose="02020603050405020304" pitchFamily="18" charset="-78"/>
                <a:ea typeface="Calibri" panose="020F0502020204030204" pitchFamily="34" charset="0"/>
                <a:cs typeface="Simplified Arabic" panose="02020603050405020304" pitchFamily="18" charset="-78"/>
              </a:rPr>
              <a:t>– Cairo </a:t>
            </a:r>
            <a:r>
              <a:rPr lang="en-US" sz="1400" b="1" dirty="0" smtClean="0">
                <a:latin typeface="Simplified Arabic" panose="02020603050405020304" pitchFamily="18" charset="-78"/>
                <a:ea typeface="Calibri" panose="020F0502020204030204" pitchFamily="34" charset="0"/>
                <a:cs typeface="Simplified Arabic" panose="02020603050405020304" pitchFamily="18" charset="-78"/>
              </a:rPr>
              <a:t>University</a:t>
            </a:r>
          </a:p>
          <a:p>
            <a:pPr marL="285750" indent="-285750">
              <a:lnSpc>
                <a:spcPct val="115000"/>
              </a:lnSpc>
              <a:spcAft>
                <a:spcPts val="1000"/>
              </a:spcAft>
              <a:buFont typeface="Arial" panose="020B0604020202020204" pitchFamily="34" charset="0"/>
              <a:buChar char="•"/>
            </a:pPr>
            <a:r>
              <a:rPr lang="en-US" sz="1400" b="1" dirty="0" smtClean="0">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18 </a:t>
            </a:r>
            <a:r>
              <a:rPr lang="en-US" sz="1400" b="1" dirty="0">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years experience </a:t>
            </a:r>
            <a:r>
              <a:rPr lang="en-US" sz="1400" b="1" dirty="0">
                <a:latin typeface="Simplified Arabic" panose="02020603050405020304" pitchFamily="18" charset="-78"/>
                <a:ea typeface="Calibri" panose="020F0502020204030204" pitchFamily="34" charset="0"/>
                <a:cs typeface="Simplified Arabic" panose="02020603050405020304" pitchFamily="18" charset="-78"/>
              </a:rPr>
              <a:t>in training and teaching of Islamic </a:t>
            </a:r>
            <a:r>
              <a:rPr lang="en-US" sz="1400" b="1" dirty="0" smtClean="0">
                <a:latin typeface="Simplified Arabic" panose="02020603050405020304" pitchFamily="18" charset="-78"/>
                <a:ea typeface="Calibri" panose="020F0502020204030204" pitchFamily="34" charset="0"/>
                <a:cs typeface="Simplified Arabic" panose="02020603050405020304" pitchFamily="18" charset="-78"/>
              </a:rPr>
              <a:t>knowledge</a:t>
            </a:r>
          </a:p>
          <a:p>
            <a:pPr marL="285750" indent="-285750">
              <a:lnSpc>
                <a:spcPct val="115000"/>
              </a:lnSpc>
              <a:spcAft>
                <a:spcPts val="1000"/>
              </a:spcAft>
              <a:buFont typeface="Arial" panose="020B0604020202020204" pitchFamily="34" charset="0"/>
              <a:buChar char="•"/>
            </a:pPr>
            <a:r>
              <a:rPr lang="en-US" sz="1400" b="1" dirty="0" smtClean="0">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The </a:t>
            </a:r>
            <a:r>
              <a:rPr lang="en-US" sz="1400" b="1" dirty="0">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founder and manager of 3 Canadian Islamic educational organizations</a:t>
            </a:r>
            <a:r>
              <a:rPr lang="en-US" sz="1400" b="1" dirty="0">
                <a:latin typeface="Simplified Arabic" panose="02020603050405020304" pitchFamily="18" charset="-78"/>
                <a:ea typeface="Calibri" panose="020F0502020204030204" pitchFamily="34" charset="0"/>
                <a:cs typeface="Simplified Arabic" panose="02020603050405020304" pitchFamily="18" charset="-78"/>
              </a:rPr>
              <a:t>: (Al-</a:t>
            </a:r>
            <a:r>
              <a:rPr lang="en-US" sz="1400" b="1" dirty="0" err="1">
                <a:latin typeface="Simplified Arabic" panose="02020603050405020304" pitchFamily="18" charset="-78"/>
                <a:ea typeface="Calibri" panose="020F0502020204030204" pitchFamily="34" charset="0"/>
                <a:cs typeface="Simplified Arabic" panose="02020603050405020304" pitchFamily="18" charset="-78"/>
              </a:rPr>
              <a:t>Otrojah</a:t>
            </a:r>
            <a:r>
              <a:rPr lang="en-US" sz="1400" b="1" dirty="0">
                <a:latin typeface="Simplified Arabic" panose="02020603050405020304" pitchFamily="18" charset="-78"/>
                <a:ea typeface="Calibri" panose="020F0502020204030204" pitchFamily="34" charset="0"/>
                <a:cs typeface="Simplified Arabic" panose="02020603050405020304" pitchFamily="18" charset="-78"/>
              </a:rPr>
              <a:t> for Quran studies), (</a:t>
            </a:r>
            <a:r>
              <a:rPr lang="en-US" sz="1400" b="1" dirty="0" err="1">
                <a:latin typeface="Simplified Arabic" panose="02020603050405020304" pitchFamily="18" charset="-78"/>
                <a:ea typeface="Calibri" panose="020F0502020204030204" pitchFamily="34" charset="0"/>
                <a:cs typeface="Simplified Arabic" panose="02020603050405020304" pitchFamily="18" charset="-78"/>
              </a:rPr>
              <a:t>Ayaat</a:t>
            </a:r>
            <a:r>
              <a:rPr lang="en-US" sz="1400" b="1" dirty="0">
                <a:latin typeface="Simplified Arabic" panose="02020603050405020304" pitchFamily="18" charset="-78"/>
                <a:ea typeface="Calibri" panose="020F0502020204030204" pitchFamily="34" charset="0"/>
                <a:cs typeface="Simplified Arabic" panose="02020603050405020304" pitchFamily="18" charset="-78"/>
              </a:rPr>
              <a:t> Academy corp.), and (</a:t>
            </a:r>
            <a:r>
              <a:rPr lang="en-US" sz="1400" b="1" dirty="0" err="1">
                <a:latin typeface="Simplified Arabic" panose="02020603050405020304" pitchFamily="18" charset="-78"/>
                <a:ea typeface="Calibri" panose="020F0502020204030204" pitchFamily="34" charset="0"/>
                <a:cs typeface="Simplified Arabic" panose="02020603050405020304" pitchFamily="18" charset="-78"/>
              </a:rPr>
              <a:t>Ayaat</a:t>
            </a:r>
            <a:r>
              <a:rPr lang="en-US" sz="1400" b="1" dirty="0">
                <a:latin typeface="Simplified Arabic" panose="02020603050405020304" pitchFamily="18" charset="-78"/>
                <a:ea typeface="Calibri" panose="020F0502020204030204" pitchFamily="34" charset="0"/>
                <a:cs typeface="Simplified Arabic" panose="02020603050405020304" pitchFamily="18" charset="-78"/>
              </a:rPr>
              <a:t> Foundation)</a:t>
            </a:r>
            <a:endParaRPr lang="en-US" sz="1400" dirty="0">
              <a:effectLst/>
              <a:latin typeface="Simplified Arabic" panose="02020603050405020304" pitchFamily="18" charset="-78"/>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1083218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HP\Desktop\القرآن حياتي\Pict\19b3cc7d31670eb32b5060344b70af2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4" y="2320132"/>
            <a:ext cx="2749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4156917" y="2080185"/>
            <a:ext cx="5851525" cy="649568"/>
          </a:xfrm>
          <a:prstGeom prst="rect">
            <a:avLst/>
          </a:prstGeom>
          <a:solidFill>
            <a:schemeClr val="accent4">
              <a:lumMod val="20000"/>
              <a:lumOff val="80000"/>
            </a:schemeClr>
          </a:solidFill>
          <a:ln/>
        </p:spPr>
        <p:style>
          <a:lnRef idx="2">
            <a:schemeClr val="accent2"/>
          </a:lnRef>
          <a:fillRef idx="1">
            <a:schemeClr val="lt1"/>
          </a:fillRef>
          <a:effectRef idx="0">
            <a:schemeClr val="accent2"/>
          </a:effectRef>
          <a:fontRef idx="minor">
            <a:schemeClr val="dk1"/>
          </a:fontRef>
        </p:style>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sz="3000" b="1" dirty="0">
                <a:solidFill>
                  <a:schemeClr val="tx1"/>
                </a:solidFill>
                <a:latin typeface="Arial" panose="020B0604020202020204" pitchFamily="34" charset="0"/>
                <a:cs typeface="Arial" panose="020B0604020202020204" pitchFamily="34" charset="0"/>
              </a:rPr>
              <a:t>آخر ما نزل من القرآن</a:t>
            </a:r>
            <a:r>
              <a:rPr lang="en-US" altLang="en-US" sz="3000" b="1" dirty="0">
                <a:solidFill>
                  <a:schemeClr val="tx1"/>
                </a:solidFill>
                <a:latin typeface="Arial" panose="020B0604020202020204" pitchFamily="34" charset="0"/>
                <a:cs typeface="Arial" panose="020B0604020202020204" pitchFamily="34" charset="0"/>
              </a:rPr>
              <a:t> The last words </a:t>
            </a:r>
            <a:endParaRPr lang="en-US" altLang="en-US" sz="3000" dirty="0">
              <a:solidFill>
                <a:schemeClr val="tx1"/>
              </a:solidFill>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10192871" y="3357562"/>
            <a:ext cx="1671452" cy="1660526"/>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en-US" altLang="en-US" sz="3000" b="1" dirty="0" smtClean="0">
                <a:solidFill>
                  <a:schemeClr val="tx1"/>
                </a:solidFill>
                <a:latin typeface="Arial" panose="020B0604020202020204" pitchFamily="34" charset="0"/>
                <a:cs typeface="Arial" panose="020B0604020202020204" pitchFamily="34" charset="0"/>
              </a:rPr>
              <a:t>The </a:t>
            </a:r>
            <a:r>
              <a:rPr lang="en-US" altLang="en-US" sz="3000" b="1" dirty="0">
                <a:solidFill>
                  <a:schemeClr val="tx1"/>
                </a:solidFill>
                <a:latin typeface="Arial" panose="020B0604020202020204" pitchFamily="34" charset="0"/>
                <a:cs typeface="Arial" panose="020B0604020202020204" pitchFamily="34" charset="0"/>
              </a:rPr>
              <a:t>last </a:t>
            </a:r>
            <a:r>
              <a:rPr lang="en-US" altLang="en-US" sz="3000" b="1" dirty="0" smtClean="0">
                <a:solidFill>
                  <a:schemeClr val="tx1"/>
                </a:solidFill>
                <a:latin typeface="Arial" panose="020B0604020202020204" pitchFamily="34" charset="0"/>
                <a:cs typeface="Arial" panose="020B0604020202020204" pitchFamily="34" charset="0"/>
              </a:rPr>
              <a:t>Ayah</a:t>
            </a:r>
          </a:p>
          <a:p>
            <a:pPr algn="ctr">
              <a:buClr>
                <a:schemeClr val="tx1"/>
              </a:buClr>
              <a:buSzPct val="75000"/>
              <a:buNone/>
            </a:pPr>
            <a:r>
              <a:rPr lang="ar-KW" altLang="en-US" sz="3000" b="1" dirty="0">
                <a:solidFill>
                  <a:schemeClr val="tx1"/>
                </a:solidFill>
                <a:latin typeface="Arial" panose="020B0604020202020204" pitchFamily="34" charset="0"/>
                <a:cs typeface="Arial" panose="020B0604020202020204" pitchFamily="34" charset="0"/>
              </a:rPr>
              <a:t>آخر </a:t>
            </a:r>
            <a:r>
              <a:rPr lang="ar-SA" altLang="en-US" sz="3000" b="1" dirty="0" smtClean="0">
                <a:solidFill>
                  <a:schemeClr val="tx1"/>
                </a:solidFill>
                <a:latin typeface="Arial" panose="020B0604020202020204" pitchFamily="34" charset="0"/>
                <a:cs typeface="Arial" panose="020B0604020202020204" pitchFamily="34" charset="0"/>
              </a:rPr>
              <a:t>آية</a:t>
            </a:r>
            <a:endParaRPr lang="ar-SA" altLang="en-US" sz="3000" b="1" dirty="0">
              <a:solidFill>
                <a:schemeClr val="tx1"/>
              </a:solidFill>
              <a:latin typeface="Arial" panose="020B0604020202020204" pitchFamily="34" charset="0"/>
              <a:cs typeface="Arial" panose="020B0604020202020204" pitchFamily="34" charset="0"/>
            </a:endParaRPr>
          </a:p>
        </p:txBody>
      </p:sp>
      <p:sp>
        <p:nvSpPr>
          <p:cNvPr id="9" name="Rectangle 3"/>
          <p:cNvSpPr txBox="1">
            <a:spLocks noChangeArrowheads="1"/>
          </p:cNvSpPr>
          <p:nvPr/>
        </p:nvSpPr>
        <p:spPr bwMode="auto">
          <a:xfrm>
            <a:off x="4310110" y="3778533"/>
            <a:ext cx="5545137" cy="122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buFont typeface="Wingdings" panose="05000000000000000000" pitchFamily="2" charset="2"/>
              <a:buNone/>
            </a:pPr>
            <a:r>
              <a:rPr lang="ar-SA" altLang="en-US" sz="3600" b="1" dirty="0" smtClean="0">
                <a:solidFill>
                  <a:schemeClr val="accent6">
                    <a:lumMod val="50000"/>
                  </a:schemeClr>
                </a:solidFill>
                <a:cs typeface="Traditional Arabic" panose="02020603050405020304" pitchFamily="18" charset="-78"/>
              </a:rPr>
              <a:t>« وَاتَّقُواْ </a:t>
            </a:r>
            <a:r>
              <a:rPr lang="ar-SA" altLang="en-US" sz="3600" b="1" dirty="0">
                <a:solidFill>
                  <a:schemeClr val="accent6">
                    <a:lumMod val="50000"/>
                  </a:schemeClr>
                </a:solidFill>
                <a:cs typeface="Traditional Arabic" panose="02020603050405020304" pitchFamily="18" charset="-78"/>
              </a:rPr>
              <a:t>يَوْمًا تُرْجَعُونَ فِيهِ إِلَى اللَّهِ ثُمَّ تُوَفَّى كُلُّ نَفْسٍ مَّا كَسَبَتْ وَهُمْ لاَ </a:t>
            </a:r>
            <a:r>
              <a:rPr lang="ar-SA" altLang="en-US" sz="3600" b="1" dirty="0" smtClean="0">
                <a:solidFill>
                  <a:schemeClr val="accent6">
                    <a:lumMod val="50000"/>
                  </a:schemeClr>
                </a:solidFill>
                <a:cs typeface="Traditional Arabic" panose="02020603050405020304" pitchFamily="18" charset="-78"/>
              </a:rPr>
              <a:t>يُظْلَمُونَ »</a:t>
            </a:r>
            <a:endParaRPr lang="en-US" altLang="en-US" sz="3600" b="1" dirty="0">
              <a:solidFill>
                <a:schemeClr val="accent6">
                  <a:lumMod val="50000"/>
                </a:schemeClr>
              </a:solidFill>
              <a:cs typeface="Traditional Arabic" panose="02020603050405020304" pitchFamily="18" charset="-78"/>
              <a:sym typeface="AGA Arabesque" pitchFamily="2" charset="2"/>
            </a:endParaRPr>
          </a:p>
        </p:txBody>
      </p:sp>
      <p:sp>
        <p:nvSpPr>
          <p:cNvPr id="7" name="TextBox 6"/>
          <p:cNvSpPr txBox="1"/>
          <p:nvPr/>
        </p:nvSpPr>
        <p:spPr>
          <a:xfrm>
            <a:off x="2762532" y="467323"/>
            <a:ext cx="6264275" cy="1015663"/>
          </a:xfrm>
          <a:prstGeom prst="rect">
            <a:avLst/>
          </a:prstGeom>
          <a:solidFill>
            <a:schemeClr val="accent1">
              <a:lumMod val="50000"/>
            </a:schemeClr>
          </a:solidFill>
          <a:ln>
            <a:solidFill>
              <a:srgbClr val="FFFF00"/>
            </a:solidFill>
          </a:ln>
        </p:spPr>
        <p:txBody>
          <a:bodyPr rtlCol="1">
            <a:spAutoFit/>
          </a:bodyPr>
          <a:lstStyle/>
          <a:p>
            <a:pPr algn="ctr" eaLnBrk="1" hangingPunct="1">
              <a:defRPr/>
            </a:pPr>
            <a:r>
              <a:rPr lang="en-US" sz="3600" b="1" spc="600" dirty="0" smtClean="0">
                <a:solidFill>
                  <a:srgbClr val="FFFF00"/>
                </a:solidFill>
                <a:latin typeface="Stencil" panose="040409050D0802020404" pitchFamily="82" charset="0"/>
              </a:rPr>
              <a:t>Qur’an Reveling</a:t>
            </a:r>
          </a:p>
          <a:p>
            <a:pPr algn="ctr">
              <a:defRPr/>
            </a:pPr>
            <a:r>
              <a:rPr lang="ar-KW" sz="2400" b="1" spc="600" dirty="0">
                <a:solidFill>
                  <a:srgbClr val="FFFF00"/>
                </a:solidFill>
                <a:latin typeface="Stencil" panose="040409050D0802020404" pitchFamily="82" charset="0"/>
              </a:rPr>
              <a:t>تنزيل القرآن</a:t>
            </a:r>
            <a:endParaRPr lang="ar-KW" sz="2400" b="1" spc="600" dirty="0">
              <a:solidFill>
                <a:srgbClr val="FFFF00"/>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779700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stCondLst>
                                            <p:cond delay="0"/>
                                          </p:stCondLst>
                                        </p:cTn>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stCondLst>
                                            <p:cond delay="0"/>
                                          </p:stCondLst>
                                        </p:cTn>
                                        <p:tgtEl>
                                          <p:spTgt spid="4">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
                                            <p:bg/>
                                          </p:spTgt>
                                        </p:tgtEl>
                                        <p:attrNameLst>
                                          <p:attrName>style.visibility</p:attrName>
                                        </p:attrNameLst>
                                      </p:cBhvr>
                                      <p:to>
                                        <p:strVal val="visible"/>
                                      </p:to>
                                    </p:set>
                                    <p:animEffect transition="in" filter="fade">
                                      <p:cBhvr>
                                        <p:cTn id="16" dur="1000">
                                          <p:stCondLst>
                                            <p:cond delay="0"/>
                                          </p:stCondLst>
                                        </p:cTn>
                                        <p:tgtEl>
                                          <p:spTgt spid="8">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stCondLst>
                                            <p:cond delay="0"/>
                                          </p:stCondLst>
                                        </p:cTn>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1000">
                                          <p:stCondLst>
                                            <p:cond delay="0"/>
                                          </p:stCondLst>
                                        </p:cTn>
                                        <p:tgtEl>
                                          <p:spTgt spid="8">
                                            <p:txEl>
                                              <p:pRg st="1" end="1"/>
                                            </p:txEl>
                                          </p:spTgt>
                                        </p:tgtEl>
                                      </p:cBhvr>
                                    </p:animEffect>
                                  </p:childTnLst>
                                </p:cTn>
                              </p:par>
                            </p:childTnLst>
                          </p:cTn>
                        </p:par>
                        <p:par>
                          <p:cTn id="26" fill="hold">
                            <p:stCondLst>
                              <p:cond delay="100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29"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8"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0FF626B8-DE6D-6542-8DDA-EB761F6D5372}"/>
              </a:ext>
            </a:extLst>
          </p:cNvPr>
          <p:cNvSpPr>
            <a:spLocks noGrp="1"/>
          </p:cNvSpPr>
          <p:nvPr>
            <p:ph type="dt" sz="half" idx="10"/>
          </p:nvPr>
        </p:nvSpPr>
        <p:spPr/>
        <p:txBody>
          <a:bodyPr/>
          <a:lstStyle/>
          <a:p>
            <a:fld id="{A9A40FED-A4C5-4F44-A889-638281D21CB2}" type="datetime1">
              <a:rPr lang="en-CA" smtClean="0"/>
              <a:t>2023-09-22</a:t>
            </a:fld>
            <a:endParaRPr lang="en-US"/>
          </a:p>
        </p:txBody>
      </p:sp>
      <p:sp>
        <p:nvSpPr>
          <p:cNvPr id="5" name="Slide Number Placeholder 4">
            <a:extLst>
              <a:ext uri="{FF2B5EF4-FFF2-40B4-BE49-F238E27FC236}">
                <a16:creationId xmlns:a16="http://schemas.microsoft.com/office/drawing/2014/main" xmlns="" id="{B095017A-5177-654B-92DC-F8E777F3E3EA}"/>
              </a:ext>
            </a:extLst>
          </p:cNvPr>
          <p:cNvSpPr>
            <a:spLocks noGrp="1"/>
          </p:cNvSpPr>
          <p:nvPr>
            <p:ph type="sldNum" sz="quarter" idx="12"/>
          </p:nvPr>
        </p:nvSpPr>
        <p:spPr/>
        <p:txBody>
          <a:bodyPr/>
          <a:lstStyle/>
          <a:p>
            <a:fld id="{81817943-45D5-5949-BC48-405C5101A313}" type="slidenum">
              <a:rPr lang="en-US" smtClean="0"/>
              <a:t>21</a:t>
            </a:fld>
            <a:endParaRPr lang="en-US"/>
          </a:p>
        </p:txBody>
      </p:sp>
      <p:pic>
        <p:nvPicPr>
          <p:cNvPr id="8" name="Picture 2" descr="http://i936.photobucket.com/albums/ad210/magdysalem/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700" y="796441"/>
            <a:ext cx="47625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379819" y="3337391"/>
            <a:ext cx="3676276" cy="2185214"/>
          </a:xfrm>
          <a:prstGeom prst="rect">
            <a:avLst/>
          </a:prstGeom>
          <a:solidFill>
            <a:srgbClr val="FFFFCC"/>
          </a:solidFill>
          <a:ln w="9525">
            <a:solidFill>
              <a:srgbClr val="0000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a:spcBef>
                <a:spcPct val="0"/>
              </a:spcBef>
              <a:buClrTx/>
              <a:buSzTx/>
              <a:buNone/>
            </a:pPr>
            <a:r>
              <a:rPr lang="en-US" altLang="en-US" b="1" dirty="0">
                <a:solidFill>
                  <a:schemeClr val="accent1">
                    <a:lumMod val="50000"/>
                  </a:schemeClr>
                </a:solidFill>
                <a:latin typeface="Stencil" panose="040409050D0802020404" pitchFamily="82" charset="0"/>
                <a:cs typeface="PT Bold Heading" pitchFamily="2" charset="-78"/>
              </a:rPr>
              <a:t>Written Qur’an</a:t>
            </a:r>
            <a:r>
              <a:rPr lang="ar-KW" altLang="en-US" b="1" dirty="0">
                <a:solidFill>
                  <a:schemeClr val="accent1">
                    <a:lumMod val="50000"/>
                  </a:schemeClr>
                </a:solidFill>
                <a:latin typeface="Stencil" panose="040409050D0802020404" pitchFamily="82" charset="0"/>
                <a:cs typeface="PT Bold Heading" pitchFamily="2" charset="-78"/>
              </a:rPr>
              <a:t> </a:t>
            </a:r>
          </a:p>
          <a:p>
            <a:pPr algn="ctr" rtl="0">
              <a:spcBef>
                <a:spcPct val="0"/>
              </a:spcBef>
              <a:buClrTx/>
              <a:buSzTx/>
              <a:buNone/>
            </a:pPr>
            <a:r>
              <a:rPr lang="en-US" altLang="en-US" b="1" dirty="0">
                <a:solidFill>
                  <a:schemeClr val="accent1">
                    <a:lumMod val="50000"/>
                  </a:schemeClr>
                </a:solidFill>
                <a:latin typeface="Stencil" panose="040409050D0802020404" pitchFamily="82" charset="0"/>
                <a:cs typeface="PT Bold Heading" pitchFamily="2" charset="-78"/>
              </a:rPr>
              <a:t>History</a:t>
            </a:r>
          </a:p>
          <a:p>
            <a:pPr algn="ctr" eaLnBrk="1" hangingPunct="1">
              <a:spcBef>
                <a:spcPct val="0"/>
              </a:spcBef>
              <a:buClrTx/>
              <a:buSzTx/>
              <a:buFontTx/>
              <a:buNone/>
            </a:pPr>
            <a:endParaRPr lang="en-US" altLang="en-US" sz="2400" b="1" dirty="0" smtClean="0">
              <a:solidFill>
                <a:schemeClr val="accent1">
                  <a:lumMod val="50000"/>
                </a:schemeClr>
              </a:solidFill>
              <a:latin typeface="Stencil" panose="040409050D0802020404" pitchFamily="82" charset="0"/>
              <a:cs typeface="PT Bold Heading" pitchFamily="2" charset="-78"/>
            </a:endParaRPr>
          </a:p>
          <a:p>
            <a:pPr algn="ctr" eaLnBrk="1" hangingPunct="1">
              <a:spcBef>
                <a:spcPct val="0"/>
              </a:spcBef>
              <a:buClrTx/>
              <a:buSzTx/>
              <a:buFontTx/>
              <a:buNone/>
            </a:pPr>
            <a:r>
              <a:rPr lang="ar-KW" altLang="en-US" sz="4800" b="1" dirty="0" smtClean="0">
                <a:solidFill>
                  <a:schemeClr val="accent1">
                    <a:lumMod val="50000"/>
                  </a:schemeClr>
                </a:solidFill>
                <a:latin typeface="Stencil" panose="040409050D0802020404" pitchFamily="82" charset="0"/>
                <a:cs typeface="PT Bold Heading" pitchFamily="2" charset="-78"/>
              </a:rPr>
              <a:t>تاريخ</a:t>
            </a:r>
            <a:r>
              <a:rPr lang="en-US" altLang="en-US" sz="4800" b="1" dirty="0" smtClean="0">
                <a:solidFill>
                  <a:schemeClr val="accent1">
                    <a:lumMod val="50000"/>
                  </a:schemeClr>
                </a:solidFill>
                <a:latin typeface="Stencil" panose="040409050D0802020404" pitchFamily="82" charset="0"/>
                <a:cs typeface="PT Bold Heading" pitchFamily="2" charset="-78"/>
              </a:rPr>
              <a:t> </a:t>
            </a:r>
            <a:r>
              <a:rPr lang="ar-KW" altLang="en-US" sz="4800" b="1" dirty="0" smtClean="0">
                <a:solidFill>
                  <a:schemeClr val="accent1">
                    <a:lumMod val="50000"/>
                  </a:schemeClr>
                </a:solidFill>
                <a:latin typeface="Stencil" panose="040409050D0802020404" pitchFamily="82" charset="0"/>
                <a:cs typeface="PT Bold Heading" pitchFamily="2" charset="-78"/>
              </a:rPr>
              <a:t>المصحف</a:t>
            </a:r>
            <a:endParaRPr lang="ar-KW" altLang="en-US" sz="4800" b="1" dirty="0">
              <a:solidFill>
                <a:schemeClr val="accent1">
                  <a:lumMod val="50000"/>
                </a:schemeClr>
              </a:solidFill>
              <a:latin typeface="Stencil" panose="040409050D0802020404" pitchFamily="82" charset="0"/>
              <a:cs typeface="PT Bold Heading" pitchFamily="2" charset="-78"/>
            </a:endParaRPr>
          </a:p>
        </p:txBody>
      </p:sp>
      <p:sp>
        <p:nvSpPr>
          <p:cNvPr id="10" name="TextBox 9"/>
          <p:cNvSpPr txBox="1">
            <a:spLocks noChangeArrowheads="1"/>
          </p:cNvSpPr>
          <p:nvPr/>
        </p:nvSpPr>
        <p:spPr bwMode="auto">
          <a:xfrm>
            <a:off x="5486400" y="3275836"/>
            <a:ext cx="3818965" cy="2246769"/>
          </a:xfrm>
          <a:prstGeom prst="rect">
            <a:avLst/>
          </a:prstGeom>
          <a:solidFill>
            <a:schemeClr val="accent2">
              <a:lumMod val="20000"/>
              <a:lumOff val="80000"/>
            </a:schemeClr>
          </a:solidFill>
          <a:ln w="9525">
            <a:solidFill>
              <a:srgbClr val="0000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a:spcBef>
                <a:spcPct val="0"/>
              </a:spcBef>
              <a:buClrTx/>
              <a:buSzTx/>
              <a:buNone/>
            </a:pPr>
            <a:r>
              <a:rPr lang="en-US" altLang="en-US" b="1" dirty="0">
                <a:solidFill>
                  <a:schemeClr val="accent1">
                    <a:lumMod val="50000"/>
                  </a:schemeClr>
                </a:solidFill>
                <a:latin typeface="Stencil" panose="040409050D0802020404" pitchFamily="82" charset="0"/>
                <a:cs typeface="PT Bold Heading" pitchFamily="2" charset="-78"/>
              </a:rPr>
              <a:t>Quran Readings</a:t>
            </a:r>
            <a:r>
              <a:rPr lang="ar-KW" altLang="en-US" b="1" dirty="0">
                <a:solidFill>
                  <a:schemeClr val="accent1">
                    <a:lumMod val="50000"/>
                  </a:schemeClr>
                </a:solidFill>
                <a:latin typeface="Stencil" panose="040409050D0802020404" pitchFamily="82" charset="0"/>
                <a:cs typeface="PT Bold Heading" pitchFamily="2" charset="-78"/>
              </a:rPr>
              <a:t> </a:t>
            </a:r>
            <a:r>
              <a:rPr lang="en-US" altLang="en-US" b="1" dirty="0" smtClean="0">
                <a:solidFill>
                  <a:schemeClr val="accent1">
                    <a:lumMod val="50000"/>
                  </a:schemeClr>
                </a:solidFill>
                <a:latin typeface="Stencil" panose="040409050D0802020404" pitchFamily="82" charset="0"/>
                <a:cs typeface="PT Bold Heading" pitchFamily="2" charset="-78"/>
              </a:rPr>
              <a:t>History</a:t>
            </a:r>
            <a:r>
              <a:rPr lang="ar-KW" altLang="en-US" b="1" dirty="0" smtClean="0">
                <a:solidFill>
                  <a:schemeClr val="accent1">
                    <a:lumMod val="50000"/>
                  </a:schemeClr>
                </a:solidFill>
                <a:latin typeface="Stencil" panose="040409050D0802020404" pitchFamily="82" charset="0"/>
                <a:cs typeface="PT Bold Heading" pitchFamily="2" charset="-78"/>
              </a:rPr>
              <a:t> </a:t>
            </a:r>
            <a:endParaRPr lang="en-US" altLang="en-US" b="1" dirty="0" smtClean="0">
              <a:solidFill>
                <a:schemeClr val="accent1">
                  <a:lumMod val="50000"/>
                </a:schemeClr>
              </a:solidFill>
              <a:latin typeface="Stencil" panose="040409050D0802020404" pitchFamily="82" charset="0"/>
              <a:cs typeface="PT Bold Heading" pitchFamily="2" charset="-78"/>
            </a:endParaRPr>
          </a:p>
          <a:p>
            <a:pPr algn="ctr" rtl="0">
              <a:spcBef>
                <a:spcPct val="0"/>
              </a:spcBef>
              <a:buClrTx/>
              <a:buSzTx/>
              <a:buNone/>
            </a:pPr>
            <a:endParaRPr lang="ar-KW" altLang="en-US" sz="2800" b="1" dirty="0">
              <a:solidFill>
                <a:schemeClr val="accent1">
                  <a:lumMod val="50000"/>
                </a:schemeClr>
              </a:solidFill>
              <a:latin typeface="Stencil" panose="040409050D0802020404" pitchFamily="82" charset="0"/>
              <a:cs typeface="PT Bold Heading" pitchFamily="2" charset="-78"/>
            </a:endParaRPr>
          </a:p>
          <a:p>
            <a:pPr algn="ctr" eaLnBrk="1" hangingPunct="1">
              <a:spcBef>
                <a:spcPct val="0"/>
              </a:spcBef>
              <a:buClrTx/>
              <a:buSzTx/>
              <a:buFontTx/>
              <a:buNone/>
            </a:pPr>
            <a:r>
              <a:rPr lang="ar-KW" altLang="en-US" sz="4800" b="1" dirty="0" smtClean="0">
                <a:solidFill>
                  <a:schemeClr val="accent1">
                    <a:lumMod val="50000"/>
                  </a:schemeClr>
                </a:solidFill>
                <a:latin typeface="Stencil" panose="040409050D0802020404" pitchFamily="82" charset="0"/>
                <a:cs typeface="PT Bold Heading" pitchFamily="2" charset="-78"/>
              </a:rPr>
              <a:t>تاريخ</a:t>
            </a:r>
            <a:r>
              <a:rPr lang="en-US" altLang="en-US" sz="4800" b="1" dirty="0" smtClean="0">
                <a:solidFill>
                  <a:schemeClr val="accent1">
                    <a:lumMod val="50000"/>
                  </a:schemeClr>
                </a:solidFill>
                <a:latin typeface="Stencil" panose="040409050D0802020404" pitchFamily="82" charset="0"/>
                <a:cs typeface="PT Bold Heading" pitchFamily="2" charset="-78"/>
              </a:rPr>
              <a:t> </a:t>
            </a:r>
            <a:r>
              <a:rPr lang="ar-KW" altLang="en-US" sz="4800" b="1" dirty="0" smtClean="0">
                <a:solidFill>
                  <a:schemeClr val="accent1">
                    <a:lumMod val="50000"/>
                  </a:schemeClr>
                </a:solidFill>
                <a:latin typeface="Stencil" panose="040409050D0802020404" pitchFamily="82" charset="0"/>
                <a:cs typeface="PT Bold Heading" pitchFamily="2" charset="-78"/>
              </a:rPr>
              <a:t>القراءات</a:t>
            </a:r>
            <a:endParaRPr lang="ar-KW" altLang="en-US" sz="4800" b="1" dirty="0">
              <a:solidFill>
                <a:schemeClr val="accent1">
                  <a:lumMod val="50000"/>
                </a:schemeClr>
              </a:solidFill>
              <a:latin typeface="Stencil" panose="040409050D0802020404" pitchFamily="82" charset="0"/>
              <a:cs typeface="PT Bold Heading" pitchFamily="2" charset="-78"/>
            </a:endParaRPr>
          </a:p>
        </p:txBody>
      </p:sp>
    </p:spTree>
    <p:extLst>
      <p:ext uri="{BB962C8B-B14F-4D97-AF65-F5344CB8AC3E}">
        <p14:creationId xmlns:p14="http://schemas.microsoft.com/office/powerpoint/2010/main" val="78806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0FF626B8-DE6D-6542-8DDA-EB761F6D5372}"/>
              </a:ext>
            </a:extLst>
          </p:cNvPr>
          <p:cNvSpPr>
            <a:spLocks noGrp="1"/>
          </p:cNvSpPr>
          <p:nvPr>
            <p:ph type="dt" sz="half" idx="10"/>
          </p:nvPr>
        </p:nvSpPr>
        <p:spPr/>
        <p:txBody>
          <a:bodyPr/>
          <a:lstStyle/>
          <a:p>
            <a:fld id="{A9A40FED-A4C5-4F44-A889-638281D21CB2}" type="datetime1">
              <a:rPr lang="en-CA" smtClean="0"/>
              <a:t>2023-09-22</a:t>
            </a:fld>
            <a:endParaRPr lang="en-US"/>
          </a:p>
        </p:txBody>
      </p:sp>
      <p:sp>
        <p:nvSpPr>
          <p:cNvPr id="5" name="Slide Number Placeholder 4">
            <a:extLst>
              <a:ext uri="{FF2B5EF4-FFF2-40B4-BE49-F238E27FC236}">
                <a16:creationId xmlns:a16="http://schemas.microsoft.com/office/drawing/2014/main" xmlns="" id="{B095017A-5177-654B-92DC-F8E777F3E3EA}"/>
              </a:ext>
            </a:extLst>
          </p:cNvPr>
          <p:cNvSpPr>
            <a:spLocks noGrp="1"/>
          </p:cNvSpPr>
          <p:nvPr>
            <p:ph type="sldNum" sz="quarter" idx="12"/>
          </p:nvPr>
        </p:nvSpPr>
        <p:spPr/>
        <p:txBody>
          <a:bodyPr/>
          <a:lstStyle/>
          <a:p>
            <a:fld id="{81817943-45D5-5949-BC48-405C5101A313}" type="slidenum">
              <a:rPr lang="en-US" smtClean="0"/>
              <a:t>22</a:t>
            </a:fld>
            <a:endParaRPr lang="en-US"/>
          </a:p>
        </p:txBody>
      </p:sp>
      <p:sp>
        <p:nvSpPr>
          <p:cNvPr id="9" name="TextBox 8"/>
          <p:cNvSpPr txBox="1">
            <a:spLocks noChangeArrowheads="1"/>
          </p:cNvSpPr>
          <p:nvPr/>
        </p:nvSpPr>
        <p:spPr bwMode="auto">
          <a:xfrm>
            <a:off x="4961964" y="1844767"/>
            <a:ext cx="4602257" cy="3539430"/>
          </a:xfrm>
          <a:prstGeom prst="rect">
            <a:avLst/>
          </a:prstGeom>
          <a:solidFill>
            <a:srgbClr val="FFFFCC"/>
          </a:solidFill>
          <a:ln w="9525">
            <a:solidFill>
              <a:srgbClr val="0000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a:spcBef>
                <a:spcPct val="0"/>
              </a:spcBef>
              <a:buClrTx/>
              <a:buSzTx/>
              <a:buNone/>
            </a:pPr>
            <a:r>
              <a:rPr lang="en-US" altLang="en-US" sz="4000" b="1" dirty="0">
                <a:solidFill>
                  <a:schemeClr val="accent1">
                    <a:lumMod val="50000"/>
                  </a:schemeClr>
                </a:solidFill>
                <a:latin typeface="Stencil" panose="040409050D0802020404" pitchFamily="82" charset="0"/>
                <a:cs typeface="PT Bold Heading" pitchFamily="2" charset="-78"/>
              </a:rPr>
              <a:t>Written Qur’an</a:t>
            </a:r>
            <a:r>
              <a:rPr lang="ar-KW" altLang="en-US" sz="4000" b="1" dirty="0">
                <a:solidFill>
                  <a:schemeClr val="accent1">
                    <a:lumMod val="50000"/>
                  </a:schemeClr>
                </a:solidFill>
                <a:latin typeface="Stencil" panose="040409050D0802020404" pitchFamily="82" charset="0"/>
                <a:cs typeface="PT Bold Heading" pitchFamily="2" charset="-78"/>
              </a:rPr>
              <a:t> </a:t>
            </a:r>
          </a:p>
          <a:p>
            <a:pPr algn="ctr" rtl="0">
              <a:spcBef>
                <a:spcPct val="0"/>
              </a:spcBef>
              <a:buClrTx/>
              <a:buSzTx/>
              <a:buNone/>
            </a:pPr>
            <a:r>
              <a:rPr lang="en-US" altLang="en-US" sz="4000" b="1" dirty="0" smtClean="0">
                <a:solidFill>
                  <a:schemeClr val="accent1">
                    <a:lumMod val="50000"/>
                  </a:schemeClr>
                </a:solidFill>
                <a:latin typeface="Stencil" panose="040409050D0802020404" pitchFamily="82" charset="0"/>
                <a:cs typeface="PT Bold Heading" pitchFamily="2" charset="-78"/>
              </a:rPr>
              <a:t>History</a:t>
            </a:r>
            <a:endParaRPr lang="en-US" altLang="en-US" sz="7200" b="1" dirty="0" smtClean="0">
              <a:solidFill>
                <a:schemeClr val="accent1">
                  <a:lumMod val="50000"/>
                </a:schemeClr>
              </a:solidFill>
              <a:latin typeface="Stencil" panose="040409050D0802020404" pitchFamily="82" charset="0"/>
              <a:cs typeface="PT Bold Heading" pitchFamily="2" charset="-78"/>
            </a:endParaRPr>
          </a:p>
          <a:p>
            <a:pPr algn="ctr" rtl="0" eaLnBrk="1" hangingPunct="1">
              <a:spcBef>
                <a:spcPct val="0"/>
              </a:spcBef>
              <a:buClrTx/>
              <a:buSzTx/>
              <a:buFontTx/>
              <a:buNone/>
            </a:pPr>
            <a:r>
              <a:rPr lang="ar-KW" altLang="en-US" sz="7200" b="1" dirty="0" smtClean="0">
                <a:solidFill>
                  <a:schemeClr val="accent1">
                    <a:lumMod val="50000"/>
                  </a:schemeClr>
                </a:solidFill>
                <a:latin typeface="Stencil" panose="040409050D0802020404" pitchFamily="82" charset="0"/>
                <a:cs typeface="PT Bold Heading" pitchFamily="2" charset="-78"/>
              </a:rPr>
              <a:t>تاريخ</a:t>
            </a:r>
            <a:endParaRPr lang="en-CA" altLang="en-US" sz="7200" b="1" dirty="0">
              <a:solidFill>
                <a:schemeClr val="accent1">
                  <a:lumMod val="50000"/>
                </a:schemeClr>
              </a:solidFill>
              <a:latin typeface="Stencil" panose="040409050D0802020404" pitchFamily="82" charset="0"/>
              <a:cs typeface="PT Bold Heading" pitchFamily="2" charset="-78"/>
            </a:endParaRPr>
          </a:p>
          <a:p>
            <a:pPr algn="ctr" rtl="0" eaLnBrk="1" hangingPunct="1">
              <a:spcBef>
                <a:spcPct val="0"/>
              </a:spcBef>
              <a:buClrTx/>
              <a:buSzTx/>
              <a:buFontTx/>
              <a:buNone/>
            </a:pPr>
            <a:r>
              <a:rPr lang="ar-KW" altLang="en-US" sz="7200" b="1" dirty="0" smtClean="0">
                <a:solidFill>
                  <a:schemeClr val="accent1">
                    <a:lumMod val="50000"/>
                  </a:schemeClr>
                </a:solidFill>
                <a:latin typeface="Stencil" panose="040409050D0802020404" pitchFamily="82" charset="0"/>
                <a:cs typeface="PT Bold Heading" pitchFamily="2" charset="-78"/>
              </a:rPr>
              <a:t>المصحف</a:t>
            </a:r>
            <a:endParaRPr lang="ar-KW" altLang="en-US" sz="7200" b="1" dirty="0">
              <a:solidFill>
                <a:schemeClr val="accent1">
                  <a:lumMod val="50000"/>
                </a:schemeClr>
              </a:solidFill>
              <a:latin typeface="Stencil" panose="040409050D0802020404" pitchFamily="82" charset="0"/>
              <a:cs typeface="PT Bold Heading" pitchFamily="2" charset="-78"/>
            </a:endParaRPr>
          </a:p>
        </p:txBody>
      </p:sp>
      <p:pic>
        <p:nvPicPr>
          <p:cNvPr id="7" name="Picture 4" descr="C:\Users\HP\Desktop\القرآن حياتي\Pict\quran-rea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8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213847" y="1861307"/>
            <a:ext cx="8350624" cy="4028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lnSpc>
                <a:spcPct val="150000"/>
              </a:lnSpc>
              <a:buClr>
                <a:schemeClr val="tx1"/>
              </a:buClr>
              <a:buSzPct val="75000"/>
              <a:buFont typeface="Wingdings" panose="05000000000000000000" pitchFamily="2" charset="2"/>
              <a:buChar char="l"/>
            </a:pPr>
            <a:r>
              <a:rPr lang="ar-KW" altLang="en-US" sz="2400" b="1" dirty="0">
                <a:solidFill>
                  <a:schemeClr val="accent1">
                    <a:lumMod val="50000"/>
                  </a:schemeClr>
                </a:solidFill>
                <a:latin typeface="Arial" panose="020B0604020202020204" pitchFamily="34" charset="0"/>
                <a:cs typeface="Arial" panose="020B0604020202020204" pitchFamily="34" charset="0"/>
              </a:rPr>
              <a:t>النبي محمد صلى الله عليه وسلم   </a:t>
            </a:r>
            <a:r>
              <a:rPr lang="ar-KW" altLang="en-US" sz="1200" b="1" dirty="0">
                <a:solidFill>
                  <a:schemeClr val="accent1">
                    <a:lumMod val="50000"/>
                  </a:schemeClr>
                </a:solidFill>
                <a:latin typeface="Arial" panose="020B0604020202020204" pitchFamily="34" charset="0"/>
                <a:cs typeface="Arial" panose="020B0604020202020204" pitchFamily="34" charset="0"/>
              </a:rPr>
              <a:t>(13 قبل الهجرة – 11 هـ)</a:t>
            </a:r>
            <a:r>
              <a:rPr lang="en-CA" altLang="en-US" sz="1200" b="1" dirty="0">
                <a:solidFill>
                  <a:schemeClr val="accent1">
                    <a:lumMod val="50000"/>
                  </a:schemeClr>
                </a:solidFill>
                <a:latin typeface="Arial" panose="020B0604020202020204" pitchFamily="34" charset="0"/>
                <a:cs typeface="Arial" panose="020B0604020202020204" pitchFamily="34" charset="0"/>
              </a:rPr>
              <a:t> </a:t>
            </a:r>
            <a:r>
              <a:rPr lang="en-US" altLang="en-US" sz="2400" b="1" dirty="0">
                <a:solidFill>
                  <a:schemeClr val="accent1">
                    <a:lumMod val="50000"/>
                  </a:schemeClr>
                </a:solidFill>
                <a:latin typeface="Arial" panose="020B0604020202020204" pitchFamily="34" charset="0"/>
                <a:cs typeface="Arial" panose="020B0604020202020204" pitchFamily="34" charset="0"/>
              </a:rPr>
              <a:t>The Prophet </a:t>
            </a:r>
            <a:endParaRPr lang="ar-KW" altLang="en-US" sz="2400" b="1"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r>
              <a:rPr lang="ar-KW" altLang="en-US" sz="2400" b="1" dirty="0">
                <a:solidFill>
                  <a:schemeClr val="accent1">
                    <a:lumMod val="50000"/>
                  </a:schemeClr>
                </a:solidFill>
                <a:latin typeface="Arial" panose="020B0604020202020204" pitchFamily="34" charset="0"/>
                <a:cs typeface="Arial" panose="020B0604020202020204" pitchFamily="34" charset="0"/>
              </a:rPr>
              <a:t>أبو بكر الصديق رضي الله عنه   </a:t>
            </a:r>
            <a:r>
              <a:rPr lang="ar-KW" altLang="en-US" sz="1200" b="1" dirty="0">
                <a:solidFill>
                  <a:schemeClr val="accent1">
                    <a:lumMod val="50000"/>
                  </a:schemeClr>
                </a:solidFill>
                <a:latin typeface="Arial" panose="020B0604020202020204" pitchFamily="34" charset="0"/>
                <a:cs typeface="Arial" panose="020B0604020202020204" pitchFamily="34" charset="0"/>
              </a:rPr>
              <a:t>(11 هـ - 13 هـ )</a:t>
            </a:r>
            <a:r>
              <a:rPr lang="en-US" altLang="en-US" sz="1200" b="1" dirty="0">
                <a:solidFill>
                  <a:schemeClr val="accent1">
                    <a:lumMod val="50000"/>
                  </a:schemeClr>
                </a:solidFill>
                <a:latin typeface="Arial" panose="020B0604020202020204" pitchFamily="34" charset="0"/>
                <a:cs typeface="Arial" panose="020B0604020202020204" pitchFamily="34" charset="0"/>
              </a:rPr>
              <a:t>  </a:t>
            </a:r>
            <a:r>
              <a:rPr lang="en-US" altLang="en-US" sz="2400" b="1" dirty="0">
                <a:solidFill>
                  <a:schemeClr val="accent1">
                    <a:lumMod val="50000"/>
                  </a:schemeClr>
                </a:solidFill>
                <a:latin typeface="Arial" panose="020B0604020202020204" pitchFamily="34" charset="0"/>
                <a:cs typeface="Arial" panose="020B0604020202020204" pitchFamily="34" charset="0"/>
              </a:rPr>
              <a:t>Abo Bakr </a:t>
            </a:r>
            <a:r>
              <a:rPr lang="en-US" altLang="en-US" sz="2400" b="1" dirty="0" err="1">
                <a:solidFill>
                  <a:schemeClr val="accent1">
                    <a:lumMod val="50000"/>
                  </a:schemeClr>
                </a:solidFill>
                <a:latin typeface="Arial" panose="020B0604020202020204" pitchFamily="34" charset="0"/>
                <a:cs typeface="Arial" panose="020B0604020202020204" pitchFamily="34" charset="0"/>
              </a:rPr>
              <a:t>Assedek</a:t>
            </a:r>
            <a:r>
              <a:rPr lang="en-US" altLang="en-US" sz="2400" b="1" dirty="0">
                <a:solidFill>
                  <a:schemeClr val="accent1">
                    <a:lumMod val="50000"/>
                  </a:schemeClr>
                </a:solidFill>
                <a:latin typeface="Arial" panose="020B0604020202020204" pitchFamily="34" charset="0"/>
                <a:cs typeface="Arial" panose="020B0604020202020204" pitchFamily="34" charset="0"/>
              </a:rPr>
              <a:t>  </a:t>
            </a:r>
            <a:endParaRPr lang="ar-KW" altLang="en-US" sz="2400" b="1"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r>
              <a:rPr lang="ar-KW" altLang="en-US" sz="2400" b="1" dirty="0">
                <a:solidFill>
                  <a:schemeClr val="accent1">
                    <a:lumMod val="50000"/>
                  </a:schemeClr>
                </a:solidFill>
                <a:latin typeface="Arial" panose="020B0604020202020204" pitchFamily="34" charset="0"/>
                <a:cs typeface="Arial" panose="020B0604020202020204" pitchFamily="34" charset="0"/>
              </a:rPr>
              <a:t>عمر بن الخطاب رضي الله عنه   </a:t>
            </a:r>
            <a:r>
              <a:rPr lang="ar-KW" altLang="en-US" sz="1200" b="1" dirty="0">
                <a:solidFill>
                  <a:schemeClr val="accent1">
                    <a:lumMod val="50000"/>
                  </a:schemeClr>
                </a:solidFill>
                <a:latin typeface="Arial" panose="020B0604020202020204" pitchFamily="34" charset="0"/>
                <a:cs typeface="Arial" panose="020B0604020202020204" pitchFamily="34" charset="0"/>
              </a:rPr>
              <a:t>(13 هـ - 23 هـ )</a:t>
            </a:r>
            <a:r>
              <a:rPr lang="en-US" altLang="en-US" sz="1200" b="1" dirty="0">
                <a:solidFill>
                  <a:schemeClr val="accent1">
                    <a:lumMod val="50000"/>
                  </a:schemeClr>
                </a:solidFill>
                <a:latin typeface="Arial" panose="020B0604020202020204" pitchFamily="34" charset="0"/>
                <a:cs typeface="Arial" panose="020B0604020202020204" pitchFamily="34" charset="0"/>
              </a:rPr>
              <a:t> </a:t>
            </a:r>
            <a:r>
              <a:rPr lang="en-US" altLang="en-US" sz="2400" b="1" dirty="0">
                <a:solidFill>
                  <a:schemeClr val="accent1">
                    <a:lumMod val="50000"/>
                  </a:schemeClr>
                </a:solidFill>
                <a:latin typeface="Arial" panose="020B0604020202020204" pitchFamily="34" charset="0"/>
                <a:cs typeface="Arial" panose="020B0604020202020204" pitchFamily="34" charset="0"/>
              </a:rPr>
              <a:t>Omar  Ibn Al-</a:t>
            </a:r>
            <a:r>
              <a:rPr lang="en-US" altLang="en-US" sz="2400" b="1" dirty="0" err="1">
                <a:solidFill>
                  <a:schemeClr val="accent1">
                    <a:lumMod val="50000"/>
                  </a:schemeClr>
                </a:solidFill>
                <a:latin typeface="Arial" panose="020B0604020202020204" pitchFamily="34" charset="0"/>
                <a:cs typeface="Arial" panose="020B0604020202020204" pitchFamily="34" charset="0"/>
              </a:rPr>
              <a:t>Khattab</a:t>
            </a:r>
            <a:r>
              <a:rPr lang="en-US" altLang="en-US" sz="2400" b="1" dirty="0">
                <a:solidFill>
                  <a:schemeClr val="accent1">
                    <a:lumMod val="50000"/>
                  </a:schemeClr>
                </a:solidFill>
                <a:latin typeface="Arial" panose="020B0604020202020204" pitchFamily="34" charset="0"/>
                <a:cs typeface="Arial" panose="020B0604020202020204" pitchFamily="34" charset="0"/>
              </a:rPr>
              <a:t> </a:t>
            </a:r>
            <a:endParaRPr lang="en-US" altLang="en-US" sz="2400"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r>
              <a:rPr lang="ar-KW" altLang="en-US" sz="2400" b="1" dirty="0">
                <a:solidFill>
                  <a:schemeClr val="accent1">
                    <a:lumMod val="50000"/>
                  </a:schemeClr>
                </a:solidFill>
                <a:latin typeface="Arial" panose="020B0604020202020204" pitchFamily="34" charset="0"/>
                <a:cs typeface="Arial" panose="020B0604020202020204" pitchFamily="34" charset="0"/>
              </a:rPr>
              <a:t>عثمان بن عفان رضي الله عنه   </a:t>
            </a:r>
            <a:r>
              <a:rPr lang="ar-KW" altLang="en-US" sz="1200" b="1" dirty="0">
                <a:solidFill>
                  <a:schemeClr val="accent1">
                    <a:lumMod val="50000"/>
                  </a:schemeClr>
                </a:solidFill>
                <a:latin typeface="Arial" panose="020B0604020202020204" pitchFamily="34" charset="0"/>
                <a:cs typeface="Arial" panose="020B0604020202020204" pitchFamily="34" charset="0"/>
              </a:rPr>
              <a:t>(23هـ - 36 هـ )</a:t>
            </a:r>
            <a:r>
              <a:rPr lang="en-US" altLang="en-US" sz="1200" b="1" dirty="0">
                <a:solidFill>
                  <a:schemeClr val="accent1">
                    <a:lumMod val="50000"/>
                  </a:schemeClr>
                </a:solidFill>
                <a:latin typeface="Arial" panose="020B0604020202020204" pitchFamily="34" charset="0"/>
                <a:cs typeface="Arial" panose="020B0604020202020204" pitchFamily="34" charset="0"/>
              </a:rPr>
              <a:t> </a:t>
            </a:r>
            <a:r>
              <a:rPr lang="en-US" altLang="en-US" sz="2400" b="1" dirty="0" err="1">
                <a:solidFill>
                  <a:schemeClr val="accent1">
                    <a:lumMod val="50000"/>
                  </a:schemeClr>
                </a:solidFill>
                <a:latin typeface="Arial" panose="020B0604020202020204" pitchFamily="34" charset="0"/>
                <a:cs typeface="Arial" panose="020B0604020202020204" pitchFamily="34" charset="0"/>
              </a:rPr>
              <a:t>Uthman</a:t>
            </a:r>
            <a:r>
              <a:rPr lang="en-US" altLang="en-US" sz="2400" b="1" dirty="0">
                <a:solidFill>
                  <a:schemeClr val="accent1">
                    <a:lumMod val="50000"/>
                  </a:schemeClr>
                </a:solidFill>
                <a:latin typeface="Arial" panose="020B0604020202020204" pitchFamily="34" charset="0"/>
                <a:cs typeface="Arial" panose="020B0604020202020204" pitchFamily="34" charset="0"/>
              </a:rPr>
              <a:t> Ibn </a:t>
            </a:r>
            <a:r>
              <a:rPr lang="en-US" altLang="en-US" sz="2400" b="1" dirty="0" err="1">
                <a:solidFill>
                  <a:schemeClr val="accent1">
                    <a:lumMod val="50000"/>
                  </a:schemeClr>
                </a:solidFill>
                <a:latin typeface="Arial" panose="020B0604020202020204" pitchFamily="34" charset="0"/>
                <a:cs typeface="Arial" panose="020B0604020202020204" pitchFamily="34" charset="0"/>
              </a:rPr>
              <a:t>Affan</a:t>
            </a:r>
            <a:r>
              <a:rPr lang="en-US" altLang="en-US" sz="2400" b="1" dirty="0">
                <a:solidFill>
                  <a:schemeClr val="accent1">
                    <a:lumMod val="50000"/>
                  </a:schemeClr>
                </a:solidFill>
                <a:latin typeface="Arial" panose="020B0604020202020204" pitchFamily="34" charset="0"/>
                <a:cs typeface="Arial" panose="020B0604020202020204" pitchFamily="34" charset="0"/>
              </a:rPr>
              <a:t> </a:t>
            </a:r>
            <a:endParaRPr lang="en-US" altLang="en-US" sz="2400"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r>
              <a:rPr lang="ar-KW" altLang="en-US" sz="2400" b="1" dirty="0">
                <a:solidFill>
                  <a:schemeClr val="accent1">
                    <a:lumMod val="50000"/>
                  </a:schemeClr>
                </a:solidFill>
                <a:latin typeface="Arial" panose="020B0604020202020204" pitchFamily="34" charset="0"/>
                <a:cs typeface="Arial" panose="020B0604020202020204" pitchFamily="34" charset="0"/>
              </a:rPr>
              <a:t>علي بن أبي طالب رضي الله عنه   </a:t>
            </a:r>
            <a:r>
              <a:rPr lang="ar-KW" altLang="en-US" sz="1200" b="1" dirty="0">
                <a:solidFill>
                  <a:schemeClr val="accent1">
                    <a:lumMod val="50000"/>
                  </a:schemeClr>
                </a:solidFill>
                <a:latin typeface="Arial" panose="020B0604020202020204" pitchFamily="34" charset="0"/>
                <a:cs typeface="Arial" panose="020B0604020202020204" pitchFamily="34" charset="0"/>
              </a:rPr>
              <a:t>(36 هـ - 40هـ )</a:t>
            </a:r>
            <a:r>
              <a:rPr lang="en-US" altLang="en-US" sz="1200" b="1" dirty="0">
                <a:solidFill>
                  <a:schemeClr val="accent1">
                    <a:lumMod val="50000"/>
                  </a:schemeClr>
                </a:solidFill>
                <a:latin typeface="Arial" panose="020B0604020202020204" pitchFamily="34" charset="0"/>
                <a:cs typeface="Arial" panose="020B0604020202020204" pitchFamily="34" charset="0"/>
              </a:rPr>
              <a:t> </a:t>
            </a:r>
            <a:r>
              <a:rPr lang="en-US" altLang="en-US" sz="2400" b="1" dirty="0">
                <a:solidFill>
                  <a:schemeClr val="accent1">
                    <a:lumMod val="50000"/>
                  </a:schemeClr>
                </a:solidFill>
                <a:latin typeface="Arial" panose="020B0604020202020204" pitchFamily="34" charset="0"/>
                <a:cs typeface="Arial" panose="020B0604020202020204" pitchFamily="34" charset="0"/>
              </a:rPr>
              <a:t>Ali Ibn Abi </a:t>
            </a:r>
            <a:r>
              <a:rPr lang="en-US" altLang="en-US" sz="2400" b="1" dirty="0" err="1">
                <a:solidFill>
                  <a:schemeClr val="accent1">
                    <a:lumMod val="50000"/>
                  </a:schemeClr>
                </a:solidFill>
                <a:latin typeface="Arial" panose="020B0604020202020204" pitchFamily="34" charset="0"/>
                <a:cs typeface="Arial" panose="020B0604020202020204" pitchFamily="34" charset="0"/>
              </a:rPr>
              <a:t>Taleb</a:t>
            </a:r>
            <a:r>
              <a:rPr lang="en-US" altLang="en-US" sz="2400" b="1" dirty="0">
                <a:solidFill>
                  <a:schemeClr val="accent1">
                    <a:lumMod val="50000"/>
                  </a:schemeClr>
                </a:solidFill>
                <a:latin typeface="Arial" panose="020B0604020202020204" pitchFamily="34" charset="0"/>
                <a:cs typeface="Arial" panose="020B0604020202020204" pitchFamily="34" charset="0"/>
              </a:rPr>
              <a:t>  </a:t>
            </a:r>
            <a:endParaRPr lang="ar-KW" altLang="en-US" sz="2400" b="1"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r>
              <a:rPr lang="ar-KW" altLang="en-US" sz="2400" b="1" dirty="0">
                <a:solidFill>
                  <a:schemeClr val="accent1">
                    <a:lumMod val="50000"/>
                  </a:schemeClr>
                </a:solidFill>
                <a:latin typeface="Arial" panose="020B0604020202020204" pitchFamily="34" charset="0"/>
                <a:cs typeface="Arial" panose="020B0604020202020204" pitchFamily="34" charset="0"/>
              </a:rPr>
              <a:t>عبد الملك بن مروان </a:t>
            </a:r>
            <a:r>
              <a:rPr lang="ar-KW" altLang="en-US" sz="1200" b="1" dirty="0">
                <a:solidFill>
                  <a:schemeClr val="accent1">
                    <a:lumMod val="50000"/>
                  </a:schemeClr>
                </a:solidFill>
                <a:latin typeface="Arial" panose="020B0604020202020204" pitchFamily="34" charset="0"/>
                <a:cs typeface="Arial" panose="020B0604020202020204" pitchFamily="34" charset="0"/>
              </a:rPr>
              <a:t>(65هـ - 86هـ )</a:t>
            </a:r>
            <a:r>
              <a:rPr lang="en-US" altLang="en-US" sz="1200" b="1" dirty="0">
                <a:solidFill>
                  <a:schemeClr val="accent1">
                    <a:lumMod val="50000"/>
                  </a:schemeClr>
                </a:solidFill>
                <a:latin typeface="Arial" panose="020B0604020202020204" pitchFamily="34" charset="0"/>
                <a:cs typeface="Arial" panose="020B0604020202020204" pitchFamily="34" charset="0"/>
              </a:rPr>
              <a:t> </a:t>
            </a:r>
            <a:r>
              <a:rPr lang="en-US" altLang="en-US" sz="2400" b="1" dirty="0" err="1" smtClean="0">
                <a:solidFill>
                  <a:schemeClr val="accent1">
                    <a:lumMod val="50000"/>
                  </a:schemeClr>
                </a:solidFill>
                <a:latin typeface="Arial" panose="020B0604020202020204" pitchFamily="34" charset="0"/>
                <a:cs typeface="Arial" panose="020B0604020202020204" pitchFamily="34" charset="0"/>
              </a:rPr>
              <a:t>Abdelmalek</a:t>
            </a:r>
            <a:r>
              <a:rPr lang="en-US" altLang="en-US" sz="2400" b="1" dirty="0" smtClean="0">
                <a:solidFill>
                  <a:schemeClr val="accent1">
                    <a:lumMod val="50000"/>
                  </a:schemeClr>
                </a:solidFill>
                <a:latin typeface="Arial" panose="020B0604020202020204" pitchFamily="34" charset="0"/>
                <a:cs typeface="Arial" panose="020B0604020202020204" pitchFamily="34" charset="0"/>
              </a:rPr>
              <a:t> </a:t>
            </a:r>
            <a:r>
              <a:rPr lang="en-US" altLang="en-US" sz="2400" b="1" dirty="0">
                <a:solidFill>
                  <a:schemeClr val="accent1">
                    <a:lumMod val="50000"/>
                  </a:schemeClr>
                </a:solidFill>
                <a:latin typeface="Arial" panose="020B0604020202020204" pitchFamily="34" charset="0"/>
                <a:cs typeface="Arial" panose="020B0604020202020204" pitchFamily="34" charset="0"/>
              </a:rPr>
              <a:t>Ibn Marwan </a:t>
            </a:r>
            <a:endParaRPr lang="en-US" altLang="en-US" sz="2400" dirty="0">
              <a:solidFill>
                <a:schemeClr val="accent1">
                  <a:lumMod val="50000"/>
                </a:schemeClr>
              </a:solidFill>
              <a:latin typeface="Arial" panose="020B0604020202020204" pitchFamily="34" charset="0"/>
              <a:cs typeface="Arial" panose="020B0604020202020204" pitchFamily="34" charset="0"/>
            </a:endParaRPr>
          </a:p>
          <a:p>
            <a:pPr>
              <a:lnSpc>
                <a:spcPct val="150000"/>
              </a:lnSpc>
              <a:buClr>
                <a:schemeClr val="tx1"/>
              </a:buClr>
              <a:buSzPct val="75000"/>
              <a:buFont typeface="Wingdings" panose="05000000000000000000" pitchFamily="2" charset="2"/>
              <a:buChar char="l"/>
            </a:pPr>
            <a:r>
              <a:rPr lang="ar-SA" altLang="en-US" sz="2400" b="1" dirty="0" smtClean="0">
                <a:solidFill>
                  <a:schemeClr val="accent1">
                    <a:lumMod val="50000"/>
                  </a:schemeClr>
                </a:solidFill>
                <a:latin typeface="Arial" panose="020B0604020202020204" pitchFamily="34" charset="0"/>
                <a:cs typeface="Arial" panose="020B0604020202020204" pitchFamily="34" charset="0"/>
              </a:rPr>
              <a:t>القرن التاني الهجري وما بعده </a:t>
            </a:r>
            <a:r>
              <a:rPr lang="en-US" altLang="en-US" sz="2400" b="1" dirty="0" smtClean="0">
                <a:solidFill>
                  <a:schemeClr val="accent1">
                    <a:lumMod val="50000"/>
                  </a:schemeClr>
                </a:solidFill>
                <a:latin typeface="Arial" panose="020B0604020202020204" pitchFamily="34" charset="0"/>
                <a:cs typeface="Arial" panose="020B0604020202020204" pitchFamily="34" charset="0"/>
              </a:rPr>
              <a:t> The 2</a:t>
            </a:r>
            <a:r>
              <a:rPr lang="en-US" altLang="en-US" sz="2400" b="1" baseline="30000" dirty="0" smtClean="0">
                <a:solidFill>
                  <a:schemeClr val="accent1">
                    <a:lumMod val="50000"/>
                  </a:schemeClr>
                </a:solidFill>
                <a:latin typeface="Arial" panose="020B0604020202020204" pitchFamily="34" charset="0"/>
                <a:cs typeface="Arial" panose="020B0604020202020204" pitchFamily="34" charset="0"/>
              </a:rPr>
              <a:t>nd</a:t>
            </a:r>
            <a:r>
              <a:rPr lang="en-US" altLang="en-US" sz="2400" b="1" dirty="0" smtClean="0">
                <a:solidFill>
                  <a:schemeClr val="accent1">
                    <a:lumMod val="50000"/>
                  </a:schemeClr>
                </a:solidFill>
                <a:latin typeface="Arial" panose="020B0604020202020204" pitchFamily="34" charset="0"/>
                <a:cs typeface="Arial" panose="020B0604020202020204" pitchFamily="34" charset="0"/>
              </a:rPr>
              <a:t> century of </a:t>
            </a:r>
            <a:r>
              <a:rPr lang="en-US" altLang="en-US" sz="2400" b="1" dirty="0" err="1" smtClean="0">
                <a:solidFill>
                  <a:schemeClr val="accent1">
                    <a:lumMod val="50000"/>
                  </a:schemeClr>
                </a:solidFill>
                <a:latin typeface="Arial" panose="020B0604020202020204" pitchFamily="34" charset="0"/>
                <a:cs typeface="Arial" panose="020B0604020202020204" pitchFamily="34" charset="0"/>
              </a:rPr>
              <a:t>Hijrah</a:t>
            </a:r>
            <a:r>
              <a:rPr lang="en-US" altLang="en-US" sz="2400" b="1" dirty="0" smtClean="0">
                <a:solidFill>
                  <a:schemeClr val="accent1">
                    <a:lumMod val="50000"/>
                  </a:schemeClr>
                </a:solidFill>
                <a:latin typeface="Arial" panose="020B0604020202020204" pitchFamily="34" charset="0"/>
                <a:cs typeface="Arial" panose="020B0604020202020204" pitchFamily="34" charset="0"/>
              </a:rPr>
              <a:t> &amp; after</a:t>
            </a:r>
            <a:endParaRPr lang="en-US" altLang="en-US" sz="2400"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endParaRPr lang="en-US" altLang="en-US" sz="2400"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endParaRPr lang="en-US" altLang="en-US" sz="2400"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endParaRPr lang="en-US" altLang="en-US" sz="2400" dirty="0">
              <a:solidFill>
                <a:schemeClr val="accent1">
                  <a:lumMod val="5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63988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stCondLst>
                                            <p:cond delay="0"/>
                                          </p:stCondLst>
                                        </p:cTn>
                                        <p:tgtEl>
                                          <p:spTgt spid="8">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1000">
                                          <p:stCondLst>
                                            <p:cond delay="0"/>
                                          </p:stCondLst>
                                        </p:cTn>
                                        <p:tgtEl>
                                          <p:spTgt spid="8">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1000">
                                          <p:stCondLst>
                                            <p:cond delay="0"/>
                                          </p:stCondLst>
                                        </p:cTn>
                                        <p:tgtEl>
                                          <p:spTgt spid="8">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stCondLst>
                                            <p:cond delay="0"/>
                                          </p:stCondLst>
                                        </p:cTn>
                                        <p:tgtEl>
                                          <p:spTgt spid="8">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1000">
                                          <p:stCondLst>
                                            <p:cond delay="0"/>
                                          </p:stCondLst>
                                        </p:cTn>
                                        <p:tgtEl>
                                          <p:spTgt spid="8">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1000">
                                          <p:stCondLst>
                                            <p:cond delay="0"/>
                                          </p:stCondLst>
                                        </p:cTn>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1000">
                                          <p:stCondLst>
                                            <p:cond delay="0"/>
                                          </p:stCondLst>
                                        </p:cTn>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744167" y="2133600"/>
            <a:ext cx="6769100" cy="6477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accent1">
                    <a:lumMod val="50000"/>
                  </a:schemeClr>
                </a:solidFill>
                <a:latin typeface="Arial" pitchFamily="34" charset="0"/>
                <a:cs typeface="Arial" pitchFamily="34" charset="0"/>
              </a:rPr>
              <a:t>النبي محمد </a:t>
            </a:r>
            <a:r>
              <a:rPr lang="ar-KW" sz="1000" b="1" dirty="0">
                <a:latin typeface="Arial" pitchFamily="34" charset="0"/>
                <a:cs typeface="Arial" pitchFamily="34" charset="0"/>
              </a:rPr>
              <a:t>صلى الله عليه وسلم   </a:t>
            </a:r>
            <a:r>
              <a:rPr lang="ar-KW" sz="2000" b="1" dirty="0">
                <a:latin typeface="Arial" pitchFamily="34" charset="0"/>
                <a:cs typeface="Arial" pitchFamily="34" charset="0"/>
              </a:rPr>
              <a:t>(13 قبل الهجرة – 11 هـ)</a:t>
            </a:r>
            <a:r>
              <a:rPr lang="en-US" sz="2000" b="1" dirty="0">
                <a:latin typeface="Arial" pitchFamily="34" charset="0"/>
                <a:cs typeface="Arial" pitchFamily="34" charset="0"/>
              </a:rPr>
              <a:t> </a:t>
            </a:r>
            <a:r>
              <a:rPr lang="en-US" altLang="en-US" sz="2000" b="1" dirty="0">
                <a:solidFill>
                  <a:schemeClr val="accent1">
                    <a:lumMod val="50000"/>
                  </a:schemeClr>
                </a:solidFill>
                <a:latin typeface="Arial" panose="020B0604020202020204" pitchFamily="34" charset="0"/>
                <a:cs typeface="Arial" panose="020B0604020202020204" pitchFamily="34" charset="0"/>
              </a:rPr>
              <a:t>The Prophet</a:t>
            </a:r>
            <a:r>
              <a:rPr lang="en-US" altLang="en-US" sz="2000" b="1" dirty="0">
                <a:solidFill>
                  <a:srgbClr val="FFFF00"/>
                </a:solidFill>
                <a:latin typeface="Arial" panose="020B0604020202020204" pitchFamily="34" charset="0"/>
                <a:cs typeface="Arial" panose="020B0604020202020204" pitchFamily="34" charset="0"/>
              </a:rPr>
              <a:t> </a:t>
            </a:r>
            <a:endParaRPr lang="ar-KW" sz="2000" b="1"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
        <p:nvSpPr>
          <p:cNvPr id="7" name="Rectangle 1"/>
          <p:cNvSpPr>
            <a:spLocks noChangeArrowheads="1"/>
          </p:cNvSpPr>
          <p:nvPr/>
        </p:nvSpPr>
        <p:spPr bwMode="auto">
          <a:xfrm>
            <a:off x="4104529" y="3068638"/>
            <a:ext cx="63373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zh-CN" sz="1800" b="1" dirty="0" smtClean="0">
                <a:solidFill>
                  <a:schemeClr val="accent6">
                    <a:lumMod val="50000"/>
                  </a:schemeClr>
                </a:solidFill>
                <a:latin typeface="Garamond" panose="02020404030301010803" pitchFamily="18" charset="0"/>
                <a:cs typeface="华文楷体"/>
              </a:rPr>
              <a:t> </a:t>
            </a:r>
            <a:r>
              <a:rPr lang="ar-SA" altLang="zh-CN" sz="1800" b="1" dirty="0" smtClean="0">
                <a:solidFill>
                  <a:schemeClr val="accent6">
                    <a:lumMod val="50000"/>
                  </a:schemeClr>
                </a:solidFill>
                <a:latin typeface="Garamond" panose="02020404030301010803" pitchFamily="18" charset="0"/>
                <a:cs typeface="华文楷体"/>
              </a:rPr>
              <a:t>« </a:t>
            </a:r>
            <a:r>
              <a:rPr lang="ar-SA" altLang="zh-CN" b="1" dirty="0" smtClean="0">
                <a:solidFill>
                  <a:schemeClr val="accent6">
                    <a:lumMod val="50000"/>
                  </a:schemeClr>
                </a:solidFill>
                <a:latin typeface="Garamond" panose="02020404030301010803" pitchFamily="18" charset="0"/>
                <a:cs typeface="华文楷体"/>
              </a:rPr>
              <a:t>لاَ </a:t>
            </a:r>
            <a:r>
              <a:rPr lang="ar-SA" altLang="zh-CN" b="1" dirty="0">
                <a:solidFill>
                  <a:schemeClr val="accent6">
                    <a:lumMod val="50000"/>
                  </a:schemeClr>
                </a:solidFill>
                <a:latin typeface="Garamond" panose="02020404030301010803" pitchFamily="18" charset="0"/>
                <a:cs typeface="华文楷体"/>
              </a:rPr>
              <a:t>تُحَرِّكْ بِهِ لِسَانَكَ لِتَعْجَلَ بِهِ </a:t>
            </a:r>
            <a:r>
              <a:rPr lang="ar-EG" altLang="zh-CN" b="1" dirty="0">
                <a:solidFill>
                  <a:schemeClr val="accent6">
                    <a:lumMod val="50000"/>
                  </a:schemeClr>
                </a:solidFill>
                <a:latin typeface="Garamond" panose="02020404030301010803" pitchFamily="18" charset="0"/>
                <a:cs typeface="华文楷体"/>
              </a:rPr>
              <a:t>*</a:t>
            </a:r>
            <a:r>
              <a:rPr lang="ar-SA" altLang="zh-CN" b="1" dirty="0">
                <a:solidFill>
                  <a:schemeClr val="accent6">
                    <a:lumMod val="50000"/>
                  </a:schemeClr>
                </a:solidFill>
                <a:latin typeface="Garamond" panose="02020404030301010803" pitchFamily="18" charset="0"/>
                <a:cs typeface="华文楷体"/>
              </a:rPr>
              <a:t> </a:t>
            </a:r>
            <a:endParaRPr lang="ar-KW" altLang="zh-CN" b="1" dirty="0">
              <a:solidFill>
                <a:schemeClr val="accent6">
                  <a:lumMod val="50000"/>
                </a:schemeClr>
              </a:solidFill>
              <a:latin typeface="Garamond" panose="02020404030301010803" pitchFamily="18" charset="0"/>
              <a:cs typeface="华文楷体"/>
            </a:endParaRPr>
          </a:p>
          <a:p>
            <a:pPr algn="ctr" eaLnBrk="1" hangingPunct="1">
              <a:spcBef>
                <a:spcPct val="0"/>
              </a:spcBef>
              <a:buClrTx/>
              <a:buSzTx/>
              <a:buFontTx/>
              <a:buNone/>
            </a:pPr>
            <a:r>
              <a:rPr lang="ar-SA" altLang="zh-CN" b="1" dirty="0">
                <a:solidFill>
                  <a:schemeClr val="accent6">
                    <a:lumMod val="50000"/>
                  </a:schemeClr>
                </a:solidFill>
                <a:latin typeface="Garamond" panose="02020404030301010803" pitchFamily="18" charset="0"/>
                <a:cs typeface="华文楷体"/>
              </a:rPr>
              <a:t>إِنَّ عَلَيْنَا جَمْعَهُ وَقُرْآنَهُ </a:t>
            </a:r>
            <a:r>
              <a:rPr lang="ar-EG" altLang="zh-CN" b="1" dirty="0">
                <a:solidFill>
                  <a:schemeClr val="accent6">
                    <a:lumMod val="50000"/>
                  </a:schemeClr>
                </a:solidFill>
                <a:latin typeface="Garamond" panose="02020404030301010803" pitchFamily="18" charset="0"/>
                <a:cs typeface="华文楷体"/>
              </a:rPr>
              <a:t>*</a:t>
            </a:r>
            <a:r>
              <a:rPr lang="ar-SA" altLang="zh-CN" b="1" dirty="0">
                <a:solidFill>
                  <a:schemeClr val="accent6">
                    <a:lumMod val="50000"/>
                  </a:schemeClr>
                </a:solidFill>
                <a:latin typeface="Garamond" panose="02020404030301010803" pitchFamily="18" charset="0"/>
                <a:cs typeface="华文楷体"/>
              </a:rPr>
              <a:t> </a:t>
            </a:r>
            <a:endParaRPr lang="ar-KW" altLang="zh-CN" b="1" dirty="0">
              <a:solidFill>
                <a:schemeClr val="accent6">
                  <a:lumMod val="50000"/>
                </a:schemeClr>
              </a:solidFill>
              <a:latin typeface="Garamond" panose="02020404030301010803" pitchFamily="18" charset="0"/>
              <a:cs typeface="华文楷体"/>
            </a:endParaRPr>
          </a:p>
          <a:p>
            <a:pPr algn="ctr" eaLnBrk="1" hangingPunct="1">
              <a:spcBef>
                <a:spcPct val="0"/>
              </a:spcBef>
              <a:buClrTx/>
              <a:buSzTx/>
              <a:buFontTx/>
              <a:buNone/>
            </a:pPr>
            <a:r>
              <a:rPr lang="ar-SA" altLang="zh-CN" b="1" dirty="0">
                <a:solidFill>
                  <a:schemeClr val="accent6">
                    <a:lumMod val="50000"/>
                  </a:schemeClr>
                </a:solidFill>
                <a:latin typeface="Garamond" panose="02020404030301010803" pitchFamily="18" charset="0"/>
                <a:cs typeface="华文楷体"/>
              </a:rPr>
              <a:t>فَإِذَا قَرَأْنَاهُ فَاتَّبِعْ </a:t>
            </a:r>
            <a:r>
              <a:rPr lang="ar-SA" altLang="zh-CN" b="1" dirty="0" smtClean="0">
                <a:solidFill>
                  <a:schemeClr val="accent6">
                    <a:lumMod val="50000"/>
                  </a:schemeClr>
                </a:solidFill>
                <a:latin typeface="Garamond" panose="02020404030301010803" pitchFamily="18" charset="0"/>
                <a:cs typeface="华文楷体"/>
              </a:rPr>
              <a:t>قُرْآنَهُ </a:t>
            </a:r>
            <a:r>
              <a:rPr lang="ar-SA" altLang="zh-CN" sz="1800" b="1" dirty="0" smtClean="0">
                <a:solidFill>
                  <a:schemeClr val="accent6">
                    <a:lumMod val="50000"/>
                  </a:schemeClr>
                </a:solidFill>
                <a:latin typeface="Garamond" panose="02020404030301010803" pitchFamily="18" charset="0"/>
                <a:cs typeface="华文楷体"/>
              </a:rPr>
              <a:t>»</a:t>
            </a:r>
            <a:endParaRPr lang="ar-KW" altLang="zh-CN" sz="1800" b="1" dirty="0">
              <a:solidFill>
                <a:schemeClr val="accent6">
                  <a:lumMod val="50000"/>
                </a:schemeClr>
              </a:solidFill>
              <a:latin typeface="Garamond" panose="02020404030301010803" pitchFamily="18" charset="0"/>
              <a:cs typeface="华文楷体"/>
            </a:endParaRPr>
          </a:p>
        </p:txBody>
      </p:sp>
      <p:sp>
        <p:nvSpPr>
          <p:cNvPr id="8" name="Rectangle 5"/>
          <p:cNvSpPr>
            <a:spLocks noChangeArrowheads="1"/>
          </p:cNvSpPr>
          <p:nvPr/>
        </p:nvSpPr>
        <p:spPr bwMode="auto">
          <a:xfrm>
            <a:off x="4029918" y="5084763"/>
            <a:ext cx="6338887"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sz="1800" b="1" dirty="0">
                <a:solidFill>
                  <a:schemeClr val="accent6">
                    <a:lumMod val="50000"/>
                  </a:schemeClr>
                </a:solidFill>
                <a:latin typeface="Garamond" panose="02020404030301010803" pitchFamily="18" charset="0"/>
                <a:ea typeface="华文楷体"/>
                <a:cs typeface="华文楷体"/>
              </a:rPr>
              <a:t>«</a:t>
            </a:r>
            <a:r>
              <a:rPr lang="ar-SA" altLang="en-US" sz="2800" b="1" dirty="0">
                <a:solidFill>
                  <a:schemeClr val="accent6">
                    <a:lumMod val="50000"/>
                  </a:schemeClr>
                </a:solidFill>
                <a:latin typeface="Garamond" panose="02020404030301010803" pitchFamily="18" charset="0"/>
                <a:ea typeface="华文楷体"/>
                <a:cs typeface="华文楷体"/>
              </a:rPr>
              <a:t> ولا تعجل بالقرآن من قبل ان يقضى اليك </a:t>
            </a:r>
            <a:r>
              <a:rPr lang="ar-SA" altLang="en-US" sz="2800" b="1" dirty="0" smtClean="0">
                <a:solidFill>
                  <a:schemeClr val="accent6">
                    <a:lumMod val="50000"/>
                  </a:schemeClr>
                </a:solidFill>
                <a:latin typeface="Garamond" panose="02020404030301010803" pitchFamily="18" charset="0"/>
                <a:ea typeface="华文楷体"/>
                <a:cs typeface="华文楷体"/>
              </a:rPr>
              <a:t>وحيه </a:t>
            </a:r>
            <a:r>
              <a:rPr lang="ar-SA" altLang="en-US" sz="1800" b="1" dirty="0" smtClean="0">
                <a:solidFill>
                  <a:schemeClr val="accent6">
                    <a:lumMod val="50000"/>
                  </a:schemeClr>
                </a:solidFill>
                <a:latin typeface="Garamond" panose="02020404030301010803" pitchFamily="18" charset="0"/>
                <a:ea typeface="华文楷体"/>
                <a:cs typeface="华文楷体"/>
              </a:rPr>
              <a:t>»</a:t>
            </a:r>
          </a:p>
          <a:p>
            <a:pPr algn="ctr" eaLnBrk="1" hangingPunct="1">
              <a:lnSpc>
                <a:spcPct val="90000"/>
              </a:lnSpc>
              <a:spcBef>
                <a:spcPct val="0"/>
              </a:spcBef>
              <a:buClrTx/>
              <a:buSzTx/>
              <a:buFontTx/>
              <a:buNone/>
            </a:pPr>
            <a:endParaRPr lang="ar-KW" altLang="en-US" sz="2800" b="1" dirty="0">
              <a:solidFill>
                <a:schemeClr val="accent6">
                  <a:lumMod val="50000"/>
                </a:schemeClr>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ar-KW" altLang="en-US" sz="1800" b="1" dirty="0">
                <a:solidFill>
                  <a:schemeClr val="accent6">
                    <a:lumMod val="50000"/>
                  </a:schemeClr>
                </a:solidFill>
                <a:latin typeface="Garamond" panose="02020404030301010803" pitchFamily="18" charset="0"/>
                <a:ea typeface="华文楷体"/>
                <a:cs typeface="华文楷体"/>
              </a:rPr>
              <a:t>«</a:t>
            </a:r>
            <a:r>
              <a:rPr lang="ar-SA" altLang="en-US" sz="2800" b="1" dirty="0">
                <a:solidFill>
                  <a:schemeClr val="accent6">
                    <a:lumMod val="50000"/>
                  </a:schemeClr>
                </a:solidFill>
                <a:latin typeface="Garamond" panose="02020404030301010803" pitchFamily="18" charset="0"/>
                <a:ea typeface="华文楷体"/>
                <a:cs typeface="华文楷体"/>
              </a:rPr>
              <a:t> سنقرؤك فلا </a:t>
            </a:r>
            <a:r>
              <a:rPr lang="ar-SA" altLang="en-US" sz="2800" b="1" dirty="0" smtClean="0">
                <a:solidFill>
                  <a:schemeClr val="accent6">
                    <a:lumMod val="50000"/>
                  </a:schemeClr>
                </a:solidFill>
                <a:latin typeface="Garamond" panose="02020404030301010803" pitchFamily="18" charset="0"/>
                <a:ea typeface="华文楷体"/>
                <a:cs typeface="华文楷体"/>
              </a:rPr>
              <a:t>تنسى </a:t>
            </a:r>
            <a:r>
              <a:rPr lang="ar-SA" altLang="en-US" sz="1800" b="1" dirty="0" smtClean="0">
                <a:solidFill>
                  <a:schemeClr val="accent6">
                    <a:lumMod val="50000"/>
                  </a:schemeClr>
                </a:solidFill>
                <a:latin typeface="Garamond" panose="02020404030301010803" pitchFamily="18" charset="0"/>
                <a:ea typeface="华文楷体"/>
                <a:cs typeface="华文楷体"/>
              </a:rPr>
              <a:t>»</a:t>
            </a:r>
            <a:endParaRPr lang="fr-FR" altLang="en-US" sz="1800" b="1" dirty="0">
              <a:solidFill>
                <a:schemeClr val="accent6">
                  <a:lumMod val="50000"/>
                </a:schemeClr>
              </a:solidFill>
              <a:latin typeface="Garamond" panose="02020404030301010803" pitchFamily="18" charset="0"/>
              <a:ea typeface="华文楷体"/>
              <a:cs typeface="华文楷体"/>
            </a:endParaRPr>
          </a:p>
        </p:txBody>
      </p:sp>
      <p:sp>
        <p:nvSpPr>
          <p:cNvPr id="9" name="TextBox 8"/>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745565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stCondLst>
                                            <p:cond delay="0"/>
                                          </p:stCondLst>
                                        </p:cTn>
                                        <p:tgtEl>
                                          <p:spTgt spid="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1000">
                                          <p:stCondLst>
                                            <p:cond delay="0"/>
                                          </p:stCondLst>
                                        </p:cTn>
                                        <p:tgtEl>
                                          <p:spTgt spid="5">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28633" y="3980378"/>
            <a:ext cx="6284634" cy="2308324"/>
          </a:xfrm>
          <a:prstGeom prst="rect">
            <a:avLst/>
          </a:prstGeom>
        </p:spPr>
        <p:txBody>
          <a:bodyPr wrap="square">
            <a:spAutoFit/>
          </a:bodyPr>
          <a:lstStyle/>
          <a:p>
            <a:pPr marL="457200" indent="-457200" algn="r" rtl="1">
              <a:buFont typeface="Arial" panose="020B0604020202020204" pitchFamily="34" charset="0"/>
              <a:buChar char="•"/>
              <a:defRPr/>
            </a:pPr>
            <a:r>
              <a:rPr lang="ar-KW" sz="2400" b="1" smtClean="0"/>
              <a:t>الخلفاء الأربعة</a:t>
            </a:r>
            <a:r>
              <a:rPr lang="ar-SA" sz="2400" b="1" smtClean="0"/>
              <a:t>        </a:t>
            </a:r>
            <a:r>
              <a:rPr lang="en-US" sz="2400" b="1" smtClean="0"/>
              <a:t>The 4 Khalifah                   </a:t>
            </a:r>
            <a:endParaRPr lang="ar-SA" sz="2400" b="1" smtClean="0"/>
          </a:p>
          <a:p>
            <a:pPr marL="457200" indent="-457200" algn="r" rtl="1">
              <a:buFont typeface="Arial" panose="020B0604020202020204" pitchFamily="34" charset="0"/>
              <a:buChar char="•"/>
              <a:defRPr/>
            </a:pPr>
            <a:r>
              <a:rPr lang="ar-SA" sz="2400" b="1" smtClean="0"/>
              <a:t>أُبَيُّ بن كعــب     </a:t>
            </a:r>
            <a:r>
              <a:rPr lang="en-US" sz="2400" b="1" smtClean="0"/>
              <a:t>                </a:t>
            </a:r>
            <a:r>
              <a:rPr lang="ar-SA" sz="2400" b="1" smtClean="0"/>
              <a:t>        </a:t>
            </a:r>
            <a:r>
              <a:rPr lang="en-US" sz="2400" b="1" smtClean="0"/>
              <a:t>Ubai ibn Kaab</a:t>
            </a:r>
            <a:r>
              <a:rPr lang="ar-SA" sz="2400" b="1" smtClean="0"/>
              <a:t> </a:t>
            </a:r>
          </a:p>
          <a:p>
            <a:pPr marL="457200" indent="-457200" algn="r" rtl="1">
              <a:buFont typeface="Arial" panose="020B0604020202020204" pitchFamily="34" charset="0"/>
              <a:buChar char="•"/>
              <a:defRPr/>
            </a:pPr>
            <a:r>
              <a:rPr lang="ar-SA" sz="2400" b="1" smtClean="0"/>
              <a:t>زيـد بن ثابـت </a:t>
            </a:r>
            <a:r>
              <a:rPr lang="en-US" sz="2400" b="1" smtClean="0"/>
              <a:t>Zaid ibn Thabit                             </a:t>
            </a:r>
            <a:endParaRPr lang="ar-SA" sz="2400" b="1" smtClean="0"/>
          </a:p>
          <a:p>
            <a:pPr marL="457200" indent="-457200" algn="r" rtl="1">
              <a:buFont typeface="Arial" panose="020B0604020202020204" pitchFamily="34" charset="0"/>
              <a:buChar char="•"/>
              <a:defRPr/>
            </a:pPr>
            <a:r>
              <a:rPr lang="ar-SA" sz="2400" b="1" smtClean="0"/>
              <a:t>معـاذ بن جبــل   </a:t>
            </a:r>
            <a:r>
              <a:rPr lang="en-US" sz="2400" b="1" smtClean="0"/>
              <a:t>Moa’z inb Jabal                        </a:t>
            </a:r>
            <a:endParaRPr lang="ar-SA" sz="2400" b="1" smtClean="0"/>
          </a:p>
          <a:p>
            <a:pPr marL="457200" indent="-457200" algn="r" rtl="1">
              <a:buFont typeface="Arial" panose="020B0604020202020204" pitchFamily="34" charset="0"/>
              <a:buChar char="•"/>
              <a:defRPr/>
            </a:pPr>
            <a:r>
              <a:rPr lang="ar-SA" sz="2400" b="1" smtClean="0"/>
              <a:t>عبد الله بن مسعود      </a:t>
            </a:r>
            <a:r>
              <a:rPr lang="en-US" sz="2400" b="1" smtClean="0"/>
              <a:t> </a:t>
            </a:r>
            <a:r>
              <a:rPr lang="ar-SA" sz="2400" b="1" smtClean="0"/>
              <a:t>  </a:t>
            </a:r>
            <a:r>
              <a:rPr lang="en-US" sz="2400" b="1" smtClean="0"/>
              <a:t>Abdullah ibn Masoud</a:t>
            </a:r>
            <a:endParaRPr lang="ar-SA" sz="2400" b="1" smtClean="0"/>
          </a:p>
          <a:p>
            <a:pPr marL="457200" indent="-457200" algn="r" rtl="1">
              <a:buFont typeface="Arial" panose="020B0604020202020204" pitchFamily="34" charset="0"/>
              <a:buChar char="•"/>
              <a:defRPr/>
            </a:pPr>
            <a:r>
              <a:rPr lang="ar-KW" sz="2400" b="1" smtClean="0"/>
              <a:t>معاوية بن أبي سفيان</a:t>
            </a:r>
            <a:r>
              <a:rPr lang="en-US" sz="2400" b="1" smtClean="0"/>
              <a:t>Moa’wia ibn Abi Sofian   </a:t>
            </a:r>
            <a:endParaRPr lang="fr-FR" sz="2400" b="1" dirty="0">
              <a:solidFill>
                <a:srgbClr val="FFFF00"/>
              </a:solidFill>
              <a:cs typeface="华文楷体"/>
            </a:endParaRPr>
          </a:p>
        </p:txBody>
      </p:sp>
      <p:sp>
        <p:nvSpPr>
          <p:cNvPr id="7" name="Rectangle 6"/>
          <p:cNvSpPr>
            <a:spLocks noChangeArrowheads="1"/>
          </p:cNvSpPr>
          <p:nvPr/>
        </p:nvSpPr>
        <p:spPr bwMode="auto">
          <a:xfrm>
            <a:off x="3744167" y="2133600"/>
            <a:ext cx="6769100" cy="6477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accent1">
                    <a:lumMod val="50000"/>
                  </a:schemeClr>
                </a:solidFill>
                <a:latin typeface="Arial" pitchFamily="34" charset="0"/>
                <a:cs typeface="Arial" pitchFamily="34" charset="0"/>
              </a:rPr>
              <a:t>النبي محمد </a:t>
            </a:r>
            <a:r>
              <a:rPr lang="ar-KW" sz="1000" b="1" dirty="0">
                <a:latin typeface="Arial" pitchFamily="34" charset="0"/>
                <a:cs typeface="Arial" pitchFamily="34" charset="0"/>
              </a:rPr>
              <a:t>صلى الله عليه وسلم   </a:t>
            </a:r>
            <a:r>
              <a:rPr lang="ar-KW" sz="2000" b="1" dirty="0">
                <a:latin typeface="Arial" pitchFamily="34" charset="0"/>
                <a:cs typeface="Arial" pitchFamily="34" charset="0"/>
              </a:rPr>
              <a:t>(13 قبل الهجرة – 11 هـ)</a:t>
            </a:r>
            <a:r>
              <a:rPr lang="en-US" sz="2000" b="1" dirty="0">
                <a:latin typeface="Arial" pitchFamily="34" charset="0"/>
                <a:cs typeface="Arial" pitchFamily="34" charset="0"/>
              </a:rPr>
              <a:t> </a:t>
            </a:r>
            <a:r>
              <a:rPr lang="en-US" altLang="en-US" sz="2000" b="1" dirty="0">
                <a:solidFill>
                  <a:schemeClr val="accent1">
                    <a:lumMod val="50000"/>
                  </a:schemeClr>
                </a:solidFill>
                <a:latin typeface="Arial" panose="020B0604020202020204" pitchFamily="34" charset="0"/>
                <a:cs typeface="Arial" panose="020B0604020202020204" pitchFamily="34" charset="0"/>
              </a:rPr>
              <a:t>The Prophet</a:t>
            </a:r>
            <a:r>
              <a:rPr lang="en-US" altLang="en-US" sz="2000" b="1" dirty="0">
                <a:solidFill>
                  <a:srgbClr val="FFFF00"/>
                </a:solidFill>
                <a:latin typeface="Arial" panose="020B0604020202020204" pitchFamily="34" charset="0"/>
                <a:cs typeface="Arial" panose="020B0604020202020204" pitchFamily="34" charset="0"/>
              </a:rPr>
              <a:t> </a:t>
            </a:r>
            <a:endParaRPr lang="ar-KW" sz="2000" b="1"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a:lnSpc>
                <a:spcPct val="90000"/>
              </a:lnSpc>
              <a:defRPr/>
            </a:pPr>
            <a:r>
              <a:rPr lang="ar-KW" sz="3200" b="1" dirty="0">
                <a:solidFill>
                  <a:schemeClr val="accent2">
                    <a:lumMod val="50000"/>
                  </a:schemeClr>
                </a:solidFill>
                <a:cs typeface="华文楷体"/>
              </a:rPr>
              <a:t>كتبة الوحي</a:t>
            </a:r>
            <a:r>
              <a:rPr lang="ar-SA" sz="3200" b="1" dirty="0">
                <a:solidFill>
                  <a:schemeClr val="accent2">
                    <a:lumMod val="50000"/>
                  </a:schemeClr>
                </a:solidFill>
                <a:cs typeface="华文楷体"/>
              </a:rPr>
              <a:t>   </a:t>
            </a:r>
            <a:r>
              <a:rPr lang="en-US" sz="3200" b="1" dirty="0">
                <a:solidFill>
                  <a:schemeClr val="accent2">
                    <a:lumMod val="50000"/>
                  </a:schemeClr>
                </a:solidFill>
                <a:cs typeface="华文楷体"/>
              </a:rPr>
              <a:t>Quran writers</a:t>
            </a:r>
            <a:r>
              <a:rPr lang="ar-SA" sz="3200" b="1" dirty="0">
                <a:solidFill>
                  <a:schemeClr val="accent2">
                    <a:lumMod val="50000"/>
                  </a:schemeClr>
                </a:solidFill>
                <a:cs typeface="华文楷体"/>
              </a:rPr>
              <a:t> </a:t>
            </a:r>
          </a:p>
          <a:p>
            <a:pPr algn="ctr" rtl="1">
              <a:lnSpc>
                <a:spcPct val="90000"/>
              </a:lnSpc>
              <a:defRPr/>
            </a:pPr>
            <a:r>
              <a:rPr lang="ar-SA" sz="2000" b="1" dirty="0">
                <a:cs typeface="华文楷体"/>
              </a:rPr>
              <a:t>أكثر من 50 كاتباً </a:t>
            </a:r>
            <a:r>
              <a:rPr lang="en-US" sz="2000" b="1" dirty="0">
                <a:cs typeface="华文楷体"/>
              </a:rPr>
              <a:t>More than 50 writers    </a:t>
            </a:r>
            <a:endParaRPr lang="ar-KW" sz="2000" b="1" dirty="0">
              <a:cs typeface="华文楷体"/>
            </a:endParaRPr>
          </a:p>
          <a:p>
            <a:pPr algn="ctr" rtl="1">
              <a:lnSpc>
                <a:spcPct val="90000"/>
              </a:lnSpc>
              <a:defRPr/>
            </a:pPr>
            <a:endParaRPr lang="ar-KW" sz="2000" b="1" dirty="0">
              <a:solidFill>
                <a:srgbClr val="FFFF00"/>
              </a:solidFill>
              <a:cs typeface="华文楷体"/>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
        <p:nvSpPr>
          <p:cNvPr id="8" name="TextBox 7"/>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1629752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stCondLst>
                                            <p:cond delay="0"/>
                                          </p:stCondLst>
                                        </p:cTn>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stCondLst>
                                            <p:cond delay="0"/>
                                          </p:stCondLst>
                                        </p:cTn>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stCondLst>
                                            <p:cond delay="0"/>
                                          </p:stCondLst>
                                        </p:cTn>
                                        <p:tgtEl>
                                          <p:spTgt spid="7">
                                            <p:txEl>
                                              <p:pRg st="3" end="3"/>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
                                            <p:bg/>
                                          </p:spTgt>
                                        </p:tgtEl>
                                        <p:attrNameLst>
                                          <p:attrName>style.visibility</p:attrName>
                                        </p:attrNameLst>
                                      </p:cBhvr>
                                      <p:to>
                                        <p:strVal val="visible"/>
                                      </p:to>
                                    </p:set>
                                    <p:animEffect transition="in" filter="fade">
                                      <p:cBhvr>
                                        <p:cTn id="21" dur="1000">
                                          <p:stCondLst>
                                            <p:cond delay="0"/>
                                          </p:stCondLst>
                                        </p:cTn>
                                        <p:tgtEl>
                                          <p:spTgt spid="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4167" y="2133600"/>
            <a:ext cx="6769100" cy="6477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accent1">
                    <a:lumMod val="50000"/>
                  </a:schemeClr>
                </a:solidFill>
                <a:latin typeface="Arial" pitchFamily="34" charset="0"/>
                <a:cs typeface="Arial" pitchFamily="34" charset="0"/>
              </a:rPr>
              <a:t>النبي محمد </a:t>
            </a:r>
            <a:r>
              <a:rPr lang="ar-KW" sz="1000" b="1" dirty="0">
                <a:latin typeface="Arial" pitchFamily="34" charset="0"/>
                <a:cs typeface="Arial" pitchFamily="34" charset="0"/>
              </a:rPr>
              <a:t>صلى الله عليه وسلم   </a:t>
            </a:r>
            <a:r>
              <a:rPr lang="ar-KW" sz="2000" b="1" dirty="0">
                <a:latin typeface="Arial" pitchFamily="34" charset="0"/>
                <a:cs typeface="Arial" pitchFamily="34" charset="0"/>
              </a:rPr>
              <a:t>(13 قبل الهجرة – 11 هـ)</a:t>
            </a:r>
            <a:r>
              <a:rPr lang="en-US" sz="2000" b="1" dirty="0">
                <a:latin typeface="Arial" pitchFamily="34" charset="0"/>
                <a:cs typeface="Arial" pitchFamily="34" charset="0"/>
              </a:rPr>
              <a:t> </a:t>
            </a:r>
            <a:r>
              <a:rPr lang="en-US" altLang="en-US" sz="2000" b="1" dirty="0">
                <a:solidFill>
                  <a:schemeClr val="accent1">
                    <a:lumMod val="50000"/>
                  </a:schemeClr>
                </a:solidFill>
                <a:latin typeface="Arial" panose="020B0604020202020204" pitchFamily="34" charset="0"/>
                <a:cs typeface="Arial" panose="020B0604020202020204" pitchFamily="34" charset="0"/>
              </a:rPr>
              <a:t>The Prophet</a:t>
            </a:r>
            <a:r>
              <a:rPr lang="en-US" altLang="en-US" sz="2000" b="1" dirty="0">
                <a:solidFill>
                  <a:srgbClr val="FFFF00"/>
                </a:solidFill>
                <a:latin typeface="Arial" panose="020B0604020202020204" pitchFamily="34" charset="0"/>
                <a:cs typeface="Arial" panose="020B0604020202020204" pitchFamily="34" charset="0"/>
              </a:rPr>
              <a:t> </a:t>
            </a:r>
            <a:endParaRPr lang="ar-KW" sz="2000" b="1"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
        <p:nvSpPr>
          <p:cNvPr id="8" name="Rectangle 1"/>
          <p:cNvSpPr>
            <a:spLocks noChangeArrowheads="1"/>
          </p:cNvSpPr>
          <p:nvPr/>
        </p:nvSpPr>
        <p:spPr bwMode="auto">
          <a:xfrm>
            <a:off x="4173634" y="3549334"/>
            <a:ext cx="6337300" cy="232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sz="4400" b="1" dirty="0">
                <a:solidFill>
                  <a:schemeClr val="tx1"/>
                </a:solidFill>
                <a:latin typeface="Garamond" panose="02020404030301010803" pitchFamily="18" charset="0"/>
                <a:ea typeface="华文楷体"/>
                <a:cs typeface="华文楷体"/>
              </a:rPr>
              <a:t>أدوات الكتابة</a:t>
            </a:r>
            <a:r>
              <a:rPr lang="en-US" altLang="en-US" sz="4400" b="1" dirty="0">
                <a:solidFill>
                  <a:schemeClr val="tx1"/>
                </a:solidFill>
                <a:latin typeface="Garamond" panose="02020404030301010803" pitchFamily="18" charset="0"/>
                <a:ea typeface="华文楷体"/>
                <a:cs typeface="华文楷体"/>
              </a:rPr>
              <a:t>Writing tools </a:t>
            </a:r>
            <a:endParaRPr lang="ar-KW" altLang="en-US" sz="44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endParaRPr lang="ar-KW" altLang="en-US" sz="44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endParaRPr lang="ar-KW" altLang="en-US" sz="600" b="1" dirty="0">
              <a:solidFill>
                <a:schemeClr val="tx1"/>
              </a:solidFill>
              <a:latin typeface="Garamond" panose="02020404030301010803" pitchFamily="18" charset="0"/>
              <a:ea typeface="华文楷体"/>
              <a:cs typeface="华文楷体"/>
            </a:endParaRPr>
          </a:p>
          <a:p>
            <a:pPr algn="ctr" eaLnBrk="1" hangingPunct="1">
              <a:lnSpc>
                <a:spcPct val="80000"/>
              </a:lnSpc>
              <a:spcBef>
                <a:spcPct val="0"/>
              </a:spcBef>
              <a:buClrTx/>
              <a:buSzTx/>
              <a:buFontTx/>
              <a:buNone/>
            </a:pPr>
            <a:r>
              <a:rPr lang="ar-SA" altLang="en-US" sz="4800" b="1" dirty="0">
                <a:solidFill>
                  <a:schemeClr val="tx1"/>
                </a:solidFill>
                <a:latin typeface="Garamond" panose="02020404030301010803" pitchFamily="18" charset="0"/>
                <a:cs typeface="PT Bold Heading" pitchFamily="2" charset="-78"/>
              </a:rPr>
              <a:t>الجلــــــود </a:t>
            </a:r>
            <a:r>
              <a:rPr lang="ar-SA" altLang="en-US" b="1" dirty="0">
                <a:solidFill>
                  <a:schemeClr val="tx1"/>
                </a:solidFill>
                <a:latin typeface="Garamond" panose="02020404030301010803" pitchFamily="18" charset="0"/>
                <a:cs typeface="PT Bold Heading" pitchFamily="2" charset="-78"/>
              </a:rPr>
              <a:t>و</a:t>
            </a:r>
            <a:r>
              <a:rPr lang="ar-SA" altLang="en-US" sz="4400" b="1" dirty="0">
                <a:solidFill>
                  <a:schemeClr val="tx1"/>
                </a:solidFill>
                <a:latin typeface="Garamond" panose="02020404030301010803" pitchFamily="18" charset="0"/>
                <a:cs typeface="PT Bold Heading" pitchFamily="2" charset="-78"/>
              </a:rPr>
              <a:t>العظــــام  </a:t>
            </a:r>
            <a:r>
              <a:rPr lang="ar-SA" altLang="en-US" b="1" dirty="0">
                <a:solidFill>
                  <a:schemeClr val="tx1"/>
                </a:solidFill>
                <a:latin typeface="Garamond" panose="02020404030301010803" pitchFamily="18" charset="0"/>
                <a:cs typeface="PT Bold Heading" pitchFamily="2" charset="-78"/>
              </a:rPr>
              <a:t> و</a:t>
            </a:r>
            <a:r>
              <a:rPr lang="ar-SA" altLang="en-US" sz="4400" b="1" dirty="0">
                <a:solidFill>
                  <a:schemeClr val="tx1"/>
                </a:solidFill>
                <a:latin typeface="Garamond" panose="02020404030301010803" pitchFamily="18" charset="0"/>
                <a:cs typeface="PT Bold Heading" pitchFamily="2" charset="-78"/>
              </a:rPr>
              <a:t>الالــــواح</a:t>
            </a:r>
            <a:r>
              <a:rPr lang="ar-SA" altLang="en-US" b="1" dirty="0">
                <a:solidFill>
                  <a:schemeClr val="tx1"/>
                </a:solidFill>
                <a:latin typeface="Garamond" panose="02020404030301010803" pitchFamily="18" charset="0"/>
                <a:cs typeface="PT Bold Heading" pitchFamily="2" charset="-78"/>
              </a:rPr>
              <a:t>    </a:t>
            </a:r>
            <a:r>
              <a:rPr lang="ar-SA" altLang="en-US" b="1" dirty="0" smtClean="0">
                <a:solidFill>
                  <a:schemeClr val="tx1"/>
                </a:solidFill>
                <a:latin typeface="Garamond" panose="02020404030301010803" pitchFamily="18" charset="0"/>
                <a:cs typeface="PT Bold Heading" pitchFamily="2" charset="-78"/>
              </a:rPr>
              <a:t>و</a:t>
            </a:r>
            <a:r>
              <a:rPr lang="ar-SA" altLang="en-US" sz="4400" b="1" dirty="0" smtClean="0">
                <a:solidFill>
                  <a:schemeClr val="tx1"/>
                </a:solidFill>
                <a:latin typeface="Garamond" panose="02020404030301010803" pitchFamily="18" charset="0"/>
                <a:cs typeface="PT Bold Heading" pitchFamily="2" charset="-78"/>
              </a:rPr>
              <a:t>الحجــــارة</a:t>
            </a:r>
            <a:endParaRPr lang="en-US" altLang="en-US" sz="4400" b="1" dirty="0" smtClean="0">
              <a:solidFill>
                <a:schemeClr val="tx1"/>
              </a:solidFill>
              <a:latin typeface="Garamond" panose="02020404030301010803" pitchFamily="18" charset="0"/>
              <a:cs typeface="PT Bold Heading" pitchFamily="2" charset="-78"/>
            </a:endParaRPr>
          </a:p>
          <a:p>
            <a:pPr algn="ctr" eaLnBrk="1" hangingPunct="1">
              <a:lnSpc>
                <a:spcPct val="80000"/>
              </a:lnSpc>
              <a:spcBef>
                <a:spcPct val="0"/>
              </a:spcBef>
              <a:buClrTx/>
              <a:buSzTx/>
              <a:buFontTx/>
              <a:buNone/>
            </a:pPr>
            <a:r>
              <a:rPr lang="en-US" altLang="en-US" sz="2800" b="1" dirty="0" smtClean="0">
                <a:solidFill>
                  <a:schemeClr val="tx1"/>
                </a:solidFill>
                <a:latin typeface="Garamond" panose="02020404030301010803" pitchFamily="18" charset="0"/>
                <a:ea typeface="华文楷体"/>
                <a:cs typeface="PT Bold Heading" pitchFamily="2" charset="-78"/>
              </a:rPr>
              <a:t>Skin, bones, Palms, stones</a:t>
            </a:r>
            <a:endParaRPr lang="fr-FR" altLang="en-US" sz="2800" b="1" dirty="0">
              <a:solidFill>
                <a:schemeClr val="tx1"/>
              </a:solidFill>
              <a:latin typeface="Garamond" panose="02020404030301010803" pitchFamily="18" charset="0"/>
              <a:ea typeface="华文楷体"/>
              <a:cs typeface="华文楷体"/>
            </a:endParaRPr>
          </a:p>
        </p:txBody>
      </p:sp>
      <p:sp>
        <p:nvSpPr>
          <p:cNvPr id="9" name="TextBox 8"/>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3982231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stCondLst>
                                            <p:cond delay="0"/>
                                          </p:stCondLst>
                                        </p:cTn>
                                        <p:tgtEl>
                                          <p:spTgt spid="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1000">
                                          <p:stCondLst>
                                            <p:cond delay="0"/>
                                          </p:stCondLst>
                                        </p:cTn>
                                        <p:tgtEl>
                                          <p:spTgt spid="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4167" y="2133600"/>
            <a:ext cx="6769100" cy="6477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accent1">
                    <a:lumMod val="50000"/>
                  </a:schemeClr>
                </a:solidFill>
                <a:latin typeface="Arial" pitchFamily="34" charset="0"/>
                <a:cs typeface="Arial" pitchFamily="34" charset="0"/>
              </a:rPr>
              <a:t>النبي محمد </a:t>
            </a:r>
            <a:r>
              <a:rPr lang="ar-KW" sz="1000" b="1" dirty="0">
                <a:latin typeface="Arial" pitchFamily="34" charset="0"/>
                <a:cs typeface="Arial" pitchFamily="34" charset="0"/>
              </a:rPr>
              <a:t>صلى الله عليه وسلم   </a:t>
            </a:r>
            <a:r>
              <a:rPr lang="ar-KW" sz="2000" b="1" dirty="0">
                <a:latin typeface="Arial" pitchFamily="34" charset="0"/>
                <a:cs typeface="Arial" pitchFamily="34" charset="0"/>
              </a:rPr>
              <a:t>(13 قبل الهجرة – 11 هـ)</a:t>
            </a:r>
            <a:r>
              <a:rPr lang="en-US" sz="2000" b="1" dirty="0">
                <a:latin typeface="Arial" pitchFamily="34" charset="0"/>
                <a:cs typeface="Arial" pitchFamily="34" charset="0"/>
              </a:rPr>
              <a:t> </a:t>
            </a:r>
            <a:r>
              <a:rPr lang="en-US" altLang="en-US" sz="2000" b="1" dirty="0">
                <a:solidFill>
                  <a:schemeClr val="accent1">
                    <a:lumMod val="50000"/>
                  </a:schemeClr>
                </a:solidFill>
                <a:latin typeface="Arial" panose="020B0604020202020204" pitchFamily="34" charset="0"/>
                <a:cs typeface="Arial" panose="020B0604020202020204" pitchFamily="34" charset="0"/>
              </a:rPr>
              <a:t>The Prophet</a:t>
            </a:r>
            <a:r>
              <a:rPr lang="en-US" altLang="en-US" sz="2000" b="1" dirty="0">
                <a:solidFill>
                  <a:srgbClr val="FFFF00"/>
                </a:solidFill>
                <a:latin typeface="Arial" panose="020B0604020202020204" pitchFamily="34" charset="0"/>
                <a:cs typeface="Arial" panose="020B0604020202020204" pitchFamily="34" charset="0"/>
              </a:rPr>
              <a:t> </a:t>
            </a:r>
            <a:endParaRPr lang="ar-KW" sz="2000" b="1"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
        <p:nvSpPr>
          <p:cNvPr id="9" name="Rectangle 1"/>
          <p:cNvSpPr>
            <a:spLocks noChangeArrowheads="1"/>
          </p:cNvSpPr>
          <p:nvPr/>
        </p:nvSpPr>
        <p:spPr bwMode="auto">
          <a:xfrm>
            <a:off x="3307976" y="3303120"/>
            <a:ext cx="8592671" cy="294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sz="3000" b="1" dirty="0">
                <a:solidFill>
                  <a:schemeClr val="accent2">
                    <a:lumMod val="50000"/>
                  </a:schemeClr>
                </a:solidFill>
                <a:latin typeface="Garamond" panose="02020404030301010803" pitchFamily="18" charset="0"/>
                <a:ea typeface="华文楷体"/>
                <a:cs typeface="华文楷体"/>
              </a:rPr>
              <a:t>كيف كانت الكتابة ؟</a:t>
            </a:r>
            <a:r>
              <a:rPr lang="en-US" altLang="en-US" sz="3000" b="1" dirty="0">
                <a:solidFill>
                  <a:schemeClr val="accent2">
                    <a:lumMod val="50000"/>
                  </a:schemeClr>
                </a:solidFill>
                <a:latin typeface="Garamond" panose="02020404030301010803" pitchFamily="18" charset="0"/>
                <a:ea typeface="华文楷体"/>
                <a:cs typeface="华文楷体"/>
              </a:rPr>
              <a:t>How was the writing</a:t>
            </a:r>
            <a:r>
              <a:rPr lang="en-US" altLang="en-US" sz="3000" b="1" dirty="0" smtClean="0">
                <a:solidFill>
                  <a:schemeClr val="accent2">
                    <a:lumMod val="50000"/>
                  </a:schemeClr>
                </a:solidFill>
                <a:latin typeface="Garamond" panose="02020404030301010803" pitchFamily="18" charset="0"/>
                <a:ea typeface="华文楷体"/>
                <a:cs typeface="华文楷体"/>
              </a:rPr>
              <a:t>?       </a:t>
            </a:r>
            <a:endParaRPr lang="ar-KW" altLang="en-US" sz="3000" b="1" dirty="0">
              <a:solidFill>
                <a:schemeClr val="accent2">
                  <a:lumMod val="50000"/>
                </a:schemeClr>
              </a:solidFill>
              <a:latin typeface="Garamond" panose="02020404030301010803" pitchFamily="18" charset="0"/>
              <a:ea typeface="华文楷体"/>
              <a:cs typeface="华文楷体"/>
            </a:endParaRPr>
          </a:p>
          <a:p>
            <a:pPr eaLnBrk="1" hangingPunct="1">
              <a:lnSpc>
                <a:spcPct val="80000"/>
              </a:lnSpc>
              <a:spcBef>
                <a:spcPct val="0"/>
              </a:spcBef>
              <a:buClrTx/>
              <a:buSzTx/>
              <a:buFontTx/>
              <a:buNone/>
            </a:pPr>
            <a:endParaRPr lang="ar-KW" altLang="en-US" sz="2400" b="1" dirty="0">
              <a:solidFill>
                <a:schemeClr val="accent2">
                  <a:lumMod val="50000"/>
                </a:schemeClr>
              </a:solidFill>
              <a:latin typeface="Garamond" panose="02020404030301010803" pitchFamily="18" charset="0"/>
              <a:cs typeface="PT Bold Heading" pitchFamily="2" charset="-78"/>
            </a:endParaRPr>
          </a:p>
          <a:p>
            <a:pPr marL="282575" indent="-282575" eaLnBrk="1" hangingPunct="1">
              <a:spcBef>
                <a:spcPct val="0"/>
              </a:spcBef>
              <a:buClrTx/>
              <a:buSzTx/>
              <a:buFont typeface="Arial" panose="020B0604020202020204" pitchFamily="34" charset="0"/>
              <a:buChar char="•"/>
            </a:pPr>
            <a:r>
              <a:rPr lang="ar-KW" altLang="en-US" sz="2400" b="1" dirty="0">
                <a:solidFill>
                  <a:schemeClr val="tx1"/>
                </a:solidFill>
                <a:latin typeface="Times New Roman" panose="02020603050405020304" pitchFamily="18" charset="0"/>
                <a:cs typeface="Times New Roman" panose="02020603050405020304" pitchFamily="18" charset="0"/>
              </a:rPr>
              <a:t>النبي يملي والصحابي </a:t>
            </a:r>
            <a:r>
              <a:rPr lang="ar-KW" altLang="en-US" sz="2400" b="1" dirty="0" smtClean="0">
                <a:solidFill>
                  <a:schemeClr val="tx1"/>
                </a:solidFill>
                <a:latin typeface="Times New Roman" panose="02020603050405020304" pitchFamily="18" charset="0"/>
                <a:cs typeface="Times New Roman" panose="02020603050405020304" pitchFamily="18" charset="0"/>
              </a:rPr>
              <a:t>يكتب</a:t>
            </a:r>
            <a:r>
              <a:rPr lang="en-US" altLang="en-US" sz="2400" b="1" dirty="0" smtClean="0">
                <a:solidFill>
                  <a:schemeClr val="tx1"/>
                </a:solidFill>
                <a:latin typeface="Times New Roman" panose="02020603050405020304" pitchFamily="18" charset="0"/>
                <a:cs typeface="Times New Roman" panose="02020603050405020304" pitchFamily="18" charset="0"/>
              </a:rPr>
              <a:t>        </a:t>
            </a:r>
            <a:r>
              <a:rPr lang="ar-SA"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1600" b="1" dirty="0" smtClean="0">
                <a:solidFill>
                  <a:schemeClr val="tx1"/>
                </a:solidFill>
                <a:latin typeface="Times New Roman" panose="02020603050405020304" pitchFamily="18" charset="0"/>
                <a:cs typeface="Times New Roman" panose="02020603050405020304" pitchFamily="18" charset="0"/>
              </a:rPr>
              <a:t>The prophet recites &amp; the writer writes</a:t>
            </a:r>
            <a:endParaRPr lang="ar-KW" altLang="en-US" sz="1600" b="1" dirty="0">
              <a:solidFill>
                <a:schemeClr val="tx1"/>
              </a:solidFill>
              <a:latin typeface="Times New Roman" panose="02020603050405020304" pitchFamily="18" charset="0"/>
              <a:cs typeface="Times New Roman" panose="02020603050405020304" pitchFamily="18" charset="0"/>
            </a:endParaRPr>
          </a:p>
          <a:p>
            <a:pPr marL="282575" indent="-282575">
              <a:spcBef>
                <a:spcPct val="0"/>
              </a:spcBef>
              <a:buClrTx/>
              <a:buSzTx/>
              <a:buFont typeface="Arial" panose="020B0604020202020204" pitchFamily="34" charset="0"/>
              <a:buChar char="•"/>
            </a:pPr>
            <a:r>
              <a:rPr lang="ar-KW" altLang="en-US" sz="2400" b="1" dirty="0">
                <a:solidFill>
                  <a:schemeClr val="tx1"/>
                </a:solidFill>
                <a:latin typeface="Times New Roman" panose="02020603050405020304" pitchFamily="18" charset="0"/>
                <a:cs typeface="Times New Roman" panose="02020603050405020304" pitchFamily="18" charset="0"/>
              </a:rPr>
              <a:t>النبي </a:t>
            </a:r>
            <a:r>
              <a:rPr lang="ar-KW" altLang="en-US" sz="2400" b="1" dirty="0">
                <a:solidFill>
                  <a:schemeClr val="tx1"/>
                </a:solidFill>
                <a:latin typeface="Times New Roman" panose="02020603050405020304" pitchFamily="18" charset="0"/>
                <a:cs typeface="Times New Roman" panose="02020603050405020304" pitchFamily="18" charset="0"/>
              </a:rPr>
              <a:t>يصحح له إن </a:t>
            </a:r>
            <a:r>
              <a:rPr lang="ar-KW" altLang="en-US" sz="2400" b="1" dirty="0" smtClean="0">
                <a:solidFill>
                  <a:schemeClr val="tx1"/>
                </a:solidFill>
                <a:latin typeface="Times New Roman" panose="02020603050405020304" pitchFamily="18" charset="0"/>
                <a:cs typeface="Times New Roman" panose="02020603050405020304" pitchFamily="18" charset="0"/>
              </a:rPr>
              <a:t>أخطأ</a:t>
            </a:r>
            <a:r>
              <a:rPr lang="en-US" altLang="en-US" sz="2400" b="1" dirty="0" smtClean="0">
                <a:solidFill>
                  <a:schemeClr val="tx1"/>
                </a:solidFill>
                <a:latin typeface="Times New Roman" panose="02020603050405020304" pitchFamily="18" charset="0"/>
                <a:cs typeface="Times New Roman" panose="02020603050405020304" pitchFamily="18" charset="0"/>
              </a:rPr>
              <a:t>                               </a:t>
            </a:r>
            <a:r>
              <a:rPr lang="ar-SA"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1600" b="1" dirty="0" smtClean="0">
                <a:solidFill>
                  <a:schemeClr val="tx1"/>
                </a:solidFill>
                <a:latin typeface="Times New Roman" panose="02020603050405020304" pitchFamily="18" charset="0"/>
                <a:cs typeface="Times New Roman" panose="02020603050405020304" pitchFamily="18" charset="0"/>
              </a:rPr>
              <a:t>The </a:t>
            </a:r>
            <a:r>
              <a:rPr lang="en-US" altLang="en-US" sz="1600" b="1" dirty="0">
                <a:solidFill>
                  <a:schemeClr val="tx1"/>
                </a:solidFill>
                <a:latin typeface="Times New Roman" panose="02020603050405020304" pitchFamily="18" charset="0"/>
                <a:cs typeface="Times New Roman" panose="02020603050405020304" pitchFamily="18" charset="0"/>
              </a:rPr>
              <a:t>prophet </a:t>
            </a:r>
            <a:r>
              <a:rPr lang="en-US" altLang="en-US" sz="1600" b="1" dirty="0">
                <a:solidFill>
                  <a:schemeClr val="tx1"/>
                </a:solidFill>
                <a:latin typeface="Times New Roman" panose="02020603050405020304" pitchFamily="18" charset="0"/>
                <a:cs typeface="Times New Roman" panose="02020603050405020304" pitchFamily="18" charset="0"/>
              </a:rPr>
              <a:t>corrects any mistake </a:t>
            </a:r>
            <a:r>
              <a:rPr lang="en-US" altLang="en-US" sz="2400" b="1" dirty="0" smtClean="0">
                <a:solidFill>
                  <a:schemeClr val="tx1"/>
                </a:solidFill>
                <a:latin typeface="Times New Roman" panose="02020603050405020304" pitchFamily="18" charset="0"/>
                <a:cs typeface="Times New Roman" panose="02020603050405020304" pitchFamily="18" charset="0"/>
              </a:rPr>
              <a:t> </a:t>
            </a:r>
            <a:endParaRPr lang="ar-KW" altLang="en-US" sz="2400" b="1" dirty="0">
              <a:solidFill>
                <a:schemeClr val="tx1"/>
              </a:solidFill>
              <a:latin typeface="Times New Roman" panose="02020603050405020304" pitchFamily="18" charset="0"/>
              <a:cs typeface="Times New Roman" panose="02020603050405020304" pitchFamily="18" charset="0"/>
            </a:endParaRPr>
          </a:p>
          <a:p>
            <a:pPr marL="282575" indent="-282575">
              <a:spcBef>
                <a:spcPct val="0"/>
              </a:spcBef>
              <a:buClrTx/>
              <a:buSzTx/>
              <a:buFont typeface="Arial" panose="020B0604020202020204" pitchFamily="34" charset="0"/>
              <a:buChar char="•"/>
            </a:pPr>
            <a:r>
              <a:rPr lang="ar-KW" altLang="en-US" sz="2400" b="1" dirty="0">
                <a:solidFill>
                  <a:schemeClr val="tx1"/>
                </a:solidFill>
                <a:latin typeface="Times New Roman" panose="02020603050405020304" pitchFamily="18" charset="0"/>
                <a:cs typeface="Times New Roman" panose="02020603050405020304" pitchFamily="18" charset="0"/>
              </a:rPr>
              <a:t>النبي يوجهه لطريقة </a:t>
            </a:r>
            <a:r>
              <a:rPr lang="ar-KW" altLang="en-US" sz="2400" b="1" dirty="0" smtClean="0">
                <a:solidFill>
                  <a:schemeClr val="tx1"/>
                </a:solidFill>
                <a:latin typeface="Times New Roman" panose="02020603050405020304" pitchFamily="18" charset="0"/>
                <a:cs typeface="Times New Roman" panose="02020603050405020304" pitchFamily="18" charset="0"/>
              </a:rPr>
              <a:t>الكتابة</a:t>
            </a:r>
            <a:r>
              <a:rPr lang="en-US" altLang="en-US" sz="2400" b="1" dirty="0" smtClean="0">
                <a:solidFill>
                  <a:schemeClr val="tx1"/>
                </a:solidFill>
                <a:latin typeface="Times New Roman" panose="02020603050405020304" pitchFamily="18" charset="0"/>
                <a:cs typeface="Times New Roman" panose="02020603050405020304" pitchFamily="18" charset="0"/>
              </a:rPr>
              <a:t>        </a:t>
            </a:r>
            <a:r>
              <a:rPr lang="ar-SA"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1600" b="1" dirty="0">
                <a:solidFill>
                  <a:schemeClr val="tx1"/>
                </a:solidFill>
                <a:latin typeface="Times New Roman" panose="02020603050405020304" pitchFamily="18" charset="0"/>
                <a:cs typeface="Times New Roman" panose="02020603050405020304" pitchFamily="18" charset="0"/>
              </a:rPr>
              <a:t>The prophet </a:t>
            </a:r>
            <a:r>
              <a:rPr lang="en-US" altLang="en-US" sz="1600" b="1" dirty="0">
                <a:solidFill>
                  <a:schemeClr val="tx1"/>
                </a:solidFill>
                <a:latin typeface="Times New Roman" panose="02020603050405020304" pitchFamily="18" charset="0"/>
                <a:cs typeface="Times New Roman" panose="02020603050405020304" pitchFamily="18" charset="0"/>
              </a:rPr>
              <a:t>guides him to the right way of writing</a:t>
            </a:r>
            <a:endParaRPr lang="ar-KW" altLang="en-US" sz="1600" b="1" dirty="0">
              <a:solidFill>
                <a:schemeClr val="tx1"/>
              </a:solidFill>
              <a:latin typeface="Times New Roman" panose="02020603050405020304" pitchFamily="18" charset="0"/>
              <a:cs typeface="Times New Roman" panose="02020603050405020304" pitchFamily="18" charset="0"/>
            </a:endParaRPr>
          </a:p>
          <a:p>
            <a:pPr marL="282575" indent="-282575" eaLnBrk="1" hangingPunct="1">
              <a:spcBef>
                <a:spcPct val="0"/>
              </a:spcBef>
              <a:buClrTx/>
              <a:buSzTx/>
              <a:buFont typeface="Arial" panose="020B0604020202020204" pitchFamily="34" charset="0"/>
              <a:buChar char="•"/>
            </a:pPr>
            <a:r>
              <a:rPr lang="ar-KW" altLang="en-US" sz="2400" b="1" dirty="0">
                <a:solidFill>
                  <a:schemeClr val="tx1"/>
                </a:solidFill>
                <a:latin typeface="Times New Roman" panose="02020603050405020304" pitchFamily="18" charset="0"/>
                <a:cs typeface="Times New Roman" panose="02020603050405020304" pitchFamily="18" charset="0"/>
              </a:rPr>
              <a:t>الصحابي يقرأ ما كتبه ليراجعه </a:t>
            </a:r>
            <a:r>
              <a:rPr lang="ar-KW" altLang="en-US" sz="2400" b="1" dirty="0" smtClean="0">
                <a:solidFill>
                  <a:schemeClr val="tx1"/>
                </a:solidFill>
                <a:latin typeface="Times New Roman" panose="02020603050405020304" pitchFamily="18" charset="0"/>
                <a:cs typeface="Times New Roman" panose="02020603050405020304" pitchFamily="18" charset="0"/>
              </a:rPr>
              <a:t>النبي</a:t>
            </a:r>
            <a:r>
              <a:rPr lang="ar-SA"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2400" b="1" dirty="0" smtClean="0">
                <a:solidFill>
                  <a:schemeClr val="tx1"/>
                </a:solidFill>
                <a:latin typeface="Times New Roman" panose="02020603050405020304" pitchFamily="18" charset="0"/>
                <a:cs typeface="Times New Roman" panose="02020603050405020304" pitchFamily="18" charset="0"/>
              </a:rPr>
              <a:t>  </a:t>
            </a:r>
            <a:r>
              <a:rPr lang="ar-SA"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1600" b="1" dirty="0" smtClean="0">
                <a:solidFill>
                  <a:schemeClr val="tx1"/>
                </a:solidFill>
                <a:latin typeface="Times New Roman" panose="02020603050405020304" pitchFamily="18" charset="0"/>
                <a:cs typeface="Times New Roman" panose="02020603050405020304" pitchFamily="18" charset="0"/>
              </a:rPr>
              <a:t>The writer recites what he wrote as a review</a:t>
            </a:r>
            <a:endParaRPr lang="ar-KW" altLang="en-US" sz="2400" b="1" dirty="0">
              <a:solidFill>
                <a:schemeClr val="tx1"/>
              </a:solidFill>
              <a:latin typeface="Times New Roman" panose="02020603050405020304" pitchFamily="18" charset="0"/>
              <a:cs typeface="Times New Roman" panose="02020603050405020304" pitchFamily="18" charset="0"/>
            </a:endParaRPr>
          </a:p>
          <a:p>
            <a:pPr marL="282575" indent="-282575" eaLnBrk="1" hangingPunct="1">
              <a:spcBef>
                <a:spcPct val="0"/>
              </a:spcBef>
              <a:buClrTx/>
              <a:buSzTx/>
              <a:buFont typeface="Arial" panose="020B0604020202020204" pitchFamily="34" charset="0"/>
              <a:buChar char="•"/>
            </a:pPr>
            <a:r>
              <a:rPr lang="ar-KW" altLang="en-US" sz="2400" b="1" dirty="0">
                <a:solidFill>
                  <a:schemeClr val="tx1"/>
                </a:solidFill>
                <a:latin typeface="Times New Roman" panose="02020603050405020304" pitchFamily="18" charset="0"/>
                <a:cs typeface="Times New Roman" panose="02020603050405020304" pitchFamily="18" charset="0"/>
              </a:rPr>
              <a:t>الصحابي يحتفظ بما كتب </a:t>
            </a:r>
            <a:r>
              <a:rPr lang="ar-KW" altLang="en-US" sz="2400" b="1" dirty="0" smtClean="0">
                <a:solidFill>
                  <a:schemeClr val="tx1"/>
                </a:solidFill>
                <a:latin typeface="Times New Roman" panose="02020603050405020304" pitchFamily="18" charset="0"/>
                <a:cs typeface="Times New Roman" panose="02020603050405020304" pitchFamily="18" charset="0"/>
              </a:rPr>
              <a:t>عنده</a:t>
            </a:r>
            <a:r>
              <a:rPr lang="ar-SA" altLang="en-US" sz="2400" b="1" dirty="0">
                <a:solidFill>
                  <a:schemeClr val="tx1"/>
                </a:solidFill>
                <a:latin typeface="Times New Roman" panose="02020603050405020304" pitchFamily="18" charset="0"/>
                <a:cs typeface="Times New Roman" panose="02020603050405020304" pitchFamily="18" charset="0"/>
              </a:rPr>
              <a:t> </a:t>
            </a:r>
            <a:r>
              <a:rPr lang="ar-SA"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1600" b="1" dirty="0" smtClean="0">
                <a:solidFill>
                  <a:schemeClr val="tx1"/>
                </a:solidFill>
                <a:latin typeface="Times New Roman" panose="02020603050405020304" pitchFamily="18" charset="0"/>
                <a:cs typeface="Times New Roman" panose="02020603050405020304" pitchFamily="18" charset="0"/>
              </a:rPr>
              <a:t>The companion keeps the written script with him</a:t>
            </a:r>
            <a:r>
              <a:rPr lang="ar-KW" altLang="en-US" sz="2400" b="1" dirty="0" smtClean="0">
                <a:solidFill>
                  <a:srgbClr val="FFFF00"/>
                </a:solidFill>
                <a:latin typeface="Times New Roman" panose="02020603050405020304" pitchFamily="18" charset="0"/>
                <a:cs typeface="Times New Roman" panose="02020603050405020304" pitchFamily="18" charset="0"/>
              </a:rPr>
              <a:t>.</a:t>
            </a:r>
            <a:endParaRPr lang="ar-KW" altLang="en-US" sz="2400" b="1" dirty="0">
              <a:solidFill>
                <a:srgbClr val="FFFF00"/>
              </a:solidFill>
              <a:latin typeface="Times New Roman" panose="02020603050405020304" pitchFamily="18" charset="0"/>
              <a:cs typeface="Times New Roman" panose="02020603050405020304" pitchFamily="18" charset="0"/>
            </a:endParaRPr>
          </a:p>
          <a:p>
            <a:pPr eaLnBrk="1" hangingPunct="1">
              <a:lnSpc>
                <a:spcPct val="80000"/>
              </a:lnSpc>
              <a:spcBef>
                <a:spcPct val="0"/>
              </a:spcBef>
              <a:buClrTx/>
              <a:buSzTx/>
              <a:buFont typeface="Arial" panose="020B0604020202020204" pitchFamily="34" charset="0"/>
              <a:buChar char="•"/>
            </a:pPr>
            <a:endParaRPr lang="fr-FR" altLang="en-US" sz="2400" b="1" dirty="0">
              <a:solidFill>
                <a:schemeClr val="tx1"/>
              </a:solidFill>
              <a:latin typeface="Garamond" panose="02020404030301010803" pitchFamily="18" charset="0"/>
              <a:cs typeface="PT Bold Heading" pitchFamily="2" charset="-78"/>
            </a:endParaRPr>
          </a:p>
        </p:txBody>
      </p:sp>
      <p:sp>
        <p:nvSpPr>
          <p:cNvPr id="8" name="TextBox 7"/>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909431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stCondLst>
                                            <p:cond delay="0"/>
                                          </p:stCondLst>
                                        </p:cTn>
                                        <p:tgtEl>
                                          <p:spTgt spid="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1000">
                                          <p:stCondLst>
                                            <p:cond delay="0"/>
                                          </p:stCondLst>
                                        </p:cTn>
                                        <p:tgtEl>
                                          <p:spTgt spid="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4167" y="2133600"/>
            <a:ext cx="6769100" cy="6477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accent1">
                    <a:lumMod val="50000"/>
                  </a:schemeClr>
                </a:solidFill>
                <a:latin typeface="Arial" pitchFamily="34" charset="0"/>
                <a:cs typeface="Arial" pitchFamily="34" charset="0"/>
              </a:rPr>
              <a:t>النبي محمد </a:t>
            </a:r>
            <a:r>
              <a:rPr lang="ar-KW" sz="1000" b="1" dirty="0">
                <a:latin typeface="Arial" pitchFamily="34" charset="0"/>
                <a:cs typeface="Arial" pitchFamily="34" charset="0"/>
              </a:rPr>
              <a:t>صلى الله عليه وسلم   </a:t>
            </a:r>
            <a:r>
              <a:rPr lang="ar-KW" sz="2000" b="1" dirty="0">
                <a:latin typeface="Arial" pitchFamily="34" charset="0"/>
                <a:cs typeface="Arial" pitchFamily="34" charset="0"/>
              </a:rPr>
              <a:t>(13 قبل الهجرة – 11 هـ)</a:t>
            </a:r>
            <a:r>
              <a:rPr lang="en-US" sz="2000" b="1" dirty="0">
                <a:latin typeface="Arial" pitchFamily="34" charset="0"/>
                <a:cs typeface="Arial" pitchFamily="34" charset="0"/>
              </a:rPr>
              <a:t> </a:t>
            </a:r>
            <a:r>
              <a:rPr lang="en-US" altLang="en-US" sz="2000" b="1" dirty="0">
                <a:solidFill>
                  <a:schemeClr val="accent1">
                    <a:lumMod val="50000"/>
                  </a:schemeClr>
                </a:solidFill>
                <a:latin typeface="Arial" panose="020B0604020202020204" pitchFamily="34" charset="0"/>
                <a:cs typeface="Arial" panose="020B0604020202020204" pitchFamily="34" charset="0"/>
              </a:rPr>
              <a:t>The Prophet</a:t>
            </a:r>
            <a:r>
              <a:rPr lang="en-US" altLang="en-US" sz="2000" b="1" dirty="0">
                <a:solidFill>
                  <a:srgbClr val="FFFF00"/>
                </a:solidFill>
                <a:latin typeface="Arial" panose="020B0604020202020204" pitchFamily="34" charset="0"/>
                <a:cs typeface="Arial" panose="020B0604020202020204" pitchFamily="34" charset="0"/>
              </a:rPr>
              <a:t> </a:t>
            </a:r>
            <a:endParaRPr lang="ar-KW" sz="2000" b="1"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
        <p:nvSpPr>
          <p:cNvPr id="10" name="Rectangle 1"/>
          <p:cNvSpPr>
            <a:spLocks noChangeArrowheads="1"/>
          </p:cNvSpPr>
          <p:nvPr/>
        </p:nvSpPr>
        <p:spPr bwMode="auto">
          <a:xfrm>
            <a:off x="3960066" y="3026336"/>
            <a:ext cx="7268227" cy="330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sz="4400" b="1" dirty="0">
                <a:solidFill>
                  <a:schemeClr val="accent2">
                    <a:lumMod val="50000"/>
                  </a:schemeClr>
                </a:solidFill>
                <a:latin typeface="Garamond" panose="02020404030301010803" pitchFamily="18" charset="0"/>
                <a:ea typeface="华文楷体"/>
                <a:cs typeface="华文楷体"/>
              </a:rPr>
              <a:t>ترتيب </a:t>
            </a:r>
            <a:r>
              <a:rPr lang="ar-KW" altLang="en-US" sz="4400" b="1" dirty="0" smtClean="0">
                <a:solidFill>
                  <a:schemeClr val="accent2">
                    <a:lumMod val="50000"/>
                  </a:schemeClr>
                </a:solidFill>
                <a:latin typeface="Garamond" panose="02020404030301010803" pitchFamily="18" charset="0"/>
                <a:ea typeface="华文楷体"/>
                <a:cs typeface="华文楷体"/>
              </a:rPr>
              <a:t>القرآن</a:t>
            </a:r>
            <a:r>
              <a:rPr lang="ar-SA" altLang="en-US" sz="4400" b="1" dirty="0">
                <a:solidFill>
                  <a:schemeClr val="accent2">
                    <a:lumMod val="50000"/>
                  </a:schemeClr>
                </a:solidFill>
                <a:latin typeface="Garamond" panose="02020404030301010803" pitchFamily="18" charset="0"/>
                <a:ea typeface="华文楷体"/>
                <a:cs typeface="华文楷体"/>
              </a:rPr>
              <a:t> </a:t>
            </a:r>
            <a:r>
              <a:rPr lang="ar-SA" altLang="en-US" sz="4400" b="1" dirty="0" smtClean="0">
                <a:solidFill>
                  <a:schemeClr val="accent2">
                    <a:lumMod val="50000"/>
                  </a:schemeClr>
                </a:solidFill>
                <a:latin typeface="Garamond" panose="02020404030301010803" pitchFamily="18" charset="0"/>
                <a:ea typeface="华文楷体"/>
                <a:cs typeface="华文楷体"/>
              </a:rPr>
              <a:t>   </a:t>
            </a:r>
            <a:r>
              <a:rPr lang="en-US" altLang="en-US" sz="4400" b="1" dirty="0" err="1" smtClean="0">
                <a:solidFill>
                  <a:schemeClr val="accent2">
                    <a:lumMod val="50000"/>
                  </a:schemeClr>
                </a:solidFill>
                <a:latin typeface="Garamond" panose="02020404030301010803" pitchFamily="18" charset="0"/>
                <a:ea typeface="华文楷体"/>
                <a:cs typeface="华文楷体"/>
              </a:rPr>
              <a:t>Suras</a:t>
            </a:r>
            <a:r>
              <a:rPr lang="en-US" altLang="en-US" sz="4400" b="1" dirty="0" smtClean="0">
                <a:solidFill>
                  <a:schemeClr val="accent2">
                    <a:lumMod val="50000"/>
                  </a:schemeClr>
                </a:solidFill>
                <a:latin typeface="Garamond" panose="02020404030301010803" pitchFamily="18" charset="0"/>
                <a:ea typeface="华文楷体"/>
                <a:cs typeface="华文楷体"/>
              </a:rPr>
              <a:t>’ ordering </a:t>
            </a:r>
            <a:endParaRPr lang="en-US" altLang="en-US" sz="4400" b="1" dirty="0">
              <a:solidFill>
                <a:schemeClr val="accent2">
                  <a:lumMod val="50000"/>
                </a:schemeClr>
              </a:solidFill>
              <a:latin typeface="Garamond" panose="02020404030301010803" pitchFamily="18" charset="0"/>
              <a:ea typeface="华文楷体"/>
              <a:cs typeface="华文楷体"/>
            </a:endParaRPr>
          </a:p>
          <a:p>
            <a:pPr algn="ctr" eaLnBrk="1" hangingPunct="1">
              <a:lnSpc>
                <a:spcPct val="80000"/>
              </a:lnSpc>
              <a:buFont typeface="Wingdings 2" panose="05020102010507070707" pitchFamily="18" charset="2"/>
              <a:buNone/>
            </a:pPr>
            <a:endParaRPr lang="en-US" altLang="zh-CN" sz="1600" b="1" dirty="0">
              <a:cs typeface="华文楷体"/>
            </a:endParaRPr>
          </a:p>
          <a:p>
            <a:pPr algn="ctr" rtl="0" eaLnBrk="1" hangingPunct="1">
              <a:lnSpc>
                <a:spcPct val="80000"/>
              </a:lnSpc>
              <a:buFont typeface="Wingdings 2" panose="05020102010507070707" pitchFamily="18" charset="2"/>
              <a:buNone/>
            </a:pPr>
            <a:r>
              <a:rPr lang="en-US" altLang="zh-CN" sz="1400" b="1" dirty="0" err="1" smtClean="0">
                <a:cs typeface="华文楷体"/>
              </a:rPr>
              <a:t>Uthman</a:t>
            </a:r>
            <a:r>
              <a:rPr lang="en-US" altLang="zh-CN" sz="1400" b="1" dirty="0" smtClean="0">
                <a:cs typeface="华文楷体"/>
              </a:rPr>
              <a:t> ibn </a:t>
            </a:r>
            <a:r>
              <a:rPr lang="en-US" altLang="zh-CN" sz="1400" b="1" dirty="0" err="1" smtClean="0">
                <a:cs typeface="华文楷体"/>
              </a:rPr>
              <a:t>Affan</a:t>
            </a:r>
            <a:r>
              <a:rPr lang="en-US" altLang="zh-CN" sz="1400" b="1" dirty="0" smtClean="0">
                <a:cs typeface="华文楷体"/>
              </a:rPr>
              <a:t> said:</a:t>
            </a:r>
          </a:p>
          <a:p>
            <a:pPr algn="ctr" rtl="0" eaLnBrk="1" hangingPunct="1">
              <a:lnSpc>
                <a:spcPct val="80000"/>
              </a:lnSpc>
              <a:buFont typeface="Wingdings 2" panose="05020102010507070707" pitchFamily="18" charset="2"/>
              <a:buNone/>
            </a:pPr>
            <a:r>
              <a:rPr lang="en-US" altLang="zh-CN" sz="1400" b="1" dirty="0" smtClean="0">
                <a:cs typeface="华文楷体"/>
              </a:rPr>
              <a:t>The prophet use to call some of the writers whenever he got a revelation and say to him:</a:t>
            </a:r>
          </a:p>
          <a:p>
            <a:pPr algn="ctr" rtl="0" eaLnBrk="1" hangingPunct="1">
              <a:lnSpc>
                <a:spcPct val="80000"/>
              </a:lnSpc>
              <a:buFont typeface="Wingdings 2" panose="05020102010507070707" pitchFamily="18" charset="2"/>
              <a:buNone/>
            </a:pPr>
            <a:r>
              <a:rPr lang="en-US" altLang="zh-CN" sz="2400" b="1" dirty="0" smtClean="0">
                <a:solidFill>
                  <a:schemeClr val="accent6">
                    <a:lumMod val="50000"/>
                  </a:schemeClr>
                </a:solidFill>
                <a:cs typeface="华文楷体"/>
              </a:rPr>
              <a:t>“Put this Ayah in the surah that mentions so and so”</a:t>
            </a:r>
            <a:endParaRPr lang="ar-EG" altLang="zh-CN" sz="2400" b="1" dirty="0">
              <a:solidFill>
                <a:schemeClr val="accent6">
                  <a:lumMod val="50000"/>
                </a:schemeClr>
              </a:solidFill>
              <a:cs typeface="华文楷体"/>
            </a:endParaRPr>
          </a:p>
          <a:p>
            <a:pPr algn="ctr">
              <a:lnSpc>
                <a:spcPct val="80000"/>
              </a:lnSpc>
              <a:buNone/>
            </a:pPr>
            <a:endParaRPr lang="en-US" altLang="zh-CN" sz="1200" b="1" dirty="0" smtClean="0">
              <a:cs typeface="华文楷体"/>
            </a:endParaRPr>
          </a:p>
          <a:p>
            <a:pPr algn="ctr">
              <a:lnSpc>
                <a:spcPct val="80000"/>
              </a:lnSpc>
              <a:buNone/>
            </a:pPr>
            <a:r>
              <a:rPr lang="ar-SA" altLang="zh-CN" sz="1200" b="1" dirty="0" smtClean="0">
                <a:cs typeface="华文楷体"/>
              </a:rPr>
              <a:t>فعن </a:t>
            </a:r>
            <a:r>
              <a:rPr lang="ar-SA" altLang="zh-CN" sz="1200" b="1" dirty="0">
                <a:cs typeface="华文楷体"/>
              </a:rPr>
              <a:t>عُثْمَانَ بن عَفَّانَ، قال: </a:t>
            </a:r>
            <a:endParaRPr lang="ar-KW" altLang="zh-CN" sz="1200" b="1" dirty="0">
              <a:cs typeface="华文楷体"/>
            </a:endParaRPr>
          </a:p>
          <a:p>
            <a:pPr algn="ctr">
              <a:lnSpc>
                <a:spcPct val="80000"/>
              </a:lnSpc>
              <a:buNone/>
            </a:pPr>
            <a:endParaRPr lang="ar-KW" altLang="zh-CN" sz="1200" b="1" dirty="0">
              <a:cs typeface="华文楷体"/>
            </a:endParaRPr>
          </a:p>
          <a:p>
            <a:pPr algn="ctr">
              <a:lnSpc>
                <a:spcPct val="80000"/>
              </a:lnSpc>
              <a:buNone/>
            </a:pPr>
            <a:r>
              <a:rPr lang="en-US" altLang="zh-CN" sz="2000" b="1" dirty="0">
                <a:cs typeface="华文楷体"/>
              </a:rPr>
              <a:t>“</a:t>
            </a:r>
            <a:r>
              <a:rPr lang="ar-SA" altLang="zh-CN" sz="1600" b="1" dirty="0">
                <a:cs typeface="华文楷体"/>
              </a:rPr>
              <a:t>كَانَ النَّبِيُّ </a:t>
            </a:r>
            <a:r>
              <a:rPr lang="ar-EG" altLang="zh-CN" sz="800" b="1" dirty="0">
                <a:cs typeface="华文楷体"/>
              </a:rPr>
              <a:t>صلى الله عليه وسلم</a:t>
            </a:r>
            <a:r>
              <a:rPr lang="ar-SA" altLang="zh-CN" sz="800" b="1" dirty="0">
                <a:cs typeface="华文楷体"/>
              </a:rPr>
              <a:t> </a:t>
            </a:r>
            <a:r>
              <a:rPr lang="ar-SA" altLang="zh-CN" sz="1600" b="1" dirty="0">
                <a:cs typeface="华文楷体"/>
              </a:rPr>
              <a:t>مِمَّا تَنَزَّلُ عَلَيْهِ الآيَاتُ فَيَدْعُو بَعْضَ مَنْ كَانَ يَكْتُبُ لَهُ، وَيَقُولُ لَهُ: </a:t>
            </a:r>
            <a:endParaRPr lang="ar-KW" altLang="zh-CN" sz="2000" b="1" dirty="0">
              <a:cs typeface="华文楷体"/>
            </a:endParaRPr>
          </a:p>
          <a:p>
            <a:pPr algn="ctr">
              <a:lnSpc>
                <a:spcPct val="80000"/>
              </a:lnSpc>
              <a:buNone/>
            </a:pPr>
            <a:r>
              <a:rPr lang="en-US" altLang="zh-CN" sz="2000" b="1" dirty="0">
                <a:solidFill>
                  <a:schemeClr val="accent6">
                    <a:lumMod val="50000"/>
                  </a:schemeClr>
                </a:solidFill>
                <a:cs typeface="华文楷体"/>
              </a:rPr>
              <a:t>“</a:t>
            </a:r>
            <a:r>
              <a:rPr lang="ar-SA" altLang="zh-CN" sz="2000" b="1" dirty="0">
                <a:solidFill>
                  <a:schemeClr val="accent6">
                    <a:lumMod val="50000"/>
                  </a:schemeClr>
                </a:solidFill>
                <a:cs typeface="华文楷体"/>
              </a:rPr>
              <a:t>ضَعْ</a:t>
            </a:r>
            <a:r>
              <a:rPr lang="ar-KW" altLang="zh-CN" sz="2000" b="1" dirty="0">
                <a:solidFill>
                  <a:schemeClr val="accent6">
                    <a:lumMod val="50000"/>
                  </a:schemeClr>
                </a:solidFill>
                <a:cs typeface="华文楷体"/>
              </a:rPr>
              <a:t> </a:t>
            </a:r>
            <a:r>
              <a:rPr lang="ar-SA" altLang="zh-CN" sz="2000" b="1" dirty="0">
                <a:solidFill>
                  <a:schemeClr val="accent6">
                    <a:lumMod val="50000"/>
                  </a:schemeClr>
                </a:solidFill>
                <a:cs typeface="华文楷体"/>
              </a:rPr>
              <a:t>هَذِهِ الآيَةَ فِي السُّورَةِ الَّتِي يُذْكَرُ فِيهَا كَذَا وَكَذَا</a:t>
            </a:r>
            <a:r>
              <a:rPr lang="en-US" altLang="zh-CN" sz="2000" b="1" dirty="0">
                <a:cs typeface="华文楷体"/>
              </a:rPr>
              <a:t>”</a:t>
            </a:r>
          </a:p>
          <a:p>
            <a:pPr algn="ctr" eaLnBrk="1" hangingPunct="1">
              <a:lnSpc>
                <a:spcPct val="90000"/>
              </a:lnSpc>
              <a:spcBef>
                <a:spcPct val="0"/>
              </a:spcBef>
              <a:buClrTx/>
              <a:buSzTx/>
              <a:buFontTx/>
              <a:buNone/>
            </a:pPr>
            <a:endParaRPr lang="fr-FR" altLang="en-US" sz="2800" b="1" dirty="0">
              <a:solidFill>
                <a:srgbClr val="FFFF00"/>
              </a:solidFill>
              <a:latin typeface="Garamond" panose="02020404030301010803" pitchFamily="18" charset="0"/>
              <a:ea typeface="华文楷体"/>
              <a:cs typeface="华文楷体"/>
            </a:endParaRPr>
          </a:p>
        </p:txBody>
      </p:sp>
      <p:sp>
        <p:nvSpPr>
          <p:cNvPr id="8" name="TextBox 7"/>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964373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stCondLst>
                                            <p:cond delay="0"/>
                                          </p:stCondLst>
                                        </p:cTn>
                                        <p:tgtEl>
                                          <p:spTgt spid="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1000">
                                          <p:stCondLst>
                                            <p:cond delay="0"/>
                                          </p:stCondLst>
                                        </p:cTn>
                                        <p:tgtEl>
                                          <p:spTgt spid="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4167" y="2133600"/>
            <a:ext cx="6769100" cy="6477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accent1">
                    <a:lumMod val="50000"/>
                  </a:schemeClr>
                </a:solidFill>
                <a:latin typeface="Arial" pitchFamily="34" charset="0"/>
                <a:cs typeface="Arial" pitchFamily="34" charset="0"/>
              </a:rPr>
              <a:t>النبي محمد </a:t>
            </a:r>
            <a:r>
              <a:rPr lang="ar-KW" sz="1000" b="1" dirty="0">
                <a:latin typeface="Arial" pitchFamily="34" charset="0"/>
                <a:cs typeface="Arial" pitchFamily="34" charset="0"/>
              </a:rPr>
              <a:t>صلى الله عليه وسلم   </a:t>
            </a:r>
            <a:r>
              <a:rPr lang="ar-KW" sz="2000" b="1" dirty="0">
                <a:latin typeface="Arial" pitchFamily="34" charset="0"/>
                <a:cs typeface="Arial" pitchFamily="34" charset="0"/>
              </a:rPr>
              <a:t>(13 قبل الهجرة – 11 هـ)</a:t>
            </a:r>
            <a:r>
              <a:rPr lang="en-US" sz="2000" b="1" dirty="0">
                <a:latin typeface="Arial" pitchFamily="34" charset="0"/>
                <a:cs typeface="Arial" pitchFamily="34" charset="0"/>
              </a:rPr>
              <a:t> </a:t>
            </a:r>
            <a:r>
              <a:rPr lang="en-US" altLang="en-US" sz="2000" b="1" dirty="0">
                <a:solidFill>
                  <a:schemeClr val="accent1">
                    <a:lumMod val="50000"/>
                  </a:schemeClr>
                </a:solidFill>
                <a:latin typeface="Arial" panose="020B0604020202020204" pitchFamily="34" charset="0"/>
                <a:cs typeface="Arial" panose="020B0604020202020204" pitchFamily="34" charset="0"/>
              </a:rPr>
              <a:t>The Prophet</a:t>
            </a:r>
            <a:r>
              <a:rPr lang="en-US" altLang="en-US" sz="2000" b="1" dirty="0">
                <a:solidFill>
                  <a:srgbClr val="FFFF00"/>
                </a:solidFill>
                <a:latin typeface="Arial" panose="020B0604020202020204" pitchFamily="34" charset="0"/>
                <a:cs typeface="Arial" panose="020B0604020202020204" pitchFamily="34" charset="0"/>
              </a:rPr>
              <a:t> </a:t>
            </a:r>
            <a:endParaRPr lang="ar-KW" sz="2000" b="1"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
        <p:nvSpPr>
          <p:cNvPr id="8" name="Rectangle 1"/>
          <p:cNvSpPr>
            <a:spLocks noChangeArrowheads="1"/>
          </p:cNvSpPr>
          <p:nvPr/>
        </p:nvSpPr>
        <p:spPr bwMode="auto">
          <a:xfrm>
            <a:off x="3960067" y="3054350"/>
            <a:ext cx="63373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sz="3600" b="1" dirty="0">
                <a:solidFill>
                  <a:srgbClr val="C00000"/>
                </a:solidFill>
                <a:latin typeface="Garamond" panose="02020404030301010803" pitchFamily="18" charset="0"/>
                <a:ea typeface="华文楷体"/>
                <a:cs typeface="华文楷体"/>
              </a:rPr>
              <a:t>مراجعة </a:t>
            </a:r>
            <a:r>
              <a:rPr lang="ar-KW" altLang="en-US" sz="3600" b="1" dirty="0" smtClean="0">
                <a:solidFill>
                  <a:srgbClr val="C00000"/>
                </a:solidFill>
                <a:latin typeface="Garamond" panose="02020404030301010803" pitchFamily="18" charset="0"/>
                <a:ea typeface="华文楷体"/>
                <a:cs typeface="华文楷体"/>
              </a:rPr>
              <a:t>القرآن</a:t>
            </a:r>
            <a:r>
              <a:rPr lang="ar-SA" altLang="en-US" sz="3600" b="1" dirty="0" smtClean="0">
                <a:solidFill>
                  <a:srgbClr val="C00000"/>
                </a:solidFill>
                <a:latin typeface="Garamond" panose="02020404030301010803" pitchFamily="18" charset="0"/>
                <a:ea typeface="华文楷体"/>
                <a:cs typeface="华文楷体"/>
              </a:rPr>
              <a:t>   </a:t>
            </a:r>
            <a:r>
              <a:rPr lang="en-US" altLang="en-US" sz="3600" b="1" dirty="0" smtClean="0">
                <a:solidFill>
                  <a:srgbClr val="C00000"/>
                </a:solidFill>
                <a:latin typeface="Garamond" panose="02020404030301010803" pitchFamily="18" charset="0"/>
                <a:ea typeface="华文楷体"/>
                <a:cs typeface="华文楷体"/>
              </a:rPr>
              <a:t>Revision </a:t>
            </a:r>
            <a:r>
              <a:rPr lang="en-US" altLang="en-US" sz="3600" b="1" dirty="0">
                <a:solidFill>
                  <a:srgbClr val="C00000"/>
                </a:solidFill>
                <a:latin typeface="Garamond" panose="02020404030301010803" pitchFamily="18" charset="0"/>
                <a:ea typeface="华文楷体"/>
                <a:cs typeface="华文楷体"/>
              </a:rPr>
              <a:t>of Quran</a:t>
            </a:r>
            <a:endParaRPr lang="fr-FR" altLang="en-US" sz="3600" b="1" dirty="0">
              <a:solidFill>
                <a:srgbClr val="C00000"/>
              </a:solidFill>
              <a:latin typeface="Garamond" panose="02020404030301010803" pitchFamily="18" charset="0"/>
              <a:ea typeface="华文楷体"/>
              <a:cs typeface="华文楷体"/>
            </a:endParaRPr>
          </a:p>
        </p:txBody>
      </p:sp>
      <p:sp>
        <p:nvSpPr>
          <p:cNvPr id="9" name="Rectangle 3"/>
          <p:cNvSpPr>
            <a:spLocks noChangeArrowheads="1"/>
          </p:cNvSpPr>
          <p:nvPr/>
        </p:nvSpPr>
        <p:spPr bwMode="auto">
          <a:xfrm>
            <a:off x="3809069" y="3644900"/>
            <a:ext cx="7089213" cy="27559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endParaRPr lang="ar-KW" sz="2000" dirty="0">
              <a:latin typeface="Arial" pitchFamily="34" charset="0"/>
              <a:cs typeface="Arial" pitchFamily="34" charset="0"/>
            </a:endParaRPr>
          </a:p>
          <a:p>
            <a:pPr algn="ctr" rtl="1" eaLnBrk="1" hangingPunct="1">
              <a:defRPr/>
            </a:pPr>
            <a:r>
              <a:rPr lang="en-US" sz="1600" b="1" dirty="0" smtClean="0">
                <a:latin typeface="Arial" pitchFamily="34" charset="0"/>
                <a:cs typeface="Arial" pitchFamily="34" charset="0"/>
              </a:rPr>
              <a:t>The prophet </a:t>
            </a:r>
            <a:r>
              <a:rPr lang="en-US" sz="900" b="1" dirty="0" smtClean="0">
                <a:latin typeface="Arial" pitchFamily="34" charset="0"/>
                <a:cs typeface="Arial" pitchFamily="34" charset="0"/>
              </a:rPr>
              <a:t>(PBUH) </a:t>
            </a:r>
            <a:r>
              <a:rPr lang="en-US" sz="1600" b="1" dirty="0" smtClean="0">
                <a:latin typeface="Arial" pitchFamily="34" charset="0"/>
                <a:cs typeface="Arial" pitchFamily="34" charset="0"/>
              </a:rPr>
              <a:t>use to make I’tikaf in the last 10 days of Ramadan</a:t>
            </a:r>
          </a:p>
          <a:p>
            <a:pPr algn="ctr" rtl="1">
              <a:defRPr/>
            </a:pPr>
            <a:endParaRPr lang="en-US" sz="700" b="1" dirty="0" smtClean="0">
              <a:latin typeface="Arial" pitchFamily="34" charset="0"/>
              <a:cs typeface="Arial" pitchFamily="34" charset="0"/>
            </a:endParaRPr>
          </a:p>
          <a:p>
            <a:pPr algn="ctr" rtl="1">
              <a:defRPr/>
            </a:pPr>
            <a:r>
              <a:rPr lang="en-US" sz="2000" b="1" dirty="0" smtClean="0">
                <a:solidFill>
                  <a:schemeClr val="accent6">
                    <a:lumMod val="50000"/>
                  </a:schemeClr>
                </a:solidFill>
                <a:latin typeface="Arial" pitchFamily="34" charset="0"/>
                <a:cs typeface="Arial" pitchFamily="34" charset="0"/>
              </a:rPr>
              <a:t>That’s when </a:t>
            </a:r>
            <a:r>
              <a:rPr lang="en-US" sz="2000" b="1" dirty="0" err="1" smtClean="0">
                <a:solidFill>
                  <a:schemeClr val="accent6">
                    <a:lumMod val="50000"/>
                  </a:schemeClr>
                </a:solidFill>
                <a:latin typeface="Arial" pitchFamily="34" charset="0"/>
                <a:cs typeface="Arial" pitchFamily="34" charset="0"/>
              </a:rPr>
              <a:t>Jibreel</a:t>
            </a:r>
            <a:r>
              <a:rPr lang="en-US" sz="2000" b="1" dirty="0" smtClean="0">
                <a:solidFill>
                  <a:schemeClr val="accent6">
                    <a:lumMod val="50000"/>
                  </a:schemeClr>
                </a:solidFill>
                <a:latin typeface="Arial" pitchFamily="34" charset="0"/>
                <a:cs typeface="Arial" pitchFamily="34" charset="0"/>
              </a:rPr>
              <a:t> </a:t>
            </a:r>
            <a:r>
              <a:rPr lang="en-US" sz="1050" b="1" dirty="0">
                <a:solidFill>
                  <a:schemeClr val="accent6">
                    <a:lumMod val="50000"/>
                  </a:schemeClr>
                </a:solidFill>
                <a:latin typeface="Arial" pitchFamily="34" charset="0"/>
                <a:cs typeface="Arial" pitchFamily="34" charset="0"/>
              </a:rPr>
              <a:t>(PBUH) </a:t>
            </a:r>
            <a:r>
              <a:rPr lang="en-US" sz="2000" b="1" dirty="0" smtClean="0">
                <a:solidFill>
                  <a:schemeClr val="accent6">
                    <a:lumMod val="50000"/>
                  </a:schemeClr>
                </a:solidFill>
                <a:latin typeface="Arial" pitchFamily="34" charset="0"/>
                <a:cs typeface="Arial" pitchFamily="34" charset="0"/>
              </a:rPr>
              <a:t>meets him to review the Quran</a:t>
            </a:r>
          </a:p>
          <a:p>
            <a:pPr algn="ctr" rtl="1" eaLnBrk="1" hangingPunct="1">
              <a:defRPr/>
            </a:pPr>
            <a:r>
              <a:rPr lang="en-US" sz="1600" b="1" dirty="0" smtClean="0">
                <a:latin typeface="Arial" pitchFamily="34" charset="0"/>
                <a:cs typeface="Arial" pitchFamily="34" charset="0"/>
              </a:rPr>
              <a:t>Then when it was his last year, he made I’tikaf for 20 days</a:t>
            </a:r>
          </a:p>
          <a:p>
            <a:pPr algn="ctr" rtl="1" eaLnBrk="1" hangingPunct="1">
              <a:lnSpc>
                <a:spcPct val="80000"/>
              </a:lnSpc>
              <a:defRPr/>
            </a:pPr>
            <a:endParaRPr lang="en-US" sz="1600" b="1" dirty="0">
              <a:latin typeface="Arial" pitchFamily="34" charset="0"/>
              <a:cs typeface="Arial" pitchFamily="34" charset="0"/>
            </a:endParaRPr>
          </a:p>
          <a:p>
            <a:pPr algn="ctr" rtl="1">
              <a:lnSpc>
                <a:spcPct val="80000"/>
              </a:lnSpc>
              <a:defRPr/>
            </a:pPr>
            <a:endParaRPr lang="en-US" altLang="zh-CN" sz="1600" b="1" dirty="0" smtClean="0">
              <a:cs typeface="华文楷体"/>
            </a:endParaRPr>
          </a:p>
          <a:p>
            <a:pPr algn="ctr" rtl="1">
              <a:lnSpc>
                <a:spcPct val="80000"/>
              </a:lnSpc>
              <a:defRPr/>
            </a:pPr>
            <a:r>
              <a:rPr lang="ar-SA" altLang="zh-CN" sz="1600" b="1" dirty="0" smtClean="0">
                <a:cs typeface="华文楷体"/>
              </a:rPr>
              <a:t>كَانَ </a:t>
            </a:r>
            <a:r>
              <a:rPr lang="ar-SA" altLang="zh-CN" sz="1600" b="1" dirty="0">
                <a:cs typeface="华文楷体"/>
              </a:rPr>
              <a:t>النَّبِيُّ </a:t>
            </a:r>
            <a:r>
              <a:rPr lang="ar-EG" altLang="zh-CN" sz="1050" b="1" dirty="0">
                <a:cs typeface="华文楷体"/>
              </a:rPr>
              <a:t>صلى الله عليه وسلم</a:t>
            </a:r>
            <a:r>
              <a:rPr lang="ar-SA" altLang="zh-CN" sz="1050" b="1" dirty="0">
                <a:cs typeface="华文楷体"/>
              </a:rPr>
              <a:t> </a:t>
            </a:r>
            <a:r>
              <a:rPr lang="ar-KW" altLang="zh-CN" sz="1600" b="1" dirty="0">
                <a:cs typeface="华文楷体"/>
              </a:rPr>
              <a:t>يعتكف العشر الأواخر من رمضان ... </a:t>
            </a:r>
          </a:p>
          <a:p>
            <a:pPr algn="ctr" rtl="1">
              <a:lnSpc>
                <a:spcPct val="80000"/>
              </a:lnSpc>
              <a:defRPr/>
            </a:pPr>
            <a:endParaRPr lang="ar-KW" altLang="zh-CN" sz="900" b="1" dirty="0">
              <a:cs typeface="华文楷体"/>
            </a:endParaRPr>
          </a:p>
          <a:p>
            <a:pPr algn="ctr" rtl="1">
              <a:lnSpc>
                <a:spcPct val="80000"/>
              </a:lnSpc>
              <a:defRPr/>
            </a:pPr>
            <a:r>
              <a:rPr lang="ar-KW" altLang="zh-CN" sz="2000" b="1" dirty="0">
                <a:solidFill>
                  <a:schemeClr val="accent6">
                    <a:lumMod val="50000"/>
                  </a:schemeClr>
                </a:solidFill>
                <a:cs typeface="华文楷体"/>
              </a:rPr>
              <a:t>حين يلقاه جبريل </a:t>
            </a:r>
            <a:r>
              <a:rPr lang="ar-KW" altLang="zh-CN" sz="1200" b="1" dirty="0">
                <a:solidFill>
                  <a:schemeClr val="accent6">
                    <a:lumMod val="50000"/>
                  </a:schemeClr>
                </a:solidFill>
                <a:cs typeface="华文楷体"/>
              </a:rPr>
              <a:t>عليه السلام </a:t>
            </a:r>
            <a:r>
              <a:rPr lang="ar-KW" altLang="zh-CN" sz="2000" b="1" dirty="0">
                <a:solidFill>
                  <a:schemeClr val="accent6">
                    <a:lumMod val="50000"/>
                  </a:schemeClr>
                </a:solidFill>
                <a:cs typeface="华文楷体"/>
              </a:rPr>
              <a:t>فيدارسه القرآن</a:t>
            </a:r>
          </a:p>
          <a:p>
            <a:pPr algn="ctr" rtl="1">
              <a:lnSpc>
                <a:spcPct val="80000"/>
              </a:lnSpc>
              <a:defRPr/>
            </a:pPr>
            <a:endParaRPr lang="ar-KW" sz="900" b="1" dirty="0">
              <a:cs typeface="华文楷体"/>
            </a:endParaRPr>
          </a:p>
          <a:p>
            <a:pPr algn="ctr" rtl="1">
              <a:lnSpc>
                <a:spcPct val="80000"/>
              </a:lnSpc>
              <a:defRPr/>
            </a:pPr>
            <a:r>
              <a:rPr lang="ar-KW" altLang="zh-CN" sz="1600" b="1" dirty="0">
                <a:cs typeface="华文楷体"/>
              </a:rPr>
              <a:t>فلما كان العام الذي قبض فيه اعتكف عشرين يوماً</a:t>
            </a:r>
            <a:endParaRPr lang="ar-SA" altLang="zh-CN" sz="1600" b="1" dirty="0">
              <a:cs typeface="华文楷体"/>
            </a:endParaRPr>
          </a:p>
          <a:p>
            <a:pPr algn="ctr" rtl="1" eaLnBrk="1" hangingPunct="1">
              <a:lnSpc>
                <a:spcPct val="80000"/>
              </a:lnSpc>
              <a:defRPr/>
            </a:pPr>
            <a:r>
              <a:rPr lang="en-US" sz="2800" b="1" dirty="0" smtClean="0">
                <a:latin typeface="Arial" pitchFamily="34" charset="0"/>
                <a:cs typeface="Arial" pitchFamily="34" charset="0"/>
              </a:rPr>
              <a:t> </a:t>
            </a:r>
            <a:endParaRPr lang="en-US" sz="2800" b="1" dirty="0">
              <a:latin typeface="Arial" pitchFamily="34" charset="0"/>
              <a:cs typeface="Arial" pitchFamily="34" charset="0"/>
            </a:endParaRPr>
          </a:p>
        </p:txBody>
      </p:sp>
      <p:sp>
        <p:nvSpPr>
          <p:cNvPr id="10" name="TextBox 9"/>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546664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stCondLst>
                                            <p:cond delay="0"/>
                                          </p:stCondLst>
                                        </p:cTn>
                                        <p:tgtEl>
                                          <p:spTgt spid="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1000">
                                          <p:stCondLst>
                                            <p:cond delay="0"/>
                                          </p:stCondLst>
                                        </p:cTn>
                                        <p:tgtEl>
                                          <p:spTgt spid="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A23FD4-8E45-2C4E-A2B0-7EE5066E270B}"/>
              </a:ext>
            </a:extLst>
          </p:cNvPr>
          <p:cNvSpPr>
            <a:spLocks noGrp="1"/>
          </p:cNvSpPr>
          <p:nvPr>
            <p:ph type="title"/>
          </p:nvPr>
        </p:nvSpPr>
        <p:spPr>
          <a:xfrm>
            <a:off x="6570992" y="630190"/>
            <a:ext cx="2826227" cy="1325563"/>
          </a:xfrm>
        </p:spPr>
        <p:txBody>
          <a:bodyPr/>
          <a:lstStyle/>
          <a:p>
            <a:pPr algn="ctr"/>
            <a:r>
              <a:rPr lang="en-US" dirty="0" smtClean="0"/>
              <a:t>Semester program</a:t>
            </a:r>
            <a:endParaRPr lang="en-US" dirty="0"/>
          </a:p>
        </p:txBody>
      </p:sp>
      <p:sp>
        <p:nvSpPr>
          <p:cNvPr id="4" name="Date Placeholder 3">
            <a:extLst>
              <a:ext uri="{FF2B5EF4-FFF2-40B4-BE49-F238E27FC236}">
                <a16:creationId xmlns="" xmlns:a16="http://schemas.microsoft.com/office/drawing/2014/main" id="{7AB13A6E-2CC9-B340-8DDB-115870560707}"/>
              </a:ext>
            </a:extLst>
          </p:cNvPr>
          <p:cNvSpPr>
            <a:spLocks noGrp="1"/>
          </p:cNvSpPr>
          <p:nvPr>
            <p:ph type="dt" sz="half" idx="10"/>
          </p:nvPr>
        </p:nvSpPr>
        <p:spPr/>
        <p:txBody>
          <a:bodyPr/>
          <a:lstStyle/>
          <a:p>
            <a:fld id="{12F4F412-AA90-1043-BCB5-FC8396DF0750}" type="datetime1">
              <a:rPr lang="en-CA" smtClean="0"/>
              <a:t>2023-09-22</a:t>
            </a:fld>
            <a:endParaRPr lang="en-US"/>
          </a:p>
        </p:txBody>
      </p:sp>
      <p:sp>
        <p:nvSpPr>
          <p:cNvPr id="5" name="Slide Number Placeholder 4">
            <a:extLst>
              <a:ext uri="{FF2B5EF4-FFF2-40B4-BE49-F238E27FC236}">
                <a16:creationId xmlns="" xmlns:a16="http://schemas.microsoft.com/office/drawing/2014/main" id="{E22DFAB7-4DF7-F140-9E7E-63058FA08F95}"/>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9" name="Picture 4" descr="Qura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737" y="2147597"/>
            <a:ext cx="2371725" cy="32813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44684"/>
            <a:ext cx="4411483" cy="5836024"/>
          </a:xfrm>
          <a:prstGeom prst="rect">
            <a:avLst/>
          </a:prstGeom>
        </p:spPr>
      </p:pic>
    </p:spTree>
    <p:extLst>
      <p:ext uri="{BB962C8B-B14F-4D97-AF65-F5344CB8AC3E}">
        <p14:creationId xmlns:p14="http://schemas.microsoft.com/office/powerpoint/2010/main" val="1198335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4167" y="2133600"/>
            <a:ext cx="6769100" cy="6477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accent1">
                    <a:lumMod val="50000"/>
                  </a:schemeClr>
                </a:solidFill>
                <a:latin typeface="Arial" pitchFamily="34" charset="0"/>
                <a:cs typeface="Arial" pitchFamily="34" charset="0"/>
              </a:rPr>
              <a:t>النبي محمد </a:t>
            </a:r>
            <a:r>
              <a:rPr lang="ar-KW" sz="1000" b="1" dirty="0">
                <a:latin typeface="Arial" pitchFamily="34" charset="0"/>
                <a:cs typeface="Arial" pitchFamily="34" charset="0"/>
              </a:rPr>
              <a:t>صلى الله عليه وسلم   </a:t>
            </a:r>
            <a:r>
              <a:rPr lang="ar-KW" sz="2000" b="1" dirty="0">
                <a:latin typeface="Arial" pitchFamily="34" charset="0"/>
                <a:cs typeface="Arial" pitchFamily="34" charset="0"/>
              </a:rPr>
              <a:t>(13 قبل الهجرة – 11 هـ)</a:t>
            </a:r>
            <a:r>
              <a:rPr lang="en-US" sz="2000" b="1" dirty="0">
                <a:latin typeface="Arial" pitchFamily="34" charset="0"/>
                <a:cs typeface="Arial" pitchFamily="34" charset="0"/>
              </a:rPr>
              <a:t> </a:t>
            </a:r>
            <a:r>
              <a:rPr lang="en-US" altLang="en-US" sz="2000" b="1" dirty="0">
                <a:solidFill>
                  <a:schemeClr val="accent1">
                    <a:lumMod val="50000"/>
                  </a:schemeClr>
                </a:solidFill>
                <a:latin typeface="Arial" panose="020B0604020202020204" pitchFamily="34" charset="0"/>
                <a:cs typeface="Arial" panose="020B0604020202020204" pitchFamily="34" charset="0"/>
              </a:rPr>
              <a:t>The Prophet</a:t>
            </a:r>
            <a:r>
              <a:rPr lang="en-US" altLang="en-US" sz="2000" b="1" dirty="0">
                <a:solidFill>
                  <a:srgbClr val="FFFF00"/>
                </a:solidFill>
                <a:latin typeface="Arial" panose="020B0604020202020204" pitchFamily="34" charset="0"/>
                <a:cs typeface="Arial" panose="020B0604020202020204" pitchFamily="34" charset="0"/>
              </a:rPr>
              <a:t> </a:t>
            </a:r>
            <a:endParaRPr lang="ar-KW" sz="2000" b="1"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
        <p:nvSpPr>
          <p:cNvPr id="8" name="Rectangle 1"/>
          <p:cNvSpPr>
            <a:spLocks noChangeArrowheads="1"/>
          </p:cNvSpPr>
          <p:nvPr/>
        </p:nvSpPr>
        <p:spPr bwMode="auto">
          <a:xfrm>
            <a:off x="3744167" y="3007654"/>
            <a:ext cx="706652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SA" altLang="en-US" sz="3600" b="1" dirty="0" smtClean="0">
                <a:solidFill>
                  <a:srgbClr val="C00000"/>
                </a:solidFill>
                <a:latin typeface="Garamond" panose="02020404030301010803" pitchFamily="18" charset="0"/>
                <a:ea typeface="华文楷体"/>
                <a:cs typeface="华文楷体"/>
              </a:rPr>
              <a:t>العرضة الأخيرة   </a:t>
            </a:r>
            <a:r>
              <a:rPr lang="en-US" altLang="en-US" sz="3600" b="1" dirty="0" smtClean="0">
                <a:solidFill>
                  <a:srgbClr val="C00000"/>
                </a:solidFill>
                <a:latin typeface="Garamond" panose="02020404030301010803" pitchFamily="18" charset="0"/>
                <a:ea typeface="华文楷体"/>
                <a:cs typeface="华文楷体"/>
              </a:rPr>
              <a:t>The last Revision </a:t>
            </a:r>
            <a:endParaRPr lang="fr-FR" altLang="en-US" sz="3600" b="1" dirty="0">
              <a:solidFill>
                <a:srgbClr val="C00000"/>
              </a:solidFill>
              <a:latin typeface="Garamond" panose="02020404030301010803" pitchFamily="18" charset="0"/>
              <a:ea typeface="华文楷体"/>
              <a:cs typeface="华文楷体"/>
            </a:endParaRPr>
          </a:p>
        </p:txBody>
      </p:sp>
      <p:sp>
        <p:nvSpPr>
          <p:cNvPr id="10" name="Rectangle 3"/>
          <p:cNvSpPr>
            <a:spLocks noChangeArrowheads="1"/>
          </p:cNvSpPr>
          <p:nvPr/>
        </p:nvSpPr>
        <p:spPr bwMode="auto">
          <a:xfrm>
            <a:off x="3995786" y="3819712"/>
            <a:ext cx="6265862" cy="2414491"/>
          </a:xfrm>
          <a:prstGeom prst="rect">
            <a:avLst/>
          </a:prstGeom>
          <a:solidFill>
            <a:schemeClr val="bg1"/>
          </a:solidFill>
          <a:ln w="9525">
            <a:solidFill>
              <a:schemeClr val="bg1"/>
            </a:solidFill>
            <a:miter lim="800000"/>
            <a:headEnd/>
            <a:tailEnd/>
          </a:ln>
          <a:effectLst/>
        </p:spPr>
        <p:txBody>
          <a:bodyPr/>
          <a:lstStyle/>
          <a:p>
            <a:pPr algn="ctr" eaLnBrk="1" hangingPunct="1">
              <a:lnSpc>
                <a:spcPct val="80000"/>
              </a:lnSpc>
              <a:defRPr/>
            </a:pPr>
            <a:r>
              <a:rPr lang="en-US" altLang="zh-CN" sz="1600" b="1" dirty="0" smtClean="0">
                <a:cs typeface="华文楷体"/>
              </a:rPr>
              <a:t>Abo </a:t>
            </a:r>
            <a:r>
              <a:rPr lang="en-US" altLang="zh-CN" sz="1600" b="1" dirty="0" err="1" smtClean="0">
                <a:cs typeface="华文楷体"/>
              </a:rPr>
              <a:t>Horairah</a:t>
            </a:r>
            <a:r>
              <a:rPr lang="en-US" altLang="zh-CN" sz="1600" b="1" dirty="0" smtClean="0">
                <a:cs typeface="华文楷体"/>
              </a:rPr>
              <a:t> said:</a:t>
            </a:r>
          </a:p>
          <a:p>
            <a:pPr algn="ctr" eaLnBrk="1" hangingPunct="1">
              <a:lnSpc>
                <a:spcPct val="80000"/>
              </a:lnSpc>
              <a:defRPr/>
            </a:pPr>
            <a:r>
              <a:rPr lang="en-US" altLang="zh-CN" sz="2000" b="1" dirty="0" smtClean="0">
                <a:cs typeface="华文楷体"/>
              </a:rPr>
              <a:t>The Quran used to be reviewed with the Prophet (PBUH) once every year but in his last year it was reviewed twice</a:t>
            </a:r>
          </a:p>
          <a:p>
            <a:pPr algn="ctr" eaLnBrk="1" hangingPunct="1">
              <a:lnSpc>
                <a:spcPct val="80000"/>
              </a:lnSpc>
              <a:defRPr/>
            </a:pPr>
            <a:endParaRPr lang="en-US" altLang="zh-CN" sz="2000" b="1" dirty="0">
              <a:cs typeface="华文楷体"/>
            </a:endParaRPr>
          </a:p>
          <a:p>
            <a:pPr algn="ctr" rtl="1">
              <a:lnSpc>
                <a:spcPct val="80000"/>
              </a:lnSpc>
              <a:defRPr/>
            </a:pPr>
            <a:r>
              <a:rPr lang="ar-KW" altLang="zh-CN" sz="1400" b="1" dirty="0">
                <a:cs typeface="华文楷体"/>
              </a:rPr>
              <a:t>ع</a:t>
            </a:r>
            <a:r>
              <a:rPr lang="ar-SA" altLang="zh-CN" sz="1400" b="1" dirty="0">
                <a:cs typeface="华文楷体"/>
              </a:rPr>
              <a:t>َنْ أَبِي هُرَيْرَةَ قَالَ: </a:t>
            </a:r>
            <a:endParaRPr lang="ar-KW" altLang="zh-CN" sz="1400" b="1" dirty="0">
              <a:cs typeface="华文楷体"/>
            </a:endParaRPr>
          </a:p>
          <a:p>
            <a:pPr algn="ctr" rtl="1">
              <a:lnSpc>
                <a:spcPct val="80000"/>
              </a:lnSpc>
              <a:defRPr/>
            </a:pPr>
            <a:endParaRPr lang="ar-KW" altLang="zh-CN" sz="2000" b="1" dirty="0">
              <a:cs typeface="华文楷体"/>
            </a:endParaRPr>
          </a:p>
          <a:p>
            <a:pPr algn="ctr" rtl="1">
              <a:lnSpc>
                <a:spcPct val="80000"/>
              </a:lnSpc>
              <a:defRPr/>
            </a:pPr>
            <a:r>
              <a:rPr lang="ar-SA" altLang="zh-CN" sz="2000" b="1" dirty="0">
                <a:cs typeface="华文楷体"/>
              </a:rPr>
              <a:t>كَانَ يَعْرِضُ عَلَى النَّبِيِّ الْقُرْآنَ كُلَّ عَامٍ مَرَّةً فَعَرَضَ عَلَيْهِ مَرَّتَيْنِ فِي الْعَامِ الَّذِي قُبِضَ فِيهِ</a:t>
            </a:r>
            <a:r>
              <a:rPr lang="ar-EG" altLang="zh-CN" sz="2000" b="1" dirty="0">
                <a:cs typeface="华文楷体"/>
              </a:rPr>
              <a:t> .</a:t>
            </a:r>
            <a:endParaRPr lang="en-US" altLang="zh-CN" sz="2000" b="1" dirty="0">
              <a:cs typeface="华文楷体"/>
            </a:endParaRPr>
          </a:p>
          <a:p>
            <a:pPr algn="ctr" eaLnBrk="1" hangingPunct="1">
              <a:lnSpc>
                <a:spcPct val="80000"/>
              </a:lnSpc>
              <a:defRPr/>
            </a:pPr>
            <a:r>
              <a:rPr lang="en-US" altLang="zh-CN" sz="2000" b="1" dirty="0" smtClean="0">
                <a:cs typeface="华文楷体"/>
              </a:rPr>
              <a:t> </a:t>
            </a:r>
            <a:endParaRPr lang="ar-KW" altLang="zh-CN" sz="2000" b="1" dirty="0">
              <a:cs typeface="华文楷体"/>
            </a:endParaRPr>
          </a:p>
        </p:txBody>
      </p:sp>
      <p:sp>
        <p:nvSpPr>
          <p:cNvPr id="9" name="TextBox 8"/>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988538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stCondLst>
                                            <p:cond delay="0"/>
                                          </p:stCondLst>
                                        </p:cTn>
                                        <p:tgtEl>
                                          <p:spTgt spid="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1000">
                                          <p:stCondLst>
                                            <p:cond delay="0"/>
                                          </p:stCondLst>
                                        </p:cTn>
                                        <p:tgtEl>
                                          <p:spTgt spid="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4167" y="2133600"/>
            <a:ext cx="6769100" cy="6477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accent1">
                    <a:lumMod val="50000"/>
                  </a:schemeClr>
                </a:solidFill>
                <a:latin typeface="Arial" pitchFamily="34" charset="0"/>
                <a:cs typeface="Arial" pitchFamily="34" charset="0"/>
              </a:rPr>
              <a:t>النبي محمد </a:t>
            </a:r>
            <a:r>
              <a:rPr lang="ar-KW" sz="1000" b="1" dirty="0">
                <a:latin typeface="Arial" pitchFamily="34" charset="0"/>
                <a:cs typeface="Arial" pitchFamily="34" charset="0"/>
              </a:rPr>
              <a:t>صلى الله عليه وسلم   </a:t>
            </a:r>
            <a:r>
              <a:rPr lang="ar-KW" sz="2000" b="1" dirty="0">
                <a:latin typeface="Arial" pitchFamily="34" charset="0"/>
                <a:cs typeface="Arial" pitchFamily="34" charset="0"/>
              </a:rPr>
              <a:t>(13 قبل الهجرة – 11 هـ)</a:t>
            </a:r>
            <a:r>
              <a:rPr lang="en-US" sz="2000" b="1" dirty="0">
                <a:latin typeface="Arial" pitchFamily="34" charset="0"/>
                <a:cs typeface="Arial" pitchFamily="34" charset="0"/>
              </a:rPr>
              <a:t> </a:t>
            </a:r>
            <a:r>
              <a:rPr lang="en-US" altLang="en-US" sz="2000" b="1" dirty="0">
                <a:solidFill>
                  <a:schemeClr val="accent1">
                    <a:lumMod val="50000"/>
                  </a:schemeClr>
                </a:solidFill>
                <a:latin typeface="Arial" panose="020B0604020202020204" pitchFamily="34" charset="0"/>
                <a:cs typeface="Arial" panose="020B0604020202020204" pitchFamily="34" charset="0"/>
              </a:rPr>
              <a:t>The Prophet</a:t>
            </a:r>
            <a:r>
              <a:rPr lang="en-US" altLang="en-US" sz="2000" b="1" dirty="0">
                <a:solidFill>
                  <a:srgbClr val="FFFF00"/>
                </a:solidFill>
                <a:latin typeface="Arial" panose="020B0604020202020204" pitchFamily="34" charset="0"/>
                <a:cs typeface="Arial" panose="020B0604020202020204" pitchFamily="34" charset="0"/>
              </a:rPr>
              <a:t> </a:t>
            </a:r>
            <a:endParaRPr lang="ar-KW" sz="2000" b="1"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
        <p:nvSpPr>
          <p:cNvPr id="8" name="Rectangle 1"/>
          <p:cNvSpPr>
            <a:spLocks noChangeArrowheads="1"/>
          </p:cNvSpPr>
          <p:nvPr/>
        </p:nvSpPr>
        <p:spPr bwMode="auto">
          <a:xfrm>
            <a:off x="3744167" y="3007654"/>
            <a:ext cx="706652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SA" altLang="en-US" sz="3600" b="1" dirty="0" smtClean="0">
                <a:solidFill>
                  <a:srgbClr val="C00000"/>
                </a:solidFill>
                <a:latin typeface="Garamond" panose="02020404030301010803" pitchFamily="18" charset="0"/>
                <a:ea typeface="华文楷体"/>
                <a:cs typeface="华文楷体"/>
              </a:rPr>
              <a:t>العرضة الأخيرة   </a:t>
            </a:r>
            <a:r>
              <a:rPr lang="en-US" altLang="en-US" sz="3600" b="1" dirty="0" smtClean="0">
                <a:solidFill>
                  <a:srgbClr val="C00000"/>
                </a:solidFill>
                <a:latin typeface="Garamond" panose="02020404030301010803" pitchFamily="18" charset="0"/>
                <a:ea typeface="华文楷体"/>
                <a:cs typeface="华文楷体"/>
              </a:rPr>
              <a:t>The last Revision </a:t>
            </a:r>
            <a:endParaRPr lang="fr-FR" altLang="en-US" sz="3600" b="1" dirty="0">
              <a:solidFill>
                <a:srgbClr val="C00000"/>
              </a:solidFill>
              <a:latin typeface="Garamond" panose="02020404030301010803" pitchFamily="18" charset="0"/>
              <a:ea typeface="华文楷体"/>
              <a:cs typeface="华文楷体"/>
            </a:endParaRPr>
          </a:p>
        </p:txBody>
      </p:sp>
      <p:sp>
        <p:nvSpPr>
          <p:cNvPr id="9" name="Rectangle 3"/>
          <p:cNvSpPr>
            <a:spLocks noChangeArrowheads="1"/>
          </p:cNvSpPr>
          <p:nvPr/>
        </p:nvSpPr>
        <p:spPr bwMode="auto">
          <a:xfrm>
            <a:off x="3875087" y="3682251"/>
            <a:ext cx="6452254" cy="2705101"/>
          </a:xfrm>
          <a:prstGeom prst="rect">
            <a:avLst/>
          </a:prstGeom>
          <a:solidFill>
            <a:schemeClr val="bg1"/>
          </a:solidFill>
          <a:ln w="9525">
            <a:solidFill>
              <a:schemeClr val="bg1"/>
            </a:solidFill>
            <a:miter lim="800000"/>
            <a:headEnd/>
            <a:tailEnd/>
          </a:ln>
          <a:effectLst/>
        </p:spPr>
        <p:txBody>
          <a:bodyPr/>
          <a:lstStyle/>
          <a:p>
            <a:pPr algn="ctr" rtl="1" eaLnBrk="1" hangingPunct="1">
              <a:lnSpc>
                <a:spcPct val="80000"/>
              </a:lnSpc>
              <a:defRPr/>
            </a:pPr>
            <a:endParaRPr lang="en-US" altLang="zh-CN" sz="1050" b="1" dirty="0" smtClean="0">
              <a:cs typeface="华文楷体"/>
            </a:endParaRPr>
          </a:p>
          <a:p>
            <a:pPr algn="ctr" eaLnBrk="1" hangingPunct="1">
              <a:lnSpc>
                <a:spcPct val="80000"/>
              </a:lnSpc>
              <a:defRPr/>
            </a:pPr>
            <a:r>
              <a:rPr lang="en-US" sz="1100" b="1" dirty="0" smtClean="0">
                <a:solidFill>
                  <a:schemeClr val="accent6">
                    <a:lumMod val="50000"/>
                  </a:schemeClr>
                </a:solidFill>
                <a:latin typeface="Arial" pitchFamily="34" charset="0"/>
                <a:cs typeface="Arial" pitchFamily="34" charset="0"/>
              </a:rPr>
              <a:t>A’isha narrated in the Hadeeth of the Prophets’ death: that Fatima said: The prophet talk to me in secret and said:</a:t>
            </a:r>
          </a:p>
          <a:p>
            <a:pPr algn="ctr" eaLnBrk="1" hangingPunct="1">
              <a:lnSpc>
                <a:spcPct val="80000"/>
              </a:lnSpc>
              <a:defRPr/>
            </a:pPr>
            <a:endParaRPr lang="en-US" b="1" dirty="0">
              <a:solidFill>
                <a:schemeClr val="accent6">
                  <a:lumMod val="50000"/>
                </a:schemeClr>
              </a:solidFill>
              <a:latin typeface="Arial" pitchFamily="34" charset="0"/>
              <a:cs typeface="Arial" pitchFamily="34" charset="0"/>
            </a:endParaRPr>
          </a:p>
          <a:p>
            <a:pPr algn="ctr" eaLnBrk="1" hangingPunct="1">
              <a:lnSpc>
                <a:spcPct val="80000"/>
              </a:lnSpc>
              <a:defRPr/>
            </a:pPr>
            <a:r>
              <a:rPr lang="en-US" b="1" dirty="0" smtClean="0">
                <a:solidFill>
                  <a:schemeClr val="accent6">
                    <a:lumMod val="50000"/>
                  </a:schemeClr>
                </a:solidFill>
                <a:latin typeface="Arial" pitchFamily="34" charset="0"/>
                <a:cs typeface="Arial" pitchFamily="34" charset="0"/>
              </a:rPr>
              <a:t>“</a:t>
            </a:r>
            <a:r>
              <a:rPr lang="en-US" b="1" dirty="0" err="1" smtClean="0">
                <a:solidFill>
                  <a:schemeClr val="accent6">
                    <a:lumMod val="50000"/>
                  </a:schemeClr>
                </a:solidFill>
                <a:latin typeface="Arial" pitchFamily="34" charset="0"/>
                <a:cs typeface="Arial" pitchFamily="34" charset="0"/>
              </a:rPr>
              <a:t>Jibreel</a:t>
            </a:r>
            <a:r>
              <a:rPr lang="en-US" b="1" dirty="0" smtClean="0">
                <a:solidFill>
                  <a:schemeClr val="accent6">
                    <a:lumMod val="50000"/>
                  </a:schemeClr>
                </a:solidFill>
                <a:latin typeface="Arial" pitchFamily="34" charset="0"/>
                <a:cs typeface="Arial" pitchFamily="34" charset="0"/>
              </a:rPr>
              <a:t> use to review the Quran with me once every year</a:t>
            </a:r>
          </a:p>
          <a:p>
            <a:pPr algn="ctr" eaLnBrk="1" hangingPunct="1">
              <a:lnSpc>
                <a:spcPct val="80000"/>
              </a:lnSpc>
              <a:defRPr/>
            </a:pPr>
            <a:r>
              <a:rPr lang="en-US" sz="2400" b="1" dirty="0" smtClean="0">
                <a:solidFill>
                  <a:schemeClr val="accent6">
                    <a:lumMod val="50000"/>
                  </a:schemeClr>
                </a:solidFill>
                <a:latin typeface="Arial" pitchFamily="34" charset="0"/>
                <a:cs typeface="Arial" pitchFamily="34" charset="0"/>
              </a:rPr>
              <a:t>But he reviewed it with me this year twice</a:t>
            </a:r>
          </a:p>
          <a:p>
            <a:pPr algn="ctr" eaLnBrk="1" hangingPunct="1">
              <a:lnSpc>
                <a:spcPct val="80000"/>
              </a:lnSpc>
              <a:defRPr/>
            </a:pPr>
            <a:r>
              <a:rPr lang="en-US" b="1" dirty="0" smtClean="0">
                <a:solidFill>
                  <a:schemeClr val="accent6">
                    <a:lumMod val="50000"/>
                  </a:schemeClr>
                </a:solidFill>
                <a:latin typeface="Arial" pitchFamily="34" charset="0"/>
                <a:cs typeface="Arial" pitchFamily="34" charset="0"/>
              </a:rPr>
              <a:t>I believe this is because it is my last year”</a:t>
            </a:r>
          </a:p>
          <a:p>
            <a:pPr algn="ctr" eaLnBrk="1" hangingPunct="1">
              <a:lnSpc>
                <a:spcPct val="80000"/>
              </a:lnSpc>
              <a:defRPr/>
            </a:pPr>
            <a:endParaRPr lang="en-US" sz="1400" b="1" dirty="0">
              <a:solidFill>
                <a:schemeClr val="accent6">
                  <a:lumMod val="50000"/>
                </a:schemeClr>
              </a:solidFill>
              <a:latin typeface="Arial" pitchFamily="34" charset="0"/>
              <a:cs typeface="Arial" pitchFamily="34" charset="0"/>
            </a:endParaRPr>
          </a:p>
          <a:p>
            <a:pPr algn="ctr" rtl="1">
              <a:lnSpc>
                <a:spcPct val="80000"/>
              </a:lnSpc>
              <a:defRPr/>
            </a:pPr>
            <a:r>
              <a:rPr lang="ar-SA" altLang="zh-CN" sz="1400" b="1" dirty="0">
                <a:cs typeface="华文楷体"/>
              </a:rPr>
              <a:t>وعَنْ عائشةَ في حديث وفاة النبي</a:t>
            </a:r>
            <a:r>
              <a:rPr lang="en-US" altLang="zh-CN" sz="1400" b="1" dirty="0">
                <a:cs typeface="华文楷体"/>
              </a:rPr>
              <a:t> </a:t>
            </a:r>
            <a:r>
              <a:rPr lang="ar-SA" altLang="zh-CN" sz="1400" b="1" dirty="0">
                <a:cs typeface="华文楷体"/>
              </a:rPr>
              <a:t>أنَّ فَاطِمَةَ قَالَتْ:</a:t>
            </a:r>
            <a:r>
              <a:rPr lang="ar-KW" altLang="zh-CN" sz="1400" b="1" dirty="0">
                <a:cs typeface="华文楷体"/>
              </a:rPr>
              <a:t> </a:t>
            </a:r>
            <a:r>
              <a:rPr lang="ar-SA" altLang="zh-CN" sz="1400" b="1" dirty="0">
                <a:cs typeface="华文楷体"/>
              </a:rPr>
              <a:t>إِنَّهُ أَسَرَّ إِلَيَّ فَقَالَ: </a:t>
            </a:r>
            <a:endParaRPr lang="ar-KW" altLang="zh-CN" sz="1400" b="1" dirty="0">
              <a:cs typeface="华文楷体"/>
            </a:endParaRPr>
          </a:p>
          <a:p>
            <a:pPr algn="ctr" rtl="1">
              <a:lnSpc>
                <a:spcPct val="80000"/>
              </a:lnSpc>
              <a:defRPr/>
            </a:pPr>
            <a:endParaRPr lang="ar-KW" altLang="zh-CN" sz="1600" b="1" dirty="0">
              <a:solidFill>
                <a:srgbClr val="FFFF00"/>
              </a:solidFill>
              <a:cs typeface="华文楷体"/>
            </a:endParaRPr>
          </a:p>
          <a:p>
            <a:pPr algn="ctr" rtl="1">
              <a:lnSpc>
                <a:spcPct val="80000"/>
              </a:lnSpc>
              <a:defRPr/>
            </a:pPr>
            <a:r>
              <a:rPr lang="ar-KW" altLang="zh-CN" sz="1050" b="1" dirty="0">
                <a:solidFill>
                  <a:schemeClr val="accent6">
                    <a:lumMod val="50000"/>
                  </a:schemeClr>
                </a:solidFill>
                <a:cs typeface="华文楷体"/>
              </a:rPr>
              <a:t>«</a:t>
            </a:r>
            <a:r>
              <a:rPr lang="ar-KW" altLang="zh-CN" sz="1400" b="1" dirty="0">
                <a:solidFill>
                  <a:schemeClr val="accent6">
                    <a:lumMod val="50000"/>
                  </a:schemeClr>
                </a:solidFill>
                <a:cs typeface="华文楷体"/>
              </a:rPr>
              <a:t> </a:t>
            </a:r>
            <a:r>
              <a:rPr lang="ar-SA" altLang="zh-CN" sz="1400" b="1" dirty="0">
                <a:solidFill>
                  <a:schemeClr val="accent6">
                    <a:lumMod val="50000"/>
                  </a:schemeClr>
                </a:solidFill>
                <a:cs typeface="华文楷体"/>
              </a:rPr>
              <a:t>إِنَّ جِبْرِيلَ كَانَ يُعَارِضُنِي بِالْقُرْآنِ فِي كُلِّ عَامٍ مَرَّةً، </a:t>
            </a:r>
            <a:endParaRPr lang="en-US" altLang="zh-CN" sz="1400" b="1" dirty="0">
              <a:solidFill>
                <a:schemeClr val="accent6">
                  <a:lumMod val="50000"/>
                </a:schemeClr>
              </a:solidFill>
              <a:cs typeface="华文楷体"/>
            </a:endParaRPr>
          </a:p>
          <a:p>
            <a:pPr algn="ctr" rtl="1">
              <a:lnSpc>
                <a:spcPct val="80000"/>
              </a:lnSpc>
              <a:defRPr/>
            </a:pPr>
            <a:r>
              <a:rPr lang="ar-SA" altLang="zh-CN" sz="2000" b="1" dirty="0">
                <a:solidFill>
                  <a:schemeClr val="accent6">
                    <a:lumMod val="50000"/>
                  </a:schemeClr>
                </a:solidFill>
                <a:cs typeface="华文楷体"/>
              </a:rPr>
              <a:t>وَإِنَّهُ عَارَضَنِي بِهِ الْعَامَ مَرَّتَيْنِ، </a:t>
            </a:r>
            <a:endParaRPr lang="ar-KW" altLang="zh-CN" sz="1400" b="1" dirty="0">
              <a:solidFill>
                <a:schemeClr val="accent6">
                  <a:lumMod val="50000"/>
                </a:schemeClr>
              </a:solidFill>
              <a:cs typeface="华文楷体"/>
            </a:endParaRPr>
          </a:p>
          <a:p>
            <a:pPr algn="ctr" rtl="1">
              <a:lnSpc>
                <a:spcPct val="80000"/>
              </a:lnSpc>
              <a:defRPr/>
            </a:pPr>
            <a:r>
              <a:rPr lang="ar-SA" altLang="zh-CN" sz="1400" b="1" dirty="0">
                <a:solidFill>
                  <a:schemeClr val="accent6">
                    <a:lumMod val="50000"/>
                  </a:schemeClr>
                </a:solidFill>
                <a:cs typeface="华文楷体"/>
              </a:rPr>
              <a:t>وَلاَ أُرَاهُ إِلاَّ قَدْ حَضَرَ أَجَلِي » </a:t>
            </a:r>
          </a:p>
        </p:txBody>
      </p:sp>
      <p:sp>
        <p:nvSpPr>
          <p:cNvPr id="10" name="TextBox 9"/>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3250723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stCondLst>
                                            <p:cond delay="0"/>
                                          </p:stCondLst>
                                        </p:cTn>
                                        <p:tgtEl>
                                          <p:spTgt spid="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1000">
                                          <p:stCondLst>
                                            <p:cond delay="0"/>
                                          </p:stCondLst>
                                        </p:cTn>
                                        <p:tgtEl>
                                          <p:spTgt spid="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3648076" y="2001375"/>
            <a:ext cx="6265863" cy="792163"/>
          </a:xfrm>
          <a:prstGeom prst="rect">
            <a:avLst/>
          </a:prstGeom>
          <a:solidFill>
            <a:srgbClr val="003300"/>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bg1"/>
                </a:solidFill>
                <a:latin typeface="Arial" pitchFamily="34" charset="0"/>
                <a:cs typeface="Arial" pitchFamily="34" charset="0"/>
              </a:rPr>
              <a:t>أبو بكر الصديق </a:t>
            </a:r>
            <a:r>
              <a:rPr lang="ar-KW" sz="1000" b="1" dirty="0">
                <a:solidFill>
                  <a:schemeClr val="bg1"/>
                </a:solidFill>
                <a:latin typeface="Arial" pitchFamily="34" charset="0"/>
                <a:cs typeface="Arial" pitchFamily="34" charset="0"/>
              </a:rPr>
              <a:t>رضي الله عنه   </a:t>
            </a:r>
            <a:r>
              <a:rPr lang="ar-KW" sz="2000" b="1" dirty="0">
                <a:solidFill>
                  <a:schemeClr val="bg1"/>
                </a:solidFill>
                <a:latin typeface="Arial" pitchFamily="34" charset="0"/>
                <a:cs typeface="Arial" pitchFamily="34" charset="0"/>
              </a:rPr>
              <a:t>(11 هـ - 13 هـ )</a:t>
            </a:r>
            <a:r>
              <a:rPr lang="en-US" sz="2000" b="1" dirty="0">
                <a:solidFill>
                  <a:schemeClr val="bg1"/>
                </a:solidFill>
                <a:latin typeface="Arial" pitchFamily="34" charset="0"/>
                <a:cs typeface="Arial" pitchFamily="34" charset="0"/>
              </a:rPr>
              <a:t>Abo Bakr </a:t>
            </a: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p:txBody>
      </p:sp>
      <p:pic>
        <p:nvPicPr>
          <p:cNvPr id="11" name="Picture 5" descr="C:\Users\HP\Desktop\القرآن حياتي\Pict\19408_image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0" y="3115800"/>
            <a:ext cx="238125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
          <p:cNvSpPr>
            <a:spLocks noChangeArrowheads="1"/>
          </p:cNvSpPr>
          <p:nvPr/>
        </p:nvSpPr>
        <p:spPr bwMode="auto">
          <a:xfrm>
            <a:off x="3648076" y="3076744"/>
            <a:ext cx="5334560" cy="122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lnSpc>
                <a:spcPct val="90000"/>
              </a:lnSpc>
              <a:spcBef>
                <a:spcPct val="0"/>
              </a:spcBef>
              <a:buClrTx/>
              <a:buSzTx/>
              <a:buFontTx/>
              <a:buNone/>
            </a:pPr>
            <a:r>
              <a:rPr lang="en-US" altLang="en-US" sz="2800" b="1" dirty="0" smtClean="0">
                <a:solidFill>
                  <a:schemeClr val="accent6">
                    <a:lumMod val="50000"/>
                  </a:schemeClr>
                </a:solidFill>
                <a:latin typeface="Garamond" panose="02020404030301010803" pitchFamily="18" charset="0"/>
                <a:ea typeface="华文楷体"/>
                <a:cs typeface="华文楷体"/>
              </a:rPr>
              <a:t>Wars of </a:t>
            </a:r>
            <a:r>
              <a:rPr lang="en-US" altLang="en-US" sz="2800" b="1" dirty="0" err="1" smtClean="0">
                <a:solidFill>
                  <a:schemeClr val="accent6">
                    <a:lumMod val="50000"/>
                  </a:schemeClr>
                </a:solidFill>
                <a:latin typeface="Garamond" panose="02020404030301010803" pitchFamily="18" charset="0"/>
                <a:ea typeface="华文楷体"/>
                <a:cs typeface="华文楷体"/>
              </a:rPr>
              <a:t>Riddah</a:t>
            </a:r>
            <a:r>
              <a:rPr lang="en-US" altLang="en-US" sz="2800" b="1" dirty="0" smtClean="0">
                <a:solidFill>
                  <a:schemeClr val="accent6">
                    <a:lumMod val="50000"/>
                  </a:schemeClr>
                </a:solidFill>
                <a:latin typeface="Garamond" panose="02020404030301010803" pitchFamily="18" charset="0"/>
                <a:ea typeface="华文楷体"/>
                <a:cs typeface="华文楷体"/>
              </a:rPr>
              <a:t> </a:t>
            </a:r>
            <a:r>
              <a:rPr lang="en-US" altLang="en-US" sz="1800" b="1" dirty="0" smtClean="0">
                <a:solidFill>
                  <a:schemeClr val="accent6">
                    <a:lumMod val="50000"/>
                  </a:schemeClr>
                </a:solidFill>
                <a:latin typeface="Garamond" panose="02020404030301010803" pitchFamily="18" charset="0"/>
                <a:ea typeface="华文楷体"/>
                <a:cs typeface="华文楷体"/>
              </a:rPr>
              <a:t>(apostasy)</a:t>
            </a:r>
            <a:endParaRPr lang="ar-KW" altLang="en-US" sz="2800" b="1" dirty="0">
              <a:solidFill>
                <a:schemeClr val="accent6">
                  <a:lumMod val="50000"/>
                </a:schemeClr>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endParaRPr lang="ar-KW" altLang="en-US" sz="1100" b="1" dirty="0">
              <a:solidFill>
                <a:schemeClr val="accent6">
                  <a:lumMod val="50000"/>
                </a:schemeClr>
              </a:solidFill>
              <a:latin typeface="Garamond" panose="02020404030301010803" pitchFamily="18" charset="0"/>
              <a:ea typeface="华文楷体"/>
              <a:cs typeface="华文楷体"/>
            </a:endParaRPr>
          </a:p>
          <a:p>
            <a:pPr algn="ctr" rtl="0" eaLnBrk="1" hangingPunct="1">
              <a:lnSpc>
                <a:spcPct val="90000"/>
              </a:lnSpc>
              <a:spcBef>
                <a:spcPct val="0"/>
              </a:spcBef>
              <a:buClrTx/>
              <a:buSzTx/>
              <a:buFontTx/>
              <a:buNone/>
            </a:pPr>
            <a:r>
              <a:rPr lang="en-US" altLang="en-US" sz="1800" b="1" dirty="0" smtClean="0">
                <a:solidFill>
                  <a:schemeClr val="accent6">
                    <a:lumMod val="50000"/>
                  </a:schemeClr>
                </a:solidFill>
                <a:latin typeface="Garamond" panose="02020404030301010803" pitchFamily="18" charset="0"/>
                <a:ea typeface="华文楷体"/>
                <a:cs typeface="华文楷体"/>
              </a:rPr>
              <a:t>Patel if al-</a:t>
            </a:r>
            <a:r>
              <a:rPr lang="en-US" altLang="en-US" sz="1800" b="1" dirty="0" err="1" smtClean="0">
                <a:solidFill>
                  <a:schemeClr val="accent6">
                    <a:lumMod val="50000"/>
                  </a:schemeClr>
                </a:solidFill>
                <a:latin typeface="Garamond" panose="02020404030301010803" pitchFamily="18" charset="0"/>
                <a:ea typeface="华文楷体"/>
                <a:cs typeface="华文楷体"/>
              </a:rPr>
              <a:t>Yamamah</a:t>
            </a:r>
            <a:r>
              <a:rPr lang="en-US" altLang="en-US" sz="1800" b="1" dirty="0" smtClean="0">
                <a:solidFill>
                  <a:schemeClr val="accent6">
                    <a:lumMod val="50000"/>
                  </a:schemeClr>
                </a:solidFill>
                <a:latin typeface="Garamond" panose="02020404030301010803" pitchFamily="18" charset="0"/>
                <a:ea typeface="华文楷体"/>
                <a:cs typeface="华文楷体"/>
              </a:rPr>
              <a:t> </a:t>
            </a:r>
            <a:r>
              <a:rPr lang="en-US" altLang="en-US" sz="1200" b="1" dirty="0" smtClean="0">
                <a:solidFill>
                  <a:schemeClr val="tx1"/>
                </a:solidFill>
                <a:latin typeface="Garamond" panose="02020404030301010803" pitchFamily="18" charset="0"/>
                <a:ea typeface="华文楷体"/>
                <a:cs typeface="华文楷体"/>
              </a:rPr>
              <a:t>12 HA</a:t>
            </a:r>
            <a:endParaRPr lang="ar-KW" altLang="en-US" sz="1800" b="1" dirty="0">
              <a:solidFill>
                <a:schemeClr val="tx1"/>
              </a:solidFill>
              <a:latin typeface="Garamond" panose="02020404030301010803" pitchFamily="18" charset="0"/>
              <a:ea typeface="华文楷体"/>
              <a:cs typeface="华文楷体"/>
            </a:endParaRPr>
          </a:p>
          <a:p>
            <a:pPr algn="ctr" rtl="0" eaLnBrk="1" hangingPunct="1">
              <a:lnSpc>
                <a:spcPct val="90000"/>
              </a:lnSpc>
              <a:spcBef>
                <a:spcPct val="0"/>
              </a:spcBef>
              <a:buClrTx/>
              <a:buSzTx/>
              <a:buFontTx/>
              <a:buNone/>
            </a:pPr>
            <a:endParaRPr lang="en-US" altLang="en-US" sz="1050" b="1" dirty="0" smtClean="0">
              <a:solidFill>
                <a:srgbClr val="FFFF00"/>
              </a:solidFill>
              <a:latin typeface="Garamond" panose="02020404030301010803" pitchFamily="18" charset="0"/>
              <a:ea typeface="华文楷体"/>
              <a:cs typeface="华文楷体"/>
            </a:endParaRPr>
          </a:p>
          <a:p>
            <a:pPr algn="ctr" rtl="0" eaLnBrk="1" hangingPunct="1">
              <a:lnSpc>
                <a:spcPct val="90000"/>
              </a:lnSpc>
              <a:spcBef>
                <a:spcPct val="0"/>
              </a:spcBef>
              <a:buClrTx/>
              <a:buSzTx/>
              <a:buFontTx/>
              <a:buNone/>
            </a:pPr>
            <a:r>
              <a:rPr lang="en-US" altLang="en-US" sz="1400" b="1" dirty="0" smtClean="0">
                <a:solidFill>
                  <a:schemeClr val="tx1"/>
                </a:solidFill>
                <a:latin typeface="Garamond" panose="02020404030301010803" pitchFamily="18" charset="0"/>
                <a:ea typeface="华文楷体"/>
                <a:cs typeface="华文楷体"/>
              </a:rPr>
              <a:t>A lot of </a:t>
            </a:r>
            <a:r>
              <a:rPr lang="en-US" altLang="en-US" sz="1400" b="1" dirty="0" err="1" smtClean="0">
                <a:solidFill>
                  <a:schemeClr val="tx1"/>
                </a:solidFill>
                <a:latin typeface="Garamond" panose="02020404030301010803" pitchFamily="18" charset="0"/>
                <a:ea typeface="华文楷体"/>
                <a:cs typeface="华文楷体"/>
              </a:rPr>
              <a:t>Qura</a:t>
            </a:r>
            <a:r>
              <a:rPr lang="en-US" altLang="en-US" sz="1400" b="1" dirty="0" smtClean="0">
                <a:solidFill>
                  <a:schemeClr val="tx1"/>
                </a:solidFill>
                <a:latin typeface="Garamond" panose="02020404030301010803" pitchFamily="18" charset="0"/>
                <a:ea typeface="华文楷体"/>
                <a:cs typeface="华文楷体"/>
              </a:rPr>
              <a:t>’ were killed including Salem </a:t>
            </a:r>
            <a:r>
              <a:rPr lang="en-US" altLang="en-US" sz="1400" b="1" dirty="0" err="1" smtClean="0">
                <a:solidFill>
                  <a:schemeClr val="tx1"/>
                </a:solidFill>
                <a:latin typeface="Garamond" panose="02020404030301010803" pitchFamily="18" charset="0"/>
                <a:ea typeface="华文楷体"/>
                <a:cs typeface="华文楷体"/>
              </a:rPr>
              <a:t>Mawla</a:t>
            </a:r>
            <a:r>
              <a:rPr lang="en-US" altLang="en-US" sz="1400" b="1" dirty="0" smtClean="0">
                <a:solidFill>
                  <a:schemeClr val="tx1"/>
                </a:solidFill>
                <a:latin typeface="Garamond" panose="02020404030301010803" pitchFamily="18" charset="0"/>
                <a:ea typeface="华文楷体"/>
                <a:cs typeface="华文楷体"/>
              </a:rPr>
              <a:t> Abi </a:t>
            </a:r>
            <a:r>
              <a:rPr lang="en-US" altLang="en-US" sz="1400" b="1" dirty="0" err="1" smtClean="0">
                <a:solidFill>
                  <a:schemeClr val="tx1"/>
                </a:solidFill>
                <a:latin typeface="Garamond" panose="02020404030301010803" pitchFamily="18" charset="0"/>
                <a:ea typeface="华文楷体"/>
                <a:cs typeface="华文楷体"/>
              </a:rPr>
              <a:t>Huzifah</a:t>
            </a:r>
            <a:endParaRPr lang="fr-FR" altLang="en-US" sz="1050" b="1" dirty="0">
              <a:solidFill>
                <a:srgbClr val="FFFF00"/>
              </a:solidFill>
              <a:latin typeface="Garamond" panose="02020404030301010803" pitchFamily="18" charset="0"/>
              <a:ea typeface="华文楷体"/>
              <a:cs typeface="华文楷体"/>
            </a:endParaRPr>
          </a:p>
        </p:txBody>
      </p:sp>
      <p:sp>
        <p:nvSpPr>
          <p:cNvPr id="13" name="Rectangle 1"/>
          <p:cNvSpPr>
            <a:spLocks noChangeArrowheads="1"/>
          </p:cNvSpPr>
          <p:nvPr/>
        </p:nvSpPr>
        <p:spPr bwMode="auto">
          <a:xfrm>
            <a:off x="4536981" y="4599715"/>
            <a:ext cx="3339913" cy="157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b="1" dirty="0">
                <a:solidFill>
                  <a:schemeClr val="accent6">
                    <a:lumMod val="50000"/>
                  </a:schemeClr>
                </a:solidFill>
                <a:latin typeface="Garamond" panose="02020404030301010803" pitchFamily="18" charset="0"/>
                <a:ea typeface="华文楷体"/>
                <a:cs typeface="华文楷体"/>
              </a:rPr>
              <a:t>حروب الردة</a:t>
            </a:r>
          </a:p>
          <a:p>
            <a:pPr algn="ctr" eaLnBrk="1" hangingPunct="1">
              <a:lnSpc>
                <a:spcPct val="90000"/>
              </a:lnSpc>
              <a:spcBef>
                <a:spcPct val="0"/>
              </a:spcBef>
              <a:buClrTx/>
              <a:buSzTx/>
              <a:buFontTx/>
              <a:buNone/>
            </a:pPr>
            <a:endParaRPr lang="ar-KW" altLang="en-US" sz="1200" b="1" dirty="0">
              <a:solidFill>
                <a:schemeClr val="accent6">
                  <a:lumMod val="50000"/>
                </a:schemeClr>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ar-KW" altLang="en-US" sz="2000" b="1" dirty="0">
                <a:solidFill>
                  <a:schemeClr val="accent6">
                    <a:lumMod val="50000"/>
                  </a:schemeClr>
                </a:solidFill>
                <a:latin typeface="Garamond" panose="02020404030301010803" pitchFamily="18" charset="0"/>
                <a:ea typeface="华文楷体"/>
                <a:cs typeface="华文楷体"/>
              </a:rPr>
              <a:t>معركة اليمامة </a:t>
            </a:r>
            <a:r>
              <a:rPr lang="ar-KW" altLang="en-US" sz="1400" b="1" dirty="0">
                <a:solidFill>
                  <a:schemeClr val="tx1"/>
                </a:solidFill>
                <a:latin typeface="Garamond" panose="02020404030301010803" pitchFamily="18" charset="0"/>
                <a:ea typeface="华文楷体"/>
                <a:cs typeface="华文楷体"/>
              </a:rPr>
              <a:t>12 هـ</a:t>
            </a:r>
            <a:endParaRPr lang="ar-KW" altLang="en-US"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endParaRPr lang="ar-KW" altLang="en-US" sz="1100" b="1" dirty="0">
              <a:solidFill>
                <a:srgbClr val="FFFF00"/>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ar-KW" altLang="en-US" sz="1800" dirty="0">
                <a:solidFill>
                  <a:schemeClr val="tx1"/>
                </a:solidFill>
                <a:latin typeface="Garamond" panose="02020404030301010803" pitchFamily="18" charset="0"/>
                <a:cs typeface="PT Bold Heading" pitchFamily="2" charset="-78"/>
              </a:rPr>
              <a:t>استشهاد 70</a:t>
            </a:r>
            <a:r>
              <a:rPr lang="ar-SA" altLang="en-US" sz="1800" dirty="0">
                <a:solidFill>
                  <a:schemeClr val="tx1"/>
                </a:solidFill>
                <a:latin typeface="Garamond" panose="02020404030301010803" pitchFamily="18" charset="0"/>
                <a:cs typeface="PT Bold Heading" pitchFamily="2" charset="-78"/>
              </a:rPr>
              <a:t> من </a:t>
            </a:r>
            <a:r>
              <a:rPr lang="ar-SA" altLang="en-US" sz="1800" dirty="0" smtClean="0">
                <a:solidFill>
                  <a:schemeClr val="tx1"/>
                </a:solidFill>
                <a:latin typeface="Garamond" panose="02020404030301010803" pitchFamily="18" charset="0"/>
                <a:cs typeface="PT Bold Heading" pitchFamily="2" charset="-78"/>
              </a:rPr>
              <a:t>القراء</a:t>
            </a:r>
            <a:r>
              <a:rPr lang="en-US" altLang="en-US" sz="1800" dirty="0" smtClean="0">
                <a:solidFill>
                  <a:schemeClr val="tx1"/>
                </a:solidFill>
                <a:latin typeface="Garamond" panose="02020404030301010803" pitchFamily="18" charset="0"/>
                <a:cs typeface="PT Bold Heading" pitchFamily="2" charset="-78"/>
              </a:rPr>
              <a:t> </a:t>
            </a:r>
            <a:r>
              <a:rPr lang="ar-SA" altLang="en-US" sz="1800" dirty="0" smtClean="0">
                <a:solidFill>
                  <a:schemeClr val="tx1"/>
                </a:solidFill>
                <a:latin typeface="Garamond" panose="02020404030301010803" pitchFamily="18" charset="0"/>
                <a:cs typeface="PT Bold Heading" pitchFamily="2" charset="-78"/>
              </a:rPr>
              <a:t>منهم </a:t>
            </a:r>
            <a:r>
              <a:rPr lang="ar-SA" altLang="en-US" sz="1800" dirty="0">
                <a:solidFill>
                  <a:schemeClr val="tx1"/>
                </a:solidFill>
                <a:latin typeface="Garamond" panose="02020404030301010803" pitchFamily="18" charset="0"/>
                <a:cs typeface="PT Bold Heading" pitchFamily="2" charset="-78"/>
              </a:rPr>
              <a:t>سالم مولى أبي حذيفة</a:t>
            </a:r>
            <a:endParaRPr lang="ar-KW" altLang="en-US" sz="1800" b="1" dirty="0">
              <a:solidFill>
                <a:srgbClr val="FFFF00"/>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endParaRPr lang="fr-FR" altLang="en-US" sz="1100" b="1" dirty="0">
              <a:solidFill>
                <a:srgbClr val="FFFF00"/>
              </a:solidFill>
              <a:latin typeface="Garamond" panose="02020404030301010803" pitchFamily="18" charset="0"/>
              <a:ea typeface="华文楷体"/>
              <a:cs typeface="华文楷体"/>
            </a:endParaRPr>
          </a:p>
        </p:txBody>
      </p:sp>
      <p:sp>
        <p:nvSpPr>
          <p:cNvPr id="14" name="TextBox 13"/>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2121984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stCondLst>
                                            <p:cond delay="0"/>
                                          </p:stCondLst>
                                        </p:cTn>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1000">
                                          <p:stCondLst>
                                            <p:cond delay="0"/>
                                          </p:stCondLst>
                                        </p:cTn>
                                        <p:tgtEl>
                                          <p:spTgt spid="10">
                                            <p:txEl>
                                              <p:pRg st="0" end="0"/>
                                            </p:txEl>
                                          </p:spTgt>
                                        </p:tgtEl>
                                      </p:cBhvr>
                                    </p:animEffec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par>
                          <p:cTn id="19" fill="hold">
                            <p:stCondLst>
                              <p:cond delay="2000"/>
                            </p:stCondLst>
                            <p:childTnLst>
                              <p:par>
                                <p:cTn id="20" presetID="16" presetClass="entr" presetSubtype="2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648076" y="2001375"/>
            <a:ext cx="6265863" cy="792163"/>
          </a:xfrm>
          <a:prstGeom prst="rect">
            <a:avLst/>
          </a:prstGeom>
          <a:solidFill>
            <a:srgbClr val="003300"/>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bg1"/>
                </a:solidFill>
                <a:latin typeface="Arial" pitchFamily="34" charset="0"/>
                <a:cs typeface="Arial" pitchFamily="34" charset="0"/>
              </a:rPr>
              <a:t>أبو بكر الصديق </a:t>
            </a:r>
            <a:r>
              <a:rPr lang="ar-KW" sz="1000" b="1" dirty="0">
                <a:solidFill>
                  <a:schemeClr val="bg1"/>
                </a:solidFill>
                <a:latin typeface="Arial" pitchFamily="34" charset="0"/>
                <a:cs typeface="Arial" pitchFamily="34" charset="0"/>
              </a:rPr>
              <a:t>رضي الله عنه   </a:t>
            </a:r>
            <a:r>
              <a:rPr lang="ar-KW" sz="2000" b="1" dirty="0">
                <a:solidFill>
                  <a:schemeClr val="bg1"/>
                </a:solidFill>
                <a:latin typeface="Arial" pitchFamily="34" charset="0"/>
                <a:cs typeface="Arial" pitchFamily="34" charset="0"/>
              </a:rPr>
              <a:t>(11 هـ - 13 هـ )</a:t>
            </a:r>
            <a:r>
              <a:rPr lang="en-US" sz="2000" b="1" dirty="0">
                <a:solidFill>
                  <a:schemeClr val="bg1"/>
                </a:solidFill>
                <a:latin typeface="Arial" pitchFamily="34" charset="0"/>
                <a:cs typeface="Arial" pitchFamily="34" charset="0"/>
              </a:rPr>
              <a:t>Abo Bakr </a:t>
            </a: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p:txBody>
      </p:sp>
      <p:sp>
        <p:nvSpPr>
          <p:cNvPr id="7" name="Rectangle 1"/>
          <p:cNvSpPr>
            <a:spLocks noChangeArrowheads="1"/>
          </p:cNvSpPr>
          <p:nvPr/>
        </p:nvSpPr>
        <p:spPr bwMode="auto">
          <a:xfrm>
            <a:off x="4846827" y="4831999"/>
            <a:ext cx="42164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SA" altLang="en-US" sz="1800" dirty="0">
                <a:solidFill>
                  <a:schemeClr val="tx1"/>
                </a:solidFill>
                <a:latin typeface="Garamond" panose="02020404030301010803" pitchFamily="18" charset="0"/>
                <a:cs typeface="PT Bold Heading" pitchFamily="2" charset="-78"/>
              </a:rPr>
              <a:t>في صحيح البخاري</a:t>
            </a:r>
            <a:endParaRPr lang="en-US" altLang="en-US" sz="1800" dirty="0">
              <a:solidFill>
                <a:schemeClr val="tx1"/>
              </a:solidFill>
              <a:latin typeface="Garamond" panose="02020404030301010803" pitchFamily="18" charset="0"/>
              <a:cs typeface="PT Bold Heading" pitchFamily="2" charset="-78"/>
            </a:endParaRPr>
          </a:p>
          <a:p>
            <a:pPr algn="ctr" eaLnBrk="1" hangingPunct="1">
              <a:spcBef>
                <a:spcPct val="0"/>
              </a:spcBef>
              <a:buClrTx/>
              <a:buSzTx/>
              <a:buFontTx/>
              <a:buNone/>
            </a:pPr>
            <a:r>
              <a:rPr lang="ar-SA" altLang="en-US" sz="1800" dirty="0">
                <a:solidFill>
                  <a:schemeClr val="tx1"/>
                </a:solidFill>
                <a:latin typeface="Garamond" panose="02020404030301010803" pitchFamily="18" charset="0"/>
                <a:cs typeface="PT Bold Heading" pitchFamily="2" charset="-78"/>
              </a:rPr>
              <a:t> أن </a:t>
            </a:r>
            <a:r>
              <a:rPr lang="ar-SA" altLang="en-US" sz="2400" b="1" dirty="0">
                <a:solidFill>
                  <a:schemeClr val="tx1"/>
                </a:solidFill>
                <a:latin typeface="Garamond" panose="02020404030301010803" pitchFamily="18" charset="0"/>
                <a:cs typeface="PT Bold Heading" pitchFamily="2" charset="-78"/>
              </a:rPr>
              <a:t>عمر بن الخطاب </a:t>
            </a:r>
            <a:r>
              <a:rPr lang="ar-SA" altLang="en-US" sz="1050" dirty="0">
                <a:solidFill>
                  <a:schemeClr val="tx1"/>
                </a:solidFill>
                <a:latin typeface="Garamond" panose="02020404030301010803" pitchFamily="18" charset="0"/>
                <a:cs typeface="PT Bold Heading" pitchFamily="2" charset="-78"/>
              </a:rPr>
              <a:t>رضي الله عنه</a:t>
            </a:r>
            <a:r>
              <a:rPr lang="en-US" altLang="en-US" sz="1050" dirty="0">
                <a:solidFill>
                  <a:schemeClr val="tx1"/>
                </a:solidFill>
                <a:latin typeface="Garamond" panose="02020404030301010803" pitchFamily="18" charset="0"/>
              </a:rPr>
              <a:t> </a:t>
            </a:r>
          </a:p>
          <a:p>
            <a:pPr algn="ctr" eaLnBrk="1" hangingPunct="1">
              <a:spcBef>
                <a:spcPct val="0"/>
              </a:spcBef>
              <a:buClrTx/>
              <a:buSzTx/>
              <a:buFontTx/>
              <a:buNone/>
            </a:pPr>
            <a:r>
              <a:rPr lang="en-US" altLang="en-US" sz="1050" dirty="0">
                <a:solidFill>
                  <a:schemeClr val="tx1"/>
                </a:solidFill>
                <a:latin typeface="Garamond" panose="02020404030301010803" pitchFamily="18" charset="0"/>
              </a:rPr>
              <a:t> </a:t>
            </a:r>
            <a:r>
              <a:rPr lang="ar-SA" altLang="en-US" sz="1800" dirty="0">
                <a:solidFill>
                  <a:schemeClr val="tx1"/>
                </a:solidFill>
                <a:latin typeface="Garamond" panose="02020404030301010803" pitchFamily="18" charset="0"/>
                <a:cs typeface="PT Bold Heading" pitchFamily="2" charset="-78"/>
              </a:rPr>
              <a:t>أشار على </a:t>
            </a:r>
            <a:r>
              <a:rPr lang="ar-SA" altLang="en-US" sz="2800" b="1" dirty="0">
                <a:solidFill>
                  <a:schemeClr val="tx1"/>
                </a:solidFill>
                <a:latin typeface="Garamond" panose="02020404030301010803" pitchFamily="18" charset="0"/>
                <a:cs typeface="PT Bold Heading" pitchFamily="2" charset="-78"/>
              </a:rPr>
              <a:t>أبي بكرٍ </a:t>
            </a:r>
            <a:r>
              <a:rPr lang="ar-SA" altLang="en-US" sz="1100" dirty="0">
                <a:solidFill>
                  <a:schemeClr val="tx1"/>
                </a:solidFill>
                <a:latin typeface="Garamond" panose="02020404030301010803" pitchFamily="18" charset="0"/>
                <a:cs typeface="PT Bold Heading" pitchFamily="2" charset="-78"/>
              </a:rPr>
              <a:t>رضي الله عنه</a:t>
            </a:r>
            <a:r>
              <a:rPr lang="en-US" altLang="en-US" sz="1100" dirty="0">
                <a:solidFill>
                  <a:schemeClr val="tx1"/>
                </a:solidFill>
                <a:latin typeface="Garamond" panose="02020404030301010803" pitchFamily="18" charset="0"/>
              </a:rPr>
              <a:t>  </a:t>
            </a:r>
            <a:r>
              <a:rPr lang="ar-SA" altLang="en-US" sz="2800" b="1" dirty="0">
                <a:solidFill>
                  <a:schemeClr val="tx1"/>
                </a:solidFill>
                <a:latin typeface="Garamond" panose="02020404030301010803" pitchFamily="18" charset="0"/>
                <a:cs typeface="PT Bold Heading" pitchFamily="2" charset="-78"/>
              </a:rPr>
              <a:t>بجمع القرآن </a:t>
            </a:r>
            <a:endParaRPr lang="en-US" altLang="en-US" sz="1800" dirty="0">
              <a:solidFill>
                <a:schemeClr val="tx1"/>
              </a:solidFill>
              <a:latin typeface="Garamond" panose="02020404030301010803" pitchFamily="18" charset="0"/>
              <a:cs typeface="PT Bold Heading" pitchFamily="2" charset="-78"/>
            </a:endParaRPr>
          </a:p>
          <a:p>
            <a:pPr algn="ctr" eaLnBrk="1" hangingPunct="1">
              <a:spcBef>
                <a:spcPct val="0"/>
              </a:spcBef>
              <a:buClrTx/>
              <a:buSzTx/>
              <a:buFontTx/>
              <a:buNone/>
            </a:pPr>
            <a:r>
              <a:rPr lang="ar-SA" altLang="en-US" sz="1800" dirty="0">
                <a:solidFill>
                  <a:schemeClr val="tx1"/>
                </a:solidFill>
                <a:latin typeface="Garamond" panose="02020404030301010803" pitchFamily="18" charset="0"/>
                <a:cs typeface="PT Bold Heading" pitchFamily="2" charset="-78"/>
              </a:rPr>
              <a:t>فتوقف فلم يزل عمر يراجعه حتى شرح الله صدر أبي بكر ٍرضي الله عنه</a:t>
            </a:r>
            <a:r>
              <a:rPr lang="en-US" altLang="en-US" sz="1800" dirty="0">
                <a:solidFill>
                  <a:schemeClr val="tx1"/>
                </a:solidFill>
                <a:latin typeface="Garamond" panose="02020404030301010803" pitchFamily="18" charset="0"/>
              </a:rPr>
              <a:t> </a:t>
            </a:r>
            <a:r>
              <a:rPr lang="ar-SA" altLang="en-US" sz="1800" dirty="0">
                <a:solidFill>
                  <a:schemeClr val="tx1"/>
                </a:solidFill>
                <a:latin typeface="Garamond" panose="02020404030301010803" pitchFamily="18" charset="0"/>
                <a:cs typeface="PT Bold Heading" pitchFamily="2" charset="-78"/>
              </a:rPr>
              <a:t>لذلك</a:t>
            </a:r>
          </a:p>
        </p:txBody>
      </p:sp>
      <p:sp>
        <p:nvSpPr>
          <p:cNvPr id="8" name="Rectangle 1"/>
          <p:cNvSpPr>
            <a:spLocks noChangeArrowheads="1"/>
          </p:cNvSpPr>
          <p:nvPr/>
        </p:nvSpPr>
        <p:spPr bwMode="auto">
          <a:xfrm>
            <a:off x="3648076" y="2887246"/>
            <a:ext cx="735161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en-US" altLang="en-US" sz="1800" dirty="0" smtClean="0">
                <a:solidFill>
                  <a:schemeClr val="tx1"/>
                </a:solidFill>
                <a:latin typeface="Garamond" panose="02020404030301010803" pitchFamily="18" charset="0"/>
                <a:cs typeface="PT Bold Heading" pitchFamily="2" charset="-78"/>
              </a:rPr>
              <a:t>In the </a:t>
            </a:r>
            <a:r>
              <a:rPr lang="en-US" altLang="en-US" sz="1800" dirty="0" err="1" smtClean="0">
                <a:solidFill>
                  <a:schemeClr val="tx1"/>
                </a:solidFill>
                <a:latin typeface="Garamond" panose="02020404030301010803" pitchFamily="18" charset="0"/>
                <a:cs typeface="PT Bold Heading" pitchFamily="2" charset="-78"/>
              </a:rPr>
              <a:t>Saheeh</a:t>
            </a:r>
            <a:r>
              <a:rPr lang="en-US" altLang="en-US" sz="1800" dirty="0" smtClean="0">
                <a:solidFill>
                  <a:schemeClr val="tx1"/>
                </a:solidFill>
                <a:latin typeface="Garamond" panose="02020404030301010803" pitchFamily="18" charset="0"/>
                <a:cs typeface="PT Bold Heading" pitchFamily="2" charset="-78"/>
              </a:rPr>
              <a:t> of Bukhari mentioned that</a:t>
            </a:r>
          </a:p>
          <a:p>
            <a:pPr algn="ctr" rtl="0" eaLnBrk="1" hangingPunct="1">
              <a:spcBef>
                <a:spcPct val="0"/>
              </a:spcBef>
              <a:buClrTx/>
              <a:buSzTx/>
              <a:buFontTx/>
              <a:buNone/>
            </a:pPr>
            <a:r>
              <a:rPr lang="en-US" altLang="en-US" sz="2400" b="1" dirty="0" smtClean="0">
                <a:solidFill>
                  <a:schemeClr val="tx1"/>
                </a:solidFill>
                <a:latin typeface="Garamond" panose="02020404030301010803" pitchFamily="18" charset="0"/>
                <a:cs typeface="PT Bold Heading" pitchFamily="2" charset="-78"/>
              </a:rPr>
              <a:t>Omar Ibn al-</a:t>
            </a:r>
            <a:r>
              <a:rPr lang="en-US" altLang="en-US" sz="2400" b="1" dirty="0" err="1" smtClean="0">
                <a:solidFill>
                  <a:schemeClr val="tx1"/>
                </a:solidFill>
                <a:latin typeface="Garamond" panose="02020404030301010803" pitchFamily="18" charset="0"/>
                <a:cs typeface="PT Bold Heading" pitchFamily="2" charset="-78"/>
              </a:rPr>
              <a:t>Khattab</a:t>
            </a:r>
            <a:r>
              <a:rPr lang="en-US" altLang="en-US" sz="2400" b="1" dirty="0" smtClean="0">
                <a:solidFill>
                  <a:schemeClr val="tx1"/>
                </a:solidFill>
                <a:latin typeface="Garamond" panose="02020404030301010803" pitchFamily="18" charset="0"/>
                <a:cs typeface="PT Bold Heading" pitchFamily="2" charset="-78"/>
              </a:rPr>
              <a:t> </a:t>
            </a:r>
            <a:r>
              <a:rPr lang="en-US" altLang="en-US" sz="2400" dirty="0" smtClean="0">
                <a:solidFill>
                  <a:schemeClr val="tx1"/>
                </a:solidFill>
                <a:latin typeface="Garamond" panose="02020404030301010803" pitchFamily="18" charset="0"/>
                <a:cs typeface="PT Bold Heading" pitchFamily="2" charset="-78"/>
              </a:rPr>
              <a:t>advised </a:t>
            </a:r>
            <a:r>
              <a:rPr lang="en-US" altLang="en-US" sz="2400" b="1" dirty="0" smtClean="0">
                <a:solidFill>
                  <a:schemeClr val="tx1"/>
                </a:solidFill>
                <a:latin typeface="Garamond" panose="02020404030301010803" pitchFamily="18" charset="0"/>
                <a:cs typeface="PT Bold Heading" pitchFamily="2" charset="-78"/>
              </a:rPr>
              <a:t>Abo Bakr</a:t>
            </a:r>
            <a:r>
              <a:rPr lang="en-US" altLang="en-US" sz="2400" dirty="0" smtClean="0">
                <a:solidFill>
                  <a:schemeClr val="tx1"/>
                </a:solidFill>
                <a:latin typeface="Garamond" panose="02020404030301010803" pitchFamily="18" charset="0"/>
                <a:cs typeface="PT Bold Heading" pitchFamily="2" charset="-78"/>
              </a:rPr>
              <a:t> to</a:t>
            </a:r>
          </a:p>
          <a:p>
            <a:pPr algn="ctr" rtl="0" eaLnBrk="1" hangingPunct="1">
              <a:spcBef>
                <a:spcPct val="0"/>
              </a:spcBef>
              <a:buClrTx/>
              <a:buSzTx/>
              <a:buFontTx/>
              <a:buNone/>
            </a:pPr>
            <a:r>
              <a:rPr lang="en-US" altLang="en-US" b="1" dirty="0" smtClean="0">
                <a:solidFill>
                  <a:schemeClr val="tx1"/>
                </a:solidFill>
                <a:latin typeface="Garamond" panose="02020404030301010803" pitchFamily="18" charset="0"/>
                <a:cs typeface="PT Bold Heading" pitchFamily="2" charset="-78"/>
              </a:rPr>
              <a:t>Collect the Quran segments in one book</a:t>
            </a:r>
          </a:p>
          <a:p>
            <a:pPr algn="ctr" rtl="0" eaLnBrk="1" hangingPunct="1">
              <a:spcBef>
                <a:spcPct val="0"/>
              </a:spcBef>
              <a:buClrTx/>
              <a:buSzTx/>
              <a:buFontTx/>
              <a:buNone/>
            </a:pPr>
            <a:r>
              <a:rPr lang="en-US" altLang="en-US" sz="2400" dirty="0" smtClean="0">
                <a:solidFill>
                  <a:schemeClr val="tx1"/>
                </a:solidFill>
                <a:latin typeface="Garamond" panose="02020404030301010803" pitchFamily="18" charset="0"/>
                <a:cs typeface="PT Bold Heading" pitchFamily="2" charset="-78"/>
              </a:rPr>
              <a:t>Abo Bakr hesitated then agreed at the end</a:t>
            </a:r>
            <a:endParaRPr lang="ar-SA" altLang="en-US" sz="2400" dirty="0">
              <a:solidFill>
                <a:schemeClr val="tx1"/>
              </a:solidFill>
              <a:latin typeface="Garamond" panose="02020404030301010803" pitchFamily="18" charset="0"/>
              <a:cs typeface="PT Bold Heading" pitchFamily="2" charset="-78"/>
            </a:endParaRPr>
          </a:p>
        </p:txBody>
      </p:sp>
      <p:sp>
        <p:nvSpPr>
          <p:cNvPr id="9" name="TextBox 8"/>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1954288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stCondLst>
                                            <p:cond delay="0"/>
                                          </p:stCondLst>
                                        </p:cTn>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stCondLst>
                                            <p:cond delay="0"/>
                                          </p:stCondLst>
                                        </p:cTn>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648076" y="2001375"/>
            <a:ext cx="6265863" cy="792163"/>
          </a:xfrm>
          <a:prstGeom prst="rect">
            <a:avLst/>
          </a:prstGeom>
          <a:solidFill>
            <a:srgbClr val="003300"/>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bg1"/>
                </a:solidFill>
                <a:latin typeface="Arial" pitchFamily="34" charset="0"/>
                <a:cs typeface="Arial" pitchFamily="34" charset="0"/>
              </a:rPr>
              <a:t>أبو بكر الصديق </a:t>
            </a:r>
            <a:r>
              <a:rPr lang="ar-KW" sz="1000" b="1" dirty="0">
                <a:solidFill>
                  <a:schemeClr val="bg1"/>
                </a:solidFill>
                <a:latin typeface="Arial" pitchFamily="34" charset="0"/>
                <a:cs typeface="Arial" pitchFamily="34" charset="0"/>
              </a:rPr>
              <a:t>رضي الله عنه   </a:t>
            </a:r>
            <a:r>
              <a:rPr lang="ar-KW" sz="2000" b="1" dirty="0">
                <a:solidFill>
                  <a:schemeClr val="bg1"/>
                </a:solidFill>
                <a:latin typeface="Arial" pitchFamily="34" charset="0"/>
                <a:cs typeface="Arial" pitchFamily="34" charset="0"/>
              </a:rPr>
              <a:t>(11 هـ - 13 هـ )</a:t>
            </a:r>
            <a:r>
              <a:rPr lang="en-US" sz="2000" b="1" dirty="0">
                <a:solidFill>
                  <a:schemeClr val="bg1"/>
                </a:solidFill>
                <a:latin typeface="Arial" pitchFamily="34" charset="0"/>
                <a:cs typeface="Arial" pitchFamily="34" charset="0"/>
              </a:rPr>
              <a:t>Abo Bakr </a:t>
            </a: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p:txBody>
      </p:sp>
      <p:sp>
        <p:nvSpPr>
          <p:cNvPr id="7" name="Rectangle 1"/>
          <p:cNvSpPr>
            <a:spLocks noChangeArrowheads="1"/>
          </p:cNvSpPr>
          <p:nvPr/>
        </p:nvSpPr>
        <p:spPr bwMode="auto">
          <a:xfrm>
            <a:off x="3648075" y="4970008"/>
            <a:ext cx="6767513"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SA" altLang="en-US" sz="1800" dirty="0" smtClean="0">
                <a:solidFill>
                  <a:schemeClr val="tx1"/>
                </a:solidFill>
                <a:latin typeface="Garamond" panose="02020404030301010803" pitchFamily="18" charset="0"/>
                <a:cs typeface="PT Bold Heading" pitchFamily="2" charset="-78"/>
              </a:rPr>
              <a:t>فأرسل </a:t>
            </a:r>
            <a:r>
              <a:rPr lang="ar-SA" altLang="en-US" sz="1800" dirty="0">
                <a:solidFill>
                  <a:schemeClr val="tx1"/>
                </a:solidFill>
                <a:latin typeface="Garamond" panose="02020404030301010803" pitchFamily="18" charset="0"/>
                <a:cs typeface="PT Bold Heading" pitchFamily="2" charset="-78"/>
              </a:rPr>
              <a:t>إلى </a:t>
            </a:r>
            <a:r>
              <a:rPr lang="ar-SA" altLang="en-US" b="1" dirty="0">
                <a:solidFill>
                  <a:schemeClr val="tx1"/>
                </a:solidFill>
                <a:latin typeface="Garamond" panose="02020404030301010803" pitchFamily="18" charset="0"/>
                <a:cs typeface="PT Bold Heading" pitchFamily="2" charset="-78"/>
              </a:rPr>
              <a:t>زيد بن ثابت  </a:t>
            </a:r>
            <a:r>
              <a:rPr lang="ar-SA" altLang="en-US" sz="1200" dirty="0">
                <a:solidFill>
                  <a:schemeClr val="tx1"/>
                </a:solidFill>
                <a:latin typeface="Garamond" panose="02020404030301010803" pitchFamily="18" charset="0"/>
                <a:cs typeface="PT Bold Heading" pitchFamily="2" charset="-78"/>
              </a:rPr>
              <a:t>رضي الله عنه</a:t>
            </a:r>
            <a:r>
              <a:rPr lang="en-US" altLang="en-US" sz="1200" dirty="0">
                <a:solidFill>
                  <a:schemeClr val="tx1"/>
                </a:solidFill>
                <a:latin typeface="Garamond" panose="02020404030301010803" pitchFamily="18" charset="0"/>
                <a:cs typeface="PT Bold Heading" pitchFamily="2" charset="-78"/>
              </a:rPr>
              <a:t> </a:t>
            </a:r>
            <a:r>
              <a:rPr lang="ar-KW" altLang="en-US" sz="1800" dirty="0">
                <a:solidFill>
                  <a:schemeClr val="tx1"/>
                </a:solidFill>
                <a:latin typeface="Garamond" panose="02020404030301010803" pitchFamily="18" charset="0"/>
                <a:cs typeface="PT Bold Heading" pitchFamily="2" charset="-78"/>
              </a:rPr>
              <a:t>فقال: </a:t>
            </a:r>
          </a:p>
          <a:p>
            <a:pPr algn="ctr" eaLnBrk="1" hangingPunct="1">
              <a:spcBef>
                <a:spcPct val="0"/>
              </a:spcBef>
              <a:buClrTx/>
              <a:buSzTx/>
              <a:buFontTx/>
              <a:buNone/>
            </a:pPr>
            <a:r>
              <a:rPr lang="ar-SA" altLang="en-US" sz="2000" b="1" dirty="0">
                <a:solidFill>
                  <a:schemeClr val="accent6">
                    <a:lumMod val="50000"/>
                  </a:schemeClr>
                </a:solidFill>
                <a:latin typeface="Garamond" panose="02020404030301010803" pitchFamily="18" charset="0"/>
                <a:cs typeface="PT Bold Heading" pitchFamily="2" charset="-78"/>
              </a:rPr>
              <a:t>فوالله لو كلفوني نقل جبل من الجبال ما كان اثقل علي مما امرني به من جمع القرآن</a:t>
            </a:r>
            <a:endParaRPr lang="ar-KW" altLang="en-US" sz="2000" b="1" dirty="0">
              <a:solidFill>
                <a:schemeClr val="accent6">
                  <a:lumMod val="50000"/>
                </a:schemeClr>
              </a:solidFill>
              <a:latin typeface="Garamond" panose="02020404030301010803" pitchFamily="18" charset="0"/>
              <a:cs typeface="PT Bold Heading" pitchFamily="2" charset="-78"/>
            </a:endParaRPr>
          </a:p>
          <a:p>
            <a:pPr algn="ctr" eaLnBrk="1" hangingPunct="1">
              <a:lnSpc>
                <a:spcPct val="150000"/>
              </a:lnSpc>
              <a:spcBef>
                <a:spcPct val="0"/>
              </a:spcBef>
              <a:buClrTx/>
              <a:buSzTx/>
              <a:buFontTx/>
              <a:buNone/>
            </a:pPr>
            <a:r>
              <a:rPr lang="ar-SA" altLang="en-US" sz="1600" b="1" dirty="0">
                <a:solidFill>
                  <a:schemeClr val="tx1"/>
                </a:solidFill>
                <a:latin typeface="Garamond" panose="02020404030301010803" pitchFamily="18" charset="0"/>
                <a:cs typeface="PT Bold Heading" pitchFamily="2" charset="-78"/>
              </a:rPr>
              <a:t>فتتبعت القرآن أجمعه من العسب واللحاف وصدور</a:t>
            </a:r>
            <a:r>
              <a:rPr lang="ar-KW" altLang="en-US" sz="1600" b="1" dirty="0">
                <a:solidFill>
                  <a:schemeClr val="tx1"/>
                </a:solidFill>
                <a:latin typeface="Garamond" panose="02020404030301010803" pitchFamily="18" charset="0"/>
                <a:cs typeface="PT Bold Heading" pitchFamily="2" charset="-78"/>
              </a:rPr>
              <a:t> </a:t>
            </a:r>
            <a:r>
              <a:rPr lang="ar-SA" altLang="en-US" sz="1600" b="1" dirty="0">
                <a:solidFill>
                  <a:schemeClr val="tx1"/>
                </a:solidFill>
                <a:latin typeface="Garamond" panose="02020404030301010803" pitchFamily="18" charset="0"/>
                <a:cs typeface="PT Bold Heading" pitchFamily="2" charset="-78"/>
              </a:rPr>
              <a:t>الرجال</a:t>
            </a:r>
          </a:p>
        </p:txBody>
      </p:sp>
      <p:sp>
        <p:nvSpPr>
          <p:cNvPr id="8" name="Rectangle 1"/>
          <p:cNvSpPr>
            <a:spLocks noChangeArrowheads="1"/>
          </p:cNvSpPr>
          <p:nvPr/>
        </p:nvSpPr>
        <p:spPr bwMode="auto">
          <a:xfrm>
            <a:off x="3648076" y="2936703"/>
            <a:ext cx="6767513"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en-US" altLang="en-US" sz="1800" dirty="0" smtClean="0">
                <a:solidFill>
                  <a:schemeClr val="tx1"/>
                </a:solidFill>
                <a:latin typeface="Garamond" panose="02020404030301010803" pitchFamily="18" charset="0"/>
                <a:cs typeface="PT Bold Heading" pitchFamily="2" charset="-78"/>
              </a:rPr>
              <a:t>Then he sent to call Zaid Ibn </a:t>
            </a:r>
            <a:r>
              <a:rPr lang="en-US" altLang="en-US" sz="1800" dirty="0" err="1" smtClean="0">
                <a:solidFill>
                  <a:schemeClr val="tx1"/>
                </a:solidFill>
                <a:latin typeface="Garamond" panose="02020404030301010803" pitchFamily="18" charset="0"/>
                <a:cs typeface="PT Bold Heading" pitchFamily="2" charset="-78"/>
              </a:rPr>
              <a:t>Thabit</a:t>
            </a:r>
            <a:r>
              <a:rPr lang="en-US" altLang="en-US" sz="1800" dirty="0" smtClean="0">
                <a:solidFill>
                  <a:schemeClr val="tx1"/>
                </a:solidFill>
                <a:latin typeface="Garamond" panose="02020404030301010803" pitchFamily="18" charset="0"/>
                <a:cs typeface="PT Bold Heading" pitchFamily="2" charset="-78"/>
              </a:rPr>
              <a:t> who said:</a:t>
            </a:r>
          </a:p>
          <a:p>
            <a:pPr algn="ctr" rtl="0" eaLnBrk="1" hangingPunct="1">
              <a:spcBef>
                <a:spcPct val="0"/>
              </a:spcBef>
              <a:buClrTx/>
              <a:buSzTx/>
              <a:buFontTx/>
              <a:buNone/>
            </a:pPr>
            <a:r>
              <a:rPr lang="en-US" altLang="en-US" sz="2000" b="1" dirty="0" smtClean="0">
                <a:solidFill>
                  <a:schemeClr val="accent6">
                    <a:lumMod val="50000"/>
                  </a:schemeClr>
                </a:solidFill>
                <a:latin typeface="Garamond" panose="02020404030301010803" pitchFamily="18" charset="0"/>
                <a:cs typeface="PT Bold Heading" pitchFamily="2" charset="-78"/>
              </a:rPr>
              <a:t>By Allah, If they gave me the mission of cutting a mountain it was not to be more difficult mission than this order of collecting the segments of Quran in one book</a:t>
            </a:r>
          </a:p>
          <a:p>
            <a:pPr algn="ctr" rtl="0" eaLnBrk="1" hangingPunct="1">
              <a:spcBef>
                <a:spcPct val="0"/>
              </a:spcBef>
              <a:buClrTx/>
              <a:buSzTx/>
              <a:buFontTx/>
              <a:buNone/>
            </a:pPr>
            <a:r>
              <a:rPr lang="en-US" altLang="en-US" sz="1800" b="1" dirty="0" smtClean="0">
                <a:solidFill>
                  <a:schemeClr val="tx1"/>
                </a:solidFill>
                <a:latin typeface="Garamond" panose="02020404030301010803" pitchFamily="18" charset="0"/>
                <a:cs typeface="PT Bold Heading" pitchFamily="2" charset="-78"/>
              </a:rPr>
              <a:t>Then I followed the segments and collected it from the palms &amp; stones and from the memories of the companions </a:t>
            </a:r>
            <a:endParaRPr lang="ar-SA" altLang="en-US" sz="1600" b="1" dirty="0">
              <a:solidFill>
                <a:schemeClr val="tx1"/>
              </a:solidFill>
              <a:latin typeface="Garamond" panose="02020404030301010803" pitchFamily="18" charset="0"/>
              <a:cs typeface="PT Bold Heading" pitchFamily="2" charset="-78"/>
            </a:endParaRPr>
          </a:p>
        </p:txBody>
      </p:sp>
      <p:sp>
        <p:nvSpPr>
          <p:cNvPr id="9" name="TextBox 8"/>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2692768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stCondLst>
                                            <p:cond delay="0"/>
                                          </p:stCondLst>
                                        </p:cTn>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stCondLst>
                                            <p:cond delay="0"/>
                                          </p:stCondLst>
                                        </p:cTn>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648076" y="2001375"/>
            <a:ext cx="6265863" cy="792163"/>
          </a:xfrm>
          <a:prstGeom prst="rect">
            <a:avLst/>
          </a:prstGeom>
          <a:solidFill>
            <a:srgbClr val="003300"/>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bg1"/>
                </a:solidFill>
                <a:latin typeface="Arial" pitchFamily="34" charset="0"/>
                <a:cs typeface="Arial" pitchFamily="34" charset="0"/>
              </a:rPr>
              <a:t>أبو بكر الصديق </a:t>
            </a:r>
            <a:r>
              <a:rPr lang="ar-KW" sz="1000" b="1" dirty="0">
                <a:solidFill>
                  <a:schemeClr val="bg1"/>
                </a:solidFill>
                <a:latin typeface="Arial" pitchFamily="34" charset="0"/>
                <a:cs typeface="Arial" pitchFamily="34" charset="0"/>
              </a:rPr>
              <a:t>رضي الله عنه   </a:t>
            </a:r>
            <a:r>
              <a:rPr lang="ar-KW" sz="2000" b="1" dirty="0">
                <a:solidFill>
                  <a:schemeClr val="bg1"/>
                </a:solidFill>
                <a:latin typeface="Arial" pitchFamily="34" charset="0"/>
                <a:cs typeface="Arial" pitchFamily="34" charset="0"/>
              </a:rPr>
              <a:t>(11 هـ - 13 هـ )</a:t>
            </a:r>
            <a:r>
              <a:rPr lang="en-US" sz="2000" b="1" dirty="0">
                <a:solidFill>
                  <a:schemeClr val="bg1"/>
                </a:solidFill>
                <a:latin typeface="Arial" pitchFamily="34" charset="0"/>
                <a:cs typeface="Arial" pitchFamily="34" charset="0"/>
              </a:rPr>
              <a:t>Abo Bakr </a:t>
            </a: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p:txBody>
      </p:sp>
      <p:sp>
        <p:nvSpPr>
          <p:cNvPr id="7" name="Rectangle 1"/>
          <p:cNvSpPr>
            <a:spLocks noChangeArrowheads="1"/>
          </p:cNvSpPr>
          <p:nvPr/>
        </p:nvSpPr>
        <p:spPr bwMode="auto">
          <a:xfrm>
            <a:off x="2668589" y="5140616"/>
            <a:ext cx="7848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1" hangingPunct="1">
              <a:defRPr/>
            </a:pPr>
            <a:r>
              <a:rPr lang="ar-KW" sz="2000" b="1" dirty="0">
                <a:solidFill>
                  <a:srgbClr val="C00000"/>
                </a:solidFill>
              </a:rPr>
              <a:t>منهج جمع القرآن</a:t>
            </a:r>
          </a:p>
          <a:p>
            <a:pPr algn="ctr" rtl="1" eaLnBrk="1" hangingPunct="1">
              <a:defRPr/>
            </a:pPr>
            <a:endParaRPr lang="ar-KW" sz="2000" b="1" dirty="0"/>
          </a:p>
          <a:p>
            <a:pPr marL="571500" indent="-571500" algn="r" rtl="1">
              <a:buFont typeface="Arial" panose="020B0604020202020204" pitchFamily="34" charset="0"/>
              <a:buChar char="•"/>
              <a:defRPr/>
            </a:pPr>
            <a:r>
              <a:rPr lang="ar-KW" sz="2000" b="1" dirty="0"/>
              <a:t>لا يقبل بالسماع فقط بل </a:t>
            </a:r>
            <a:r>
              <a:rPr lang="ar-KW" sz="2000" b="1" dirty="0">
                <a:solidFill>
                  <a:schemeClr val="accent6">
                    <a:lumMod val="50000"/>
                  </a:schemeClr>
                </a:solidFill>
              </a:rPr>
              <a:t>بالمكتوب</a:t>
            </a:r>
            <a:r>
              <a:rPr lang="ar-KW" sz="2000" b="1" dirty="0"/>
              <a:t>.</a:t>
            </a:r>
          </a:p>
          <a:p>
            <a:pPr marL="571500" indent="-571500" algn="r" rtl="1">
              <a:buFont typeface="Arial" panose="020B0604020202020204" pitchFamily="34" charset="0"/>
              <a:buChar char="•"/>
              <a:defRPr/>
            </a:pPr>
            <a:r>
              <a:rPr lang="ar-KW" sz="2000" b="1" dirty="0"/>
              <a:t>لابد أن يشهد  </a:t>
            </a:r>
            <a:r>
              <a:rPr lang="ar-KW" sz="2000" b="1" dirty="0">
                <a:solidFill>
                  <a:schemeClr val="accent6">
                    <a:lumMod val="50000"/>
                  </a:schemeClr>
                </a:solidFill>
              </a:rPr>
              <a:t>شاهدان </a:t>
            </a:r>
            <a:r>
              <a:rPr lang="ar-KW" sz="2000" b="1" dirty="0"/>
              <a:t>أنها كتبت بين يدي رسول الله</a:t>
            </a:r>
            <a:r>
              <a:rPr lang="ar-KW" sz="2000" b="1" dirty="0" smtClean="0"/>
              <a:t>.</a:t>
            </a:r>
            <a:endParaRPr lang="ar-KW" sz="2000" b="1" dirty="0"/>
          </a:p>
        </p:txBody>
      </p:sp>
      <p:sp>
        <p:nvSpPr>
          <p:cNvPr id="8" name="Rectangle 1"/>
          <p:cNvSpPr>
            <a:spLocks noChangeArrowheads="1"/>
          </p:cNvSpPr>
          <p:nvPr/>
        </p:nvSpPr>
        <p:spPr bwMode="auto">
          <a:xfrm>
            <a:off x="3307976" y="2839704"/>
            <a:ext cx="787997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defRPr/>
            </a:pPr>
            <a:r>
              <a:rPr lang="en-US" sz="2400" b="1" dirty="0" smtClean="0">
                <a:solidFill>
                  <a:srgbClr val="C00000"/>
                </a:solidFill>
              </a:rPr>
              <a:t>Methodology of Quran collection</a:t>
            </a:r>
            <a:endParaRPr lang="ar-KW" sz="2400" b="1" dirty="0">
              <a:solidFill>
                <a:srgbClr val="C00000"/>
              </a:solidFill>
            </a:endParaRPr>
          </a:p>
          <a:p>
            <a:pPr algn="ctr" eaLnBrk="1" hangingPunct="1">
              <a:defRPr/>
            </a:pPr>
            <a:endParaRPr lang="ar-KW" sz="2400" b="1" dirty="0"/>
          </a:p>
          <a:p>
            <a:pPr marL="174625" indent="-174625" algn="l">
              <a:buFont typeface="Arial" panose="020B0604020202020204" pitchFamily="34" charset="0"/>
              <a:buChar char="•"/>
              <a:defRPr/>
            </a:pPr>
            <a:r>
              <a:rPr lang="en-US" sz="2400" b="1" dirty="0" smtClean="0"/>
              <a:t>The Ayah is not accepted except it is found written not only memorized</a:t>
            </a:r>
            <a:endParaRPr lang="ar-KW" sz="2400" b="1" dirty="0"/>
          </a:p>
          <a:p>
            <a:pPr marL="174625" indent="-174625" algn="l">
              <a:buFont typeface="Arial" panose="020B0604020202020204" pitchFamily="34" charset="0"/>
              <a:buChar char="•"/>
              <a:defRPr/>
            </a:pPr>
            <a:r>
              <a:rPr lang="en-US" sz="2400" b="1" dirty="0" smtClean="0"/>
              <a:t>2 witnesses should witness that the Ayah was written in front of the Prophet </a:t>
            </a:r>
            <a:r>
              <a:rPr lang="en-US" sz="1400" b="1" dirty="0" smtClean="0"/>
              <a:t>(PBUH)</a:t>
            </a:r>
            <a:endParaRPr lang="ar-KW" sz="2400" b="1" dirty="0"/>
          </a:p>
        </p:txBody>
      </p:sp>
      <p:sp>
        <p:nvSpPr>
          <p:cNvPr id="9" name="TextBox 8"/>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15950045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stCondLst>
                                            <p:cond delay="0"/>
                                          </p:stCondLst>
                                        </p:cTn>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stCondLst>
                                            <p:cond delay="0"/>
                                          </p:stCondLst>
                                        </p:cTn>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648076" y="2001375"/>
            <a:ext cx="6265863" cy="792163"/>
          </a:xfrm>
          <a:prstGeom prst="rect">
            <a:avLst/>
          </a:prstGeom>
          <a:solidFill>
            <a:srgbClr val="003300"/>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bg1"/>
                </a:solidFill>
                <a:latin typeface="Arial" pitchFamily="34" charset="0"/>
                <a:cs typeface="Arial" pitchFamily="34" charset="0"/>
              </a:rPr>
              <a:t>أبو بكر الصديق </a:t>
            </a:r>
            <a:r>
              <a:rPr lang="ar-KW" sz="1000" b="1" dirty="0">
                <a:solidFill>
                  <a:schemeClr val="bg1"/>
                </a:solidFill>
                <a:latin typeface="Arial" pitchFamily="34" charset="0"/>
                <a:cs typeface="Arial" pitchFamily="34" charset="0"/>
              </a:rPr>
              <a:t>رضي الله عنه   </a:t>
            </a:r>
            <a:r>
              <a:rPr lang="ar-KW" sz="2000" b="1" dirty="0">
                <a:solidFill>
                  <a:schemeClr val="bg1"/>
                </a:solidFill>
                <a:latin typeface="Arial" pitchFamily="34" charset="0"/>
                <a:cs typeface="Arial" pitchFamily="34" charset="0"/>
              </a:rPr>
              <a:t>(11 هـ - 13 هـ )</a:t>
            </a:r>
            <a:r>
              <a:rPr lang="en-US" sz="2000" b="1" dirty="0">
                <a:solidFill>
                  <a:schemeClr val="bg1"/>
                </a:solidFill>
                <a:latin typeface="Arial" pitchFamily="34" charset="0"/>
                <a:cs typeface="Arial" pitchFamily="34" charset="0"/>
              </a:rPr>
              <a:t>Abo Bakr </a:t>
            </a: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p:txBody>
      </p:sp>
      <p:sp>
        <p:nvSpPr>
          <p:cNvPr id="10" name="Rectangle 1"/>
          <p:cNvSpPr>
            <a:spLocks noChangeArrowheads="1"/>
          </p:cNvSpPr>
          <p:nvPr/>
        </p:nvSpPr>
        <p:spPr bwMode="auto">
          <a:xfrm>
            <a:off x="3396457" y="3303120"/>
            <a:ext cx="676910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en-US" altLang="en-US" sz="2000" b="1" dirty="0" smtClean="0">
                <a:solidFill>
                  <a:schemeClr val="tx1"/>
                </a:solidFill>
                <a:latin typeface="Garamond" panose="02020404030301010803" pitchFamily="18" charset="0"/>
                <a:cs typeface="PT Bold Heading" pitchFamily="2" charset="-78"/>
              </a:rPr>
              <a:t>Then, Abo Bakr called the final book</a:t>
            </a:r>
          </a:p>
          <a:p>
            <a:pPr algn="ctr" rtl="0" eaLnBrk="1" hangingPunct="1">
              <a:spcBef>
                <a:spcPct val="0"/>
              </a:spcBef>
              <a:buClrTx/>
              <a:buSzTx/>
              <a:buFontTx/>
              <a:buNone/>
            </a:pPr>
            <a:r>
              <a:rPr lang="en-US" altLang="en-US" sz="2800" b="1" dirty="0" smtClean="0">
                <a:solidFill>
                  <a:srgbClr val="B40305"/>
                </a:solidFill>
                <a:latin typeface="Garamond" panose="02020404030301010803" pitchFamily="18" charset="0"/>
                <a:cs typeface="PT Bold Heading" pitchFamily="2" charset="-78"/>
              </a:rPr>
              <a:t>“ al-</a:t>
            </a:r>
            <a:r>
              <a:rPr lang="en-US" altLang="en-US" sz="2800" b="1" dirty="0" err="1" smtClean="0">
                <a:solidFill>
                  <a:srgbClr val="B40305"/>
                </a:solidFill>
                <a:latin typeface="Garamond" panose="02020404030301010803" pitchFamily="18" charset="0"/>
                <a:cs typeface="PT Bold Heading" pitchFamily="2" charset="-78"/>
              </a:rPr>
              <a:t>Moshaf</a:t>
            </a:r>
            <a:r>
              <a:rPr lang="en-US" altLang="en-US" sz="2800" b="1" dirty="0" smtClean="0">
                <a:solidFill>
                  <a:srgbClr val="B40305"/>
                </a:solidFill>
                <a:latin typeface="Garamond" panose="02020404030301010803" pitchFamily="18" charset="0"/>
                <a:cs typeface="PT Bold Heading" pitchFamily="2" charset="-78"/>
              </a:rPr>
              <a:t> “</a:t>
            </a:r>
          </a:p>
          <a:p>
            <a:pPr algn="ctr" rtl="0" eaLnBrk="1" hangingPunct="1">
              <a:spcBef>
                <a:spcPct val="0"/>
              </a:spcBef>
              <a:buClrTx/>
              <a:buSzTx/>
              <a:buFontTx/>
              <a:buNone/>
            </a:pPr>
            <a:r>
              <a:rPr lang="en-US" altLang="en-US" sz="2000" b="1" dirty="0" smtClean="0">
                <a:solidFill>
                  <a:schemeClr val="tx1"/>
                </a:solidFill>
                <a:latin typeface="Garamond" panose="02020404030301010803" pitchFamily="18" charset="0"/>
                <a:cs typeface="PT Bold Heading" pitchFamily="2" charset="-78"/>
              </a:rPr>
              <a:t>and he kept it with him till he died</a:t>
            </a:r>
          </a:p>
          <a:p>
            <a:pPr algn="ctr" rtl="0" eaLnBrk="1" hangingPunct="1">
              <a:spcBef>
                <a:spcPct val="0"/>
              </a:spcBef>
              <a:buClrTx/>
              <a:buSzTx/>
              <a:buFontTx/>
              <a:buNone/>
            </a:pPr>
            <a:endParaRPr lang="en-US" altLang="en-US" sz="2000" b="1" dirty="0">
              <a:solidFill>
                <a:schemeClr val="tx1"/>
              </a:solidFill>
              <a:latin typeface="Garamond" panose="02020404030301010803" pitchFamily="18" charset="0"/>
              <a:cs typeface="PT Bold Heading" pitchFamily="2" charset="-78"/>
            </a:endParaRPr>
          </a:p>
          <a:p>
            <a:pPr algn="ctr">
              <a:spcBef>
                <a:spcPct val="0"/>
              </a:spcBef>
              <a:buClrTx/>
              <a:buSzTx/>
              <a:buNone/>
            </a:pPr>
            <a:r>
              <a:rPr lang="ar-KW" altLang="en-US" sz="2400" b="1" dirty="0">
                <a:solidFill>
                  <a:schemeClr val="tx1"/>
                </a:solidFill>
                <a:latin typeface="Garamond" panose="02020404030301010803" pitchFamily="18" charset="0"/>
                <a:cs typeface="PT Bold Heading" pitchFamily="2" charset="-78"/>
              </a:rPr>
              <a:t>فسماه أبو بكر «</a:t>
            </a:r>
            <a:r>
              <a:rPr lang="ar-KW" altLang="en-US" sz="2400" b="1" dirty="0">
                <a:solidFill>
                  <a:srgbClr val="B40305"/>
                </a:solidFill>
                <a:latin typeface="Garamond" panose="02020404030301010803" pitchFamily="18" charset="0"/>
                <a:cs typeface="PT Bold Heading" pitchFamily="2" charset="-78"/>
              </a:rPr>
              <a:t>المصحف</a:t>
            </a:r>
            <a:r>
              <a:rPr lang="ar-KW" altLang="en-US" sz="2400" b="1" dirty="0">
                <a:solidFill>
                  <a:schemeClr val="tx1"/>
                </a:solidFill>
                <a:latin typeface="Garamond" panose="02020404030301010803" pitchFamily="18" charset="0"/>
                <a:cs typeface="PT Bold Heading" pitchFamily="2" charset="-78"/>
              </a:rPr>
              <a:t>»</a:t>
            </a:r>
          </a:p>
          <a:p>
            <a:pPr algn="ctr">
              <a:spcBef>
                <a:spcPct val="0"/>
              </a:spcBef>
              <a:buClrTx/>
              <a:buSzTx/>
              <a:buNone/>
            </a:pPr>
            <a:endParaRPr lang="ar-KW" altLang="en-US" sz="1000" b="1" dirty="0">
              <a:solidFill>
                <a:schemeClr val="tx1"/>
              </a:solidFill>
              <a:latin typeface="Garamond" panose="02020404030301010803" pitchFamily="18" charset="0"/>
              <a:cs typeface="PT Bold Heading" pitchFamily="2" charset="-78"/>
            </a:endParaRPr>
          </a:p>
          <a:p>
            <a:pPr algn="ctr">
              <a:spcBef>
                <a:spcPct val="0"/>
              </a:spcBef>
              <a:buClrTx/>
              <a:buSzTx/>
              <a:buNone/>
            </a:pPr>
            <a:r>
              <a:rPr lang="ar-KW" altLang="en-US" sz="2400" b="1" dirty="0">
                <a:solidFill>
                  <a:schemeClr val="tx1"/>
                </a:solidFill>
                <a:latin typeface="Garamond" panose="02020404030301010803" pitchFamily="18" charset="0"/>
                <a:cs typeface="PT Bold Heading" pitchFamily="2" charset="-78"/>
              </a:rPr>
              <a:t>وبقي عنده حتى </a:t>
            </a:r>
            <a:r>
              <a:rPr lang="ar-KW" altLang="en-US" sz="2400" b="1" dirty="0" smtClean="0">
                <a:solidFill>
                  <a:schemeClr val="tx1"/>
                </a:solidFill>
                <a:latin typeface="Garamond" panose="02020404030301010803" pitchFamily="18" charset="0"/>
                <a:cs typeface="PT Bold Heading" pitchFamily="2" charset="-78"/>
              </a:rPr>
              <a:t>توفي</a:t>
            </a:r>
            <a:endParaRPr lang="en-US" altLang="en-US" sz="2400" b="1" dirty="0">
              <a:solidFill>
                <a:schemeClr val="tx1"/>
              </a:solidFill>
              <a:latin typeface="Garamond" panose="02020404030301010803" pitchFamily="18" charset="0"/>
              <a:cs typeface="PT Bold Heading" pitchFamily="2" charset="-78"/>
            </a:endParaRPr>
          </a:p>
        </p:txBody>
      </p:sp>
      <p:sp>
        <p:nvSpPr>
          <p:cNvPr id="7" name="TextBox 6"/>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1027230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stCondLst>
                                            <p:cond delay="0"/>
                                          </p:stCondLst>
                                        </p:cTn>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stCondLst>
                                            <p:cond delay="0"/>
                                          </p:stCondLst>
                                        </p:cTn>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648076" y="2001375"/>
            <a:ext cx="6265863" cy="792163"/>
          </a:xfrm>
          <a:prstGeom prst="rect">
            <a:avLst/>
          </a:prstGeom>
          <a:solidFill>
            <a:srgbClr val="003300"/>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bg1"/>
                </a:solidFill>
                <a:latin typeface="Arial" pitchFamily="34" charset="0"/>
                <a:cs typeface="Arial" pitchFamily="34" charset="0"/>
              </a:rPr>
              <a:t>أبو بكر الصديق </a:t>
            </a:r>
            <a:r>
              <a:rPr lang="ar-KW" sz="1000" b="1" dirty="0">
                <a:solidFill>
                  <a:schemeClr val="bg1"/>
                </a:solidFill>
                <a:latin typeface="Arial" pitchFamily="34" charset="0"/>
                <a:cs typeface="Arial" pitchFamily="34" charset="0"/>
              </a:rPr>
              <a:t>رضي الله عنه   </a:t>
            </a:r>
            <a:r>
              <a:rPr lang="ar-KW" sz="2000" b="1" dirty="0">
                <a:solidFill>
                  <a:schemeClr val="bg1"/>
                </a:solidFill>
                <a:latin typeface="Arial" pitchFamily="34" charset="0"/>
                <a:cs typeface="Arial" pitchFamily="34" charset="0"/>
              </a:rPr>
              <a:t>(11 هـ - 13 هـ )</a:t>
            </a:r>
            <a:r>
              <a:rPr lang="en-US" sz="2000" b="1" dirty="0">
                <a:solidFill>
                  <a:schemeClr val="bg1"/>
                </a:solidFill>
                <a:latin typeface="Arial" pitchFamily="34" charset="0"/>
                <a:cs typeface="Arial" pitchFamily="34" charset="0"/>
              </a:rPr>
              <a:t>Abo Bakr </a:t>
            </a: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p:txBody>
      </p:sp>
      <p:pic>
        <p:nvPicPr>
          <p:cNvPr id="9" name="Picture 2" descr="C:\Users\HP\Desktop\القرآن حياتي\Pict\1264260959moshaaaf1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389" y="2971799"/>
            <a:ext cx="7537264"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2983341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stCondLst>
                                            <p:cond delay="0"/>
                                          </p:stCondLst>
                                        </p:cTn>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stCondLst>
                                            <p:cond delay="0"/>
                                          </p:stCondLst>
                                        </p:cTn>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3484077" y="3071161"/>
            <a:ext cx="5058335"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en-US" altLang="en-US" sz="2400" b="1" dirty="0" smtClean="0">
                <a:solidFill>
                  <a:schemeClr val="tx1"/>
                </a:solidFill>
                <a:latin typeface="Garamond" panose="02020404030301010803" pitchFamily="18" charset="0"/>
                <a:cs typeface="PT Bold Heading" pitchFamily="2" charset="-78"/>
              </a:rPr>
              <a:t>Omar kept the “</a:t>
            </a:r>
            <a:r>
              <a:rPr lang="en-US" altLang="en-US" sz="2400" b="1" dirty="0" err="1" smtClean="0">
                <a:solidFill>
                  <a:schemeClr val="tx1"/>
                </a:solidFill>
                <a:latin typeface="Garamond" panose="02020404030301010803" pitchFamily="18" charset="0"/>
                <a:cs typeface="PT Bold Heading" pitchFamily="2" charset="-78"/>
              </a:rPr>
              <a:t>Mushaf</a:t>
            </a:r>
            <a:r>
              <a:rPr lang="en-US" altLang="en-US" sz="2400" b="1" dirty="0" smtClean="0">
                <a:solidFill>
                  <a:schemeClr val="tx1"/>
                </a:solidFill>
                <a:latin typeface="Garamond" panose="02020404030301010803" pitchFamily="18" charset="0"/>
                <a:cs typeface="PT Bold Heading" pitchFamily="2" charset="-78"/>
              </a:rPr>
              <a:t>” with him</a:t>
            </a:r>
          </a:p>
          <a:p>
            <a:pPr algn="ctr" rtl="0" eaLnBrk="1" hangingPunct="1">
              <a:spcBef>
                <a:spcPct val="0"/>
              </a:spcBef>
              <a:buClrTx/>
              <a:buSzTx/>
              <a:buFontTx/>
              <a:buNone/>
            </a:pPr>
            <a:r>
              <a:rPr lang="en-US" altLang="en-US" sz="2400" b="1" dirty="0" smtClean="0">
                <a:solidFill>
                  <a:schemeClr val="tx1"/>
                </a:solidFill>
                <a:latin typeface="Garamond" panose="02020404030301010803" pitchFamily="18" charset="0"/>
                <a:cs typeface="PT Bold Heading" pitchFamily="2" charset="-78"/>
              </a:rPr>
              <a:t>The wars of </a:t>
            </a:r>
            <a:r>
              <a:rPr lang="en-US" altLang="en-US" sz="2400" b="1" dirty="0" err="1" smtClean="0">
                <a:solidFill>
                  <a:srgbClr val="B40305"/>
                </a:solidFill>
                <a:latin typeface="Garamond" panose="02020404030301010803" pitchFamily="18" charset="0"/>
                <a:cs typeface="PT Bold Heading" pitchFamily="2" charset="-78"/>
              </a:rPr>
              <a:t>Fotohat</a:t>
            </a:r>
            <a:r>
              <a:rPr lang="en-US" altLang="en-US" sz="2400" b="1" dirty="0" smtClean="0">
                <a:solidFill>
                  <a:srgbClr val="B40305"/>
                </a:solidFill>
                <a:latin typeface="Garamond" panose="02020404030301010803" pitchFamily="18" charset="0"/>
                <a:cs typeface="PT Bold Heading" pitchFamily="2" charset="-78"/>
              </a:rPr>
              <a:t> </a:t>
            </a:r>
            <a:r>
              <a:rPr lang="en-US" altLang="en-US" sz="1800" b="1" dirty="0" smtClean="0">
                <a:solidFill>
                  <a:schemeClr val="tx1"/>
                </a:solidFill>
                <a:latin typeface="Garamond" panose="02020404030301010803" pitchFamily="18" charset="0"/>
                <a:cs typeface="PT Bold Heading" pitchFamily="2" charset="-78"/>
              </a:rPr>
              <a:t>(Islamic state expansion) </a:t>
            </a:r>
            <a:r>
              <a:rPr lang="en-US" altLang="en-US" sz="2400" b="1" dirty="0" smtClean="0">
                <a:solidFill>
                  <a:schemeClr val="tx1"/>
                </a:solidFill>
                <a:latin typeface="Garamond" panose="02020404030301010803" pitchFamily="18" charset="0"/>
                <a:cs typeface="PT Bold Heading" pitchFamily="2" charset="-78"/>
              </a:rPr>
              <a:t>started &amp; The companions spread in different territories</a:t>
            </a:r>
          </a:p>
          <a:p>
            <a:pPr algn="ctr" rtl="0" eaLnBrk="1" hangingPunct="1">
              <a:spcBef>
                <a:spcPct val="0"/>
              </a:spcBef>
              <a:buClrTx/>
              <a:buSzTx/>
              <a:buFontTx/>
              <a:buNone/>
            </a:pPr>
            <a:endParaRPr lang="en-US" altLang="en-US" sz="2400" b="1" dirty="0">
              <a:solidFill>
                <a:schemeClr val="tx1"/>
              </a:solidFill>
              <a:latin typeface="Garamond" panose="02020404030301010803" pitchFamily="18" charset="0"/>
              <a:cs typeface="PT Bold Heading" pitchFamily="2" charset="-78"/>
            </a:endParaRPr>
          </a:p>
          <a:p>
            <a:pPr algn="ctr">
              <a:spcBef>
                <a:spcPct val="0"/>
              </a:spcBef>
              <a:buClrTx/>
              <a:buSzTx/>
              <a:buNone/>
            </a:pPr>
            <a:r>
              <a:rPr lang="ar-KW" altLang="en-US" sz="4400" b="1" dirty="0">
                <a:solidFill>
                  <a:schemeClr val="tx1"/>
                </a:solidFill>
                <a:latin typeface="Garamond" panose="02020404030301010803" pitchFamily="18" charset="0"/>
                <a:cs typeface="PT Bold Heading" pitchFamily="2" charset="-78"/>
              </a:rPr>
              <a:t>أخذ عمر </a:t>
            </a:r>
            <a:r>
              <a:rPr lang="en-US" altLang="en-US" b="1" dirty="0">
                <a:solidFill>
                  <a:schemeClr val="tx1"/>
                </a:solidFill>
                <a:latin typeface="Garamond" panose="02020404030301010803" pitchFamily="18" charset="0"/>
                <a:cs typeface="PT Bold Heading" pitchFamily="2" charset="-78"/>
              </a:rPr>
              <a:t>“</a:t>
            </a:r>
            <a:r>
              <a:rPr lang="ar-KW" altLang="en-US" sz="4400" b="1" dirty="0">
                <a:solidFill>
                  <a:schemeClr val="accent1">
                    <a:lumMod val="50000"/>
                  </a:schemeClr>
                </a:solidFill>
                <a:latin typeface="Garamond" panose="02020404030301010803" pitchFamily="18" charset="0"/>
                <a:cs typeface="PT Bold Heading" pitchFamily="2" charset="-78"/>
              </a:rPr>
              <a:t>المصحف</a:t>
            </a:r>
            <a:r>
              <a:rPr lang="ar-KW" altLang="en-US" sz="4400" b="1" dirty="0">
                <a:solidFill>
                  <a:schemeClr val="tx1"/>
                </a:solidFill>
                <a:latin typeface="Garamond" panose="02020404030301010803" pitchFamily="18" charset="0"/>
                <a:cs typeface="PT Bold Heading" pitchFamily="2" charset="-78"/>
              </a:rPr>
              <a:t>» واحتفظ به</a:t>
            </a:r>
          </a:p>
          <a:p>
            <a:pPr algn="ctr">
              <a:spcBef>
                <a:spcPct val="0"/>
              </a:spcBef>
              <a:buClrTx/>
              <a:buSzTx/>
              <a:buNone/>
            </a:pPr>
            <a:endParaRPr lang="ar-KW" altLang="en-US" sz="1800" b="1" dirty="0">
              <a:solidFill>
                <a:schemeClr val="tx1"/>
              </a:solidFill>
              <a:latin typeface="Garamond" panose="02020404030301010803" pitchFamily="18" charset="0"/>
              <a:cs typeface="PT Bold Heading" pitchFamily="2" charset="-78"/>
            </a:endParaRPr>
          </a:p>
          <a:p>
            <a:pPr algn="ctr">
              <a:spcBef>
                <a:spcPct val="0"/>
              </a:spcBef>
              <a:buClrTx/>
              <a:buSzTx/>
              <a:buNone/>
            </a:pPr>
            <a:r>
              <a:rPr lang="ar-KW" altLang="en-US" sz="2000" b="1" dirty="0">
                <a:solidFill>
                  <a:schemeClr val="tx1"/>
                </a:solidFill>
                <a:latin typeface="Garamond" panose="02020404030301010803" pitchFamily="18" charset="0"/>
                <a:cs typeface="PT Bold Heading" pitchFamily="2" charset="-78"/>
              </a:rPr>
              <a:t>بدأت </a:t>
            </a:r>
            <a:r>
              <a:rPr lang="ar-KW" altLang="en-US" sz="2000" b="1" dirty="0">
                <a:solidFill>
                  <a:srgbClr val="B40305"/>
                </a:solidFill>
                <a:latin typeface="Garamond" panose="02020404030301010803" pitchFamily="18" charset="0"/>
                <a:cs typeface="PT Bold Heading" pitchFamily="2" charset="-78"/>
              </a:rPr>
              <a:t>الفتوحات </a:t>
            </a:r>
            <a:r>
              <a:rPr lang="ar-KW" altLang="en-US" sz="2000" b="1" dirty="0">
                <a:solidFill>
                  <a:schemeClr val="tx1"/>
                </a:solidFill>
                <a:latin typeface="Garamond" panose="02020404030301010803" pitchFamily="18" charset="0"/>
                <a:cs typeface="PT Bold Heading" pitchFamily="2" charset="-78"/>
              </a:rPr>
              <a:t>وانتشر الصحابة في الأمصار</a:t>
            </a:r>
            <a:endParaRPr lang="en-US" altLang="en-US" sz="2000" b="1" dirty="0">
              <a:solidFill>
                <a:schemeClr val="tx1"/>
              </a:solidFill>
              <a:latin typeface="Garamond" panose="02020404030301010803" pitchFamily="18" charset="0"/>
              <a:cs typeface="PT Bold Heading" pitchFamily="2" charset="-78"/>
            </a:endParaRPr>
          </a:p>
          <a:p>
            <a:pPr algn="ctr" rtl="0" eaLnBrk="1" hangingPunct="1">
              <a:spcBef>
                <a:spcPct val="0"/>
              </a:spcBef>
              <a:buClrTx/>
              <a:buSzTx/>
              <a:buFontTx/>
              <a:buNone/>
            </a:pPr>
            <a:endParaRPr lang="ar-SA" altLang="en-US" sz="2400" b="1" dirty="0">
              <a:solidFill>
                <a:schemeClr val="tx1"/>
              </a:solidFill>
              <a:latin typeface="Garamond" panose="02020404030301010803" pitchFamily="18" charset="0"/>
              <a:cs typeface="PT Bold Heading" pitchFamily="2" charset="-78"/>
            </a:endParaRPr>
          </a:p>
        </p:txBody>
      </p:sp>
      <p:sp>
        <p:nvSpPr>
          <p:cNvPr id="8" name="Rectangle 7"/>
          <p:cNvSpPr>
            <a:spLocks noChangeArrowheads="1"/>
          </p:cNvSpPr>
          <p:nvPr/>
        </p:nvSpPr>
        <p:spPr bwMode="auto">
          <a:xfrm>
            <a:off x="3742578" y="1987551"/>
            <a:ext cx="7552951" cy="720725"/>
          </a:xfrm>
          <a:prstGeom prst="rect">
            <a:avLst/>
          </a:prstGeom>
          <a:solidFill>
            <a:srgbClr val="1F3764"/>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FFFF00"/>
                </a:solidFill>
                <a:latin typeface="Arial" pitchFamily="34" charset="0"/>
                <a:cs typeface="Arial" pitchFamily="34" charset="0"/>
              </a:rPr>
              <a:t>عمر بن الخطاب </a:t>
            </a:r>
            <a:r>
              <a:rPr lang="ar-KW" sz="1000" b="1" dirty="0">
                <a:solidFill>
                  <a:schemeClr val="bg1"/>
                </a:solidFill>
                <a:latin typeface="Arial" pitchFamily="34" charset="0"/>
                <a:cs typeface="Arial" pitchFamily="34" charset="0"/>
              </a:rPr>
              <a:t>رضي الله عنه   </a:t>
            </a:r>
            <a:r>
              <a:rPr lang="ar-KW" sz="1400" b="1" dirty="0">
                <a:solidFill>
                  <a:schemeClr val="bg1"/>
                </a:solidFill>
                <a:latin typeface="Arial" pitchFamily="34" charset="0"/>
                <a:cs typeface="Arial" pitchFamily="34" charset="0"/>
              </a:rPr>
              <a:t>(13 هـ - 23 هـ </a:t>
            </a:r>
            <a:r>
              <a:rPr lang="ar-KW" sz="1400" b="1" dirty="0" smtClean="0">
                <a:solidFill>
                  <a:schemeClr val="bg1"/>
                </a:solidFill>
                <a:latin typeface="Arial" pitchFamily="34" charset="0"/>
                <a:cs typeface="Arial" pitchFamily="34" charset="0"/>
              </a:rPr>
              <a:t>)</a:t>
            </a:r>
            <a:r>
              <a:rPr lang="en-US" sz="1400" b="1" dirty="0" smtClean="0">
                <a:solidFill>
                  <a:schemeClr val="bg1"/>
                </a:solidFill>
                <a:latin typeface="Arial" pitchFamily="34" charset="0"/>
                <a:cs typeface="Arial" pitchFamily="34" charset="0"/>
              </a:rPr>
              <a:t> </a:t>
            </a:r>
            <a:r>
              <a:rPr lang="en-US" sz="2400" b="1" dirty="0" smtClean="0">
                <a:solidFill>
                  <a:srgbClr val="FFFF00"/>
                </a:solidFill>
                <a:latin typeface="Arial" pitchFamily="34" charset="0"/>
                <a:cs typeface="Arial" pitchFamily="34" charset="0"/>
              </a:rPr>
              <a:t>Omar </a:t>
            </a:r>
            <a:r>
              <a:rPr lang="en-US" sz="2400" b="1" dirty="0" err="1" smtClean="0">
                <a:solidFill>
                  <a:srgbClr val="FFFF00"/>
                </a:solidFill>
                <a:latin typeface="Arial" pitchFamily="34" charset="0"/>
                <a:cs typeface="Arial" pitchFamily="34" charset="0"/>
              </a:rPr>
              <a:t>inb</a:t>
            </a:r>
            <a:r>
              <a:rPr lang="en-US" sz="2400" b="1" dirty="0" smtClean="0">
                <a:solidFill>
                  <a:srgbClr val="FFFF00"/>
                </a:solidFill>
                <a:latin typeface="Arial" pitchFamily="34" charset="0"/>
                <a:cs typeface="Arial" pitchFamily="34" charset="0"/>
              </a:rPr>
              <a:t> al-</a:t>
            </a:r>
            <a:r>
              <a:rPr lang="en-US" sz="2400" b="1" dirty="0" err="1" smtClean="0">
                <a:solidFill>
                  <a:srgbClr val="FFFF00"/>
                </a:solidFill>
                <a:latin typeface="Arial" pitchFamily="34" charset="0"/>
                <a:cs typeface="Arial" pitchFamily="34" charset="0"/>
              </a:rPr>
              <a:t>Khattab</a:t>
            </a:r>
            <a:r>
              <a:rPr lang="en-US" sz="2400" b="1" dirty="0" smtClean="0">
                <a:solidFill>
                  <a:srgbClr val="FFFF00"/>
                </a:solidFill>
                <a:latin typeface="Arial" pitchFamily="34" charset="0"/>
                <a:cs typeface="Arial" pitchFamily="34" charset="0"/>
              </a:rPr>
              <a:t> </a:t>
            </a:r>
            <a:endParaRPr lang="en-US" sz="2000" dirty="0">
              <a:solidFill>
                <a:srgbClr val="FFFF00"/>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pic>
        <p:nvPicPr>
          <p:cNvPr id="11" name="Picture 2" descr="C:\Users\HP\Desktop\القرآن حياتي\Pict\____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7113" y="3084048"/>
            <a:ext cx="3021701" cy="187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2988583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stCondLst>
                                            <p:cond delay="0"/>
                                          </p:stCondLst>
                                        </p:cTn>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000">
                                          <p:stCondLst>
                                            <p:cond delay="0"/>
                                          </p:stCondLst>
                                        </p:cTn>
                                        <p:tgtEl>
                                          <p:spTgt spid="8">
                                            <p:txEl>
                                              <p:pRg st="0" end="0"/>
                                            </p:txEl>
                                          </p:spTgt>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4206688" y="3079937"/>
            <a:ext cx="539451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en-US" altLang="en-US" sz="2400" b="1" dirty="0" smtClean="0">
                <a:solidFill>
                  <a:schemeClr val="tx1"/>
                </a:solidFill>
                <a:latin typeface="Garamond" panose="02020404030301010803" pitchFamily="18" charset="0"/>
                <a:cs typeface="PT Bold Heading" pitchFamily="2" charset="-78"/>
              </a:rPr>
              <a:t>When Omar was stabbed,  he got worried about the “</a:t>
            </a:r>
            <a:r>
              <a:rPr lang="en-US" altLang="en-US" sz="2400" b="1" dirty="0" err="1" smtClean="0">
                <a:solidFill>
                  <a:srgbClr val="1F497D"/>
                </a:solidFill>
                <a:latin typeface="Garamond" panose="02020404030301010803" pitchFamily="18" charset="0"/>
                <a:cs typeface="PT Bold Heading" pitchFamily="2" charset="-78"/>
              </a:rPr>
              <a:t>Mushaf</a:t>
            </a:r>
            <a:r>
              <a:rPr lang="en-US" altLang="en-US" sz="2400" b="1" dirty="0" smtClean="0">
                <a:solidFill>
                  <a:schemeClr val="tx1"/>
                </a:solidFill>
                <a:latin typeface="Garamond" panose="02020404030301010803" pitchFamily="18" charset="0"/>
                <a:cs typeface="PT Bold Heading" pitchFamily="2" charset="-78"/>
              </a:rPr>
              <a:t>”</a:t>
            </a:r>
          </a:p>
          <a:p>
            <a:pPr algn="ctr" rtl="0" eaLnBrk="1" hangingPunct="1">
              <a:spcBef>
                <a:spcPct val="0"/>
              </a:spcBef>
              <a:buClrTx/>
              <a:buSzTx/>
              <a:buFontTx/>
              <a:buNone/>
            </a:pPr>
            <a:r>
              <a:rPr lang="en-US" altLang="en-US" sz="2400" b="1" dirty="0" smtClean="0">
                <a:solidFill>
                  <a:schemeClr val="tx1"/>
                </a:solidFill>
                <a:latin typeface="Garamond" panose="02020404030301010803" pitchFamily="18" charset="0"/>
                <a:cs typeface="PT Bold Heading" pitchFamily="2" charset="-78"/>
              </a:rPr>
              <a:t>He gave it to </a:t>
            </a:r>
            <a:r>
              <a:rPr lang="en-US" altLang="en-US" sz="2400" b="1" dirty="0" err="1" smtClean="0">
                <a:solidFill>
                  <a:schemeClr val="accent6">
                    <a:lumMod val="50000"/>
                  </a:schemeClr>
                </a:solidFill>
                <a:latin typeface="Garamond" panose="02020404030301010803" pitchFamily="18" charset="0"/>
                <a:cs typeface="PT Bold Heading" pitchFamily="2" charset="-78"/>
              </a:rPr>
              <a:t>Hafsah</a:t>
            </a:r>
            <a:r>
              <a:rPr lang="en-US" altLang="en-US" sz="2400" b="1" dirty="0" smtClean="0">
                <a:solidFill>
                  <a:schemeClr val="accent6">
                    <a:lumMod val="50000"/>
                  </a:schemeClr>
                </a:solidFill>
                <a:latin typeface="Garamond" panose="02020404030301010803" pitchFamily="18" charset="0"/>
                <a:cs typeface="PT Bold Heading" pitchFamily="2" charset="-78"/>
              </a:rPr>
              <a:t> </a:t>
            </a:r>
            <a:r>
              <a:rPr lang="en-US" altLang="en-US" sz="2400" b="1" dirty="0" smtClean="0">
                <a:solidFill>
                  <a:schemeClr val="tx1"/>
                </a:solidFill>
                <a:latin typeface="Garamond" panose="02020404030301010803" pitchFamily="18" charset="0"/>
                <a:cs typeface="PT Bold Heading" pitchFamily="2" charset="-78"/>
              </a:rPr>
              <a:t>(the mother of believers” to keep it with her</a:t>
            </a:r>
          </a:p>
          <a:p>
            <a:pPr algn="ctr" rtl="0" eaLnBrk="1" hangingPunct="1">
              <a:spcBef>
                <a:spcPct val="0"/>
              </a:spcBef>
              <a:buClrTx/>
              <a:buSzTx/>
              <a:buFontTx/>
              <a:buNone/>
            </a:pPr>
            <a:endParaRPr lang="en-US" altLang="en-US" sz="2400" b="1" dirty="0">
              <a:solidFill>
                <a:schemeClr val="tx1"/>
              </a:solidFill>
              <a:latin typeface="Garamond" panose="02020404030301010803" pitchFamily="18" charset="0"/>
              <a:cs typeface="PT Bold Heading" pitchFamily="2" charset="-78"/>
            </a:endParaRPr>
          </a:p>
          <a:p>
            <a:pPr algn="ctr">
              <a:spcBef>
                <a:spcPct val="0"/>
              </a:spcBef>
              <a:buClrTx/>
              <a:buSzTx/>
              <a:buNone/>
            </a:pPr>
            <a:r>
              <a:rPr lang="ar-KW" altLang="en-US" sz="2400" b="1" dirty="0">
                <a:solidFill>
                  <a:schemeClr val="tx1"/>
                </a:solidFill>
                <a:latin typeface="Garamond" panose="02020404030301010803" pitchFamily="18" charset="0"/>
                <a:cs typeface="PT Bold Heading" pitchFamily="2" charset="-78"/>
              </a:rPr>
              <a:t>لما طعن عمر خاف على «</a:t>
            </a:r>
            <a:r>
              <a:rPr lang="ar-KW" altLang="en-US" sz="2400" b="1" dirty="0">
                <a:solidFill>
                  <a:schemeClr val="accent1">
                    <a:lumMod val="50000"/>
                  </a:schemeClr>
                </a:solidFill>
                <a:latin typeface="Garamond" panose="02020404030301010803" pitchFamily="18" charset="0"/>
                <a:cs typeface="PT Bold Heading" pitchFamily="2" charset="-78"/>
              </a:rPr>
              <a:t>المصحف</a:t>
            </a:r>
            <a:r>
              <a:rPr lang="ar-KW" altLang="en-US" sz="2400" b="1" dirty="0">
                <a:solidFill>
                  <a:schemeClr val="tx1"/>
                </a:solidFill>
                <a:latin typeface="Garamond" panose="02020404030301010803" pitchFamily="18" charset="0"/>
                <a:cs typeface="PT Bold Heading" pitchFamily="2" charset="-78"/>
              </a:rPr>
              <a:t>»</a:t>
            </a:r>
          </a:p>
          <a:p>
            <a:pPr algn="ctr">
              <a:spcBef>
                <a:spcPct val="0"/>
              </a:spcBef>
              <a:buClrTx/>
              <a:buSzTx/>
              <a:buNone/>
            </a:pPr>
            <a:endParaRPr lang="ar-KW" altLang="en-US" sz="2400" b="1" dirty="0">
              <a:solidFill>
                <a:schemeClr val="tx1"/>
              </a:solidFill>
              <a:latin typeface="Garamond" panose="02020404030301010803" pitchFamily="18" charset="0"/>
              <a:cs typeface="PT Bold Heading" pitchFamily="2" charset="-78"/>
            </a:endParaRPr>
          </a:p>
          <a:p>
            <a:pPr algn="ctr">
              <a:spcBef>
                <a:spcPct val="0"/>
              </a:spcBef>
              <a:buClrTx/>
              <a:buSzTx/>
              <a:buNone/>
            </a:pPr>
            <a:r>
              <a:rPr lang="ar-KW" altLang="en-US" sz="2400" b="1" dirty="0">
                <a:solidFill>
                  <a:schemeClr val="tx1"/>
                </a:solidFill>
                <a:latin typeface="Garamond" panose="02020404030301010803" pitchFamily="18" charset="0"/>
                <a:cs typeface="PT Bold Heading" pitchFamily="2" charset="-78"/>
              </a:rPr>
              <a:t>فأعطاه </a:t>
            </a:r>
            <a:r>
              <a:rPr lang="ar-KW" altLang="en-US" sz="2400" b="1" dirty="0">
                <a:solidFill>
                  <a:schemeClr val="accent6">
                    <a:lumMod val="50000"/>
                  </a:schemeClr>
                </a:solidFill>
                <a:latin typeface="Garamond" panose="02020404030301010803" pitchFamily="18" charset="0"/>
                <a:cs typeface="PT Bold Heading" pitchFamily="2" charset="-78"/>
              </a:rPr>
              <a:t>ام المؤمنين حفصة بنت عمر </a:t>
            </a:r>
            <a:r>
              <a:rPr lang="ar-KW" altLang="en-US" sz="2400" b="1" dirty="0" smtClean="0">
                <a:solidFill>
                  <a:schemeClr val="tx1"/>
                </a:solidFill>
                <a:latin typeface="Garamond" panose="02020404030301010803" pitchFamily="18" charset="0"/>
                <a:cs typeface="PT Bold Heading" pitchFamily="2" charset="-78"/>
              </a:rPr>
              <a:t>فحفظته</a:t>
            </a:r>
            <a:endParaRPr lang="ar-SA" altLang="en-US" sz="1600" b="1" dirty="0">
              <a:solidFill>
                <a:schemeClr val="tx1"/>
              </a:solidFill>
              <a:latin typeface="Garamond" panose="02020404030301010803" pitchFamily="18" charset="0"/>
              <a:cs typeface="PT Bold Heading" pitchFamily="2" charset="-78"/>
            </a:endParaRPr>
          </a:p>
        </p:txBody>
      </p:sp>
      <p:sp>
        <p:nvSpPr>
          <p:cNvPr id="8" name="Rectangle 7"/>
          <p:cNvSpPr>
            <a:spLocks noChangeArrowheads="1"/>
          </p:cNvSpPr>
          <p:nvPr/>
        </p:nvSpPr>
        <p:spPr bwMode="auto">
          <a:xfrm>
            <a:off x="3742578" y="1987551"/>
            <a:ext cx="7552951" cy="720725"/>
          </a:xfrm>
          <a:prstGeom prst="rect">
            <a:avLst/>
          </a:prstGeom>
          <a:solidFill>
            <a:srgbClr val="1F3764"/>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FFFF00"/>
                </a:solidFill>
                <a:latin typeface="Arial" pitchFamily="34" charset="0"/>
                <a:cs typeface="Arial" pitchFamily="34" charset="0"/>
              </a:rPr>
              <a:t>عمر بن الخطاب </a:t>
            </a:r>
            <a:r>
              <a:rPr lang="ar-KW" sz="1000" b="1" dirty="0">
                <a:solidFill>
                  <a:schemeClr val="bg1"/>
                </a:solidFill>
                <a:latin typeface="Arial" pitchFamily="34" charset="0"/>
                <a:cs typeface="Arial" pitchFamily="34" charset="0"/>
              </a:rPr>
              <a:t>رضي الله عنه   </a:t>
            </a:r>
            <a:r>
              <a:rPr lang="ar-KW" sz="1400" b="1" dirty="0">
                <a:solidFill>
                  <a:schemeClr val="bg1"/>
                </a:solidFill>
                <a:latin typeface="Arial" pitchFamily="34" charset="0"/>
                <a:cs typeface="Arial" pitchFamily="34" charset="0"/>
              </a:rPr>
              <a:t>(13 هـ - 23 هـ </a:t>
            </a:r>
            <a:r>
              <a:rPr lang="ar-KW" sz="1400" b="1" dirty="0" smtClean="0">
                <a:solidFill>
                  <a:schemeClr val="bg1"/>
                </a:solidFill>
                <a:latin typeface="Arial" pitchFamily="34" charset="0"/>
                <a:cs typeface="Arial" pitchFamily="34" charset="0"/>
              </a:rPr>
              <a:t>)</a:t>
            </a:r>
            <a:r>
              <a:rPr lang="en-US" sz="1400" b="1" dirty="0" smtClean="0">
                <a:solidFill>
                  <a:schemeClr val="bg1"/>
                </a:solidFill>
                <a:latin typeface="Arial" pitchFamily="34" charset="0"/>
                <a:cs typeface="Arial" pitchFamily="34" charset="0"/>
              </a:rPr>
              <a:t> </a:t>
            </a:r>
            <a:r>
              <a:rPr lang="en-US" sz="2400" b="1" dirty="0" smtClean="0">
                <a:solidFill>
                  <a:srgbClr val="FFFF00"/>
                </a:solidFill>
                <a:latin typeface="Arial" pitchFamily="34" charset="0"/>
                <a:cs typeface="Arial" pitchFamily="34" charset="0"/>
              </a:rPr>
              <a:t>Omar </a:t>
            </a:r>
            <a:r>
              <a:rPr lang="en-US" sz="2400" b="1" dirty="0" err="1" smtClean="0">
                <a:solidFill>
                  <a:srgbClr val="FFFF00"/>
                </a:solidFill>
                <a:latin typeface="Arial" pitchFamily="34" charset="0"/>
                <a:cs typeface="Arial" pitchFamily="34" charset="0"/>
              </a:rPr>
              <a:t>inb</a:t>
            </a:r>
            <a:r>
              <a:rPr lang="en-US" sz="2400" b="1" dirty="0" smtClean="0">
                <a:solidFill>
                  <a:srgbClr val="FFFF00"/>
                </a:solidFill>
                <a:latin typeface="Arial" pitchFamily="34" charset="0"/>
                <a:cs typeface="Arial" pitchFamily="34" charset="0"/>
              </a:rPr>
              <a:t> al-</a:t>
            </a:r>
            <a:r>
              <a:rPr lang="en-US" sz="2400" b="1" dirty="0" err="1" smtClean="0">
                <a:solidFill>
                  <a:srgbClr val="FFFF00"/>
                </a:solidFill>
                <a:latin typeface="Arial" pitchFamily="34" charset="0"/>
                <a:cs typeface="Arial" pitchFamily="34" charset="0"/>
              </a:rPr>
              <a:t>Khattab</a:t>
            </a:r>
            <a:r>
              <a:rPr lang="en-US" sz="2400" b="1" dirty="0" smtClean="0">
                <a:solidFill>
                  <a:srgbClr val="FFFF00"/>
                </a:solidFill>
                <a:latin typeface="Arial" pitchFamily="34" charset="0"/>
                <a:cs typeface="Arial" pitchFamily="34" charset="0"/>
              </a:rPr>
              <a:t> </a:t>
            </a:r>
            <a:endParaRPr lang="en-US" sz="2000" dirty="0">
              <a:solidFill>
                <a:srgbClr val="FFFF00"/>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
        <p:nvSpPr>
          <p:cNvPr id="9" name="TextBox 8"/>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13722752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stCondLst>
                                            <p:cond delay="0"/>
                                          </p:stCondLst>
                                        </p:cTn>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000">
                                          <p:stCondLst>
                                            <p:cond delay="0"/>
                                          </p:stCondLst>
                                        </p:cTn>
                                        <p:tgtEl>
                                          <p:spTgt spid="8">
                                            <p:txEl>
                                              <p:pRg st="0" end="0"/>
                                            </p:txEl>
                                          </p:spTgt>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0FF626B8-DE6D-6542-8DDA-EB761F6D5372}"/>
              </a:ext>
            </a:extLst>
          </p:cNvPr>
          <p:cNvSpPr>
            <a:spLocks noGrp="1"/>
          </p:cNvSpPr>
          <p:nvPr>
            <p:ph type="dt" sz="half" idx="10"/>
          </p:nvPr>
        </p:nvSpPr>
        <p:spPr/>
        <p:txBody>
          <a:bodyPr/>
          <a:lstStyle/>
          <a:p>
            <a:fld id="{A9A40FED-A4C5-4F44-A889-638281D21CB2}" type="datetime1">
              <a:rPr lang="en-CA" smtClean="0"/>
              <a:t>2023-09-22</a:t>
            </a:fld>
            <a:endParaRPr lang="en-US"/>
          </a:p>
        </p:txBody>
      </p:sp>
      <p:sp>
        <p:nvSpPr>
          <p:cNvPr id="5" name="Slide Number Placeholder 4">
            <a:extLst>
              <a:ext uri="{FF2B5EF4-FFF2-40B4-BE49-F238E27FC236}">
                <a16:creationId xmlns="" xmlns:a16="http://schemas.microsoft.com/office/drawing/2014/main" id="{B095017A-5177-654B-92DC-F8E777F3E3EA}"/>
              </a:ext>
            </a:extLst>
          </p:cNvPr>
          <p:cNvSpPr>
            <a:spLocks noGrp="1"/>
          </p:cNvSpPr>
          <p:nvPr>
            <p:ph type="sldNum" sz="quarter" idx="12"/>
          </p:nvPr>
        </p:nvSpPr>
        <p:spPr/>
        <p:txBody>
          <a:bodyPr/>
          <a:lstStyle/>
          <a:p>
            <a:fld id="{81817943-45D5-5949-BC48-405C5101A313}" type="slidenum">
              <a:rPr lang="en-US" smtClean="0"/>
              <a:t>4</a:t>
            </a:fld>
            <a:endParaRPr lang="en-US"/>
          </a:p>
        </p:txBody>
      </p:sp>
      <p:sp>
        <p:nvSpPr>
          <p:cNvPr id="7" name="Title 1">
            <a:extLst>
              <a:ext uri="{FF2B5EF4-FFF2-40B4-BE49-F238E27FC236}">
                <a16:creationId xmlns:a16="http://schemas.microsoft.com/office/drawing/2014/main" xmlns="" id="{49F0BAED-E3B8-1049-B15B-55DBF8987E50}"/>
              </a:ext>
            </a:extLst>
          </p:cNvPr>
          <p:cNvSpPr>
            <a:spLocks noGrp="1"/>
          </p:cNvSpPr>
          <p:nvPr>
            <p:ph type="title"/>
          </p:nvPr>
        </p:nvSpPr>
        <p:spPr>
          <a:xfrm>
            <a:off x="3116687" y="1846196"/>
            <a:ext cx="6188677" cy="3382627"/>
          </a:xfrm>
          <a:solidFill>
            <a:schemeClr val="accent1">
              <a:lumMod val="50000"/>
            </a:schemeClr>
          </a:solidFill>
        </p:spPr>
        <p:txBody>
          <a:bodyPr>
            <a:noAutofit/>
          </a:bodyPr>
          <a:lstStyle/>
          <a:p>
            <a:pPr algn="ctr"/>
            <a:r>
              <a:rPr lang="en-US" sz="40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Introduction</a:t>
            </a:r>
            <a:br>
              <a:rPr lang="en-US" sz="40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40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
            </a:r>
            <a:br>
              <a:rPr lang="en-US" sz="40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ar-SA" sz="40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المقدمة</a:t>
            </a:r>
            <a:endParaRPr lang="en-US" sz="4000"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74431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
        <p:nvSpPr>
          <p:cNvPr id="11" name="Rectangle 1"/>
          <p:cNvSpPr>
            <a:spLocks noChangeArrowheads="1"/>
          </p:cNvSpPr>
          <p:nvPr/>
        </p:nvSpPr>
        <p:spPr bwMode="auto">
          <a:xfrm>
            <a:off x="3744167" y="2684556"/>
            <a:ext cx="67691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en-US" altLang="en-US" sz="2400" b="1" dirty="0" smtClean="0">
                <a:solidFill>
                  <a:schemeClr val="tx1"/>
                </a:solidFill>
                <a:latin typeface="Garamond" panose="02020404030301010803" pitchFamily="18" charset="0"/>
                <a:cs typeface="PT Bold Heading" pitchFamily="2" charset="-78"/>
              </a:rPr>
              <a:t>The </a:t>
            </a:r>
            <a:r>
              <a:rPr lang="en-US" altLang="en-US" sz="2400" b="1" dirty="0" err="1" smtClean="0">
                <a:solidFill>
                  <a:schemeClr val="tx1"/>
                </a:solidFill>
                <a:latin typeface="Garamond" panose="02020404030301010803" pitchFamily="18" charset="0"/>
                <a:cs typeface="PT Bold Heading" pitchFamily="2" charset="-78"/>
              </a:rPr>
              <a:t>Fotohat</a:t>
            </a:r>
            <a:r>
              <a:rPr lang="en-US" altLang="en-US" sz="2400" b="1" dirty="0" smtClean="0">
                <a:solidFill>
                  <a:schemeClr val="tx1"/>
                </a:solidFill>
                <a:latin typeface="Garamond" panose="02020404030301010803" pitchFamily="18" charset="0"/>
                <a:cs typeface="PT Bold Heading" pitchFamily="2" charset="-78"/>
              </a:rPr>
              <a:t> continues &amp;</a:t>
            </a:r>
          </a:p>
          <a:p>
            <a:pPr algn="ctr" rtl="0" eaLnBrk="1" hangingPunct="1">
              <a:spcBef>
                <a:spcPct val="0"/>
              </a:spcBef>
              <a:buClrTx/>
              <a:buSzTx/>
              <a:buFontTx/>
              <a:buNone/>
            </a:pPr>
            <a:r>
              <a:rPr lang="en-US" altLang="en-US" sz="2400" b="1" dirty="0" smtClean="0">
                <a:solidFill>
                  <a:srgbClr val="B40305"/>
                </a:solidFill>
                <a:latin typeface="Garamond" panose="02020404030301010803" pitchFamily="18" charset="0"/>
                <a:cs typeface="PT Bold Heading" pitchFamily="2" charset="-78"/>
              </a:rPr>
              <a:t>The </a:t>
            </a:r>
            <a:r>
              <a:rPr lang="en-US" altLang="en-US" sz="2400" b="1" dirty="0" err="1" smtClean="0">
                <a:solidFill>
                  <a:srgbClr val="B40305"/>
                </a:solidFill>
                <a:latin typeface="Garamond" panose="02020404030301010803" pitchFamily="18" charset="0"/>
                <a:cs typeface="PT Bold Heading" pitchFamily="2" charset="-78"/>
              </a:rPr>
              <a:t>Qura</a:t>
            </a:r>
            <a:r>
              <a:rPr lang="en-US" altLang="en-US" sz="2400" b="1" dirty="0" smtClean="0">
                <a:solidFill>
                  <a:srgbClr val="B40305"/>
                </a:solidFill>
                <a:latin typeface="Garamond" panose="02020404030301010803" pitchFamily="18" charset="0"/>
                <a:cs typeface="PT Bold Heading" pitchFamily="2" charset="-78"/>
              </a:rPr>
              <a:t>’ spread in the Islamic territories</a:t>
            </a:r>
            <a:r>
              <a:rPr lang="en-US" altLang="en-US" sz="2400" b="1" dirty="0" smtClean="0">
                <a:solidFill>
                  <a:schemeClr val="tx1"/>
                </a:solidFill>
                <a:latin typeface="Garamond" panose="02020404030301010803" pitchFamily="18" charset="0"/>
                <a:cs typeface="PT Bold Heading" pitchFamily="2" charset="-78"/>
              </a:rPr>
              <a:t>. </a:t>
            </a:r>
          </a:p>
          <a:p>
            <a:pPr algn="ctr" rtl="0" eaLnBrk="1" hangingPunct="1">
              <a:spcBef>
                <a:spcPct val="0"/>
              </a:spcBef>
              <a:buClrTx/>
              <a:buSzTx/>
              <a:buFontTx/>
              <a:buNone/>
            </a:pPr>
            <a:r>
              <a:rPr lang="en-US" altLang="en-US" sz="2400" b="1" dirty="0" smtClean="0">
                <a:solidFill>
                  <a:schemeClr val="tx1"/>
                </a:solidFill>
                <a:latin typeface="Garamond" panose="02020404030301010803" pitchFamily="18" charset="0"/>
                <a:cs typeface="PT Bold Heading" pitchFamily="2" charset="-78"/>
              </a:rPr>
              <a:t>The people of each territory learned the Quran from the scholars who came to their land</a:t>
            </a:r>
          </a:p>
          <a:p>
            <a:pPr algn="ctr">
              <a:spcBef>
                <a:spcPct val="0"/>
              </a:spcBef>
              <a:buClrTx/>
              <a:buSzTx/>
              <a:buNone/>
            </a:pPr>
            <a:endParaRPr lang="en-US" altLang="en-US" sz="2800" b="1" dirty="0" smtClean="0">
              <a:solidFill>
                <a:schemeClr val="tx1"/>
              </a:solidFill>
              <a:latin typeface="Garamond" panose="02020404030301010803" pitchFamily="18" charset="0"/>
              <a:cs typeface="PT Bold Heading" pitchFamily="2" charset="-78"/>
            </a:endParaRPr>
          </a:p>
          <a:p>
            <a:pPr algn="ctr">
              <a:spcBef>
                <a:spcPct val="0"/>
              </a:spcBef>
              <a:buClrTx/>
              <a:buSzTx/>
              <a:buNone/>
            </a:pPr>
            <a:r>
              <a:rPr lang="ar-SA" altLang="en-US" sz="2800" b="1" dirty="0" smtClean="0">
                <a:solidFill>
                  <a:schemeClr val="tx1"/>
                </a:solidFill>
                <a:latin typeface="Garamond" panose="02020404030301010803" pitchFamily="18" charset="0"/>
                <a:cs typeface="PT Bold Heading" pitchFamily="2" charset="-78"/>
              </a:rPr>
              <a:t>اتسعت </a:t>
            </a:r>
            <a:r>
              <a:rPr lang="ar-SA" altLang="en-US" sz="2800" b="1" dirty="0">
                <a:solidFill>
                  <a:schemeClr val="tx1"/>
                </a:solidFill>
                <a:latin typeface="Garamond" panose="02020404030301010803" pitchFamily="18" charset="0"/>
                <a:cs typeface="PT Bold Heading" pitchFamily="2" charset="-78"/>
              </a:rPr>
              <a:t>الفتوحات الاسلامية</a:t>
            </a:r>
            <a:endParaRPr lang="ar-KW" altLang="en-US" sz="2800" b="1" dirty="0">
              <a:solidFill>
                <a:schemeClr val="tx1"/>
              </a:solidFill>
              <a:latin typeface="Garamond" panose="02020404030301010803" pitchFamily="18" charset="0"/>
              <a:cs typeface="PT Bold Heading" pitchFamily="2" charset="-78"/>
            </a:endParaRPr>
          </a:p>
          <a:p>
            <a:pPr algn="ctr">
              <a:spcBef>
                <a:spcPct val="0"/>
              </a:spcBef>
              <a:buClrTx/>
              <a:buSzTx/>
              <a:buNone/>
            </a:pPr>
            <a:r>
              <a:rPr lang="ar-SA" altLang="en-US" sz="2800" b="1" dirty="0">
                <a:solidFill>
                  <a:srgbClr val="B40305"/>
                </a:solidFill>
                <a:latin typeface="Garamond" panose="02020404030301010803" pitchFamily="18" charset="0"/>
                <a:cs typeface="PT Bold Heading" pitchFamily="2" charset="-78"/>
              </a:rPr>
              <a:t>وتفرق القراء في الامصار </a:t>
            </a:r>
            <a:endParaRPr lang="ar-KW" altLang="en-US" sz="2800" b="1" dirty="0">
              <a:solidFill>
                <a:srgbClr val="B40305"/>
              </a:solidFill>
              <a:latin typeface="Garamond" panose="02020404030301010803" pitchFamily="18" charset="0"/>
              <a:cs typeface="PT Bold Heading" pitchFamily="2" charset="-78"/>
            </a:endParaRPr>
          </a:p>
          <a:p>
            <a:pPr algn="ctr">
              <a:spcBef>
                <a:spcPct val="0"/>
              </a:spcBef>
              <a:buClrTx/>
              <a:buSzTx/>
              <a:buNone/>
            </a:pPr>
            <a:r>
              <a:rPr lang="ar-SA" altLang="en-US" sz="2800" b="1" dirty="0">
                <a:solidFill>
                  <a:schemeClr val="tx1"/>
                </a:solidFill>
                <a:latin typeface="Garamond" panose="02020404030301010803" pitchFamily="18" charset="0"/>
                <a:cs typeface="PT Bold Heading" pitchFamily="2" charset="-78"/>
              </a:rPr>
              <a:t>وأخذ اهل كل قطر عمن وفد اليهم في قراءاته</a:t>
            </a:r>
            <a:endParaRPr lang="en-US" altLang="en-US" sz="2800" b="1" dirty="0">
              <a:solidFill>
                <a:schemeClr val="tx1"/>
              </a:solidFill>
              <a:latin typeface="Garamond" panose="02020404030301010803" pitchFamily="18" charset="0"/>
              <a:cs typeface="PT Bold Heading" pitchFamily="2" charset="-78"/>
            </a:endParaRPr>
          </a:p>
          <a:p>
            <a:pPr algn="ctr" rtl="0" eaLnBrk="1" hangingPunct="1">
              <a:spcBef>
                <a:spcPct val="0"/>
              </a:spcBef>
              <a:buClrTx/>
              <a:buSzTx/>
              <a:buFontTx/>
              <a:buNone/>
            </a:pPr>
            <a:endParaRPr lang="ar-KW" altLang="en-US" sz="4000" b="1" dirty="0">
              <a:solidFill>
                <a:schemeClr val="tx1"/>
              </a:solidFill>
              <a:latin typeface="Garamond" panose="02020404030301010803" pitchFamily="18" charset="0"/>
              <a:cs typeface="PT Bold Heading" pitchFamily="2" charset="-78"/>
            </a:endParaRPr>
          </a:p>
        </p:txBody>
      </p:sp>
      <p:sp>
        <p:nvSpPr>
          <p:cNvPr id="7" name="TextBox 6"/>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791929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stCondLst>
                                            <p:cond delay="0"/>
                                          </p:stCondLst>
                                        </p:cTn>
                                        <p:tgtEl>
                                          <p:spTgt spid="10">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1000">
                                          <p:stCondLst>
                                            <p:cond delay="0"/>
                                          </p:stCondLst>
                                        </p:cTn>
                                        <p:tgtEl>
                                          <p:spTgt spid="10">
                                            <p:txEl>
                                              <p:pRg st="0" end="0"/>
                                            </p:txEl>
                                          </p:spTgt>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3536576" y="2717113"/>
            <a:ext cx="583602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en-US" altLang="en-US" sz="2000" b="1" dirty="0" smtClean="0">
                <a:solidFill>
                  <a:schemeClr val="tx1"/>
                </a:solidFill>
                <a:latin typeface="Garamond" panose="02020404030301010803" pitchFamily="18" charset="0"/>
                <a:cs typeface="PT Bold Heading" pitchFamily="2" charset="-78"/>
              </a:rPr>
              <a:t>In opening </a:t>
            </a:r>
            <a:r>
              <a:rPr lang="en-US" altLang="en-US" sz="2000" b="1" dirty="0" smtClean="0">
                <a:solidFill>
                  <a:srgbClr val="B40305"/>
                </a:solidFill>
                <a:latin typeface="Garamond" panose="02020404030301010803" pitchFamily="18" charset="0"/>
                <a:cs typeface="PT Bold Heading" pitchFamily="2" charset="-78"/>
              </a:rPr>
              <a:t>Armenia &amp; </a:t>
            </a:r>
            <a:r>
              <a:rPr lang="en-US" altLang="en-US" sz="2000" b="1" dirty="0" err="1" smtClean="0">
                <a:solidFill>
                  <a:srgbClr val="B40305"/>
                </a:solidFill>
                <a:latin typeface="Garamond" panose="02020404030301010803" pitchFamily="18" charset="0"/>
                <a:cs typeface="PT Bold Heading" pitchFamily="2" charset="-78"/>
              </a:rPr>
              <a:t>Azarbejan</a:t>
            </a:r>
            <a:endParaRPr lang="en-US" altLang="en-US" sz="2000" b="1" dirty="0" smtClean="0">
              <a:solidFill>
                <a:srgbClr val="B40305"/>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en-US" sz="2000" b="1" dirty="0" smtClean="0">
                <a:solidFill>
                  <a:schemeClr val="tx1"/>
                </a:solidFill>
                <a:latin typeface="Garamond" panose="02020404030301010803" pitchFamily="18" charset="0"/>
                <a:cs typeface="PT Bold Heading" pitchFamily="2" charset="-78"/>
              </a:rPr>
              <a:t>The people of Iraq, Persia, and Syria came together in the army</a:t>
            </a:r>
          </a:p>
          <a:p>
            <a:pPr algn="ctr" eaLnBrk="1" hangingPunct="1">
              <a:spcBef>
                <a:spcPct val="0"/>
              </a:spcBef>
              <a:buClrTx/>
              <a:buSzTx/>
              <a:buFontTx/>
              <a:buNone/>
            </a:pPr>
            <a:r>
              <a:rPr lang="en-US" altLang="en-US" sz="2400" b="1" dirty="0" err="1" smtClean="0">
                <a:solidFill>
                  <a:srgbClr val="B40305"/>
                </a:solidFill>
                <a:latin typeface="Garamond" panose="02020404030301010803" pitchFamily="18" charset="0"/>
                <a:cs typeface="PT Bold Heading" pitchFamily="2" charset="-78"/>
              </a:rPr>
              <a:t>Huzaifa</a:t>
            </a:r>
            <a:r>
              <a:rPr lang="en-US" altLang="en-US" sz="2400" b="1" dirty="0" smtClean="0">
                <a:solidFill>
                  <a:srgbClr val="B40305"/>
                </a:solidFill>
                <a:latin typeface="Garamond" panose="02020404030301010803" pitchFamily="18" charset="0"/>
                <a:cs typeface="PT Bold Heading" pitchFamily="2" charset="-78"/>
              </a:rPr>
              <a:t> ibn al-</a:t>
            </a:r>
            <a:r>
              <a:rPr lang="en-US" altLang="en-US" sz="2400" b="1" dirty="0" err="1" smtClean="0">
                <a:solidFill>
                  <a:srgbClr val="B40305"/>
                </a:solidFill>
                <a:latin typeface="Garamond" panose="02020404030301010803" pitchFamily="18" charset="0"/>
                <a:cs typeface="PT Bold Heading" pitchFamily="2" charset="-78"/>
              </a:rPr>
              <a:t>Yaman</a:t>
            </a:r>
            <a:endParaRPr lang="en-US" altLang="en-US" sz="2400" b="1" dirty="0" smtClean="0">
              <a:solidFill>
                <a:srgbClr val="B40305"/>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en-US" sz="2000" b="1" dirty="0" smtClean="0">
                <a:solidFill>
                  <a:schemeClr val="tx1"/>
                </a:solidFill>
                <a:latin typeface="Garamond" panose="02020404030301010803" pitchFamily="18" charset="0"/>
                <a:cs typeface="PT Bold Heading" pitchFamily="2" charset="-78"/>
              </a:rPr>
              <a:t>“O’ </a:t>
            </a:r>
            <a:r>
              <a:rPr lang="en-US" altLang="en-US" sz="2000" b="1" dirty="0" err="1" smtClean="0">
                <a:solidFill>
                  <a:schemeClr val="tx1"/>
                </a:solidFill>
                <a:latin typeface="Garamond" panose="02020404030301010803" pitchFamily="18" charset="0"/>
                <a:cs typeface="PT Bold Heading" pitchFamily="2" charset="-78"/>
              </a:rPr>
              <a:t>Uthman</a:t>
            </a:r>
            <a:r>
              <a:rPr lang="en-US" altLang="en-US" sz="2000" b="1" dirty="0" smtClean="0">
                <a:solidFill>
                  <a:schemeClr val="tx1"/>
                </a:solidFill>
                <a:latin typeface="Garamond" panose="02020404030301010803" pitchFamily="18" charset="0"/>
                <a:cs typeface="PT Bold Heading" pitchFamily="2" charset="-78"/>
              </a:rPr>
              <a:t>, please do something for the </a:t>
            </a:r>
            <a:r>
              <a:rPr lang="en-US" altLang="en-US" sz="2000" b="1" dirty="0" err="1" smtClean="0">
                <a:solidFill>
                  <a:schemeClr val="tx1"/>
                </a:solidFill>
                <a:latin typeface="Garamond" panose="02020404030301010803" pitchFamily="18" charset="0"/>
                <a:cs typeface="PT Bold Heading" pitchFamily="2" charset="-78"/>
              </a:rPr>
              <a:t>Ummah</a:t>
            </a:r>
            <a:r>
              <a:rPr lang="en-US" altLang="en-US" sz="2000" b="1" dirty="0" smtClean="0">
                <a:solidFill>
                  <a:schemeClr val="tx1"/>
                </a:solidFill>
                <a:latin typeface="Garamond" panose="02020404030301010803" pitchFamily="18" charset="0"/>
                <a:cs typeface="PT Bold Heading" pitchFamily="2" charset="-78"/>
              </a:rPr>
              <a:t> before they fight regarding the Quran as the Jewish &amp; </a:t>
            </a:r>
            <a:r>
              <a:rPr lang="en-US" altLang="en-US" sz="2000" b="1" dirty="0" err="1" smtClean="0">
                <a:solidFill>
                  <a:schemeClr val="tx1"/>
                </a:solidFill>
                <a:latin typeface="Garamond" panose="02020404030301010803" pitchFamily="18" charset="0"/>
                <a:cs typeface="PT Bold Heading" pitchFamily="2" charset="-78"/>
              </a:rPr>
              <a:t>Cristians</a:t>
            </a:r>
            <a:r>
              <a:rPr lang="en-US" altLang="en-US" sz="2000" b="1" dirty="0" smtClean="0">
                <a:solidFill>
                  <a:schemeClr val="tx1"/>
                </a:solidFill>
                <a:latin typeface="Garamond" panose="02020404030301010803" pitchFamily="18" charset="0"/>
                <a:cs typeface="PT Bold Heading" pitchFamily="2" charset="-78"/>
              </a:rPr>
              <a:t> did before”</a:t>
            </a:r>
          </a:p>
          <a:p>
            <a:pPr algn="ctr">
              <a:spcBef>
                <a:spcPct val="0"/>
              </a:spcBef>
              <a:buClrTx/>
              <a:buSzTx/>
              <a:buNone/>
            </a:pPr>
            <a:r>
              <a:rPr lang="ar-KW" altLang="en-US" sz="2000" b="1" dirty="0">
                <a:solidFill>
                  <a:srgbClr val="B40305"/>
                </a:solidFill>
                <a:latin typeface="Garamond" panose="02020404030301010803" pitchFamily="18" charset="0"/>
                <a:cs typeface="PT Bold Heading" pitchFamily="2" charset="-78"/>
              </a:rPr>
              <a:t>فتح أرمينيا وأذربيجان</a:t>
            </a:r>
          </a:p>
          <a:p>
            <a:pPr algn="ctr">
              <a:spcBef>
                <a:spcPct val="0"/>
              </a:spcBef>
              <a:buClrTx/>
              <a:buSzTx/>
              <a:buNone/>
            </a:pPr>
            <a:r>
              <a:rPr lang="ar-KW" altLang="en-US" sz="2000" b="1" dirty="0">
                <a:solidFill>
                  <a:schemeClr val="tx1"/>
                </a:solidFill>
                <a:latin typeface="Garamond" panose="02020404030301010803" pitchFamily="18" charset="0"/>
                <a:cs typeface="PT Bold Heading" pitchFamily="2" charset="-78"/>
              </a:rPr>
              <a:t>اجتمع أهل العراق وفارس والشام</a:t>
            </a:r>
          </a:p>
          <a:p>
            <a:pPr algn="ctr">
              <a:spcBef>
                <a:spcPct val="0"/>
              </a:spcBef>
              <a:buClrTx/>
              <a:buSzTx/>
              <a:buNone/>
            </a:pPr>
            <a:r>
              <a:rPr lang="ar-KW" altLang="en-US" sz="2000" b="1" dirty="0">
                <a:solidFill>
                  <a:srgbClr val="B40305"/>
                </a:solidFill>
                <a:latin typeface="Garamond" panose="02020404030301010803" pitchFamily="18" charset="0"/>
                <a:cs typeface="PT Bold Heading" pitchFamily="2" charset="-78"/>
              </a:rPr>
              <a:t>حذيفة بن اليمان</a:t>
            </a:r>
          </a:p>
          <a:p>
            <a:pPr algn="ctr">
              <a:spcBef>
                <a:spcPct val="0"/>
              </a:spcBef>
              <a:buClrTx/>
              <a:buSzTx/>
              <a:buNone/>
            </a:pPr>
            <a:r>
              <a:rPr lang="ar-KW" altLang="en-US" sz="2000" b="1" dirty="0">
                <a:solidFill>
                  <a:schemeClr val="tx1"/>
                </a:solidFill>
                <a:latin typeface="Garamond" panose="02020404030301010803" pitchFamily="18" charset="0"/>
                <a:cs typeface="PT Bold Heading" pitchFamily="2" charset="-78"/>
              </a:rPr>
              <a:t>« </a:t>
            </a:r>
            <a:r>
              <a:rPr lang="ar-SA" altLang="en-US" sz="2000" b="1" dirty="0">
                <a:solidFill>
                  <a:schemeClr val="tx1"/>
                </a:solidFill>
                <a:latin typeface="Garamond" panose="02020404030301010803" pitchFamily="18" charset="0"/>
                <a:cs typeface="PT Bold Heading" pitchFamily="2" charset="-78"/>
              </a:rPr>
              <a:t>يا أمير المؤمنين أدرك هذه الأمة قبل أن يختلفوا في</a:t>
            </a:r>
            <a:r>
              <a:rPr lang="ar-KW" altLang="en-US" sz="2000" b="1" dirty="0">
                <a:solidFill>
                  <a:schemeClr val="tx1"/>
                </a:solidFill>
                <a:latin typeface="Garamond" panose="02020404030301010803" pitchFamily="18" charset="0"/>
                <a:cs typeface="PT Bold Heading" pitchFamily="2" charset="-78"/>
              </a:rPr>
              <a:t> </a:t>
            </a:r>
            <a:r>
              <a:rPr lang="ar-SA" altLang="en-US" sz="2000" b="1" dirty="0">
                <a:solidFill>
                  <a:schemeClr val="tx1"/>
                </a:solidFill>
                <a:latin typeface="Garamond" panose="02020404030301010803" pitchFamily="18" charset="0"/>
                <a:cs typeface="PT Bold Heading" pitchFamily="2" charset="-78"/>
              </a:rPr>
              <a:t>الكتاب اختلاف اليهود والنصارى</a:t>
            </a:r>
            <a:r>
              <a:rPr lang="ar-KW" altLang="en-US" sz="2000" b="1" dirty="0" smtClean="0">
                <a:solidFill>
                  <a:schemeClr val="tx1"/>
                </a:solidFill>
                <a:latin typeface="Garamond" panose="02020404030301010803" pitchFamily="18" charset="0"/>
                <a:cs typeface="PT Bold Heading" pitchFamily="2" charset="-78"/>
              </a:rPr>
              <a:t>»</a:t>
            </a:r>
            <a:endParaRPr lang="en-US" altLang="en-US" sz="2000" b="1" dirty="0">
              <a:solidFill>
                <a:schemeClr val="tx1"/>
              </a:solidFill>
              <a:latin typeface="Garamond" panose="02020404030301010803" pitchFamily="18" charset="0"/>
              <a:cs typeface="PT Bold Heading" pitchFamily="2" charset="-78"/>
            </a:endParaRPr>
          </a:p>
        </p:txBody>
      </p:sp>
      <p:pic>
        <p:nvPicPr>
          <p:cNvPr id="8" name="Picture 2" descr="C:\Users\HP\Desktop\القرآن حياتي\Pict\5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7855" y="2739056"/>
            <a:ext cx="2347913"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
        <p:nvSpPr>
          <p:cNvPr id="10" name="TextBox 9"/>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3807579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1000">
                                          <p:stCondLst>
                                            <p:cond delay="0"/>
                                          </p:stCondLst>
                                        </p:cTn>
                                        <p:tgtEl>
                                          <p:spTgt spid="9">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3976221" y="2654260"/>
            <a:ext cx="6512484"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en-US" altLang="en-US" sz="2800" b="1" dirty="0" err="1" smtClean="0">
                <a:solidFill>
                  <a:srgbClr val="C00000"/>
                </a:solidFill>
                <a:latin typeface="Garamond" panose="02020404030301010803" pitchFamily="18" charset="0"/>
                <a:cs typeface="PT Bold Heading" pitchFamily="2" charset="-78"/>
              </a:rPr>
              <a:t>Uthman</a:t>
            </a:r>
            <a:r>
              <a:rPr lang="en-US" altLang="en-US" sz="2800" b="1" dirty="0" smtClean="0">
                <a:solidFill>
                  <a:srgbClr val="C00000"/>
                </a:solidFill>
                <a:latin typeface="Garamond" panose="02020404030301010803" pitchFamily="18" charset="0"/>
                <a:cs typeface="PT Bold Heading" pitchFamily="2" charset="-78"/>
              </a:rPr>
              <a:t> consulted the companions</a:t>
            </a:r>
          </a:p>
          <a:p>
            <a:pPr algn="ctr" rtl="0" eaLnBrk="1" hangingPunct="1">
              <a:spcBef>
                <a:spcPct val="0"/>
              </a:spcBef>
              <a:buClrTx/>
              <a:buSzTx/>
              <a:buFontTx/>
              <a:buNone/>
            </a:pPr>
            <a:r>
              <a:rPr lang="en-US" altLang="en-US" sz="2400" b="1" dirty="0" smtClean="0">
                <a:solidFill>
                  <a:schemeClr val="tx1"/>
                </a:solidFill>
                <a:latin typeface="Garamond" panose="02020404030301010803" pitchFamily="18" charset="0"/>
                <a:cs typeface="PT Bold Heading" pitchFamily="2" charset="-78"/>
              </a:rPr>
              <a:t>Ali ibn Abi </a:t>
            </a:r>
            <a:r>
              <a:rPr lang="en-US" altLang="en-US" sz="2400" b="1" dirty="0" err="1" smtClean="0">
                <a:solidFill>
                  <a:schemeClr val="tx1"/>
                </a:solidFill>
                <a:latin typeface="Garamond" panose="02020404030301010803" pitchFamily="18" charset="0"/>
                <a:cs typeface="PT Bold Heading" pitchFamily="2" charset="-78"/>
              </a:rPr>
              <a:t>Taleb</a:t>
            </a:r>
            <a:r>
              <a:rPr lang="en-US" altLang="en-US" sz="2400" b="1" dirty="0" smtClean="0">
                <a:solidFill>
                  <a:schemeClr val="tx1"/>
                </a:solidFill>
                <a:latin typeface="Garamond" panose="02020404030301010803" pitchFamily="18" charset="0"/>
                <a:cs typeface="PT Bold Heading" pitchFamily="2" charset="-78"/>
              </a:rPr>
              <a:t> said: “By Allah, </a:t>
            </a:r>
            <a:r>
              <a:rPr lang="en-US" altLang="en-US" sz="2400" b="1" dirty="0" err="1" smtClean="0">
                <a:solidFill>
                  <a:schemeClr val="tx1"/>
                </a:solidFill>
                <a:latin typeface="Garamond" panose="02020404030301010803" pitchFamily="18" charset="0"/>
                <a:cs typeface="PT Bold Heading" pitchFamily="2" charset="-78"/>
              </a:rPr>
              <a:t>Uthman</a:t>
            </a:r>
            <a:r>
              <a:rPr lang="en-US" altLang="en-US" sz="2400" b="1" dirty="0" smtClean="0">
                <a:solidFill>
                  <a:schemeClr val="tx1"/>
                </a:solidFill>
                <a:latin typeface="Garamond" panose="02020404030301010803" pitchFamily="18" charset="0"/>
                <a:cs typeface="PT Bold Heading" pitchFamily="2" charset="-78"/>
              </a:rPr>
              <a:t> did what he did in the Quran only after he consulted us. He said: (my opinion is to unify the </a:t>
            </a:r>
            <a:r>
              <a:rPr lang="en-US" altLang="en-US" sz="2400" b="1" dirty="0" err="1" smtClean="0">
                <a:solidFill>
                  <a:schemeClr val="tx1"/>
                </a:solidFill>
                <a:latin typeface="Garamond" panose="02020404030301010803" pitchFamily="18" charset="0"/>
                <a:cs typeface="PT Bold Heading" pitchFamily="2" charset="-78"/>
              </a:rPr>
              <a:t>Masahif</a:t>
            </a:r>
            <a:r>
              <a:rPr lang="en-US" altLang="en-US" sz="2400" b="1" dirty="0" smtClean="0">
                <a:solidFill>
                  <a:schemeClr val="tx1"/>
                </a:solidFill>
                <a:latin typeface="Garamond" panose="02020404030301010803" pitchFamily="18" charset="0"/>
                <a:cs typeface="PT Bold Heading" pitchFamily="2" charset="-78"/>
              </a:rPr>
              <a:t> into one master </a:t>
            </a:r>
            <a:r>
              <a:rPr lang="en-US" altLang="en-US" sz="2400" b="1" dirty="0" err="1" smtClean="0">
                <a:solidFill>
                  <a:schemeClr val="tx1"/>
                </a:solidFill>
                <a:latin typeface="Garamond" panose="02020404030301010803" pitchFamily="18" charset="0"/>
                <a:cs typeface="PT Bold Heading" pitchFamily="2" charset="-78"/>
              </a:rPr>
              <a:t>Mushaf</a:t>
            </a:r>
            <a:r>
              <a:rPr lang="en-US" altLang="en-US" sz="2400" b="1" dirty="0" smtClean="0">
                <a:solidFill>
                  <a:schemeClr val="tx1"/>
                </a:solidFill>
                <a:latin typeface="Garamond" panose="02020404030301010803" pitchFamily="18" charset="0"/>
                <a:cs typeface="PT Bold Heading" pitchFamily="2" charset="-78"/>
              </a:rPr>
              <a:t> so there will be no division or disagreement). We said: (Yes)”</a:t>
            </a:r>
          </a:p>
          <a:p>
            <a:pPr algn="ctr">
              <a:spcBef>
                <a:spcPct val="0"/>
              </a:spcBef>
              <a:buClrTx/>
              <a:buSzTx/>
              <a:buNone/>
            </a:pPr>
            <a:endParaRPr lang="en-US" altLang="en-US" sz="2800" b="1" dirty="0" smtClean="0">
              <a:solidFill>
                <a:srgbClr val="C00000"/>
              </a:solidFill>
              <a:latin typeface="Garamond" panose="02020404030301010803" pitchFamily="18" charset="0"/>
              <a:cs typeface="PT Bold Heading" pitchFamily="2" charset="-78"/>
            </a:endParaRPr>
          </a:p>
          <a:p>
            <a:pPr algn="ctr">
              <a:spcBef>
                <a:spcPct val="0"/>
              </a:spcBef>
              <a:buClrTx/>
              <a:buSzTx/>
              <a:buNone/>
            </a:pPr>
            <a:r>
              <a:rPr lang="ar-KW" altLang="en-US" sz="2800" b="1" dirty="0" smtClean="0">
                <a:solidFill>
                  <a:srgbClr val="C00000"/>
                </a:solidFill>
                <a:latin typeface="Garamond" panose="02020404030301010803" pitchFamily="18" charset="0"/>
                <a:cs typeface="PT Bold Heading" pitchFamily="2" charset="-78"/>
              </a:rPr>
              <a:t>استشار</a:t>
            </a:r>
            <a:r>
              <a:rPr lang="ar-SA" altLang="en-US" sz="2800" b="1" dirty="0">
                <a:solidFill>
                  <a:srgbClr val="C00000"/>
                </a:solidFill>
                <a:latin typeface="Garamond" panose="02020404030301010803" pitchFamily="18" charset="0"/>
                <a:cs typeface="PT Bold Heading" pitchFamily="2" charset="-78"/>
              </a:rPr>
              <a:t>ة</a:t>
            </a:r>
            <a:r>
              <a:rPr lang="ar-KW" altLang="en-US" sz="2800" b="1" dirty="0">
                <a:solidFill>
                  <a:srgbClr val="C00000"/>
                </a:solidFill>
                <a:latin typeface="Garamond" panose="02020404030301010803" pitchFamily="18" charset="0"/>
                <a:cs typeface="PT Bold Heading" pitchFamily="2" charset="-78"/>
              </a:rPr>
              <a:t> عثمان الصحابة</a:t>
            </a:r>
          </a:p>
          <a:p>
            <a:pPr algn="ctr">
              <a:spcBef>
                <a:spcPct val="0"/>
              </a:spcBef>
              <a:buClrTx/>
              <a:buSzTx/>
              <a:buNone/>
            </a:pPr>
            <a:r>
              <a:rPr lang="ar-SA" altLang="en-US" sz="2000" dirty="0">
                <a:solidFill>
                  <a:schemeClr val="tx1"/>
                </a:solidFill>
                <a:latin typeface="Garamond" panose="02020404030301010803" pitchFamily="18" charset="0"/>
                <a:cs typeface="PT Bold Heading" pitchFamily="2" charset="-78"/>
              </a:rPr>
              <a:t>روى ابن أبي داود عن </a:t>
            </a:r>
            <a:r>
              <a:rPr lang="ar-SA" altLang="en-US" sz="2000" b="1" dirty="0">
                <a:solidFill>
                  <a:schemeClr val="tx1"/>
                </a:solidFill>
                <a:latin typeface="Garamond" panose="02020404030301010803" pitchFamily="18" charset="0"/>
                <a:cs typeface="PT Bold Heading" pitchFamily="2" charset="-78"/>
              </a:rPr>
              <a:t>علي</a:t>
            </a:r>
            <a:r>
              <a:rPr lang="ar-KW" altLang="en-US" sz="2000" b="1" dirty="0">
                <a:solidFill>
                  <a:schemeClr val="tx1"/>
                </a:solidFill>
                <a:latin typeface="Garamond" panose="02020404030301010803" pitchFamily="18" charset="0"/>
                <a:cs typeface="PT Bold Heading" pitchFamily="2" charset="-78"/>
              </a:rPr>
              <a:t> بن أبي طالب </a:t>
            </a:r>
            <a:r>
              <a:rPr lang="ar-KW" altLang="en-US" sz="2000" dirty="0">
                <a:solidFill>
                  <a:schemeClr val="tx1"/>
                </a:solidFill>
                <a:latin typeface="Garamond" panose="02020404030301010803" pitchFamily="18" charset="0"/>
                <a:cs typeface="PT Bold Heading" pitchFamily="2" charset="-78"/>
              </a:rPr>
              <a:t>رضي الله عنه</a:t>
            </a:r>
            <a:r>
              <a:rPr lang="en-US" altLang="en-US" sz="2000" dirty="0">
                <a:solidFill>
                  <a:schemeClr val="tx1"/>
                </a:solidFill>
                <a:latin typeface="Garamond" panose="02020404030301010803" pitchFamily="18" charset="0"/>
              </a:rPr>
              <a:t> </a:t>
            </a:r>
            <a:r>
              <a:rPr lang="ar-SA" altLang="en-US" sz="2000" dirty="0">
                <a:solidFill>
                  <a:schemeClr val="tx1"/>
                </a:solidFill>
                <a:latin typeface="Garamond" panose="02020404030301010803" pitchFamily="18" charset="0"/>
                <a:cs typeface="PT Bold Heading" pitchFamily="2" charset="-78"/>
              </a:rPr>
              <a:t>قال</a:t>
            </a:r>
            <a:r>
              <a:rPr lang="en-US" altLang="en-US" sz="2000" dirty="0">
                <a:solidFill>
                  <a:schemeClr val="tx1"/>
                </a:solidFill>
                <a:latin typeface="Garamond" panose="02020404030301010803" pitchFamily="18" charset="0"/>
              </a:rPr>
              <a:t> : </a:t>
            </a:r>
            <a:r>
              <a:rPr lang="ar-SA" altLang="en-US" sz="2000" b="1" dirty="0">
                <a:solidFill>
                  <a:schemeClr val="tx1"/>
                </a:solidFill>
                <a:latin typeface="Garamond" panose="02020404030301010803" pitchFamily="18" charset="0"/>
                <a:cs typeface="PT Bold Heading" pitchFamily="2" charset="-78"/>
              </a:rPr>
              <a:t>والله ما فعل الذي فعل في المصاحف إلا عن ملأٍ منَّا ، قال</a:t>
            </a:r>
            <a:r>
              <a:rPr lang="en-US" altLang="en-US" sz="2000" b="1" dirty="0">
                <a:solidFill>
                  <a:schemeClr val="tx1"/>
                </a:solidFill>
                <a:latin typeface="Garamond" panose="02020404030301010803" pitchFamily="18" charset="0"/>
              </a:rPr>
              <a:t> : </a:t>
            </a:r>
            <a:r>
              <a:rPr lang="ar-SA" altLang="en-US" sz="2000" b="1" dirty="0">
                <a:solidFill>
                  <a:schemeClr val="tx1"/>
                </a:solidFill>
                <a:latin typeface="Garamond" panose="02020404030301010803" pitchFamily="18" charset="0"/>
                <a:cs typeface="PT Bold Heading" pitchFamily="2" charset="-78"/>
              </a:rPr>
              <a:t>أرى أن نجمع الناس على مصحف واحد فلا تكون فرقة ولا اختلاف، قلنا</a:t>
            </a:r>
            <a:r>
              <a:rPr lang="en-US" altLang="en-US" sz="2000" b="1" dirty="0">
                <a:solidFill>
                  <a:schemeClr val="tx1"/>
                </a:solidFill>
                <a:latin typeface="Garamond" panose="02020404030301010803" pitchFamily="18" charset="0"/>
              </a:rPr>
              <a:t> : </a:t>
            </a:r>
            <a:r>
              <a:rPr lang="ar-SA" altLang="en-US" sz="2000" b="1" dirty="0" smtClean="0">
                <a:solidFill>
                  <a:schemeClr val="tx1"/>
                </a:solidFill>
                <a:latin typeface="Garamond" panose="02020404030301010803" pitchFamily="18" charset="0"/>
                <a:cs typeface="PT Bold Heading" pitchFamily="2" charset="-78"/>
              </a:rPr>
              <a:t>فَنِعمَ</a:t>
            </a:r>
            <a:endParaRPr lang="ar-SA" altLang="en-US" sz="2800" dirty="0">
              <a:solidFill>
                <a:schemeClr val="tx1"/>
              </a:solidFill>
              <a:latin typeface="Garamond" panose="02020404030301010803" pitchFamily="18" charset="0"/>
              <a:cs typeface="PT Bold Heading" pitchFamily="2" charset="-78"/>
            </a:endParaRPr>
          </a:p>
        </p:txBody>
      </p:sp>
      <p:sp>
        <p:nvSpPr>
          <p:cNvPr id="7" name="Rectangle 6"/>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
        <p:nvSpPr>
          <p:cNvPr id="8" name="TextBox 7"/>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1696424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stCondLst>
                                            <p:cond delay="0"/>
                                          </p:stCondLst>
                                        </p:cTn>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
          <p:cNvSpPr>
            <a:spLocks noChangeArrowheads="1"/>
          </p:cNvSpPr>
          <p:nvPr/>
        </p:nvSpPr>
        <p:spPr bwMode="auto">
          <a:xfrm>
            <a:off x="5280586" y="2654260"/>
            <a:ext cx="3876861" cy="830997"/>
          </a:xfrm>
          <a:prstGeom prst="rect">
            <a:avLst/>
          </a:prstGeo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spcBef>
                <a:spcPct val="0"/>
              </a:spcBef>
              <a:buClrTx/>
              <a:buSzTx/>
              <a:buNone/>
            </a:pPr>
            <a:r>
              <a:rPr lang="en-US" altLang="en-US" sz="2400" b="1" dirty="0" err="1">
                <a:solidFill>
                  <a:srgbClr val="C00000"/>
                </a:solidFill>
                <a:latin typeface="Garamond" panose="02020404030301010803" pitchFamily="18" charset="0"/>
                <a:cs typeface="PT Bold Heading" pitchFamily="2" charset="-78"/>
              </a:rPr>
              <a:t>Uthmanic</a:t>
            </a:r>
            <a:r>
              <a:rPr lang="en-US" altLang="en-US" sz="2400" b="1" dirty="0">
                <a:solidFill>
                  <a:srgbClr val="C00000"/>
                </a:solidFill>
                <a:latin typeface="Garamond" panose="02020404030301010803" pitchFamily="18" charset="0"/>
                <a:cs typeface="PT Bold Heading" pitchFamily="2" charset="-78"/>
              </a:rPr>
              <a:t> Quran </a:t>
            </a:r>
            <a:r>
              <a:rPr lang="en-US" altLang="en-US" sz="2400" b="1" dirty="0" smtClean="0">
                <a:solidFill>
                  <a:srgbClr val="C00000"/>
                </a:solidFill>
                <a:latin typeface="Garamond" panose="02020404030301010803" pitchFamily="18" charset="0"/>
                <a:cs typeface="PT Bold Heading" pitchFamily="2" charset="-78"/>
              </a:rPr>
              <a:t>committee</a:t>
            </a:r>
          </a:p>
          <a:p>
            <a:pPr algn="ctr" eaLnBrk="1" hangingPunct="1">
              <a:spcBef>
                <a:spcPct val="0"/>
              </a:spcBef>
              <a:buClrTx/>
              <a:buSzTx/>
              <a:buFontTx/>
              <a:buNone/>
            </a:pPr>
            <a:r>
              <a:rPr lang="ar-SA" altLang="en-US" sz="2400" b="1" dirty="0" smtClean="0">
                <a:solidFill>
                  <a:srgbClr val="C00000"/>
                </a:solidFill>
                <a:latin typeface="Garamond" panose="02020404030301010803" pitchFamily="18" charset="0"/>
                <a:cs typeface="PT Bold Heading" pitchFamily="2" charset="-78"/>
              </a:rPr>
              <a:t>لجنة المصاحف العثمانية</a:t>
            </a:r>
          </a:p>
        </p:txBody>
      </p:sp>
      <p:sp>
        <p:nvSpPr>
          <p:cNvPr id="18" name="Rectangle 4"/>
          <p:cNvSpPr>
            <a:spLocks noChangeArrowheads="1"/>
          </p:cNvSpPr>
          <p:nvPr/>
        </p:nvSpPr>
        <p:spPr bwMode="auto">
          <a:xfrm>
            <a:off x="7983704" y="3608368"/>
            <a:ext cx="19875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justLow" eaLnBrk="1" hangingPunct="1">
              <a:spcBef>
                <a:spcPct val="0"/>
              </a:spcBef>
              <a:buClrTx/>
              <a:buSzTx/>
              <a:buFontTx/>
              <a:buNone/>
            </a:pPr>
            <a:r>
              <a:rPr lang="ar-SA" altLang="en-US" sz="4000" b="1" dirty="0">
                <a:solidFill>
                  <a:schemeClr val="accent6">
                    <a:lumMod val="50000"/>
                  </a:schemeClr>
                </a:solidFill>
                <a:latin typeface="Tahoma" panose="020B0604030504040204" pitchFamily="34" charset="0"/>
                <a:cs typeface="Diwani Letter" pitchFamily="2" charset="-78"/>
              </a:rPr>
              <a:t>زيد بن</a:t>
            </a:r>
            <a:r>
              <a:rPr lang="ar-SA" altLang="en-US" sz="4400" b="1" dirty="0">
                <a:solidFill>
                  <a:schemeClr val="accent6">
                    <a:lumMod val="50000"/>
                  </a:schemeClr>
                </a:solidFill>
                <a:latin typeface="Tahoma" panose="020B0604030504040204" pitchFamily="34" charset="0"/>
                <a:cs typeface="Diwani Letter" pitchFamily="2" charset="-78"/>
              </a:rPr>
              <a:t> </a:t>
            </a:r>
            <a:r>
              <a:rPr lang="ar-SA" altLang="en-US" sz="4000" b="1" dirty="0" smtClean="0">
                <a:solidFill>
                  <a:schemeClr val="accent6">
                    <a:lumMod val="50000"/>
                  </a:schemeClr>
                </a:solidFill>
                <a:latin typeface="Tahoma" panose="020B0604030504040204" pitchFamily="34" charset="0"/>
                <a:cs typeface="Diwani Letter" pitchFamily="2" charset="-78"/>
              </a:rPr>
              <a:t>ثابت</a:t>
            </a:r>
            <a:r>
              <a:rPr lang="en-US" altLang="en-US" sz="4000" b="1" dirty="0" smtClean="0">
                <a:solidFill>
                  <a:schemeClr val="accent6">
                    <a:lumMod val="50000"/>
                  </a:schemeClr>
                </a:solidFill>
                <a:latin typeface="Tahoma" panose="020B0604030504040204" pitchFamily="34" charset="0"/>
                <a:cs typeface="Diwani Letter" pitchFamily="2" charset="-78"/>
              </a:rPr>
              <a:t> </a:t>
            </a:r>
            <a:endParaRPr lang="ar-SA" altLang="en-US" sz="4000" b="1" dirty="0">
              <a:solidFill>
                <a:schemeClr val="accent6">
                  <a:lumMod val="50000"/>
                </a:schemeClr>
              </a:solidFill>
              <a:latin typeface="Tahoma" panose="020B0604030504040204" pitchFamily="34" charset="0"/>
              <a:cs typeface="Diwani Letter" pitchFamily="2" charset="-78"/>
            </a:endParaRPr>
          </a:p>
        </p:txBody>
      </p:sp>
      <p:sp>
        <p:nvSpPr>
          <p:cNvPr id="19" name="Rectangle 17"/>
          <p:cNvSpPr>
            <a:spLocks noChangeArrowheads="1"/>
          </p:cNvSpPr>
          <p:nvPr/>
        </p:nvSpPr>
        <p:spPr bwMode="auto">
          <a:xfrm>
            <a:off x="7768204" y="4247965"/>
            <a:ext cx="23076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spcBef>
                <a:spcPct val="0"/>
              </a:spcBef>
              <a:buClrTx/>
              <a:buSzTx/>
              <a:buFontTx/>
              <a:buNone/>
            </a:pPr>
            <a:r>
              <a:rPr lang="ar-SA" altLang="en-US" sz="4000" b="1" dirty="0">
                <a:solidFill>
                  <a:schemeClr val="accent6">
                    <a:lumMod val="50000"/>
                  </a:schemeClr>
                </a:solidFill>
                <a:latin typeface="Tahoma" panose="020B0604030504040204" pitchFamily="34" charset="0"/>
                <a:cs typeface="Diwani Letter" pitchFamily="2" charset="-78"/>
              </a:rPr>
              <a:t>عبد الله بن الزبير</a:t>
            </a:r>
            <a:endParaRPr lang="en-US" altLang="en-US" sz="4000" b="1" dirty="0">
              <a:solidFill>
                <a:schemeClr val="accent6">
                  <a:lumMod val="50000"/>
                </a:schemeClr>
              </a:solidFill>
              <a:latin typeface="Tahoma" panose="020B0604030504040204" pitchFamily="34" charset="0"/>
              <a:cs typeface="Diwani Letter" pitchFamily="2" charset="-78"/>
            </a:endParaRPr>
          </a:p>
        </p:txBody>
      </p:sp>
      <p:sp>
        <p:nvSpPr>
          <p:cNvPr id="20" name="Rectangle 21"/>
          <p:cNvSpPr>
            <a:spLocks noChangeArrowheads="1"/>
          </p:cNvSpPr>
          <p:nvPr/>
        </p:nvSpPr>
        <p:spPr bwMode="auto">
          <a:xfrm>
            <a:off x="7220094" y="4939828"/>
            <a:ext cx="2969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spcBef>
                <a:spcPct val="0"/>
              </a:spcBef>
              <a:buClrTx/>
              <a:buSzTx/>
              <a:buFontTx/>
              <a:buNone/>
            </a:pPr>
            <a:r>
              <a:rPr lang="ar-SA" altLang="en-US" sz="4000" b="1" dirty="0">
                <a:solidFill>
                  <a:schemeClr val="accent6">
                    <a:lumMod val="50000"/>
                  </a:schemeClr>
                </a:solidFill>
                <a:latin typeface="Tahoma" panose="020B0604030504040204" pitchFamily="34" charset="0"/>
                <a:cs typeface="Diwani Letter" pitchFamily="2" charset="-78"/>
              </a:rPr>
              <a:t>سعيـــــد بن العــاص</a:t>
            </a:r>
          </a:p>
        </p:txBody>
      </p:sp>
      <p:sp>
        <p:nvSpPr>
          <p:cNvPr id="21" name="Rectangle 23"/>
          <p:cNvSpPr>
            <a:spLocks noChangeArrowheads="1"/>
          </p:cNvSpPr>
          <p:nvPr/>
        </p:nvSpPr>
        <p:spPr bwMode="auto">
          <a:xfrm>
            <a:off x="7576006" y="5673686"/>
            <a:ext cx="26041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spcBef>
                <a:spcPct val="0"/>
              </a:spcBef>
              <a:buClrTx/>
              <a:buSzTx/>
              <a:buFontTx/>
              <a:buNone/>
            </a:pPr>
            <a:r>
              <a:rPr lang="ar-SA" altLang="en-US" b="1" dirty="0">
                <a:solidFill>
                  <a:schemeClr val="accent6">
                    <a:lumMod val="50000"/>
                  </a:schemeClr>
                </a:solidFill>
                <a:latin typeface="Tahoma" panose="020B0604030504040204" pitchFamily="34" charset="0"/>
                <a:cs typeface="Diwani Letter" pitchFamily="2" charset="-78"/>
              </a:rPr>
              <a:t>عبد الرحمن </a:t>
            </a:r>
            <a:r>
              <a:rPr lang="ar-SA" altLang="en-US" sz="3600" b="1" dirty="0">
                <a:solidFill>
                  <a:schemeClr val="accent6">
                    <a:lumMod val="50000"/>
                  </a:schemeClr>
                </a:solidFill>
                <a:latin typeface="Tahoma" panose="020B0604030504040204" pitchFamily="34" charset="0"/>
                <a:cs typeface="Diwani Letter" pitchFamily="2" charset="-78"/>
              </a:rPr>
              <a:t>بن الحارث</a:t>
            </a:r>
          </a:p>
        </p:txBody>
      </p:sp>
      <p:sp>
        <p:nvSpPr>
          <p:cNvPr id="22" name="Rectangle 4"/>
          <p:cNvSpPr>
            <a:spLocks noChangeArrowheads="1"/>
          </p:cNvSpPr>
          <p:nvPr/>
        </p:nvSpPr>
        <p:spPr bwMode="auto">
          <a:xfrm>
            <a:off x="3819601" y="3873987"/>
            <a:ext cx="2307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justLow" rtl="0" eaLnBrk="1" hangingPunct="1">
              <a:spcBef>
                <a:spcPct val="0"/>
              </a:spcBef>
              <a:buClrTx/>
              <a:buSzTx/>
              <a:buFontTx/>
              <a:buNone/>
            </a:pPr>
            <a:r>
              <a:rPr lang="en-US" altLang="en-US" sz="2000" b="1" dirty="0" smtClean="0">
                <a:solidFill>
                  <a:schemeClr val="accent6">
                    <a:lumMod val="50000"/>
                  </a:schemeClr>
                </a:solidFill>
                <a:latin typeface="Tahoma" panose="020B0604030504040204" pitchFamily="34" charset="0"/>
                <a:cs typeface="Diwani Letter" pitchFamily="2" charset="-78"/>
              </a:rPr>
              <a:t>Zaid ibn </a:t>
            </a:r>
            <a:r>
              <a:rPr lang="en-US" altLang="en-US" sz="2000" b="1" dirty="0" err="1" smtClean="0">
                <a:solidFill>
                  <a:schemeClr val="accent6">
                    <a:lumMod val="50000"/>
                  </a:schemeClr>
                </a:solidFill>
                <a:latin typeface="Tahoma" panose="020B0604030504040204" pitchFamily="34" charset="0"/>
                <a:cs typeface="Diwani Letter" pitchFamily="2" charset="-78"/>
              </a:rPr>
              <a:t>Thabit</a:t>
            </a:r>
            <a:endParaRPr lang="ar-SA" altLang="en-US" sz="2000" b="1" dirty="0">
              <a:solidFill>
                <a:schemeClr val="accent6">
                  <a:lumMod val="50000"/>
                </a:schemeClr>
              </a:solidFill>
              <a:latin typeface="Tahoma" panose="020B0604030504040204" pitchFamily="34" charset="0"/>
              <a:cs typeface="Diwani Letter" pitchFamily="2" charset="-78"/>
            </a:endParaRPr>
          </a:p>
        </p:txBody>
      </p:sp>
      <p:sp>
        <p:nvSpPr>
          <p:cNvPr id="30" name="Rectangle 4"/>
          <p:cNvSpPr>
            <a:spLocks noChangeArrowheads="1"/>
          </p:cNvSpPr>
          <p:nvPr/>
        </p:nvSpPr>
        <p:spPr bwMode="auto">
          <a:xfrm>
            <a:off x="3853282" y="4525924"/>
            <a:ext cx="29509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justLow" rtl="0" eaLnBrk="1" hangingPunct="1">
              <a:spcBef>
                <a:spcPct val="0"/>
              </a:spcBef>
              <a:buClrTx/>
              <a:buSzTx/>
              <a:buFontTx/>
              <a:buNone/>
            </a:pPr>
            <a:r>
              <a:rPr lang="en-US" altLang="en-US" sz="2000" b="1" dirty="0" smtClean="0">
                <a:solidFill>
                  <a:schemeClr val="accent6">
                    <a:lumMod val="50000"/>
                  </a:schemeClr>
                </a:solidFill>
                <a:latin typeface="Tahoma" panose="020B0604030504040204" pitchFamily="34" charset="0"/>
                <a:cs typeface="Diwani Letter" pitchFamily="2" charset="-78"/>
              </a:rPr>
              <a:t>Abdullah ibn al-</a:t>
            </a:r>
            <a:r>
              <a:rPr lang="en-US" altLang="en-US" sz="2000" b="1" dirty="0" err="1" smtClean="0">
                <a:solidFill>
                  <a:schemeClr val="accent6">
                    <a:lumMod val="50000"/>
                  </a:schemeClr>
                </a:solidFill>
                <a:latin typeface="Tahoma" panose="020B0604030504040204" pitchFamily="34" charset="0"/>
                <a:cs typeface="Diwani Letter" pitchFamily="2" charset="-78"/>
              </a:rPr>
              <a:t>Zobir</a:t>
            </a:r>
            <a:endParaRPr lang="ar-SA" altLang="en-US" sz="2000" b="1" dirty="0">
              <a:solidFill>
                <a:schemeClr val="accent6">
                  <a:lumMod val="50000"/>
                </a:schemeClr>
              </a:solidFill>
              <a:latin typeface="Tahoma" panose="020B0604030504040204" pitchFamily="34" charset="0"/>
              <a:cs typeface="Diwani Letter" pitchFamily="2" charset="-78"/>
            </a:endParaRPr>
          </a:p>
        </p:txBody>
      </p:sp>
      <p:sp>
        <p:nvSpPr>
          <p:cNvPr id="31" name="Rectangle 4"/>
          <p:cNvSpPr>
            <a:spLocks noChangeArrowheads="1"/>
          </p:cNvSpPr>
          <p:nvPr/>
        </p:nvSpPr>
        <p:spPr bwMode="auto">
          <a:xfrm>
            <a:off x="3819601" y="5191654"/>
            <a:ext cx="29509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justLow" rtl="0" eaLnBrk="1" hangingPunct="1">
              <a:spcBef>
                <a:spcPct val="0"/>
              </a:spcBef>
              <a:buClrTx/>
              <a:buSzTx/>
              <a:buFontTx/>
              <a:buNone/>
            </a:pPr>
            <a:r>
              <a:rPr lang="en-US" altLang="en-US" sz="2000" b="1" dirty="0" smtClean="0">
                <a:solidFill>
                  <a:schemeClr val="accent6">
                    <a:lumMod val="50000"/>
                  </a:schemeClr>
                </a:solidFill>
                <a:latin typeface="Tahoma" panose="020B0604030504040204" pitchFamily="34" charset="0"/>
                <a:cs typeface="Diwani Letter" pitchFamily="2" charset="-78"/>
              </a:rPr>
              <a:t>Saeed ibn al-</a:t>
            </a:r>
            <a:r>
              <a:rPr lang="en-US" altLang="en-US" sz="2000" b="1" dirty="0" err="1" smtClean="0">
                <a:solidFill>
                  <a:schemeClr val="accent6">
                    <a:lumMod val="50000"/>
                  </a:schemeClr>
                </a:solidFill>
                <a:latin typeface="Tahoma" panose="020B0604030504040204" pitchFamily="34" charset="0"/>
                <a:cs typeface="Diwani Letter" pitchFamily="2" charset="-78"/>
              </a:rPr>
              <a:t>A’as</a:t>
            </a:r>
            <a:endParaRPr lang="ar-SA" altLang="en-US" sz="2000" b="1" dirty="0">
              <a:solidFill>
                <a:schemeClr val="accent6">
                  <a:lumMod val="50000"/>
                </a:schemeClr>
              </a:solidFill>
              <a:latin typeface="Tahoma" panose="020B0604030504040204" pitchFamily="34" charset="0"/>
              <a:cs typeface="Diwani Letter" pitchFamily="2" charset="-78"/>
            </a:endParaRPr>
          </a:p>
        </p:txBody>
      </p:sp>
      <p:sp>
        <p:nvSpPr>
          <p:cNvPr id="32" name="Rectangle 4"/>
          <p:cNvSpPr>
            <a:spLocks noChangeArrowheads="1"/>
          </p:cNvSpPr>
          <p:nvPr/>
        </p:nvSpPr>
        <p:spPr bwMode="auto">
          <a:xfrm>
            <a:off x="3686330" y="5952353"/>
            <a:ext cx="35574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justLow" rtl="0" eaLnBrk="1" hangingPunct="1">
              <a:spcBef>
                <a:spcPct val="0"/>
              </a:spcBef>
              <a:buClrTx/>
              <a:buSzTx/>
              <a:buFontTx/>
              <a:buNone/>
            </a:pPr>
            <a:r>
              <a:rPr lang="en-US" altLang="en-US" sz="2000" b="1" dirty="0" err="1" smtClean="0">
                <a:solidFill>
                  <a:schemeClr val="accent6">
                    <a:lumMod val="50000"/>
                  </a:schemeClr>
                </a:solidFill>
                <a:latin typeface="Tahoma" panose="020B0604030504040204" pitchFamily="34" charset="0"/>
                <a:cs typeface="Diwani Letter" pitchFamily="2" charset="-78"/>
              </a:rPr>
              <a:t>Abdurahman</a:t>
            </a:r>
            <a:r>
              <a:rPr lang="en-US" altLang="en-US" sz="2000" b="1" dirty="0" smtClean="0">
                <a:solidFill>
                  <a:schemeClr val="accent6">
                    <a:lumMod val="50000"/>
                  </a:schemeClr>
                </a:solidFill>
                <a:latin typeface="Tahoma" panose="020B0604030504040204" pitchFamily="34" charset="0"/>
                <a:cs typeface="Diwani Letter" pitchFamily="2" charset="-78"/>
              </a:rPr>
              <a:t> ibn al-</a:t>
            </a:r>
            <a:r>
              <a:rPr lang="en-US" altLang="en-US" sz="2000" b="1" dirty="0" err="1" smtClean="0">
                <a:solidFill>
                  <a:schemeClr val="accent6">
                    <a:lumMod val="50000"/>
                  </a:schemeClr>
                </a:solidFill>
                <a:latin typeface="Tahoma" panose="020B0604030504040204" pitchFamily="34" charset="0"/>
                <a:cs typeface="Diwani Letter" pitchFamily="2" charset="-78"/>
              </a:rPr>
              <a:t>Harith</a:t>
            </a:r>
            <a:endParaRPr lang="ar-SA" altLang="en-US" sz="2000" b="1" dirty="0">
              <a:solidFill>
                <a:schemeClr val="accent6">
                  <a:lumMod val="50000"/>
                </a:schemeClr>
              </a:solidFill>
              <a:latin typeface="Tahoma" panose="020B0604030504040204" pitchFamily="34" charset="0"/>
              <a:cs typeface="Diwani Letter" pitchFamily="2" charset="-78"/>
            </a:endParaRPr>
          </a:p>
        </p:txBody>
      </p:sp>
      <p:sp>
        <p:nvSpPr>
          <p:cNvPr id="33" name="Rectangle 32"/>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
        <p:nvSpPr>
          <p:cNvPr id="14" name="TextBox 13"/>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3629677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edge">
                                      <p:cBhvr>
                                        <p:cTn id="7" dur="500"/>
                                        <p:tgtEl>
                                          <p:spTgt spid="18"/>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wedge">
                                      <p:cBhvr>
                                        <p:cTn id="11" dur="500"/>
                                        <p:tgtEl>
                                          <p:spTgt spid="19">
                                            <p:txEl>
                                              <p:pRg st="0" end="0"/>
                                            </p:txEl>
                                          </p:spTgt>
                                        </p:tgtEl>
                                      </p:cBhvr>
                                    </p:animEffect>
                                  </p:childTnLst>
                                </p:cTn>
                              </p:par>
                            </p:childTnLst>
                          </p:cTn>
                        </p:par>
                        <p:par>
                          <p:cTn id="12" fill="hold">
                            <p:stCondLst>
                              <p:cond delay="1000"/>
                            </p:stCondLst>
                            <p:childTnLst>
                              <p:par>
                                <p:cTn id="13" presetID="34"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from="(-#ppt_w/2)" to="(#ppt_x)" calcmode="lin" valueType="num">
                                      <p:cBhvr>
                                        <p:cTn id="15" dur="374" fill="hold">
                                          <p:stCondLst>
                                            <p:cond delay="0"/>
                                          </p:stCondLst>
                                        </p:cTn>
                                        <p:tgtEl>
                                          <p:spTgt spid="20"/>
                                        </p:tgtEl>
                                        <p:attrNameLst>
                                          <p:attrName>ppt_x</p:attrName>
                                        </p:attrNameLst>
                                      </p:cBhvr>
                                    </p:anim>
                                    <p:anim from="0" to="-1.0" calcmode="lin" valueType="num">
                                      <p:cBhvr>
                                        <p:cTn id="16" dur="2" decel="50000" autoRev="1" fill="hold">
                                          <p:stCondLst>
                                            <p:cond delay="499"/>
                                          </p:stCondLst>
                                        </p:cTn>
                                        <p:tgtEl>
                                          <p:spTgt spid="20"/>
                                        </p:tgtEl>
                                        <p:attrNameLst>
                                          <p:attrName>xshear</p:attrName>
                                        </p:attrNameLst>
                                      </p:cBhvr>
                                    </p:anim>
                                    <p:animScale>
                                      <p:cBhvr>
                                        <p:cTn id="17" dur="2" decel="100000" autoRev="1" fill="hold">
                                          <p:stCondLst>
                                            <p:cond delay="499"/>
                                          </p:stCondLst>
                                        </p:cTn>
                                        <p:tgtEl>
                                          <p:spTgt spid="20"/>
                                        </p:tgtEl>
                                      </p:cBhvr>
                                      <p:from x="100000" y="100000"/>
                                      <p:to x="80000" y="100000"/>
                                    </p:animScale>
                                    <p:anim by="(#ppt_h/3+#ppt_w*0.1)" calcmode="lin" valueType="num">
                                      <p:cBhvr additive="sum">
                                        <p:cTn id="18" dur="2" decel="100000" autoRev="1" fill="hold">
                                          <p:stCondLst>
                                            <p:cond delay="499"/>
                                          </p:stCondLst>
                                        </p:cTn>
                                        <p:tgtEl>
                                          <p:spTgt spid="20"/>
                                        </p:tgtEl>
                                        <p:attrNameLst>
                                          <p:attrName>ppt_x</p:attrName>
                                        </p:attrNameLst>
                                      </p:cBhvr>
                                    </p:anim>
                                  </p:childTnLst>
                                </p:cTn>
                              </p:par>
                            </p:childTnLst>
                          </p:cTn>
                        </p:par>
                        <p:par>
                          <p:cTn id="19" fill="hold">
                            <p:stCondLst>
                              <p:cond delay="1503"/>
                            </p:stCondLst>
                            <p:childTnLst>
                              <p:par>
                                <p:cTn id="20" presetID="34"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from="(-#ppt_w/2)" to="(#ppt_x)" calcmode="lin" valueType="num">
                                      <p:cBhvr>
                                        <p:cTn id="22" dur="374" fill="hold">
                                          <p:stCondLst>
                                            <p:cond delay="0"/>
                                          </p:stCondLst>
                                        </p:cTn>
                                        <p:tgtEl>
                                          <p:spTgt spid="21"/>
                                        </p:tgtEl>
                                        <p:attrNameLst>
                                          <p:attrName>ppt_x</p:attrName>
                                        </p:attrNameLst>
                                      </p:cBhvr>
                                    </p:anim>
                                    <p:anim from="0" to="-1.0" calcmode="lin" valueType="num">
                                      <p:cBhvr>
                                        <p:cTn id="23" dur="2" decel="50000" autoRev="1" fill="hold">
                                          <p:stCondLst>
                                            <p:cond delay="499"/>
                                          </p:stCondLst>
                                        </p:cTn>
                                        <p:tgtEl>
                                          <p:spTgt spid="21"/>
                                        </p:tgtEl>
                                        <p:attrNameLst>
                                          <p:attrName>xshear</p:attrName>
                                        </p:attrNameLst>
                                      </p:cBhvr>
                                    </p:anim>
                                    <p:animScale>
                                      <p:cBhvr>
                                        <p:cTn id="24" dur="2" decel="100000" autoRev="1" fill="hold">
                                          <p:stCondLst>
                                            <p:cond delay="499"/>
                                          </p:stCondLst>
                                        </p:cTn>
                                        <p:tgtEl>
                                          <p:spTgt spid="21"/>
                                        </p:tgtEl>
                                      </p:cBhvr>
                                      <p:from x="100000" y="100000"/>
                                      <p:to x="80000" y="100000"/>
                                    </p:animScale>
                                    <p:anim by="(#ppt_h/3+#ppt_w*0.1)" calcmode="lin" valueType="num">
                                      <p:cBhvr additive="sum">
                                        <p:cTn id="25" dur="2" decel="100000" autoRev="1" fill="hold">
                                          <p:stCondLst>
                                            <p:cond delay="499"/>
                                          </p:stCondLst>
                                        </p:cTn>
                                        <p:tgtEl>
                                          <p:spTgt spid="21"/>
                                        </p:tgtEl>
                                        <p:attrNameLst>
                                          <p:attrName>ppt_x</p:attrName>
                                        </p:attrNameLst>
                                      </p:cBhvr>
                                    </p:anim>
                                  </p:childTnLst>
                                </p:cTn>
                              </p:par>
                            </p:childTnLst>
                          </p:cTn>
                        </p:par>
                        <p:par>
                          <p:cTn id="26" fill="hold">
                            <p:stCondLst>
                              <p:cond delay="2006"/>
                            </p:stCondLst>
                            <p:childTnLst>
                              <p:par>
                                <p:cTn id="27" presetID="2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edge">
                                      <p:cBhvr>
                                        <p:cTn id="29" dur="500"/>
                                        <p:tgtEl>
                                          <p:spTgt spid="22"/>
                                        </p:tgtEl>
                                      </p:cBhvr>
                                    </p:animEffect>
                                  </p:childTnLst>
                                </p:cTn>
                              </p:par>
                            </p:childTnLst>
                          </p:cTn>
                        </p:par>
                        <p:par>
                          <p:cTn id="30" fill="hold">
                            <p:stCondLst>
                              <p:cond delay="2506"/>
                            </p:stCondLst>
                            <p:childTnLst>
                              <p:par>
                                <p:cTn id="31" presetID="20"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edge">
                                      <p:cBhvr>
                                        <p:cTn id="33" dur="500"/>
                                        <p:tgtEl>
                                          <p:spTgt spid="30"/>
                                        </p:tgtEl>
                                      </p:cBhvr>
                                    </p:animEffect>
                                  </p:childTnLst>
                                </p:cTn>
                              </p:par>
                            </p:childTnLst>
                          </p:cTn>
                        </p:par>
                        <p:par>
                          <p:cTn id="34" fill="hold">
                            <p:stCondLst>
                              <p:cond delay="3006"/>
                            </p:stCondLst>
                            <p:childTnLst>
                              <p:par>
                                <p:cTn id="35" presetID="20"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edge">
                                      <p:cBhvr>
                                        <p:cTn id="37" dur="500"/>
                                        <p:tgtEl>
                                          <p:spTgt spid="31"/>
                                        </p:tgtEl>
                                      </p:cBhvr>
                                    </p:animEffect>
                                  </p:childTnLst>
                                </p:cTn>
                              </p:par>
                            </p:childTnLst>
                          </p:cTn>
                        </p:par>
                        <p:par>
                          <p:cTn id="38" fill="hold">
                            <p:stCondLst>
                              <p:cond delay="3506"/>
                            </p:stCondLst>
                            <p:childTnLst>
                              <p:par>
                                <p:cTn id="39" presetID="20"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edge">
                                      <p:cBhvr>
                                        <p:cTn id="41" dur="500"/>
                                        <p:tgtEl>
                                          <p:spTgt spid="32"/>
                                        </p:tgtEl>
                                      </p:cBhvr>
                                    </p:animEffect>
                                  </p:childTnLst>
                                </p:cTn>
                              </p:par>
                            </p:childTnLst>
                          </p:cTn>
                        </p:par>
                        <p:par>
                          <p:cTn id="42" fill="hold">
                            <p:stCondLst>
                              <p:cond delay="4006"/>
                            </p:stCondLst>
                            <p:childTnLst>
                              <p:par>
                                <p:cTn id="43" presetID="10" presetClass="entr" presetSubtype="0" fill="hold" grpId="0" nodeType="afterEffect">
                                  <p:stCondLst>
                                    <p:cond delay="0"/>
                                  </p:stCondLst>
                                  <p:childTnLst>
                                    <p:set>
                                      <p:cBhvr>
                                        <p:cTn id="44" dur="1" fill="hold">
                                          <p:stCondLst>
                                            <p:cond delay="0"/>
                                          </p:stCondLst>
                                        </p:cTn>
                                        <p:tgtEl>
                                          <p:spTgt spid="33">
                                            <p:bg/>
                                          </p:spTgt>
                                        </p:tgtEl>
                                        <p:attrNameLst>
                                          <p:attrName>style.visibility</p:attrName>
                                        </p:attrNameLst>
                                      </p:cBhvr>
                                      <p:to>
                                        <p:strVal val="visible"/>
                                      </p:to>
                                    </p:set>
                                    <p:animEffect transition="in" filter="fade">
                                      <p:cBhvr>
                                        <p:cTn id="45" dur="1000">
                                          <p:stCondLst>
                                            <p:cond delay="0"/>
                                          </p:stCondLst>
                                        </p:cTn>
                                        <p:tgtEl>
                                          <p:spTgt spid="33">
                                            <p:bg/>
                                          </p:spTgt>
                                        </p:tgtEl>
                                      </p:cBhvr>
                                    </p:animEffect>
                                  </p:childTnLst>
                                </p:cTn>
                              </p:par>
                            </p:childTnLst>
                          </p:cTn>
                        </p:par>
                        <p:par>
                          <p:cTn id="46" fill="hold">
                            <p:stCondLst>
                              <p:cond delay="5006"/>
                            </p:stCondLst>
                            <p:childTnLst>
                              <p:par>
                                <p:cTn id="47" presetID="10" presetClass="entr" presetSubtype="0" fill="hold" grpId="0" nodeType="afterEffect">
                                  <p:stCondLst>
                                    <p:cond delay="0"/>
                                  </p:stCondLst>
                                  <p:childTnLst>
                                    <p:set>
                                      <p:cBhvr>
                                        <p:cTn id="48" dur="1" fill="hold">
                                          <p:stCondLst>
                                            <p:cond delay="0"/>
                                          </p:stCondLst>
                                        </p:cTn>
                                        <p:tgtEl>
                                          <p:spTgt spid="33">
                                            <p:txEl>
                                              <p:pRg st="0" end="0"/>
                                            </p:txEl>
                                          </p:spTgt>
                                        </p:tgtEl>
                                        <p:attrNameLst>
                                          <p:attrName>style.visibility</p:attrName>
                                        </p:attrNameLst>
                                      </p:cBhvr>
                                      <p:to>
                                        <p:strVal val="visible"/>
                                      </p:to>
                                    </p:set>
                                    <p:animEffect transition="in" filter="fade">
                                      <p:cBhvr>
                                        <p:cTn id="49" dur="1000">
                                          <p:stCondLst>
                                            <p:cond delay="0"/>
                                          </p:stCondLst>
                                        </p:cTn>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P spid="30" grpId="0"/>
      <p:bldP spid="31" grpId="0"/>
      <p:bldP spid="32" grpId="0"/>
      <p:bldP spid="3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3082833" y="3341372"/>
            <a:ext cx="6842125" cy="32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 </a:t>
            </a:r>
            <a:r>
              <a:rPr lang="ar-KW" altLang="en-US" sz="4000" b="1" dirty="0">
                <a:solidFill>
                  <a:schemeClr val="accent6">
                    <a:lumMod val="50000"/>
                  </a:schemeClr>
                </a:solidFill>
                <a:latin typeface="Garamond" panose="02020404030301010803" pitchFamily="18" charset="0"/>
                <a:cs typeface="PT Bold Heading" pitchFamily="2" charset="-78"/>
              </a:rPr>
              <a:t>منهج </a:t>
            </a:r>
            <a:r>
              <a:rPr lang="ar-KW" altLang="en-US" sz="4000" b="1" dirty="0" smtClean="0">
                <a:solidFill>
                  <a:schemeClr val="accent6">
                    <a:lumMod val="50000"/>
                  </a:schemeClr>
                </a:solidFill>
                <a:latin typeface="Garamond" panose="02020404030301010803" pitchFamily="18" charset="0"/>
                <a:cs typeface="PT Bold Heading" pitchFamily="2" charset="-78"/>
              </a:rPr>
              <a:t>اللجنة</a:t>
            </a:r>
            <a:r>
              <a:rPr lang="en-US" altLang="en-US" sz="2000" b="1" dirty="0" smtClean="0">
                <a:solidFill>
                  <a:schemeClr val="accent6">
                    <a:lumMod val="50000"/>
                  </a:schemeClr>
                </a:solidFill>
                <a:latin typeface="Garamond" panose="02020404030301010803" pitchFamily="18" charset="0"/>
                <a:cs typeface="PT Bold Heading" pitchFamily="2" charset="-78"/>
              </a:rPr>
              <a:t>Methodology of the committee</a:t>
            </a:r>
            <a:endParaRPr lang="ar-KW" altLang="en-US" sz="4000" b="1" dirty="0">
              <a:solidFill>
                <a:schemeClr val="accent6">
                  <a:lumMod val="50000"/>
                </a:schemeClr>
              </a:solidFill>
              <a:latin typeface="Garamond" panose="02020404030301010803" pitchFamily="18" charset="0"/>
              <a:cs typeface="PT Bold Heading" pitchFamily="2" charset="-78"/>
            </a:endParaRPr>
          </a:p>
          <a:p>
            <a:pPr algn="ctr" eaLnBrk="1" hangingPunct="1">
              <a:lnSpc>
                <a:spcPct val="80000"/>
              </a:lnSpc>
              <a:spcBef>
                <a:spcPct val="0"/>
              </a:spcBef>
              <a:buClrTx/>
              <a:buSzTx/>
              <a:buFontTx/>
              <a:buNone/>
            </a:pPr>
            <a:endParaRPr lang="en-US" altLang="en-US" sz="1800" b="1" dirty="0" smtClean="0">
              <a:solidFill>
                <a:schemeClr val="tx1"/>
              </a:solidFill>
              <a:latin typeface="Garamond" panose="02020404030301010803" pitchFamily="18" charset="0"/>
              <a:cs typeface="PT Bold Heading" pitchFamily="2" charset="-78"/>
            </a:endParaRPr>
          </a:p>
          <a:p>
            <a:pPr algn="ctr" eaLnBrk="1" hangingPunct="1">
              <a:lnSpc>
                <a:spcPct val="80000"/>
              </a:lnSpc>
              <a:spcBef>
                <a:spcPct val="0"/>
              </a:spcBef>
              <a:buClrTx/>
              <a:buSzTx/>
              <a:buFontTx/>
              <a:buNone/>
            </a:pPr>
            <a:r>
              <a:rPr lang="en-US" altLang="en-US" sz="2400" b="1" dirty="0" smtClean="0">
                <a:solidFill>
                  <a:schemeClr val="tx1"/>
                </a:solidFill>
                <a:latin typeface="Garamond" panose="02020404030301010803" pitchFamily="18" charset="0"/>
                <a:cs typeface="PT Bold Heading" pitchFamily="2" charset="-78"/>
              </a:rPr>
              <a:t>They approved the “</a:t>
            </a:r>
            <a:r>
              <a:rPr lang="en-US" altLang="en-US" sz="2400" b="1" dirty="0" err="1" smtClean="0">
                <a:solidFill>
                  <a:schemeClr val="tx1"/>
                </a:solidFill>
                <a:latin typeface="Garamond" panose="02020404030301010803" pitchFamily="18" charset="0"/>
                <a:cs typeface="PT Bold Heading" pitchFamily="2" charset="-78"/>
              </a:rPr>
              <a:t>Mushaf</a:t>
            </a:r>
            <a:r>
              <a:rPr lang="en-US" altLang="en-US" sz="2400" b="1" dirty="0" smtClean="0">
                <a:solidFill>
                  <a:schemeClr val="tx1"/>
                </a:solidFill>
                <a:latin typeface="Garamond" panose="02020404030301010803" pitchFamily="18" charset="0"/>
                <a:cs typeface="PT Bold Heading" pitchFamily="2" charset="-78"/>
              </a:rPr>
              <a:t>” that was collected at the time of Abo Bakr as the master to copy a number of </a:t>
            </a:r>
            <a:r>
              <a:rPr lang="en-US" altLang="en-US" sz="2400" b="1" dirty="0" err="1" smtClean="0">
                <a:solidFill>
                  <a:schemeClr val="tx1"/>
                </a:solidFill>
                <a:latin typeface="Garamond" panose="02020404030301010803" pitchFamily="18" charset="0"/>
                <a:cs typeface="PT Bold Heading" pitchFamily="2" charset="-78"/>
              </a:rPr>
              <a:t>Masahif</a:t>
            </a:r>
            <a:endParaRPr lang="en-US" altLang="en-US" sz="2400" b="1" dirty="0" smtClean="0">
              <a:solidFill>
                <a:schemeClr val="tx1"/>
              </a:solidFill>
              <a:latin typeface="Garamond" panose="02020404030301010803" pitchFamily="18" charset="0"/>
              <a:cs typeface="PT Bold Heading" pitchFamily="2" charset="-78"/>
            </a:endParaRPr>
          </a:p>
          <a:p>
            <a:pPr algn="ctr" eaLnBrk="1" hangingPunct="1">
              <a:lnSpc>
                <a:spcPct val="80000"/>
              </a:lnSpc>
              <a:spcBef>
                <a:spcPct val="0"/>
              </a:spcBef>
              <a:buClrTx/>
              <a:buSzTx/>
              <a:buFontTx/>
              <a:buNone/>
            </a:pPr>
            <a:r>
              <a:rPr lang="en-US" altLang="en-US" sz="1400" b="1" dirty="0" err="1" smtClean="0">
                <a:solidFill>
                  <a:schemeClr val="tx1"/>
                </a:solidFill>
                <a:latin typeface="Garamond" panose="02020404030301010803" pitchFamily="18" charset="0"/>
                <a:cs typeface="PT Bold Heading" pitchFamily="2" charset="-78"/>
              </a:rPr>
              <a:t>Uthman</a:t>
            </a:r>
            <a:r>
              <a:rPr lang="en-US" altLang="en-US" sz="1400" b="1" dirty="0" smtClean="0">
                <a:solidFill>
                  <a:schemeClr val="tx1"/>
                </a:solidFill>
                <a:latin typeface="Garamond" panose="02020404030301010803" pitchFamily="18" charset="0"/>
                <a:cs typeface="PT Bold Heading" pitchFamily="2" charset="-78"/>
              </a:rPr>
              <a:t> sent to </a:t>
            </a:r>
            <a:r>
              <a:rPr lang="en-US" altLang="en-US" sz="1400" b="1" dirty="0" err="1" smtClean="0">
                <a:solidFill>
                  <a:schemeClr val="tx1"/>
                </a:solidFill>
                <a:latin typeface="Garamond" panose="02020404030301010803" pitchFamily="18" charset="0"/>
                <a:cs typeface="PT Bold Heading" pitchFamily="2" charset="-78"/>
              </a:rPr>
              <a:t>Hafsah</a:t>
            </a:r>
            <a:r>
              <a:rPr lang="en-US" altLang="en-US" sz="1400" b="1" dirty="0" smtClean="0">
                <a:solidFill>
                  <a:schemeClr val="tx1"/>
                </a:solidFill>
                <a:latin typeface="Garamond" panose="02020404030301010803" pitchFamily="18" charset="0"/>
                <a:cs typeface="PT Bold Heading" pitchFamily="2" charset="-78"/>
              </a:rPr>
              <a:t> to give him the </a:t>
            </a:r>
            <a:r>
              <a:rPr lang="en-US" altLang="en-US" sz="1400" b="1" dirty="0" err="1" smtClean="0">
                <a:solidFill>
                  <a:schemeClr val="tx1"/>
                </a:solidFill>
                <a:latin typeface="Garamond" panose="02020404030301010803" pitchFamily="18" charset="0"/>
                <a:cs typeface="PT Bold Heading" pitchFamily="2" charset="-78"/>
              </a:rPr>
              <a:t>Mushaf</a:t>
            </a:r>
            <a:r>
              <a:rPr lang="en-US" altLang="en-US" sz="1400" b="1" dirty="0" smtClean="0">
                <a:solidFill>
                  <a:schemeClr val="tx1"/>
                </a:solidFill>
                <a:latin typeface="Garamond" panose="02020404030301010803" pitchFamily="18" charset="0"/>
                <a:cs typeface="PT Bold Heading" pitchFamily="2" charset="-78"/>
              </a:rPr>
              <a:t> for copying and return it to her again</a:t>
            </a:r>
          </a:p>
          <a:p>
            <a:pPr algn="ctr" eaLnBrk="1" hangingPunct="1">
              <a:lnSpc>
                <a:spcPct val="80000"/>
              </a:lnSpc>
              <a:spcBef>
                <a:spcPct val="0"/>
              </a:spcBef>
              <a:buClrTx/>
              <a:buSzTx/>
              <a:buFontTx/>
              <a:buNone/>
            </a:pPr>
            <a:endParaRPr lang="en-US" altLang="en-US" sz="1400" b="1" dirty="0">
              <a:solidFill>
                <a:schemeClr val="tx1"/>
              </a:solidFill>
              <a:latin typeface="Garamond" panose="02020404030301010803" pitchFamily="18" charset="0"/>
              <a:cs typeface="PT Bold Heading" pitchFamily="2" charset="-78"/>
            </a:endParaRPr>
          </a:p>
          <a:p>
            <a:pPr algn="ctr">
              <a:lnSpc>
                <a:spcPct val="80000"/>
              </a:lnSpc>
              <a:spcBef>
                <a:spcPct val="0"/>
              </a:spcBef>
              <a:buClrTx/>
              <a:buSzTx/>
              <a:buNone/>
            </a:pPr>
            <a:r>
              <a:rPr lang="ar-SA" altLang="en-US" sz="2400" b="1" dirty="0">
                <a:solidFill>
                  <a:schemeClr val="tx1"/>
                </a:solidFill>
                <a:latin typeface="Garamond" panose="02020404030301010803" pitchFamily="18" charset="0"/>
                <a:cs typeface="PT Bold Heading" pitchFamily="2" charset="-78"/>
              </a:rPr>
              <a:t>اعتبار الصحف التي جمعها زيد بن ثابت في عهد أبي بكر الصديق أساساً في</a:t>
            </a:r>
            <a:r>
              <a:rPr lang="ar-KW" altLang="en-US" sz="2400" b="1" dirty="0">
                <a:solidFill>
                  <a:schemeClr val="tx1"/>
                </a:solidFill>
                <a:latin typeface="Garamond" panose="02020404030301010803" pitchFamily="18" charset="0"/>
                <a:cs typeface="PT Bold Heading" pitchFamily="2" charset="-78"/>
              </a:rPr>
              <a:t> </a:t>
            </a:r>
            <a:r>
              <a:rPr lang="ar-SA" altLang="en-US" sz="2400" b="1" dirty="0">
                <a:solidFill>
                  <a:schemeClr val="tx1"/>
                </a:solidFill>
                <a:latin typeface="Garamond" panose="02020404030301010803" pitchFamily="18" charset="0"/>
                <a:cs typeface="PT Bold Heading" pitchFamily="2" charset="-78"/>
              </a:rPr>
              <a:t>نسخ المصاحف </a:t>
            </a:r>
            <a:endParaRPr lang="ar-KW" altLang="en-US" sz="2400" b="1" dirty="0">
              <a:solidFill>
                <a:schemeClr val="tx1"/>
              </a:solidFill>
              <a:latin typeface="Garamond" panose="02020404030301010803" pitchFamily="18" charset="0"/>
              <a:cs typeface="PT Bold Heading" pitchFamily="2" charset="-78"/>
            </a:endParaRPr>
          </a:p>
          <a:p>
            <a:pPr algn="ctr">
              <a:lnSpc>
                <a:spcPct val="80000"/>
              </a:lnSpc>
              <a:spcBef>
                <a:spcPct val="0"/>
              </a:spcBef>
              <a:buClrTx/>
              <a:buSzTx/>
              <a:buNone/>
            </a:pPr>
            <a:endParaRPr lang="ar-KW" altLang="en-US" sz="1800" b="1" dirty="0">
              <a:solidFill>
                <a:schemeClr val="tx1"/>
              </a:solidFill>
              <a:latin typeface="Garamond" panose="02020404030301010803" pitchFamily="18" charset="0"/>
              <a:cs typeface="PT Bold Heading" pitchFamily="2" charset="-78"/>
            </a:endParaRPr>
          </a:p>
          <a:p>
            <a:pPr algn="ctr">
              <a:lnSpc>
                <a:spcPct val="80000"/>
              </a:lnSpc>
              <a:spcBef>
                <a:spcPct val="0"/>
              </a:spcBef>
              <a:buClrTx/>
              <a:buSzTx/>
              <a:buNone/>
            </a:pPr>
            <a:r>
              <a:rPr lang="ar-SA" altLang="en-US" sz="1600" b="1" dirty="0">
                <a:solidFill>
                  <a:schemeClr val="tx1"/>
                </a:solidFill>
                <a:latin typeface="Garamond" panose="02020404030301010803" pitchFamily="18" charset="0"/>
                <a:cs typeface="PT Bold Heading" pitchFamily="2" charset="-78"/>
              </a:rPr>
              <a:t>حيث أمر عثمان بن عفان – رضي الله عنه – بإحضارها من حفصة بنت عمر أم المؤمنين حيث قال لها : "أرسلي إلينا بالصحف ننسخها في </a:t>
            </a:r>
            <a:endParaRPr lang="ar-EG" altLang="en-US" sz="1600" b="1" dirty="0">
              <a:solidFill>
                <a:schemeClr val="tx1"/>
              </a:solidFill>
              <a:latin typeface="Garamond" panose="02020404030301010803" pitchFamily="18" charset="0"/>
              <a:cs typeface="PT Bold Heading" pitchFamily="2" charset="-78"/>
            </a:endParaRPr>
          </a:p>
          <a:p>
            <a:pPr algn="ctr">
              <a:lnSpc>
                <a:spcPct val="80000"/>
              </a:lnSpc>
              <a:spcBef>
                <a:spcPct val="0"/>
              </a:spcBef>
              <a:buClrTx/>
              <a:buSzTx/>
              <a:buNone/>
            </a:pPr>
            <a:r>
              <a:rPr lang="ar-SA" altLang="en-US" sz="1600" b="1" dirty="0">
                <a:solidFill>
                  <a:schemeClr val="tx1"/>
                </a:solidFill>
                <a:latin typeface="Garamond" panose="02020404030301010803" pitchFamily="18" charset="0"/>
                <a:cs typeface="PT Bold Heading" pitchFamily="2" charset="-78"/>
              </a:rPr>
              <a:t>المصاحف ثم نردها إليك"  .</a:t>
            </a:r>
          </a:p>
          <a:p>
            <a:pPr algn="ctr" eaLnBrk="1" hangingPunct="1">
              <a:lnSpc>
                <a:spcPct val="80000"/>
              </a:lnSpc>
              <a:spcBef>
                <a:spcPct val="0"/>
              </a:spcBef>
              <a:buClrTx/>
              <a:buSzTx/>
              <a:buFontTx/>
              <a:buNone/>
            </a:pPr>
            <a:endParaRPr lang="ar-EG" altLang="en-US" sz="1600" b="1" dirty="0">
              <a:solidFill>
                <a:schemeClr val="tx1"/>
              </a:solidFill>
              <a:latin typeface="Garamond" panose="02020404030301010803" pitchFamily="18" charset="0"/>
              <a:cs typeface="PT Bold Heading" pitchFamily="2" charset="-78"/>
            </a:endParaRPr>
          </a:p>
        </p:txBody>
      </p:sp>
      <p:sp>
        <p:nvSpPr>
          <p:cNvPr id="7" name="24-Point Star 6"/>
          <p:cNvSpPr/>
          <p:nvPr/>
        </p:nvSpPr>
        <p:spPr>
          <a:xfrm>
            <a:off x="9073405" y="2579373"/>
            <a:ext cx="1944687" cy="1843087"/>
          </a:xfrm>
          <a:prstGeom prst="star2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b="1" dirty="0">
                <a:solidFill>
                  <a:srgbClr val="FFFF00"/>
                </a:solidFill>
              </a:rPr>
              <a:t>24– 25 </a:t>
            </a:r>
            <a:r>
              <a:rPr lang="ar-KW" sz="1600" b="1" dirty="0" smtClean="0">
                <a:solidFill>
                  <a:srgbClr val="FFFF00"/>
                </a:solidFill>
              </a:rPr>
              <a:t>هـجرية</a:t>
            </a:r>
            <a:r>
              <a:rPr lang="en-US" sz="1600" b="1" dirty="0" smtClean="0">
                <a:solidFill>
                  <a:srgbClr val="FFFF00"/>
                </a:solidFill>
              </a:rPr>
              <a:t> HA</a:t>
            </a:r>
            <a:endParaRPr lang="ar-KW" sz="1600" b="1" dirty="0">
              <a:solidFill>
                <a:srgbClr val="FFFF00"/>
              </a:solidFill>
            </a:endParaRPr>
          </a:p>
        </p:txBody>
      </p:sp>
      <p:sp>
        <p:nvSpPr>
          <p:cNvPr id="2" name="TextBox 1"/>
          <p:cNvSpPr txBox="1"/>
          <p:nvPr/>
        </p:nvSpPr>
        <p:spPr>
          <a:xfrm>
            <a:off x="10475259" y="4760259"/>
            <a:ext cx="376517" cy="584775"/>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t>1</a:t>
            </a:r>
            <a:endParaRPr lang="en-US" sz="3200" b="1" dirty="0"/>
          </a:p>
        </p:txBody>
      </p:sp>
      <p:sp>
        <p:nvSpPr>
          <p:cNvPr id="8" name="Rectangle 7"/>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
        <p:nvSpPr>
          <p:cNvPr id="9" name="TextBox 8"/>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2680043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bg/>
                                          </p:spTgt>
                                        </p:tgtEl>
                                        <p:attrNameLst>
                                          <p:attrName>style.visibility</p:attrName>
                                        </p:attrNameLst>
                                      </p:cBhvr>
                                      <p:to>
                                        <p:strVal val="visible"/>
                                      </p:to>
                                    </p:set>
                                    <p:animEffect transition="in" filter="fade">
                                      <p:cBhvr>
                                        <p:cTn id="14" dur="1000">
                                          <p:stCondLst>
                                            <p:cond delay="0"/>
                                          </p:stCondLst>
                                        </p:cTn>
                                        <p:tgtEl>
                                          <p:spTgt spid="8">
                                            <p:bg/>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1000">
                                          <p:stCondLst>
                                            <p:cond delay="0"/>
                                          </p:stCondLst>
                                        </p:cTn>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3082833" y="3341372"/>
            <a:ext cx="6842125" cy="381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 </a:t>
            </a:r>
            <a:r>
              <a:rPr lang="ar-KW" altLang="en-US" sz="4000" b="1" dirty="0">
                <a:solidFill>
                  <a:schemeClr val="accent6">
                    <a:lumMod val="50000"/>
                  </a:schemeClr>
                </a:solidFill>
                <a:latin typeface="Garamond" panose="02020404030301010803" pitchFamily="18" charset="0"/>
                <a:cs typeface="PT Bold Heading" pitchFamily="2" charset="-78"/>
              </a:rPr>
              <a:t>منهج </a:t>
            </a:r>
            <a:r>
              <a:rPr lang="ar-KW" altLang="en-US" sz="4000" b="1" dirty="0" smtClean="0">
                <a:solidFill>
                  <a:schemeClr val="accent6">
                    <a:lumMod val="50000"/>
                  </a:schemeClr>
                </a:solidFill>
                <a:latin typeface="Garamond" panose="02020404030301010803" pitchFamily="18" charset="0"/>
                <a:cs typeface="PT Bold Heading" pitchFamily="2" charset="-78"/>
              </a:rPr>
              <a:t>اللجنة</a:t>
            </a:r>
            <a:r>
              <a:rPr lang="en-US" altLang="en-US" sz="2000" b="1" dirty="0" smtClean="0">
                <a:solidFill>
                  <a:schemeClr val="accent6">
                    <a:lumMod val="50000"/>
                  </a:schemeClr>
                </a:solidFill>
                <a:latin typeface="Garamond" panose="02020404030301010803" pitchFamily="18" charset="0"/>
                <a:cs typeface="PT Bold Heading" pitchFamily="2" charset="-78"/>
              </a:rPr>
              <a:t>Methodology of the committee</a:t>
            </a:r>
            <a:endParaRPr lang="ar-KW" altLang="en-US" sz="4000" b="1" dirty="0">
              <a:solidFill>
                <a:schemeClr val="accent6">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endParaRPr lang="en-US" altLang="en-US" sz="1200" b="1" dirty="0" smtClean="0">
              <a:solidFill>
                <a:schemeClr val="tx1"/>
              </a:solidFill>
              <a:latin typeface="Garamond" panose="02020404030301010803" pitchFamily="18" charset="0"/>
              <a:cs typeface="PT Bold Heading" pitchFamily="2" charset="-78"/>
            </a:endParaRPr>
          </a:p>
          <a:p>
            <a:pPr algn="ctr" rtl="0">
              <a:spcBef>
                <a:spcPct val="0"/>
              </a:spcBef>
              <a:buClrTx/>
              <a:buSzTx/>
              <a:buNone/>
            </a:pPr>
            <a:r>
              <a:rPr lang="en-US" altLang="en-US" sz="2000" b="1" dirty="0" err="1" smtClean="0">
                <a:solidFill>
                  <a:schemeClr val="accent2">
                    <a:lumMod val="50000"/>
                  </a:schemeClr>
                </a:solidFill>
                <a:latin typeface="Garamond" panose="02020404030301010803" pitchFamily="18" charset="0"/>
                <a:cs typeface="PT Bold Heading" pitchFamily="2" charset="-78"/>
              </a:rPr>
              <a:t>Uthman</a:t>
            </a:r>
            <a:r>
              <a:rPr lang="en-US" altLang="en-US" sz="2000" b="1" dirty="0" smtClean="0">
                <a:solidFill>
                  <a:schemeClr val="accent2">
                    <a:lumMod val="50000"/>
                  </a:schemeClr>
                </a:solidFill>
                <a:latin typeface="Garamond" panose="02020404030301010803" pitchFamily="18" charset="0"/>
                <a:cs typeface="PT Bold Heading" pitchFamily="2" charset="-78"/>
              </a:rPr>
              <a:t> was directly supervising the committee</a:t>
            </a:r>
          </a:p>
          <a:p>
            <a:pPr algn="ctr" rtl="0">
              <a:spcBef>
                <a:spcPct val="0"/>
              </a:spcBef>
              <a:buClrTx/>
              <a:buSzTx/>
              <a:buNone/>
            </a:pPr>
            <a:endParaRPr lang="en-US" altLang="en-US" sz="400" b="1" dirty="0" smtClean="0">
              <a:solidFill>
                <a:schemeClr val="accent2">
                  <a:lumMod val="50000"/>
                </a:schemeClr>
              </a:solidFill>
              <a:latin typeface="Garamond" panose="02020404030301010803" pitchFamily="18" charset="0"/>
              <a:cs typeface="PT Bold Heading" pitchFamily="2" charset="-78"/>
            </a:endParaRPr>
          </a:p>
          <a:p>
            <a:pPr algn="ctr" rtl="0">
              <a:spcBef>
                <a:spcPct val="0"/>
              </a:spcBef>
              <a:buClrTx/>
              <a:buSzTx/>
              <a:buNone/>
            </a:pPr>
            <a:r>
              <a:rPr lang="en-US" altLang="en-US" sz="1600" b="1" dirty="0" smtClean="0">
                <a:solidFill>
                  <a:schemeClr val="accent2">
                    <a:lumMod val="50000"/>
                  </a:schemeClr>
                </a:solidFill>
                <a:latin typeface="Garamond" panose="02020404030301010803" pitchFamily="18" charset="0"/>
                <a:cs typeface="PT Bold Heading" pitchFamily="2" charset="-78"/>
              </a:rPr>
              <a:t>It was narrated that </a:t>
            </a:r>
            <a:r>
              <a:rPr lang="en-US" altLang="en-US" sz="1600" b="1" dirty="0" err="1" smtClean="0">
                <a:solidFill>
                  <a:schemeClr val="accent2">
                    <a:lumMod val="50000"/>
                  </a:schemeClr>
                </a:solidFill>
                <a:latin typeface="Garamond" panose="02020404030301010803" pitchFamily="18" charset="0"/>
                <a:cs typeface="PT Bold Heading" pitchFamily="2" charset="-78"/>
              </a:rPr>
              <a:t>Uthman</a:t>
            </a:r>
            <a:r>
              <a:rPr lang="en-US" altLang="en-US" sz="1600" b="1" dirty="0" smtClean="0">
                <a:solidFill>
                  <a:schemeClr val="accent2">
                    <a:lumMod val="50000"/>
                  </a:schemeClr>
                </a:solidFill>
                <a:latin typeface="Garamond" panose="02020404030301010803" pitchFamily="18" charset="0"/>
                <a:cs typeface="PT Bold Heading" pitchFamily="2" charset="-78"/>
              </a:rPr>
              <a:t> was following them up and if they have different opinions regarding a point, they wait for </a:t>
            </a:r>
            <a:r>
              <a:rPr lang="en-US" altLang="en-US" sz="1600" b="1" dirty="0" err="1" smtClean="0">
                <a:solidFill>
                  <a:schemeClr val="accent2">
                    <a:lumMod val="50000"/>
                  </a:schemeClr>
                </a:solidFill>
                <a:latin typeface="Garamond" panose="02020404030301010803" pitchFamily="18" charset="0"/>
                <a:cs typeface="PT Bold Heading" pitchFamily="2" charset="-78"/>
              </a:rPr>
              <a:t>Uthman</a:t>
            </a:r>
            <a:r>
              <a:rPr lang="en-US" altLang="en-US" sz="1600" b="1" dirty="0" smtClean="0">
                <a:solidFill>
                  <a:schemeClr val="accent2">
                    <a:lumMod val="50000"/>
                  </a:schemeClr>
                </a:solidFill>
                <a:latin typeface="Garamond" panose="02020404030301010803" pitchFamily="18" charset="0"/>
                <a:cs typeface="PT Bold Heading" pitchFamily="2" charset="-78"/>
              </a:rPr>
              <a:t> opinion later</a:t>
            </a:r>
          </a:p>
          <a:p>
            <a:pPr algn="ctr">
              <a:lnSpc>
                <a:spcPct val="80000"/>
              </a:lnSpc>
              <a:spcBef>
                <a:spcPct val="0"/>
              </a:spcBef>
              <a:buClrTx/>
              <a:buSzTx/>
              <a:buNone/>
            </a:pPr>
            <a:endParaRPr lang="en-US" altLang="en-US" sz="2800" b="1" dirty="0" smtClean="0">
              <a:solidFill>
                <a:schemeClr val="accent2">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r>
              <a:rPr lang="ar-SA" altLang="en-US" sz="2800" b="1" dirty="0" smtClean="0">
                <a:solidFill>
                  <a:schemeClr val="accent2">
                    <a:lumMod val="50000"/>
                  </a:schemeClr>
                </a:solidFill>
                <a:latin typeface="Garamond" panose="02020404030301010803" pitchFamily="18" charset="0"/>
                <a:cs typeface="PT Bold Heading" pitchFamily="2" charset="-78"/>
              </a:rPr>
              <a:t>إشراف </a:t>
            </a:r>
            <a:r>
              <a:rPr lang="ar-SA" altLang="en-US" sz="2800" b="1" dirty="0">
                <a:solidFill>
                  <a:schemeClr val="accent2">
                    <a:lumMod val="50000"/>
                  </a:schemeClr>
                </a:solidFill>
                <a:latin typeface="Garamond" panose="02020404030301010803" pitchFamily="18" charset="0"/>
                <a:cs typeface="PT Bold Heading" pitchFamily="2" charset="-78"/>
              </a:rPr>
              <a:t>عثمان بن عفان – رضي الله عنه – المباشر على الجمع</a:t>
            </a:r>
            <a:endParaRPr lang="ar-KW" altLang="en-US" sz="2800" b="1" dirty="0">
              <a:solidFill>
                <a:schemeClr val="accent2">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endParaRPr lang="ar-KW" altLang="en-US" sz="1600" b="1" dirty="0">
              <a:solidFill>
                <a:schemeClr val="accent2">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r>
              <a:rPr lang="ar-SA" altLang="en-US" sz="2400" b="1" dirty="0">
                <a:solidFill>
                  <a:schemeClr val="accent2">
                    <a:lumMod val="50000"/>
                  </a:schemeClr>
                </a:solidFill>
                <a:latin typeface="Garamond" panose="02020404030301010803" pitchFamily="18" charset="0"/>
                <a:cs typeface="PT Bold Heading" pitchFamily="2" charset="-78"/>
              </a:rPr>
              <a:t>حيث كان </a:t>
            </a:r>
            <a:r>
              <a:rPr lang="ar-KW" altLang="en-US" sz="2400" b="1" dirty="0">
                <a:solidFill>
                  <a:schemeClr val="accent2">
                    <a:lumMod val="50000"/>
                  </a:schemeClr>
                </a:solidFill>
                <a:latin typeface="Garamond" panose="02020404030301010803" pitchFamily="18" charset="0"/>
                <a:cs typeface="PT Bold Heading" pitchFamily="2" charset="-78"/>
              </a:rPr>
              <a:t> </a:t>
            </a:r>
            <a:r>
              <a:rPr lang="ar-SA" altLang="en-US" sz="2400" b="1" dirty="0">
                <a:solidFill>
                  <a:schemeClr val="accent2">
                    <a:lumMod val="50000"/>
                  </a:schemeClr>
                </a:solidFill>
                <a:latin typeface="Garamond" panose="02020404030301010803" pitchFamily="18" charset="0"/>
                <a:cs typeface="PT Bold Heading" pitchFamily="2" charset="-78"/>
              </a:rPr>
              <a:t>يتفقد اللجنة باستمرار ، ويتعاهدهم على الدوام . أخرج ابن أبي داود بإسناده عن كثير بن أفلح أنه قال : "وكان عثمان يتعاهدهم ، فكانوا إذا تدارؤوا في شيء</a:t>
            </a:r>
            <a:r>
              <a:rPr lang="ar-KW" altLang="en-US" sz="2400" b="1" dirty="0">
                <a:solidFill>
                  <a:schemeClr val="accent2">
                    <a:lumMod val="50000"/>
                  </a:schemeClr>
                </a:solidFill>
                <a:latin typeface="Garamond" panose="02020404030301010803" pitchFamily="18" charset="0"/>
                <a:cs typeface="PT Bold Heading" pitchFamily="2" charset="-78"/>
              </a:rPr>
              <a:t> </a:t>
            </a:r>
            <a:r>
              <a:rPr lang="ar-SA" altLang="en-US" sz="2400" b="1" dirty="0">
                <a:solidFill>
                  <a:schemeClr val="accent2">
                    <a:lumMod val="50000"/>
                  </a:schemeClr>
                </a:solidFill>
                <a:latin typeface="Garamond" panose="02020404030301010803" pitchFamily="18" charset="0"/>
                <a:cs typeface="PT Bold Heading" pitchFamily="2" charset="-78"/>
              </a:rPr>
              <a:t> أخروه</a:t>
            </a:r>
            <a:r>
              <a:rPr lang="ar-EG" altLang="en-US" sz="2400" b="1" dirty="0">
                <a:solidFill>
                  <a:schemeClr val="accent2">
                    <a:lumMod val="50000"/>
                  </a:schemeClr>
                </a:solidFill>
                <a:latin typeface="Garamond" panose="02020404030301010803" pitchFamily="18" charset="0"/>
                <a:cs typeface="PT Bold Heading" pitchFamily="2" charset="-78"/>
              </a:rPr>
              <a:t>“.</a:t>
            </a:r>
            <a:endParaRPr lang="ar-EG" altLang="en-US" sz="3600" b="1" dirty="0">
              <a:solidFill>
                <a:schemeClr val="accent2">
                  <a:lumMod val="50000"/>
                </a:schemeClr>
              </a:solidFill>
              <a:latin typeface="Garamond" panose="02020404030301010803" pitchFamily="18" charset="0"/>
              <a:cs typeface="PT Bold Heading" pitchFamily="2" charset="-78"/>
            </a:endParaRPr>
          </a:p>
          <a:p>
            <a:pPr algn="ctr" rtl="0">
              <a:spcBef>
                <a:spcPct val="0"/>
              </a:spcBef>
              <a:buClrTx/>
              <a:buSzTx/>
              <a:buNone/>
            </a:pPr>
            <a:endParaRPr lang="ar-KW" altLang="en-US" sz="4000" b="1" dirty="0">
              <a:solidFill>
                <a:schemeClr val="accent2">
                  <a:lumMod val="50000"/>
                </a:schemeClr>
              </a:solidFill>
              <a:latin typeface="Garamond" panose="02020404030301010803" pitchFamily="18" charset="0"/>
              <a:cs typeface="PT Bold Heading" pitchFamily="2" charset="-78"/>
            </a:endParaRPr>
          </a:p>
        </p:txBody>
      </p:sp>
      <p:sp>
        <p:nvSpPr>
          <p:cNvPr id="7" name="24-Point Star 6"/>
          <p:cNvSpPr/>
          <p:nvPr/>
        </p:nvSpPr>
        <p:spPr>
          <a:xfrm>
            <a:off x="9073405" y="2579373"/>
            <a:ext cx="1944687" cy="1843087"/>
          </a:xfrm>
          <a:prstGeom prst="star2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b="1" dirty="0">
                <a:solidFill>
                  <a:srgbClr val="FFFF00"/>
                </a:solidFill>
              </a:rPr>
              <a:t>24– 25 </a:t>
            </a:r>
            <a:r>
              <a:rPr lang="ar-KW" sz="1600" b="1" dirty="0" smtClean="0">
                <a:solidFill>
                  <a:srgbClr val="FFFF00"/>
                </a:solidFill>
              </a:rPr>
              <a:t>هـجرية</a:t>
            </a:r>
            <a:r>
              <a:rPr lang="en-US" sz="1600" b="1" dirty="0" smtClean="0">
                <a:solidFill>
                  <a:srgbClr val="FFFF00"/>
                </a:solidFill>
              </a:rPr>
              <a:t> HA</a:t>
            </a:r>
            <a:endParaRPr lang="ar-KW" sz="1600" b="1" dirty="0">
              <a:solidFill>
                <a:srgbClr val="FFFF00"/>
              </a:solidFill>
            </a:endParaRPr>
          </a:p>
        </p:txBody>
      </p:sp>
      <p:sp>
        <p:nvSpPr>
          <p:cNvPr id="8" name="TextBox 7"/>
          <p:cNvSpPr txBox="1"/>
          <p:nvPr/>
        </p:nvSpPr>
        <p:spPr>
          <a:xfrm>
            <a:off x="10475259" y="4760259"/>
            <a:ext cx="376517" cy="584775"/>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t>2</a:t>
            </a:r>
            <a:endParaRPr lang="en-US" sz="3200" b="1" dirty="0"/>
          </a:p>
        </p:txBody>
      </p:sp>
      <p:sp>
        <p:nvSpPr>
          <p:cNvPr id="9" name="Rectangle 8"/>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
        <p:nvSpPr>
          <p:cNvPr id="10" name="TextBox 9"/>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2085048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bg/>
                                          </p:spTgt>
                                        </p:tgtEl>
                                        <p:attrNameLst>
                                          <p:attrName>style.visibility</p:attrName>
                                        </p:attrNameLst>
                                      </p:cBhvr>
                                      <p:to>
                                        <p:strVal val="visible"/>
                                      </p:to>
                                    </p:set>
                                    <p:animEffect transition="in" filter="fade">
                                      <p:cBhvr>
                                        <p:cTn id="14" dur="1000">
                                          <p:stCondLst>
                                            <p:cond delay="0"/>
                                          </p:stCondLst>
                                        </p:cTn>
                                        <p:tgtEl>
                                          <p:spTgt spid="9">
                                            <p:bg/>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1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3082833" y="3341372"/>
            <a:ext cx="6842125"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 </a:t>
            </a:r>
            <a:r>
              <a:rPr lang="ar-KW" altLang="en-US" sz="4000" b="1" dirty="0">
                <a:solidFill>
                  <a:schemeClr val="accent6">
                    <a:lumMod val="50000"/>
                  </a:schemeClr>
                </a:solidFill>
                <a:latin typeface="Garamond" panose="02020404030301010803" pitchFamily="18" charset="0"/>
                <a:cs typeface="PT Bold Heading" pitchFamily="2" charset="-78"/>
              </a:rPr>
              <a:t>منهج </a:t>
            </a:r>
            <a:r>
              <a:rPr lang="ar-KW" altLang="en-US" sz="4000" b="1" dirty="0" smtClean="0">
                <a:solidFill>
                  <a:schemeClr val="accent6">
                    <a:lumMod val="50000"/>
                  </a:schemeClr>
                </a:solidFill>
                <a:latin typeface="Garamond" panose="02020404030301010803" pitchFamily="18" charset="0"/>
                <a:cs typeface="PT Bold Heading" pitchFamily="2" charset="-78"/>
              </a:rPr>
              <a:t>اللجنة</a:t>
            </a:r>
            <a:r>
              <a:rPr lang="en-US" altLang="en-US" sz="2000" b="1" dirty="0" smtClean="0">
                <a:solidFill>
                  <a:schemeClr val="accent6">
                    <a:lumMod val="50000"/>
                  </a:schemeClr>
                </a:solidFill>
                <a:latin typeface="Garamond" panose="02020404030301010803" pitchFamily="18" charset="0"/>
                <a:cs typeface="PT Bold Heading" pitchFamily="2" charset="-78"/>
              </a:rPr>
              <a:t>Methodology of the committee</a:t>
            </a:r>
            <a:endParaRPr lang="ar-KW" altLang="en-US" sz="4000" b="1" dirty="0">
              <a:solidFill>
                <a:schemeClr val="accent6">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endParaRPr lang="en-US" altLang="en-US" sz="1200" b="1" dirty="0" smtClean="0">
              <a:solidFill>
                <a:schemeClr val="tx1"/>
              </a:solidFill>
              <a:latin typeface="Garamond" panose="02020404030301010803" pitchFamily="18" charset="0"/>
              <a:cs typeface="PT Bold Heading" pitchFamily="2" charset="-78"/>
            </a:endParaRPr>
          </a:p>
          <a:p>
            <a:pPr algn="ctr" rtl="0">
              <a:spcBef>
                <a:spcPct val="0"/>
              </a:spcBef>
              <a:buClrTx/>
              <a:buSzTx/>
              <a:buNone/>
            </a:pPr>
            <a:r>
              <a:rPr lang="en-US" altLang="en-US" sz="1800" b="1" dirty="0" smtClean="0">
                <a:solidFill>
                  <a:schemeClr val="accent1">
                    <a:lumMod val="50000"/>
                  </a:schemeClr>
                </a:solidFill>
                <a:latin typeface="Garamond" panose="02020404030301010803" pitchFamily="18" charset="0"/>
                <a:cs typeface="PT Bold Heading" pitchFamily="2" charset="-78"/>
              </a:rPr>
              <a:t>Everyone of the companions has segment of Quran he heard it directly from the Prophet must get it to the committee</a:t>
            </a:r>
          </a:p>
          <a:p>
            <a:pPr algn="ctr" rtl="0">
              <a:spcBef>
                <a:spcPct val="0"/>
              </a:spcBef>
              <a:buClrTx/>
              <a:buSzTx/>
              <a:buNone/>
            </a:pPr>
            <a:endParaRPr lang="en-US" altLang="en-US" sz="300" b="1" dirty="0" smtClean="0">
              <a:solidFill>
                <a:schemeClr val="accent1">
                  <a:lumMod val="50000"/>
                </a:schemeClr>
              </a:solidFill>
              <a:latin typeface="Garamond" panose="02020404030301010803" pitchFamily="18" charset="0"/>
              <a:cs typeface="PT Bold Heading" pitchFamily="2" charset="-78"/>
            </a:endParaRPr>
          </a:p>
          <a:p>
            <a:pPr algn="ctr" rtl="0">
              <a:spcBef>
                <a:spcPct val="0"/>
              </a:spcBef>
              <a:buClrTx/>
              <a:buSzTx/>
              <a:buNone/>
            </a:pPr>
            <a:r>
              <a:rPr lang="en-US" altLang="en-US" sz="1400" b="1" dirty="0" smtClean="0">
                <a:solidFill>
                  <a:schemeClr val="accent1">
                    <a:lumMod val="50000"/>
                  </a:schemeClr>
                </a:solidFill>
                <a:latin typeface="Garamond" panose="02020404030301010803" pitchFamily="18" charset="0"/>
                <a:cs typeface="PT Bold Heading" pitchFamily="2" charset="-78"/>
              </a:rPr>
              <a:t>Everyone should participate in this process so that no doubt should be there at anyone about the final versions</a:t>
            </a:r>
          </a:p>
          <a:p>
            <a:pPr algn="ctr">
              <a:lnSpc>
                <a:spcPct val="80000"/>
              </a:lnSpc>
              <a:spcBef>
                <a:spcPct val="0"/>
              </a:spcBef>
              <a:buClrTx/>
              <a:buSzTx/>
              <a:buNone/>
            </a:pPr>
            <a:endParaRPr lang="en-US" altLang="en-US" sz="2000" b="1" dirty="0" smtClean="0">
              <a:solidFill>
                <a:schemeClr val="accent1">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r>
              <a:rPr lang="ar-SA" altLang="en-US" sz="2000" b="1" dirty="0" smtClean="0">
                <a:solidFill>
                  <a:schemeClr val="accent1">
                    <a:lumMod val="50000"/>
                  </a:schemeClr>
                </a:solidFill>
                <a:latin typeface="Garamond" panose="02020404030301010803" pitchFamily="18" charset="0"/>
                <a:cs typeface="PT Bold Heading" pitchFamily="2" charset="-78"/>
              </a:rPr>
              <a:t>أن </a:t>
            </a:r>
            <a:r>
              <a:rPr lang="ar-SA" altLang="en-US" sz="2000" b="1" dirty="0">
                <a:solidFill>
                  <a:schemeClr val="accent1">
                    <a:lumMod val="50000"/>
                  </a:schemeClr>
                </a:solidFill>
                <a:latin typeface="Garamond" panose="02020404030301010803" pitchFamily="18" charset="0"/>
                <a:cs typeface="PT Bold Heading" pitchFamily="2" charset="-78"/>
              </a:rPr>
              <a:t>يأتي كلُّ مَن عنده شيءٌ من القرآن سمعه من الرَّسُول</a:t>
            </a:r>
            <a:r>
              <a:rPr lang="en-US" altLang="en-US" sz="2000" b="1" dirty="0">
                <a:solidFill>
                  <a:schemeClr val="accent1">
                    <a:lumMod val="50000"/>
                  </a:schemeClr>
                </a:solidFill>
                <a:latin typeface="Garamond" panose="02020404030301010803" pitchFamily="18" charset="0"/>
              </a:rPr>
              <a:t> </a:t>
            </a:r>
            <a:r>
              <a:rPr lang="ar-SA" altLang="en-US" sz="2000" b="1" dirty="0">
                <a:solidFill>
                  <a:schemeClr val="accent1">
                    <a:lumMod val="50000"/>
                  </a:schemeClr>
                </a:solidFill>
                <a:latin typeface="Garamond" panose="02020404030301010803" pitchFamily="18" charset="0"/>
                <a:cs typeface="PT Bold Heading" pitchFamily="2" charset="-78"/>
              </a:rPr>
              <a:t>بِما عنده</a:t>
            </a:r>
            <a:endParaRPr lang="ar-KW" altLang="en-US" sz="2000" b="1" dirty="0">
              <a:solidFill>
                <a:schemeClr val="accent1">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endParaRPr lang="ar-KW" altLang="en-US" sz="2800" b="1" dirty="0">
              <a:solidFill>
                <a:schemeClr val="accent1">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r>
              <a:rPr lang="ar-SA" altLang="en-US" sz="2000" b="1" dirty="0">
                <a:solidFill>
                  <a:schemeClr val="accent1">
                    <a:lumMod val="50000"/>
                  </a:schemeClr>
                </a:solidFill>
                <a:latin typeface="Garamond" panose="02020404030301010803" pitchFamily="18" charset="0"/>
                <a:cs typeface="PT Bold Heading" pitchFamily="2" charset="-78"/>
              </a:rPr>
              <a:t>وأن يشترك الجميع في علم ما جُمِع، فلا يغيب عن جمع القرآن أحدٌ عنده شيء منه،</a:t>
            </a:r>
            <a:endParaRPr lang="ar-EG" altLang="en-US" sz="2000" b="1" dirty="0">
              <a:solidFill>
                <a:schemeClr val="accent1">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r>
              <a:rPr lang="ar-SA" altLang="en-US" sz="2000" b="1" dirty="0">
                <a:solidFill>
                  <a:schemeClr val="accent1">
                    <a:lumMod val="50000"/>
                  </a:schemeClr>
                </a:solidFill>
                <a:latin typeface="Garamond" panose="02020404030301010803" pitchFamily="18" charset="0"/>
                <a:cs typeface="PT Bold Heading" pitchFamily="2" charset="-78"/>
              </a:rPr>
              <a:t> ولا يرتاب أحدٌ فيما يودَع المصحف</a:t>
            </a:r>
            <a:r>
              <a:rPr lang="ar-EG" altLang="en-US" sz="2000" b="1" dirty="0">
                <a:solidFill>
                  <a:schemeClr val="accent1">
                    <a:lumMod val="50000"/>
                  </a:schemeClr>
                </a:solidFill>
                <a:latin typeface="Garamond" panose="02020404030301010803" pitchFamily="18" charset="0"/>
                <a:cs typeface="PT Bold Heading" pitchFamily="2" charset="-78"/>
              </a:rPr>
              <a:t>.</a:t>
            </a:r>
            <a:endParaRPr lang="en-US" altLang="en-US" sz="2000" b="1" dirty="0">
              <a:solidFill>
                <a:schemeClr val="accent1">
                  <a:lumMod val="50000"/>
                </a:schemeClr>
              </a:solidFill>
              <a:latin typeface="Garamond" panose="02020404030301010803" pitchFamily="18" charset="0"/>
            </a:endParaRPr>
          </a:p>
          <a:p>
            <a:pPr algn="ctr" rtl="0">
              <a:spcBef>
                <a:spcPct val="0"/>
              </a:spcBef>
              <a:buClrTx/>
              <a:buSzTx/>
              <a:buNone/>
            </a:pPr>
            <a:endParaRPr lang="ar-KW" altLang="en-US" sz="4000" b="1" dirty="0">
              <a:solidFill>
                <a:schemeClr val="accent1">
                  <a:lumMod val="50000"/>
                </a:schemeClr>
              </a:solidFill>
              <a:latin typeface="Garamond" panose="02020404030301010803" pitchFamily="18" charset="0"/>
              <a:cs typeface="PT Bold Heading" pitchFamily="2" charset="-78"/>
            </a:endParaRPr>
          </a:p>
        </p:txBody>
      </p:sp>
      <p:sp>
        <p:nvSpPr>
          <p:cNvPr id="7" name="24-Point Star 6"/>
          <p:cNvSpPr/>
          <p:nvPr/>
        </p:nvSpPr>
        <p:spPr>
          <a:xfrm>
            <a:off x="9073405" y="2579373"/>
            <a:ext cx="1944687" cy="1843087"/>
          </a:xfrm>
          <a:prstGeom prst="star2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b="1" dirty="0">
                <a:solidFill>
                  <a:srgbClr val="FFFF00"/>
                </a:solidFill>
              </a:rPr>
              <a:t>24– 25 </a:t>
            </a:r>
            <a:r>
              <a:rPr lang="ar-KW" sz="1600" b="1" dirty="0" smtClean="0">
                <a:solidFill>
                  <a:srgbClr val="FFFF00"/>
                </a:solidFill>
              </a:rPr>
              <a:t>هـجرية</a:t>
            </a:r>
            <a:r>
              <a:rPr lang="en-US" sz="1600" b="1" dirty="0" smtClean="0">
                <a:solidFill>
                  <a:srgbClr val="FFFF00"/>
                </a:solidFill>
              </a:rPr>
              <a:t> HA</a:t>
            </a:r>
            <a:endParaRPr lang="ar-KW" sz="1600" b="1" dirty="0">
              <a:solidFill>
                <a:srgbClr val="FFFF00"/>
              </a:solidFill>
            </a:endParaRPr>
          </a:p>
        </p:txBody>
      </p:sp>
      <p:sp>
        <p:nvSpPr>
          <p:cNvPr id="8" name="TextBox 7"/>
          <p:cNvSpPr txBox="1"/>
          <p:nvPr/>
        </p:nvSpPr>
        <p:spPr>
          <a:xfrm>
            <a:off x="10475259" y="4760259"/>
            <a:ext cx="376517" cy="584775"/>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t>3</a:t>
            </a:r>
            <a:endParaRPr lang="en-US" sz="3200" b="1" dirty="0"/>
          </a:p>
        </p:txBody>
      </p:sp>
      <p:sp>
        <p:nvSpPr>
          <p:cNvPr id="9" name="Rectangle 8"/>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
        <p:nvSpPr>
          <p:cNvPr id="10" name="TextBox 9"/>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1175741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bg/>
                                          </p:spTgt>
                                        </p:tgtEl>
                                        <p:attrNameLst>
                                          <p:attrName>style.visibility</p:attrName>
                                        </p:attrNameLst>
                                      </p:cBhvr>
                                      <p:to>
                                        <p:strVal val="visible"/>
                                      </p:to>
                                    </p:set>
                                    <p:animEffect transition="in" filter="fade">
                                      <p:cBhvr>
                                        <p:cTn id="14" dur="1000">
                                          <p:stCondLst>
                                            <p:cond delay="0"/>
                                          </p:stCondLst>
                                        </p:cTn>
                                        <p:tgtEl>
                                          <p:spTgt spid="9">
                                            <p:bg/>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1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3082833" y="3341372"/>
            <a:ext cx="6842125" cy="364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 </a:t>
            </a:r>
            <a:r>
              <a:rPr lang="ar-KW" altLang="en-US" sz="4000" b="1" dirty="0">
                <a:solidFill>
                  <a:schemeClr val="accent6">
                    <a:lumMod val="50000"/>
                  </a:schemeClr>
                </a:solidFill>
                <a:latin typeface="Garamond" panose="02020404030301010803" pitchFamily="18" charset="0"/>
                <a:cs typeface="PT Bold Heading" pitchFamily="2" charset="-78"/>
              </a:rPr>
              <a:t>منهج </a:t>
            </a:r>
            <a:r>
              <a:rPr lang="ar-KW" altLang="en-US" sz="4000" b="1" dirty="0" smtClean="0">
                <a:solidFill>
                  <a:schemeClr val="accent6">
                    <a:lumMod val="50000"/>
                  </a:schemeClr>
                </a:solidFill>
                <a:latin typeface="Garamond" panose="02020404030301010803" pitchFamily="18" charset="0"/>
                <a:cs typeface="PT Bold Heading" pitchFamily="2" charset="-78"/>
              </a:rPr>
              <a:t>اللجنة</a:t>
            </a:r>
            <a:r>
              <a:rPr lang="en-US" altLang="en-US" sz="2000" b="1" dirty="0" smtClean="0">
                <a:solidFill>
                  <a:schemeClr val="accent6">
                    <a:lumMod val="50000"/>
                  </a:schemeClr>
                </a:solidFill>
                <a:latin typeface="Garamond" panose="02020404030301010803" pitchFamily="18" charset="0"/>
                <a:cs typeface="PT Bold Heading" pitchFamily="2" charset="-78"/>
              </a:rPr>
              <a:t>Methodology of the committee</a:t>
            </a:r>
            <a:endParaRPr lang="ar-KW" altLang="en-US" sz="4000" b="1" dirty="0">
              <a:solidFill>
                <a:schemeClr val="accent6">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endParaRPr lang="en-US" altLang="en-US" sz="1200" b="1" dirty="0" smtClean="0">
              <a:solidFill>
                <a:schemeClr val="tx1"/>
              </a:solidFill>
              <a:latin typeface="Garamond" panose="02020404030301010803" pitchFamily="18" charset="0"/>
              <a:cs typeface="PT Bold Heading" pitchFamily="2" charset="-78"/>
            </a:endParaRPr>
          </a:p>
          <a:p>
            <a:pPr algn="ctr" rtl="0">
              <a:spcBef>
                <a:spcPct val="0"/>
              </a:spcBef>
              <a:buClrTx/>
              <a:buSzTx/>
              <a:buNone/>
            </a:pPr>
            <a:r>
              <a:rPr lang="en-US" altLang="en-US" sz="1800" b="1" dirty="0" smtClean="0">
                <a:solidFill>
                  <a:schemeClr val="tx1"/>
                </a:solidFill>
                <a:latin typeface="Garamond" panose="02020404030301010803" pitchFamily="18" charset="0"/>
                <a:cs typeface="PT Bold Heading" pitchFamily="2" charset="-78"/>
              </a:rPr>
              <a:t>In case of disagreement, they wrote it in the delicate of </a:t>
            </a:r>
            <a:r>
              <a:rPr lang="en-US" altLang="en-US" sz="1800" b="1" dirty="0" err="1" smtClean="0">
                <a:solidFill>
                  <a:schemeClr val="tx1"/>
                </a:solidFill>
                <a:latin typeface="Garamond" panose="02020404030301010803" pitchFamily="18" charset="0"/>
                <a:cs typeface="PT Bold Heading" pitchFamily="2" charset="-78"/>
              </a:rPr>
              <a:t>Qurish</a:t>
            </a:r>
            <a:endParaRPr lang="en-US" altLang="en-US" sz="1800" b="1" dirty="0" smtClean="0">
              <a:solidFill>
                <a:schemeClr val="tx1"/>
              </a:solidFill>
              <a:latin typeface="Garamond" panose="02020404030301010803" pitchFamily="18" charset="0"/>
              <a:cs typeface="PT Bold Heading" pitchFamily="2" charset="-78"/>
            </a:endParaRPr>
          </a:p>
          <a:p>
            <a:pPr algn="ctr" rtl="0">
              <a:spcBef>
                <a:spcPct val="0"/>
              </a:spcBef>
              <a:buClrTx/>
              <a:buSzTx/>
              <a:buNone/>
            </a:pPr>
            <a:endParaRPr lang="en-US" altLang="en-US" sz="300" b="1" dirty="0" smtClean="0">
              <a:solidFill>
                <a:schemeClr val="tx1"/>
              </a:solidFill>
              <a:latin typeface="Garamond" panose="02020404030301010803" pitchFamily="18" charset="0"/>
              <a:cs typeface="PT Bold Heading" pitchFamily="2" charset="-78"/>
            </a:endParaRPr>
          </a:p>
          <a:p>
            <a:pPr algn="ctr" rtl="0">
              <a:spcBef>
                <a:spcPct val="0"/>
              </a:spcBef>
              <a:buClrTx/>
              <a:buSzTx/>
              <a:buNone/>
            </a:pPr>
            <a:r>
              <a:rPr lang="en-US" altLang="en-US" sz="1400" b="1" dirty="0" smtClean="0">
                <a:solidFill>
                  <a:schemeClr val="tx1"/>
                </a:solidFill>
                <a:latin typeface="Garamond" panose="02020404030301010803" pitchFamily="18" charset="0"/>
                <a:cs typeface="PT Bold Heading" pitchFamily="2" charset="-78"/>
              </a:rPr>
              <a:t>It was narrated that </a:t>
            </a:r>
            <a:r>
              <a:rPr lang="en-US" altLang="en-US" sz="1400" b="1" dirty="0" err="1" smtClean="0">
                <a:solidFill>
                  <a:schemeClr val="tx1"/>
                </a:solidFill>
                <a:latin typeface="Garamond" panose="02020404030301010803" pitchFamily="18" charset="0"/>
                <a:cs typeface="PT Bold Heading" pitchFamily="2" charset="-78"/>
              </a:rPr>
              <a:t>Uthman</a:t>
            </a:r>
            <a:r>
              <a:rPr lang="en-US" altLang="en-US" sz="1400" b="1" dirty="0" smtClean="0">
                <a:solidFill>
                  <a:schemeClr val="tx1"/>
                </a:solidFill>
                <a:latin typeface="Garamond" panose="02020404030301010803" pitchFamily="18" charset="0"/>
                <a:cs typeface="PT Bold Heading" pitchFamily="2" charset="-78"/>
              </a:rPr>
              <a:t> said to the committee to do so as the Quran originally was reviled in this delicate</a:t>
            </a:r>
          </a:p>
          <a:p>
            <a:pPr algn="ctr">
              <a:spcBef>
                <a:spcPct val="0"/>
              </a:spcBef>
              <a:buClrTx/>
              <a:buSzTx/>
              <a:buNone/>
            </a:pPr>
            <a:endParaRPr lang="en-US" altLang="zh-CN" sz="2000" b="1" dirty="0" smtClean="0">
              <a:solidFill>
                <a:schemeClr val="tx1"/>
              </a:solidFill>
              <a:latin typeface="Garamond" panose="02020404030301010803" pitchFamily="18" charset="0"/>
              <a:cs typeface="华文楷体"/>
            </a:endParaRPr>
          </a:p>
          <a:p>
            <a:pPr algn="ctr">
              <a:spcBef>
                <a:spcPct val="0"/>
              </a:spcBef>
              <a:buClrTx/>
              <a:buSzTx/>
              <a:buNone/>
            </a:pPr>
            <a:r>
              <a:rPr lang="ar-SA" altLang="zh-CN" sz="2000" b="1" dirty="0" smtClean="0">
                <a:solidFill>
                  <a:schemeClr val="tx1"/>
                </a:solidFill>
                <a:latin typeface="Garamond" panose="02020404030301010803" pitchFamily="18" charset="0"/>
                <a:cs typeface="华文楷体"/>
              </a:rPr>
              <a:t>الاقتصار </a:t>
            </a:r>
            <a:r>
              <a:rPr lang="ar-SA" altLang="zh-CN" sz="2000" b="1" dirty="0">
                <a:solidFill>
                  <a:schemeClr val="tx1"/>
                </a:solidFill>
                <a:latin typeface="Garamond" panose="02020404030301010803" pitchFamily="18" charset="0"/>
                <a:cs typeface="华文楷体"/>
              </a:rPr>
              <a:t>عند الاختلاف على لغة قريش</a:t>
            </a:r>
            <a:endParaRPr lang="ar-KW" altLang="zh-CN" sz="2000" b="1" dirty="0">
              <a:solidFill>
                <a:schemeClr val="tx1"/>
              </a:solidFill>
              <a:latin typeface="Garamond" panose="02020404030301010803" pitchFamily="18" charset="0"/>
              <a:cs typeface="华文楷体"/>
            </a:endParaRPr>
          </a:p>
          <a:p>
            <a:pPr algn="ctr">
              <a:spcBef>
                <a:spcPct val="0"/>
              </a:spcBef>
              <a:buClrTx/>
              <a:buSzTx/>
              <a:buNone/>
            </a:pPr>
            <a:endParaRPr lang="ar-KW" altLang="en-US" sz="1200" b="1" dirty="0">
              <a:solidFill>
                <a:schemeClr val="tx1"/>
              </a:solidFill>
              <a:latin typeface="Garamond" panose="02020404030301010803" pitchFamily="18" charset="0"/>
              <a:cs typeface="PT Bold Heading" pitchFamily="2" charset="-78"/>
            </a:endParaRPr>
          </a:p>
          <a:p>
            <a:pPr algn="ctr">
              <a:spcBef>
                <a:spcPct val="0"/>
              </a:spcBef>
              <a:buClrTx/>
              <a:buSzTx/>
              <a:buNone/>
            </a:pPr>
            <a:r>
              <a:rPr lang="ar-SA" altLang="en-US" sz="2000" b="1" dirty="0">
                <a:solidFill>
                  <a:schemeClr val="tx1"/>
                </a:solidFill>
                <a:latin typeface="Garamond" panose="02020404030301010803" pitchFamily="18" charset="0"/>
                <a:cs typeface="PT Bold Heading" pitchFamily="2" charset="-78"/>
              </a:rPr>
              <a:t>كما جاء في حديث أَنَسِ بْنِ مَالِكٍ أَنَّ عُثْمَانَ قَالَ لِلرَّهْطِ الْقُرَشِيِّينَ الثَّلاَثَةِ: إِذَا اخْتَلَفْتُمْ أَنْتُمْ وَزَيْدُ بْنُ ثَابِتٍ فِي شَيْءٍ مِنَ الْقُرْآنِ فَاكْتُبُوهُ بِلِسَانِ قُرَيْشٍ، فَإِنَّمَا نَزَلَ بِلِسَانِهِمْ </a:t>
            </a:r>
            <a:r>
              <a:rPr lang="ar-EG" altLang="en-US" sz="2000" b="1" dirty="0">
                <a:solidFill>
                  <a:schemeClr val="tx1"/>
                </a:solidFill>
                <a:latin typeface="Garamond" panose="02020404030301010803" pitchFamily="18" charset="0"/>
                <a:cs typeface="PT Bold Heading" pitchFamily="2" charset="-78"/>
              </a:rPr>
              <a:t>(</a:t>
            </a:r>
            <a:r>
              <a:rPr lang="ar-SA" altLang="en-US" sz="2000" b="1" dirty="0">
                <a:solidFill>
                  <a:schemeClr val="tx1"/>
                </a:solidFill>
                <a:latin typeface="Garamond" panose="02020404030301010803" pitchFamily="18" charset="0"/>
                <a:cs typeface="PT Bold Heading" pitchFamily="2" charset="-78"/>
              </a:rPr>
              <a:t>وكان زيد</a:t>
            </a:r>
            <a:r>
              <a:rPr lang="ar-EG" altLang="en-US" sz="2000" b="1" dirty="0">
                <a:solidFill>
                  <a:schemeClr val="tx1"/>
                </a:solidFill>
                <a:latin typeface="Garamond" panose="02020404030301010803" pitchFamily="18" charset="0"/>
                <a:cs typeface="PT Bold Heading" pitchFamily="2" charset="-78"/>
              </a:rPr>
              <a:t> بن ثابت</a:t>
            </a:r>
            <a:r>
              <a:rPr lang="ar-SA" altLang="en-US" sz="2000" b="1" dirty="0">
                <a:solidFill>
                  <a:schemeClr val="tx1"/>
                </a:solidFill>
                <a:latin typeface="Garamond" panose="02020404030301010803" pitchFamily="18" charset="0"/>
                <a:cs typeface="PT Bold Heading" pitchFamily="2" charset="-78"/>
              </a:rPr>
              <a:t> أنصاريا </a:t>
            </a:r>
            <a:r>
              <a:rPr lang="ar-KW" altLang="en-US" sz="2000" b="1" dirty="0">
                <a:solidFill>
                  <a:schemeClr val="tx1"/>
                </a:solidFill>
                <a:latin typeface="Garamond" panose="02020404030301010803" pitchFamily="18" charset="0"/>
                <a:cs typeface="PT Bold Heading" pitchFamily="2" charset="-78"/>
              </a:rPr>
              <a:t> </a:t>
            </a:r>
            <a:r>
              <a:rPr lang="ar-SA" altLang="en-US" sz="2000" b="1" dirty="0">
                <a:solidFill>
                  <a:schemeClr val="tx1"/>
                </a:solidFill>
                <a:latin typeface="Garamond" panose="02020404030301010803" pitchFamily="18" charset="0"/>
                <a:cs typeface="PT Bold Heading" pitchFamily="2" charset="-78"/>
              </a:rPr>
              <a:t>والثلاثة</a:t>
            </a:r>
            <a:r>
              <a:rPr lang="ar-EG" altLang="en-US" sz="2000" b="1" dirty="0">
                <a:solidFill>
                  <a:schemeClr val="tx1"/>
                </a:solidFill>
                <a:latin typeface="Garamond" panose="02020404030301010803" pitchFamily="18" charset="0"/>
                <a:cs typeface="PT Bold Heading" pitchFamily="2" charset="-78"/>
              </a:rPr>
              <a:t> </a:t>
            </a:r>
            <a:r>
              <a:rPr lang="ar-SA" altLang="en-US" sz="2000" b="1" dirty="0">
                <a:solidFill>
                  <a:schemeClr val="tx1"/>
                </a:solidFill>
                <a:latin typeface="Garamond" panose="02020404030301010803" pitchFamily="18" charset="0"/>
                <a:cs typeface="PT Bold Heading" pitchFamily="2" charset="-78"/>
              </a:rPr>
              <a:t>قرشيين </a:t>
            </a:r>
            <a:r>
              <a:rPr lang="ar-EG" altLang="en-US" sz="2000" b="1" dirty="0">
                <a:solidFill>
                  <a:schemeClr val="tx1"/>
                </a:solidFill>
                <a:latin typeface="Garamond" panose="02020404030301010803" pitchFamily="18" charset="0"/>
                <a:cs typeface="PT Bold Heading" pitchFamily="2" charset="-78"/>
              </a:rPr>
              <a:t>) </a:t>
            </a:r>
            <a:r>
              <a:rPr lang="ar-SA" altLang="en-US" sz="2000" b="1" dirty="0">
                <a:solidFill>
                  <a:schemeClr val="tx1"/>
                </a:solidFill>
                <a:latin typeface="Garamond" panose="02020404030301010803" pitchFamily="18" charset="0"/>
                <a:cs typeface="PT Bold Heading" pitchFamily="2" charset="-78"/>
              </a:rPr>
              <a:t>فَفَعَلُوا</a:t>
            </a:r>
            <a:r>
              <a:rPr lang="ar-EG" altLang="en-US" sz="2000" b="1" dirty="0">
                <a:solidFill>
                  <a:schemeClr val="tx1"/>
                </a:solidFill>
                <a:latin typeface="Garamond" panose="02020404030301010803" pitchFamily="18" charset="0"/>
                <a:cs typeface="PT Bold Heading" pitchFamily="2" charset="-78"/>
              </a:rPr>
              <a:t>.</a:t>
            </a:r>
          </a:p>
          <a:p>
            <a:pPr algn="ctr" rtl="0">
              <a:spcBef>
                <a:spcPct val="0"/>
              </a:spcBef>
              <a:buClrTx/>
              <a:buSzTx/>
              <a:buNone/>
            </a:pPr>
            <a:endParaRPr lang="ar-KW" altLang="en-US" sz="4000" b="1" dirty="0">
              <a:solidFill>
                <a:schemeClr val="tx1"/>
              </a:solidFill>
              <a:latin typeface="Garamond" panose="02020404030301010803" pitchFamily="18" charset="0"/>
              <a:cs typeface="PT Bold Heading" pitchFamily="2" charset="-78"/>
            </a:endParaRPr>
          </a:p>
        </p:txBody>
      </p:sp>
      <p:sp>
        <p:nvSpPr>
          <p:cNvPr id="7" name="24-Point Star 6"/>
          <p:cNvSpPr/>
          <p:nvPr/>
        </p:nvSpPr>
        <p:spPr>
          <a:xfrm>
            <a:off x="9073405" y="2579373"/>
            <a:ext cx="1944687" cy="1843087"/>
          </a:xfrm>
          <a:prstGeom prst="star2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b="1" dirty="0">
                <a:solidFill>
                  <a:srgbClr val="FFFF00"/>
                </a:solidFill>
              </a:rPr>
              <a:t>24– 25 </a:t>
            </a:r>
            <a:r>
              <a:rPr lang="ar-KW" sz="1600" b="1" dirty="0" smtClean="0">
                <a:solidFill>
                  <a:srgbClr val="FFFF00"/>
                </a:solidFill>
              </a:rPr>
              <a:t>هـجرية</a:t>
            </a:r>
            <a:r>
              <a:rPr lang="en-US" sz="1600" b="1" dirty="0" smtClean="0">
                <a:solidFill>
                  <a:srgbClr val="FFFF00"/>
                </a:solidFill>
              </a:rPr>
              <a:t> HA</a:t>
            </a:r>
            <a:endParaRPr lang="ar-KW" sz="1600" b="1" dirty="0">
              <a:solidFill>
                <a:srgbClr val="FFFF00"/>
              </a:solidFill>
            </a:endParaRPr>
          </a:p>
        </p:txBody>
      </p:sp>
      <p:sp>
        <p:nvSpPr>
          <p:cNvPr id="8" name="TextBox 7"/>
          <p:cNvSpPr txBox="1"/>
          <p:nvPr/>
        </p:nvSpPr>
        <p:spPr>
          <a:xfrm>
            <a:off x="10475259" y="4760259"/>
            <a:ext cx="376517" cy="584775"/>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t>4</a:t>
            </a:r>
            <a:endParaRPr lang="en-US" sz="3200" b="1" dirty="0"/>
          </a:p>
        </p:txBody>
      </p:sp>
      <p:sp>
        <p:nvSpPr>
          <p:cNvPr id="9" name="Rectangle 8"/>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
        <p:nvSpPr>
          <p:cNvPr id="10" name="TextBox 9"/>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20165853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bg/>
                                          </p:spTgt>
                                        </p:tgtEl>
                                        <p:attrNameLst>
                                          <p:attrName>style.visibility</p:attrName>
                                        </p:attrNameLst>
                                      </p:cBhvr>
                                      <p:to>
                                        <p:strVal val="visible"/>
                                      </p:to>
                                    </p:set>
                                    <p:animEffect transition="in" filter="fade">
                                      <p:cBhvr>
                                        <p:cTn id="14" dur="1000">
                                          <p:stCondLst>
                                            <p:cond delay="0"/>
                                          </p:stCondLst>
                                        </p:cTn>
                                        <p:tgtEl>
                                          <p:spTgt spid="9">
                                            <p:bg/>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1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3082833" y="3341372"/>
            <a:ext cx="6842125" cy="376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 </a:t>
            </a:r>
            <a:r>
              <a:rPr lang="ar-KW" altLang="en-US" sz="4000" b="1" dirty="0">
                <a:solidFill>
                  <a:schemeClr val="accent6">
                    <a:lumMod val="50000"/>
                  </a:schemeClr>
                </a:solidFill>
                <a:latin typeface="Garamond" panose="02020404030301010803" pitchFamily="18" charset="0"/>
                <a:cs typeface="PT Bold Heading" pitchFamily="2" charset="-78"/>
              </a:rPr>
              <a:t>منهج </a:t>
            </a:r>
            <a:r>
              <a:rPr lang="ar-KW" altLang="en-US" sz="4000" b="1" dirty="0" smtClean="0">
                <a:solidFill>
                  <a:schemeClr val="accent6">
                    <a:lumMod val="50000"/>
                  </a:schemeClr>
                </a:solidFill>
                <a:latin typeface="Garamond" panose="02020404030301010803" pitchFamily="18" charset="0"/>
                <a:cs typeface="PT Bold Heading" pitchFamily="2" charset="-78"/>
              </a:rPr>
              <a:t>اللجنة</a:t>
            </a:r>
            <a:r>
              <a:rPr lang="en-US" altLang="en-US" sz="2000" b="1" dirty="0" smtClean="0">
                <a:solidFill>
                  <a:schemeClr val="accent6">
                    <a:lumMod val="50000"/>
                  </a:schemeClr>
                </a:solidFill>
                <a:latin typeface="Garamond" panose="02020404030301010803" pitchFamily="18" charset="0"/>
                <a:cs typeface="PT Bold Heading" pitchFamily="2" charset="-78"/>
              </a:rPr>
              <a:t>Methodology of the committee</a:t>
            </a:r>
            <a:endParaRPr lang="ar-KW" altLang="en-US" sz="4000" b="1" dirty="0">
              <a:solidFill>
                <a:schemeClr val="accent6">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endParaRPr lang="en-US" altLang="en-US" sz="1200" b="1" dirty="0" smtClean="0">
              <a:solidFill>
                <a:schemeClr val="tx1"/>
              </a:solidFill>
              <a:latin typeface="Garamond" panose="02020404030301010803" pitchFamily="18" charset="0"/>
              <a:cs typeface="PT Bold Heading" pitchFamily="2" charset="-78"/>
            </a:endParaRPr>
          </a:p>
          <a:p>
            <a:pPr algn="ctr" rtl="0">
              <a:spcBef>
                <a:spcPct val="0"/>
              </a:spcBef>
              <a:buClrTx/>
              <a:buSzTx/>
              <a:buNone/>
            </a:pPr>
            <a:r>
              <a:rPr lang="en-US" altLang="en-US" sz="2400" b="1" dirty="0" smtClean="0">
                <a:solidFill>
                  <a:schemeClr val="accent2">
                    <a:lumMod val="50000"/>
                  </a:schemeClr>
                </a:solidFill>
                <a:latin typeface="Garamond" panose="02020404030301010803" pitchFamily="18" charset="0"/>
                <a:cs typeface="PT Bold Heading" pitchFamily="2" charset="-78"/>
              </a:rPr>
              <a:t>It is not allowed to write anything that was not authenticated in the last revision</a:t>
            </a:r>
            <a:endParaRPr lang="en-US" altLang="en-US" sz="2000" b="1" dirty="0" smtClean="0">
              <a:solidFill>
                <a:schemeClr val="accent2">
                  <a:lumMod val="50000"/>
                </a:schemeClr>
              </a:solidFill>
              <a:latin typeface="Garamond" panose="02020404030301010803" pitchFamily="18" charset="0"/>
              <a:cs typeface="PT Bold Heading" pitchFamily="2" charset="-78"/>
            </a:endParaRPr>
          </a:p>
          <a:p>
            <a:pPr algn="ctr" rtl="0">
              <a:spcBef>
                <a:spcPct val="0"/>
              </a:spcBef>
              <a:buClrTx/>
              <a:buSzTx/>
              <a:buNone/>
            </a:pPr>
            <a:endParaRPr lang="en-US" altLang="en-US" sz="300" b="1" dirty="0" smtClean="0">
              <a:solidFill>
                <a:schemeClr val="accent2">
                  <a:lumMod val="50000"/>
                </a:schemeClr>
              </a:solidFill>
              <a:latin typeface="Garamond" panose="02020404030301010803" pitchFamily="18" charset="0"/>
              <a:cs typeface="PT Bold Heading" pitchFamily="2" charset="-78"/>
            </a:endParaRPr>
          </a:p>
          <a:p>
            <a:pPr algn="ctr" rtl="0">
              <a:spcBef>
                <a:spcPct val="0"/>
              </a:spcBef>
              <a:buClrTx/>
              <a:buSzTx/>
              <a:buNone/>
            </a:pPr>
            <a:r>
              <a:rPr lang="en-US" altLang="en-US" sz="1400" b="1" dirty="0" smtClean="0">
                <a:solidFill>
                  <a:schemeClr val="accent2">
                    <a:lumMod val="50000"/>
                  </a:schemeClr>
                </a:solidFill>
                <a:latin typeface="Garamond" panose="02020404030301010803" pitchFamily="18" charset="0"/>
                <a:cs typeface="PT Bold Heading" pitchFamily="2" charset="-78"/>
              </a:rPr>
              <a:t>or any non-authentic narrations or additions </a:t>
            </a:r>
          </a:p>
          <a:p>
            <a:pPr algn="ctr">
              <a:spcBef>
                <a:spcPct val="0"/>
              </a:spcBef>
              <a:buClrTx/>
              <a:buSzTx/>
              <a:buNone/>
            </a:pPr>
            <a:endParaRPr lang="en-US" altLang="zh-CN" sz="2400" b="1" dirty="0" smtClean="0">
              <a:solidFill>
                <a:schemeClr val="accent2">
                  <a:lumMod val="50000"/>
                </a:schemeClr>
              </a:solidFill>
              <a:latin typeface="Garamond" panose="02020404030301010803" pitchFamily="18" charset="0"/>
              <a:cs typeface="华文楷体"/>
            </a:endParaRPr>
          </a:p>
          <a:p>
            <a:pPr algn="ctr">
              <a:spcBef>
                <a:spcPct val="0"/>
              </a:spcBef>
              <a:buClrTx/>
              <a:buSzTx/>
              <a:buNone/>
            </a:pPr>
            <a:r>
              <a:rPr lang="ar-SA" altLang="zh-CN" sz="2400" b="1" dirty="0" smtClean="0">
                <a:solidFill>
                  <a:schemeClr val="accent2">
                    <a:lumMod val="50000"/>
                  </a:schemeClr>
                </a:solidFill>
                <a:latin typeface="Garamond" panose="02020404030301010803" pitchFamily="18" charset="0"/>
                <a:cs typeface="华文楷体"/>
              </a:rPr>
              <a:t>أن </a:t>
            </a:r>
            <a:r>
              <a:rPr lang="ar-SA" altLang="zh-CN" sz="2400" b="1" dirty="0">
                <a:solidFill>
                  <a:schemeClr val="accent2">
                    <a:lumMod val="50000"/>
                  </a:schemeClr>
                </a:solidFill>
                <a:latin typeface="Garamond" panose="02020404030301010803" pitchFamily="18" charset="0"/>
                <a:cs typeface="华文楷体"/>
              </a:rPr>
              <a:t>يُمنع كتابة ما لم يكن في العرضة الأخيرة</a:t>
            </a:r>
            <a:endParaRPr lang="ar-KW" altLang="zh-CN" sz="2400" b="1" dirty="0">
              <a:solidFill>
                <a:schemeClr val="accent2">
                  <a:lumMod val="50000"/>
                </a:schemeClr>
              </a:solidFill>
              <a:latin typeface="Garamond" panose="02020404030301010803" pitchFamily="18" charset="0"/>
              <a:cs typeface="华文楷体"/>
            </a:endParaRPr>
          </a:p>
          <a:p>
            <a:pPr algn="ctr">
              <a:spcBef>
                <a:spcPct val="0"/>
              </a:spcBef>
              <a:buClrTx/>
              <a:buSzTx/>
              <a:buNone/>
            </a:pPr>
            <a:endParaRPr lang="ar-KW" altLang="zh-CN" sz="1200" b="1" dirty="0">
              <a:solidFill>
                <a:schemeClr val="accent2">
                  <a:lumMod val="50000"/>
                </a:schemeClr>
              </a:solidFill>
              <a:latin typeface="Garamond" panose="02020404030301010803" pitchFamily="18" charset="0"/>
              <a:cs typeface="华文楷体"/>
            </a:endParaRPr>
          </a:p>
          <a:p>
            <a:pPr algn="ctr">
              <a:spcBef>
                <a:spcPct val="0"/>
              </a:spcBef>
              <a:buClrTx/>
              <a:buSzTx/>
              <a:buNone/>
            </a:pPr>
            <a:r>
              <a:rPr lang="ar-SA" altLang="zh-CN" sz="1200" b="1" dirty="0">
                <a:solidFill>
                  <a:schemeClr val="accent2">
                    <a:lumMod val="50000"/>
                  </a:schemeClr>
                </a:solidFill>
                <a:latin typeface="Garamond" panose="02020404030301010803" pitchFamily="18" charset="0"/>
                <a:cs typeface="华文楷体"/>
              </a:rPr>
              <a:t>وما كانت روايته آحادًا، وما لم تُعلم قرآنيته، أو ما ليس بقرآن، كالذي كان يكتبه بعض الصحابة في مصاحفهم</a:t>
            </a:r>
            <a:r>
              <a:rPr lang="ar-KW" altLang="zh-CN" sz="1200" b="1" dirty="0">
                <a:solidFill>
                  <a:schemeClr val="accent2">
                    <a:lumMod val="50000"/>
                  </a:schemeClr>
                </a:solidFill>
                <a:latin typeface="Garamond" panose="02020404030301010803" pitchFamily="18" charset="0"/>
                <a:cs typeface="华文楷体"/>
              </a:rPr>
              <a:t> </a:t>
            </a:r>
            <a:r>
              <a:rPr lang="ar-SA" altLang="zh-CN" sz="1200" b="1" dirty="0">
                <a:solidFill>
                  <a:schemeClr val="accent2">
                    <a:lumMod val="50000"/>
                  </a:schemeClr>
                </a:solidFill>
                <a:latin typeface="Garamond" panose="02020404030301010803" pitchFamily="18" charset="0"/>
                <a:cs typeface="华文楷体"/>
              </a:rPr>
              <a:t> الخاصة، شرحًا لمعنىً، أو بيانًا لناسخ أو منسوخٍ، أو نحو ذلك</a:t>
            </a:r>
            <a:r>
              <a:rPr lang="ar-EG" altLang="zh-CN" sz="1200" b="1" dirty="0">
                <a:solidFill>
                  <a:schemeClr val="accent2">
                    <a:lumMod val="50000"/>
                  </a:schemeClr>
                </a:solidFill>
                <a:latin typeface="Garamond" panose="02020404030301010803" pitchFamily="18" charset="0"/>
                <a:cs typeface="华文楷体"/>
              </a:rPr>
              <a:t>.</a:t>
            </a:r>
          </a:p>
          <a:p>
            <a:pPr algn="ctr" rtl="0">
              <a:spcBef>
                <a:spcPct val="0"/>
              </a:spcBef>
              <a:buClrTx/>
              <a:buSzTx/>
              <a:buNone/>
            </a:pPr>
            <a:endParaRPr lang="ar-KW" altLang="en-US" sz="4000" b="1" dirty="0">
              <a:solidFill>
                <a:schemeClr val="tx1"/>
              </a:solidFill>
              <a:latin typeface="Garamond" panose="02020404030301010803" pitchFamily="18" charset="0"/>
              <a:cs typeface="PT Bold Heading" pitchFamily="2" charset="-78"/>
            </a:endParaRPr>
          </a:p>
        </p:txBody>
      </p:sp>
      <p:sp>
        <p:nvSpPr>
          <p:cNvPr id="7" name="24-Point Star 6"/>
          <p:cNvSpPr/>
          <p:nvPr/>
        </p:nvSpPr>
        <p:spPr>
          <a:xfrm>
            <a:off x="9073405" y="2579373"/>
            <a:ext cx="1944687" cy="1843087"/>
          </a:xfrm>
          <a:prstGeom prst="star2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b="1" dirty="0">
                <a:solidFill>
                  <a:srgbClr val="FFFF00"/>
                </a:solidFill>
              </a:rPr>
              <a:t>24– 25 </a:t>
            </a:r>
            <a:r>
              <a:rPr lang="ar-KW" sz="1600" b="1" dirty="0" smtClean="0">
                <a:solidFill>
                  <a:srgbClr val="FFFF00"/>
                </a:solidFill>
              </a:rPr>
              <a:t>هـجرية</a:t>
            </a:r>
            <a:r>
              <a:rPr lang="en-US" sz="1600" b="1" dirty="0" smtClean="0">
                <a:solidFill>
                  <a:srgbClr val="FFFF00"/>
                </a:solidFill>
              </a:rPr>
              <a:t> HA</a:t>
            </a:r>
            <a:endParaRPr lang="ar-KW" sz="1600" b="1" dirty="0">
              <a:solidFill>
                <a:srgbClr val="FFFF00"/>
              </a:solidFill>
            </a:endParaRPr>
          </a:p>
        </p:txBody>
      </p:sp>
      <p:sp>
        <p:nvSpPr>
          <p:cNvPr id="8" name="TextBox 7"/>
          <p:cNvSpPr txBox="1"/>
          <p:nvPr/>
        </p:nvSpPr>
        <p:spPr>
          <a:xfrm>
            <a:off x="10475259" y="4760259"/>
            <a:ext cx="376517" cy="584775"/>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t>5</a:t>
            </a:r>
            <a:endParaRPr lang="en-US" sz="3200" b="1" dirty="0"/>
          </a:p>
        </p:txBody>
      </p:sp>
      <p:sp>
        <p:nvSpPr>
          <p:cNvPr id="9" name="Rectangle 8"/>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
        <p:nvSpPr>
          <p:cNvPr id="10" name="TextBox 9"/>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956716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bg/>
                                          </p:spTgt>
                                        </p:tgtEl>
                                        <p:attrNameLst>
                                          <p:attrName>style.visibility</p:attrName>
                                        </p:attrNameLst>
                                      </p:cBhvr>
                                      <p:to>
                                        <p:strVal val="visible"/>
                                      </p:to>
                                    </p:set>
                                    <p:animEffect transition="in" filter="fade">
                                      <p:cBhvr>
                                        <p:cTn id="14" dur="1000">
                                          <p:stCondLst>
                                            <p:cond delay="0"/>
                                          </p:stCondLst>
                                        </p:cTn>
                                        <p:tgtEl>
                                          <p:spTgt spid="9">
                                            <p:bg/>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1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475259" y="4760259"/>
            <a:ext cx="376517" cy="584775"/>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t>6</a:t>
            </a:r>
            <a:endParaRPr lang="en-US" sz="3200" b="1" dirty="0"/>
          </a:p>
        </p:txBody>
      </p:sp>
      <p:sp>
        <p:nvSpPr>
          <p:cNvPr id="7" name="Rectangle 1"/>
          <p:cNvSpPr>
            <a:spLocks noChangeArrowheads="1"/>
          </p:cNvSpPr>
          <p:nvPr/>
        </p:nvSpPr>
        <p:spPr bwMode="auto">
          <a:xfrm>
            <a:off x="3082833" y="3341372"/>
            <a:ext cx="6842125" cy="32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 </a:t>
            </a:r>
            <a:r>
              <a:rPr lang="ar-KW" altLang="en-US" sz="4000" b="1" dirty="0">
                <a:solidFill>
                  <a:schemeClr val="accent6">
                    <a:lumMod val="50000"/>
                  </a:schemeClr>
                </a:solidFill>
                <a:latin typeface="Garamond" panose="02020404030301010803" pitchFamily="18" charset="0"/>
                <a:cs typeface="PT Bold Heading" pitchFamily="2" charset="-78"/>
              </a:rPr>
              <a:t>منهج </a:t>
            </a:r>
            <a:r>
              <a:rPr lang="ar-KW" altLang="en-US" sz="4000" b="1" dirty="0" smtClean="0">
                <a:solidFill>
                  <a:schemeClr val="accent6">
                    <a:lumMod val="50000"/>
                  </a:schemeClr>
                </a:solidFill>
                <a:latin typeface="Garamond" panose="02020404030301010803" pitchFamily="18" charset="0"/>
                <a:cs typeface="PT Bold Heading" pitchFamily="2" charset="-78"/>
              </a:rPr>
              <a:t>اللجنة</a:t>
            </a:r>
            <a:r>
              <a:rPr lang="en-US" altLang="en-US" sz="2000" b="1" dirty="0" smtClean="0">
                <a:solidFill>
                  <a:schemeClr val="accent6">
                    <a:lumMod val="50000"/>
                  </a:schemeClr>
                </a:solidFill>
                <a:latin typeface="Garamond" panose="02020404030301010803" pitchFamily="18" charset="0"/>
                <a:cs typeface="PT Bold Heading" pitchFamily="2" charset="-78"/>
              </a:rPr>
              <a:t>Methodology of the committee</a:t>
            </a:r>
            <a:endParaRPr lang="ar-KW" altLang="en-US" sz="4000" b="1" dirty="0">
              <a:solidFill>
                <a:schemeClr val="accent6">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endParaRPr lang="en-US" altLang="en-US" sz="1200" b="1" dirty="0" smtClean="0">
              <a:solidFill>
                <a:schemeClr val="tx1"/>
              </a:solidFill>
              <a:latin typeface="Garamond" panose="02020404030301010803" pitchFamily="18" charset="0"/>
              <a:cs typeface="PT Bold Heading" pitchFamily="2" charset="-78"/>
            </a:endParaRPr>
          </a:p>
          <a:p>
            <a:pPr algn="ctr" rtl="0">
              <a:spcBef>
                <a:spcPct val="0"/>
              </a:spcBef>
              <a:buClrTx/>
              <a:buSzTx/>
              <a:buNone/>
            </a:pPr>
            <a:r>
              <a:rPr lang="en-US" altLang="en-US" sz="2000" b="1" dirty="0">
                <a:cs typeface="华文楷体"/>
              </a:rPr>
              <a:t>The final copies should include all the “</a:t>
            </a:r>
            <a:r>
              <a:rPr lang="en-US" altLang="en-US" sz="2000" b="1" dirty="0" err="1">
                <a:cs typeface="华文楷体"/>
              </a:rPr>
              <a:t>Ahrof</a:t>
            </a:r>
            <a:r>
              <a:rPr lang="en-US" altLang="en-US" sz="2000" b="1" dirty="0">
                <a:cs typeface="华文楷体"/>
              </a:rPr>
              <a:t>”</a:t>
            </a:r>
          </a:p>
          <a:p>
            <a:pPr algn="ctr" rtl="0">
              <a:spcBef>
                <a:spcPct val="0"/>
              </a:spcBef>
              <a:buClrTx/>
              <a:buSzTx/>
              <a:buNone/>
            </a:pPr>
            <a:r>
              <a:rPr lang="en-US" altLang="en-US" sz="2000" b="1" dirty="0">
                <a:cs typeface="华文楷体"/>
              </a:rPr>
              <a:t>of the revelation that were authenticated in the last revision</a:t>
            </a:r>
          </a:p>
          <a:p>
            <a:pPr algn="ctr">
              <a:buNone/>
              <a:defRPr/>
            </a:pPr>
            <a:endParaRPr lang="en-US" altLang="zh-CN" sz="2000" b="1" dirty="0" smtClean="0">
              <a:cs typeface="华文楷体"/>
            </a:endParaRPr>
          </a:p>
          <a:p>
            <a:pPr algn="ctr">
              <a:buNone/>
              <a:defRPr/>
            </a:pPr>
            <a:r>
              <a:rPr lang="ar-SA" altLang="zh-CN" sz="2000" b="1" dirty="0" smtClean="0">
                <a:cs typeface="华文楷体"/>
              </a:rPr>
              <a:t>أن </a:t>
            </a:r>
            <a:r>
              <a:rPr lang="ar-SA" altLang="zh-CN" sz="2000" b="1" dirty="0">
                <a:cs typeface="华文楷体"/>
              </a:rPr>
              <a:t>يشتمل الجمع على الأحرف التي نزل بِها القرآن</a:t>
            </a:r>
            <a:endParaRPr lang="ar-KW" altLang="zh-CN" sz="2000" b="1" dirty="0">
              <a:cs typeface="华文楷体"/>
            </a:endParaRPr>
          </a:p>
          <a:p>
            <a:pPr algn="ctr">
              <a:buNone/>
              <a:defRPr/>
            </a:pPr>
            <a:r>
              <a:rPr lang="ar-SA" altLang="zh-CN" sz="2000" b="1" dirty="0">
                <a:cs typeface="华文楷体"/>
              </a:rPr>
              <a:t>والتي ثبت عرضها في العرضة الأخيرة</a:t>
            </a:r>
            <a:r>
              <a:rPr lang="ar-EG" altLang="zh-CN" sz="2000" b="1" dirty="0">
                <a:cs typeface="华文楷体"/>
              </a:rPr>
              <a:t>.</a:t>
            </a:r>
            <a:endParaRPr lang="ar-EG" altLang="zh-CN" sz="800" b="1" dirty="0">
              <a:cs typeface="华文楷体"/>
            </a:endParaRPr>
          </a:p>
          <a:p>
            <a:pPr algn="ctr" rtl="0">
              <a:spcBef>
                <a:spcPct val="0"/>
              </a:spcBef>
              <a:buClrTx/>
              <a:buSzTx/>
              <a:buNone/>
            </a:pPr>
            <a:endParaRPr lang="ar-KW" altLang="en-US" sz="4000" b="1" dirty="0">
              <a:solidFill>
                <a:schemeClr val="tx1"/>
              </a:solidFill>
              <a:latin typeface="Garamond" panose="02020404030301010803" pitchFamily="18" charset="0"/>
              <a:cs typeface="PT Bold Heading" pitchFamily="2" charset="-78"/>
            </a:endParaRPr>
          </a:p>
        </p:txBody>
      </p:sp>
      <p:sp>
        <p:nvSpPr>
          <p:cNvPr id="8" name="24-Point Star 7"/>
          <p:cNvSpPr/>
          <p:nvPr/>
        </p:nvSpPr>
        <p:spPr>
          <a:xfrm>
            <a:off x="9073405" y="2579373"/>
            <a:ext cx="1944687" cy="1843087"/>
          </a:xfrm>
          <a:prstGeom prst="star2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b="1" dirty="0">
                <a:solidFill>
                  <a:srgbClr val="FFFF00"/>
                </a:solidFill>
              </a:rPr>
              <a:t>24– 25 </a:t>
            </a:r>
            <a:r>
              <a:rPr lang="ar-KW" sz="1600" b="1" dirty="0" smtClean="0">
                <a:solidFill>
                  <a:srgbClr val="FFFF00"/>
                </a:solidFill>
              </a:rPr>
              <a:t>هـجرية</a:t>
            </a:r>
            <a:r>
              <a:rPr lang="en-US" sz="1600" b="1" dirty="0" smtClean="0">
                <a:solidFill>
                  <a:srgbClr val="FFFF00"/>
                </a:solidFill>
              </a:rPr>
              <a:t> HA</a:t>
            </a:r>
            <a:endParaRPr lang="ar-KW" sz="1600" b="1" dirty="0">
              <a:solidFill>
                <a:srgbClr val="FFFF00"/>
              </a:solidFill>
            </a:endParaRPr>
          </a:p>
        </p:txBody>
      </p:sp>
      <p:sp>
        <p:nvSpPr>
          <p:cNvPr id="9" name="Rectangle 8"/>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
        <p:nvSpPr>
          <p:cNvPr id="10" name="TextBox 9"/>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3668719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bg/>
                                          </p:spTgt>
                                        </p:tgtEl>
                                        <p:attrNameLst>
                                          <p:attrName>style.visibility</p:attrName>
                                        </p:attrNameLst>
                                      </p:cBhvr>
                                      <p:to>
                                        <p:strVal val="visible"/>
                                      </p:to>
                                    </p:set>
                                    <p:animEffect transition="in" filter="fade">
                                      <p:cBhvr>
                                        <p:cTn id="14" dur="1000">
                                          <p:stCondLst>
                                            <p:cond delay="0"/>
                                          </p:stCondLst>
                                        </p:cTn>
                                        <p:tgtEl>
                                          <p:spTgt spid="9">
                                            <p:bg/>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1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p:sp>
        <p:nvSpPr>
          <p:cNvPr id="17" name="TextBox 16"/>
          <p:cNvSpPr txBox="1"/>
          <p:nvPr/>
        </p:nvSpPr>
        <p:spPr>
          <a:xfrm>
            <a:off x="1207649" y="485720"/>
            <a:ext cx="6791140" cy="954107"/>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Introduction </a:t>
            </a:r>
            <a: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of </a:t>
            </a:r>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History of </a:t>
            </a:r>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Quran</a:t>
            </a:r>
          </a:p>
          <a:p>
            <a:pPr algn="ctr" rtl="1"/>
            <a:r>
              <a:rPr lang="ar-SA" sz="24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مقدمة تاريخ القرآن</a:t>
            </a:r>
            <a:endParaRPr lang="en-CA" sz="3200" b="1" dirty="0">
              <a:solidFill>
                <a:srgbClr val="FFFF00"/>
              </a:solidFill>
            </a:endParaRPr>
          </a:p>
        </p:txBody>
      </p:sp>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xmlns="" id="{DD1BCC7F-7F36-4512-9EBF-B6D68CAAFC82}"/>
                  </a:ext>
                </a:extLst>
              </p14:cNvPr>
              <p14:cNvContentPartPr/>
              <p14:nvPr/>
            </p14:nvContentPartPr>
            <p14:xfrm>
              <a:off x="6338829" y="1363241"/>
              <a:ext cx="360" cy="360"/>
            </p14:xfrm>
          </p:contentPart>
        </mc:Choice>
        <mc:Fallback xmlns="">
          <p:pic>
            <p:nvPicPr>
              <p:cNvPr id="20" name="Ink 19">
                <a:extLst>
                  <a:ext uri="{FF2B5EF4-FFF2-40B4-BE49-F238E27FC236}">
                    <a16:creationId xmlns="" xmlns:a16="http://schemas.microsoft.com/office/drawing/2014/main" xmlns:p14="http://schemas.microsoft.com/office/powerpoint/2010/main" id="{DD1BCC7F-7F36-4512-9EBF-B6D68CAAFC82}"/>
                  </a:ext>
                </a:extLst>
              </p:cNvPr>
              <p:cNvPicPr/>
              <p:nvPr/>
            </p:nvPicPr>
            <p:blipFill>
              <a:blip r:embed="rId24"/>
              <a:stretch>
                <a:fillRect/>
              </a:stretch>
            </p:blipFill>
            <p:spPr>
              <a:xfrm>
                <a:off x="6329829" y="1354241"/>
                <a:ext cx="18360" cy="18360"/>
              </a:xfrm>
              <a:prstGeom prst="rect">
                <a:avLst/>
              </a:prstGeom>
            </p:spPr>
          </p:pic>
        </mc:Fallback>
      </mc:AlternateContent>
      <p:sp>
        <p:nvSpPr>
          <p:cNvPr id="13" name="TextBox 2"/>
          <p:cNvSpPr txBox="1">
            <a:spLocks noChangeArrowheads="1"/>
          </p:cNvSpPr>
          <p:nvPr/>
        </p:nvSpPr>
        <p:spPr bwMode="auto">
          <a:xfrm>
            <a:off x="403411" y="2540159"/>
            <a:ext cx="3163422" cy="2277547"/>
          </a:xfrm>
          <a:prstGeom prst="rect">
            <a:avLst/>
          </a:prstGeom>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a:spcBef>
                <a:spcPct val="0"/>
              </a:spcBef>
              <a:buClrTx/>
              <a:buSzTx/>
              <a:buNone/>
            </a:pPr>
            <a:r>
              <a:rPr lang="en-US" altLang="en-US" sz="4400" b="1" dirty="0">
                <a:solidFill>
                  <a:schemeClr val="tx1">
                    <a:lumMod val="95000"/>
                    <a:lumOff val="5000"/>
                  </a:schemeClr>
                </a:solidFill>
                <a:latin typeface="Stencil" panose="040409050D0802020404" pitchFamily="82" charset="0"/>
                <a:cs typeface="PT Bold Heading" pitchFamily="2" charset="-78"/>
              </a:rPr>
              <a:t>What is</a:t>
            </a:r>
          </a:p>
          <a:p>
            <a:pPr algn="ctr" rtl="0">
              <a:spcBef>
                <a:spcPct val="0"/>
              </a:spcBef>
              <a:buClrTx/>
              <a:buSzTx/>
              <a:buNone/>
            </a:pPr>
            <a:r>
              <a:rPr lang="en-US" altLang="en-US" sz="4400" b="1" dirty="0">
                <a:solidFill>
                  <a:schemeClr val="tx1">
                    <a:lumMod val="95000"/>
                    <a:lumOff val="5000"/>
                  </a:schemeClr>
                </a:solidFill>
                <a:latin typeface="Stencil" panose="040409050D0802020404" pitchFamily="82" charset="0"/>
                <a:cs typeface="PT Bold Heading" pitchFamily="2" charset="-78"/>
              </a:rPr>
              <a:t>Qur’an</a:t>
            </a:r>
            <a:r>
              <a:rPr lang="ar-KW" altLang="en-US" sz="4400" b="1" dirty="0">
                <a:solidFill>
                  <a:schemeClr val="tx1">
                    <a:lumMod val="95000"/>
                    <a:lumOff val="5000"/>
                  </a:schemeClr>
                </a:solidFill>
                <a:latin typeface="Stencil" panose="040409050D0802020404" pitchFamily="82" charset="0"/>
                <a:cs typeface="PT Bold Heading" pitchFamily="2" charset="-78"/>
              </a:rPr>
              <a:t> </a:t>
            </a:r>
            <a:r>
              <a:rPr lang="en-US" altLang="en-US" sz="4400" b="1" dirty="0">
                <a:solidFill>
                  <a:schemeClr val="tx1">
                    <a:lumMod val="95000"/>
                    <a:lumOff val="5000"/>
                  </a:schemeClr>
                </a:solidFill>
                <a:latin typeface="Stencil" panose="040409050D0802020404" pitchFamily="82" charset="0"/>
                <a:cs typeface="PT Bold Heading" pitchFamily="2" charset="-78"/>
              </a:rPr>
              <a:t>?</a:t>
            </a:r>
            <a:endParaRPr lang="ar-KW" altLang="en-US" sz="4400" b="1" dirty="0">
              <a:solidFill>
                <a:schemeClr val="tx1">
                  <a:lumMod val="95000"/>
                  <a:lumOff val="5000"/>
                </a:schemeClr>
              </a:solidFill>
              <a:latin typeface="Stencil" panose="040409050D0802020404" pitchFamily="82" charset="0"/>
              <a:cs typeface="PT Bold Heading" pitchFamily="2" charset="-78"/>
            </a:endParaRPr>
          </a:p>
          <a:p>
            <a:pPr algn="ctr">
              <a:spcBef>
                <a:spcPct val="0"/>
              </a:spcBef>
              <a:buClrTx/>
              <a:buSzTx/>
              <a:buFontTx/>
              <a:buNone/>
            </a:pPr>
            <a:r>
              <a:rPr lang="ar-KW" altLang="en-US" sz="5400" b="1" dirty="0" smtClean="0">
                <a:solidFill>
                  <a:schemeClr val="tx1">
                    <a:lumMod val="95000"/>
                    <a:lumOff val="5000"/>
                  </a:schemeClr>
                </a:solidFill>
                <a:latin typeface="Stencil" panose="040409050D0802020404" pitchFamily="82" charset="0"/>
                <a:cs typeface="PT Bold Heading" pitchFamily="2" charset="-78"/>
              </a:rPr>
              <a:t>ما هو</a:t>
            </a:r>
            <a:r>
              <a:rPr lang="en-US" altLang="en-US" sz="5400" b="1" dirty="0" smtClean="0">
                <a:solidFill>
                  <a:schemeClr val="tx1">
                    <a:lumMod val="95000"/>
                    <a:lumOff val="5000"/>
                  </a:schemeClr>
                </a:solidFill>
                <a:latin typeface="Stencil" panose="040409050D0802020404" pitchFamily="82" charset="0"/>
                <a:cs typeface="PT Bold Heading" pitchFamily="2" charset="-78"/>
              </a:rPr>
              <a:t> </a:t>
            </a:r>
            <a:r>
              <a:rPr lang="ar-KW" altLang="en-US" sz="5400" b="1" dirty="0" smtClean="0">
                <a:solidFill>
                  <a:schemeClr val="tx1">
                    <a:lumMod val="95000"/>
                    <a:lumOff val="5000"/>
                  </a:schemeClr>
                </a:solidFill>
                <a:latin typeface="Stencil" panose="040409050D0802020404" pitchFamily="82" charset="0"/>
                <a:cs typeface="PT Bold Heading" pitchFamily="2" charset="-78"/>
              </a:rPr>
              <a:t>القرآن ؟</a:t>
            </a:r>
            <a:endParaRPr lang="en-US" altLang="en-US" sz="5400" b="1" dirty="0" smtClean="0">
              <a:solidFill>
                <a:schemeClr val="tx1">
                  <a:lumMod val="95000"/>
                  <a:lumOff val="5000"/>
                </a:schemeClr>
              </a:solidFill>
              <a:latin typeface="Stencil" panose="040409050D0802020404" pitchFamily="82" charset="0"/>
              <a:cs typeface="PT Bold Heading" pitchFamily="2" charset="-78"/>
            </a:endParaRPr>
          </a:p>
        </p:txBody>
      </p:sp>
      <p:sp>
        <p:nvSpPr>
          <p:cNvPr id="14" name="TextBox 2"/>
          <p:cNvSpPr txBox="1">
            <a:spLocks noChangeArrowheads="1"/>
          </p:cNvSpPr>
          <p:nvPr/>
        </p:nvSpPr>
        <p:spPr bwMode="auto">
          <a:xfrm>
            <a:off x="4518212" y="1484313"/>
            <a:ext cx="5610039"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en-US" altLang="en-US" sz="6000" b="1" dirty="0">
                <a:solidFill>
                  <a:schemeClr val="accent6">
                    <a:lumMod val="50000"/>
                  </a:schemeClr>
                </a:solidFill>
                <a:latin typeface="Stencil" panose="040409050D0802020404" pitchFamily="82" charset="0"/>
                <a:cs typeface="PT Bold Heading" pitchFamily="2" charset="-78"/>
              </a:rPr>
              <a:t>Qur’an</a:t>
            </a:r>
            <a:r>
              <a:rPr lang="ar-KW" altLang="en-US" sz="8800" b="1" dirty="0">
                <a:solidFill>
                  <a:schemeClr val="accent6">
                    <a:lumMod val="50000"/>
                  </a:schemeClr>
                </a:solidFill>
                <a:latin typeface="Stencil" panose="040409050D0802020404" pitchFamily="82" charset="0"/>
                <a:cs typeface="PT Bold Heading" pitchFamily="2" charset="-78"/>
              </a:rPr>
              <a:t>القرآن  </a:t>
            </a:r>
            <a:endParaRPr lang="ar-KW" altLang="en-US" sz="6000" b="1" dirty="0">
              <a:solidFill>
                <a:schemeClr val="accent6">
                  <a:lumMod val="50000"/>
                </a:schemeClr>
              </a:solidFill>
              <a:latin typeface="Stencil" panose="040409050D0802020404" pitchFamily="82" charset="0"/>
              <a:cs typeface="PT Bold Heading" pitchFamily="2" charset="-78"/>
            </a:endParaRPr>
          </a:p>
        </p:txBody>
      </p:sp>
      <p:sp>
        <p:nvSpPr>
          <p:cNvPr id="15" name="TextBox 3"/>
          <p:cNvSpPr txBox="1">
            <a:spLocks noChangeArrowheads="1"/>
          </p:cNvSpPr>
          <p:nvPr/>
        </p:nvSpPr>
        <p:spPr bwMode="auto">
          <a:xfrm>
            <a:off x="4518212" y="5187037"/>
            <a:ext cx="62228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spcBef>
                <a:spcPct val="0"/>
              </a:spcBef>
              <a:buClrTx/>
              <a:buSzTx/>
              <a:buFontTx/>
              <a:buNone/>
            </a:pPr>
            <a:r>
              <a:rPr lang="ar-KW" altLang="en-US" sz="3600" b="1" u="sng" dirty="0">
                <a:solidFill>
                  <a:schemeClr val="tx1"/>
                </a:solidFill>
                <a:latin typeface="Garamond" panose="02020404030301010803" pitchFamily="18" charset="0"/>
                <a:cs typeface="PT Bold Heading" pitchFamily="2" charset="-78"/>
              </a:rPr>
              <a:t>كلام ا</a:t>
            </a:r>
            <a:r>
              <a:rPr lang="ar-KW" altLang="en-US" sz="3600" b="1" dirty="0">
                <a:solidFill>
                  <a:schemeClr val="tx1"/>
                </a:solidFill>
                <a:latin typeface="Garamond" panose="02020404030301010803" pitchFamily="18" charset="0"/>
                <a:cs typeface="PT Bold Heading" pitchFamily="2" charset="-78"/>
              </a:rPr>
              <a:t>لله </a:t>
            </a:r>
            <a:r>
              <a:rPr lang="ar-KW" altLang="en-US" sz="3600" b="1" u="sng" dirty="0">
                <a:solidFill>
                  <a:schemeClr val="tx1"/>
                </a:solidFill>
                <a:latin typeface="Garamond" panose="02020404030301010803" pitchFamily="18" charset="0"/>
                <a:cs typeface="PT Bold Heading" pitchFamily="2" charset="-78"/>
              </a:rPr>
              <a:t>المنزل على رسوله محمد</a:t>
            </a:r>
            <a:r>
              <a:rPr lang="ar-KW" altLang="en-US" sz="3600" b="1" dirty="0">
                <a:solidFill>
                  <a:schemeClr val="tx1"/>
                </a:solidFill>
                <a:latin typeface="Garamond" panose="02020404030301010803" pitchFamily="18" charset="0"/>
                <a:cs typeface="PT Bold Heading" pitchFamily="2" charset="-78"/>
              </a:rPr>
              <a:t> -صلى الله عليه وآله وسلم- </a:t>
            </a:r>
            <a:r>
              <a:rPr lang="ar-KW" altLang="en-US" sz="3600" b="1" u="sng" dirty="0">
                <a:solidFill>
                  <a:schemeClr val="tx1"/>
                </a:solidFill>
                <a:latin typeface="Garamond" panose="02020404030301010803" pitchFamily="18" charset="0"/>
                <a:cs typeface="PT Bold Heading" pitchFamily="2" charset="-78"/>
              </a:rPr>
              <a:t>المتعبد بتلاوته</a:t>
            </a:r>
            <a:r>
              <a:rPr lang="ar-KW" altLang="en-US" sz="3600" b="1" dirty="0">
                <a:solidFill>
                  <a:schemeClr val="tx1"/>
                </a:solidFill>
                <a:latin typeface="Garamond" panose="02020404030301010803" pitchFamily="18" charset="0"/>
                <a:cs typeface="PT Bold Heading" pitchFamily="2" charset="-78"/>
              </a:rPr>
              <a:t>، </a:t>
            </a:r>
            <a:r>
              <a:rPr lang="ar-KW" altLang="en-US" sz="3600" b="1" u="sng" dirty="0">
                <a:solidFill>
                  <a:schemeClr val="tx1"/>
                </a:solidFill>
                <a:latin typeface="Garamond" panose="02020404030301010803" pitchFamily="18" charset="0"/>
                <a:cs typeface="PT Bold Heading" pitchFamily="2" charset="-78"/>
              </a:rPr>
              <a:t>المتحدي</a:t>
            </a:r>
            <a:r>
              <a:rPr lang="ar-KW" altLang="en-US" sz="3600" b="1" dirty="0">
                <a:solidFill>
                  <a:schemeClr val="tx1"/>
                </a:solidFill>
                <a:latin typeface="Garamond" panose="02020404030301010803" pitchFamily="18" charset="0"/>
                <a:cs typeface="PT Bold Heading" pitchFamily="2" charset="-78"/>
              </a:rPr>
              <a:t> بأقصر سورة منه، والمنقول إلينا نقلا </a:t>
            </a:r>
            <a:r>
              <a:rPr lang="ar-KW" altLang="en-US" sz="3600" b="1" u="sng" dirty="0">
                <a:solidFill>
                  <a:schemeClr val="tx1"/>
                </a:solidFill>
                <a:latin typeface="Garamond" panose="02020404030301010803" pitchFamily="18" charset="0"/>
                <a:cs typeface="PT Bold Heading" pitchFamily="2" charset="-78"/>
              </a:rPr>
              <a:t>متواترًا</a:t>
            </a:r>
            <a:r>
              <a:rPr lang="ar-KW" altLang="en-US" sz="3600" b="1" dirty="0">
                <a:solidFill>
                  <a:schemeClr val="tx1"/>
                </a:solidFill>
                <a:latin typeface="Garamond" panose="02020404030301010803" pitchFamily="18" charset="0"/>
                <a:cs typeface="PT Bold Heading" pitchFamily="2" charset="-78"/>
              </a:rPr>
              <a:t>.</a:t>
            </a:r>
            <a:endParaRPr lang="en-US" altLang="en-US" sz="3600" b="1" dirty="0">
              <a:solidFill>
                <a:schemeClr val="tx1"/>
              </a:solidFill>
              <a:latin typeface="Garamond" panose="02020404030301010803" pitchFamily="18" charset="0"/>
              <a:cs typeface="PT Bold Heading" pitchFamily="2" charset="-78"/>
            </a:endParaRPr>
          </a:p>
        </p:txBody>
      </p:sp>
      <p:sp>
        <p:nvSpPr>
          <p:cNvPr id="16" name="TextBox 3"/>
          <p:cNvSpPr txBox="1">
            <a:spLocks noChangeArrowheads="1"/>
          </p:cNvSpPr>
          <p:nvPr/>
        </p:nvSpPr>
        <p:spPr bwMode="auto">
          <a:xfrm>
            <a:off x="3915954" y="2794933"/>
            <a:ext cx="771575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a:spcBef>
                <a:spcPct val="0"/>
              </a:spcBef>
              <a:buClrTx/>
              <a:buSzTx/>
              <a:buFontTx/>
              <a:buNone/>
            </a:pPr>
            <a:r>
              <a:rPr lang="en-US" altLang="en-US" sz="2000" b="1" dirty="0">
                <a:solidFill>
                  <a:schemeClr val="tx1"/>
                </a:solidFill>
                <a:latin typeface="Garamond" panose="02020404030301010803" pitchFamily="18" charset="0"/>
                <a:cs typeface="PT Bold Heading" pitchFamily="2" charset="-78"/>
              </a:rPr>
              <a:t>The Noble Qur’an is </a:t>
            </a:r>
            <a:r>
              <a:rPr lang="en-US" altLang="en-US" sz="2400" b="1" u="sng" dirty="0">
                <a:solidFill>
                  <a:schemeClr val="tx1"/>
                </a:solidFill>
                <a:latin typeface="Garamond" panose="02020404030301010803" pitchFamily="18" charset="0"/>
                <a:cs typeface="PT Bold Heading" pitchFamily="2" charset="-78"/>
              </a:rPr>
              <a:t>the Word of Allah</a:t>
            </a:r>
          </a:p>
          <a:p>
            <a:pPr algn="ctr" rtl="0">
              <a:spcBef>
                <a:spcPct val="0"/>
              </a:spcBef>
              <a:buClrTx/>
              <a:buSzTx/>
              <a:buFontTx/>
              <a:buNone/>
            </a:pPr>
            <a:r>
              <a:rPr lang="en-US" altLang="en-US" sz="2400" b="1" u="sng" dirty="0">
                <a:solidFill>
                  <a:schemeClr val="tx1"/>
                </a:solidFill>
                <a:latin typeface="Garamond" panose="02020404030301010803" pitchFamily="18" charset="0"/>
                <a:cs typeface="PT Bold Heading" pitchFamily="2" charset="-78"/>
              </a:rPr>
              <a:t>revealed to His Messenger Muhammad</a:t>
            </a:r>
            <a:r>
              <a:rPr lang="en-US" altLang="en-US" sz="2000" b="1" dirty="0">
                <a:solidFill>
                  <a:schemeClr val="tx1"/>
                </a:solidFill>
                <a:latin typeface="Garamond" panose="02020404030301010803" pitchFamily="18" charset="0"/>
                <a:cs typeface="PT Bold Heading" pitchFamily="2" charset="-78"/>
              </a:rPr>
              <a:t> </a:t>
            </a:r>
            <a:r>
              <a:rPr lang="en-US" altLang="en-US" sz="1000" b="1" dirty="0">
                <a:solidFill>
                  <a:schemeClr val="tx1"/>
                </a:solidFill>
                <a:latin typeface="Garamond" panose="02020404030301010803" pitchFamily="18" charset="0"/>
                <a:cs typeface="PT Bold Heading" pitchFamily="2" charset="-78"/>
              </a:rPr>
              <a:t>(peace be upon him)</a:t>
            </a:r>
            <a:r>
              <a:rPr lang="en-US" altLang="en-US" sz="2000" b="1" dirty="0">
                <a:solidFill>
                  <a:schemeClr val="tx1"/>
                </a:solidFill>
                <a:latin typeface="Garamond" panose="02020404030301010803" pitchFamily="18" charset="0"/>
                <a:cs typeface="PT Bold Heading" pitchFamily="2" charset="-78"/>
              </a:rPr>
              <a:t>,</a:t>
            </a:r>
          </a:p>
          <a:p>
            <a:pPr algn="ctr" rtl="0">
              <a:spcBef>
                <a:spcPct val="0"/>
              </a:spcBef>
              <a:buClrTx/>
              <a:buSzTx/>
              <a:buFontTx/>
              <a:buNone/>
            </a:pPr>
            <a:r>
              <a:rPr lang="en-US" altLang="en-US" sz="2000" b="1" dirty="0">
                <a:solidFill>
                  <a:schemeClr val="tx1"/>
                </a:solidFill>
                <a:latin typeface="Garamond" panose="02020404030301010803" pitchFamily="18" charset="0"/>
                <a:cs typeface="PT Bold Heading" pitchFamily="2" charset="-78"/>
              </a:rPr>
              <a:t>the recitation of which is an </a:t>
            </a:r>
            <a:r>
              <a:rPr lang="en-US" altLang="en-US" sz="2400" b="1" u="sng" dirty="0">
                <a:solidFill>
                  <a:schemeClr val="tx1"/>
                </a:solidFill>
                <a:latin typeface="Garamond" panose="02020404030301010803" pitchFamily="18" charset="0"/>
                <a:cs typeface="PT Bold Heading" pitchFamily="2" charset="-78"/>
              </a:rPr>
              <a:t>act of worship</a:t>
            </a:r>
            <a:r>
              <a:rPr lang="en-US" altLang="en-US" sz="2000" b="1" dirty="0">
                <a:solidFill>
                  <a:schemeClr val="tx1"/>
                </a:solidFill>
                <a:latin typeface="Garamond" panose="02020404030301010803" pitchFamily="18" charset="0"/>
                <a:cs typeface="PT Bold Heading" pitchFamily="2" charset="-78"/>
              </a:rPr>
              <a:t>, </a:t>
            </a:r>
          </a:p>
          <a:p>
            <a:pPr algn="ctr" rtl="0">
              <a:spcBef>
                <a:spcPct val="0"/>
              </a:spcBef>
              <a:buClrTx/>
              <a:buSzTx/>
              <a:buFontTx/>
              <a:buNone/>
            </a:pPr>
            <a:r>
              <a:rPr lang="en-US" altLang="en-US" sz="2000" b="1" dirty="0">
                <a:solidFill>
                  <a:schemeClr val="tx1"/>
                </a:solidFill>
                <a:latin typeface="Garamond" panose="02020404030301010803" pitchFamily="18" charset="0"/>
                <a:cs typeface="PT Bold Heading" pitchFamily="2" charset="-78"/>
              </a:rPr>
              <a:t>which Allah </a:t>
            </a:r>
            <a:r>
              <a:rPr lang="en-US" altLang="en-US" sz="2400" b="1" u="sng" dirty="0">
                <a:solidFill>
                  <a:schemeClr val="tx1"/>
                </a:solidFill>
                <a:latin typeface="Garamond" panose="02020404030301010803" pitchFamily="18" charset="0"/>
                <a:cs typeface="PT Bold Heading" pitchFamily="2" charset="-78"/>
              </a:rPr>
              <a:t>challenged mankind </a:t>
            </a:r>
            <a:r>
              <a:rPr lang="en-US" altLang="en-US" sz="2000" b="1" dirty="0">
                <a:solidFill>
                  <a:schemeClr val="tx1"/>
                </a:solidFill>
                <a:latin typeface="Garamond" panose="02020404030301010803" pitchFamily="18" charset="0"/>
                <a:cs typeface="PT Bold Heading" pitchFamily="2" charset="-78"/>
              </a:rPr>
              <a:t>to produce the like of even its shortest surah (chapter) &amp; was transmitted to us through </a:t>
            </a:r>
            <a:r>
              <a:rPr lang="en-US" altLang="en-US" sz="2400" b="1" u="sng" dirty="0" err="1">
                <a:solidFill>
                  <a:schemeClr val="tx1"/>
                </a:solidFill>
                <a:latin typeface="Garamond" panose="02020404030301010803" pitchFamily="18" charset="0"/>
                <a:cs typeface="PT Bold Heading" pitchFamily="2" charset="-78"/>
              </a:rPr>
              <a:t>tawatur</a:t>
            </a:r>
            <a:endParaRPr lang="en-US" altLang="en-US" sz="2400" b="1" u="sng" dirty="0">
              <a:solidFill>
                <a:schemeClr val="tx1"/>
              </a:solidFill>
              <a:latin typeface="Garamond" panose="02020404030301010803" pitchFamily="18" charset="0"/>
              <a:cs typeface="PT Bold Heading" pitchFamily="2" charset="-78"/>
            </a:endParaRPr>
          </a:p>
          <a:p>
            <a:pPr algn="ctr" rtl="0">
              <a:spcBef>
                <a:spcPct val="0"/>
              </a:spcBef>
              <a:buClrTx/>
              <a:buSzTx/>
              <a:buFontTx/>
              <a:buNone/>
            </a:pPr>
            <a:r>
              <a:rPr lang="en-US" altLang="en-US" sz="1400" b="1" dirty="0">
                <a:solidFill>
                  <a:schemeClr val="tx1"/>
                </a:solidFill>
                <a:latin typeface="Garamond" panose="02020404030301010803" pitchFamily="18" charset="0"/>
                <a:cs typeface="PT Bold Heading" pitchFamily="2" charset="-78"/>
              </a:rPr>
              <a:t>(i.e. being narrated by many transmitters in every single step of the chain of narration)</a:t>
            </a:r>
            <a:r>
              <a:rPr lang="en-US" altLang="en-US" sz="2000" b="1" dirty="0">
                <a:solidFill>
                  <a:schemeClr val="tx1"/>
                </a:solidFill>
                <a:latin typeface="Garamond" panose="02020404030301010803" pitchFamily="18" charset="0"/>
                <a:cs typeface="PT Bold Heading" pitchFamily="2" charset="-78"/>
              </a:rPr>
              <a:t>.</a:t>
            </a:r>
          </a:p>
        </p:txBody>
      </p:sp>
    </p:spTree>
    <p:extLst>
      <p:ext uri="{BB962C8B-B14F-4D97-AF65-F5344CB8AC3E}">
        <p14:creationId xmlns:p14="http://schemas.microsoft.com/office/powerpoint/2010/main" val="5920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fade">
                                      <p:cBhvr>
                                        <p:cTn id="15" dur="500"/>
                                        <p:tgtEl>
                                          <p:spTgt spid="1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fade">
                                      <p:cBhvr>
                                        <p:cTn id="19" dur="500"/>
                                        <p:tgtEl>
                                          <p:spTgt spid="16">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fade">
                                      <p:cBhvr>
                                        <p:cTn id="23" dur="500"/>
                                        <p:tgtEl>
                                          <p:spTgt spid="16">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475259" y="4760259"/>
            <a:ext cx="376517" cy="584775"/>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t>7</a:t>
            </a:r>
            <a:endParaRPr lang="en-US" sz="3200" b="1" dirty="0"/>
          </a:p>
        </p:txBody>
      </p:sp>
      <p:sp>
        <p:nvSpPr>
          <p:cNvPr id="7" name="Rectangle 1"/>
          <p:cNvSpPr>
            <a:spLocks noChangeArrowheads="1"/>
          </p:cNvSpPr>
          <p:nvPr/>
        </p:nvSpPr>
        <p:spPr bwMode="auto">
          <a:xfrm>
            <a:off x="3082833" y="3341372"/>
            <a:ext cx="6842125" cy="354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 </a:t>
            </a:r>
            <a:r>
              <a:rPr lang="ar-KW" altLang="en-US" sz="4000" b="1" dirty="0">
                <a:solidFill>
                  <a:schemeClr val="accent6">
                    <a:lumMod val="50000"/>
                  </a:schemeClr>
                </a:solidFill>
                <a:latin typeface="Garamond" panose="02020404030301010803" pitchFamily="18" charset="0"/>
                <a:cs typeface="PT Bold Heading" pitchFamily="2" charset="-78"/>
              </a:rPr>
              <a:t>منهج </a:t>
            </a:r>
            <a:r>
              <a:rPr lang="ar-KW" altLang="en-US" sz="4000" b="1" dirty="0" smtClean="0">
                <a:solidFill>
                  <a:schemeClr val="accent6">
                    <a:lumMod val="50000"/>
                  </a:schemeClr>
                </a:solidFill>
                <a:latin typeface="Garamond" panose="02020404030301010803" pitchFamily="18" charset="0"/>
                <a:cs typeface="PT Bold Heading" pitchFamily="2" charset="-78"/>
              </a:rPr>
              <a:t>اللجنة</a:t>
            </a:r>
            <a:r>
              <a:rPr lang="en-US" altLang="en-US" sz="2000" b="1" dirty="0" smtClean="0">
                <a:solidFill>
                  <a:schemeClr val="accent6">
                    <a:lumMod val="50000"/>
                  </a:schemeClr>
                </a:solidFill>
                <a:latin typeface="Garamond" panose="02020404030301010803" pitchFamily="18" charset="0"/>
                <a:cs typeface="PT Bold Heading" pitchFamily="2" charset="-78"/>
              </a:rPr>
              <a:t>Methodology of the committee</a:t>
            </a:r>
            <a:endParaRPr lang="ar-KW" altLang="en-US" sz="4000" b="1" dirty="0">
              <a:solidFill>
                <a:schemeClr val="accent6">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endParaRPr lang="en-US" altLang="en-US" sz="1200" b="1" dirty="0" smtClean="0">
              <a:solidFill>
                <a:schemeClr val="tx1"/>
              </a:solidFill>
              <a:latin typeface="Garamond" panose="02020404030301010803" pitchFamily="18" charset="0"/>
              <a:cs typeface="PT Bold Heading" pitchFamily="2" charset="-78"/>
            </a:endParaRPr>
          </a:p>
          <a:p>
            <a:pPr algn="ctr" rtl="0">
              <a:spcBef>
                <a:spcPct val="0"/>
              </a:spcBef>
              <a:buClrTx/>
              <a:buSzTx/>
              <a:buNone/>
            </a:pPr>
            <a:r>
              <a:rPr lang="en-US" altLang="en-US" sz="2000" b="1" dirty="0" smtClean="0">
                <a:solidFill>
                  <a:schemeClr val="tx1"/>
                </a:solidFill>
                <a:latin typeface="Garamond" panose="02020404030301010803" pitchFamily="18" charset="0"/>
                <a:cs typeface="PT Bold Heading" pitchFamily="2" charset="-78"/>
              </a:rPr>
              <a:t>At least 2 companions should be memorizing the </a:t>
            </a:r>
            <a:r>
              <a:rPr lang="en-US" altLang="en-US" sz="2000" b="1" dirty="0" err="1" smtClean="0">
                <a:solidFill>
                  <a:schemeClr val="tx1"/>
                </a:solidFill>
                <a:latin typeface="Garamond" panose="02020404030301010803" pitchFamily="18" charset="0"/>
                <a:cs typeface="PT Bold Heading" pitchFamily="2" charset="-78"/>
              </a:rPr>
              <a:t>Ayaat</a:t>
            </a:r>
            <a:r>
              <a:rPr lang="en-US" altLang="en-US" sz="2000" b="1" dirty="0" smtClean="0">
                <a:solidFill>
                  <a:schemeClr val="tx1"/>
                </a:solidFill>
                <a:latin typeface="Garamond" panose="02020404030301010803" pitchFamily="18" charset="0"/>
                <a:cs typeface="PT Bold Heading" pitchFamily="2" charset="-78"/>
              </a:rPr>
              <a:t> exactly as it was written in the </a:t>
            </a:r>
            <a:r>
              <a:rPr lang="en-US" altLang="en-US" sz="2000" b="1" dirty="0" err="1" smtClean="0">
                <a:solidFill>
                  <a:schemeClr val="tx1"/>
                </a:solidFill>
                <a:latin typeface="Garamond" panose="02020404030301010803" pitchFamily="18" charset="0"/>
                <a:cs typeface="PT Bold Heading" pitchFamily="2" charset="-78"/>
              </a:rPr>
              <a:t>Mushaf</a:t>
            </a:r>
            <a:r>
              <a:rPr lang="en-US" altLang="en-US" sz="2000" b="1" dirty="0" smtClean="0">
                <a:solidFill>
                  <a:schemeClr val="tx1"/>
                </a:solidFill>
                <a:latin typeface="Garamond" panose="02020404030301010803" pitchFamily="18" charset="0"/>
                <a:cs typeface="PT Bold Heading" pitchFamily="2" charset="-78"/>
              </a:rPr>
              <a:t> of Abo Bakr </a:t>
            </a:r>
          </a:p>
          <a:p>
            <a:pPr algn="ctr">
              <a:spcBef>
                <a:spcPct val="0"/>
              </a:spcBef>
              <a:buClrTx/>
              <a:buSzTx/>
              <a:buNone/>
            </a:pPr>
            <a:endParaRPr lang="en-US" altLang="en-US" sz="2400" b="1" dirty="0" smtClean="0">
              <a:solidFill>
                <a:schemeClr val="tx1"/>
              </a:solidFill>
              <a:latin typeface="Garamond" panose="02020404030301010803" pitchFamily="18" charset="0"/>
              <a:cs typeface="PT Bold Heading" pitchFamily="2" charset="-78"/>
            </a:endParaRPr>
          </a:p>
          <a:p>
            <a:pPr algn="ctr">
              <a:spcBef>
                <a:spcPct val="0"/>
              </a:spcBef>
              <a:buClrTx/>
              <a:buSzTx/>
              <a:buNone/>
            </a:pPr>
            <a:r>
              <a:rPr lang="ar-SA" altLang="en-US" sz="2400" b="1" dirty="0" smtClean="0">
                <a:solidFill>
                  <a:schemeClr val="tx1"/>
                </a:solidFill>
                <a:latin typeface="Garamond" panose="02020404030301010803" pitchFamily="18" charset="0"/>
                <a:cs typeface="PT Bold Heading" pitchFamily="2" charset="-78"/>
              </a:rPr>
              <a:t>أن </a:t>
            </a:r>
            <a:r>
              <a:rPr lang="ar-SA" altLang="en-US" sz="2400" b="1" dirty="0">
                <a:solidFill>
                  <a:schemeClr val="tx1"/>
                </a:solidFill>
                <a:latin typeface="Garamond" panose="02020404030301010803" pitchFamily="18" charset="0"/>
                <a:cs typeface="PT Bold Heading" pitchFamily="2" charset="-78"/>
              </a:rPr>
              <a:t>تكون الآيات محفوظة حفظا مطابقاً لما في مصحف</a:t>
            </a:r>
            <a:r>
              <a:rPr lang="en-US" altLang="en-US" sz="2400" b="1" dirty="0">
                <a:solidFill>
                  <a:schemeClr val="tx1"/>
                </a:solidFill>
                <a:latin typeface="Garamond" panose="02020404030301010803" pitchFamily="18" charset="0"/>
              </a:rPr>
              <a:t> </a:t>
            </a:r>
            <a:r>
              <a:rPr lang="ar-SA" altLang="en-US" sz="2400" b="1" dirty="0">
                <a:solidFill>
                  <a:schemeClr val="tx1"/>
                </a:solidFill>
                <a:latin typeface="Garamond" panose="02020404030301010803" pitchFamily="18" charset="0"/>
                <a:cs typeface="PT Bold Heading" pitchFamily="2" charset="-78"/>
              </a:rPr>
              <a:t>أبي بكر</a:t>
            </a:r>
            <a:r>
              <a:rPr lang="en-US" altLang="en-US" sz="2400" b="1" dirty="0">
                <a:solidFill>
                  <a:schemeClr val="tx1"/>
                </a:solidFill>
                <a:latin typeface="Garamond" panose="02020404030301010803" pitchFamily="18" charset="0"/>
              </a:rPr>
              <a:t> </a:t>
            </a:r>
          </a:p>
          <a:p>
            <a:pPr algn="ctr">
              <a:spcBef>
                <a:spcPct val="0"/>
              </a:spcBef>
              <a:buClrTx/>
              <a:buSzTx/>
              <a:buNone/>
            </a:pPr>
            <a:r>
              <a:rPr lang="ar-SA" altLang="en-US" sz="2400" b="1" dirty="0">
                <a:solidFill>
                  <a:schemeClr val="tx1"/>
                </a:solidFill>
                <a:latin typeface="Garamond" panose="02020404030301010803" pitchFamily="18" charset="0"/>
                <a:cs typeface="PT Bold Heading" pitchFamily="2" charset="-78"/>
              </a:rPr>
              <a:t>عن رجلين</a:t>
            </a:r>
            <a:r>
              <a:rPr lang="ar-EG" altLang="en-US" sz="2400" b="1" dirty="0">
                <a:solidFill>
                  <a:schemeClr val="tx1"/>
                </a:solidFill>
                <a:latin typeface="Garamond" panose="02020404030301010803" pitchFamily="18" charset="0"/>
                <a:cs typeface="PT Bold Heading" pitchFamily="2" charset="-78"/>
              </a:rPr>
              <a:t> </a:t>
            </a:r>
            <a:r>
              <a:rPr lang="ar-SA" altLang="en-US" sz="2400" b="1" dirty="0">
                <a:solidFill>
                  <a:schemeClr val="tx1"/>
                </a:solidFill>
                <a:latin typeface="Garamond" panose="02020404030301010803" pitchFamily="18" charset="0"/>
                <a:cs typeface="PT Bold Heading" pitchFamily="2" charset="-78"/>
              </a:rPr>
              <a:t>من أصحاب</a:t>
            </a:r>
            <a:r>
              <a:rPr lang="ar-EG" altLang="en-US" sz="2400" b="1" dirty="0">
                <a:solidFill>
                  <a:schemeClr val="tx1"/>
                </a:solidFill>
                <a:latin typeface="Garamond" panose="02020404030301010803" pitchFamily="18" charset="0"/>
                <a:cs typeface="PT Bold Heading" pitchFamily="2" charset="-78"/>
              </a:rPr>
              <a:t> </a:t>
            </a:r>
            <a:r>
              <a:rPr lang="ar-SA" altLang="en-US" sz="2400" b="1" dirty="0">
                <a:solidFill>
                  <a:schemeClr val="tx1"/>
                </a:solidFill>
                <a:latin typeface="Garamond" panose="02020404030301010803" pitchFamily="18" charset="0"/>
                <a:cs typeface="PT Bold Heading" pitchFamily="2" charset="-78"/>
              </a:rPr>
              <a:t>رسول الله </a:t>
            </a:r>
            <a:r>
              <a:rPr lang="ar-SA" altLang="en-US" sz="1200" b="1" dirty="0">
                <a:solidFill>
                  <a:schemeClr val="tx1"/>
                </a:solidFill>
                <a:latin typeface="Garamond" panose="02020404030301010803" pitchFamily="18" charset="0"/>
                <a:cs typeface="PT Bold Heading" pitchFamily="2" charset="-78"/>
              </a:rPr>
              <a:t>صلى الله عليه وسلم</a:t>
            </a:r>
            <a:endParaRPr lang="en-US" altLang="en-US" sz="1200" b="1" dirty="0">
              <a:solidFill>
                <a:schemeClr val="tx1"/>
              </a:solidFill>
              <a:latin typeface="Garamond" panose="02020404030301010803" pitchFamily="18" charset="0"/>
              <a:cs typeface="PT Bold Heading" pitchFamily="2" charset="-78"/>
            </a:endParaRPr>
          </a:p>
          <a:p>
            <a:pPr algn="ctr">
              <a:spcBef>
                <a:spcPct val="0"/>
              </a:spcBef>
              <a:buClrTx/>
              <a:buSzTx/>
              <a:buNone/>
            </a:pPr>
            <a:endParaRPr lang="en-US" altLang="en-US" sz="1050" b="1" dirty="0">
              <a:solidFill>
                <a:schemeClr val="tx1"/>
              </a:solidFill>
              <a:latin typeface="Garamond" panose="02020404030301010803" pitchFamily="18" charset="0"/>
              <a:cs typeface="PT Bold Heading" pitchFamily="2" charset="-78"/>
            </a:endParaRPr>
          </a:p>
          <a:p>
            <a:pPr algn="ctr">
              <a:spcBef>
                <a:spcPct val="0"/>
              </a:spcBef>
              <a:buClrTx/>
              <a:buSzTx/>
              <a:buNone/>
            </a:pPr>
            <a:r>
              <a:rPr lang="ar-SA" altLang="en-US" sz="1600" b="1" dirty="0">
                <a:solidFill>
                  <a:schemeClr val="tx1"/>
                </a:solidFill>
                <a:latin typeface="Garamond" panose="02020404030301010803" pitchFamily="18" charset="0"/>
                <a:cs typeface="PT Bold Heading" pitchFamily="2" charset="-78"/>
              </a:rPr>
              <a:t> فلا يكفي حفظ الرجل الواحد ولا يكفي وجودها في مصحف أبي بكر بل لا بد من الأمرين معاً</a:t>
            </a:r>
            <a:endParaRPr lang="ar-EG" altLang="zh-CN" sz="1600" b="1" dirty="0">
              <a:solidFill>
                <a:schemeClr val="tx1"/>
              </a:solidFill>
              <a:latin typeface="Garamond" panose="02020404030301010803" pitchFamily="18" charset="0"/>
              <a:cs typeface="华文楷体"/>
            </a:endParaRPr>
          </a:p>
          <a:p>
            <a:pPr algn="ctr" rtl="0">
              <a:spcBef>
                <a:spcPct val="0"/>
              </a:spcBef>
              <a:buClrTx/>
              <a:buSzTx/>
              <a:buNone/>
            </a:pPr>
            <a:endParaRPr lang="ar-KW" altLang="en-US" sz="3600" b="1" dirty="0">
              <a:solidFill>
                <a:schemeClr val="tx1"/>
              </a:solidFill>
              <a:latin typeface="Garamond" panose="02020404030301010803" pitchFamily="18" charset="0"/>
              <a:cs typeface="PT Bold Heading" pitchFamily="2" charset="-78"/>
            </a:endParaRPr>
          </a:p>
        </p:txBody>
      </p:sp>
      <p:sp>
        <p:nvSpPr>
          <p:cNvPr id="8" name="24-Point Star 7"/>
          <p:cNvSpPr/>
          <p:nvPr/>
        </p:nvSpPr>
        <p:spPr>
          <a:xfrm>
            <a:off x="9073405" y="2579373"/>
            <a:ext cx="1944687" cy="1843087"/>
          </a:xfrm>
          <a:prstGeom prst="star2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b="1" dirty="0">
                <a:solidFill>
                  <a:srgbClr val="FFFF00"/>
                </a:solidFill>
              </a:rPr>
              <a:t>24– 25 </a:t>
            </a:r>
            <a:r>
              <a:rPr lang="ar-KW" sz="1600" b="1" dirty="0" smtClean="0">
                <a:solidFill>
                  <a:srgbClr val="FFFF00"/>
                </a:solidFill>
              </a:rPr>
              <a:t>هـجرية</a:t>
            </a:r>
            <a:r>
              <a:rPr lang="en-US" sz="1600" b="1" dirty="0" smtClean="0">
                <a:solidFill>
                  <a:srgbClr val="FFFF00"/>
                </a:solidFill>
              </a:rPr>
              <a:t> HA</a:t>
            </a:r>
            <a:endParaRPr lang="ar-KW" sz="1600" b="1" dirty="0">
              <a:solidFill>
                <a:srgbClr val="FFFF00"/>
              </a:solidFill>
            </a:endParaRPr>
          </a:p>
        </p:txBody>
      </p:sp>
      <p:sp>
        <p:nvSpPr>
          <p:cNvPr id="9" name="Rectangle 8"/>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
        <p:nvSpPr>
          <p:cNvPr id="10" name="TextBox 9"/>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1527321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bg/>
                                          </p:spTgt>
                                        </p:tgtEl>
                                        <p:attrNameLst>
                                          <p:attrName>style.visibility</p:attrName>
                                        </p:attrNameLst>
                                      </p:cBhvr>
                                      <p:to>
                                        <p:strVal val="visible"/>
                                      </p:to>
                                    </p:set>
                                    <p:animEffect transition="in" filter="fade">
                                      <p:cBhvr>
                                        <p:cTn id="14" dur="1000">
                                          <p:stCondLst>
                                            <p:cond delay="0"/>
                                          </p:stCondLst>
                                        </p:cTn>
                                        <p:tgtEl>
                                          <p:spTgt spid="9">
                                            <p:bg/>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1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
          <p:cNvSpPr>
            <a:spLocks noChangeArrowheads="1"/>
          </p:cNvSpPr>
          <p:nvPr/>
        </p:nvSpPr>
        <p:spPr bwMode="auto">
          <a:xfrm>
            <a:off x="3438339" y="2831096"/>
            <a:ext cx="7489825"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rgbClr val="FF0000"/>
                </a:solidFill>
                <a:latin typeface="Garamond" panose="02020404030301010803" pitchFamily="18" charset="0"/>
                <a:cs typeface="PT Bold Heading" pitchFamily="2" charset="-78"/>
              </a:rPr>
              <a:t>مراجعة المصحف </a:t>
            </a:r>
            <a:r>
              <a:rPr lang="ar-KW" altLang="en-US" sz="4400" b="1" dirty="0" smtClean="0">
                <a:solidFill>
                  <a:srgbClr val="FF0000"/>
                </a:solidFill>
                <a:latin typeface="Garamond" panose="02020404030301010803" pitchFamily="18" charset="0"/>
                <a:cs typeface="PT Bold Heading" pitchFamily="2" charset="-78"/>
              </a:rPr>
              <a:t>ونسخه</a:t>
            </a:r>
            <a:r>
              <a:rPr lang="ar-SA" altLang="en-US" sz="4400" b="1" dirty="0">
                <a:solidFill>
                  <a:srgbClr val="FF0000"/>
                </a:solidFill>
                <a:latin typeface="Garamond" panose="02020404030301010803" pitchFamily="18" charset="0"/>
                <a:cs typeface="PT Bold Heading" pitchFamily="2" charset="-78"/>
              </a:rPr>
              <a:t> </a:t>
            </a:r>
            <a:r>
              <a:rPr lang="ar-SA" altLang="en-US" sz="4400" b="1" dirty="0" smtClean="0">
                <a:solidFill>
                  <a:srgbClr val="FF0000"/>
                </a:solidFill>
                <a:latin typeface="Garamond" panose="02020404030301010803" pitchFamily="18" charset="0"/>
                <a:cs typeface="PT Bold Heading" pitchFamily="2" charset="-78"/>
              </a:rPr>
              <a:t>          </a:t>
            </a:r>
            <a:r>
              <a:rPr lang="en-US" altLang="en-US" sz="2400" b="1" dirty="0" smtClean="0">
                <a:solidFill>
                  <a:srgbClr val="FF0000"/>
                </a:solidFill>
                <a:latin typeface="Garamond" panose="02020404030301010803" pitchFamily="18" charset="0"/>
                <a:cs typeface="PT Bold Heading" pitchFamily="2" charset="-78"/>
              </a:rPr>
              <a:t>Revision &amp; Copying</a:t>
            </a:r>
            <a:endParaRPr lang="ar-KW" altLang="en-US" sz="4400" b="1" dirty="0">
              <a:solidFill>
                <a:srgbClr val="FF0000"/>
              </a:solidFill>
              <a:latin typeface="Garamond" panose="02020404030301010803" pitchFamily="18" charset="0"/>
              <a:cs typeface="PT Bold Heading" pitchFamily="2" charset="-78"/>
            </a:endParaRPr>
          </a:p>
          <a:p>
            <a:pPr algn="ctr" eaLnBrk="1" hangingPunct="1">
              <a:spcBef>
                <a:spcPct val="0"/>
              </a:spcBef>
              <a:buClrTx/>
              <a:buSzTx/>
              <a:buFontTx/>
              <a:buNone/>
            </a:pPr>
            <a:endParaRPr lang="ar-SA" altLang="zh-CN" sz="1600" b="1" dirty="0" smtClean="0">
              <a:solidFill>
                <a:schemeClr val="tx1"/>
              </a:solidFill>
              <a:latin typeface="Garamond" panose="02020404030301010803" pitchFamily="18" charset="0"/>
              <a:cs typeface="华文楷体"/>
            </a:endParaRPr>
          </a:p>
          <a:p>
            <a:pPr algn="ctr" rtl="0" eaLnBrk="1" hangingPunct="1">
              <a:spcBef>
                <a:spcPct val="0"/>
              </a:spcBef>
              <a:buClrTx/>
              <a:buSzTx/>
              <a:buFontTx/>
              <a:buNone/>
            </a:pPr>
            <a:r>
              <a:rPr lang="en-US" altLang="zh-CN" sz="1400" b="1" dirty="0" smtClean="0">
                <a:solidFill>
                  <a:schemeClr val="tx1"/>
                </a:solidFill>
                <a:latin typeface="Garamond" panose="02020404030301010803" pitchFamily="18" charset="0"/>
                <a:cs typeface="华文楷体"/>
              </a:rPr>
              <a:t>After finalizing “al-</a:t>
            </a:r>
            <a:r>
              <a:rPr lang="en-US" altLang="zh-CN" sz="1400" b="1" dirty="0" err="1" smtClean="0">
                <a:solidFill>
                  <a:schemeClr val="tx1"/>
                </a:solidFill>
                <a:latin typeface="Garamond" panose="02020404030301010803" pitchFamily="18" charset="0"/>
                <a:cs typeface="华文楷体"/>
              </a:rPr>
              <a:t>Mushaf</a:t>
            </a:r>
            <a:r>
              <a:rPr lang="en-US" altLang="zh-CN" sz="1400" b="1" dirty="0" smtClean="0">
                <a:solidFill>
                  <a:schemeClr val="tx1"/>
                </a:solidFill>
                <a:latin typeface="Garamond" panose="02020404030301010803" pitchFamily="18" charset="0"/>
                <a:cs typeface="华文楷体"/>
              </a:rPr>
              <a:t> al-Imam” (the Master Copy)</a:t>
            </a:r>
          </a:p>
          <a:p>
            <a:pPr algn="ctr" rtl="0" eaLnBrk="1" hangingPunct="1">
              <a:spcBef>
                <a:spcPct val="0"/>
              </a:spcBef>
              <a:buClrTx/>
              <a:buSzTx/>
              <a:buFontTx/>
              <a:buNone/>
            </a:pPr>
            <a:r>
              <a:rPr lang="en-US" altLang="zh-CN" sz="1800" b="1" dirty="0" smtClean="0">
                <a:solidFill>
                  <a:schemeClr val="tx1"/>
                </a:solidFill>
                <a:latin typeface="Garamond" panose="02020404030301010803" pitchFamily="18" charset="0"/>
                <a:cs typeface="华文楷体"/>
              </a:rPr>
              <a:t>Zaid reviewed it then </a:t>
            </a:r>
            <a:r>
              <a:rPr lang="en-US" altLang="zh-CN" sz="1800" b="1" dirty="0" err="1" smtClean="0">
                <a:solidFill>
                  <a:schemeClr val="tx1"/>
                </a:solidFill>
                <a:latin typeface="Garamond" panose="02020404030301010803" pitchFamily="18" charset="0"/>
                <a:cs typeface="华文楷体"/>
              </a:rPr>
              <a:t>Uthman</a:t>
            </a:r>
            <a:r>
              <a:rPr lang="en-US" altLang="zh-CN" sz="1800" b="1" dirty="0" smtClean="0">
                <a:solidFill>
                  <a:schemeClr val="tx1"/>
                </a:solidFill>
                <a:latin typeface="Garamond" panose="02020404030301010803" pitchFamily="18" charset="0"/>
                <a:cs typeface="华文楷体"/>
              </a:rPr>
              <a:t> reviewed it himself</a:t>
            </a:r>
          </a:p>
          <a:p>
            <a:pPr algn="ctr" rtl="0" eaLnBrk="1" hangingPunct="1">
              <a:spcBef>
                <a:spcPct val="0"/>
              </a:spcBef>
              <a:buClrTx/>
              <a:buSzTx/>
              <a:buFontTx/>
              <a:buNone/>
            </a:pPr>
            <a:r>
              <a:rPr lang="en-US" altLang="zh-CN" sz="1400" b="1" dirty="0" smtClean="0">
                <a:solidFill>
                  <a:schemeClr val="tx1"/>
                </a:solidFill>
                <a:latin typeface="Garamond" panose="02020404030301010803" pitchFamily="18" charset="0"/>
                <a:cs typeface="华文楷体"/>
              </a:rPr>
              <a:t>Then </a:t>
            </a:r>
            <a:r>
              <a:rPr lang="en-US" altLang="zh-CN" sz="1400" b="1" dirty="0" err="1" smtClean="0">
                <a:solidFill>
                  <a:schemeClr val="tx1"/>
                </a:solidFill>
                <a:latin typeface="Garamond" panose="02020404030301010803" pitchFamily="18" charset="0"/>
                <a:cs typeface="华文楷体"/>
              </a:rPr>
              <a:t>Uthman</a:t>
            </a:r>
            <a:r>
              <a:rPr lang="en-US" altLang="zh-CN" sz="1400" b="1" dirty="0" smtClean="0">
                <a:solidFill>
                  <a:schemeClr val="tx1"/>
                </a:solidFill>
                <a:latin typeface="Garamond" panose="02020404030301010803" pitchFamily="18" charset="0"/>
                <a:cs typeface="华文楷体"/>
              </a:rPr>
              <a:t> ordered the committee to </a:t>
            </a:r>
            <a:r>
              <a:rPr lang="en-US" altLang="zh-CN" sz="1800" b="1" dirty="0" smtClean="0">
                <a:solidFill>
                  <a:schemeClr val="tx1"/>
                </a:solidFill>
                <a:latin typeface="Garamond" panose="02020404030301010803" pitchFamily="18" charset="0"/>
                <a:cs typeface="华文楷体"/>
              </a:rPr>
              <a:t>write copies for the territories</a:t>
            </a:r>
            <a:endParaRPr lang="en-US" altLang="zh-CN" sz="1400" b="1" dirty="0" smtClean="0">
              <a:solidFill>
                <a:schemeClr val="tx1"/>
              </a:solidFill>
              <a:latin typeface="Garamond" panose="02020404030301010803" pitchFamily="18" charset="0"/>
              <a:cs typeface="华文楷体"/>
            </a:endParaRPr>
          </a:p>
          <a:p>
            <a:pPr algn="ctr" rtl="0" eaLnBrk="1" hangingPunct="1">
              <a:spcBef>
                <a:spcPct val="0"/>
              </a:spcBef>
              <a:buClrTx/>
              <a:buSzTx/>
              <a:buFontTx/>
              <a:buNone/>
            </a:pPr>
            <a:r>
              <a:rPr lang="en-US" altLang="zh-CN" sz="1400" b="1" dirty="0" smtClean="0">
                <a:solidFill>
                  <a:schemeClr val="tx1"/>
                </a:solidFill>
                <a:latin typeface="Garamond" panose="02020404030301010803" pitchFamily="18" charset="0"/>
                <a:cs typeface="华文楷体"/>
              </a:rPr>
              <a:t> and ordered everyone to burn all other copies they had</a:t>
            </a:r>
          </a:p>
          <a:p>
            <a:pPr algn="ctr" rtl="0" eaLnBrk="1" hangingPunct="1">
              <a:spcBef>
                <a:spcPct val="0"/>
              </a:spcBef>
              <a:buClrTx/>
              <a:buSzTx/>
              <a:buFontTx/>
              <a:buNone/>
            </a:pPr>
            <a:endParaRPr lang="en-US" altLang="zh-CN" sz="1400" b="1" dirty="0">
              <a:solidFill>
                <a:schemeClr val="tx1"/>
              </a:solidFill>
              <a:latin typeface="Garamond" panose="02020404030301010803" pitchFamily="18" charset="0"/>
              <a:cs typeface="华文楷体"/>
            </a:endParaRPr>
          </a:p>
          <a:p>
            <a:pPr algn="ctr">
              <a:spcBef>
                <a:spcPct val="0"/>
              </a:spcBef>
              <a:buClrTx/>
              <a:buSzTx/>
              <a:buNone/>
            </a:pPr>
            <a:r>
              <a:rPr lang="ar-SA" altLang="zh-CN" sz="1400" b="1" dirty="0">
                <a:solidFill>
                  <a:schemeClr val="tx1"/>
                </a:solidFill>
                <a:latin typeface="Garamond" panose="02020404030301010803" pitchFamily="18" charset="0"/>
                <a:cs typeface="华文楷体"/>
              </a:rPr>
              <a:t>بعد الفراغ من كتابة المصحف الإمام </a:t>
            </a:r>
            <a:endParaRPr lang="ar-KW" altLang="zh-CN" sz="1400" b="1" dirty="0">
              <a:solidFill>
                <a:schemeClr val="tx1"/>
              </a:solidFill>
              <a:latin typeface="Garamond" panose="02020404030301010803" pitchFamily="18" charset="0"/>
              <a:cs typeface="华文楷体"/>
            </a:endParaRPr>
          </a:p>
          <a:p>
            <a:pPr algn="ctr">
              <a:spcBef>
                <a:spcPct val="0"/>
              </a:spcBef>
              <a:buClrTx/>
              <a:buSzTx/>
              <a:buNone/>
            </a:pPr>
            <a:r>
              <a:rPr lang="ar-SA" altLang="zh-CN" sz="2000" b="1" dirty="0">
                <a:solidFill>
                  <a:schemeClr val="tx1"/>
                </a:solidFill>
                <a:latin typeface="Garamond" panose="02020404030301010803" pitchFamily="18" charset="0"/>
                <a:cs typeface="华文楷体"/>
              </a:rPr>
              <a:t>راجعه زيد بن ثابت</a:t>
            </a:r>
            <a:r>
              <a:rPr lang="ar-KW" altLang="zh-CN" sz="2000" b="1" dirty="0">
                <a:solidFill>
                  <a:schemeClr val="tx1"/>
                </a:solidFill>
                <a:latin typeface="Garamond" panose="02020404030301010803" pitchFamily="18" charset="0"/>
                <a:cs typeface="华文楷体"/>
              </a:rPr>
              <a:t> ...</a:t>
            </a:r>
            <a:r>
              <a:rPr lang="ar-SA" altLang="zh-CN" sz="2000" b="1" dirty="0">
                <a:solidFill>
                  <a:schemeClr val="tx1"/>
                </a:solidFill>
                <a:latin typeface="Garamond" panose="02020404030301010803" pitchFamily="18" charset="0"/>
                <a:cs typeface="华文楷体"/>
              </a:rPr>
              <a:t> ثم راجعه عثمان بنفسه</a:t>
            </a:r>
            <a:endParaRPr lang="ar-KW" altLang="zh-CN" sz="2000" b="1" dirty="0">
              <a:solidFill>
                <a:schemeClr val="tx1"/>
              </a:solidFill>
              <a:latin typeface="Garamond" panose="02020404030301010803" pitchFamily="18" charset="0"/>
              <a:cs typeface="华文楷体"/>
            </a:endParaRPr>
          </a:p>
          <a:p>
            <a:pPr algn="ctr">
              <a:spcBef>
                <a:spcPct val="0"/>
              </a:spcBef>
              <a:buClrTx/>
              <a:buSzTx/>
              <a:buNone/>
            </a:pPr>
            <a:endParaRPr lang="ar-KW" altLang="zh-CN" sz="600" b="1" dirty="0">
              <a:solidFill>
                <a:schemeClr val="tx1"/>
              </a:solidFill>
              <a:latin typeface="Garamond" panose="02020404030301010803" pitchFamily="18" charset="0"/>
              <a:cs typeface="华文楷体"/>
            </a:endParaRPr>
          </a:p>
          <a:p>
            <a:pPr algn="ctr">
              <a:spcBef>
                <a:spcPct val="0"/>
              </a:spcBef>
              <a:buClrTx/>
              <a:buSzTx/>
              <a:buNone/>
            </a:pPr>
            <a:r>
              <a:rPr lang="ar-KW" altLang="zh-CN" sz="1400" b="1" dirty="0">
                <a:solidFill>
                  <a:schemeClr val="tx1"/>
                </a:solidFill>
                <a:latin typeface="Garamond" panose="02020404030301010803" pitchFamily="18" charset="0"/>
                <a:cs typeface="华文楷体"/>
              </a:rPr>
              <a:t>ثم أمر عثمان </a:t>
            </a:r>
            <a:r>
              <a:rPr lang="ar-KW" altLang="zh-CN" sz="2400" b="1" dirty="0">
                <a:solidFill>
                  <a:schemeClr val="tx1"/>
                </a:solidFill>
                <a:latin typeface="Garamond" panose="02020404030301010803" pitchFamily="18" charset="0"/>
                <a:cs typeface="华文楷体"/>
              </a:rPr>
              <a:t>بنسخ المصاحف </a:t>
            </a:r>
            <a:r>
              <a:rPr lang="ar-KW" altLang="zh-CN" sz="1400" b="1" dirty="0">
                <a:solidFill>
                  <a:schemeClr val="tx1"/>
                </a:solidFill>
                <a:latin typeface="Garamond" panose="02020404030301010803" pitchFamily="18" charset="0"/>
                <a:cs typeface="华文楷体"/>
              </a:rPr>
              <a:t>لارسالها للأمصار</a:t>
            </a:r>
          </a:p>
          <a:p>
            <a:pPr algn="ctr">
              <a:spcBef>
                <a:spcPct val="0"/>
              </a:spcBef>
              <a:buClrTx/>
              <a:buSzTx/>
              <a:buNone/>
            </a:pPr>
            <a:r>
              <a:rPr lang="ar-KW" altLang="zh-CN" sz="1100" b="1" dirty="0">
                <a:solidFill>
                  <a:schemeClr val="tx1"/>
                </a:solidFill>
                <a:latin typeface="Garamond" panose="02020404030301010803" pitchFamily="18" charset="0"/>
                <a:cs typeface="华文楷体"/>
              </a:rPr>
              <a:t>ثم أمر </a:t>
            </a:r>
            <a:r>
              <a:rPr lang="ar-KW" altLang="zh-CN" sz="1400" b="1" dirty="0">
                <a:solidFill>
                  <a:schemeClr val="tx1"/>
                </a:solidFill>
                <a:latin typeface="Garamond" panose="02020404030301010803" pitchFamily="18" charset="0"/>
                <a:cs typeface="华文楷体"/>
              </a:rPr>
              <a:t>بحرق كل المصاحف الأخرى</a:t>
            </a:r>
            <a:endParaRPr lang="ar-SA" altLang="zh-CN" sz="1400" b="1" dirty="0">
              <a:solidFill>
                <a:schemeClr val="tx1"/>
              </a:solidFill>
              <a:latin typeface="Garamond" panose="02020404030301010803" pitchFamily="18" charset="0"/>
              <a:cs typeface="华文楷体"/>
            </a:endParaRPr>
          </a:p>
          <a:p>
            <a:pPr algn="ctr" rtl="0" eaLnBrk="1" hangingPunct="1">
              <a:spcBef>
                <a:spcPct val="0"/>
              </a:spcBef>
              <a:buClrTx/>
              <a:buSzTx/>
              <a:buFontTx/>
              <a:buNone/>
            </a:pPr>
            <a:endParaRPr lang="en-US" altLang="zh-CN" sz="1400" b="1" dirty="0">
              <a:solidFill>
                <a:schemeClr val="tx1"/>
              </a:solidFill>
              <a:latin typeface="Garamond" panose="02020404030301010803" pitchFamily="18" charset="0"/>
              <a:cs typeface="华文楷体"/>
            </a:endParaRPr>
          </a:p>
        </p:txBody>
      </p:sp>
      <p:sp>
        <p:nvSpPr>
          <p:cNvPr id="15" name="Rectangle 14"/>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
        <p:nvSpPr>
          <p:cNvPr id="7" name="TextBox 6"/>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3523595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1000">
                                          <p:stCondLst>
                                            <p:cond delay="0"/>
                                          </p:stCondLst>
                                        </p:cTn>
                                        <p:tgtEl>
                                          <p:spTgt spid="15">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1000">
                                          <p:stCondLst>
                                            <p:cond delay="0"/>
                                          </p:stCondLst>
                                        </p:cTn>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
          <p:cNvSpPr>
            <a:spLocks noChangeArrowheads="1"/>
          </p:cNvSpPr>
          <p:nvPr/>
        </p:nvSpPr>
        <p:spPr bwMode="auto">
          <a:xfrm>
            <a:off x="3438339" y="2831096"/>
            <a:ext cx="7489825"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SA" altLang="en-US" sz="4400" b="1" dirty="0" smtClean="0">
                <a:solidFill>
                  <a:srgbClr val="B40305"/>
                </a:solidFill>
                <a:latin typeface="Garamond" panose="02020404030301010803" pitchFamily="18" charset="0"/>
                <a:cs typeface="PT Bold Heading" pitchFamily="2" charset="-78"/>
              </a:rPr>
              <a:t>نسخ الأمصار         </a:t>
            </a:r>
            <a:r>
              <a:rPr lang="en-US" altLang="en-US" sz="2400" b="1" dirty="0" smtClean="0">
                <a:solidFill>
                  <a:srgbClr val="B40305"/>
                </a:solidFill>
                <a:latin typeface="Garamond" panose="02020404030301010803" pitchFamily="18" charset="0"/>
                <a:cs typeface="PT Bold Heading" pitchFamily="2" charset="-78"/>
              </a:rPr>
              <a:t>Territories copies</a:t>
            </a:r>
            <a:endParaRPr lang="ar-KW" altLang="en-US" sz="4400" b="1" dirty="0">
              <a:solidFill>
                <a:srgbClr val="B40305"/>
              </a:solidFill>
              <a:latin typeface="Garamond" panose="02020404030301010803" pitchFamily="18" charset="0"/>
              <a:cs typeface="PT Bold Heading" pitchFamily="2" charset="-78"/>
            </a:endParaRPr>
          </a:p>
          <a:p>
            <a:pPr algn="ctr" eaLnBrk="1" hangingPunct="1">
              <a:spcBef>
                <a:spcPct val="0"/>
              </a:spcBef>
              <a:buClrTx/>
              <a:buSzTx/>
              <a:buFontTx/>
              <a:buNone/>
            </a:pPr>
            <a:endParaRPr lang="ar-SA" altLang="zh-CN" sz="1600" b="1" dirty="0" smtClean="0">
              <a:solidFill>
                <a:schemeClr val="tx1"/>
              </a:solidFill>
              <a:latin typeface="Garamond" panose="02020404030301010803" pitchFamily="18" charset="0"/>
              <a:cs typeface="华文楷体"/>
            </a:endParaRPr>
          </a:p>
          <a:p>
            <a:pPr algn="ctr" eaLnBrk="1" hangingPunct="1">
              <a:spcBef>
                <a:spcPct val="0"/>
              </a:spcBef>
              <a:buClrTx/>
              <a:buSzTx/>
              <a:buFontTx/>
              <a:buNone/>
            </a:pPr>
            <a:r>
              <a:rPr lang="ar-SA" altLang="zh-CN" sz="2800" b="1" dirty="0" smtClean="0">
                <a:solidFill>
                  <a:schemeClr val="tx1"/>
                </a:solidFill>
                <a:latin typeface="Garamond" panose="02020404030301010803" pitchFamily="18" charset="0"/>
                <a:cs typeface="华文楷体"/>
              </a:rPr>
              <a:t>المدينة</a:t>
            </a:r>
            <a:r>
              <a:rPr lang="en-US" altLang="zh-CN" sz="2800" b="1" dirty="0" smtClean="0">
                <a:solidFill>
                  <a:schemeClr val="tx1"/>
                </a:solidFill>
                <a:latin typeface="Garamond" panose="02020404030301010803" pitchFamily="18" charset="0"/>
                <a:cs typeface="华文楷体"/>
              </a:rPr>
              <a:t> </a:t>
            </a:r>
            <a:r>
              <a:rPr lang="ar-SA" altLang="zh-CN" sz="2800" b="1" dirty="0" smtClean="0">
                <a:solidFill>
                  <a:schemeClr val="tx1"/>
                </a:solidFill>
                <a:latin typeface="Garamond" panose="02020404030301010803" pitchFamily="18" charset="0"/>
                <a:cs typeface="华文楷体"/>
              </a:rPr>
              <a:t>  </a:t>
            </a:r>
            <a:r>
              <a:rPr lang="en-US" altLang="zh-CN" sz="2800" b="1" dirty="0" smtClean="0">
                <a:solidFill>
                  <a:schemeClr val="tx1"/>
                </a:solidFill>
                <a:latin typeface="Garamond" panose="02020404030301010803" pitchFamily="18" charset="0"/>
                <a:cs typeface="华文楷体"/>
              </a:rPr>
              <a:t>al-</a:t>
            </a:r>
            <a:r>
              <a:rPr lang="en-US" altLang="zh-CN" sz="2800" b="1" dirty="0" err="1" smtClean="0">
                <a:solidFill>
                  <a:schemeClr val="tx1"/>
                </a:solidFill>
                <a:latin typeface="Garamond" panose="02020404030301010803" pitchFamily="18" charset="0"/>
                <a:cs typeface="华文楷体"/>
              </a:rPr>
              <a:t>Madina</a:t>
            </a:r>
            <a:r>
              <a:rPr lang="en-US" altLang="zh-CN" sz="2800" b="1" dirty="0" smtClean="0">
                <a:solidFill>
                  <a:schemeClr val="tx1"/>
                </a:solidFill>
                <a:latin typeface="Garamond" panose="02020404030301010803" pitchFamily="18" charset="0"/>
                <a:cs typeface="华文楷体"/>
              </a:rPr>
              <a:t>             </a:t>
            </a:r>
            <a:endParaRPr lang="ar-SA" altLang="zh-CN" sz="2800" b="1" dirty="0" smtClean="0">
              <a:solidFill>
                <a:schemeClr val="tx1"/>
              </a:solidFill>
              <a:latin typeface="Garamond" panose="02020404030301010803" pitchFamily="18" charset="0"/>
              <a:cs typeface="华文楷体"/>
            </a:endParaRPr>
          </a:p>
          <a:p>
            <a:pPr algn="ctr">
              <a:spcBef>
                <a:spcPct val="0"/>
              </a:spcBef>
              <a:buClrTx/>
              <a:buSzTx/>
              <a:buNone/>
            </a:pPr>
            <a:r>
              <a:rPr lang="ar-SA" altLang="zh-CN" sz="2800" b="1" dirty="0" smtClean="0">
                <a:solidFill>
                  <a:schemeClr val="tx1"/>
                </a:solidFill>
                <a:latin typeface="Garamond" panose="02020404030301010803" pitchFamily="18" charset="0"/>
                <a:cs typeface="华文楷体"/>
              </a:rPr>
              <a:t>مكـــة   </a:t>
            </a:r>
            <a:r>
              <a:rPr lang="en-US" altLang="zh-CN" sz="2800" b="1" dirty="0" smtClean="0">
                <a:solidFill>
                  <a:schemeClr val="tx1"/>
                </a:solidFill>
                <a:latin typeface="Garamond" panose="02020404030301010803" pitchFamily="18" charset="0"/>
                <a:cs typeface="华文楷体"/>
              </a:rPr>
              <a:t> </a:t>
            </a:r>
            <a:r>
              <a:rPr lang="ar-SA" altLang="zh-CN" sz="2800" b="1" dirty="0" smtClean="0">
                <a:solidFill>
                  <a:schemeClr val="tx1"/>
                </a:solidFill>
                <a:latin typeface="Garamond" panose="02020404030301010803" pitchFamily="18" charset="0"/>
                <a:cs typeface="华文楷体"/>
              </a:rPr>
              <a:t>  </a:t>
            </a:r>
            <a:r>
              <a:rPr lang="en-US" altLang="zh-CN" sz="2800" b="1" dirty="0" smtClean="0">
                <a:solidFill>
                  <a:schemeClr val="tx1"/>
                </a:solidFill>
                <a:latin typeface="Garamond" panose="02020404030301010803" pitchFamily="18" charset="0"/>
                <a:cs typeface="华文楷体"/>
              </a:rPr>
              <a:t>Makkah             </a:t>
            </a:r>
            <a:endParaRPr lang="ar-SA" altLang="zh-CN" sz="2800" b="1" dirty="0">
              <a:solidFill>
                <a:schemeClr val="tx1"/>
              </a:solidFill>
              <a:latin typeface="Garamond" panose="02020404030301010803" pitchFamily="18" charset="0"/>
              <a:cs typeface="华文楷体"/>
            </a:endParaRPr>
          </a:p>
          <a:p>
            <a:pPr algn="ctr">
              <a:spcBef>
                <a:spcPct val="0"/>
              </a:spcBef>
              <a:buClrTx/>
              <a:buSzTx/>
              <a:buNone/>
            </a:pPr>
            <a:r>
              <a:rPr lang="ar-SA" altLang="zh-CN" sz="2800" b="1" dirty="0" smtClean="0">
                <a:solidFill>
                  <a:schemeClr val="tx1"/>
                </a:solidFill>
                <a:latin typeface="Garamond" panose="02020404030301010803" pitchFamily="18" charset="0"/>
                <a:cs typeface="华文楷体"/>
              </a:rPr>
              <a:t>الكوفــة   </a:t>
            </a:r>
            <a:r>
              <a:rPr lang="en-US" altLang="zh-CN" sz="2800" b="1" dirty="0" smtClean="0">
                <a:solidFill>
                  <a:schemeClr val="tx1"/>
                </a:solidFill>
                <a:latin typeface="Garamond" panose="02020404030301010803" pitchFamily="18" charset="0"/>
                <a:cs typeface="华文楷体"/>
              </a:rPr>
              <a:t>al-</a:t>
            </a:r>
            <a:r>
              <a:rPr lang="en-US" altLang="zh-CN" sz="2800" b="1" dirty="0" err="1" smtClean="0">
                <a:solidFill>
                  <a:schemeClr val="tx1"/>
                </a:solidFill>
                <a:latin typeface="Garamond" panose="02020404030301010803" pitchFamily="18" charset="0"/>
                <a:cs typeface="华文楷体"/>
              </a:rPr>
              <a:t>Koofah</a:t>
            </a:r>
            <a:r>
              <a:rPr lang="en-US" altLang="zh-CN" sz="2800" b="1" dirty="0" smtClean="0">
                <a:solidFill>
                  <a:schemeClr val="tx1"/>
                </a:solidFill>
                <a:latin typeface="Garamond" panose="02020404030301010803" pitchFamily="18" charset="0"/>
                <a:cs typeface="华文楷体"/>
              </a:rPr>
              <a:t>             </a:t>
            </a:r>
            <a:endParaRPr lang="ar-SA" altLang="zh-CN" sz="2800" b="1" dirty="0">
              <a:solidFill>
                <a:schemeClr val="tx1"/>
              </a:solidFill>
              <a:latin typeface="Garamond" panose="02020404030301010803" pitchFamily="18" charset="0"/>
              <a:cs typeface="华文楷体"/>
            </a:endParaRPr>
          </a:p>
          <a:p>
            <a:pPr algn="ctr">
              <a:spcBef>
                <a:spcPct val="0"/>
              </a:spcBef>
              <a:buClrTx/>
              <a:buSzTx/>
              <a:buNone/>
            </a:pPr>
            <a:r>
              <a:rPr lang="ar-SA" altLang="zh-CN" sz="2800" b="1" dirty="0" smtClean="0">
                <a:solidFill>
                  <a:schemeClr val="tx1"/>
                </a:solidFill>
                <a:latin typeface="Garamond" panose="02020404030301010803" pitchFamily="18" charset="0"/>
                <a:cs typeface="华文楷体"/>
              </a:rPr>
              <a:t>البصرة</a:t>
            </a:r>
            <a:r>
              <a:rPr lang="en-US" altLang="zh-CN" sz="2800" b="1" dirty="0" smtClean="0">
                <a:solidFill>
                  <a:schemeClr val="tx1"/>
                </a:solidFill>
                <a:latin typeface="Garamond" panose="02020404030301010803" pitchFamily="18" charset="0"/>
                <a:cs typeface="华文楷体"/>
              </a:rPr>
              <a:t> </a:t>
            </a:r>
            <a:r>
              <a:rPr lang="ar-SA" altLang="zh-CN" sz="2800" b="1" dirty="0" smtClean="0">
                <a:solidFill>
                  <a:schemeClr val="tx1"/>
                </a:solidFill>
                <a:latin typeface="Garamond" panose="02020404030301010803" pitchFamily="18" charset="0"/>
                <a:cs typeface="华文楷体"/>
              </a:rPr>
              <a:t>  </a:t>
            </a:r>
            <a:r>
              <a:rPr lang="en-US" altLang="zh-CN" sz="2800" b="1" dirty="0" smtClean="0">
                <a:solidFill>
                  <a:schemeClr val="tx1"/>
                </a:solidFill>
                <a:latin typeface="Garamond" panose="02020404030301010803" pitchFamily="18" charset="0"/>
                <a:cs typeface="华文楷体"/>
              </a:rPr>
              <a:t>al-</a:t>
            </a:r>
            <a:r>
              <a:rPr lang="en-US" altLang="zh-CN" sz="2800" b="1" dirty="0" err="1" smtClean="0">
                <a:solidFill>
                  <a:schemeClr val="tx1"/>
                </a:solidFill>
                <a:latin typeface="Garamond" panose="02020404030301010803" pitchFamily="18" charset="0"/>
                <a:cs typeface="华文楷体"/>
              </a:rPr>
              <a:t>Basrah</a:t>
            </a:r>
            <a:r>
              <a:rPr lang="en-US" altLang="zh-CN" sz="2800" b="1" dirty="0" smtClean="0">
                <a:solidFill>
                  <a:schemeClr val="tx1"/>
                </a:solidFill>
                <a:latin typeface="Garamond" panose="02020404030301010803" pitchFamily="18" charset="0"/>
                <a:cs typeface="华文楷体"/>
              </a:rPr>
              <a:t>             </a:t>
            </a:r>
            <a:endParaRPr lang="ar-SA" altLang="zh-CN" sz="2800" b="1" dirty="0">
              <a:solidFill>
                <a:schemeClr val="tx1"/>
              </a:solidFill>
              <a:latin typeface="Garamond" panose="02020404030301010803" pitchFamily="18" charset="0"/>
              <a:cs typeface="华文楷体"/>
            </a:endParaRPr>
          </a:p>
          <a:p>
            <a:pPr algn="ctr">
              <a:spcBef>
                <a:spcPct val="0"/>
              </a:spcBef>
              <a:buClrTx/>
              <a:buSzTx/>
              <a:buNone/>
            </a:pPr>
            <a:r>
              <a:rPr lang="ar-SA" altLang="zh-CN" sz="2800" b="1" dirty="0" smtClean="0">
                <a:solidFill>
                  <a:schemeClr val="tx1"/>
                </a:solidFill>
                <a:latin typeface="Garamond" panose="02020404030301010803" pitchFamily="18" charset="0"/>
                <a:cs typeface="华文楷体"/>
              </a:rPr>
              <a:t>الشــام</a:t>
            </a:r>
            <a:r>
              <a:rPr lang="en-US" altLang="zh-CN" sz="2800" b="1" dirty="0" smtClean="0">
                <a:solidFill>
                  <a:schemeClr val="tx1"/>
                </a:solidFill>
                <a:latin typeface="Garamond" panose="02020404030301010803" pitchFamily="18" charset="0"/>
                <a:cs typeface="华文楷体"/>
              </a:rPr>
              <a:t> </a:t>
            </a:r>
            <a:r>
              <a:rPr lang="ar-SA" altLang="zh-CN" sz="2800" b="1" dirty="0" smtClean="0">
                <a:solidFill>
                  <a:schemeClr val="tx1"/>
                </a:solidFill>
                <a:latin typeface="Garamond" panose="02020404030301010803" pitchFamily="18" charset="0"/>
                <a:cs typeface="华文楷体"/>
              </a:rPr>
              <a:t>  </a:t>
            </a:r>
            <a:r>
              <a:rPr lang="en-US" altLang="zh-CN" sz="2800" b="1" dirty="0" smtClean="0">
                <a:solidFill>
                  <a:schemeClr val="tx1"/>
                </a:solidFill>
                <a:latin typeface="Garamond" panose="02020404030301010803" pitchFamily="18" charset="0"/>
                <a:cs typeface="华文楷体"/>
              </a:rPr>
              <a:t>al-Sham </a:t>
            </a:r>
            <a:r>
              <a:rPr lang="en-US" altLang="zh-CN" sz="1600" b="1" dirty="0" smtClean="0">
                <a:solidFill>
                  <a:schemeClr val="tx1"/>
                </a:solidFill>
                <a:latin typeface="Garamond" panose="02020404030301010803" pitchFamily="18" charset="0"/>
                <a:cs typeface="华文楷体"/>
              </a:rPr>
              <a:t>(Syria)</a:t>
            </a:r>
            <a:r>
              <a:rPr lang="en-US" altLang="zh-CN" sz="2800" b="1" dirty="0" smtClean="0">
                <a:solidFill>
                  <a:schemeClr val="tx1"/>
                </a:solidFill>
                <a:latin typeface="Garamond" panose="02020404030301010803" pitchFamily="18" charset="0"/>
                <a:cs typeface="华文楷体"/>
              </a:rPr>
              <a:t>         </a:t>
            </a:r>
            <a:endParaRPr lang="ar-SA" altLang="zh-CN" sz="2800" b="1" dirty="0">
              <a:solidFill>
                <a:schemeClr val="tx1"/>
              </a:solidFill>
              <a:latin typeface="Garamond" panose="02020404030301010803" pitchFamily="18" charset="0"/>
              <a:cs typeface="华文楷体"/>
            </a:endParaRPr>
          </a:p>
          <a:p>
            <a:pPr algn="ctr" eaLnBrk="1" hangingPunct="1">
              <a:spcBef>
                <a:spcPct val="0"/>
              </a:spcBef>
              <a:buClrTx/>
              <a:buSzTx/>
              <a:buFontTx/>
              <a:buNone/>
            </a:pPr>
            <a:endParaRPr lang="ar-SA" altLang="zh-CN" sz="1600" b="1" dirty="0">
              <a:solidFill>
                <a:schemeClr val="tx1"/>
              </a:solidFill>
              <a:latin typeface="Garamond" panose="02020404030301010803" pitchFamily="18" charset="0"/>
              <a:cs typeface="华文楷体"/>
            </a:endParaRPr>
          </a:p>
          <a:p>
            <a:pPr algn="ctr" eaLnBrk="1" hangingPunct="1">
              <a:spcBef>
                <a:spcPct val="0"/>
              </a:spcBef>
              <a:buClrTx/>
              <a:buSzTx/>
              <a:buFontTx/>
              <a:buNone/>
            </a:pPr>
            <a:r>
              <a:rPr lang="ar-SA" altLang="zh-CN" sz="1600" b="1" dirty="0" smtClean="0">
                <a:solidFill>
                  <a:schemeClr val="tx1"/>
                </a:solidFill>
                <a:latin typeface="Garamond" panose="02020404030301010803" pitchFamily="18" charset="0"/>
                <a:cs typeface="华文楷体"/>
              </a:rPr>
              <a:t>وقيل أكثر من ذلك </a:t>
            </a:r>
            <a:r>
              <a:rPr lang="en-US" altLang="zh-CN" sz="1600" b="1" dirty="0" smtClean="0">
                <a:solidFill>
                  <a:schemeClr val="tx1"/>
                </a:solidFill>
                <a:latin typeface="Garamond" panose="02020404030301010803" pitchFamily="18" charset="0"/>
                <a:cs typeface="华文楷体"/>
              </a:rPr>
              <a:t>It was said there are more </a:t>
            </a:r>
            <a:endParaRPr lang="ar-SA" altLang="zh-CN" sz="1600" b="1" dirty="0" smtClean="0">
              <a:solidFill>
                <a:schemeClr val="tx1"/>
              </a:solidFill>
              <a:latin typeface="Garamond" panose="02020404030301010803" pitchFamily="18" charset="0"/>
              <a:cs typeface="华文楷体"/>
            </a:endParaRPr>
          </a:p>
        </p:txBody>
      </p:sp>
      <p:sp>
        <p:nvSpPr>
          <p:cNvPr id="7" name="Rectangle 6"/>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
        <p:nvSpPr>
          <p:cNvPr id="8" name="TextBox 7"/>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4443161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stCondLst>
                                            <p:cond delay="0"/>
                                          </p:stCondLst>
                                        </p:cTn>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descr="C:\Users\HP\Desktop\القرآن حياتي\Pict\مصحف عثمان أو المصحف الإمام، أقدم المصاحف الباقية..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190" y="3035580"/>
            <a:ext cx="559032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HP\Desktop\القرآن حياتي\Pict\quran-2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92" y="3035580"/>
            <a:ext cx="5722937"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
        <p:nvSpPr>
          <p:cNvPr id="10" name="TextBox 9"/>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2028369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1000">
                                          <p:stCondLst>
                                            <p:cond delay="0"/>
                                          </p:stCondLst>
                                        </p:cTn>
                                        <p:tgtEl>
                                          <p:spTgt spid="9">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9090212" y="3148761"/>
            <a:ext cx="2191357" cy="2062103"/>
          </a:xfrm>
          <a:prstGeom prst="rect">
            <a:avLst/>
          </a:prstGeom>
          <a:solidFill>
            <a:schemeClr val="accent6">
              <a:lumMod val="50000"/>
            </a:schemeClr>
          </a:solidFill>
          <a:ln w="9525">
            <a:solidFill>
              <a:srgbClr val="FFC0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C000"/>
                </a:solidFill>
                <a:latin typeface="Garamond" panose="02020404030301010803" pitchFamily="18" charset="0"/>
                <a:cs typeface="PT Bold Heading" pitchFamily="2" charset="-78"/>
              </a:rPr>
              <a:t>الرسم</a:t>
            </a:r>
          </a:p>
          <a:p>
            <a:pPr algn="ctr" eaLnBrk="1" hangingPunct="1">
              <a:spcBef>
                <a:spcPct val="0"/>
              </a:spcBef>
              <a:buClrTx/>
              <a:buSzTx/>
              <a:buFontTx/>
              <a:buNone/>
            </a:pPr>
            <a:r>
              <a:rPr lang="ar-KW" altLang="en-US" sz="4000" b="1" dirty="0" smtClean="0">
                <a:solidFill>
                  <a:srgbClr val="FFC000"/>
                </a:solidFill>
                <a:latin typeface="Garamond" panose="02020404030301010803" pitchFamily="18" charset="0"/>
                <a:cs typeface="PT Bold Heading" pitchFamily="2" charset="-78"/>
              </a:rPr>
              <a:t>العثماني</a:t>
            </a:r>
            <a:endParaRPr lang="ar-SA" altLang="en-US" sz="4000" b="1" dirty="0" smtClean="0">
              <a:solidFill>
                <a:srgbClr val="FFC000"/>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zh-CN" sz="2400" b="1" dirty="0" smtClean="0">
                <a:solidFill>
                  <a:srgbClr val="FFC000"/>
                </a:solidFill>
                <a:latin typeface="Garamond" panose="02020404030301010803" pitchFamily="18" charset="0"/>
                <a:cs typeface="PT Bold Heading" pitchFamily="2" charset="-78"/>
              </a:rPr>
              <a:t>The </a:t>
            </a:r>
            <a:r>
              <a:rPr lang="en-US" altLang="zh-CN" sz="2400" b="1" dirty="0" err="1" smtClean="0">
                <a:solidFill>
                  <a:srgbClr val="FFC000"/>
                </a:solidFill>
                <a:latin typeface="Garamond" panose="02020404030301010803" pitchFamily="18" charset="0"/>
                <a:cs typeface="PT Bold Heading" pitchFamily="2" charset="-78"/>
              </a:rPr>
              <a:t>Uthmanic</a:t>
            </a:r>
            <a:r>
              <a:rPr lang="en-US" altLang="zh-CN" sz="2400" b="1" dirty="0" smtClean="0">
                <a:solidFill>
                  <a:srgbClr val="FFC000"/>
                </a:solidFill>
                <a:latin typeface="Garamond" panose="02020404030301010803" pitchFamily="18" charset="0"/>
                <a:cs typeface="PT Bold Heading" pitchFamily="2" charset="-78"/>
              </a:rPr>
              <a:t> Orthography</a:t>
            </a:r>
            <a:endParaRPr lang="ar-EG" altLang="zh-CN" sz="1000" b="1" dirty="0">
              <a:solidFill>
                <a:schemeClr val="tx1"/>
              </a:solidFill>
              <a:latin typeface="Garamond" panose="02020404030301010803" pitchFamily="18" charset="0"/>
              <a:cs typeface="华文楷体"/>
            </a:endParaRPr>
          </a:p>
        </p:txBody>
      </p:sp>
      <p:sp>
        <p:nvSpPr>
          <p:cNvPr id="11" name="Rectangle 3"/>
          <p:cNvSpPr txBox="1">
            <a:spLocks noChangeArrowheads="1"/>
          </p:cNvSpPr>
          <p:nvPr/>
        </p:nvSpPr>
        <p:spPr bwMode="auto">
          <a:xfrm>
            <a:off x="3109259" y="2831096"/>
            <a:ext cx="5851525" cy="2363787"/>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r" rtl="1"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r" rtl="1"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r" rtl="1"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r" rtl="1"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r" rtl="1"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lnSpc>
                <a:spcPct val="80000"/>
              </a:lnSpc>
              <a:buNone/>
              <a:defRPr/>
            </a:pPr>
            <a:r>
              <a:rPr lang="en-US" b="1" dirty="0" err="1" smtClean="0">
                <a:solidFill>
                  <a:srgbClr val="B40305"/>
                </a:solidFill>
                <a:cs typeface="Simplified Arabic" pitchFamily="18" charset="-78"/>
              </a:rPr>
              <a:t>Tawqeefy</a:t>
            </a:r>
            <a:endParaRPr lang="en-US" b="1" dirty="0" smtClean="0">
              <a:solidFill>
                <a:srgbClr val="B40305"/>
              </a:solidFill>
              <a:cs typeface="Simplified Arabic" pitchFamily="18" charset="-78"/>
            </a:endParaRPr>
          </a:p>
          <a:p>
            <a:pPr marL="0" indent="0" algn="ctr">
              <a:lnSpc>
                <a:spcPct val="80000"/>
              </a:lnSpc>
              <a:buNone/>
              <a:defRPr/>
            </a:pPr>
            <a:r>
              <a:rPr lang="en-US" sz="2000" b="1" dirty="0" smtClean="0">
                <a:solidFill>
                  <a:srgbClr val="B40305"/>
                </a:solidFill>
                <a:cs typeface="Simplified Arabic" pitchFamily="18" charset="-78"/>
              </a:rPr>
              <a:t>(</a:t>
            </a:r>
            <a:r>
              <a:rPr lang="en-US" sz="2000" b="1" dirty="0">
                <a:solidFill>
                  <a:srgbClr val="B40305"/>
                </a:solidFill>
                <a:cs typeface="Simplified Arabic" pitchFamily="18" charset="-78"/>
              </a:rPr>
              <a:t>by the direct guidance of </a:t>
            </a:r>
            <a:r>
              <a:rPr lang="en-US" sz="2000" b="1" dirty="0" err="1">
                <a:solidFill>
                  <a:srgbClr val="B40305"/>
                </a:solidFill>
                <a:cs typeface="Simplified Arabic" pitchFamily="18" charset="-78"/>
              </a:rPr>
              <a:t>Jibreel</a:t>
            </a:r>
            <a:r>
              <a:rPr lang="en-US" sz="2000" b="1" dirty="0">
                <a:solidFill>
                  <a:srgbClr val="B40305"/>
                </a:solidFill>
                <a:cs typeface="Simplified Arabic" pitchFamily="18" charset="-78"/>
              </a:rPr>
              <a:t> to the Prophet)</a:t>
            </a:r>
          </a:p>
          <a:p>
            <a:pPr marL="0" indent="0" algn="ctr">
              <a:lnSpc>
                <a:spcPct val="80000"/>
              </a:lnSpc>
              <a:buNone/>
              <a:defRPr/>
            </a:pPr>
            <a:r>
              <a:rPr lang="en-US" sz="2000" dirty="0">
                <a:cs typeface="Simplified Arabic" pitchFamily="18" charset="-78"/>
              </a:rPr>
              <a:t>It is not permissible to violate it</a:t>
            </a:r>
          </a:p>
          <a:p>
            <a:pPr marL="0" indent="0" algn="ctr">
              <a:lnSpc>
                <a:spcPct val="80000"/>
              </a:lnSpc>
              <a:buNone/>
              <a:defRPr/>
            </a:pPr>
            <a:r>
              <a:rPr lang="en-US" sz="2000" dirty="0">
                <a:cs typeface="Simplified Arabic" pitchFamily="18" charset="-78"/>
              </a:rPr>
              <a:t>And it is </a:t>
            </a:r>
            <a:r>
              <a:rPr lang="en-US" sz="2000" b="1" dirty="0">
                <a:cs typeface="Simplified Arabic" pitchFamily="18" charset="-78"/>
              </a:rPr>
              <a:t>one of the conditions of a valid recitation</a:t>
            </a:r>
            <a:endParaRPr lang="ar-KW" sz="2800" b="1" dirty="0">
              <a:cs typeface="Simplified Arabic" pitchFamily="18" charset="-78"/>
            </a:endParaRPr>
          </a:p>
          <a:p>
            <a:pPr marL="0" indent="0" algn="ctr">
              <a:lnSpc>
                <a:spcPct val="80000"/>
              </a:lnSpc>
              <a:buNone/>
              <a:defRPr/>
            </a:pPr>
            <a:r>
              <a:rPr lang="ar-KW" b="1" dirty="0" smtClean="0">
                <a:solidFill>
                  <a:srgbClr val="B40305"/>
                </a:solidFill>
                <a:cs typeface="Simplified Arabic" pitchFamily="18" charset="-78"/>
              </a:rPr>
              <a:t>توقيفي</a:t>
            </a:r>
            <a:r>
              <a:rPr lang="ar-KW" b="1" dirty="0" smtClean="0">
                <a:cs typeface="Simplified Arabic" pitchFamily="18" charset="-78"/>
              </a:rPr>
              <a:t> </a:t>
            </a:r>
            <a:r>
              <a:rPr lang="ar-KW" sz="2000" b="1" dirty="0">
                <a:cs typeface="Simplified Arabic" pitchFamily="18" charset="-78"/>
              </a:rPr>
              <a:t>لا يجوز </a:t>
            </a:r>
            <a:r>
              <a:rPr lang="ar-KW" sz="2000" b="1" dirty="0" smtClean="0">
                <a:cs typeface="Simplified Arabic" pitchFamily="18" charset="-78"/>
              </a:rPr>
              <a:t>مخالفته</a:t>
            </a:r>
            <a:endParaRPr lang="ar-SA" sz="2000" b="1" dirty="0" smtClean="0">
              <a:cs typeface="Simplified Arabic" pitchFamily="18" charset="-78"/>
            </a:endParaRPr>
          </a:p>
          <a:p>
            <a:pPr marL="0" indent="0" algn="ctr">
              <a:lnSpc>
                <a:spcPct val="80000"/>
              </a:lnSpc>
              <a:buNone/>
              <a:defRPr/>
            </a:pPr>
            <a:r>
              <a:rPr lang="ar-SA" sz="2000" b="1" dirty="0" smtClean="0">
                <a:cs typeface="Simplified Arabic" pitchFamily="18" charset="-78"/>
              </a:rPr>
              <a:t>وهو من شروط القراءة الصحيحة</a:t>
            </a:r>
            <a:endParaRPr lang="en-US" sz="2000" b="1" dirty="0" smtClean="0">
              <a:cs typeface="Simplified Arabic" pitchFamily="18" charset="-78"/>
            </a:endParaRPr>
          </a:p>
          <a:p>
            <a:pPr marL="0" indent="0">
              <a:lnSpc>
                <a:spcPct val="80000"/>
              </a:lnSpc>
              <a:buNone/>
              <a:defRPr/>
            </a:pPr>
            <a:endParaRPr lang="ar-KW" sz="1400" dirty="0">
              <a:cs typeface="Simplified Arabic" pitchFamily="18" charset="-78"/>
            </a:endParaRPr>
          </a:p>
          <a:p>
            <a:pPr marL="0" indent="0">
              <a:lnSpc>
                <a:spcPct val="80000"/>
              </a:lnSpc>
              <a:buNone/>
              <a:defRPr/>
            </a:pPr>
            <a:r>
              <a:rPr lang="ar-SA" sz="1400" b="1" dirty="0">
                <a:cs typeface="Simplified Arabic" pitchFamily="18" charset="-78"/>
              </a:rPr>
              <a:t>الإمام </a:t>
            </a:r>
            <a:r>
              <a:rPr lang="ar-SA" sz="1400" b="1" u="sng" dirty="0">
                <a:cs typeface="Simplified Arabic" pitchFamily="18" charset="-78"/>
              </a:rPr>
              <a:t>أحمد</a:t>
            </a:r>
            <a:r>
              <a:rPr lang="ar-SA" sz="1400" dirty="0">
                <a:cs typeface="Simplified Arabic" pitchFamily="18" charset="-78"/>
              </a:rPr>
              <a:t>: </a:t>
            </a:r>
            <a:r>
              <a:rPr lang="ar-SA" sz="1200" dirty="0">
                <a:cs typeface="Simplified Arabic" pitchFamily="18" charset="-78"/>
              </a:rPr>
              <a:t>تحرم مخالفة خط مصحف عثمان في ياء أو واو أو ألف أو غير ذلك</a:t>
            </a:r>
          </a:p>
          <a:p>
            <a:pPr marL="0" indent="0">
              <a:lnSpc>
                <a:spcPct val="80000"/>
              </a:lnSpc>
              <a:buNone/>
              <a:defRPr/>
            </a:pPr>
            <a:r>
              <a:rPr lang="ar-SA" sz="1400" dirty="0">
                <a:cs typeface="Simplified Arabic" pitchFamily="18" charset="-78"/>
              </a:rPr>
              <a:t>وسئل الإمام </a:t>
            </a:r>
            <a:r>
              <a:rPr lang="ar-SA" sz="1400" b="1" u="sng" dirty="0">
                <a:cs typeface="Simplified Arabic" pitchFamily="18" charset="-78"/>
              </a:rPr>
              <a:t>مالك</a:t>
            </a:r>
            <a:r>
              <a:rPr lang="ar-SA" sz="1400" dirty="0">
                <a:cs typeface="Simplified Arabic" pitchFamily="18" charset="-78"/>
              </a:rPr>
              <a:t>: هل تكتب المصحف على ما أخذته الناس من الهجاء؟ فقال: لا، إلا على الكتبة الأولى. </a:t>
            </a:r>
          </a:p>
          <a:p>
            <a:pPr marL="0" indent="0">
              <a:lnSpc>
                <a:spcPct val="80000"/>
              </a:lnSpc>
              <a:buNone/>
              <a:defRPr/>
            </a:pPr>
            <a:r>
              <a:rPr lang="ar-SA" sz="1400" dirty="0">
                <a:cs typeface="Simplified Arabic" pitchFamily="18" charset="-78"/>
              </a:rPr>
              <a:t>وجاء في الفقه </a:t>
            </a:r>
            <a:r>
              <a:rPr lang="ar-SA" sz="1400" b="1" u="sng" dirty="0">
                <a:cs typeface="Simplified Arabic" pitchFamily="18" charset="-78"/>
              </a:rPr>
              <a:t>الشافعي</a:t>
            </a:r>
            <a:r>
              <a:rPr lang="ar-SA" sz="1400" dirty="0">
                <a:cs typeface="Simplified Arabic" pitchFamily="18" charset="-78"/>
              </a:rPr>
              <a:t>: إن رسم المصحف سنة متبعة.</a:t>
            </a:r>
          </a:p>
          <a:p>
            <a:pPr marL="0" indent="0">
              <a:lnSpc>
                <a:spcPct val="80000"/>
              </a:lnSpc>
              <a:buNone/>
              <a:defRPr/>
            </a:pPr>
            <a:r>
              <a:rPr lang="ar-SA" sz="1400" dirty="0">
                <a:cs typeface="Simplified Arabic" pitchFamily="18" charset="-78"/>
              </a:rPr>
              <a:t>وجاء في الفقه </a:t>
            </a:r>
            <a:r>
              <a:rPr lang="ar-SA" sz="1400" b="1" u="sng" dirty="0">
                <a:cs typeface="Simplified Arabic" pitchFamily="18" charset="-78"/>
              </a:rPr>
              <a:t>الحنفي</a:t>
            </a:r>
            <a:r>
              <a:rPr lang="ar-SA" sz="1400" dirty="0">
                <a:cs typeface="Simplified Arabic" pitchFamily="18" charset="-78"/>
              </a:rPr>
              <a:t>: أنه ينبغي ألا يكتب بغير الرسم العثماني. </a:t>
            </a:r>
          </a:p>
          <a:p>
            <a:pPr marL="0" indent="0">
              <a:lnSpc>
                <a:spcPct val="80000"/>
              </a:lnSpc>
              <a:buNone/>
              <a:defRPr/>
            </a:pPr>
            <a:r>
              <a:rPr lang="ar-SA" sz="1400" dirty="0">
                <a:cs typeface="Simplified Arabic" pitchFamily="18" charset="-78"/>
              </a:rPr>
              <a:t>وقال الإمام </a:t>
            </a:r>
            <a:r>
              <a:rPr lang="ar-SA" sz="1400" b="1" u="sng" dirty="0">
                <a:cs typeface="Simplified Arabic" pitchFamily="18" charset="-78"/>
              </a:rPr>
              <a:t>أبو عمرو الداني </a:t>
            </a:r>
            <a:r>
              <a:rPr lang="ar-SA" sz="1400" dirty="0">
                <a:cs typeface="Simplified Arabic" pitchFamily="18" charset="-78"/>
              </a:rPr>
              <a:t>: ولا مخالف له من علماء الأمة.</a:t>
            </a:r>
            <a:r>
              <a:rPr lang="ar-SA" sz="1400" dirty="0"/>
              <a:t> </a:t>
            </a:r>
            <a:endParaRPr lang="en-US" sz="1400" dirty="0">
              <a:cs typeface="Tahoma" pitchFamily="34" charset="0"/>
            </a:endParaRPr>
          </a:p>
        </p:txBody>
      </p:sp>
      <p:pic>
        <p:nvPicPr>
          <p:cNvPr id="12"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
        <p:nvSpPr>
          <p:cNvPr id="7" name="TextBox 6"/>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3202000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bg/>
                                          </p:spTgt>
                                        </p:tgtEl>
                                        <p:attrNameLst>
                                          <p:attrName>style.visibility</p:attrName>
                                        </p:attrNameLst>
                                      </p:cBhvr>
                                      <p:to>
                                        <p:strVal val="visible"/>
                                      </p:to>
                                    </p:set>
                                    <p:animEffect transition="in" filter="fade">
                                      <p:cBhvr>
                                        <p:cTn id="19" dur="1000">
                                          <p:stCondLst>
                                            <p:cond delay="0"/>
                                          </p:stCondLst>
                                        </p:cTn>
                                        <p:tgtEl>
                                          <p:spTgt spid="13">
                                            <p:bg/>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1000">
                                          <p:stCondLst>
                                            <p:cond delay="0"/>
                                          </p:stCondLst>
                                        </p:cTn>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3"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9090212" y="3148761"/>
            <a:ext cx="2191357" cy="2062103"/>
          </a:xfrm>
          <a:prstGeom prst="rect">
            <a:avLst/>
          </a:prstGeom>
          <a:solidFill>
            <a:schemeClr val="accent6">
              <a:lumMod val="50000"/>
            </a:schemeClr>
          </a:solidFill>
          <a:ln w="9525">
            <a:solidFill>
              <a:srgbClr val="FFC0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C000"/>
                </a:solidFill>
                <a:latin typeface="Garamond" panose="02020404030301010803" pitchFamily="18" charset="0"/>
                <a:cs typeface="PT Bold Heading" pitchFamily="2" charset="-78"/>
              </a:rPr>
              <a:t>الرسم</a:t>
            </a:r>
          </a:p>
          <a:p>
            <a:pPr algn="ctr" eaLnBrk="1" hangingPunct="1">
              <a:spcBef>
                <a:spcPct val="0"/>
              </a:spcBef>
              <a:buClrTx/>
              <a:buSzTx/>
              <a:buFontTx/>
              <a:buNone/>
            </a:pPr>
            <a:r>
              <a:rPr lang="ar-KW" altLang="en-US" sz="4000" b="1" dirty="0" smtClean="0">
                <a:solidFill>
                  <a:srgbClr val="FFC000"/>
                </a:solidFill>
                <a:latin typeface="Garamond" panose="02020404030301010803" pitchFamily="18" charset="0"/>
                <a:cs typeface="PT Bold Heading" pitchFamily="2" charset="-78"/>
              </a:rPr>
              <a:t>العثماني</a:t>
            </a:r>
            <a:endParaRPr lang="ar-SA" altLang="en-US" sz="4000" b="1" dirty="0" smtClean="0">
              <a:solidFill>
                <a:srgbClr val="FFC000"/>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zh-CN" sz="2400" b="1" dirty="0" smtClean="0">
                <a:solidFill>
                  <a:srgbClr val="FFC000"/>
                </a:solidFill>
                <a:latin typeface="Garamond" panose="02020404030301010803" pitchFamily="18" charset="0"/>
                <a:cs typeface="PT Bold Heading" pitchFamily="2" charset="-78"/>
              </a:rPr>
              <a:t>The </a:t>
            </a:r>
            <a:r>
              <a:rPr lang="en-US" altLang="zh-CN" sz="2400" b="1" dirty="0" err="1" smtClean="0">
                <a:solidFill>
                  <a:srgbClr val="FFC000"/>
                </a:solidFill>
                <a:latin typeface="Garamond" panose="02020404030301010803" pitchFamily="18" charset="0"/>
                <a:cs typeface="PT Bold Heading" pitchFamily="2" charset="-78"/>
              </a:rPr>
              <a:t>Uthmanic</a:t>
            </a:r>
            <a:r>
              <a:rPr lang="en-US" altLang="zh-CN" sz="2400" b="1" dirty="0" smtClean="0">
                <a:solidFill>
                  <a:srgbClr val="FFC000"/>
                </a:solidFill>
                <a:latin typeface="Garamond" panose="02020404030301010803" pitchFamily="18" charset="0"/>
                <a:cs typeface="PT Bold Heading" pitchFamily="2" charset="-78"/>
              </a:rPr>
              <a:t> Orthography</a:t>
            </a:r>
            <a:endParaRPr lang="ar-EG" altLang="zh-CN" sz="1000" b="1" dirty="0">
              <a:solidFill>
                <a:schemeClr val="tx1"/>
              </a:solidFill>
              <a:latin typeface="Garamond" panose="02020404030301010803" pitchFamily="18" charset="0"/>
              <a:cs typeface="华文楷体"/>
            </a:endParaRPr>
          </a:p>
        </p:txBody>
      </p:sp>
      <p:pic>
        <p:nvPicPr>
          <p:cNvPr id="7" name="Picture 2" descr="http://quran7viewer.sourceforge.net/images/script/fatiha_0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376" y="3148761"/>
            <a:ext cx="57150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HP\Desktop\القرآن حياتي\Pict\quran-rea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
        <p:nvSpPr>
          <p:cNvPr id="10" name="TextBox 9"/>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3302302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2">
                                            <p:bg/>
                                          </p:spTgt>
                                        </p:tgtEl>
                                        <p:attrNameLst>
                                          <p:attrName>style.visibility</p:attrName>
                                        </p:attrNameLst>
                                      </p:cBhvr>
                                      <p:to>
                                        <p:strVal val="visible"/>
                                      </p:to>
                                    </p:set>
                                    <p:animEffect transition="in" filter="fade">
                                      <p:cBhvr>
                                        <p:cTn id="13" dur="1000">
                                          <p:stCondLst>
                                            <p:cond delay="0"/>
                                          </p:stCondLst>
                                        </p:cTn>
                                        <p:tgtEl>
                                          <p:spTgt spid="12">
                                            <p:bg/>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1000">
                                          <p:stCondLst>
                                            <p:cond delay="0"/>
                                          </p:stCondLst>
                                        </p:cTn>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9625013" y="2994610"/>
            <a:ext cx="2006693" cy="2062103"/>
          </a:xfrm>
          <a:prstGeom prst="rect">
            <a:avLst/>
          </a:prstGeom>
          <a:solidFill>
            <a:schemeClr val="accent1">
              <a:lumMod val="50000"/>
            </a:schemeClr>
          </a:solidFill>
          <a:ln w="9525">
            <a:solidFill>
              <a:srgbClr val="FFFF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ترتيب</a:t>
            </a:r>
          </a:p>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الآيات </a:t>
            </a:r>
            <a:r>
              <a:rPr lang="ar-KW" altLang="en-US" sz="4000" b="1" dirty="0" smtClean="0">
                <a:solidFill>
                  <a:srgbClr val="FFFF00"/>
                </a:solidFill>
                <a:latin typeface="Garamond" panose="02020404030301010803" pitchFamily="18" charset="0"/>
                <a:cs typeface="PT Bold Heading" pitchFamily="2" charset="-78"/>
              </a:rPr>
              <a:t>والسور</a:t>
            </a:r>
            <a:endParaRPr lang="en-US" altLang="en-US" sz="4000" b="1" dirty="0" smtClean="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zh-CN" sz="2400" b="1" dirty="0" smtClean="0">
                <a:solidFill>
                  <a:srgbClr val="FFFF00"/>
                </a:solidFill>
                <a:latin typeface="Garamond" panose="02020404030301010803" pitchFamily="18" charset="0"/>
                <a:cs typeface="PT Bold Heading" pitchFamily="2" charset="-78"/>
              </a:rPr>
              <a:t>The order of Ayat &amp; </a:t>
            </a:r>
            <a:r>
              <a:rPr lang="en-US" altLang="zh-CN" sz="2400" b="1" dirty="0" err="1" smtClean="0">
                <a:solidFill>
                  <a:srgbClr val="FFFF00"/>
                </a:solidFill>
                <a:latin typeface="Garamond" panose="02020404030301010803" pitchFamily="18" charset="0"/>
                <a:cs typeface="PT Bold Heading" pitchFamily="2" charset="-78"/>
              </a:rPr>
              <a:t>Suras</a:t>
            </a:r>
            <a:endParaRPr lang="ar-EG" altLang="zh-CN" sz="1400" b="1" dirty="0">
              <a:solidFill>
                <a:srgbClr val="FFFF00"/>
              </a:solidFill>
              <a:latin typeface="Garamond" panose="02020404030301010803" pitchFamily="18" charset="0"/>
              <a:cs typeface="华文楷体"/>
            </a:endParaRPr>
          </a:p>
        </p:txBody>
      </p:sp>
      <p:sp>
        <p:nvSpPr>
          <p:cNvPr id="11" name="Rectangle 3"/>
          <p:cNvSpPr txBox="1">
            <a:spLocks noChangeArrowheads="1"/>
          </p:cNvSpPr>
          <p:nvPr/>
        </p:nvSpPr>
        <p:spPr bwMode="auto">
          <a:xfrm>
            <a:off x="3254188" y="2831096"/>
            <a:ext cx="6370825" cy="343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Garamond" pitchFamily="18" charset="0"/>
                <a:cs typeface="PT Bold Heading" pitchFamily="2" charset="-78"/>
              </a:defRPr>
            </a:lvl1pPr>
            <a:lvl2pPr marL="742950" indent="-285750" eaLnBrk="0" hangingPunct="0">
              <a:defRPr>
                <a:solidFill>
                  <a:schemeClr val="tx1"/>
                </a:solidFill>
                <a:latin typeface="Garamond" pitchFamily="18" charset="0"/>
                <a:cs typeface="PT Bold Heading" pitchFamily="2" charset="-78"/>
              </a:defRPr>
            </a:lvl2pPr>
            <a:lvl3pPr marL="1143000" indent="-228600" eaLnBrk="0" hangingPunct="0">
              <a:defRPr>
                <a:solidFill>
                  <a:schemeClr val="tx1"/>
                </a:solidFill>
                <a:latin typeface="Garamond" pitchFamily="18" charset="0"/>
                <a:cs typeface="PT Bold Heading" pitchFamily="2" charset="-78"/>
              </a:defRPr>
            </a:lvl3pPr>
            <a:lvl4pPr marL="1600200" indent="-228600" eaLnBrk="0" hangingPunct="0">
              <a:defRPr>
                <a:solidFill>
                  <a:schemeClr val="tx1"/>
                </a:solidFill>
                <a:latin typeface="Garamond" pitchFamily="18" charset="0"/>
                <a:cs typeface="PT Bold Heading" pitchFamily="2" charset="-78"/>
              </a:defRPr>
            </a:lvl4pPr>
            <a:lvl5pPr marL="2057400" indent="-228600" eaLnBrk="0" hangingPunct="0">
              <a:defRPr>
                <a:solidFill>
                  <a:schemeClr val="tx1"/>
                </a:solidFill>
                <a:latin typeface="Garamond" pitchFamily="18" charset="0"/>
                <a:cs typeface="PT Bold Heading" pitchFamily="2" charset="-78"/>
              </a:defRPr>
            </a:lvl5pPr>
            <a:lvl6pPr marL="2514600" indent="-228600" eaLnBrk="0" fontAlgn="base" hangingPunct="0">
              <a:spcBef>
                <a:spcPct val="0"/>
              </a:spcBef>
              <a:spcAft>
                <a:spcPct val="0"/>
              </a:spcAft>
              <a:defRPr>
                <a:solidFill>
                  <a:schemeClr val="tx1"/>
                </a:solidFill>
                <a:latin typeface="Garamond" pitchFamily="18" charset="0"/>
                <a:cs typeface="PT Bold Heading" pitchFamily="2" charset="-78"/>
              </a:defRPr>
            </a:lvl6pPr>
            <a:lvl7pPr marL="2971800" indent="-228600" eaLnBrk="0" fontAlgn="base" hangingPunct="0">
              <a:spcBef>
                <a:spcPct val="0"/>
              </a:spcBef>
              <a:spcAft>
                <a:spcPct val="0"/>
              </a:spcAft>
              <a:defRPr>
                <a:solidFill>
                  <a:schemeClr val="tx1"/>
                </a:solidFill>
                <a:latin typeface="Garamond" pitchFamily="18" charset="0"/>
                <a:cs typeface="PT Bold Heading" pitchFamily="2" charset="-78"/>
              </a:defRPr>
            </a:lvl7pPr>
            <a:lvl8pPr marL="3429000" indent="-228600" eaLnBrk="0" fontAlgn="base" hangingPunct="0">
              <a:spcBef>
                <a:spcPct val="0"/>
              </a:spcBef>
              <a:spcAft>
                <a:spcPct val="0"/>
              </a:spcAft>
              <a:defRPr>
                <a:solidFill>
                  <a:schemeClr val="tx1"/>
                </a:solidFill>
                <a:latin typeface="Garamond" pitchFamily="18" charset="0"/>
                <a:cs typeface="PT Bold Heading" pitchFamily="2" charset="-78"/>
              </a:defRPr>
            </a:lvl8pPr>
            <a:lvl9pPr marL="3886200" indent="-228600" eaLnBrk="0" fontAlgn="base" hangingPunct="0">
              <a:spcBef>
                <a:spcPct val="0"/>
              </a:spcBef>
              <a:spcAft>
                <a:spcPct val="0"/>
              </a:spcAft>
              <a:defRPr>
                <a:solidFill>
                  <a:schemeClr val="tx1"/>
                </a:solidFill>
                <a:latin typeface="Garamond" pitchFamily="18" charset="0"/>
                <a:cs typeface="PT Bold Heading" pitchFamily="2" charset="-78"/>
              </a:defRPr>
            </a:lvl9pPr>
          </a:lstStyle>
          <a:p>
            <a:pPr marL="0" indent="0" algn="ctr" rtl="1">
              <a:spcBef>
                <a:spcPct val="20000"/>
              </a:spcBef>
              <a:buClr>
                <a:srgbClr val="FFFF00"/>
              </a:buClr>
              <a:buSzPct val="70000"/>
              <a:defRPr/>
            </a:pPr>
            <a:r>
              <a:rPr lang="ar-KW" sz="3600" b="1" dirty="0">
                <a:latin typeface="Franklin Gothic Book" pitchFamily="34" charset="0"/>
                <a:cs typeface="Simplified Arabic" pitchFamily="18" charset="-78"/>
              </a:rPr>
              <a:t> </a:t>
            </a:r>
            <a:r>
              <a:rPr lang="ar-KW" sz="3600" b="1" dirty="0" smtClean="0">
                <a:latin typeface="Franklin Gothic Book" pitchFamily="34" charset="0"/>
                <a:cs typeface="Simplified Arabic" pitchFamily="18" charset="-78"/>
              </a:rPr>
              <a:t>بالإجماع</a:t>
            </a:r>
            <a:r>
              <a:rPr lang="ar-SA" sz="3600" b="1" dirty="0" smtClean="0">
                <a:latin typeface="Franklin Gothic Book" pitchFamily="34" charset="0"/>
                <a:cs typeface="Simplified Arabic" pitchFamily="18" charset="-78"/>
              </a:rPr>
              <a:t>   </a:t>
            </a:r>
            <a:r>
              <a:rPr lang="en-US" sz="2400" b="1" dirty="0" smtClean="0">
                <a:latin typeface="Franklin Gothic Book" pitchFamily="34" charset="0"/>
                <a:cs typeface="Simplified Arabic" pitchFamily="18" charset="-78"/>
              </a:rPr>
              <a:t>Opinions of all scholars</a:t>
            </a:r>
            <a:endParaRPr lang="ar-KW" sz="3200" b="1" dirty="0">
              <a:latin typeface="Franklin Gothic Book" pitchFamily="34" charset="0"/>
              <a:cs typeface="Simplified Arabic" pitchFamily="18" charset="-78"/>
            </a:endParaRPr>
          </a:p>
          <a:p>
            <a:pPr marL="0" indent="0" algn="ctr" rtl="1">
              <a:spcBef>
                <a:spcPct val="20000"/>
              </a:spcBef>
              <a:buClr>
                <a:srgbClr val="FFFF00"/>
              </a:buClr>
              <a:buSzPct val="70000"/>
              <a:defRPr/>
            </a:pPr>
            <a:r>
              <a:rPr lang="ar-KW" sz="3200" b="1" dirty="0">
                <a:solidFill>
                  <a:srgbClr val="B40305"/>
                </a:solidFill>
                <a:latin typeface="Franklin Gothic Book" pitchFamily="34" charset="0"/>
                <a:cs typeface="Simplified Arabic" pitchFamily="18" charset="-78"/>
              </a:rPr>
              <a:t>ترتيب الآيات توقيفي </a:t>
            </a:r>
            <a:r>
              <a:rPr lang="ar-KW" sz="3200" b="1" dirty="0" smtClean="0">
                <a:solidFill>
                  <a:srgbClr val="B40305"/>
                </a:solidFill>
                <a:latin typeface="Franklin Gothic Book" pitchFamily="34" charset="0"/>
                <a:cs typeface="Simplified Arabic" pitchFamily="18" charset="-78"/>
              </a:rPr>
              <a:t>بالوحي</a:t>
            </a:r>
            <a:endParaRPr lang="en-US" sz="3200" b="1" dirty="0" smtClean="0">
              <a:solidFill>
                <a:srgbClr val="B40305"/>
              </a:solidFill>
              <a:latin typeface="Franklin Gothic Book" pitchFamily="34" charset="0"/>
              <a:cs typeface="Simplified Arabic" pitchFamily="18" charset="-78"/>
            </a:endParaRPr>
          </a:p>
          <a:p>
            <a:pPr marL="0" indent="0" algn="ctr" rtl="1">
              <a:spcBef>
                <a:spcPct val="20000"/>
              </a:spcBef>
              <a:buClr>
                <a:srgbClr val="FFFF00"/>
              </a:buClr>
              <a:buSzPct val="70000"/>
              <a:defRPr/>
            </a:pPr>
            <a:r>
              <a:rPr lang="en-US" sz="3200" b="1" dirty="0" smtClean="0">
                <a:solidFill>
                  <a:srgbClr val="B40305"/>
                </a:solidFill>
                <a:latin typeface="Franklin Gothic Book" pitchFamily="34" charset="0"/>
                <a:cs typeface="Simplified Arabic" pitchFamily="18" charset="-78"/>
              </a:rPr>
              <a:t>The order of Ayat is “</a:t>
            </a:r>
            <a:r>
              <a:rPr lang="en-US" sz="3200" b="1" dirty="0" err="1" smtClean="0">
                <a:solidFill>
                  <a:srgbClr val="B40305"/>
                </a:solidFill>
                <a:latin typeface="Franklin Gothic Book" pitchFamily="34" charset="0"/>
                <a:cs typeface="Simplified Arabic" pitchFamily="18" charset="-78"/>
              </a:rPr>
              <a:t>Tawqeefy</a:t>
            </a:r>
            <a:r>
              <a:rPr lang="en-US" sz="3200" b="1" dirty="0" smtClean="0">
                <a:solidFill>
                  <a:srgbClr val="B40305"/>
                </a:solidFill>
                <a:latin typeface="Franklin Gothic Book" pitchFamily="34" charset="0"/>
                <a:cs typeface="Simplified Arabic" pitchFamily="18" charset="-78"/>
              </a:rPr>
              <a:t>”</a:t>
            </a:r>
            <a:endParaRPr lang="en-US" dirty="0" smtClean="0"/>
          </a:p>
          <a:p>
            <a:pPr marL="0" indent="0" algn="ctr" rtl="1">
              <a:spcBef>
                <a:spcPct val="20000"/>
              </a:spcBef>
              <a:buClr>
                <a:srgbClr val="FFFF00"/>
              </a:buClr>
              <a:buSzPct val="70000"/>
              <a:defRPr/>
            </a:pPr>
            <a:endParaRPr lang="en-US" sz="1100" dirty="0"/>
          </a:p>
          <a:p>
            <a:pPr marL="0" indent="0" algn="ctr" rtl="1">
              <a:spcBef>
                <a:spcPct val="20000"/>
              </a:spcBef>
              <a:buClr>
                <a:srgbClr val="FFFF00"/>
              </a:buClr>
              <a:buSzPct val="70000"/>
              <a:defRPr/>
            </a:pPr>
            <a:r>
              <a:rPr lang="ar-SA" dirty="0" smtClean="0"/>
              <a:t>أخرج </a:t>
            </a:r>
            <a:r>
              <a:rPr lang="ar-SA" dirty="0"/>
              <a:t>الإمام أحمد عن عثمان بن أبي العاص قال: كنت جالساً عند رسول الله صلى الله عليه وسلم إذ شَخَص ببصره ثم صوَّبه، ثم قال: </a:t>
            </a:r>
            <a:r>
              <a:rPr lang="ar-SA" sz="2400" b="1" dirty="0">
                <a:solidFill>
                  <a:schemeClr val="accent6">
                    <a:lumMod val="50000"/>
                  </a:schemeClr>
                </a:solidFill>
              </a:rPr>
              <a:t>" أتاني جبريل فأمرني أن أضع هذه الآية في هذا الموضع</a:t>
            </a:r>
            <a:r>
              <a:rPr lang="ar-SA" sz="2400" dirty="0">
                <a:solidFill>
                  <a:schemeClr val="accent6">
                    <a:lumMod val="50000"/>
                  </a:schemeClr>
                </a:solidFill>
              </a:rPr>
              <a:t> </a:t>
            </a:r>
            <a:r>
              <a:rPr lang="ar-SA" sz="2400" dirty="0"/>
              <a:t>{إِنَّ اللَّهَ يَأْمُرُ بِالْعَدْلِ وَالإِحْسَانِ وَإِيتَاءِ ذِي الْقُرْبَى...} </a:t>
            </a:r>
            <a:r>
              <a:rPr lang="ar-SA" sz="1050" dirty="0"/>
              <a:t>[النحل: 90]</a:t>
            </a:r>
            <a:r>
              <a:rPr lang="ar-SA" dirty="0"/>
              <a:t> إلى آخرها. </a:t>
            </a:r>
            <a:endParaRPr lang="en-US" dirty="0">
              <a:cs typeface="Tahoma" pitchFamily="34" charset="0"/>
            </a:endParaRPr>
          </a:p>
          <a:p>
            <a:pPr marL="0" indent="0" algn="ctr" rtl="1">
              <a:spcBef>
                <a:spcPct val="20000"/>
              </a:spcBef>
              <a:buClr>
                <a:srgbClr val="FFFF00"/>
              </a:buClr>
              <a:buSzPct val="70000"/>
              <a:defRPr/>
            </a:pPr>
            <a:endParaRPr lang="ar-KW" sz="3200" b="1" dirty="0">
              <a:solidFill>
                <a:srgbClr val="FFFF00"/>
              </a:solidFill>
              <a:latin typeface="Franklin Gothic Book" pitchFamily="34" charset="0"/>
              <a:cs typeface="Simplified Arabic" pitchFamily="18" charset="-78"/>
            </a:endParaRPr>
          </a:p>
          <a:p>
            <a:pPr algn="r" rtl="1">
              <a:spcBef>
                <a:spcPct val="20000"/>
              </a:spcBef>
              <a:buClr>
                <a:srgbClr val="FFFF00"/>
              </a:buClr>
              <a:buSzPct val="70000"/>
              <a:buFont typeface="Wingdings" pitchFamily="2" charset="2"/>
              <a:buChar char="q"/>
              <a:defRPr/>
            </a:pPr>
            <a:endParaRPr lang="ar-KW" sz="3600" b="1" dirty="0">
              <a:latin typeface="Franklin Gothic Book" pitchFamily="34" charset="0"/>
              <a:cs typeface="Simplified Arabic" pitchFamily="18" charset="-78"/>
            </a:endParaRPr>
          </a:p>
        </p:txBody>
      </p:sp>
      <p:pic>
        <p:nvPicPr>
          <p:cNvPr id="12"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
        <p:nvSpPr>
          <p:cNvPr id="7" name="TextBox 6"/>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2027925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3">
                                            <p:bg/>
                                          </p:spTgt>
                                        </p:tgtEl>
                                        <p:attrNameLst>
                                          <p:attrName>style.visibility</p:attrName>
                                        </p:attrNameLst>
                                      </p:cBhvr>
                                      <p:to>
                                        <p:strVal val="visible"/>
                                      </p:to>
                                    </p:set>
                                    <p:animEffect transition="in" filter="fade">
                                      <p:cBhvr>
                                        <p:cTn id="30" dur="1000">
                                          <p:stCondLst>
                                            <p:cond delay="0"/>
                                          </p:stCondLst>
                                        </p:cTn>
                                        <p:tgtEl>
                                          <p:spTgt spid="13">
                                            <p:bg/>
                                          </p:spTgt>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fade">
                                      <p:cBhvr>
                                        <p:cTn id="34" dur="1000">
                                          <p:stCondLst>
                                            <p:cond delay="0"/>
                                          </p:stCondLst>
                                        </p:cTn>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build="p"/>
      <p:bldP spid="13"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213847" y="2831096"/>
            <a:ext cx="6252882" cy="319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Garamond" pitchFamily="18" charset="0"/>
                <a:cs typeface="PT Bold Heading" pitchFamily="2" charset="-78"/>
              </a:defRPr>
            </a:lvl1pPr>
            <a:lvl2pPr marL="742950" indent="-285750" eaLnBrk="0" hangingPunct="0">
              <a:defRPr>
                <a:solidFill>
                  <a:schemeClr val="tx1"/>
                </a:solidFill>
                <a:latin typeface="Garamond" pitchFamily="18" charset="0"/>
                <a:cs typeface="PT Bold Heading" pitchFamily="2" charset="-78"/>
              </a:defRPr>
            </a:lvl2pPr>
            <a:lvl3pPr marL="1143000" indent="-228600" eaLnBrk="0" hangingPunct="0">
              <a:defRPr>
                <a:solidFill>
                  <a:schemeClr val="tx1"/>
                </a:solidFill>
                <a:latin typeface="Garamond" pitchFamily="18" charset="0"/>
                <a:cs typeface="PT Bold Heading" pitchFamily="2" charset="-78"/>
              </a:defRPr>
            </a:lvl3pPr>
            <a:lvl4pPr marL="1600200" indent="-228600" eaLnBrk="0" hangingPunct="0">
              <a:defRPr>
                <a:solidFill>
                  <a:schemeClr val="tx1"/>
                </a:solidFill>
                <a:latin typeface="Garamond" pitchFamily="18" charset="0"/>
                <a:cs typeface="PT Bold Heading" pitchFamily="2" charset="-78"/>
              </a:defRPr>
            </a:lvl4pPr>
            <a:lvl5pPr marL="2057400" indent="-228600" eaLnBrk="0" hangingPunct="0">
              <a:defRPr>
                <a:solidFill>
                  <a:schemeClr val="tx1"/>
                </a:solidFill>
                <a:latin typeface="Garamond" pitchFamily="18" charset="0"/>
                <a:cs typeface="PT Bold Heading" pitchFamily="2" charset="-78"/>
              </a:defRPr>
            </a:lvl5pPr>
            <a:lvl6pPr marL="2514600" indent="-228600" eaLnBrk="0" fontAlgn="base" hangingPunct="0">
              <a:spcBef>
                <a:spcPct val="0"/>
              </a:spcBef>
              <a:spcAft>
                <a:spcPct val="0"/>
              </a:spcAft>
              <a:defRPr>
                <a:solidFill>
                  <a:schemeClr val="tx1"/>
                </a:solidFill>
                <a:latin typeface="Garamond" pitchFamily="18" charset="0"/>
                <a:cs typeface="PT Bold Heading" pitchFamily="2" charset="-78"/>
              </a:defRPr>
            </a:lvl6pPr>
            <a:lvl7pPr marL="2971800" indent="-228600" eaLnBrk="0" fontAlgn="base" hangingPunct="0">
              <a:spcBef>
                <a:spcPct val="0"/>
              </a:spcBef>
              <a:spcAft>
                <a:spcPct val="0"/>
              </a:spcAft>
              <a:defRPr>
                <a:solidFill>
                  <a:schemeClr val="tx1"/>
                </a:solidFill>
                <a:latin typeface="Garamond" pitchFamily="18" charset="0"/>
                <a:cs typeface="PT Bold Heading" pitchFamily="2" charset="-78"/>
              </a:defRPr>
            </a:lvl7pPr>
            <a:lvl8pPr marL="3429000" indent="-228600" eaLnBrk="0" fontAlgn="base" hangingPunct="0">
              <a:spcBef>
                <a:spcPct val="0"/>
              </a:spcBef>
              <a:spcAft>
                <a:spcPct val="0"/>
              </a:spcAft>
              <a:defRPr>
                <a:solidFill>
                  <a:schemeClr val="tx1"/>
                </a:solidFill>
                <a:latin typeface="Garamond" pitchFamily="18" charset="0"/>
                <a:cs typeface="PT Bold Heading" pitchFamily="2" charset="-78"/>
              </a:defRPr>
            </a:lvl8pPr>
            <a:lvl9pPr marL="3886200" indent="-228600" eaLnBrk="0" fontAlgn="base" hangingPunct="0">
              <a:spcBef>
                <a:spcPct val="0"/>
              </a:spcBef>
              <a:spcAft>
                <a:spcPct val="0"/>
              </a:spcAft>
              <a:defRPr>
                <a:solidFill>
                  <a:schemeClr val="tx1"/>
                </a:solidFill>
                <a:latin typeface="Garamond" pitchFamily="18" charset="0"/>
                <a:cs typeface="PT Bold Heading" pitchFamily="2" charset="-78"/>
              </a:defRPr>
            </a:lvl9pPr>
          </a:lstStyle>
          <a:p>
            <a:pPr marL="0" indent="0" algn="ctr" rtl="1">
              <a:spcBef>
                <a:spcPct val="20000"/>
              </a:spcBef>
              <a:buClr>
                <a:srgbClr val="FFFF00"/>
              </a:buClr>
              <a:buSzPct val="70000"/>
              <a:defRPr/>
            </a:pPr>
            <a:r>
              <a:rPr lang="ar-KW" sz="4000" b="1" dirty="0">
                <a:latin typeface="Franklin Gothic Book" pitchFamily="34" charset="0"/>
                <a:cs typeface="Simplified Arabic" pitchFamily="18" charset="-78"/>
              </a:rPr>
              <a:t> </a:t>
            </a:r>
            <a:r>
              <a:rPr lang="ar-KW" sz="2800" b="1" dirty="0" smtClean="0">
                <a:latin typeface="Franklin Gothic Book" pitchFamily="34" charset="0"/>
                <a:cs typeface="Simplified Arabic" pitchFamily="18" charset="-78"/>
              </a:rPr>
              <a:t>مواضع</a:t>
            </a:r>
            <a:r>
              <a:rPr lang="ar-SA" sz="2800" b="1" dirty="0" smtClean="0">
                <a:latin typeface="Franklin Gothic Book" pitchFamily="34" charset="0"/>
                <a:cs typeface="Simplified Arabic" pitchFamily="18" charset="-78"/>
              </a:rPr>
              <a:t> رؤوس </a:t>
            </a:r>
            <a:r>
              <a:rPr lang="ar-KW" sz="2800" b="1" dirty="0" smtClean="0">
                <a:latin typeface="Franklin Gothic Book" pitchFamily="34" charset="0"/>
                <a:cs typeface="Simplified Arabic" pitchFamily="18" charset="-78"/>
              </a:rPr>
              <a:t>الآيات</a:t>
            </a:r>
            <a:r>
              <a:rPr lang="ar-SA" sz="2800" b="1" dirty="0" smtClean="0">
                <a:latin typeface="Franklin Gothic Book" pitchFamily="34" charset="0"/>
                <a:cs typeface="Simplified Arabic" pitchFamily="18" charset="-78"/>
              </a:rPr>
              <a:t>  </a:t>
            </a:r>
            <a:r>
              <a:rPr lang="en-US" sz="2800" b="1" dirty="0" smtClean="0">
                <a:latin typeface="Franklin Gothic Book" pitchFamily="34" charset="0"/>
                <a:cs typeface="Simplified Arabic" pitchFamily="18" charset="-78"/>
              </a:rPr>
              <a:t>The heads of the Ayat</a:t>
            </a:r>
            <a:endParaRPr lang="ar-KW" sz="3600" b="1" dirty="0">
              <a:latin typeface="Franklin Gothic Book" pitchFamily="34" charset="0"/>
              <a:cs typeface="Simplified Arabic" pitchFamily="18" charset="-78"/>
            </a:endParaRPr>
          </a:p>
          <a:p>
            <a:pPr marL="0" indent="0" algn="ctr" rtl="1">
              <a:spcBef>
                <a:spcPct val="20000"/>
              </a:spcBef>
              <a:buClr>
                <a:srgbClr val="FFFF00"/>
              </a:buClr>
              <a:buSzPct val="70000"/>
              <a:defRPr/>
            </a:pPr>
            <a:r>
              <a:rPr lang="ar-KW" sz="3600" b="1" dirty="0">
                <a:solidFill>
                  <a:srgbClr val="C00000"/>
                </a:solidFill>
                <a:latin typeface="Franklin Gothic Book" pitchFamily="34" charset="0"/>
                <a:cs typeface="Simplified Arabic" pitchFamily="18" charset="-78"/>
              </a:rPr>
              <a:t>هناك روايات في </a:t>
            </a:r>
            <a:r>
              <a:rPr lang="ar-KW" sz="3600" b="1" dirty="0" smtClean="0">
                <a:solidFill>
                  <a:srgbClr val="C00000"/>
                </a:solidFill>
                <a:latin typeface="Franklin Gothic Book" pitchFamily="34" charset="0"/>
                <a:cs typeface="Simplified Arabic" pitchFamily="18" charset="-78"/>
              </a:rPr>
              <a:t>بعضها</a:t>
            </a:r>
            <a:endParaRPr lang="en-US" sz="3600" b="1" dirty="0" smtClean="0">
              <a:solidFill>
                <a:srgbClr val="C00000"/>
              </a:solidFill>
              <a:latin typeface="Franklin Gothic Book" pitchFamily="34" charset="0"/>
              <a:cs typeface="Simplified Arabic" pitchFamily="18" charset="-78"/>
            </a:endParaRPr>
          </a:p>
          <a:p>
            <a:pPr marL="0" indent="0" algn="ctr" rtl="1">
              <a:spcBef>
                <a:spcPct val="20000"/>
              </a:spcBef>
              <a:buClr>
                <a:srgbClr val="FFFF00"/>
              </a:buClr>
              <a:buSzPct val="70000"/>
              <a:defRPr/>
            </a:pPr>
            <a:r>
              <a:rPr lang="en-US" sz="2400" b="1" dirty="0" smtClean="0">
                <a:solidFill>
                  <a:srgbClr val="C00000"/>
                </a:solidFill>
                <a:latin typeface="Franklin Gothic Book" pitchFamily="34" charset="0"/>
                <a:cs typeface="Simplified Arabic" pitchFamily="18" charset="-78"/>
              </a:rPr>
              <a:t>More than one </a:t>
            </a:r>
            <a:r>
              <a:rPr lang="en-US" sz="2400" b="1" dirty="0" err="1" smtClean="0">
                <a:solidFill>
                  <a:srgbClr val="C00000"/>
                </a:solidFill>
                <a:latin typeface="Franklin Gothic Book" pitchFamily="34" charset="0"/>
                <a:cs typeface="Simplified Arabic" pitchFamily="18" charset="-78"/>
              </a:rPr>
              <a:t>Rewaiyah</a:t>
            </a:r>
            <a:r>
              <a:rPr lang="en-US" sz="2400" b="1" dirty="0" smtClean="0">
                <a:solidFill>
                  <a:srgbClr val="C00000"/>
                </a:solidFill>
                <a:latin typeface="Franklin Gothic Book" pitchFamily="34" charset="0"/>
                <a:cs typeface="Simplified Arabic" pitchFamily="18" charset="-78"/>
              </a:rPr>
              <a:t> regarding some of it</a:t>
            </a:r>
            <a:endParaRPr lang="ar-KW" sz="2400" b="1" dirty="0">
              <a:solidFill>
                <a:srgbClr val="C00000"/>
              </a:solidFill>
              <a:latin typeface="Franklin Gothic Book" pitchFamily="34" charset="0"/>
              <a:cs typeface="Simplified Arabic" pitchFamily="18" charset="-78"/>
            </a:endParaRPr>
          </a:p>
          <a:p>
            <a:pPr marL="0" indent="0" algn="ctr" rtl="1">
              <a:spcBef>
                <a:spcPct val="20000"/>
              </a:spcBef>
              <a:buClr>
                <a:srgbClr val="FFFF00"/>
              </a:buClr>
              <a:buSzPct val="70000"/>
              <a:defRPr/>
            </a:pPr>
            <a:endParaRPr lang="ar-KW" sz="2000" dirty="0"/>
          </a:p>
          <a:p>
            <a:pPr algn="r" rtl="1">
              <a:spcBef>
                <a:spcPct val="20000"/>
              </a:spcBef>
              <a:buSzPct val="70000"/>
              <a:buFont typeface="Wingdings" panose="05000000000000000000" pitchFamily="2" charset="2"/>
              <a:buChar char="v"/>
              <a:defRPr/>
            </a:pPr>
            <a:r>
              <a:rPr lang="ar-KW" sz="2000" b="1" dirty="0">
                <a:latin typeface="Franklin Gothic Book" pitchFamily="34" charset="0"/>
                <a:cs typeface="Simplified Arabic" pitchFamily="18" charset="-78"/>
              </a:rPr>
              <a:t>الكوفيون: الم </a:t>
            </a:r>
            <a:r>
              <a:rPr lang="ar-KW" sz="2000" b="1" dirty="0">
                <a:solidFill>
                  <a:srgbClr val="B40305"/>
                </a:solidFill>
                <a:latin typeface="Franklin Gothic Book" pitchFamily="34" charset="0"/>
                <a:cs typeface="Simplified Arabic" pitchFamily="18" charset="-78"/>
              </a:rPr>
              <a:t>(1)</a:t>
            </a:r>
            <a:r>
              <a:rPr lang="ar-KW" sz="2000" b="1" dirty="0">
                <a:solidFill>
                  <a:srgbClr val="FFFF00"/>
                </a:solidFill>
                <a:latin typeface="Franklin Gothic Book" pitchFamily="34" charset="0"/>
                <a:cs typeface="Simplified Arabic" pitchFamily="18" charset="-78"/>
              </a:rPr>
              <a:t> </a:t>
            </a:r>
            <a:r>
              <a:rPr lang="ar-KW" sz="2000" b="1" dirty="0">
                <a:latin typeface="Franklin Gothic Book" pitchFamily="34" charset="0"/>
                <a:cs typeface="Simplified Arabic" pitchFamily="18" charset="-78"/>
              </a:rPr>
              <a:t>ذلك الكتاب لا ريب فيه هدى للمتقين (2)</a:t>
            </a:r>
          </a:p>
          <a:p>
            <a:pPr algn="r" rtl="1">
              <a:spcBef>
                <a:spcPct val="20000"/>
              </a:spcBef>
              <a:buSzPct val="70000"/>
              <a:buFont typeface="Wingdings" panose="05000000000000000000" pitchFamily="2" charset="2"/>
              <a:buChar char="v"/>
              <a:defRPr/>
            </a:pPr>
            <a:r>
              <a:rPr lang="ar-KW" sz="2000" b="1" dirty="0">
                <a:latin typeface="Franklin Gothic Book" pitchFamily="34" charset="0"/>
                <a:cs typeface="Simplified Arabic" pitchFamily="18" charset="-78"/>
              </a:rPr>
              <a:t>المدنيون: الم ذلك الكتاب لا ريب فيه هدى للمتقين</a:t>
            </a:r>
            <a:r>
              <a:rPr lang="ar-KW" sz="2000" b="1" dirty="0">
                <a:solidFill>
                  <a:srgbClr val="B40305"/>
                </a:solidFill>
                <a:latin typeface="Franklin Gothic Book" pitchFamily="34" charset="0"/>
                <a:cs typeface="Simplified Arabic" pitchFamily="18" charset="-78"/>
              </a:rPr>
              <a:t> (1)</a:t>
            </a:r>
          </a:p>
          <a:p>
            <a:pPr marL="0" indent="0" algn="ctr" rtl="1">
              <a:spcBef>
                <a:spcPct val="20000"/>
              </a:spcBef>
              <a:buClr>
                <a:srgbClr val="FFFF00"/>
              </a:buClr>
              <a:buSzPct val="70000"/>
              <a:defRPr/>
            </a:pPr>
            <a:endParaRPr lang="ar-KW" sz="3600" b="1" dirty="0">
              <a:solidFill>
                <a:srgbClr val="FFFF00"/>
              </a:solidFill>
              <a:latin typeface="Franklin Gothic Book" pitchFamily="34" charset="0"/>
              <a:cs typeface="Simplified Arabic" pitchFamily="18" charset="-78"/>
            </a:endParaRPr>
          </a:p>
          <a:p>
            <a:pPr algn="r" rtl="1">
              <a:spcBef>
                <a:spcPct val="20000"/>
              </a:spcBef>
              <a:buClr>
                <a:srgbClr val="FFFF00"/>
              </a:buClr>
              <a:buSzPct val="70000"/>
              <a:buFont typeface="Wingdings" pitchFamily="2" charset="2"/>
              <a:buChar char="q"/>
              <a:defRPr/>
            </a:pPr>
            <a:endParaRPr lang="ar-KW" sz="4000" b="1" dirty="0">
              <a:latin typeface="Franklin Gothic Book" pitchFamily="34" charset="0"/>
              <a:cs typeface="Simplified Arabic" pitchFamily="18" charset="-78"/>
            </a:endParaRPr>
          </a:p>
        </p:txBody>
      </p:sp>
      <p:pic>
        <p:nvPicPr>
          <p:cNvPr id="9"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
          <p:cNvSpPr>
            <a:spLocks noChangeArrowheads="1"/>
          </p:cNvSpPr>
          <p:nvPr/>
        </p:nvSpPr>
        <p:spPr bwMode="auto">
          <a:xfrm>
            <a:off x="9625013" y="2994610"/>
            <a:ext cx="2006693" cy="2062103"/>
          </a:xfrm>
          <a:prstGeom prst="rect">
            <a:avLst/>
          </a:prstGeom>
          <a:solidFill>
            <a:schemeClr val="accent1">
              <a:lumMod val="50000"/>
            </a:schemeClr>
          </a:solidFill>
          <a:ln w="9525">
            <a:solidFill>
              <a:srgbClr val="FFFF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ترتيب</a:t>
            </a:r>
          </a:p>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الآيات </a:t>
            </a:r>
            <a:r>
              <a:rPr lang="ar-KW" altLang="en-US" sz="4000" b="1" dirty="0" smtClean="0">
                <a:solidFill>
                  <a:srgbClr val="FFFF00"/>
                </a:solidFill>
                <a:latin typeface="Garamond" panose="02020404030301010803" pitchFamily="18" charset="0"/>
                <a:cs typeface="PT Bold Heading" pitchFamily="2" charset="-78"/>
              </a:rPr>
              <a:t>والسور</a:t>
            </a:r>
            <a:endParaRPr lang="en-US" altLang="en-US" sz="4000" b="1" dirty="0" smtClean="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zh-CN" sz="2400" b="1" dirty="0" smtClean="0">
                <a:solidFill>
                  <a:srgbClr val="FFFF00"/>
                </a:solidFill>
                <a:latin typeface="Garamond" panose="02020404030301010803" pitchFamily="18" charset="0"/>
                <a:cs typeface="PT Bold Heading" pitchFamily="2" charset="-78"/>
              </a:rPr>
              <a:t>The order of Ayat &amp; </a:t>
            </a:r>
            <a:r>
              <a:rPr lang="en-US" altLang="zh-CN" sz="2400" b="1" dirty="0" err="1" smtClean="0">
                <a:solidFill>
                  <a:srgbClr val="FFFF00"/>
                </a:solidFill>
                <a:latin typeface="Garamond" panose="02020404030301010803" pitchFamily="18" charset="0"/>
                <a:cs typeface="PT Bold Heading" pitchFamily="2" charset="-78"/>
              </a:rPr>
              <a:t>Suras</a:t>
            </a:r>
            <a:endParaRPr lang="ar-EG" altLang="zh-CN" sz="1400" b="1" dirty="0">
              <a:solidFill>
                <a:srgbClr val="FFFF00"/>
              </a:solidFill>
              <a:latin typeface="Garamond" panose="02020404030301010803" pitchFamily="18" charset="0"/>
              <a:cs typeface="华文楷体"/>
            </a:endParaRPr>
          </a:p>
        </p:txBody>
      </p:sp>
      <p:sp>
        <p:nvSpPr>
          <p:cNvPr id="13" name="Rectangle 12"/>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
        <p:nvSpPr>
          <p:cNvPr id="8" name="TextBox 7"/>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3556190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fade">
                                      <p:cBhvr>
                                        <p:cTn id="23" dur="500"/>
                                        <p:tgtEl>
                                          <p:spTgt spid="7">
                                            <p:txEl>
                                              <p:pRg st="5" end="5"/>
                                            </p:txEl>
                                          </p:spTgt>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13">
                                            <p:bg/>
                                          </p:spTgt>
                                        </p:tgtEl>
                                        <p:attrNameLst>
                                          <p:attrName>style.visibility</p:attrName>
                                        </p:attrNameLst>
                                      </p:cBhvr>
                                      <p:to>
                                        <p:strVal val="visible"/>
                                      </p:to>
                                    </p:set>
                                    <p:animEffect transition="in" filter="fade">
                                      <p:cBhvr>
                                        <p:cTn id="33" dur="1000">
                                          <p:stCondLst>
                                            <p:cond delay="0"/>
                                          </p:stCondLst>
                                        </p:cTn>
                                        <p:tgtEl>
                                          <p:spTgt spid="13">
                                            <p:bg/>
                                          </p:spTgt>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1000">
                                          <p:stCondLst>
                                            <p:cond delay="0"/>
                                          </p:stCondLst>
                                        </p:cTn>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 grpId="0" animBg="1"/>
      <p:bldP spid="13"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3469341" y="2853906"/>
            <a:ext cx="556867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Garamond" pitchFamily="18" charset="0"/>
                <a:cs typeface="PT Bold Heading" pitchFamily="2" charset="-78"/>
              </a:defRPr>
            </a:lvl1pPr>
            <a:lvl2pPr marL="742950" indent="-285750" eaLnBrk="0" hangingPunct="0">
              <a:defRPr>
                <a:solidFill>
                  <a:schemeClr val="tx1"/>
                </a:solidFill>
                <a:latin typeface="Garamond" pitchFamily="18" charset="0"/>
                <a:cs typeface="PT Bold Heading" pitchFamily="2" charset="-78"/>
              </a:defRPr>
            </a:lvl2pPr>
            <a:lvl3pPr marL="1143000" indent="-228600" eaLnBrk="0" hangingPunct="0">
              <a:defRPr>
                <a:solidFill>
                  <a:schemeClr val="tx1"/>
                </a:solidFill>
                <a:latin typeface="Garamond" pitchFamily="18" charset="0"/>
                <a:cs typeface="PT Bold Heading" pitchFamily="2" charset="-78"/>
              </a:defRPr>
            </a:lvl3pPr>
            <a:lvl4pPr marL="1600200" indent="-228600" eaLnBrk="0" hangingPunct="0">
              <a:defRPr>
                <a:solidFill>
                  <a:schemeClr val="tx1"/>
                </a:solidFill>
                <a:latin typeface="Garamond" pitchFamily="18" charset="0"/>
                <a:cs typeface="PT Bold Heading" pitchFamily="2" charset="-78"/>
              </a:defRPr>
            </a:lvl4pPr>
            <a:lvl5pPr marL="2057400" indent="-228600" eaLnBrk="0" hangingPunct="0">
              <a:defRPr>
                <a:solidFill>
                  <a:schemeClr val="tx1"/>
                </a:solidFill>
                <a:latin typeface="Garamond" pitchFamily="18" charset="0"/>
                <a:cs typeface="PT Bold Heading" pitchFamily="2" charset="-78"/>
              </a:defRPr>
            </a:lvl5pPr>
            <a:lvl6pPr marL="2514600" indent="-228600" eaLnBrk="0" fontAlgn="base" hangingPunct="0">
              <a:spcBef>
                <a:spcPct val="0"/>
              </a:spcBef>
              <a:spcAft>
                <a:spcPct val="0"/>
              </a:spcAft>
              <a:defRPr>
                <a:solidFill>
                  <a:schemeClr val="tx1"/>
                </a:solidFill>
                <a:latin typeface="Garamond" pitchFamily="18" charset="0"/>
                <a:cs typeface="PT Bold Heading" pitchFamily="2" charset="-78"/>
              </a:defRPr>
            </a:lvl6pPr>
            <a:lvl7pPr marL="2971800" indent="-228600" eaLnBrk="0" fontAlgn="base" hangingPunct="0">
              <a:spcBef>
                <a:spcPct val="0"/>
              </a:spcBef>
              <a:spcAft>
                <a:spcPct val="0"/>
              </a:spcAft>
              <a:defRPr>
                <a:solidFill>
                  <a:schemeClr val="tx1"/>
                </a:solidFill>
                <a:latin typeface="Garamond" pitchFamily="18" charset="0"/>
                <a:cs typeface="PT Bold Heading" pitchFamily="2" charset="-78"/>
              </a:defRPr>
            </a:lvl7pPr>
            <a:lvl8pPr marL="3429000" indent="-228600" eaLnBrk="0" fontAlgn="base" hangingPunct="0">
              <a:spcBef>
                <a:spcPct val="0"/>
              </a:spcBef>
              <a:spcAft>
                <a:spcPct val="0"/>
              </a:spcAft>
              <a:defRPr>
                <a:solidFill>
                  <a:schemeClr val="tx1"/>
                </a:solidFill>
                <a:latin typeface="Garamond" pitchFamily="18" charset="0"/>
                <a:cs typeface="PT Bold Heading" pitchFamily="2" charset="-78"/>
              </a:defRPr>
            </a:lvl8pPr>
            <a:lvl9pPr marL="3886200" indent="-228600" eaLnBrk="0" fontAlgn="base" hangingPunct="0">
              <a:spcBef>
                <a:spcPct val="0"/>
              </a:spcBef>
              <a:spcAft>
                <a:spcPct val="0"/>
              </a:spcAft>
              <a:defRPr>
                <a:solidFill>
                  <a:schemeClr val="tx1"/>
                </a:solidFill>
                <a:latin typeface="Garamond" pitchFamily="18" charset="0"/>
                <a:cs typeface="PT Bold Heading" pitchFamily="2" charset="-78"/>
              </a:defRPr>
            </a:lvl9pPr>
          </a:lstStyle>
          <a:p>
            <a:pPr marL="0" indent="0" algn="ctr" rtl="1">
              <a:spcBef>
                <a:spcPct val="20000"/>
              </a:spcBef>
              <a:buClr>
                <a:srgbClr val="FFFF00"/>
              </a:buClr>
              <a:buSzPct val="70000"/>
              <a:defRPr/>
            </a:pPr>
            <a:r>
              <a:rPr lang="ar-KW" sz="3200" b="1" dirty="0">
                <a:latin typeface="Franklin Gothic Book" pitchFamily="34" charset="0"/>
                <a:cs typeface="Simplified Arabic" pitchFamily="18" charset="-78"/>
              </a:rPr>
              <a:t> </a:t>
            </a:r>
            <a:r>
              <a:rPr lang="ar-KW" sz="3200" b="1" dirty="0" smtClean="0">
                <a:latin typeface="Franklin Gothic Book" pitchFamily="34" charset="0"/>
                <a:cs typeface="Simplified Arabic" pitchFamily="18" charset="-78"/>
              </a:rPr>
              <a:t>جمهور</a:t>
            </a:r>
            <a:r>
              <a:rPr lang="ar-SA" sz="3200" b="1" dirty="0" smtClean="0">
                <a:latin typeface="Franklin Gothic Book" pitchFamily="34" charset="0"/>
                <a:cs typeface="Simplified Arabic" pitchFamily="18" charset="-78"/>
              </a:rPr>
              <a:t> العلماء  </a:t>
            </a:r>
            <a:r>
              <a:rPr lang="en-US" sz="2400" b="1" dirty="0" smtClean="0">
                <a:latin typeface="Franklin Gothic Book" pitchFamily="34" charset="0"/>
                <a:cs typeface="Simplified Arabic" pitchFamily="18" charset="-78"/>
              </a:rPr>
              <a:t>Most of the scholars</a:t>
            </a:r>
            <a:endParaRPr lang="ar-KW" sz="2000" b="1" dirty="0">
              <a:latin typeface="Franklin Gothic Book" pitchFamily="34" charset="0"/>
              <a:cs typeface="Simplified Arabic" pitchFamily="18" charset="-78"/>
            </a:endParaRPr>
          </a:p>
          <a:p>
            <a:pPr marL="0" indent="0" algn="ctr" rtl="1">
              <a:spcBef>
                <a:spcPct val="20000"/>
              </a:spcBef>
              <a:buClr>
                <a:srgbClr val="FFFF00"/>
              </a:buClr>
              <a:buSzPct val="70000"/>
              <a:defRPr/>
            </a:pPr>
            <a:r>
              <a:rPr lang="ar-KW" sz="2800" b="1" dirty="0">
                <a:solidFill>
                  <a:srgbClr val="B40305"/>
                </a:solidFill>
                <a:latin typeface="Franklin Gothic Book" pitchFamily="34" charset="0"/>
                <a:cs typeface="Simplified Arabic" pitchFamily="18" charset="-78"/>
              </a:rPr>
              <a:t>ترتيب السور توقيفي </a:t>
            </a:r>
            <a:r>
              <a:rPr lang="ar-KW" sz="2800" b="1" dirty="0" smtClean="0">
                <a:solidFill>
                  <a:srgbClr val="B40305"/>
                </a:solidFill>
                <a:latin typeface="Franklin Gothic Book" pitchFamily="34" charset="0"/>
                <a:cs typeface="Simplified Arabic" pitchFamily="18" charset="-78"/>
              </a:rPr>
              <a:t>بالوحي</a:t>
            </a:r>
            <a:endParaRPr lang="ar-SA" sz="2800" b="1" dirty="0" smtClean="0">
              <a:solidFill>
                <a:srgbClr val="B40305"/>
              </a:solidFill>
              <a:latin typeface="Franklin Gothic Book" pitchFamily="34" charset="0"/>
              <a:cs typeface="Simplified Arabic" pitchFamily="18" charset="-78"/>
            </a:endParaRPr>
          </a:p>
          <a:p>
            <a:pPr marL="0" indent="0" algn="ctr" rtl="1">
              <a:spcBef>
                <a:spcPct val="20000"/>
              </a:spcBef>
              <a:buClr>
                <a:srgbClr val="FFFF00"/>
              </a:buClr>
              <a:buSzPct val="70000"/>
              <a:defRPr/>
            </a:pPr>
            <a:r>
              <a:rPr lang="en-US" sz="2800" b="1" dirty="0" smtClean="0">
                <a:solidFill>
                  <a:srgbClr val="B40305"/>
                </a:solidFill>
                <a:latin typeface="Franklin Gothic Book" pitchFamily="34" charset="0"/>
                <a:cs typeface="Simplified Arabic" pitchFamily="18" charset="-78"/>
              </a:rPr>
              <a:t>The order of the </a:t>
            </a:r>
            <a:r>
              <a:rPr lang="en-US" sz="2800" b="1" dirty="0" err="1" smtClean="0">
                <a:solidFill>
                  <a:srgbClr val="B40305"/>
                </a:solidFill>
                <a:latin typeface="Franklin Gothic Book" pitchFamily="34" charset="0"/>
                <a:cs typeface="Simplified Arabic" pitchFamily="18" charset="-78"/>
              </a:rPr>
              <a:t>Suras</a:t>
            </a:r>
            <a:r>
              <a:rPr lang="en-US" sz="2800" b="1" dirty="0" smtClean="0">
                <a:solidFill>
                  <a:srgbClr val="B40305"/>
                </a:solidFill>
                <a:latin typeface="Franklin Gothic Book" pitchFamily="34" charset="0"/>
                <a:cs typeface="Simplified Arabic" pitchFamily="18" charset="-78"/>
              </a:rPr>
              <a:t> is “</a:t>
            </a:r>
            <a:r>
              <a:rPr lang="en-US" sz="2800" b="1" dirty="0" err="1" smtClean="0">
                <a:solidFill>
                  <a:srgbClr val="B40305"/>
                </a:solidFill>
                <a:latin typeface="Franklin Gothic Book" pitchFamily="34" charset="0"/>
                <a:cs typeface="Simplified Arabic" pitchFamily="18" charset="-78"/>
              </a:rPr>
              <a:t>Tawqeefy</a:t>
            </a:r>
            <a:r>
              <a:rPr lang="en-US" sz="2800" b="1" dirty="0" smtClean="0">
                <a:solidFill>
                  <a:srgbClr val="B40305"/>
                </a:solidFill>
                <a:latin typeface="Franklin Gothic Book" pitchFamily="34" charset="0"/>
                <a:cs typeface="Simplified Arabic" pitchFamily="18" charset="-78"/>
              </a:rPr>
              <a:t>”</a:t>
            </a:r>
          </a:p>
          <a:p>
            <a:pPr marL="0" indent="0" algn="ctr" rtl="1">
              <a:spcBef>
                <a:spcPct val="20000"/>
              </a:spcBef>
              <a:buClr>
                <a:srgbClr val="FFFF00"/>
              </a:buClr>
              <a:buSzPct val="70000"/>
              <a:defRPr/>
            </a:pPr>
            <a:endParaRPr lang="ar-KW" sz="1200" b="1" dirty="0">
              <a:solidFill>
                <a:srgbClr val="B40305"/>
              </a:solidFill>
              <a:latin typeface="Franklin Gothic Book" pitchFamily="34" charset="0"/>
              <a:cs typeface="Simplified Arabic" pitchFamily="18" charset="-78"/>
            </a:endParaRPr>
          </a:p>
          <a:p>
            <a:pPr marL="0" indent="0" algn="ctr" rtl="1">
              <a:spcBef>
                <a:spcPct val="20000"/>
              </a:spcBef>
              <a:buClr>
                <a:srgbClr val="FFFF00"/>
              </a:buClr>
              <a:buSzPct val="70000"/>
              <a:defRPr/>
            </a:pPr>
            <a:r>
              <a:rPr lang="ar-KW" sz="1600" dirty="0"/>
              <a:t>قال </a:t>
            </a:r>
            <a:r>
              <a:rPr lang="ar-SA" sz="1600" dirty="0"/>
              <a:t>صلى الله عليه وسلم: </a:t>
            </a:r>
            <a:endParaRPr lang="ar-KW" sz="1600" dirty="0"/>
          </a:p>
          <a:p>
            <a:pPr marL="0" indent="0" algn="ctr" rtl="1">
              <a:spcBef>
                <a:spcPct val="20000"/>
              </a:spcBef>
              <a:buClr>
                <a:srgbClr val="FFFF00"/>
              </a:buClr>
              <a:buSzPct val="70000"/>
              <a:defRPr/>
            </a:pPr>
            <a:r>
              <a:rPr lang="ar-SA" sz="2800" b="1" dirty="0"/>
              <a:t>" </a:t>
            </a:r>
            <a:r>
              <a:rPr lang="ar-KW" sz="2800" b="1" dirty="0"/>
              <a:t> </a:t>
            </a:r>
            <a:r>
              <a:rPr lang="ar-SA" sz="2800" b="1" dirty="0"/>
              <a:t>أعطيت مكان التوراة السبع الطوال، وأعطيت مكان الزبور المئين، وأعطيت مكان الإنجيل المثاني، وفضلت بالمفصل</a:t>
            </a:r>
            <a:r>
              <a:rPr lang="ar-KW" sz="2800" b="1" dirty="0"/>
              <a:t> «</a:t>
            </a:r>
            <a:r>
              <a:rPr lang="ar-SA" sz="2800" b="1" dirty="0"/>
              <a:t>. </a:t>
            </a:r>
            <a:endParaRPr lang="ar-SA" b="1" dirty="0"/>
          </a:p>
          <a:p>
            <a:pPr marL="0" indent="0" algn="ctr" rtl="1">
              <a:spcBef>
                <a:spcPct val="20000"/>
              </a:spcBef>
              <a:buClr>
                <a:srgbClr val="FFFF00"/>
              </a:buClr>
              <a:buSzPct val="70000"/>
              <a:defRPr/>
            </a:pPr>
            <a:r>
              <a:rPr lang="ar-SA" sz="1600" dirty="0"/>
              <a:t>. </a:t>
            </a:r>
            <a:endParaRPr lang="en-US" sz="1600" dirty="0">
              <a:cs typeface="Tahoma" pitchFamily="34" charset="0"/>
            </a:endParaRPr>
          </a:p>
          <a:p>
            <a:pPr marL="0" indent="0" algn="ctr" rtl="1">
              <a:spcBef>
                <a:spcPct val="20000"/>
              </a:spcBef>
              <a:buClr>
                <a:srgbClr val="FFFF00"/>
              </a:buClr>
              <a:buSzPct val="70000"/>
              <a:defRPr/>
            </a:pPr>
            <a:endParaRPr lang="ar-KW" sz="2800" b="1" dirty="0">
              <a:solidFill>
                <a:srgbClr val="FFFF00"/>
              </a:solidFill>
              <a:latin typeface="Franklin Gothic Book" pitchFamily="34" charset="0"/>
              <a:cs typeface="Simplified Arabic" pitchFamily="18" charset="-78"/>
            </a:endParaRPr>
          </a:p>
          <a:p>
            <a:pPr algn="r" rtl="1">
              <a:spcBef>
                <a:spcPct val="20000"/>
              </a:spcBef>
              <a:buClr>
                <a:srgbClr val="FFFF00"/>
              </a:buClr>
              <a:buSzPct val="70000"/>
              <a:buFont typeface="Wingdings" pitchFamily="2" charset="2"/>
              <a:buChar char="q"/>
              <a:defRPr/>
            </a:pPr>
            <a:endParaRPr lang="ar-KW" sz="3200" b="1" dirty="0">
              <a:latin typeface="Franklin Gothic Book" pitchFamily="34" charset="0"/>
              <a:cs typeface="Simplified Arabic" pitchFamily="18" charset="-78"/>
            </a:endParaRPr>
          </a:p>
        </p:txBody>
      </p:sp>
      <p:pic>
        <p:nvPicPr>
          <p:cNvPr id="11"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
          <p:cNvSpPr>
            <a:spLocks noChangeArrowheads="1"/>
          </p:cNvSpPr>
          <p:nvPr/>
        </p:nvSpPr>
        <p:spPr bwMode="auto">
          <a:xfrm>
            <a:off x="9625013" y="2994610"/>
            <a:ext cx="2006693" cy="2062103"/>
          </a:xfrm>
          <a:prstGeom prst="rect">
            <a:avLst/>
          </a:prstGeom>
          <a:solidFill>
            <a:schemeClr val="accent1">
              <a:lumMod val="50000"/>
            </a:schemeClr>
          </a:solidFill>
          <a:ln w="9525">
            <a:solidFill>
              <a:srgbClr val="FFFF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ترتيب</a:t>
            </a:r>
          </a:p>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الآيات </a:t>
            </a:r>
            <a:r>
              <a:rPr lang="ar-KW" altLang="en-US" sz="4000" b="1" dirty="0" smtClean="0">
                <a:solidFill>
                  <a:srgbClr val="FFFF00"/>
                </a:solidFill>
                <a:latin typeface="Garamond" panose="02020404030301010803" pitchFamily="18" charset="0"/>
                <a:cs typeface="PT Bold Heading" pitchFamily="2" charset="-78"/>
              </a:rPr>
              <a:t>والسور</a:t>
            </a:r>
            <a:endParaRPr lang="en-US" altLang="en-US" sz="4000" b="1" dirty="0" smtClean="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zh-CN" sz="2400" b="1" dirty="0" smtClean="0">
                <a:solidFill>
                  <a:srgbClr val="FFFF00"/>
                </a:solidFill>
                <a:latin typeface="Garamond" panose="02020404030301010803" pitchFamily="18" charset="0"/>
                <a:cs typeface="PT Bold Heading" pitchFamily="2" charset="-78"/>
              </a:rPr>
              <a:t>The order of Ayat &amp; </a:t>
            </a:r>
            <a:r>
              <a:rPr lang="en-US" altLang="zh-CN" sz="2400" b="1" dirty="0" err="1" smtClean="0">
                <a:solidFill>
                  <a:srgbClr val="FFFF00"/>
                </a:solidFill>
                <a:latin typeface="Garamond" panose="02020404030301010803" pitchFamily="18" charset="0"/>
                <a:cs typeface="PT Bold Heading" pitchFamily="2" charset="-78"/>
              </a:rPr>
              <a:t>Suras</a:t>
            </a:r>
            <a:endParaRPr lang="ar-EG" altLang="zh-CN" sz="1400" b="1" dirty="0">
              <a:solidFill>
                <a:srgbClr val="FFFF00"/>
              </a:solidFill>
              <a:latin typeface="Garamond" panose="02020404030301010803" pitchFamily="18" charset="0"/>
              <a:cs typeface="华文楷体"/>
            </a:endParaRPr>
          </a:p>
        </p:txBody>
      </p:sp>
      <p:sp>
        <p:nvSpPr>
          <p:cNvPr id="13" name="Rectangle 12"/>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
        <p:nvSpPr>
          <p:cNvPr id="7" name="TextBox 6"/>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3335177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1500"/>
                                        <p:tgtEl>
                                          <p:spTgt spid="9">
                                            <p:txEl>
                                              <p:pRg st="0" end="0"/>
                                            </p:txEl>
                                          </p:spTgt>
                                        </p:tgtEl>
                                      </p:cBhvr>
                                    </p:animEffect>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1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5" dur="1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 calcmode="lin" valueType="num">
                                      <p:cBhvr>
                                        <p:cTn id="20" dur="1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1" dur="1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2" dur="1500"/>
                                        <p:tgtEl>
                                          <p:spTgt spid="9">
                                            <p:txEl>
                                              <p:pRg st="2" end="2"/>
                                            </p:txEl>
                                          </p:spTgt>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 calcmode="lin" valueType="num">
                                      <p:cBhvr>
                                        <p:cTn id="26" dur="1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27" dur="1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28" dur="1500"/>
                                        <p:tgtEl>
                                          <p:spTgt spid="9">
                                            <p:txEl>
                                              <p:pRg st="4" end="4"/>
                                            </p:txEl>
                                          </p:spTgt>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 calcmode="lin" valueType="num">
                                      <p:cBhvr>
                                        <p:cTn id="32" dur="1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3" dur="1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34" dur="1500"/>
                                        <p:tgtEl>
                                          <p:spTgt spid="9">
                                            <p:txEl>
                                              <p:pRg st="5" end="5"/>
                                            </p:txEl>
                                          </p:spTgt>
                                        </p:tgtEl>
                                      </p:cBhvr>
                                    </p:animEffec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 calcmode="lin" valueType="num">
                                      <p:cBhvr>
                                        <p:cTn id="38" dur="1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39" dur="1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40" dur="1500"/>
                                        <p:tgtEl>
                                          <p:spTgt spid="9">
                                            <p:txEl>
                                              <p:pRg st="6" end="6"/>
                                            </p:txEl>
                                          </p:spTgt>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10" presetClass="entr" presetSubtype="0" fill="hold" grpId="0" nodeType="afterEffect">
                                  <p:stCondLst>
                                    <p:cond delay="0"/>
                                  </p:stCondLst>
                                  <p:childTnLst>
                                    <p:set>
                                      <p:cBhvr>
                                        <p:cTn id="49" dur="1" fill="hold">
                                          <p:stCondLst>
                                            <p:cond delay="0"/>
                                          </p:stCondLst>
                                        </p:cTn>
                                        <p:tgtEl>
                                          <p:spTgt spid="13">
                                            <p:bg/>
                                          </p:spTgt>
                                        </p:tgtEl>
                                        <p:attrNameLst>
                                          <p:attrName>style.visibility</p:attrName>
                                        </p:attrNameLst>
                                      </p:cBhvr>
                                      <p:to>
                                        <p:strVal val="visible"/>
                                      </p:to>
                                    </p:set>
                                    <p:animEffect transition="in" filter="fade">
                                      <p:cBhvr>
                                        <p:cTn id="50" dur="1000">
                                          <p:stCondLst>
                                            <p:cond delay="0"/>
                                          </p:stCondLst>
                                        </p:cTn>
                                        <p:tgtEl>
                                          <p:spTgt spid="13">
                                            <p:bg/>
                                          </p:spTgt>
                                        </p:tgtEl>
                                      </p:cBhvr>
                                    </p:animEffect>
                                  </p:childTnLst>
                                </p:cTn>
                              </p:par>
                            </p:childTnLst>
                          </p:cTn>
                        </p:par>
                        <p:par>
                          <p:cTn id="51" fill="hold">
                            <p:stCondLst>
                              <p:cond delay="8000"/>
                            </p:stCondLst>
                            <p:childTnLst>
                              <p:par>
                                <p:cTn id="52" presetID="10" presetClass="entr" presetSubtype="0" fill="hold" grpId="0" nodeType="afterEffect">
                                  <p:stCondLst>
                                    <p:cond delay="0"/>
                                  </p:stCondLst>
                                  <p:childTnLst>
                                    <p:set>
                                      <p:cBhvr>
                                        <p:cTn id="53" dur="1" fill="hold">
                                          <p:stCondLst>
                                            <p:cond delay="0"/>
                                          </p:stCondLst>
                                        </p:cTn>
                                        <p:tgtEl>
                                          <p:spTgt spid="13">
                                            <p:txEl>
                                              <p:pRg st="0" end="0"/>
                                            </p:txEl>
                                          </p:spTgt>
                                        </p:tgtEl>
                                        <p:attrNameLst>
                                          <p:attrName>style.visibility</p:attrName>
                                        </p:attrNameLst>
                                      </p:cBhvr>
                                      <p:to>
                                        <p:strVal val="visible"/>
                                      </p:to>
                                    </p:set>
                                    <p:animEffect transition="in" filter="fade">
                                      <p:cBhvr>
                                        <p:cTn id="54" dur="1000">
                                          <p:stCondLst>
                                            <p:cond delay="0"/>
                                          </p:stCondLst>
                                        </p:cTn>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animBg="1"/>
      <p:bldP spid="13"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294529" y="1934135"/>
            <a:ext cx="7717959" cy="719138"/>
          </a:xfrm>
          <a:prstGeom prst="rect">
            <a:avLst/>
          </a:prstGeom>
          <a:solidFill>
            <a:schemeClr val="accent6">
              <a:lumMod val="5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sz="3600" b="1" dirty="0">
                <a:solidFill>
                  <a:srgbClr val="FFFF00"/>
                </a:solidFill>
                <a:latin typeface="Arial" panose="020B0604020202020204" pitchFamily="34" charset="0"/>
                <a:cs typeface="Arial" panose="020B0604020202020204" pitchFamily="34" charset="0"/>
              </a:rPr>
              <a:t>علي بن أبي طالب </a:t>
            </a:r>
            <a:r>
              <a:rPr lang="ar-KW" altLang="en-US" sz="1000" b="1" dirty="0">
                <a:solidFill>
                  <a:schemeClr val="bg1"/>
                </a:solidFill>
                <a:latin typeface="Arial" panose="020B0604020202020204" pitchFamily="34" charset="0"/>
                <a:cs typeface="Arial" panose="020B0604020202020204" pitchFamily="34" charset="0"/>
              </a:rPr>
              <a:t>رضي الله عنه   </a:t>
            </a:r>
            <a:r>
              <a:rPr lang="ar-KW" altLang="en-US" sz="2000" b="1" dirty="0">
                <a:solidFill>
                  <a:schemeClr val="bg1"/>
                </a:solidFill>
                <a:latin typeface="Arial" panose="020B0604020202020204" pitchFamily="34" charset="0"/>
                <a:cs typeface="Arial" panose="020B0604020202020204" pitchFamily="34" charset="0"/>
              </a:rPr>
              <a:t>(36 هـ - 40هـ </a:t>
            </a:r>
            <a:r>
              <a:rPr lang="ar-KW" altLang="en-US" sz="2000" b="1" dirty="0" smtClean="0">
                <a:solidFill>
                  <a:schemeClr val="bg1"/>
                </a:solidFill>
                <a:latin typeface="Arial" panose="020B0604020202020204" pitchFamily="34" charset="0"/>
                <a:cs typeface="Arial" panose="020B0604020202020204" pitchFamily="34" charset="0"/>
              </a:rPr>
              <a:t>)</a:t>
            </a:r>
            <a:r>
              <a:rPr lang="en-US" altLang="en-US" sz="2000" b="1" dirty="0" smtClean="0">
                <a:solidFill>
                  <a:schemeClr val="bg1"/>
                </a:solidFill>
                <a:latin typeface="Arial" panose="020B0604020202020204" pitchFamily="34" charset="0"/>
                <a:cs typeface="Arial" panose="020B0604020202020204" pitchFamily="34" charset="0"/>
              </a:rPr>
              <a:t> </a:t>
            </a:r>
            <a:r>
              <a:rPr lang="en-US" altLang="en-US" sz="2400" b="1" dirty="0" smtClean="0">
                <a:solidFill>
                  <a:srgbClr val="FFFF00"/>
                </a:solidFill>
                <a:latin typeface="Arial" panose="020B0604020202020204" pitchFamily="34" charset="0"/>
                <a:cs typeface="Arial" panose="020B0604020202020204" pitchFamily="34" charset="0"/>
              </a:rPr>
              <a:t>Ali Ibn Abi-</a:t>
            </a:r>
            <a:r>
              <a:rPr lang="en-US" altLang="en-US" sz="2400" b="1" dirty="0" err="1" smtClean="0">
                <a:solidFill>
                  <a:srgbClr val="FFFF00"/>
                </a:solidFill>
                <a:latin typeface="Arial" panose="020B0604020202020204" pitchFamily="34" charset="0"/>
                <a:cs typeface="Arial" panose="020B0604020202020204" pitchFamily="34" charset="0"/>
              </a:rPr>
              <a:t>Talib</a:t>
            </a:r>
            <a:r>
              <a:rPr lang="en-US" altLang="en-US" sz="2400" b="1" dirty="0" smtClean="0">
                <a:solidFill>
                  <a:srgbClr val="FFFF00"/>
                </a:solidFill>
                <a:latin typeface="Arial" panose="020B0604020202020204" pitchFamily="34" charset="0"/>
                <a:cs typeface="Arial" panose="020B0604020202020204" pitchFamily="34" charset="0"/>
              </a:rPr>
              <a:t>  </a:t>
            </a:r>
            <a:endParaRPr lang="en-US" altLang="en-US" sz="2000" dirty="0">
              <a:solidFill>
                <a:srgbClr val="FFFF00"/>
              </a:solidFill>
              <a:latin typeface="Arial" panose="020B0604020202020204" pitchFamily="34" charset="0"/>
              <a:cs typeface="Arial" panose="020B0604020202020204" pitchFamily="34" charset="0"/>
            </a:endParaRPr>
          </a:p>
        </p:txBody>
      </p:sp>
      <p:pic>
        <p:nvPicPr>
          <p:cNvPr id="11" name="Picture 5" descr="C:\Users\HP\Desktop\القرآن حياتي\Pict\____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5638" y="2958446"/>
            <a:ext cx="46101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xplosion 1 11"/>
          <p:cNvSpPr/>
          <p:nvPr/>
        </p:nvSpPr>
        <p:spPr>
          <a:xfrm>
            <a:off x="9815514" y="4503084"/>
            <a:ext cx="1223963" cy="792162"/>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sz="1400" b="1" dirty="0">
                <a:solidFill>
                  <a:srgbClr val="FF0000"/>
                </a:solidFill>
              </a:rPr>
              <a:t>العرب</a:t>
            </a:r>
          </a:p>
        </p:txBody>
      </p:sp>
      <p:sp>
        <p:nvSpPr>
          <p:cNvPr id="13" name="Explosion 1 12"/>
          <p:cNvSpPr/>
          <p:nvPr/>
        </p:nvSpPr>
        <p:spPr>
          <a:xfrm>
            <a:off x="10318751" y="3679172"/>
            <a:ext cx="1223962" cy="792163"/>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sz="1200" b="1" dirty="0">
                <a:solidFill>
                  <a:srgbClr val="FF0000"/>
                </a:solidFill>
              </a:rPr>
              <a:t>الفرس</a:t>
            </a:r>
          </a:p>
        </p:txBody>
      </p:sp>
      <p:sp>
        <p:nvSpPr>
          <p:cNvPr id="14" name="Explosion 1 13"/>
          <p:cNvSpPr/>
          <p:nvPr/>
        </p:nvSpPr>
        <p:spPr>
          <a:xfrm>
            <a:off x="8555038" y="4134785"/>
            <a:ext cx="1511300" cy="790575"/>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sz="1050" b="1" dirty="0">
                <a:solidFill>
                  <a:srgbClr val="FF0000"/>
                </a:solidFill>
              </a:rPr>
              <a:t>المصريون</a:t>
            </a:r>
          </a:p>
        </p:txBody>
      </p:sp>
      <p:sp>
        <p:nvSpPr>
          <p:cNvPr id="15" name="Explosion 1 14"/>
          <p:cNvSpPr/>
          <p:nvPr/>
        </p:nvSpPr>
        <p:spPr>
          <a:xfrm>
            <a:off x="7366002" y="3890309"/>
            <a:ext cx="1512887" cy="792162"/>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sz="1400" b="1" dirty="0">
                <a:solidFill>
                  <a:srgbClr val="FF0000"/>
                </a:solidFill>
              </a:rPr>
              <a:t>البربر</a:t>
            </a:r>
            <a:endParaRPr lang="ar-KW" sz="1050" b="1" dirty="0">
              <a:solidFill>
                <a:srgbClr val="FF0000"/>
              </a:solidFill>
            </a:endParaRPr>
          </a:p>
        </p:txBody>
      </p:sp>
      <p:sp>
        <p:nvSpPr>
          <p:cNvPr id="16" name="Explosion 1 15"/>
          <p:cNvSpPr/>
          <p:nvPr/>
        </p:nvSpPr>
        <p:spPr>
          <a:xfrm>
            <a:off x="9166227" y="3679172"/>
            <a:ext cx="1512887" cy="792163"/>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sz="1400" b="1" dirty="0">
                <a:solidFill>
                  <a:srgbClr val="FF0000"/>
                </a:solidFill>
              </a:rPr>
              <a:t>الروم</a:t>
            </a:r>
            <a:endParaRPr lang="ar-KW" sz="1050" b="1" dirty="0">
              <a:solidFill>
                <a:srgbClr val="FF0000"/>
              </a:solidFill>
            </a:endParaRPr>
          </a:p>
        </p:txBody>
      </p:sp>
      <p:sp>
        <p:nvSpPr>
          <p:cNvPr id="17" name="Explosion 1 16"/>
          <p:cNvSpPr/>
          <p:nvPr/>
        </p:nvSpPr>
        <p:spPr>
          <a:xfrm>
            <a:off x="9788526" y="3098147"/>
            <a:ext cx="1223962" cy="792163"/>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sz="1200" b="1" dirty="0">
                <a:solidFill>
                  <a:srgbClr val="FF0000"/>
                </a:solidFill>
              </a:rPr>
              <a:t>الترك</a:t>
            </a:r>
          </a:p>
        </p:txBody>
      </p:sp>
      <p:pic>
        <p:nvPicPr>
          <p:cNvPr id="18" name="Picture 4" descr="C:\Users\HP\Desktop\القرآن حياتي\Pict\quran-rea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txBox="1">
            <a:spLocks noChangeArrowheads="1"/>
          </p:cNvSpPr>
          <p:nvPr/>
        </p:nvSpPr>
        <p:spPr bwMode="auto">
          <a:xfrm>
            <a:off x="3485311" y="3098147"/>
            <a:ext cx="320292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Garamond" pitchFamily="18" charset="0"/>
                <a:cs typeface="PT Bold Heading" pitchFamily="2" charset="-78"/>
              </a:defRPr>
            </a:lvl1pPr>
            <a:lvl2pPr marL="742950" indent="-285750" eaLnBrk="0" hangingPunct="0">
              <a:defRPr>
                <a:solidFill>
                  <a:schemeClr val="tx1"/>
                </a:solidFill>
                <a:latin typeface="Garamond" pitchFamily="18" charset="0"/>
                <a:cs typeface="PT Bold Heading" pitchFamily="2" charset="-78"/>
              </a:defRPr>
            </a:lvl2pPr>
            <a:lvl3pPr marL="1143000" indent="-228600" eaLnBrk="0" hangingPunct="0">
              <a:defRPr>
                <a:solidFill>
                  <a:schemeClr val="tx1"/>
                </a:solidFill>
                <a:latin typeface="Garamond" pitchFamily="18" charset="0"/>
                <a:cs typeface="PT Bold Heading" pitchFamily="2" charset="-78"/>
              </a:defRPr>
            </a:lvl3pPr>
            <a:lvl4pPr marL="1600200" indent="-228600" eaLnBrk="0" hangingPunct="0">
              <a:defRPr>
                <a:solidFill>
                  <a:schemeClr val="tx1"/>
                </a:solidFill>
                <a:latin typeface="Garamond" pitchFamily="18" charset="0"/>
                <a:cs typeface="PT Bold Heading" pitchFamily="2" charset="-78"/>
              </a:defRPr>
            </a:lvl4pPr>
            <a:lvl5pPr marL="2057400" indent="-228600" eaLnBrk="0" hangingPunct="0">
              <a:defRPr>
                <a:solidFill>
                  <a:schemeClr val="tx1"/>
                </a:solidFill>
                <a:latin typeface="Garamond" pitchFamily="18" charset="0"/>
                <a:cs typeface="PT Bold Heading" pitchFamily="2" charset="-78"/>
              </a:defRPr>
            </a:lvl5pPr>
            <a:lvl6pPr marL="2514600" indent="-228600" eaLnBrk="0" fontAlgn="base" hangingPunct="0">
              <a:spcBef>
                <a:spcPct val="0"/>
              </a:spcBef>
              <a:spcAft>
                <a:spcPct val="0"/>
              </a:spcAft>
              <a:defRPr>
                <a:solidFill>
                  <a:schemeClr val="tx1"/>
                </a:solidFill>
                <a:latin typeface="Garamond" pitchFamily="18" charset="0"/>
                <a:cs typeface="PT Bold Heading" pitchFamily="2" charset="-78"/>
              </a:defRPr>
            </a:lvl6pPr>
            <a:lvl7pPr marL="2971800" indent="-228600" eaLnBrk="0" fontAlgn="base" hangingPunct="0">
              <a:spcBef>
                <a:spcPct val="0"/>
              </a:spcBef>
              <a:spcAft>
                <a:spcPct val="0"/>
              </a:spcAft>
              <a:defRPr>
                <a:solidFill>
                  <a:schemeClr val="tx1"/>
                </a:solidFill>
                <a:latin typeface="Garamond" pitchFamily="18" charset="0"/>
                <a:cs typeface="PT Bold Heading" pitchFamily="2" charset="-78"/>
              </a:defRPr>
            </a:lvl7pPr>
            <a:lvl8pPr marL="3429000" indent="-228600" eaLnBrk="0" fontAlgn="base" hangingPunct="0">
              <a:spcBef>
                <a:spcPct val="0"/>
              </a:spcBef>
              <a:spcAft>
                <a:spcPct val="0"/>
              </a:spcAft>
              <a:defRPr>
                <a:solidFill>
                  <a:schemeClr val="tx1"/>
                </a:solidFill>
                <a:latin typeface="Garamond" pitchFamily="18" charset="0"/>
                <a:cs typeface="PT Bold Heading" pitchFamily="2" charset="-78"/>
              </a:defRPr>
            </a:lvl8pPr>
            <a:lvl9pPr marL="3886200" indent="-228600" eaLnBrk="0" fontAlgn="base" hangingPunct="0">
              <a:spcBef>
                <a:spcPct val="0"/>
              </a:spcBef>
              <a:spcAft>
                <a:spcPct val="0"/>
              </a:spcAft>
              <a:defRPr>
                <a:solidFill>
                  <a:schemeClr val="tx1"/>
                </a:solidFill>
                <a:latin typeface="Garamond" pitchFamily="18" charset="0"/>
                <a:cs typeface="PT Bold Heading" pitchFamily="2" charset="-78"/>
              </a:defRPr>
            </a:lvl9pPr>
          </a:lstStyle>
          <a:p>
            <a:pPr marL="0" indent="0" algn="ctr" rtl="1">
              <a:spcBef>
                <a:spcPct val="20000"/>
              </a:spcBef>
              <a:buClr>
                <a:srgbClr val="FFFF00"/>
              </a:buClr>
              <a:buSzPct val="70000"/>
              <a:defRPr/>
            </a:pPr>
            <a:r>
              <a:rPr lang="en-US" sz="2800" b="1" dirty="0">
                <a:latin typeface="Franklin Gothic Book" pitchFamily="34" charset="0"/>
                <a:cs typeface="Simplified Arabic" pitchFamily="18" charset="-78"/>
              </a:rPr>
              <a:t>Many nations other than the Arabs accepted Islam</a:t>
            </a:r>
            <a:endParaRPr lang="en-US" dirty="0">
              <a:cs typeface="Tahoma" pitchFamily="34" charset="0"/>
            </a:endParaRPr>
          </a:p>
          <a:p>
            <a:pPr marL="0" indent="0" algn="ctr" rtl="1">
              <a:spcBef>
                <a:spcPct val="20000"/>
              </a:spcBef>
              <a:buClr>
                <a:srgbClr val="FFFF00"/>
              </a:buClr>
              <a:buSzPct val="70000"/>
              <a:defRPr/>
            </a:pPr>
            <a:r>
              <a:rPr lang="ar-SA" sz="3200" b="1" dirty="0" smtClean="0">
                <a:latin typeface="Franklin Gothic Book" pitchFamily="34" charset="0"/>
                <a:cs typeface="Simplified Arabic" pitchFamily="18" charset="-78"/>
              </a:rPr>
              <a:t>دخل في الإسلام أمم كثيرة من غير العرب</a:t>
            </a:r>
            <a:endParaRPr lang="ar-KW" sz="2800" b="1" dirty="0">
              <a:solidFill>
                <a:srgbClr val="FFFF00"/>
              </a:solidFill>
              <a:latin typeface="Franklin Gothic Book" pitchFamily="34" charset="0"/>
              <a:cs typeface="Simplified Arabic" pitchFamily="18" charset="-78"/>
            </a:endParaRPr>
          </a:p>
          <a:p>
            <a:pPr algn="r" rtl="1">
              <a:spcBef>
                <a:spcPct val="20000"/>
              </a:spcBef>
              <a:buClr>
                <a:srgbClr val="FFFF00"/>
              </a:buClr>
              <a:buSzPct val="70000"/>
              <a:buFont typeface="Wingdings" pitchFamily="2" charset="2"/>
              <a:buChar char="q"/>
              <a:defRPr/>
            </a:pPr>
            <a:endParaRPr lang="ar-KW" sz="3200" b="1" dirty="0">
              <a:latin typeface="Franklin Gothic Book" pitchFamily="34" charset="0"/>
              <a:cs typeface="Simplified Arabic" pitchFamily="18" charset="-78"/>
            </a:endParaRPr>
          </a:p>
        </p:txBody>
      </p:sp>
      <p:sp>
        <p:nvSpPr>
          <p:cNvPr id="20" name="TextBox 19"/>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17049296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par>
                          <p:cTn id="15" fill="hold">
                            <p:stCondLst>
                              <p:cond delay="3000"/>
                            </p:stCondLst>
                            <p:childTnLst>
                              <p:par>
                                <p:cTn id="16" presetID="35"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anim calcmode="lin" valueType="num">
                                      <p:cBhvr>
                                        <p:cTn id="19" dur="2000" fill="hold"/>
                                        <p:tgtEl>
                                          <p:spTgt spid="12"/>
                                        </p:tgtEl>
                                        <p:attrNameLst>
                                          <p:attrName>style.rotation</p:attrName>
                                        </p:attrNameLst>
                                      </p:cBhvr>
                                      <p:tavLst>
                                        <p:tav tm="0">
                                          <p:val>
                                            <p:fltVal val="720"/>
                                          </p:val>
                                        </p:tav>
                                        <p:tav tm="100000">
                                          <p:val>
                                            <p:fltVal val="0"/>
                                          </p:val>
                                        </p:tav>
                                      </p:tavLst>
                                    </p:anim>
                                    <p:anim calcmode="lin" valueType="num">
                                      <p:cBhvr>
                                        <p:cTn id="20" dur="2000" fill="hold"/>
                                        <p:tgtEl>
                                          <p:spTgt spid="12"/>
                                        </p:tgtEl>
                                        <p:attrNameLst>
                                          <p:attrName>ppt_h</p:attrName>
                                        </p:attrNameLst>
                                      </p:cBhvr>
                                      <p:tavLst>
                                        <p:tav tm="0">
                                          <p:val>
                                            <p:fltVal val="0"/>
                                          </p:val>
                                        </p:tav>
                                        <p:tav tm="100000">
                                          <p:val>
                                            <p:strVal val="#ppt_h"/>
                                          </p:val>
                                        </p:tav>
                                      </p:tavLst>
                                    </p:anim>
                                    <p:anim calcmode="lin" valueType="num">
                                      <p:cBhvr>
                                        <p:cTn id="21" dur="2000" fill="hold"/>
                                        <p:tgtEl>
                                          <p:spTgt spid="12"/>
                                        </p:tgtEl>
                                        <p:attrNameLst>
                                          <p:attrName>ppt_w</p:attrName>
                                        </p:attrNameLst>
                                      </p:cBhvr>
                                      <p:tavLst>
                                        <p:tav tm="0">
                                          <p:val>
                                            <p:fltVal val="0"/>
                                          </p:val>
                                        </p:tav>
                                        <p:tav tm="100000">
                                          <p:val>
                                            <p:strVal val="#ppt_w"/>
                                          </p:val>
                                        </p:tav>
                                      </p:tavLst>
                                    </p:anim>
                                  </p:childTnLst>
                                </p:cTn>
                              </p:par>
                            </p:childTnLst>
                          </p:cTn>
                        </p:par>
                        <p:par>
                          <p:cTn id="22" fill="hold">
                            <p:stCondLst>
                              <p:cond delay="5000"/>
                            </p:stCondLst>
                            <p:childTnLst>
                              <p:par>
                                <p:cTn id="23" presetID="35"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anim calcmode="lin" valueType="num">
                                      <p:cBhvr>
                                        <p:cTn id="26" dur="2000" fill="hold"/>
                                        <p:tgtEl>
                                          <p:spTgt spid="13"/>
                                        </p:tgtEl>
                                        <p:attrNameLst>
                                          <p:attrName>style.rotation</p:attrName>
                                        </p:attrNameLst>
                                      </p:cBhvr>
                                      <p:tavLst>
                                        <p:tav tm="0">
                                          <p:val>
                                            <p:fltVal val="720"/>
                                          </p:val>
                                        </p:tav>
                                        <p:tav tm="100000">
                                          <p:val>
                                            <p:fltVal val="0"/>
                                          </p:val>
                                        </p:tav>
                                      </p:tavLst>
                                    </p:anim>
                                    <p:anim calcmode="lin" valueType="num">
                                      <p:cBhvr>
                                        <p:cTn id="27" dur="2000" fill="hold"/>
                                        <p:tgtEl>
                                          <p:spTgt spid="13"/>
                                        </p:tgtEl>
                                        <p:attrNameLst>
                                          <p:attrName>ppt_h</p:attrName>
                                        </p:attrNameLst>
                                      </p:cBhvr>
                                      <p:tavLst>
                                        <p:tav tm="0">
                                          <p:val>
                                            <p:fltVal val="0"/>
                                          </p:val>
                                        </p:tav>
                                        <p:tav tm="100000">
                                          <p:val>
                                            <p:strVal val="#ppt_h"/>
                                          </p:val>
                                        </p:tav>
                                      </p:tavLst>
                                    </p:anim>
                                    <p:anim calcmode="lin" valueType="num">
                                      <p:cBhvr>
                                        <p:cTn id="28" dur="2000" fill="hold"/>
                                        <p:tgtEl>
                                          <p:spTgt spid="13"/>
                                        </p:tgtEl>
                                        <p:attrNameLst>
                                          <p:attrName>ppt_w</p:attrName>
                                        </p:attrNameLst>
                                      </p:cBhvr>
                                      <p:tavLst>
                                        <p:tav tm="0">
                                          <p:val>
                                            <p:fltVal val="0"/>
                                          </p:val>
                                        </p:tav>
                                        <p:tav tm="100000">
                                          <p:val>
                                            <p:strVal val="#ppt_w"/>
                                          </p:val>
                                        </p:tav>
                                      </p:tavLst>
                                    </p:anim>
                                  </p:childTnLst>
                                </p:cTn>
                              </p:par>
                            </p:childTnLst>
                          </p:cTn>
                        </p:par>
                        <p:par>
                          <p:cTn id="29" fill="hold">
                            <p:stCondLst>
                              <p:cond delay="7000"/>
                            </p:stCondLst>
                            <p:childTnLst>
                              <p:par>
                                <p:cTn id="30" presetID="35"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000"/>
                                        <p:tgtEl>
                                          <p:spTgt spid="17"/>
                                        </p:tgtEl>
                                      </p:cBhvr>
                                    </p:animEffect>
                                    <p:anim calcmode="lin" valueType="num">
                                      <p:cBhvr>
                                        <p:cTn id="33" dur="2000" fill="hold"/>
                                        <p:tgtEl>
                                          <p:spTgt spid="17"/>
                                        </p:tgtEl>
                                        <p:attrNameLst>
                                          <p:attrName>style.rotation</p:attrName>
                                        </p:attrNameLst>
                                      </p:cBhvr>
                                      <p:tavLst>
                                        <p:tav tm="0">
                                          <p:val>
                                            <p:fltVal val="720"/>
                                          </p:val>
                                        </p:tav>
                                        <p:tav tm="100000">
                                          <p:val>
                                            <p:fltVal val="0"/>
                                          </p:val>
                                        </p:tav>
                                      </p:tavLst>
                                    </p:anim>
                                    <p:anim calcmode="lin" valueType="num">
                                      <p:cBhvr>
                                        <p:cTn id="34" dur="2000" fill="hold"/>
                                        <p:tgtEl>
                                          <p:spTgt spid="17"/>
                                        </p:tgtEl>
                                        <p:attrNameLst>
                                          <p:attrName>ppt_h</p:attrName>
                                        </p:attrNameLst>
                                      </p:cBhvr>
                                      <p:tavLst>
                                        <p:tav tm="0">
                                          <p:val>
                                            <p:fltVal val="0"/>
                                          </p:val>
                                        </p:tav>
                                        <p:tav tm="100000">
                                          <p:val>
                                            <p:strVal val="#ppt_h"/>
                                          </p:val>
                                        </p:tav>
                                      </p:tavLst>
                                    </p:anim>
                                    <p:anim calcmode="lin" valueType="num">
                                      <p:cBhvr>
                                        <p:cTn id="35" dur="2000" fill="hold"/>
                                        <p:tgtEl>
                                          <p:spTgt spid="17"/>
                                        </p:tgtEl>
                                        <p:attrNameLst>
                                          <p:attrName>ppt_w</p:attrName>
                                        </p:attrNameLst>
                                      </p:cBhvr>
                                      <p:tavLst>
                                        <p:tav tm="0">
                                          <p:val>
                                            <p:fltVal val="0"/>
                                          </p:val>
                                        </p:tav>
                                        <p:tav tm="100000">
                                          <p:val>
                                            <p:strVal val="#ppt_w"/>
                                          </p:val>
                                        </p:tav>
                                      </p:tavLst>
                                    </p:anim>
                                  </p:childTnLst>
                                </p:cTn>
                              </p:par>
                            </p:childTnLst>
                          </p:cTn>
                        </p:par>
                        <p:par>
                          <p:cTn id="36" fill="hold">
                            <p:stCondLst>
                              <p:cond delay="9000"/>
                            </p:stCondLst>
                            <p:childTnLst>
                              <p:par>
                                <p:cTn id="37" presetID="35"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0"/>
                                        <p:tgtEl>
                                          <p:spTgt spid="16"/>
                                        </p:tgtEl>
                                      </p:cBhvr>
                                    </p:animEffect>
                                    <p:anim calcmode="lin" valueType="num">
                                      <p:cBhvr>
                                        <p:cTn id="40" dur="2000" fill="hold"/>
                                        <p:tgtEl>
                                          <p:spTgt spid="16"/>
                                        </p:tgtEl>
                                        <p:attrNameLst>
                                          <p:attrName>style.rotation</p:attrName>
                                        </p:attrNameLst>
                                      </p:cBhvr>
                                      <p:tavLst>
                                        <p:tav tm="0">
                                          <p:val>
                                            <p:fltVal val="720"/>
                                          </p:val>
                                        </p:tav>
                                        <p:tav tm="100000">
                                          <p:val>
                                            <p:fltVal val="0"/>
                                          </p:val>
                                        </p:tav>
                                      </p:tavLst>
                                    </p:anim>
                                    <p:anim calcmode="lin" valueType="num">
                                      <p:cBhvr>
                                        <p:cTn id="41" dur="2000" fill="hold"/>
                                        <p:tgtEl>
                                          <p:spTgt spid="16"/>
                                        </p:tgtEl>
                                        <p:attrNameLst>
                                          <p:attrName>ppt_h</p:attrName>
                                        </p:attrNameLst>
                                      </p:cBhvr>
                                      <p:tavLst>
                                        <p:tav tm="0">
                                          <p:val>
                                            <p:fltVal val="0"/>
                                          </p:val>
                                        </p:tav>
                                        <p:tav tm="100000">
                                          <p:val>
                                            <p:strVal val="#ppt_h"/>
                                          </p:val>
                                        </p:tav>
                                      </p:tavLst>
                                    </p:anim>
                                    <p:anim calcmode="lin" valueType="num">
                                      <p:cBhvr>
                                        <p:cTn id="42" dur="2000" fill="hold"/>
                                        <p:tgtEl>
                                          <p:spTgt spid="16"/>
                                        </p:tgtEl>
                                        <p:attrNameLst>
                                          <p:attrName>ppt_w</p:attrName>
                                        </p:attrNameLst>
                                      </p:cBhvr>
                                      <p:tavLst>
                                        <p:tav tm="0">
                                          <p:val>
                                            <p:fltVal val="0"/>
                                          </p:val>
                                        </p:tav>
                                        <p:tav tm="100000">
                                          <p:val>
                                            <p:strVal val="#ppt_w"/>
                                          </p:val>
                                        </p:tav>
                                      </p:tavLst>
                                    </p:anim>
                                  </p:childTnLst>
                                </p:cTn>
                              </p:par>
                            </p:childTnLst>
                          </p:cTn>
                        </p:par>
                        <p:par>
                          <p:cTn id="43" fill="hold">
                            <p:stCondLst>
                              <p:cond delay="11000"/>
                            </p:stCondLst>
                            <p:childTnLst>
                              <p:par>
                                <p:cTn id="44" presetID="35"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2000"/>
                                        <p:tgtEl>
                                          <p:spTgt spid="14"/>
                                        </p:tgtEl>
                                      </p:cBhvr>
                                    </p:animEffect>
                                    <p:anim calcmode="lin" valueType="num">
                                      <p:cBhvr>
                                        <p:cTn id="47" dur="2000" fill="hold"/>
                                        <p:tgtEl>
                                          <p:spTgt spid="14"/>
                                        </p:tgtEl>
                                        <p:attrNameLst>
                                          <p:attrName>style.rotation</p:attrName>
                                        </p:attrNameLst>
                                      </p:cBhvr>
                                      <p:tavLst>
                                        <p:tav tm="0">
                                          <p:val>
                                            <p:fltVal val="720"/>
                                          </p:val>
                                        </p:tav>
                                        <p:tav tm="100000">
                                          <p:val>
                                            <p:fltVal val="0"/>
                                          </p:val>
                                        </p:tav>
                                      </p:tavLst>
                                    </p:anim>
                                    <p:anim calcmode="lin" valueType="num">
                                      <p:cBhvr>
                                        <p:cTn id="48" dur="2000" fill="hold"/>
                                        <p:tgtEl>
                                          <p:spTgt spid="14"/>
                                        </p:tgtEl>
                                        <p:attrNameLst>
                                          <p:attrName>ppt_h</p:attrName>
                                        </p:attrNameLst>
                                      </p:cBhvr>
                                      <p:tavLst>
                                        <p:tav tm="0">
                                          <p:val>
                                            <p:fltVal val="0"/>
                                          </p:val>
                                        </p:tav>
                                        <p:tav tm="100000">
                                          <p:val>
                                            <p:strVal val="#ppt_h"/>
                                          </p:val>
                                        </p:tav>
                                      </p:tavLst>
                                    </p:anim>
                                    <p:anim calcmode="lin" valueType="num">
                                      <p:cBhvr>
                                        <p:cTn id="49" dur="2000" fill="hold"/>
                                        <p:tgtEl>
                                          <p:spTgt spid="14"/>
                                        </p:tgtEl>
                                        <p:attrNameLst>
                                          <p:attrName>ppt_w</p:attrName>
                                        </p:attrNameLst>
                                      </p:cBhvr>
                                      <p:tavLst>
                                        <p:tav tm="0">
                                          <p:val>
                                            <p:fltVal val="0"/>
                                          </p:val>
                                        </p:tav>
                                        <p:tav tm="100000">
                                          <p:val>
                                            <p:strVal val="#ppt_w"/>
                                          </p:val>
                                        </p:tav>
                                      </p:tavLst>
                                    </p:anim>
                                  </p:childTnLst>
                                </p:cTn>
                              </p:par>
                            </p:childTnLst>
                          </p:cTn>
                        </p:par>
                        <p:par>
                          <p:cTn id="50" fill="hold">
                            <p:stCondLst>
                              <p:cond delay="13000"/>
                            </p:stCondLst>
                            <p:childTnLst>
                              <p:par>
                                <p:cTn id="51" presetID="35"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000"/>
                                        <p:tgtEl>
                                          <p:spTgt spid="15"/>
                                        </p:tgtEl>
                                      </p:cBhvr>
                                    </p:animEffect>
                                    <p:anim calcmode="lin" valueType="num">
                                      <p:cBhvr>
                                        <p:cTn id="54" dur="2000" fill="hold"/>
                                        <p:tgtEl>
                                          <p:spTgt spid="15"/>
                                        </p:tgtEl>
                                        <p:attrNameLst>
                                          <p:attrName>style.rotation</p:attrName>
                                        </p:attrNameLst>
                                      </p:cBhvr>
                                      <p:tavLst>
                                        <p:tav tm="0">
                                          <p:val>
                                            <p:fltVal val="720"/>
                                          </p:val>
                                        </p:tav>
                                        <p:tav tm="100000">
                                          <p:val>
                                            <p:fltVal val="0"/>
                                          </p:val>
                                        </p:tav>
                                      </p:tavLst>
                                    </p:anim>
                                    <p:anim calcmode="lin" valueType="num">
                                      <p:cBhvr>
                                        <p:cTn id="55" dur="2000" fill="hold"/>
                                        <p:tgtEl>
                                          <p:spTgt spid="15"/>
                                        </p:tgtEl>
                                        <p:attrNameLst>
                                          <p:attrName>ppt_h</p:attrName>
                                        </p:attrNameLst>
                                      </p:cBhvr>
                                      <p:tavLst>
                                        <p:tav tm="0">
                                          <p:val>
                                            <p:fltVal val="0"/>
                                          </p:val>
                                        </p:tav>
                                        <p:tav tm="100000">
                                          <p:val>
                                            <p:strVal val="#ppt_h"/>
                                          </p:val>
                                        </p:tav>
                                      </p:tavLst>
                                    </p:anim>
                                    <p:anim calcmode="lin" valueType="num">
                                      <p:cBhvr>
                                        <p:cTn id="56" dur="2000" fill="hold"/>
                                        <p:tgtEl>
                                          <p:spTgt spid="15"/>
                                        </p:tgtEl>
                                        <p:attrNameLst>
                                          <p:attrName>ppt_w</p:attrName>
                                        </p:attrNameLst>
                                      </p:cBhvr>
                                      <p:tavLst>
                                        <p:tav tm="0">
                                          <p:val>
                                            <p:fltVal val="0"/>
                                          </p:val>
                                        </p:tav>
                                        <p:tav tm="100000">
                                          <p:val>
                                            <p:strVal val="#ppt_w"/>
                                          </p:val>
                                        </p:tav>
                                      </p:tavLst>
                                    </p:anim>
                                  </p:childTnLst>
                                </p:cTn>
                              </p:par>
                            </p:childTnLst>
                          </p:cTn>
                        </p:par>
                        <p:par>
                          <p:cTn id="57" fill="hold">
                            <p:stCondLst>
                              <p:cond delay="15000"/>
                            </p:stCondLst>
                            <p:childTnLst>
                              <p:par>
                                <p:cTn id="58" presetID="53" presetClass="entr" presetSubtype="16" fill="hold" grpId="0" nodeType="afterEffect">
                                  <p:stCondLst>
                                    <p:cond delay="0"/>
                                  </p:stCondLst>
                                  <p:childTnLst>
                                    <p:set>
                                      <p:cBhvr>
                                        <p:cTn id="59" dur="1" fill="hold">
                                          <p:stCondLst>
                                            <p:cond delay="0"/>
                                          </p:stCondLst>
                                        </p:cTn>
                                        <p:tgtEl>
                                          <p:spTgt spid="19">
                                            <p:txEl>
                                              <p:pRg st="0" end="0"/>
                                            </p:txEl>
                                          </p:spTgt>
                                        </p:tgtEl>
                                        <p:attrNameLst>
                                          <p:attrName>style.visibility</p:attrName>
                                        </p:attrNameLst>
                                      </p:cBhvr>
                                      <p:to>
                                        <p:strVal val="visible"/>
                                      </p:to>
                                    </p:set>
                                    <p:anim calcmode="lin" valueType="num">
                                      <p:cBhvr>
                                        <p:cTn id="60" dur="1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61" dur="1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62" dur="1500"/>
                                        <p:tgtEl>
                                          <p:spTgt spid="19">
                                            <p:txEl>
                                              <p:pRg st="0" end="0"/>
                                            </p:txEl>
                                          </p:spTgt>
                                        </p:tgtEl>
                                      </p:cBhvr>
                                    </p:animEffect>
                                  </p:childTnLst>
                                </p:cTn>
                              </p:par>
                            </p:childTnLst>
                          </p:cTn>
                        </p:par>
                        <p:par>
                          <p:cTn id="63" fill="hold">
                            <p:stCondLst>
                              <p:cond delay="16500"/>
                            </p:stCondLst>
                            <p:childTnLst>
                              <p:par>
                                <p:cTn id="64" presetID="53" presetClass="entr" presetSubtype="16" fill="hold" grpId="0" nodeType="afterEffect">
                                  <p:stCondLst>
                                    <p:cond delay="0"/>
                                  </p:stCondLst>
                                  <p:childTnLst>
                                    <p:set>
                                      <p:cBhvr>
                                        <p:cTn id="65" dur="1" fill="hold">
                                          <p:stCondLst>
                                            <p:cond delay="0"/>
                                          </p:stCondLst>
                                        </p:cTn>
                                        <p:tgtEl>
                                          <p:spTgt spid="19">
                                            <p:txEl>
                                              <p:pRg st="1" end="1"/>
                                            </p:txEl>
                                          </p:spTgt>
                                        </p:tgtEl>
                                        <p:attrNameLst>
                                          <p:attrName>style.visibility</p:attrName>
                                        </p:attrNameLst>
                                      </p:cBhvr>
                                      <p:to>
                                        <p:strVal val="visible"/>
                                      </p:to>
                                    </p:set>
                                    <p:anim calcmode="lin" valueType="num">
                                      <p:cBhvr>
                                        <p:cTn id="66" dur="1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67" dur="1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68" dur="1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2" grpId="0" animBg="1"/>
      <p:bldP spid="13" grpId="0" animBg="1"/>
      <p:bldP spid="14" grpId="0" animBg="1"/>
      <p:bldP spid="15" grpId="0" animBg="1"/>
      <p:bldP spid="16" grpId="0" animBg="1"/>
      <p:bldP spid="17" grpId="0" animBg="1"/>
      <p:bldP spid="1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1919288" y="2484439"/>
            <a:ext cx="8280400" cy="348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PT Bold Heading" pitchFamily="2" charset="-78"/>
              </a:defRPr>
            </a:lvl1pPr>
            <a:lvl2pPr marL="742950" indent="-285750" eaLnBrk="0" hangingPunct="0">
              <a:defRPr>
                <a:solidFill>
                  <a:schemeClr val="tx1"/>
                </a:solidFill>
                <a:latin typeface="Garamond" pitchFamily="18" charset="0"/>
                <a:cs typeface="PT Bold Heading" pitchFamily="2" charset="-78"/>
              </a:defRPr>
            </a:lvl2pPr>
            <a:lvl3pPr marL="1143000" indent="-228600" eaLnBrk="0" hangingPunct="0">
              <a:defRPr>
                <a:solidFill>
                  <a:schemeClr val="tx1"/>
                </a:solidFill>
                <a:latin typeface="Garamond" pitchFamily="18" charset="0"/>
                <a:cs typeface="PT Bold Heading" pitchFamily="2" charset="-78"/>
              </a:defRPr>
            </a:lvl3pPr>
            <a:lvl4pPr marL="1600200" indent="-228600" eaLnBrk="0" hangingPunct="0">
              <a:defRPr>
                <a:solidFill>
                  <a:schemeClr val="tx1"/>
                </a:solidFill>
                <a:latin typeface="Garamond" pitchFamily="18" charset="0"/>
                <a:cs typeface="PT Bold Heading" pitchFamily="2" charset="-78"/>
              </a:defRPr>
            </a:lvl4pPr>
            <a:lvl5pPr marL="2057400" indent="-228600" eaLnBrk="0" hangingPunct="0">
              <a:defRPr>
                <a:solidFill>
                  <a:schemeClr val="tx1"/>
                </a:solidFill>
                <a:latin typeface="Garamond" pitchFamily="18" charset="0"/>
                <a:cs typeface="PT Bold Heading" pitchFamily="2" charset="-78"/>
              </a:defRPr>
            </a:lvl5pPr>
            <a:lvl6pPr marL="2514600" indent="-228600" eaLnBrk="0" fontAlgn="base" hangingPunct="0">
              <a:spcBef>
                <a:spcPct val="0"/>
              </a:spcBef>
              <a:spcAft>
                <a:spcPct val="0"/>
              </a:spcAft>
              <a:defRPr>
                <a:solidFill>
                  <a:schemeClr val="tx1"/>
                </a:solidFill>
                <a:latin typeface="Garamond" pitchFamily="18" charset="0"/>
                <a:cs typeface="PT Bold Heading" pitchFamily="2" charset="-78"/>
              </a:defRPr>
            </a:lvl6pPr>
            <a:lvl7pPr marL="2971800" indent="-228600" eaLnBrk="0" fontAlgn="base" hangingPunct="0">
              <a:spcBef>
                <a:spcPct val="0"/>
              </a:spcBef>
              <a:spcAft>
                <a:spcPct val="0"/>
              </a:spcAft>
              <a:defRPr>
                <a:solidFill>
                  <a:schemeClr val="tx1"/>
                </a:solidFill>
                <a:latin typeface="Garamond" pitchFamily="18" charset="0"/>
                <a:cs typeface="PT Bold Heading" pitchFamily="2" charset="-78"/>
              </a:defRPr>
            </a:lvl7pPr>
            <a:lvl8pPr marL="3429000" indent="-228600" eaLnBrk="0" fontAlgn="base" hangingPunct="0">
              <a:spcBef>
                <a:spcPct val="0"/>
              </a:spcBef>
              <a:spcAft>
                <a:spcPct val="0"/>
              </a:spcAft>
              <a:defRPr>
                <a:solidFill>
                  <a:schemeClr val="tx1"/>
                </a:solidFill>
                <a:latin typeface="Garamond" pitchFamily="18" charset="0"/>
                <a:cs typeface="PT Bold Heading" pitchFamily="2" charset="-78"/>
              </a:defRPr>
            </a:lvl8pPr>
            <a:lvl9pPr marL="3886200" indent="-228600" eaLnBrk="0" fontAlgn="base" hangingPunct="0">
              <a:spcBef>
                <a:spcPct val="0"/>
              </a:spcBef>
              <a:spcAft>
                <a:spcPct val="0"/>
              </a:spcAft>
              <a:defRPr>
                <a:solidFill>
                  <a:schemeClr val="tx1"/>
                </a:solidFill>
                <a:latin typeface="Garamond" pitchFamily="18" charset="0"/>
                <a:cs typeface="PT Bold Heading" pitchFamily="2" charset="-78"/>
              </a:defRPr>
            </a:lvl9pPr>
          </a:lstStyle>
          <a:p>
            <a:pPr algn="ctr">
              <a:spcAft>
                <a:spcPts val="1800"/>
              </a:spcAft>
              <a:defRPr/>
            </a:pPr>
            <a:r>
              <a:rPr lang="en-US" sz="1100" dirty="0"/>
              <a:t>`</a:t>
            </a:r>
            <a:r>
              <a:rPr lang="en-US" sz="1100" dirty="0" err="1"/>
              <a:t>Abd</a:t>
            </a:r>
            <a:r>
              <a:rPr lang="en-US" sz="1100" dirty="0"/>
              <a:t> Allah ibn </a:t>
            </a:r>
            <a:r>
              <a:rPr lang="en-US" sz="1100" dirty="0" err="1"/>
              <a:t>Mas`ud</a:t>
            </a:r>
            <a:r>
              <a:rPr lang="en-US" sz="1100" dirty="0"/>
              <a:t> </a:t>
            </a:r>
            <a:r>
              <a:rPr lang="en-US" sz="800" dirty="0"/>
              <a:t>(may Allah be pleased with him)</a:t>
            </a:r>
            <a:r>
              <a:rPr lang="en-US" sz="1100" dirty="0"/>
              <a:t> narrated: The Messenger of Allah </a:t>
            </a:r>
            <a:r>
              <a:rPr lang="en-US" sz="800" dirty="0"/>
              <a:t>(peace  be upon him)</a:t>
            </a:r>
            <a:r>
              <a:rPr lang="en-US" sz="1100" dirty="0"/>
              <a:t> said,</a:t>
            </a:r>
          </a:p>
          <a:p>
            <a:pPr algn="ctr">
              <a:defRPr/>
            </a:pPr>
            <a:r>
              <a:rPr lang="en-US" sz="1050" dirty="0"/>
              <a:t>"</a:t>
            </a:r>
            <a:r>
              <a:rPr lang="en-US" sz="1600" b="1" dirty="0">
                <a:effectLst>
                  <a:outerShdw blurRad="38100" dist="38100" dir="2700000" algn="tl">
                    <a:srgbClr val="000000">
                      <a:alpha val="43137"/>
                    </a:srgbClr>
                  </a:outerShdw>
                </a:effectLst>
              </a:rPr>
              <a:t>Whoever recites a letter from the Book of Allah, he will be credited with a good deed, and a good deed receives a ten-fold reward.</a:t>
            </a:r>
          </a:p>
          <a:p>
            <a:pPr algn="ctr">
              <a:defRPr/>
            </a:pPr>
            <a:r>
              <a:rPr lang="en-US" sz="1600" b="1" dirty="0">
                <a:effectLst>
                  <a:outerShdw blurRad="38100" dist="38100" dir="2700000" algn="tl">
                    <a:srgbClr val="000000">
                      <a:alpha val="43137"/>
                    </a:srgbClr>
                  </a:outerShdw>
                </a:effectLst>
              </a:rPr>
              <a:t>I do not say that </a:t>
            </a:r>
            <a:r>
              <a:rPr lang="en-US" sz="1600" b="1" i="1" dirty="0" err="1">
                <a:effectLst>
                  <a:outerShdw blurRad="38100" dist="38100" dir="2700000" algn="tl">
                    <a:srgbClr val="000000">
                      <a:alpha val="43137"/>
                    </a:srgbClr>
                  </a:outerShdw>
                </a:effectLst>
              </a:rPr>
              <a:t>Alif</a:t>
            </a:r>
            <a:r>
              <a:rPr lang="en-US" sz="1600" b="1" i="1" dirty="0">
                <a:effectLst>
                  <a:outerShdw blurRad="38100" dist="38100" dir="2700000" algn="tl">
                    <a:srgbClr val="000000">
                      <a:alpha val="43137"/>
                    </a:srgbClr>
                  </a:outerShdw>
                </a:effectLst>
              </a:rPr>
              <a:t>-Lam-</a:t>
            </a:r>
            <a:r>
              <a:rPr lang="en-US" sz="1600" b="1" i="1" dirty="0" err="1">
                <a:effectLst>
                  <a:outerShdw blurRad="38100" dist="38100" dir="2700000" algn="tl">
                    <a:srgbClr val="000000">
                      <a:alpha val="43137"/>
                    </a:srgbClr>
                  </a:outerShdw>
                </a:effectLst>
              </a:rPr>
              <a:t>Mim</a:t>
            </a:r>
            <a:r>
              <a:rPr lang="en-US" sz="1600" b="1" dirty="0">
                <a:effectLst>
                  <a:outerShdw blurRad="38100" dist="38100" dir="2700000" algn="tl">
                    <a:srgbClr val="000000">
                      <a:alpha val="43137"/>
                    </a:srgbClr>
                  </a:outerShdw>
                </a:effectLst>
              </a:rPr>
              <a:t> is one letter, but </a:t>
            </a:r>
            <a:r>
              <a:rPr lang="en-US" sz="1600" b="1" i="1" dirty="0" err="1">
                <a:effectLst>
                  <a:outerShdw blurRad="38100" dist="38100" dir="2700000" algn="tl">
                    <a:srgbClr val="000000">
                      <a:alpha val="43137"/>
                    </a:srgbClr>
                  </a:outerShdw>
                </a:effectLst>
              </a:rPr>
              <a:t>Alif</a:t>
            </a:r>
            <a:r>
              <a:rPr lang="en-US" sz="1600" b="1" dirty="0">
                <a:effectLst>
                  <a:outerShdw blurRad="38100" dist="38100" dir="2700000" algn="tl">
                    <a:srgbClr val="000000">
                      <a:alpha val="43137"/>
                    </a:srgbClr>
                  </a:outerShdw>
                </a:effectLst>
              </a:rPr>
              <a:t> is a letter, </a:t>
            </a:r>
            <a:r>
              <a:rPr lang="en-US" sz="1600" b="1" i="1" dirty="0">
                <a:effectLst>
                  <a:outerShdw blurRad="38100" dist="38100" dir="2700000" algn="tl">
                    <a:srgbClr val="000000">
                      <a:alpha val="43137"/>
                    </a:srgbClr>
                  </a:outerShdw>
                </a:effectLst>
              </a:rPr>
              <a:t>Lam</a:t>
            </a:r>
            <a:r>
              <a:rPr lang="en-US" sz="1600" b="1" dirty="0">
                <a:effectLst>
                  <a:outerShdw blurRad="38100" dist="38100" dir="2700000" algn="tl">
                    <a:srgbClr val="000000">
                      <a:alpha val="43137"/>
                    </a:srgbClr>
                  </a:outerShdw>
                </a:effectLst>
              </a:rPr>
              <a:t> is a letter and </a:t>
            </a:r>
            <a:r>
              <a:rPr lang="en-US" sz="1600" b="1" i="1" dirty="0" err="1">
                <a:effectLst>
                  <a:outerShdw blurRad="38100" dist="38100" dir="2700000" algn="tl">
                    <a:srgbClr val="000000">
                      <a:alpha val="43137"/>
                    </a:srgbClr>
                  </a:outerShdw>
                </a:effectLst>
              </a:rPr>
              <a:t>Mim</a:t>
            </a:r>
            <a:r>
              <a:rPr lang="en-US" sz="1600" b="1" dirty="0">
                <a:effectLst>
                  <a:outerShdw blurRad="38100" dist="38100" dir="2700000" algn="tl">
                    <a:srgbClr val="000000">
                      <a:alpha val="43137"/>
                    </a:srgbClr>
                  </a:outerShdw>
                </a:effectLst>
              </a:rPr>
              <a:t> is a letter</a:t>
            </a:r>
            <a:r>
              <a:rPr lang="en-US" sz="1050" dirty="0"/>
              <a:t>." </a:t>
            </a:r>
          </a:p>
          <a:p>
            <a:pPr algn="ctr">
              <a:defRPr/>
            </a:pPr>
            <a:r>
              <a:rPr lang="en-US" sz="1050" dirty="0"/>
              <a:t>(Al-</a:t>
            </a:r>
            <a:r>
              <a:rPr lang="en-US" sz="1050" dirty="0" err="1"/>
              <a:t>Tirmidhi</a:t>
            </a:r>
            <a:r>
              <a:rPr lang="en-US" sz="1050" dirty="0"/>
              <a:t>, Al-</a:t>
            </a:r>
            <a:r>
              <a:rPr lang="en-US" sz="1050" dirty="0" err="1"/>
              <a:t>Darimi</a:t>
            </a:r>
            <a:r>
              <a:rPr lang="en-US" sz="1050" dirty="0"/>
              <a:t>, and others; it is an authentic Hadith).</a:t>
            </a:r>
          </a:p>
          <a:p>
            <a:pPr algn="ctr" rtl="1">
              <a:spcAft>
                <a:spcPts val="1200"/>
              </a:spcAft>
              <a:defRPr/>
            </a:pPr>
            <a:endParaRPr lang="en-US" sz="1600" dirty="0" smtClean="0"/>
          </a:p>
          <a:p>
            <a:pPr algn="ctr" rtl="1">
              <a:spcAft>
                <a:spcPts val="1200"/>
              </a:spcAft>
              <a:defRPr/>
            </a:pPr>
            <a:r>
              <a:rPr lang="ar-KW" sz="1600" dirty="0" smtClean="0"/>
              <a:t>عن </a:t>
            </a:r>
            <a:r>
              <a:rPr lang="ar-KW" sz="1600" dirty="0"/>
              <a:t>عبد الله بن مسعود </a:t>
            </a:r>
            <a:r>
              <a:rPr lang="ar-KW" sz="900" dirty="0"/>
              <a:t>رضي الله عنه</a:t>
            </a:r>
            <a:r>
              <a:rPr lang="ar-KW" sz="1600" dirty="0"/>
              <a:t> قال: قال رسول الله </a:t>
            </a:r>
            <a:r>
              <a:rPr lang="ar-KW" sz="1100" dirty="0"/>
              <a:t>صلى الله عليه وآله وسلم</a:t>
            </a:r>
            <a:r>
              <a:rPr lang="ar-KW" sz="1600" dirty="0"/>
              <a:t>: </a:t>
            </a:r>
          </a:p>
          <a:p>
            <a:pPr algn="ctr" rtl="1">
              <a:defRPr/>
            </a:pPr>
            <a:r>
              <a:rPr lang="ar-KW" sz="2000" dirty="0"/>
              <a:t>"</a:t>
            </a:r>
            <a:r>
              <a:rPr lang="ar-KW" sz="2800" b="1" dirty="0">
                <a:effectLst>
                  <a:outerShdw blurRad="38100" dist="38100" dir="2700000" algn="tl">
                    <a:srgbClr val="000000">
                      <a:alpha val="43137"/>
                    </a:srgbClr>
                  </a:outerShdw>
                </a:effectLst>
              </a:rPr>
              <a:t>من قرأ حرفًا من كتاب الله فله به حسنة والحسنة بعشر أمثالها</a:t>
            </a:r>
          </a:p>
          <a:p>
            <a:pPr algn="ctr" rtl="1">
              <a:defRPr/>
            </a:pPr>
            <a:r>
              <a:rPr lang="ar-KW" sz="2800" b="1" dirty="0">
                <a:effectLst>
                  <a:outerShdw blurRad="38100" dist="38100" dir="2700000" algn="tl">
                    <a:srgbClr val="000000">
                      <a:alpha val="43137"/>
                    </a:srgbClr>
                  </a:outerShdw>
                </a:effectLst>
              </a:rPr>
              <a:t>لا أقول "الم" حرف ولكن ألف حرف ولام حرف وميم حرف</a:t>
            </a:r>
            <a:r>
              <a:rPr lang="ar-KW" sz="2000" dirty="0"/>
              <a:t>" </a:t>
            </a:r>
          </a:p>
          <a:p>
            <a:pPr algn="ctr" rtl="1">
              <a:defRPr/>
            </a:pPr>
            <a:r>
              <a:rPr lang="ar-KW" sz="1200" dirty="0"/>
              <a:t>(أخرجه الترمذي والدارمي وغيره وهو حديث صحيح) </a:t>
            </a:r>
          </a:p>
        </p:txBody>
      </p:sp>
      <p:sp>
        <p:nvSpPr>
          <p:cNvPr id="6" name="TextBox 5"/>
          <p:cNvSpPr txBox="1"/>
          <p:nvPr/>
        </p:nvSpPr>
        <p:spPr>
          <a:xfrm>
            <a:off x="1992314" y="1618784"/>
            <a:ext cx="8135937" cy="708025"/>
          </a:xfrm>
          <a:prstGeom prst="rect">
            <a:avLst/>
          </a:prstGeom>
          <a:noFill/>
        </p:spPr>
        <p:txBody>
          <a:bodyPr rtlCol="1">
            <a:spAutoFit/>
          </a:bodyPr>
          <a:lstStyle/>
          <a:p>
            <a:pPr algn="ctr" eaLnBrk="1" hangingPunct="1">
              <a:defRPr/>
            </a:pPr>
            <a:r>
              <a:rPr lang="en-US" sz="2800" b="1" spc="600" dirty="0">
                <a:solidFill>
                  <a:srgbClr val="002060"/>
                </a:solidFill>
                <a:latin typeface="Stencil" panose="040409050D0802020404" pitchFamily="82" charset="0"/>
              </a:rPr>
              <a:t>Virtues of Qur’an</a:t>
            </a:r>
            <a:r>
              <a:rPr lang="ar-KW" sz="4000" b="1" spc="600" dirty="0">
                <a:solidFill>
                  <a:srgbClr val="002060"/>
                </a:solidFill>
                <a:latin typeface="Stencil" panose="040409050D0802020404" pitchFamily="82" charset="0"/>
              </a:rPr>
              <a:t>فضل القرآن </a:t>
            </a:r>
          </a:p>
        </p:txBody>
      </p:sp>
      <p:sp>
        <p:nvSpPr>
          <p:cNvPr id="8" name="TextBox 7"/>
          <p:cNvSpPr txBox="1"/>
          <p:nvPr/>
        </p:nvSpPr>
        <p:spPr>
          <a:xfrm>
            <a:off x="1207649" y="485720"/>
            <a:ext cx="6791140" cy="954107"/>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Introduction </a:t>
            </a:r>
            <a: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of </a:t>
            </a:r>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History of </a:t>
            </a:r>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Quran</a:t>
            </a:r>
          </a:p>
          <a:p>
            <a:pPr algn="ctr" rtl="1"/>
            <a:r>
              <a:rPr lang="ar-SA" sz="24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مقدمة تاريخ القرآن</a:t>
            </a:r>
            <a:endParaRPr lang="en-CA" sz="3200" b="1" dirty="0">
              <a:solidFill>
                <a:srgbClr val="FFFF00"/>
              </a:solidFill>
            </a:endParaRPr>
          </a:p>
        </p:txBody>
      </p:sp>
    </p:spTree>
    <p:custDataLst>
      <p:tags r:id="rId1"/>
    </p:custDataLst>
    <p:extLst>
      <p:ext uri="{BB962C8B-B14F-4D97-AF65-F5344CB8AC3E}">
        <p14:creationId xmlns:p14="http://schemas.microsoft.com/office/powerpoint/2010/main" val="1336036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Effect transition="in" filter="fade">
                                      <p:cBhvr>
                                        <p:cTn id="36"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
          <p:cNvSpPr txBox="1">
            <a:spLocks noChangeArrowheads="1"/>
          </p:cNvSpPr>
          <p:nvPr/>
        </p:nvSpPr>
        <p:spPr bwMode="auto">
          <a:xfrm>
            <a:off x="3838296" y="2980579"/>
            <a:ext cx="705643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a:buClr>
                <a:srgbClr val="FFFF00"/>
              </a:buClr>
              <a:buFontTx/>
              <a:buNone/>
            </a:pPr>
            <a:r>
              <a:rPr lang="en-US" altLang="en-US" sz="2000" b="1" dirty="0">
                <a:solidFill>
                  <a:schemeClr val="tx1"/>
                </a:solidFill>
                <a:latin typeface="Garamond" panose="02020404030301010803" pitchFamily="18" charset="0"/>
              </a:rPr>
              <a:t>Ali ibn Abi </a:t>
            </a:r>
            <a:r>
              <a:rPr lang="en-US" altLang="en-US" sz="2000" b="1" dirty="0" err="1">
                <a:solidFill>
                  <a:schemeClr val="tx1"/>
                </a:solidFill>
                <a:latin typeface="Garamond" panose="02020404030301010803" pitchFamily="18" charset="0"/>
              </a:rPr>
              <a:t>Talib</a:t>
            </a:r>
            <a:r>
              <a:rPr lang="en-US" altLang="en-US" sz="2000" b="1" dirty="0">
                <a:solidFill>
                  <a:schemeClr val="tx1"/>
                </a:solidFill>
                <a:latin typeface="Garamond" panose="02020404030301010803" pitchFamily="18" charset="0"/>
              </a:rPr>
              <a:t> </a:t>
            </a:r>
            <a:r>
              <a:rPr lang="en-US" altLang="en-US" sz="1600" b="1" dirty="0">
                <a:solidFill>
                  <a:schemeClr val="tx1"/>
                </a:solidFill>
                <a:latin typeface="Garamond" panose="02020404030301010803" pitchFamily="18" charset="0"/>
              </a:rPr>
              <a:t>ordered one of the language scholars of his followers</a:t>
            </a:r>
          </a:p>
          <a:p>
            <a:pPr algn="ctr" rtl="0">
              <a:buClr>
                <a:srgbClr val="FFFF00"/>
              </a:buClr>
              <a:buFontTx/>
              <a:buNone/>
            </a:pPr>
            <a:r>
              <a:rPr lang="en-US" altLang="en-US" sz="2400" b="1" dirty="0">
                <a:solidFill>
                  <a:srgbClr val="B40305"/>
                </a:solidFill>
                <a:latin typeface="Garamond" panose="02020404030301010803" pitchFamily="18" charset="0"/>
              </a:rPr>
              <a:t>Abo-</a:t>
            </a:r>
            <a:r>
              <a:rPr lang="en-US" altLang="en-US" sz="2400" b="1" dirty="0" err="1">
                <a:solidFill>
                  <a:srgbClr val="B40305"/>
                </a:solidFill>
                <a:latin typeface="Garamond" panose="02020404030301010803" pitchFamily="18" charset="0"/>
              </a:rPr>
              <a:t>ul</a:t>
            </a:r>
            <a:r>
              <a:rPr lang="en-US" altLang="en-US" sz="2400" b="1" dirty="0">
                <a:solidFill>
                  <a:srgbClr val="B40305"/>
                </a:solidFill>
                <a:latin typeface="Garamond" panose="02020404030301010803" pitchFamily="18" charset="0"/>
              </a:rPr>
              <a:t>-Aswad al-</a:t>
            </a:r>
            <a:r>
              <a:rPr lang="en-US" altLang="en-US" sz="2400" b="1" dirty="0" err="1">
                <a:solidFill>
                  <a:srgbClr val="B40305"/>
                </a:solidFill>
                <a:latin typeface="Garamond" panose="02020404030301010803" pitchFamily="18" charset="0"/>
              </a:rPr>
              <a:t>Doa’aly</a:t>
            </a:r>
            <a:endParaRPr lang="en-US" altLang="en-US" sz="2400" b="1" dirty="0">
              <a:solidFill>
                <a:srgbClr val="B40305"/>
              </a:solidFill>
              <a:latin typeface="Garamond" panose="02020404030301010803" pitchFamily="18" charset="0"/>
            </a:endParaRPr>
          </a:p>
          <a:p>
            <a:pPr algn="ctr" rtl="0">
              <a:buClr>
                <a:srgbClr val="FFFF00"/>
              </a:buClr>
              <a:buFontTx/>
              <a:buNone/>
            </a:pPr>
            <a:r>
              <a:rPr lang="en-US" altLang="en-US" sz="1600" b="1" dirty="0">
                <a:solidFill>
                  <a:schemeClr val="tx1"/>
                </a:solidFill>
                <a:latin typeface="Garamond" panose="02020404030301010803" pitchFamily="18" charset="0"/>
              </a:rPr>
              <a:t>To establish the </a:t>
            </a:r>
            <a:r>
              <a:rPr lang="en-US" altLang="en-US" sz="2400" b="1" dirty="0" err="1">
                <a:solidFill>
                  <a:schemeClr val="accent6">
                    <a:lumMod val="50000"/>
                  </a:schemeClr>
                </a:solidFill>
                <a:latin typeface="Garamond" panose="02020404030301010803" pitchFamily="18" charset="0"/>
              </a:rPr>
              <a:t>Nahow</a:t>
            </a:r>
            <a:r>
              <a:rPr lang="en-US" altLang="en-US" sz="2400" b="1" dirty="0">
                <a:solidFill>
                  <a:schemeClr val="accent6">
                    <a:lumMod val="50000"/>
                  </a:schemeClr>
                </a:solidFill>
                <a:latin typeface="Garamond" panose="02020404030301010803" pitchFamily="18" charset="0"/>
              </a:rPr>
              <a:t> </a:t>
            </a:r>
            <a:r>
              <a:rPr lang="en-US" altLang="en-US" sz="1600" b="1" dirty="0">
                <a:solidFill>
                  <a:schemeClr val="tx1"/>
                </a:solidFill>
                <a:latin typeface="Garamond" panose="02020404030301010803" pitchFamily="18" charset="0"/>
              </a:rPr>
              <a:t>science (Arabic language structure rules) </a:t>
            </a:r>
          </a:p>
          <a:p>
            <a:pPr algn="ctr">
              <a:buClr>
                <a:srgbClr val="FFFF00"/>
              </a:buClr>
              <a:buFontTx/>
              <a:buNone/>
            </a:pPr>
            <a:endParaRPr lang="en-US" altLang="en-US" sz="1600" b="1" dirty="0" smtClean="0">
              <a:solidFill>
                <a:schemeClr val="tx1"/>
              </a:solidFill>
              <a:cs typeface="Simplified Arabic" panose="02020603050405020304" pitchFamily="18" charset="-78"/>
            </a:endParaRPr>
          </a:p>
          <a:p>
            <a:pPr algn="ctr">
              <a:buClr>
                <a:srgbClr val="FFFF00"/>
              </a:buClr>
              <a:buFontTx/>
              <a:buNone/>
            </a:pPr>
            <a:r>
              <a:rPr lang="ar-KW" altLang="en-US" sz="1200" b="1" dirty="0" smtClean="0">
                <a:solidFill>
                  <a:schemeClr val="tx1"/>
                </a:solidFill>
                <a:cs typeface="Simplified Arabic" panose="02020603050405020304" pitchFamily="18" charset="-78"/>
              </a:rPr>
              <a:t>أمير </a:t>
            </a:r>
            <a:r>
              <a:rPr lang="ar-KW" altLang="en-US" sz="1200" b="1" dirty="0">
                <a:solidFill>
                  <a:schemeClr val="tx1"/>
                </a:solidFill>
                <a:cs typeface="Simplified Arabic" panose="02020603050405020304" pitchFamily="18" charset="-78"/>
              </a:rPr>
              <a:t>المؤمنين </a:t>
            </a:r>
            <a:r>
              <a:rPr lang="ar-KW" altLang="en-US" sz="1800" b="1" dirty="0">
                <a:solidFill>
                  <a:schemeClr val="tx1"/>
                </a:solidFill>
                <a:cs typeface="Simplified Arabic" panose="02020603050405020304" pitchFamily="18" charset="-78"/>
              </a:rPr>
              <a:t>علي بن أبي طالب</a:t>
            </a:r>
            <a:r>
              <a:rPr lang="ar-KW" altLang="en-US" sz="900" b="1" dirty="0">
                <a:solidFill>
                  <a:schemeClr val="tx1"/>
                </a:solidFill>
                <a:cs typeface="Simplified Arabic" panose="02020603050405020304" pitchFamily="18" charset="-78"/>
              </a:rPr>
              <a:t> </a:t>
            </a:r>
            <a:r>
              <a:rPr lang="ar-KW" altLang="en-US" sz="1050" b="1" dirty="0">
                <a:solidFill>
                  <a:schemeClr val="tx1"/>
                </a:solidFill>
                <a:latin typeface="Arial" panose="020B0604020202020204" pitchFamily="34" charset="0"/>
                <a:cs typeface="Arial" panose="020B0604020202020204" pitchFamily="34" charset="0"/>
              </a:rPr>
              <a:t>رضي الله </a:t>
            </a:r>
            <a:r>
              <a:rPr lang="ar-KW" altLang="en-US" sz="1050" b="1" dirty="0" smtClean="0">
                <a:solidFill>
                  <a:schemeClr val="tx1"/>
                </a:solidFill>
                <a:latin typeface="Arial" panose="020B0604020202020204" pitchFamily="34" charset="0"/>
                <a:cs typeface="Arial" panose="020B0604020202020204" pitchFamily="34" charset="0"/>
              </a:rPr>
              <a:t>عنه</a:t>
            </a:r>
            <a:r>
              <a:rPr lang="ar-SA" altLang="en-US" sz="1050" b="1" dirty="0" smtClean="0">
                <a:solidFill>
                  <a:schemeClr val="tx1"/>
                </a:solidFill>
                <a:latin typeface="Arial" panose="020B0604020202020204" pitchFamily="34" charset="0"/>
                <a:cs typeface="Arial" panose="020B0604020202020204" pitchFamily="34" charset="0"/>
              </a:rPr>
              <a:t> </a:t>
            </a:r>
          </a:p>
          <a:p>
            <a:pPr algn="ctr">
              <a:buClr>
                <a:srgbClr val="FFFF00"/>
              </a:buClr>
              <a:buFontTx/>
              <a:buNone/>
            </a:pPr>
            <a:r>
              <a:rPr lang="ar-KW" altLang="en-US" sz="1400" b="1" dirty="0" smtClean="0">
                <a:solidFill>
                  <a:schemeClr val="tx1"/>
                </a:solidFill>
                <a:cs typeface="Simplified Arabic" panose="02020603050405020304" pitchFamily="18" charset="-78"/>
              </a:rPr>
              <a:t>يوكل </a:t>
            </a:r>
            <a:r>
              <a:rPr lang="ar-KW" altLang="en-US" sz="1400" b="1" dirty="0">
                <a:solidFill>
                  <a:schemeClr val="tx1"/>
                </a:solidFill>
                <a:cs typeface="Simplified Arabic" panose="02020603050405020304" pitchFamily="18" charset="-78"/>
              </a:rPr>
              <a:t>وضع </a:t>
            </a:r>
            <a:r>
              <a:rPr lang="ar-KW" altLang="en-US" sz="2400" b="1" dirty="0">
                <a:solidFill>
                  <a:schemeClr val="accent6">
                    <a:lumMod val="50000"/>
                  </a:schemeClr>
                </a:solidFill>
                <a:cs typeface="Simplified Arabic" panose="02020603050405020304" pitchFamily="18" charset="-78"/>
              </a:rPr>
              <a:t>قواعد النحو </a:t>
            </a:r>
            <a:r>
              <a:rPr lang="ar-KW" altLang="en-US" sz="1400" b="1" dirty="0">
                <a:solidFill>
                  <a:schemeClr val="tx1"/>
                </a:solidFill>
                <a:cs typeface="Simplified Arabic" panose="02020603050405020304" pitchFamily="18" charset="-78"/>
              </a:rPr>
              <a:t>الى التابعي عالم اللغة</a:t>
            </a:r>
          </a:p>
          <a:p>
            <a:pPr algn="ctr">
              <a:buClr>
                <a:srgbClr val="FFFF00"/>
              </a:buClr>
              <a:buFontTx/>
              <a:buNone/>
            </a:pPr>
            <a:r>
              <a:rPr lang="ar-KW" altLang="en-US" sz="2400" b="1" dirty="0">
                <a:solidFill>
                  <a:srgbClr val="B40305"/>
                </a:solidFill>
                <a:cs typeface="Simplified Arabic" panose="02020603050405020304" pitchFamily="18" charset="-78"/>
              </a:rPr>
              <a:t>أبو الأسود الدؤلي </a:t>
            </a:r>
            <a:r>
              <a:rPr lang="ar-KW" altLang="en-US" sz="1050" dirty="0">
                <a:solidFill>
                  <a:schemeClr val="tx1"/>
                </a:solidFill>
                <a:latin typeface="Garamond" panose="02020404030301010803" pitchFamily="18" charset="0"/>
              </a:rPr>
              <a:t>(16 ق.هـ. </a:t>
            </a:r>
            <a:r>
              <a:rPr lang="ar-KW" altLang="en-US" sz="1050" b="1" dirty="0">
                <a:solidFill>
                  <a:schemeClr val="tx1"/>
                </a:solidFill>
                <a:latin typeface="Arial" panose="020B0604020202020204" pitchFamily="34" charset="0"/>
                <a:cs typeface="Arial" panose="020B0604020202020204" pitchFamily="34" charset="0"/>
              </a:rPr>
              <a:t>- </a:t>
            </a:r>
            <a:r>
              <a:rPr lang="ar-KW" altLang="en-US" sz="1050" dirty="0">
                <a:solidFill>
                  <a:schemeClr val="tx1"/>
                </a:solidFill>
                <a:latin typeface="Garamond" panose="02020404030301010803" pitchFamily="18" charset="0"/>
              </a:rPr>
              <a:t>69 هـ </a:t>
            </a:r>
            <a:r>
              <a:rPr lang="ar-KW" altLang="en-US" sz="1050" dirty="0" smtClean="0">
                <a:solidFill>
                  <a:schemeClr val="tx1"/>
                </a:solidFill>
                <a:latin typeface="Garamond" panose="02020404030301010803" pitchFamily="18" charset="0"/>
              </a:rPr>
              <a:t>)</a:t>
            </a:r>
            <a:endParaRPr lang="ar-SA" altLang="en-US" sz="1050" dirty="0" smtClean="0">
              <a:solidFill>
                <a:schemeClr val="tx1"/>
              </a:solidFill>
              <a:latin typeface="Garamond" panose="02020404030301010803" pitchFamily="18" charset="0"/>
            </a:endParaRPr>
          </a:p>
          <a:p>
            <a:pPr algn="ctr">
              <a:buClr>
                <a:srgbClr val="FFFF00"/>
              </a:buClr>
              <a:buFontTx/>
              <a:buNone/>
            </a:pPr>
            <a:endParaRPr lang="ar-SA" altLang="en-US" sz="1050" b="1" dirty="0">
              <a:solidFill>
                <a:schemeClr val="tx1"/>
              </a:solidFill>
              <a:latin typeface="Garamond" panose="02020404030301010803" pitchFamily="18" charset="0"/>
            </a:endParaRPr>
          </a:p>
          <a:p>
            <a:pPr algn="ctr">
              <a:spcBef>
                <a:spcPct val="0"/>
              </a:spcBef>
              <a:buClrTx/>
              <a:buSzTx/>
              <a:buFontTx/>
              <a:buNone/>
            </a:pPr>
            <a:r>
              <a:rPr lang="ar-KW" altLang="en-US" sz="1800" b="1" dirty="0" smtClean="0">
                <a:solidFill>
                  <a:schemeClr val="tx1"/>
                </a:solidFill>
                <a:latin typeface="Garamond" panose="02020404030301010803" pitchFamily="18" charset="0"/>
                <a:cs typeface="PT Bold Heading" pitchFamily="2" charset="-78"/>
              </a:rPr>
              <a:t>«</a:t>
            </a:r>
            <a:r>
              <a:rPr lang="ar-SA" altLang="en-US" sz="1800" b="1" dirty="0">
                <a:solidFill>
                  <a:schemeClr val="tx1"/>
                </a:solidFill>
                <a:latin typeface="Garamond" panose="02020404030301010803" pitchFamily="18" charset="0"/>
                <a:cs typeface="PT Bold Heading" pitchFamily="2" charset="-78"/>
              </a:rPr>
              <a:t>الاسم ما دل على المسمى، والفعل ما دل على حركة المسمى، والحرف ما ليس هذا ولا ذاك</a:t>
            </a:r>
            <a:r>
              <a:rPr lang="ar-KW" altLang="en-US" sz="1800" b="1" dirty="0">
                <a:solidFill>
                  <a:schemeClr val="tx1"/>
                </a:solidFill>
                <a:latin typeface="Garamond" panose="02020404030301010803" pitchFamily="18" charset="0"/>
                <a:cs typeface="PT Bold Heading" pitchFamily="2" charset="-78"/>
              </a:rPr>
              <a:t> ... ثم انح بها هذا النحو «</a:t>
            </a:r>
            <a:endParaRPr lang="en-US" altLang="en-US" sz="1600" b="1" dirty="0">
              <a:solidFill>
                <a:schemeClr val="tx1"/>
              </a:solidFill>
              <a:latin typeface="Garamond" panose="02020404030301010803" pitchFamily="18" charset="0"/>
            </a:endParaRPr>
          </a:p>
          <a:p>
            <a:pPr algn="ctr">
              <a:buClr>
                <a:srgbClr val="FFFF00"/>
              </a:buClr>
              <a:buFontTx/>
              <a:buNone/>
            </a:pPr>
            <a:endParaRPr lang="ar-KW" altLang="en-US" sz="2800" b="1" dirty="0">
              <a:solidFill>
                <a:srgbClr val="FFFF00"/>
              </a:solidFill>
              <a:cs typeface="Simplified Arabic" panose="02020603050405020304" pitchFamily="18" charset="-78"/>
            </a:endParaRPr>
          </a:p>
          <a:p>
            <a:pPr>
              <a:buClr>
                <a:srgbClr val="FFFF00"/>
              </a:buClr>
              <a:buFont typeface="Wingdings" panose="05000000000000000000" pitchFamily="2" charset="2"/>
              <a:buChar char="q"/>
            </a:pPr>
            <a:endParaRPr lang="ar-KW" altLang="en-US" b="1" dirty="0">
              <a:solidFill>
                <a:schemeClr val="tx1"/>
              </a:solidFill>
              <a:cs typeface="Simplified Arabic" panose="02020603050405020304" pitchFamily="18" charset="-78"/>
            </a:endParaRPr>
          </a:p>
        </p:txBody>
      </p:sp>
      <p:sp>
        <p:nvSpPr>
          <p:cNvPr id="21" name="Rectangle 20"/>
          <p:cNvSpPr>
            <a:spLocks noChangeArrowheads="1"/>
          </p:cNvSpPr>
          <p:nvPr/>
        </p:nvSpPr>
        <p:spPr bwMode="auto">
          <a:xfrm>
            <a:off x="3294529" y="1934135"/>
            <a:ext cx="7717959" cy="719138"/>
          </a:xfrm>
          <a:prstGeom prst="rect">
            <a:avLst/>
          </a:prstGeom>
          <a:solidFill>
            <a:schemeClr val="accent6">
              <a:lumMod val="5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sz="3600" b="1" dirty="0">
                <a:solidFill>
                  <a:srgbClr val="FFFF00"/>
                </a:solidFill>
                <a:latin typeface="Arial" panose="020B0604020202020204" pitchFamily="34" charset="0"/>
                <a:cs typeface="Arial" panose="020B0604020202020204" pitchFamily="34" charset="0"/>
              </a:rPr>
              <a:t>علي بن أبي طالب </a:t>
            </a:r>
            <a:r>
              <a:rPr lang="ar-KW" altLang="en-US" sz="1000" b="1" dirty="0">
                <a:solidFill>
                  <a:schemeClr val="bg1"/>
                </a:solidFill>
                <a:latin typeface="Arial" panose="020B0604020202020204" pitchFamily="34" charset="0"/>
                <a:cs typeface="Arial" panose="020B0604020202020204" pitchFamily="34" charset="0"/>
              </a:rPr>
              <a:t>رضي الله عنه   </a:t>
            </a:r>
            <a:r>
              <a:rPr lang="ar-KW" altLang="en-US" sz="2000" b="1" dirty="0">
                <a:solidFill>
                  <a:schemeClr val="bg1"/>
                </a:solidFill>
                <a:latin typeface="Arial" panose="020B0604020202020204" pitchFamily="34" charset="0"/>
                <a:cs typeface="Arial" panose="020B0604020202020204" pitchFamily="34" charset="0"/>
              </a:rPr>
              <a:t>(36 هـ - 40هـ </a:t>
            </a:r>
            <a:r>
              <a:rPr lang="ar-KW" altLang="en-US" sz="2000" b="1" dirty="0" smtClean="0">
                <a:solidFill>
                  <a:schemeClr val="bg1"/>
                </a:solidFill>
                <a:latin typeface="Arial" panose="020B0604020202020204" pitchFamily="34" charset="0"/>
                <a:cs typeface="Arial" panose="020B0604020202020204" pitchFamily="34" charset="0"/>
              </a:rPr>
              <a:t>)</a:t>
            </a:r>
            <a:r>
              <a:rPr lang="en-US" altLang="en-US" sz="2000" b="1" dirty="0" smtClean="0">
                <a:solidFill>
                  <a:schemeClr val="bg1"/>
                </a:solidFill>
                <a:latin typeface="Arial" panose="020B0604020202020204" pitchFamily="34" charset="0"/>
                <a:cs typeface="Arial" panose="020B0604020202020204" pitchFamily="34" charset="0"/>
              </a:rPr>
              <a:t> </a:t>
            </a:r>
            <a:r>
              <a:rPr lang="en-US" altLang="en-US" sz="2400" b="1" dirty="0" smtClean="0">
                <a:solidFill>
                  <a:srgbClr val="FFFF00"/>
                </a:solidFill>
                <a:latin typeface="Arial" panose="020B0604020202020204" pitchFamily="34" charset="0"/>
                <a:cs typeface="Arial" panose="020B0604020202020204" pitchFamily="34" charset="0"/>
              </a:rPr>
              <a:t>Ali Ibn Abi-</a:t>
            </a:r>
            <a:r>
              <a:rPr lang="en-US" altLang="en-US" sz="2400" b="1" dirty="0" err="1" smtClean="0">
                <a:solidFill>
                  <a:srgbClr val="FFFF00"/>
                </a:solidFill>
                <a:latin typeface="Arial" panose="020B0604020202020204" pitchFamily="34" charset="0"/>
                <a:cs typeface="Arial" panose="020B0604020202020204" pitchFamily="34" charset="0"/>
              </a:rPr>
              <a:t>Talib</a:t>
            </a:r>
            <a:r>
              <a:rPr lang="en-US" altLang="en-US" sz="2400" b="1" dirty="0" smtClean="0">
                <a:solidFill>
                  <a:srgbClr val="FFFF00"/>
                </a:solidFill>
                <a:latin typeface="Arial" panose="020B0604020202020204" pitchFamily="34" charset="0"/>
                <a:cs typeface="Arial" panose="020B0604020202020204" pitchFamily="34" charset="0"/>
              </a:rPr>
              <a:t>  </a:t>
            </a:r>
            <a:endParaRPr lang="en-US" altLang="en-US" sz="2000" dirty="0">
              <a:solidFill>
                <a:srgbClr val="FFFF00"/>
              </a:solidFill>
              <a:latin typeface="Arial" panose="020B0604020202020204" pitchFamily="34" charset="0"/>
              <a:cs typeface="Arial" panose="020B0604020202020204" pitchFamily="34" charset="0"/>
            </a:endParaRPr>
          </a:p>
        </p:txBody>
      </p:sp>
      <p:sp>
        <p:nvSpPr>
          <p:cNvPr id="7" name="TextBox 6"/>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849948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fade">
                                      <p:cBhvr>
                                        <p:cTn id="11" dur="500"/>
                                        <p:tgtEl>
                                          <p:spTgt spid="20">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fade">
                                      <p:cBhvr>
                                        <p:cTn id="15" dur="500"/>
                                        <p:tgtEl>
                                          <p:spTgt spid="2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xEl>
                                              <p:pRg st="4" end="4"/>
                                            </p:txEl>
                                          </p:spTgt>
                                        </p:tgtEl>
                                        <p:attrNameLst>
                                          <p:attrName>style.visibility</p:attrName>
                                        </p:attrNameLst>
                                      </p:cBhvr>
                                      <p:to>
                                        <p:strVal val="visible"/>
                                      </p:to>
                                    </p:set>
                                    <p:animEffect transition="in" filter="fade">
                                      <p:cBhvr>
                                        <p:cTn id="20" dur="500"/>
                                        <p:tgtEl>
                                          <p:spTgt spid="20">
                                            <p:txEl>
                                              <p:pRg st="4" end="4"/>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fade">
                                      <p:cBhvr>
                                        <p:cTn id="24" dur="500"/>
                                        <p:tgtEl>
                                          <p:spTgt spid="20">
                                            <p:txEl>
                                              <p:pRg st="5" end="5"/>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0">
                                            <p:txEl>
                                              <p:pRg st="6" end="6"/>
                                            </p:txEl>
                                          </p:spTgt>
                                        </p:tgtEl>
                                        <p:attrNameLst>
                                          <p:attrName>style.visibility</p:attrName>
                                        </p:attrNameLst>
                                      </p:cBhvr>
                                      <p:to>
                                        <p:strVal val="visible"/>
                                      </p:to>
                                    </p:set>
                                    <p:animEffect transition="in" filter="fade">
                                      <p:cBhvr>
                                        <p:cTn id="28" dur="500"/>
                                        <p:tgtEl>
                                          <p:spTgt spid="20">
                                            <p:txEl>
                                              <p:pRg st="6" end="6"/>
                                            </p:txEl>
                                          </p:spTgt>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20">
                                            <p:txEl>
                                              <p:pRg st="8" end="8"/>
                                            </p:txEl>
                                          </p:spTgt>
                                        </p:tgtEl>
                                        <p:attrNameLst>
                                          <p:attrName>style.visibility</p:attrName>
                                        </p:attrNameLst>
                                      </p:cBhvr>
                                      <p:to>
                                        <p:strVal val="visible"/>
                                      </p:to>
                                    </p:set>
                                    <p:animEffect transition="in" filter="fade">
                                      <p:cBhvr>
                                        <p:cTn id="32" dur="500"/>
                                        <p:tgtEl>
                                          <p:spTgt spid="20">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bg/>
                                          </p:spTgt>
                                        </p:tgtEl>
                                        <p:attrNameLst>
                                          <p:attrName>style.visibility</p:attrName>
                                        </p:attrNameLst>
                                      </p:cBhvr>
                                      <p:to>
                                        <p:strVal val="visible"/>
                                      </p:to>
                                    </p:set>
                                    <p:animEffect transition="in" filter="fade">
                                      <p:cBhvr>
                                        <p:cTn id="35" dur="1000">
                                          <p:stCondLst>
                                            <p:cond delay="0"/>
                                          </p:stCondLst>
                                        </p:cTn>
                                        <p:tgtEl>
                                          <p:spTgt spid="21">
                                            <p:bg/>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xEl>
                                              <p:pRg st="0" end="0"/>
                                            </p:txEl>
                                          </p:spTgt>
                                        </p:tgtEl>
                                        <p:attrNameLst>
                                          <p:attrName>style.visibility</p:attrName>
                                        </p:attrNameLst>
                                      </p:cBhvr>
                                      <p:to>
                                        <p:strVal val="visible"/>
                                      </p:to>
                                    </p:set>
                                    <p:animEffect transition="in" filter="fade">
                                      <p:cBhvr>
                                        <p:cTn id="38" dur="1000">
                                          <p:stCondLst>
                                            <p:cond delay="0"/>
                                          </p:stCondLst>
                                        </p:cTn>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9625013" y="2994610"/>
            <a:ext cx="2006693" cy="1446550"/>
          </a:xfrm>
          <a:prstGeom prst="rect">
            <a:avLst/>
          </a:prstGeom>
          <a:solidFill>
            <a:srgbClr val="B40305"/>
          </a:solidFill>
          <a:ln w="9525">
            <a:solidFill>
              <a:srgbClr val="FFFF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SA" altLang="en-US" sz="4000" b="1" dirty="0" smtClean="0">
                <a:solidFill>
                  <a:srgbClr val="FFFF00"/>
                </a:solidFill>
                <a:latin typeface="Garamond" panose="02020404030301010803" pitchFamily="18" charset="0"/>
                <a:cs typeface="PT Bold Heading" pitchFamily="2" charset="-78"/>
              </a:rPr>
              <a:t>نَقطُ الإعراب</a:t>
            </a:r>
            <a:endParaRPr lang="en-US" altLang="en-US" sz="4000" b="1" dirty="0" smtClean="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zh-CN" sz="2400" b="1" dirty="0" smtClean="0">
                <a:solidFill>
                  <a:srgbClr val="FFFF00"/>
                </a:solidFill>
                <a:latin typeface="Garamond" panose="02020404030301010803" pitchFamily="18" charset="0"/>
                <a:cs typeface="PT Bold Heading" pitchFamily="2" charset="-78"/>
              </a:rPr>
              <a:t>Dots for the vowels</a:t>
            </a:r>
            <a:endParaRPr lang="ar-EG" altLang="zh-CN" sz="1400" b="1" dirty="0">
              <a:solidFill>
                <a:srgbClr val="FFFF00"/>
              </a:solidFill>
              <a:latin typeface="Garamond" panose="02020404030301010803" pitchFamily="18" charset="0"/>
              <a:cs typeface="华文楷体"/>
            </a:endParaRPr>
          </a:p>
        </p:txBody>
      </p:sp>
      <p:sp>
        <p:nvSpPr>
          <p:cNvPr id="9" name="Rectangle 3"/>
          <p:cNvSpPr txBox="1">
            <a:spLocks noChangeArrowheads="1"/>
          </p:cNvSpPr>
          <p:nvPr/>
        </p:nvSpPr>
        <p:spPr bwMode="auto">
          <a:xfrm>
            <a:off x="3361764" y="3026455"/>
            <a:ext cx="579568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buClr>
                <a:srgbClr val="FFFF00"/>
              </a:buClr>
              <a:buFontTx/>
              <a:buNone/>
            </a:pPr>
            <a:r>
              <a:rPr lang="ar-SA" altLang="en-US" sz="2000" dirty="0">
                <a:solidFill>
                  <a:schemeClr val="tx1"/>
                </a:solidFill>
                <a:latin typeface="Garamond" panose="02020404030301010803" pitchFamily="18" charset="0"/>
                <a:cs typeface="Simplified Arabic" panose="02020603050405020304" pitchFamily="18" charset="-78"/>
              </a:rPr>
              <a:t>سمع قارئاً يجر اللام من رسوله في قوله تعالى: </a:t>
            </a:r>
            <a:endParaRPr lang="en-US" altLang="en-US" sz="2000" dirty="0" smtClean="0">
              <a:solidFill>
                <a:schemeClr val="tx1"/>
              </a:solidFill>
              <a:latin typeface="Garamond" panose="02020404030301010803" pitchFamily="18" charset="0"/>
              <a:cs typeface="Simplified Arabic" panose="02020603050405020304" pitchFamily="18" charset="-78"/>
            </a:endParaRPr>
          </a:p>
          <a:p>
            <a:pPr algn="ctr">
              <a:buClr>
                <a:srgbClr val="FFFF00"/>
              </a:buClr>
              <a:buFontTx/>
              <a:buNone/>
            </a:pPr>
            <a:r>
              <a:rPr lang="en-US" altLang="en-US" sz="2000" dirty="0" smtClean="0">
                <a:solidFill>
                  <a:schemeClr val="tx1"/>
                </a:solidFill>
                <a:latin typeface="Garamond" panose="02020404030301010803" pitchFamily="18" charset="0"/>
                <a:cs typeface="Simplified Arabic" panose="02020603050405020304" pitchFamily="18" charset="-78"/>
              </a:rPr>
              <a:t>He heard a reciter making a mistake by putting “</a:t>
            </a:r>
            <a:r>
              <a:rPr lang="en-US" altLang="en-US" sz="2000" dirty="0" err="1" smtClean="0">
                <a:solidFill>
                  <a:schemeClr val="tx1"/>
                </a:solidFill>
                <a:latin typeface="Garamond" panose="02020404030301010803" pitchFamily="18" charset="0"/>
                <a:cs typeface="Simplified Arabic" panose="02020603050405020304" pitchFamily="18" charset="-78"/>
              </a:rPr>
              <a:t>Kasrah</a:t>
            </a:r>
            <a:r>
              <a:rPr lang="en-US" altLang="en-US" sz="2000" dirty="0" smtClean="0">
                <a:solidFill>
                  <a:schemeClr val="tx1"/>
                </a:solidFill>
                <a:latin typeface="Garamond" panose="02020404030301010803" pitchFamily="18" charset="0"/>
                <a:cs typeface="Simplified Arabic" panose="02020603050405020304" pitchFamily="18" charset="-78"/>
              </a:rPr>
              <a:t>” in stead of “</a:t>
            </a:r>
            <a:r>
              <a:rPr lang="en-US" altLang="en-US" sz="2000" dirty="0" err="1" smtClean="0">
                <a:solidFill>
                  <a:schemeClr val="tx1"/>
                </a:solidFill>
                <a:latin typeface="Garamond" panose="02020404030301010803" pitchFamily="18" charset="0"/>
                <a:cs typeface="Simplified Arabic" panose="02020603050405020304" pitchFamily="18" charset="-78"/>
              </a:rPr>
              <a:t>Dhamah</a:t>
            </a:r>
            <a:r>
              <a:rPr lang="en-US" altLang="en-US" sz="2000" dirty="0" smtClean="0">
                <a:solidFill>
                  <a:schemeClr val="tx1"/>
                </a:solidFill>
                <a:latin typeface="Garamond" panose="02020404030301010803" pitchFamily="18" charset="0"/>
                <a:cs typeface="Simplified Arabic" panose="02020603050405020304" pitchFamily="18" charset="-78"/>
              </a:rPr>
              <a:t>” over the Lam in the Ayah:</a:t>
            </a:r>
            <a:endParaRPr lang="ar-KW" altLang="en-US" sz="2000" dirty="0">
              <a:solidFill>
                <a:schemeClr val="tx1"/>
              </a:solidFill>
              <a:latin typeface="Garamond" panose="02020404030301010803" pitchFamily="18" charset="0"/>
              <a:cs typeface="Simplified Arabic" panose="02020603050405020304" pitchFamily="18" charset="-78"/>
            </a:endParaRPr>
          </a:p>
          <a:p>
            <a:pPr algn="ctr">
              <a:buClr>
                <a:srgbClr val="FFFF00"/>
              </a:buClr>
              <a:buFontTx/>
              <a:buNone/>
            </a:pPr>
            <a:endParaRPr lang="ar-KW" altLang="en-US" sz="2000" dirty="0">
              <a:solidFill>
                <a:schemeClr val="tx1"/>
              </a:solidFill>
              <a:latin typeface="Garamond" panose="02020404030301010803" pitchFamily="18" charset="0"/>
              <a:cs typeface="Simplified Arabic" panose="02020603050405020304" pitchFamily="18" charset="-78"/>
            </a:endParaRPr>
          </a:p>
          <a:p>
            <a:pPr algn="ctr">
              <a:buClr>
                <a:srgbClr val="FFFF00"/>
              </a:buClr>
              <a:buFontTx/>
              <a:buNone/>
            </a:pPr>
            <a:r>
              <a:rPr lang="ar-SA" altLang="en-US" b="1" dirty="0">
                <a:solidFill>
                  <a:schemeClr val="tx1"/>
                </a:solidFill>
                <a:latin typeface="Garamond" panose="02020404030301010803" pitchFamily="18" charset="0"/>
                <a:cs typeface="Simplified Arabic" panose="02020603050405020304" pitchFamily="18" charset="-78"/>
              </a:rPr>
              <a:t>{أَنَّ اللَّهَ بَرِيءٌ مِنْ الْمُشْرِكِينَ وَرَسُو</a:t>
            </a:r>
            <a:r>
              <a:rPr lang="ar-SA" altLang="en-US" b="1" dirty="0">
                <a:solidFill>
                  <a:srgbClr val="B40305"/>
                </a:solidFill>
                <a:latin typeface="Garamond" panose="02020404030301010803" pitchFamily="18" charset="0"/>
                <a:cs typeface="Simplified Arabic" panose="02020603050405020304" pitchFamily="18" charset="-78"/>
              </a:rPr>
              <a:t>لُ</a:t>
            </a:r>
            <a:r>
              <a:rPr lang="ar-KW" altLang="en-US" b="1" dirty="0">
                <a:solidFill>
                  <a:srgbClr val="B40305"/>
                </a:solidFill>
                <a:latin typeface="Garamond" panose="02020404030301010803" pitchFamily="18" charset="0"/>
                <a:cs typeface="Simplified Arabic" panose="02020603050405020304" pitchFamily="18" charset="-78"/>
              </a:rPr>
              <a:t>ــ</a:t>
            </a:r>
            <a:r>
              <a:rPr lang="ar-SA" altLang="en-US" b="1" dirty="0">
                <a:solidFill>
                  <a:schemeClr val="tx1"/>
                </a:solidFill>
                <a:latin typeface="Garamond" panose="02020404030301010803" pitchFamily="18" charset="0"/>
                <a:cs typeface="Simplified Arabic" panose="02020603050405020304" pitchFamily="18" charset="-78"/>
              </a:rPr>
              <a:t>هُ}</a:t>
            </a:r>
            <a:endParaRPr lang="ar-KW" altLang="en-US" b="1" dirty="0">
              <a:solidFill>
                <a:schemeClr val="tx1"/>
              </a:solidFill>
              <a:latin typeface="Garamond" panose="02020404030301010803" pitchFamily="18" charset="0"/>
              <a:cs typeface="Simplified Arabic" panose="02020603050405020304" pitchFamily="18" charset="-78"/>
            </a:endParaRPr>
          </a:p>
          <a:p>
            <a:pPr algn="ctr">
              <a:buClr>
                <a:srgbClr val="FFFF00"/>
              </a:buClr>
              <a:buFontTx/>
              <a:buNone/>
            </a:pPr>
            <a:r>
              <a:rPr lang="ar-SA" altLang="en-US" sz="1400" dirty="0">
                <a:solidFill>
                  <a:schemeClr val="tx1"/>
                </a:solidFill>
                <a:latin typeface="Garamond" panose="02020404030301010803" pitchFamily="18" charset="0"/>
                <a:cs typeface="Simplified Arabic" panose="02020603050405020304" pitchFamily="18" charset="-78"/>
              </a:rPr>
              <a:t>[التوبة: 3]</a:t>
            </a:r>
            <a:endParaRPr lang="ar-KW" altLang="en-US" sz="1400" dirty="0">
              <a:solidFill>
                <a:schemeClr val="tx1"/>
              </a:solidFill>
              <a:latin typeface="Garamond" panose="02020404030301010803" pitchFamily="18" charset="0"/>
              <a:cs typeface="Simplified Arabic" panose="02020603050405020304" pitchFamily="18" charset="-78"/>
            </a:endParaRPr>
          </a:p>
          <a:p>
            <a:pPr algn="ctr">
              <a:buClr>
                <a:srgbClr val="FFFF00"/>
              </a:buClr>
              <a:buFontTx/>
              <a:buNone/>
            </a:pPr>
            <a:endParaRPr lang="ar-KW" altLang="en-US" sz="2000" dirty="0">
              <a:solidFill>
                <a:schemeClr val="tx1"/>
              </a:solidFill>
              <a:latin typeface="Garamond" panose="02020404030301010803" pitchFamily="18" charset="0"/>
              <a:cs typeface="Simplified Arabic" panose="02020603050405020304" pitchFamily="18" charset="-78"/>
            </a:endParaRPr>
          </a:p>
          <a:p>
            <a:pPr algn="ctr">
              <a:buClr>
                <a:srgbClr val="FFFF00"/>
              </a:buClr>
              <a:buFontTx/>
              <a:buNone/>
            </a:pPr>
            <a:r>
              <a:rPr lang="ar-SA" altLang="en-US" sz="2000" dirty="0">
                <a:solidFill>
                  <a:schemeClr val="tx1"/>
                </a:solidFill>
                <a:latin typeface="Garamond" panose="02020404030301010803" pitchFamily="18" charset="0"/>
                <a:cs typeface="Simplified Arabic" panose="02020603050405020304" pitchFamily="18" charset="-78"/>
              </a:rPr>
              <a:t>ففزع لهذا اللحن وقال: </a:t>
            </a:r>
            <a:r>
              <a:rPr lang="ar-SA" altLang="en-US" sz="2400" b="1" dirty="0">
                <a:solidFill>
                  <a:schemeClr val="tx1"/>
                </a:solidFill>
                <a:latin typeface="Garamond" panose="02020404030301010803" pitchFamily="18" charset="0"/>
                <a:cs typeface="Simplified Arabic" panose="02020603050405020304" pitchFamily="18" charset="-78"/>
              </a:rPr>
              <a:t>عز الله وجل أن يبرأ من رسوله</a:t>
            </a:r>
            <a:r>
              <a:rPr lang="ar-KW" altLang="en-US" sz="2400" b="1" dirty="0">
                <a:solidFill>
                  <a:schemeClr val="tx1"/>
                </a:solidFill>
                <a:cs typeface="Simplified Arabic" panose="02020603050405020304" pitchFamily="18" charset="-78"/>
              </a:rPr>
              <a:t> </a:t>
            </a:r>
            <a:endParaRPr lang="en-US" altLang="en-US" sz="2400" b="1" dirty="0" smtClean="0">
              <a:solidFill>
                <a:schemeClr val="tx1"/>
              </a:solidFill>
              <a:cs typeface="Simplified Arabic" panose="02020603050405020304" pitchFamily="18" charset="-78"/>
            </a:endParaRPr>
          </a:p>
          <a:p>
            <a:pPr algn="ctr">
              <a:buClr>
                <a:srgbClr val="FFFF00"/>
              </a:buClr>
              <a:buFontTx/>
              <a:buNone/>
            </a:pPr>
            <a:r>
              <a:rPr lang="en-US" altLang="en-US" sz="1600" dirty="0" smtClean="0">
                <a:solidFill>
                  <a:schemeClr val="tx1"/>
                </a:solidFill>
                <a:cs typeface="Simplified Arabic" panose="02020603050405020304" pitchFamily="18" charset="-78"/>
              </a:rPr>
              <a:t>He got terrified because this changes the meaning to a bad one</a:t>
            </a:r>
            <a:endParaRPr lang="ar-KW" altLang="en-US" sz="2800" dirty="0">
              <a:solidFill>
                <a:schemeClr val="tx1"/>
              </a:solidFill>
              <a:cs typeface="Simplified Arabic" panose="02020603050405020304" pitchFamily="18" charset="-78"/>
            </a:endParaRPr>
          </a:p>
        </p:txBody>
      </p:sp>
      <p:sp>
        <p:nvSpPr>
          <p:cNvPr id="10" name="Rectangle 9"/>
          <p:cNvSpPr>
            <a:spLocks noChangeArrowheads="1"/>
          </p:cNvSpPr>
          <p:nvPr/>
        </p:nvSpPr>
        <p:spPr bwMode="auto">
          <a:xfrm>
            <a:off x="3294529" y="1934135"/>
            <a:ext cx="7717959" cy="719138"/>
          </a:xfrm>
          <a:prstGeom prst="rect">
            <a:avLst/>
          </a:prstGeom>
          <a:solidFill>
            <a:schemeClr val="accent6">
              <a:lumMod val="5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sz="3600" b="1" dirty="0">
                <a:solidFill>
                  <a:srgbClr val="FFFF00"/>
                </a:solidFill>
                <a:latin typeface="Arial" panose="020B0604020202020204" pitchFamily="34" charset="0"/>
                <a:cs typeface="Arial" panose="020B0604020202020204" pitchFamily="34" charset="0"/>
              </a:rPr>
              <a:t>علي بن أبي طالب </a:t>
            </a:r>
            <a:r>
              <a:rPr lang="ar-KW" altLang="en-US" sz="1000" b="1" dirty="0">
                <a:solidFill>
                  <a:schemeClr val="bg1"/>
                </a:solidFill>
                <a:latin typeface="Arial" panose="020B0604020202020204" pitchFamily="34" charset="0"/>
                <a:cs typeface="Arial" panose="020B0604020202020204" pitchFamily="34" charset="0"/>
              </a:rPr>
              <a:t>رضي الله عنه   </a:t>
            </a:r>
            <a:r>
              <a:rPr lang="ar-KW" altLang="en-US" sz="2000" b="1" dirty="0">
                <a:solidFill>
                  <a:schemeClr val="bg1"/>
                </a:solidFill>
                <a:latin typeface="Arial" panose="020B0604020202020204" pitchFamily="34" charset="0"/>
                <a:cs typeface="Arial" panose="020B0604020202020204" pitchFamily="34" charset="0"/>
              </a:rPr>
              <a:t>(36 هـ - 40هـ </a:t>
            </a:r>
            <a:r>
              <a:rPr lang="ar-KW" altLang="en-US" sz="2000" b="1" dirty="0" smtClean="0">
                <a:solidFill>
                  <a:schemeClr val="bg1"/>
                </a:solidFill>
                <a:latin typeface="Arial" panose="020B0604020202020204" pitchFamily="34" charset="0"/>
                <a:cs typeface="Arial" panose="020B0604020202020204" pitchFamily="34" charset="0"/>
              </a:rPr>
              <a:t>)</a:t>
            </a:r>
            <a:r>
              <a:rPr lang="en-US" altLang="en-US" sz="2000" b="1" dirty="0" smtClean="0">
                <a:solidFill>
                  <a:schemeClr val="bg1"/>
                </a:solidFill>
                <a:latin typeface="Arial" panose="020B0604020202020204" pitchFamily="34" charset="0"/>
                <a:cs typeface="Arial" panose="020B0604020202020204" pitchFamily="34" charset="0"/>
              </a:rPr>
              <a:t> </a:t>
            </a:r>
            <a:r>
              <a:rPr lang="en-US" altLang="en-US" sz="2400" b="1" dirty="0" smtClean="0">
                <a:solidFill>
                  <a:srgbClr val="FFFF00"/>
                </a:solidFill>
                <a:latin typeface="Arial" panose="020B0604020202020204" pitchFamily="34" charset="0"/>
                <a:cs typeface="Arial" panose="020B0604020202020204" pitchFamily="34" charset="0"/>
              </a:rPr>
              <a:t>Ali Ibn Abi-</a:t>
            </a:r>
            <a:r>
              <a:rPr lang="en-US" altLang="en-US" sz="2400" b="1" dirty="0" err="1" smtClean="0">
                <a:solidFill>
                  <a:srgbClr val="FFFF00"/>
                </a:solidFill>
                <a:latin typeface="Arial" panose="020B0604020202020204" pitchFamily="34" charset="0"/>
                <a:cs typeface="Arial" panose="020B0604020202020204" pitchFamily="34" charset="0"/>
              </a:rPr>
              <a:t>Talib</a:t>
            </a:r>
            <a:r>
              <a:rPr lang="en-US" altLang="en-US" sz="2400" b="1" dirty="0" smtClean="0">
                <a:solidFill>
                  <a:srgbClr val="FFFF00"/>
                </a:solidFill>
                <a:latin typeface="Arial" panose="020B0604020202020204" pitchFamily="34" charset="0"/>
                <a:cs typeface="Arial" panose="020B0604020202020204" pitchFamily="34" charset="0"/>
              </a:rPr>
              <a:t>  </a:t>
            </a:r>
            <a:endParaRPr lang="en-US" altLang="en-US" sz="2000" dirty="0">
              <a:solidFill>
                <a:srgbClr val="FFFF00"/>
              </a:solidFill>
              <a:latin typeface="Arial" panose="020B0604020202020204" pitchFamily="34" charset="0"/>
              <a:cs typeface="Arial" panose="020B0604020202020204" pitchFamily="34" charset="0"/>
            </a:endParaRPr>
          </a:p>
        </p:txBody>
      </p:sp>
      <p:sp>
        <p:nvSpPr>
          <p:cNvPr id="7" name="TextBox 6"/>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4135075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500"/>
                                        <p:tgtEl>
                                          <p:spTgt spid="9">
                                            <p:txEl>
                                              <p:pRg st="4" end="4"/>
                                            </p:txEl>
                                          </p:spTgt>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9">
                                            <p:txEl>
                                              <p:pRg st="6" end="6"/>
                                            </p:txEl>
                                          </p:spTgt>
                                        </p:tgtEl>
                                        <p:attrNameLst>
                                          <p:attrName>style.visibility</p:attrName>
                                        </p:attrNameLst>
                                      </p:cBhvr>
                                      <p:to>
                                        <p:strVal val="visible"/>
                                      </p:to>
                                    </p:set>
                                    <p:animEffect transition="in" filter="fade">
                                      <p:cBhvr>
                                        <p:cTn id="30" dur="500"/>
                                        <p:tgtEl>
                                          <p:spTgt spid="9">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500"/>
                                        <p:tgtEl>
                                          <p:spTgt spid="9">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bg/>
                                          </p:spTgt>
                                        </p:tgtEl>
                                        <p:attrNameLst>
                                          <p:attrName>style.visibility</p:attrName>
                                        </p:attrNameLst>
                                      </p:cBhvr>
                                      <p:to>
                                        <p:strVal val="visible"/>
                                      </p:to>
                                    </p:set>
                                    <p:animEffect transition="in" filter="fade">
                                      <p:cBhvr>
                                        <p:cTn id="38" dur="1000">
                                          <p:stCondLst>
                                            <p:cond delay="0"/>
                                          </p:stCondLst>
                                        </p:cTn>
                                        <p:tgtEl>
                                          <p:spTgt spid="10">
                                            <p:bg/>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fade">
                                      <p:cBhvr>
                                        <p:cTn id="41" dur="1000">
                                          <p:stCondLst>
                                            <p:cond delay="0"/>
                                          </p:stCondLst>
                                        </p:cTn>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P spid="10"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9625013" y="2994610"/>
            <a:ext cx="2006693" cy="1446550"/>
          </a:xfrm>
          <a:prstGeom prst="rect">
            <a:avLst/>
          </a:prstGeom>
          <a:solidFill>
            <a:srgbClr val="B40305"/>
          </a:solidFill>
          <a:ln w="9525">
            <a:solidFill>
              <a:srgbClr val="FFFF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SA" altLang="en-US" sz="4000" b="1" dirty="0" smtClean="0">
                <a:solidFill>
                  <a:srgbClr val="FFFF00"/>
                </a:solidFill>
                <a:latin typeface="Garamond" panose="02020404030301010803" pitchFamily="18" charset="0"/>
                <a:cs typeface="PT Bold Heading" pitchFamily="2" charset="-78"/>
              </a:rPr>
              <a:t>نَقطُ الإعراب</a:t>
            </a:r>
            <a:endParaRPr lang="en-US" altLang="en-US" sz="4000" b="1" dirty="0" smtClean="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zh-CN" sz="2400" b="1" dirty="0" smtClean="0">
                <a:solidFill>
                  <a:srgbClr val="FFFF00"/>
                </a:solidFill>
                <a:latin typeface="Garamond" panose="02020404030301010803" pitchFamily="18" charset="0"/>
                <a:cs typeface="PT Bold Heading" pitchFamily="2" charset="-78"/>
              </a:rPr>
              <a:t>Dots for the vowels</a:t>
            </a:r>
            <a:endParaRPr lang="ar-EG" altLang="zh-CN" sz="1400" b="1" dirty="0">
              <a:solidFill>
                <a:srgbClr val="FFFF00"/>
              </a:solidFill>
              <a:latin typeface="Garamond" panose="02020404030301010803" pitchFamily="18" charset="0"/>
              <a:cs typeface="华文楷体"/>
            </a:endParaRPr>
          </a:p>
        </p:txBody>
      </p:sp>
      <p:sp>
        <p:nvSpPr>
          <p:cNvPr id="10" name="Rectangle 9"/>
          <p:cNvSpPr>
            <a:spLocks noChangeArrowheads="1"/>
          </p:cNvSpPr>
          <p:nvPr/>
        </p:nvSpPr>
        <p:spPr bwMode="auto">
          <a:xfrm>
            <a:off x="3294529" y="1934135"/>
            <a:ext cx="7717959" cy="719138"/>
          </a:xfrm>
          <a:prstGeom prst="rect">
            <a:avLst/>
          </a:prstGeom>
          <a:solidFill>
            <a:schemeClr val="accent6">
              <a:lumMod val="5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sz="3600" b="1" dirty="0">
                <a:solidFill>
                  <a:srgbClr val="FFFF00"/>
                </a:solidFill>
                <a:latin typeface="Arial" panose="020B0604020202020204" pitchFamily="34" charset="0"/>
                <a:cs typeface="Arial" panose="020B0604020202020204" pitchFamily="34" charset="0"/>
              </a:rPr>
              <a:t>علي بن أبي طالب </a:t>
            </a:r>
            <a:r>
              <a:rPr lang="ar-KW" altLang="en-US" sz="1000" b="1" dirty="0">
                <a:solidFill>
                  <a:schemeClr val="bg1"/>
                </a:solidFill>
                <a:latin typeface="Arial" panose="020B0604020202020204" pitchFamily="34" charset="0"/>
                <a:cs typeface="Arial" panose="020B0604020202020204" pitchFamily="34" charset="0"/>
              </a:rPr>
              <a:t>رضي الله عنه   </a:t>
            </a:r>
            <a:r>
              <a:rPr lang="ar-KW" altLang="en-US" sz="2000" b="1" dirty="0">
                <a:solidFill>
                  <a:schemeClr val="bg1"/>
                </a:solidFill>
                <a:latin typeface="Arial" panose="020B0604020202020204" pitchFamily="34" charset="0"/>
                <a:cs typeface="Arial" panose="020B0604020202020204" pitchFamily="34" charset="0"/>
              </a:rPr>
              <a:t>(36 هـ - 40هـ </a:t>
            </a:r>
            <a:r>
              <a:rPr lang="ar-KW" altLang="en-US" sz="2000" b="1" dirty="0" smtClean="0">
                <a:solidFill>
                  <a:schemeClr val="bg1"/>
                </a:solidFill>
                <a:latin typeface="Arial" panose="020B0604020202020204" pitchFamily="34" charset="0"/>
                <a:cs typeface="Arial" panose="020B0604020202020204" pitchFamily="34" charset="0"/>
              </a:rPr>
              <a:t>)</a:t>
            </a:r>
            <a:r>
              <a:rPr lang="en-US" altLang="en-US" sz="2000" b="1" dirty="0" smtClean="0">
                <a:solidFill>
                  <a:schemeClr val="bg1"/>
                </a:solidFill>
                <a:latin typeface="Arial" panose="020B0604020202020204" pitchFamily="34" charset="0"/>
                <a:cs typeface="Arial" panose="020B0604020202020204" pitchFamily="34" charset="0"/>
              </a:rPr>
              <a:t> </a:t>
            </a:r>
            <a:r>
              <a:rPr lang="en-US" altLang="en-US" sz="2400" b="1" dirty="0" smtClean="0">
                <a:solidFill>
                  <a:srgbClr val="FFFF00"/>
                </a:solidFill>
                <a:latin typeface="Arial" panose="020B0604020202020204" pitchFamily="34" charset="0"/>
                <a:cs typeface="Arial" panose="020B0604020202020204" pitchFamily="34" charset="0"/>
              </a:rPr>
              <a:t>Ali Ibn Abi-</a:t>
            </a:r>
            <a:r>
              <a:rPr lang="en-US" altLang="en-US" sz="2400" b="1" dirty="0" err="1" smtClean="0">
                <a:solidFill>
                  <a:srgbClr val="FFFF00"/>
                </a:solidFill>
                <a:latin typeface="Arial" panose="020B0604020202020204" pitchFamily="34" charset="0"/>
                <a:cs typeface="Arial" panose="020B0604020202020204" pitchFamily="34" charset="0"/>
              </a:rPr>
              <a:t>Talib</a:t>
            </a:r>
            <a:r>
              <a:rPr lang="en-US" altLang="en-US" sz="2400" b="1" dirty="0" smtClean="0">
                <a:solidFill>
                  <a:srgbClr val="FFFF00"/>
                </a:solidFill>
                <a:latin typeface="Arial" panose="020B0604020202020204" pitchFamily="34" charset="0"/>
                <a:cs typeface="Arial" panose="020B0604020202020204" pitchFamily="34" charset="0"/>
              </a:rPr>
              <a:t>  </a:t>
            </a:r>
            <a:endParaRPr lang="en-US" altLang="en-US" sz="2000" dirty="0">
              <a:solidFill>
                <a:srgbClr val="FFFF00"/>
              </a:solidFill>
              <a:latin typeface="Arial" panose="020B0604020202020204" pitchFamily="34" charset="0"/>
              <a:cs typeface="Arial" panose="020B0604020202020204" pitchFamily="34" charset="0"/>
            </a:endParaRPr>
          </a:p>
        </p:txBody>
      </p:sp>
      <p:sp>
        <p:nvSpPr>
          <p:cNvPr id="7" name="Rectangle 3"/>
          <p:cNvSpPr txBox="1">
            <a:spLocks noChangeArrowheads="1"/>
          </p:cNvSpPr>
          <p:nvPr/>
        </p:nvSpPr>
        <p:spPr bwMode="auto">
          <a:xfrm>
            <a:off x="3294529" y="3192548"/>
            <a:ext cx="6172201"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Garamond" pitchFamily="18" charset="0"/>
                <a:cs typeface="PT Bold Heading" pitchFamily="2" charset="-78"/>
              </a:defRPr>
            </a:lvl1pPr>
            <a:lvl2pPr marL="742950" indent="-285750" eaLnBrk="0" hangingPunct="0">
              <a:defRPr>
                <a:solidFill>
                  <a:schemeClr val="tx1"/>
                </a:solidFill>
                <a:latin typeface="Garamond" pitchFamily="18" charset="0"/>
                <a:cs typeface="PT Bold Heading" pitchFamily="2" charset="-78"/>
              </a:defRPr>
            </a:lvl2pPr>
            <a:lvl3pPr marL="1143000" indent="-228600" eaLnBrk="0" hangingPunct="0">
              <a:defRPr>
                <a:solidFill>
                  <a:schemeClr val="tx1"/>
                </a:solidFill>
                <a:latin typeface="Garamond" pitchFamily="18" charset="0"/>
                <a:cs typeface="PT Bold Heading" pitchFamily="2" charset="-78"/>
              </a:defRPr>
            </a:lvl3pPr>
            <a:lvl4pPr marL="1600200" indent="-228600" eaLnBrk="0" hangingPunct="0">
              <a:defRPr>
                <a:solidFill>
                  <a:schemeClr val="tx1"/>
                </a:solidFill>
                <a:latin typeface="Garamond" pitchFamily="18" charset="0"/>
                <a:cs typeface="PT Bold Heading" pitchFamily="2" charset="-78"/>
              </a:defRPr>
            </a:lvl4pPr>
            <a:lvl5pPr marL="2057400" indent="-228600" eaLnBrk="0" hangingPunct="0">
              <a:defRPr>
                <a:solidFill>
                  <a:schemeClr val="tx1"/>
                </a:solidFill>
                <a:latin typeface="Garamond" pitchFamily="18" charset="0"/>
                <a:cs typeface="PT Bold Heading" pitchFamily="2" charset="-78"/>
              </a:defRPr>
            </a:lvl5pPr>
            <a:lvl6pPr marL="2514600" indent="-228600" eaLnBrk="0" fontAlgn="base" hangingPunct="0">
              <a:spcBef>
                <a:spcPct val="0"/>
              </a:spcBef>
              <a:spcAft>
                <a:spcPct val="0"/>
              </a:spcAft>
              <a:defRPr>
                <a:solidFill>
                  <a:schemeClr val="tx1"/>
                </a:solidFill>
                <a:latin typeface="Garamond" pitchFamily="18" charset="0"/>
                <a:cs typeface="PT Bold Heading" pitchFamily="2" charset="-78"/>
              </a:defRPr>
            </a:lvl6pPr>
            <a:lvl7pPr marL="2971800" indent="-228600" eaLnBrk="0" fontAlgn="base" hangingPunct="0">
              <a:spcBef>
                <a:spcPct val="0"/>
              </a:spcBef>
              <a:spcAft>
                <a:spcPct val="0"/>
              </a:spcAft>
              <a:defRPr>
                <a:solidFill>
                  <a:schemeClr val="tx1"/>
                </a:solidFill>
                <a:latin typeface="Garamond" pitchFamily="18" charset="0"/>
                <a:cs typeface="PT Bold Heading" pitchFamily="2" charset="-78"/>
              </a:defRPr>
            </a:lvl7pPr>
            <a:lvl8pPr marL="3429000" indent="-228600" eaLnBrk="0" fontAlgn="base" hangingPunct="0">
              <a:spcBef>
                <a:spcPct val="0"/>
              </a:spcBef>
              <a:spcAft>
                <a:spcPct val="0"/>
              </a:spcAft>
              <a:defRPr>
                <a:solidFill>
                  <a:schemeClr val="tx1"/>
                </a:solidFill>
                <a:latin typeface="Garamond" pitchFamily="18" charset="0"/>
                <a:cs typeface="PT Bold Heading" pitchFamily="2" charset="-78"/>
              </a:defRPr>
            </a:lvl8pPr>
            <a:lvl9pPr marL="3886200" indent="-228600" eaLnBrk="0" fontAlgn="base" hangingPunct="0">
              <a:spcBef>
                <a:spcPct val="0"/>
              </a:spcBef>
              <a:spcAft>
                <a:spcPct val="0"/>
              </a:spcAft>
              <a:defRPr>
                <a:solidFill>
                  <a:schemeClr val="tx1"/>
                </a:solidFill>
                <a:latin typeface="Garamond" pitchFamily="18" charset="0"/>
                <a:cs typeface="PT Bold Heading" pitchFamily="2" charset="-78"/>
              </a:defRPr>
            </a:lvl9pPr>
          </a:lstStyle>
          <a:p>
            <a:pPr marL="0" indent="0" algn="ctr" rtl="1">
              <a:spcBef>
                <a:spcPct val="20000"/>
              </a:spcBef>
              <a:buClr>
                <a:srgbClr val="FFFF00"/>
              </a:buClr>
              <a:buSzPct val="70000"/>
              <a:defRPr/>
            </a:pPr>
            <a:r>
              <a:rPr lang="ar-KW" sz="2000" dirty="0">
                <a:cs typeface="Simplified Arabic" pitchFamily="18" charset="-78"/>
              </a:rPr>
              <a:t>فرفع الأمر الى أمير المؤمنين </a:t>
            </a:r>
            <a:r>
              <a:rPr lang="ar-KW" sz="2000" dirty="0" smtClean="0">
                <a:cs typeface="Simplified Arabic" pitchFamily="18" charset="-78"/>
              </a:rPr>
              <a:t>(أو </a:t>
            </a:r>
            <a:r>
              <a:rPr lang="ar-KW" sz="2000" dirty="0">
                <a:cs typeface="Simplified Arabic" pitchFamily="18" charset="-78"/>
              </a:rPr>
              <a:t>زياد والي </a:t>
            </a:r>
            <a:r>
              <a:rPr lang="ar-KW" sz="2000" dirty="0" smtClean="0">
                <a:cs typeface="Simplified Arabic" pitchFamily="18" charset="-78"/>
              </a:rPr>
              <a:t>البصرة)</a:t>
            </a:r>
            <a:endParaRPr lang="en-US" sz="2000" dirty="0" smtClean="0">
              <a:cs typeface="Simplified Arabic" pitchFamily="18" charset="-78"/>
            </a:endParaRPr>
          </a:p>
          <a:p>
            <a:pPr marL="0" indent="0" algn="ctr">
              <a:spcBef>
                <a:spcPct val="20000"/>
              </a:spcBef>
              <a:buClr>
                <a:srgbClr val="FFFF00"/>
              </a:buClr>
              <a:buSzPct val="70000"/>
              <a:defRPr/>
            </a:pPr>
            <a:r>
              <a:rPr lang="en-US" sz="2000" dirty="0" smtClean="0">
                <a:cs typeface="Simplified Arabic" pitchFamily="18" charset="-78"/>
              </a:rPr>
              <a:t>He spoke to Ali Ibn Abi-</a:t>
            </a:r>
            <a:r>
              <a:rPr lang="en-US" sz="2000" dirty="0" err="1" smtClean="0">
                <a:cs typeface="Simplified Arabic" pitchFamily="18" charset="-78"/>
              </a:rPr>
              <a:t>Talib</a:t>
            </a:r>
            <a:r>
              <a:rPr lang="en-US" sz="2000" dirty="0" smtClean="0">
                <a:cs typeface="Simplified Arabic" pitchFamily="18" charset="-78"/>
              </a:rPr>
              <a:t> </a:t>
            </a:r>
            <a:r>
              <a:rPr lang="en-US" sz="1400" dirty="0" smtClean="0">
                <a:cs typeface="Simplified Arabic" pitchFamily="18" charset="-78"/>
              </a:rPr>
              <a:t>(or </a:t>
            </a:r>
            <a:r>
              <a:rPr lang="en-US" sz="1400" dirty="0" err="1" smtClean="0">
                <a:cs typeface="Simplified Arabic" pitchFamily="18" charset="-78"/>
              </a:rPr>
              <a:t>Ziad</a:t>
            </a:r>
            <a:r>
              <a:rPr lang="en-US" sz="1400" dirty="0" smtClean="0">
                <a:cs typeface="Simplified Arabic" pitchFamily="18" charset="-78"/>
              </a:rPr>
              <a:t> the </a:t>
            </a:r>
            <a:r>
              <a:rPr lang="en-US" sz="1400" dirty="0" err="1" smtClean="0">
                <a:cs typeface="Simplified Arabic" pitchFamily="18" charset="-78"/>
              </a:rPr>
              <a:t>Basrah</a:t>
            </a:r>
            <a:r>
              <a:rPr lang="en-US" sz="1400" dirty="0" smtClean="0">
                <a:cs typeface="Simplified Arabic" pitchFamily="18" charset="-78"/>
              </a:rPr>
              <a:t> leader)</a:t>
            </a:r>
            <a:endParaRPr lang="ar-KW" sz="2000" dirty="0">
              <a:cs typeface="Simplified Arabic" pitchFamily="18" charset="-78"/>
            </a:endParaRPr>
          </a:p>
          <a:p>
            <a:pPr marL="0" indent="0" algn="ctr" rtl="1">
              <a:spcBef>
                <a:spcPct val="20000"/>
              </a:spcBef>
              <a:buClr>
                <a:srgbClr val="FFFF00"/>
              </a:buClr>
              <a:buSzPct val="70000"/>
              <a:defRPr/>
            </a:pPr>
            <a:r>
              <a:rPr lang="ar-KW" sz="4000" b="1" dirty="0">
                <a:solidFill>
                  <a:srgbClr val="B40305"/>
                </a:solidFill>
                <a:cs typeface="Simplified Arabic" pitchFamily="18" charset="-78"/>
              </a:rPr>
              <a:t>نقط </a:t>
            </a:r>
            <a:r>
              <a:rPr lang="ar-KW" sz="4000" b="1" dirty="0" smtClean="0">
                <a:solidFill>
                  <a:srgbClr val="B40305"/>
                </a:solidFill>
                <a:cs typeface="Simplified Arabic" pitchFamily="18" charset="-78"/>
              </a:rPr>
              <a:t>الإعراب</a:t>
            </a:r>
            <a:r>
              <a:rPr lang="ar-SA" sz="4000" b="1" dirty="0" smtClean="0">
                <a:solidFill>
                  <a:srgbClr val="B40305"/>
                </a:solidFill>
                <a:cs typeface="Simplified Arabic" pitchFamily="18" charset="-78"/>
              </a:rPr>
              <a:t> </a:t>
            </a:r>
            <a:r>
              <a:rPr lang="en-US" sz="4000" b="1" dirty="0" smtClean="0">
                <a:solidFill>
                  <a:srgbClr val="B40305"/>
                </a:solidFill>
                <a:cs typeface="Simplified Arabic" pitchFamily="18" charset="-78"/>
              </a:rPr>
              <a:t> </a:t>
            </a:r>
            <a:r>
              <a:rPr lang="en-US" sz="3200" b="1" dirty="0" smtClean="0">
                <a:solidFill>
                  <a:srgbClr val="B40305"/>
                </a:solidFill>
                <a:cs typeface="Simplified Arabic" pitchFamily="18" charset="-78"/>
              </a:rPr>
              <a:t>Dots for the </a:t>
            </a:r>
            <a:r>
              <a:rPr lang="en-US" sz="3200" b="1" dirty="0" err="1" smtClean="0">
                <a:solidFill>
                  <a:srgbClr val="B40305"/>
                </a:solidFill>
                <a:cs typeface="Simplified Arabic" pitchFamily="18" charset="-78"/>
              </a:rPr>
              <a:t>Vowles</a:t>
            </a:r>
            <a:endParaRPr lang="ar-KW" dirty="0">
              <a:solidFill>
                <a:srgbClr val="B40305"/>
              </a:solidFill>
              <a:cs typeface="Simplified Arabic" pitchFamily="18" charset="-78"/>
            </a:endParaRPr>
          </a:p>
          <a:p>
            <a:pPr marL="0" indent="0" algn="ctr" rtl="1">
              <a:spcBef>
                <a:spcPct val="20000"/>
              </a:spcBef>
              <a:buClr>
                <a:srgbClr val="FFFF00"/>
              </a:buClr>
              <a:buSzPct val="70000"/>
              <a:defRPr/>
            </a:pPr>
            <a:r>
              <a:rPr lang="ar-KW" sz="2000" dirty="0"/>
              <a:t>فقال لزياد الأمير : أبغِني كاتباً لقناً فأتى به فقال له أبو الأسود : </a:t>
            </a:r>
          </a:p>
          <a:p>
            <a:pPr algn="r" rtl="1">
              <a:spcBef>
                <a:spcPct val="20000"/>
              </a:spcBef>
              <a:buClr>
                <a:srgbClr val="FFFF00"/>
              </a:buClr>
              <a:buSzPct val="70000"/>
              <a:buFont typeface="Arial" panose="020B0604020202020204" pitchFamily="34" charset="0"/>
              <a:buChar char="•"/>
              <a:defRPr/>
            </a:pPr>
            <a:r>
              <a:rPr lang="ar-KW" sz="2000" dirty="0"/>
              <a:t>إذا رأيتني قد فتحت فمي بالحرف فانقط نقطة أعلاه </a:t>
            </a:r>
          </a:p>
          <a:p>
            <a:pPr algn="r" rtl="1">
              <a:spcBef>
                <a:spcPct val="20000"/>
              </a:spcBef>
              <a:buClr>
                <a:srgbClr val="FFFF00"/>
              </a:buClr>
              <a:buSzPct val="70000"/>
              <a:buFont typeface="Arial" panose="020B0604020202020204" pitchFamily="34" charset="0"/>
              <a:buChar char="•"/>
              <a:defRPr/>
            </a:pPr>
            <a:r>
              <a:rPr lang="ar-KW" sz="2000" dirty="0"/>
              <a:t>وإذا رأيتني ضممت فمي ، فانقط نقطة بين يدي الحرف </a:t>
            </a:r>
          </a:p>
          <a:p>
            <a:pPr algn="r" rtl="1">
              <a:spcBef>
                <a:spcPct val="20000"/>
              </a:spcBef>
              <a:buClr>
                <a:srgbClr val="FFFF00"/>
              </a:buClr>
              <a:buSzPct val="70000"/>
              <a:buFont typeface="Arial" panose="020B0604020202020204" pitchFamily="34" charset="0"/>
              <a:buChar char="•"/>
              <a:defRPr/>
            </a:pPr>
            <a:r>
              <a:rPr lang="ar-KW" sz="2000" dirty="0"/>
              <a:t>و إن كسرت فانقُط نقطة تحت الحرف</a:t>
            </a:r>
          </a:p>
          <a:p>
            <a:pPr algn="r" rtl="1">
              <a:spcBef>
                <a:spcPct val="20000"/>
              </a:spcBef>
              <a:buClr>
                <a:srgbClr val="FFFF00"/>
              </a:buClr>
              <a:buSzPct val="70000"/>
              <a:buFont typeface="Arial" panose="020B0604020202020204" pitchFamily="34" charset="0"/>
              <a:buChar char="•"/>
              <a:defRPr/>
            </a:pPr>
            <a:r>
              <a:rPr lang="ar-KW" sz="2000" dirty="0"/>
              <a:t>فإذا أتبعت شيئاً من ذلك غُنَّـةً فاجعل مكان النقطة نقطتين</a:t>
            </a:r>
            <a:endParaRPr lang="ar-KW" sz="4000" b="1" dirty="0">
              <a:latin typeface="Franklin Gothic Book" pitchFamily="34" charset="0"/>
              <a:cs typeface="Simplified Arabic" pitchFamily="18" charset="-78"/>
            </a:endParaRPr>
          </a:p>
        </p:txBody>
      </p:sp>
      <p:sp>
        <p:nvSpPr>
          <p:cNvPr id="9" name="TextBox 8"/>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1823775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fade">
                                      <p:cBhvr>
                                        <p:cTn id="12" dur="1000">
                                          <p:stCondLst>
                                            <p:cond delay="0"/>
                                          </p:stCondLst>
                                        </p:cTn>
                                        <p:tgtEl>
                                          <p:spTgt spid="10">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1000">
                                          <p:stCondLst>
                                            <p:cond delay="0"/>
                                          </p:stCondLst>
                                        </p:cTn>
                                        <p:tgtEl>
                                          <p:spTgt spid="10">
                                            <p:txEl>
                                              <p:pRg st="0" end="0"/>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500"/>
                                        <p:tgtEl>
                                          <p:spTgt spid="7">
                                            <p:txEl>
                                              <p:pRg st="2" end="2"/>
                                            </p:txEl>
                                          </p:spTgt>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500"/>
                                        <p:tgtEl>
                                          <p:spTgt spid="7">
                                            <p:txEl>
                                              <p:pRg st="3" end="3"/>
                                            </p:txEl>
                                          </p:spTgt>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fade">
                                      <p:cBhvr>
                                        <p:cTn id="36" dur="500"/>
                                        <p:tgtEl>
                                          <p:spTgt spid="7">
                                            <p:txEl>
                                              <p:pRg st="4" end="4"/>
                                            </p:txEl>
                                          </p:spTgt>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fade">
                                      <p:cBhvr>
                                        <p:cTn id="40" dur="500"/>
                                        <p:tgtEl>
                                          <p:spTgt spid="7">
                                            <p:txEl>
                                              <p:pRg st="5" end="5"/>
                                            </p:txEl>
                                          </p:spTgt>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animEffect transition="in" filter="fade">
                                      <p:cBhvr>
                                        <p:cTn id="44" dur="500"/>
                                        <p:tgtEl>
                                          <p:spTgt spid="7">
                                            <p:txEl>
                                              <p:pRg st="6" end="6"/>
                                            </p:txEl>
                                          </p:spTgt>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7">
                                            <p:txEl>
                                              <p:pRg st="7" end="7"/>
                                            </p:txEl>
                                          </p:spTgt>
                                        </p:tgtEl>
                                        <p:attrNameLst>
                                          <p:attrName>style.visibility</p:attrName>
                                        </p:attrNameLst>
                                      </p:cBhvr>
                                      <p:to>
                                        <p:strVal val="visible"/>
                                      </p:to>
                                    </p:set>
                                    <p:animEffect transition="in" filter="fade">
                                      <p:cBhvr>
                                        <p:cTn id="48"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animBg="1"/>
      <p:bldP spid="7"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9625013" y="2994610"/>
            <a:ext cx="2006693" cy="1446550"/>
          </a:xfrm>
          <a:prstGeom prst="rect">
            <a:avLst/>
          </a:prstGeom>
          <a:solidFill>
            <a:srgbClr val="B40305"/>
          </a:solidFill>
          <a:ln w="9525">
            <a:solidFill>
              <a:srgbClr val="FFFF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SA" altLang="en-US" sz="4000" b="1" dirty="0" smtClean="0">
                <a:solidFill>
                  <a:srgbClr val="FFFF00"/>
                </a:solidFill>
                <a:latin typeface="Garamond" panose="02020404030301010803" pitchFamily="18" charset="0"/>
                <a:cs typeface="PT Bold Heading" pitchFamily="2" charset="-78"/>
              </a:rPr>
              <a:t>نَقطُ الإعراب</a:t>
            </a:r>
            <a:endParaRPr lang="en-US" altLang="en-US" sz="4000" b="1" dirty="0" smtClean="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zh-CN" sz="2400" b="1" dirty="0" smtClean="0">
                <a:solidFill>
                  <a:srgbClr val="FFFF00"/>
                </a:solidFill>
                <a:latin typeface="Garamond" panose="02020404030301010803" pitchFamily="18" charset="0"/>
                <a:cs typeface="PT Bold Heading" pitchFamily="2" charset="-78"/>
              </a:rPr>
              <a:t>Dots for the vowels</a:t>
            </a:r>
            <a:endParaRPr lang="ar-EG" altLang="zh-CN" sz="1400" b="1" dirty="0">
              <a:solidFill>
                <a:srgbClr val="FFFF00"/>
              </a:solidFill>
              <a:latin typeface="Garamond" panose="02020404030301010803" pitchFamily="18" charset="0"/>
              <a:cs typeface="华文楷体"/>
            </a:endParaRPr>
          </a:p>
        </p:txBody>
      </p:sp>
      <p:sp>
        <p:nvSpPr>
          <p:cNvPr id="10" name="Rectangle 9"/>
          <p:cNvSpPr>
            <a:spLocks noChangeArrowheads="1"/>
          </p:cNvSpPr>
          <p:nvPr/>
        </p:nvSpPr>
        <p:spPr bwMode="auto">
          <a:xfrm>
            <a:off x="3294529" y="1934135"/>
            <a:ext cx="7717959" cy="719138"/>
          </a:xfrm>
          <a:prstGeom prst="rect">
            <a:avLst/>
          </a:prstGeom>
          <a:solidFill>
            <a:schemeClr val="accent6">
              <a:lumMod val="5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sz="3600" b="1" dirty="0">
                <a:solidFill>
                  <a:srgbClr val="FFFF00"/>
                </a:solidFill>
                <a:latin typeface="Arial" panose="020B0604020202020204" pitchFamily="34" charset="0"/>
                <a:cs typeface="Arial" panose="020B0604020202020204" pitchFamily="34" charset="0"/>
              </a:rPr>
              <a:t>علي بن أبي طالب </a:t>
            </a:r>
            <a:r>
              <a:rPr lang="ar-KW" altLang="en-US" sz="1000" b="1" dirty="0">
                <a:solidFill>
                  <a:schemeClr val="bg1"/>
                </a:solidFill>
                <a:latin typeface="Arial" panose="020B0604020202020204" pitchFamily="34" charset="0"/>
                <a:cs typeface="Arial" panose="020B0604020202020204" pitchFamily="34" charset="0"/>
              </a:rPr>
              <a:t>رضي الله عنه   </a:t>
            </a:r>
            <a:r>
              <a:rPr lang="ar-KW" altLang="en-US" sz="2000" b="1" dirty="0">
                <a:solidFill>
                  <a:schemeClr val="bg1"/>
                </a:solidFill>
                <a:latin typeface="Arial" panose="020B0604020202020204" pitchFamily="34" charset="0"/>
                <a:cs typeface="Arial" panose="020B0604020202020204" pitchFamily="34" charset="0"/>
              </a:rPr>
              <a:t>(36 هـ - 40هـ </a:t>
            </a:r>
            <a:r>
              <a:rPr lang="ar-KW" altLang="en-US" sz="2000" b="1" dirty="0" smtClean="0">
                <a:solidFill>
                  <a:schemeClr val="bg1"/>
                </a:solidFill>
                <a:latin typeface="Arial" panose="020B0604020202020204" pitchFamily="34" charset="0"/>
                <a:cs typeface="Arial" panose="020B0604020202020204" pitchFamily="34" charset="0"/>
              </a:rPr>
              <a:t>)</a:t>
            </a:r>
            <a:r>
              <a:rPr lang="en-US" altLang="en-US" sz="2000" b="1" dirty="0" smtClean="0">
                <a:solidFill>
                  <a:schemeClr val="bg1"/>
                </a:solidFill>
                <a:latin typeface="Arial" panose="020B0604020202020204" pitchFamily="34" charset="0"/>
                <a:cs typeface="Arial" panose="020B0604020202020204" pitchFamily="34" charset="0"/>
              </a:rPr>
              <a:t> </a:t>
            </a:r>
            <a:r>
              <a:rPr lang="en-US" altLang="en-US" sz="2400" b="1" dirty="0" smtClean="0">
                <a:solidFill>
                  <a:srgbClr val="FFFF00"/>
                </a:solidFill>
                <a:latin typeface="Arial" panose="020B0604020202020204" pitchFamily="34" charset="0"/>
                <a:cs typeface="Arial" panose="020B0604020202020204" pitchFamily="34" charset="0"/>
              </a:rPr>
              <a:t>Ali Ibn Abi-</a:t>
            </a:r>
            <a:r>
              <a:rPr lang="en-US" altLang="en-US" sz="2400" b="1" dirty="0" err="1" smtClean="0">
                <a:solidFill>
                  <a:srgbClr val="FFFF00"/>
                </a:solidFill>
                <a:latin typeface="Arial" panose="020B0604020202020204" pitchFamily="34" charset="0"/>
                <a:cs typeface="Arial" panose="020B0604020202020204" pitchFamily="34" charset="0"/>
              </a:rPr>
              <a:t>Talib</a:t>
            </a:r>
            <a:r>
              <a:rPr lang="en-US" altLang="en-US" sz="2400" b="1" dirty="0" smtClean="0">
                <a:solidFill>
                  <a:srgbClr val="FFFF00"/>
                </a:solidFill>
                <a:latin typeface="Arial" panose="020B0604020202020204" pitchFamily="34" charset="0"/>
                <a:cs typeface="Arial" panose="020B0604020202020204" pitchFamily="34" charset="0"/>
              </a:rPr>
              <a:t>  </a:t>
            </a:r>
            <a:endParaRPr lang="en-US" altLang="en-US" sz="2000" dirty="0">
              <a:solidFill>
                <a:srgbClr val="FFFF00"/>
              </a:solidFill>
              <a:latin typeface="Arial" panose="020B0604020202020204" pitchFamily="34" charset="0"/>
              <a:cs typeface="Arial" panose="020B0604020202020204" pitchFamily="34" charset="0"/>
            </a:endParaRPr>
          </a:p>
        </p:txBody>
      </p:sp>
      <p:pic>
        <p:nvPicPr>
          <p:cNvPr id="9" name="Picture 2" descr="C:\Users\HP\Desktop\القرآن حياتي\Pict\نقط الإعراب.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042" y="3006203"/>
            <a:ext cx="6272304" cy="266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2973879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fade">
                                      <p:cBhvr>
                                        <p:cTn id="12" dur="1000">
                                          <p:stCondLst>
                                            <p:cond delay="0"/>
                                          </p:stCondLst>
                                        </p:cTn>
                                        <p:tgtEl>
                                          <p:spTgt spid="10">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1000">
                                          <p:stCondLst>
                                            <p:cond delay="0"/>
                                          </p:stCondLst>
                                        </p:cTn>
                                        <p:tgtEl>
                                          <p:spTgt spid="10">
                                            <p:txEl>
                                              <p:pRg st="0" end="0"/>
                                            </p:txEl>
                                          </p:spTgt>
                                        </p:tgtEl>
                                      </p:cBhvr>
                                    </p:animEffect>
                                  </p:childTnLst>
                                </p:cTn>
                              </p:par>
                            </p:childTnLst>
                          </p:cTn>
                        </p:par>
                        <p:par>
                          <p:cTn id="16" fill="hold">
                            <p:stCondLst>
                              <p:cond delay="1000"/>
                            </p:stCondLst>
                            <p:childTnLst>
                              <p:par>
                                <p:cTn id="17" presetID="6"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rgbClr val="FFD54F"/>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b="1" dirty="0">
                <a:solidFill>
                  <a:srgbClr val="C00000"/>
                </a:solidFill>
                <a:latin typeface="Arial" panose="020B0604020202020204" pitchFamily="34" charset="0"/>
                <a:cs typeface="Arial" panose="020B0604020202020204" pitchFamily="34" charset="0"/>
              </a:rPr>
              <a:t>عبد الملك بن مروان </a:t>
            </a:r>
            <a:r>
              <a:rPr lang="ar-KW" altLang="en-US" sz="900" b="1" dirty="0">
                <a:solidFill>
                  <a:srgbClr val="C00000"/>
                </a:solidFill>
                <a:latin typeface="Arial" panose="020B0604020202020204" pitchFamily="34" charset="0"/>
                <a:cs typeface="Arial" panose="020B0604020202020204" pitchFamily="34" charset="0"/>
              </a:rPr>
              <a:t>  </a:t>
            </a:r>
            <a:r>
              <a:rPr lang="ar-KW" altLang="en-US" sz="1400" b="1" dirty="0">
                <a:solidFill>
                  <a:srgbClr val="C00000"/>
                </a:solidFill>
                <a:latin typeface="Arial" panose="020B0604020202020204" pitchFamily="34" charset="0"/>
                <a:cs typeface="Arial" panose="020B0604020202020204" pitchFamily="34" charset="0"/>
              </a:rPr>
              <a:t>(65هـ - 86هـ </a:t>
            </a:r>
            <a:r>
              <a:rPr lang="ar-KW" altLang="en-US" sz="1400" b="1" dirty="0" smtClean="0">
                <a:solidFill>
                  <a:srgbClr val="C00000"/>
                </a:solidFill>
                <a:latin typeface="Arial" panose="020B0604020202020204" pitchFamily="34" charset="0"/>
                <a:cs typeface="Arial" panose="020B0604020202020204" pitchFamily="34" charset="0"/>
              </a:rPr>
              <a:t>)</a:t>
            </a:r>
            <a:r>
              <a:rPr lang="ar-SA" altLang="en-US" sz="1400" b="1" dirty="0" smtClean="0">
                <a:solidFill>
                  <a:srgbClr val="C00000"/>
                </a:solidFill>
                <a:latin typeface="Arial" panose="020B0604020202020204" pitchFamily="34" charset="0"/>
                <a:cs typeface="Arial" panose="020B0604020202020204" pitchFamily="34" charset="0"/>
              </a:rPr>
              <a:t> </a:t>
            </a:r>
            <a:r>
              <a:rPr lang="en-US" altLang="en-US" sz="2000" b="1" dirty="0" err="1" smtClean="0">
                <a:solidFill>
                  <a:srgbClr val="C00000"/>
                </a:solidFill>
                <a:latin typeface="Arial" panose="020B0604020202020204" pitchFamily="34" charset="0"/>
                <a:cs typeface="Arial" panose="020B0604020202020204" pitchFamily="34" charset="0"/>
              </a:rPr>
              <a:t>Abdulmalek</a:t>
            </a:r>
            <a:r>
              <a:rPr lang="en-US" altLang="en-US" sz="2000" b="1" dirty="0" smtClean="0">
                <a:solidFill>
                  <a:srgbClr val="C00000"/>
                </a:solidFill>
                <a:latin typeface="Arial" panose="020B0604020202020204" pitchFamily="34" charset="0"/>
                <a:cs typeface="Arial" panose="020B0604020202020204" pitchFamily="34" charset="0"/>
              </a:rPr>
              <a:t> ibn Marwan</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sp>
        <p:nvSpPr>
          <p:cNvPr id="11" name="Rectangle 1"/>
          <p:cNvSpPr>
            <a:spLocks noChangeArrowheads="1"/>
          </p:cNvSpPr>
          <p:nvPr/>
        </p:nvSpPr>
        <p:spPr bwMode="auto">
          <a:xfrm>
            <a:off x="3742579" y="2866771"/>
            <a:ext cx="720538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150000"/>
              </a:lnSpc>
              <a:spcBef>
                <a:spcPct val="0"/>
              </a:spcBef>
              <a:buClrTx/>
              <a:buSzTx/>
              <a:buFontTx/>
              <a:buNone/>
            </a:pPr>
            <a:r>
              <a:rPr lang="en-US" altLang="en-US" sz="2400" b="1" dirty="0" smtClean="0">
                <a:solidFill>
                  <a:schemeClr val="tx1"/>
                </a:solidFill>
                <a:latin typeface="Garamond" panose="02020404030301010803" pitchFamily="18" charset="0"/>
                <a:cs typeface="Simplified Arabic" panose="02020603050405020304" pitchFamily="18" charset="-78"/>
              </a:rPr>
              <a:t>People start to mix letters</a:t>
            </a:r>
          </a:p>
          <a:p>
            <a:pPr algn="ctr">
              <a:lnSpc>
                <a:spcPct val="150000"/>
              </a:lnSpc>
              <a:spcBef>
                <a:spcPct val="0"/>
              </a:spcBef>
              <a:buClrTx/>
              <a:buSzTx/>
              <a:buNone/>
            </a:pPr>
            <a:r>
              <a:rPr lang="ar-SA" altLang="en-US" sz="2400" b="1" dirty="0">
                <a:solidFill>
                  <a:schemeClr val="tx1"/>
                </a:solidFill>
                <a:latin typeface="Garamond" panose="02020404030301010803" pitchFamily="18" charset="0"/>
                <a:cs typeface="Simplified Arabic" panose="02020603050405020304" pitchFamily="18" charset="-78"/>
              </a:rPr>
              <a:t>بدأ الناس يخلطون بين الحروف</a:t>
            </a:r>
          </a:p>
          <a:p>
            <a:pPr algn="ctr" eaLnBrk="1" hangingPunct="1">
              <a:lnSpc>
                <a:spcPct val="150000"/>
              </a:lnSpc>
              <a:spcBef>
                <a:spcPct val="0"/>
              </a:spcBef>
              <a:buClrTx/>
              <a:buSzTx/>
              <a:buFontTx/>
              <a:buNone/>
            </a:pPr>
            <a:r>
              <a:rPr lang="ar-KW" altLang="en-US" sz="3600" dirty="0" smtClean="0">
                <a:solidFill>
                  <a:schemeClr val="tx1"/>
                </a:solidFill>
                <a:latin typeface="Garamond" panose="02020404030301010803" pitchFamily="18" charset="0"/>
                <a:cs typeface="Simplified Arabic" panose="02020603050405020304" pitchFamily="18" charset="-78"/>
              </a:rPr>
              <a:t>( </a:t>
            </a:r>
            <a:r>
              <a:rPr lang="ar-KW" altLang="en-US" sz="3600" dirty="0">
                <a:solidFill>
                  <a:schemeClr val="tx1"/>
                </a:solidFill>
                <a:latin typeface="Garamond" panose="02020404030301010803" pitchFamily="18" charset="0"/>
                <a:cs typeface="Simplified Arabic" panose="02020603050405020304" pitchFamily="18" charset="-78"/>
              </a:rPr>
              <a:t>ننش</a:t>
            </a:r>
            <a:r>
              <a:rPr lang="ar-KW" altLang="en-US" sz="3600" dirty="0">
                <a:solidFill>
                  <a:srgbClr val="B40305"/>
                </a:solidFill>
                <a:latin typeface="Garamond" panose="02020404030301010803" pitchFamily="18" charset="0"/>
                <a:cs typeface="Simplified Arabic" panose="02020603050405020304" pitchFamily="18" charset="-78"/>
              </a:rPr>
              <a:t>ز</a:t>
            </a:r>
            <a:r>
              <a:rPr lang="ar-KW" altLang="en-US" sz="3600" dirty="0">
                <a:solidFill>
                  <a:schemeClr val="tx1"/>
                </a:solidFill>
                <a:latin typeface="Garamond" panose="02020404030301010803" pitchFamily="18" charset="0"/>
                <a:cs typeface="Simplified Arabic" panose="02020603050405020304" pitchFamily="18" charset="-78"/>
              </a:rPr>
              <a:t>ها ) ... ( ننش</a:t>
            </a:r>
            <a:r>
              <a:rPr lang="ar-KW" altLang="en-US" sz="3600" dirty="0">
                <a:solidFill>
                  <a:srgbClr val="B40305"/>
                </a:solidFill>
                <a:latin typeface="Garamond" panose="02020404030301010803" pitchFamily="18" charset="0"/>
                <a:cs typeface="Simplified Arabic" panose="02020603050405020304" pitchFamily="18" charset="-78"/>
              </a:rPr>
              <a:t>ر</a:t>
            </a:r>
            <a:r>
              <a:rPr lang="ar-KW" altLang="en-US" sz="3600" dirty="0">
                <a:solidFill>
                  <a:schemeClr val="tx1"/>
                </a:solidFill>
                <a:latin typeface="Garamond" panose="02020404030301010803" pitchFamily="18" charset="0"/>
                <a:cs typeface="Simplified Arabic" panose="02020603050405020304" pitchFamily="18" charset="-78"/>
              </a:rPr>
              <a:t>ها )</a:t>
            </a:r>
          </a:p>
          <a:p>
            <a:pPr algn="ctr" eaLnBrk="1" hangingPunct="1">
              <a:lnSpc>
                <a:spcPct val="150000"/>
              </a:lnSpc>
              <a:spcBef>
                <a:spcPct val="0"/>
              </a:spcBef>
              <a:buClrTx/>
              <a:buSzTx/>
              <a:buFontTx/>
              <a:buNone/>
            </a:pPr>
            <a:r>
              <a:rPr lang="ar-KW" altLang="en-US" sz="3600" dirty="0">
                <a:solidFill>
                  <a:schemeClr val="tx1"/>
                </a:solidFill>
                <a:latin typeface="Garamond" panose="02020404030301010803" pitchFamily="18" charset="0"/>
                <a:cs typeface="Simplified Arabic" panose="02020603050405020304" pitchFamily="18" charset="-78"/>
              </a:rPr>
              <a:t>( فت</a:t>
            </a:r>
            <a:r>
              <a:rPr lang="ar-KW" altLang="en-US" sz="3600" dirty="0">
                <a:solidFill>
                  <a:srgbClr val="B40305"/>
                </a:solidFill>
                <a:latin typeface="Garamond" panose="02020404030301010803" pitchFamily="18" charset="0"/>
                <a:cs typeface="Simplified Arabic" panose="02020603050405020304" pitchFamily="18" charset="-78"/>
              </a:rPr>
              <a:t>بين</a:t>
            </a:r>
            <a:r>
              <a:rPr lang="ar-KW" altLang="en-US" sz="3600" dirty="0">
                <a:solidFill>
                  <a:schemeClr val="tx1"/>
                </a:solidFill>
                <a:latin typeface="Garamond" panose="02020404030301010803" pitchFamily="18" charset="0"/>
                <a:cs typeface="Simplified Arabic" panose="02020603050405020304" pitchFamily="18" charset="-78"/>
              </a:rPr>
              <a:t>وا ) ... ( فت</a:t>
            </a:r>
            <a:r>
              <a:rPr lang="ar-KW" altLang="en-US" sz="3600" dirty="0">
                <a:solidFill>
                  <a:srgbClr val="B40305"/>
                </a:solidFill>
                <a:latin typeface="Garamond" panose="02020404030301010803" pitchFamily="18" charset="0"/>
                <a:cs typeface="Simplified Arabic" panose="02020603050405020304" pitchFamily="18" charset="-78"/>
              </a:rPr>
              <a:t>ثبت</a:t>
            </a:r>
            <a:r>
              <a:rPr lang="ar-KW" altLang="en-US" sz="3600" dirty="0">
                <a:solidFill>
                  <a:schemeClr val="tx1"/>
                </a:solidFill>
                <a:latin typeface="Garamond" panose="02020404030301010803" pitchFamily="18" charset="0"/>
                <a:cs typeface="Simplified Arabic" panose="02020603050405020304" pitchFamily="18" charset="-78"/>
              </a:rPr>
              <a:t>وا )</a:t>
            </a:r>
            <a:endParaRPr lang="ar-SA" altLang="en-US" sz="3600" dirty="0">
              <a:solidFill>
                <a:schemeClr val="tx1"/>
              </a:solidFill>
              <a:latin typeface="Garamond" panose="02020404030301010803" pitchFamily="18" charset="0"/>
              <a:cs typeface="Simplified Arabic" panose="02020603050405020304" pitchFamily="18" charset="-78"/>
            </a:endParaRPr>
          </a:p>
        </p:txBody>
      </p:sp>
      <p:sp>
        <p:nvSpPr>
          <p:cNvPr id="8" name="TextBox 7"/>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59382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rgbClr val="FFD54F"/>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b="1" dirty="0">
                <a:solidFill>
                  <a:srgbClr val="C00000"/>
                </a:solidFill>
                <a:latin typeface="Arial" panose="020B0604020202020204" pitchFamily="34" charset="0"/>
                <a:cs typeface="Arial" panose="020B0604020202020204" pitchFamily="34" charset="0"/>
              </a:rPr>
              <a:t>عبد الملك بن مروان </a:t>
            </a:r>
            <a:r>
              <a:rPr lang="ar-KW" altLang="en-US" sz="900" b="1" dirty="0">
                <a:solidFill>
                  <a:srgbClr val="C00000"/>
                </a:solidFill>
                <a:latin typeface="Arial" panose="020B0604020202020204" pitchFamily="34" charset="0"/>
                <a:cs typeface="Arial" panose="020B0604020202020204" pitchFamily="34" charset="0"/>
              </a:rPr>
              <a:t>  </a:t>
            </a:r>
            <a:r>
              <a:rPr lang="ar-KW" altLang="en-US" sz="1400" b="1" dirty="0">
                <a:solidFill>
                  <a:srgbClr val="C00000"/>
                </a:solidFill>
                <a:latin typeface="Arial" panose="020B0604020202020204" pitchFamily="34" charset="0"/>
                <a:cs typeface="Arial" panose="020B0604020202020204" pitchFamily="34" charset="0"/>
              </a:rPr>
              <a:t>(65هـ - 86هـ </a:t>
            </a:r>
            <a:r>
              <a:rPr lang="ar-KW" altLang="en-US" sz="1400" b="1" dirty="0" smtClean="0">
                <a:solidFill>
                  <a:srgbClr val="C00000"/>
                </a:solidFill>
                <a:latin typeface="Arial" panose="020B0604020202020204" pitchFamily="34" charset="0"/>
                <a:cs typeface="Arial" panose="020B0604020202020204" pitchFamily="34" charset="0"/>
              </a:rPr>
              <a:t>)</a:t>
            </a:r>
            <a:r>
              <a:rPr lang="ar-SA" altLang="en-US" sz="1400" b="1" dirty="0" smtClean="0">
                <a:solidFill>
                  <a:srgbClr val="C00000"/>
                </a:solidFill>
                <a:latin typeface="Arial" panose="020B0604020202020204" pitchFamily="34" charset="0"/>
                <a:cs typeface="Arial" panose="020B0604020202020204" pitchFamily="34" charset="0"/>
              </a:rPr>
              <a:t> </a:t>
            </a:r>
            <a:r>
              <a:rPr lang="en-US" altLang="en-US" sz="2000" b="1" dirty="0" err="1" smtClean="0">
                <a:solidFill>
                  <a:srgbClr val="C00000"/>
                </a:solidFill>
                <a:latin typeface="Arial" panose="020B0604020202020204" pitchFamily="34" charset="0"/>
                <a:cs typeface="Arial" panose="020B0604020202020204" pitchFamily="34" charset="0"/>
              </a:rPr>
              <a:t>Abdulmalek</a:t>
            </a:r>
            <a:r>
              <a:rPr lang="en-US" altLang="en-US" sz="2000" b="1" dirty="0" smtClean="0">
                <a:solidFill>
                  <a:srgbClr val="C00000"/>
                </a:solidFill>
                <a:latin typeface="Arial" panose="020B0604020202020204" pitchFamily="34" charset="0"/>
                <a:cs typeface="Arial" panose="020B0604020202020204" pitchFamily="34" charset="0"/>
              </a:rPr>
              <a:t> ibn Marwan</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sp>
        <p:nvSpPr>
          <p:cNvPr id="8" name="Rectangle 1"/>
          <p:cNvSpPr>
            <a:spLocks noChangeArrowheads="1"/>
          </p:cNvSpPr>
          <p:nvPr/>
        </p:nvSpPr>
        <p:spPr bwMode="auto">
          <a:xfrm>
            <a:off x="3742579" y="2788211"/>
            <a:ext cx="6624638" cy="31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rgbClr val="FFFF00"/>
              </a:buClr>
              <a:buFontTx/>
              <a:buNone/>
            </a:pPr>
            <a:r>
              <a:rPr lang="ar-KW" altLang="en-US" sz="1400" b="1" dirty="0">
                <a:solidFill>
                  <a:schemeClr val="tx1"/>
                </a:solidFill>
                <a:latin typeface="Garamond" panose="02020404030301010803" pitchFamily="18" charset="0"/>
                <a:cs typeface="Simplified Arabic" panose="02020603050405020304" pitchFamily="18" charset="-78"/>
              </a:rPr>
              <a:t>فأمر أمير المؤمنين عبد الملك بن مروان والي العراق الحجاج بن يوسف الثقفي </a:t>
            </a:r>
            <a:r>
              <a:rPr lang="ar-KW" altLang="en-US" sz="1400" b="1" dirty="0" smtClean="0">
                <a:solidFill>
                  <a:schemeClr val="tx1"/>
                </a:solidFill>
                <a:latin typeface="Garamond" panose="02020404030301010803" pitchFamily="18" charset="0"/>
                <a:cs typeface="Simplified Arabic" panose="02020603050405020304" pitchFamily="18" charset="-78"/>
              </a:rPr>
              <a:t>بوضع</a:t>
            </a:r>
            <a:endParaRPr lang="en-US" altLang="en-US" sz="1400" b="1" dirty="0" smtClean="0">
              <a:solidFill>
                <a:schemeClr val="tx1"/>
              </a:solidFill>
              <a:latin typeface="Garamond" panose="02020404030301010803" pitchFamily="18" charset="0"/>
              <a:cs typeface="Simplified Arabic" panose="02020603050405020304" pitchFamily="18" charset="-78"/>
            </a:endParaRPr>
          </a:p>
          <a:p>
            <a:pPr algn="ctr" eaLnBrk="1" hangingPunct="1">
              <a:buClr>
                <a:srgbClr val="FFFF00"/>
              </a:buClr>
              <a:buFontTx/>
              <a:buNone/>
            </a:pPr>
            <a:r>
              <a:rPr lang="en-US" altLang="en-US" sz="1400" b="1" dirty="0" err="1" smtClean="0">
                <a:solidFill>
                  <a:schemeClr val="tx1"/>
                </a:solidFill>
                <a:latin typeface="Garamond" panose="02020404030301010803" pitchFamily="18" charset="0"/>
                <a:cs typeface="Simplified Arabic" panose="02020603050405020304" pitchFamily="18" charset="-78"/>
              </a:rPr>
              <a:t>Abdulmalek</a:t>
            </a:r>
            <a:r>
              <a:rPr lang="en-US" altLang="en-US" sz="1400" b="1" dirty="0" smtClean="0">
                <a:solidFill>
                  <a:schemeClr val="tx1"/>
                </a:solidFill>
                <a:latin typeface="Garamond" panose="02020404030301010803" pitchFamily="18" charset="0"/>
                <a:cs typeface="Simplified Arabic" panose="02020603050405020304" pitchFamily="18" charset="-78"/>
              </a:rPr>
              <a:t> ibn Marwan ordered the Iraq leader to put</a:t>
            </a:r>
            <a:endParaRPr lang="ar-KW" altLang="en-US" sz="1400" b="1" dirty="0">
              <a:solidFill>
                <a:schemeClr val="tx1"/>
              </a:solidFill>
              <a:latin typeface="Garamond" panose="02020404030301010803" pitchFamily="18" charset="0"/>
              <a:cs typeface="Simplified Arabic" panose="02020603050405020304" pitchFamily="18" charset="-78"/>
            </a:endParaRPr>
          </a:p>
          <a:p>
            <a:pPr algn="ctr" eaLnBrk="1" hangingPunct="1">
              <a:buClr>
                <a:srgbClr val="FFFF00"/>
              </a:buClr>
              <a:buFontTx/>
              <a:buNone/>
            </a:pPr>
            <a:r>
              <a:rPr lang="ar-KW" altLang="en-US" sz="3600" b="1" dirty="0">
                <a:solidFill>
                  <a:srgbClr val="B40305"/>
                </a:solidFill>
                <a:latin typeface="Garamond" panose="02020404030301010803" pitchFamily="18" charset="0"/>
                <a:cs typeface="Simplified Arabic" panose="02020603050405020304" pitchFamily="18" charset="-78"/>
              </a:rPr>
              <a:t>نقط </a:t>
            </a:r>
            <a:r>
              <a:rPr lang="ar-KW" altLang="en-US" sz="3600" b="1" dirty="0" smtClean="0">
                <a:solidFill>
                  <a:srgbClr val="B40305"/>
                </a:solidFill>
                <a:latin typeface="Garamond" panose="02020404030301010803" pitchFamily="18" charset="0"/>
                <a:cs typeface="Simplified Arabic" panose="02020603050405020304" pitchFamily="18" charset="-78"/>
              </a:rPr>
              <a:t>الإعجام</a:t>
            </a:r>
            <a:r>
              <a:rPr lang="en-US" altLang="en-US" sz="3600" b="1" dirty="0" smtClean="0">
                <a:solidFill>
                  <a:srgbClr val="B40305"/>
                </a:solidFill>
                <a:latin typeface="Garamond" panose="02020404030301010803" pitchFamily="18" charset="0"/>
                <a:cs typeface="Simplified Arabic" panose="02020603050405020304" pitchFamily="18" charset="-78"/>
              </a:rPr>
              <a:t>Dots of letters  </a:t>
            </a:r>
            <a:endParaRPr lang="ar-KW" altLang="en-US" sz="1800" dirty="0">
              <a:solidFill>
                <a:srgbClr val="B40305"/>
              </a:solidFill>
              <a:latin typeface="Garamond" panose="02020404030301010803" pitchFamily="18" charset="0"/>
              <a:cs typeface="Simplified Arabic" panose="02020603050405020304" pitchFamily="18" charset="-78"/>
            </a:endParaRPr>
          </a:p>
          <a:p>
            <a:pPr eaLnBrk="1" hangingPunct="1">
              <a:lnSpc>
                <a:spcPct val="80000"/>
              </a:lnSpc>
              <a:spcBef>
                <a:spcPct val="0"/>
              </a:spcBef>
              <a:buClrTx/>
              <a:buSzTx/>
              <a:buFontTx/>
              <a:buNone/>
            </a:pPr>
            <a:endParaRPr lang="ar-KW" altLang="en-US" sz="1800" dirty="0">
              <a:solidFill>
                <a:schemeClr val="tx1"/>
              </a:solidFill>
              <a:latin typeface="Garamond" panose="02020404030301010803" pitchFamily="18" charset="0"/>
              <a:cs typeface="Simplified Arabic" panose="02020603050405020304" pitchFamily="18" charset="-78"/>
            </a:endParaRPr>
          </a:p>
          <a:p>
            <a:pPr algn="ctr" eaLnBrk="1" hangingPunct="1">
              <a:lnSpc>
                <a:spcPct val="80000"/>
              </a:lnSpc>
              <a:spcBef>
                <a:spcPct val="0"/>
              </a:spcBef>
              <a:buClrTx/>
              <a:buSzTx/>
              <a:buFontTx/>
              <a:buNone/>
            </a:pPr>
            <a:r>
              <a:rPr lang="ar-KW" altLang="en-US" sz="1600" dirty="0">
                <a:solidFill>
                  <a:schemeClr val="tx1"/>
                </a:solidFill>
                <a:latin typeface="Garamond" panose="02020404030301010803" pitchFamily="18" charset="0"/>
                <a:cs typeface="Simplified Arabic" panose="02020603050405020304" pitchFamily="18" charset="-78"/>
              </a:rPr>
              <a:t>فانتدب الحجاج </a:t>
            </a:r>
            <a:r>
              <a:rPr lang="ar-KW" altLang="en-US" sz="2000" b="1" dirty="0">
                <a:solidFill>
                  <a:schemeClr val="tx1"/>
                </a:solidFill>
                <a:latin typeface="Garamond" panose="02020404030301010803" pitchFamily="18" charset="0"/>
                <a:cs typeface="Simplified Arabic" panose="02020603050405020304" pitchFamily="18" charset="-78"/>
              </a:rPr>
              <a:t>التابعيين الجليلين </a:t>
            </a:r>
            <a:r>
              <a:rPr lang="ar-SA" altLang="en-US" sz="2000" b="1" dirty="0">
                <a:solidFill>
                  <a:schemeClr val="tx1"/>
                </a:solidFill>
                <a:latin typeface="Garamond" panose="02020404030301010803" pitchFamily="18" charset="0"/>
                <a:cs typeface="Simplified Arabic" panose="02020603050405020304" pitchFamily="18" charset="-78"/>
              </a:rPr>
              <a:t>تلميذي أبي الأسود الدؤلي </a:t>
            </a:r>
            <a:endParaRPr lang="en-US" altLang="en-US" sz="2000" b="1" dirty="0" smtClean="0">
              <a:solidFill>
                <a:schemeClr val="tx1"/>
              </a:solidFill>
              <a:latin typeface="Garamond" panose="02020404030301010803" pitchFamily="18" charset="0"/>
              <a:cs typeface="Simplified Arabic" panose="02020603050405020304" pitchFamily="18" charset="-78"/>
            </a:endParaRPr>
          </a:p>
          <a:p>
            <a:pPr algn="ctr" eaLnBrk="1" hangingPunct="1">
              <a:lnSpc>
                <a:spcPct val="80000"/>
              </a:lnSpc>
              <a:spcBef>
                <a:spcPct val="0"/>
              </a:spcBef>
              <a:buClrTx/>
              <a:buSzTx/>
              <a:buFontTx/>
              <a:buNone/>
            </a:pPr>
            <a:r>
              <a:rPr lang="en-US" altLang="en-US" sz="2000" b="1" dirty="0" smtClean="0">
                <a:solidFill>
                  <a:schemeClr val="tx1"/>
                </a:solidFill>
                <a:latin typeface="Garamond" panose="02020404030301010803" pitchFamily="18" charset="0"/>
                <a:cs typeface="Simplified Arabic" panose="02020603050405020304" pitchFamily="18" charset="-78"/>
              </a:rPr>
              <a:t>He chose the 2 students of </a:t>
            </a:r>
            <a:r>
              <a:rPr lang="en-US" altLang="en-US" sz="2000" b="1" dirty="0" err="1" smtClean="0">
                <a:solidFill>
                  <a:schemeClr val="tx1"/>
                </a:solidFill>
                <a:latin typeface="Garamond" panose="02020404030301010803" pitchFamily="18" charset="0"/>
                <a:cs typeface="Simplified Arabic" panose="02020603050405020304" pitchFamily="18" charset="-78"/>
              </a:rPr>
              <a:t>Abul</a:t>
            </a:r>
            <a:r>
              <a:rPr lang="en-US" altLang="en-US" sz="2000" b="1" dirty="0" smtClean="0">
                <a:solidFill>
                  <a:schemeClr val="tx1"/>
                </a:solidFill>
                <a:latin typeface="Garamond" panose="02020404030301010803" pitchFamily="18" charset="0"/>
                <a:cs typeface="Simplified Arabic" panose="02020603050405020304" pitchFamily="18" charset="-78"/>
              </a:rPr>
              <a:t>-Aswad </a:t>
            </a:r>
            <a:endParaRPr lang="ar-SA" altLang="en-US" sz="2000" b="1" dirty="0">
              <a:solidFill>
                <a:schemeClr val="tx1"/>
              </a:solidFill>
              <a:latin typeface="Garamond" panose="02020404030301010803" pitchFamily="18" charset="0"/>
              <a:cs typeface="Simplified Arabic" panose="02020603050405020304" pitchFamily="18" charset="-78"/>
            </a:endParaRPr>
          </a:p>
          <a:p>
            <a:pPr eaLnBrk="1" hangingPunct="1">
              <a:lnSpc>
                <a:spcPct val="80000"/>
              </a:lnSpc>
              <a:spcBef>
                <a:spcPct val="0"/>
              </a:spcBef>
              <a:buClrTx/>
              <a:buSzTx/>
              <a:buFontTx/>
              <a:buNone/>
            </a:pPr>
            <a:endParaRPr lang="ar-KW" altLang="en-US" sz="1800" dirty="0">
              <a:solidFill>
                <a:schemeClr val="tx1"/>
              </a:solidFill>
              <a:latin typeface="Garamond" panose="02020404030301010803" pitchFamily="18" charset="0"/>
              <a:cs typeface="Simplified Arabic" panose="02020603050405020304" pitchFamily="18" charset="-78"/>
            </a:endParaRPr>
          </a:p>
          <a:p>
            <a:pPr algn="ctr" eaLnBrk="1" hangingPunct="1">
              <a:lnSpc>
                <a:spcPct val="80000"/>
              </a:lnSpc>
              <a:spcBef>
                <a:spcPct val="0"/>
              </a:spcBef>
              <a:buClrTx/>
              <a:buSzTx/>
              <a:buFontTx/>
              <a:buNone/>
            </a:pPr>
            <a:r>
              <a:rPr lang="ar-SA" altLang="en-US" sz="2800" b="1" dirty="0">
                <a:solidFill>
                  <a:srgbClr val="B40305"/>
                </a:solidFill>
                <a:latin typeface="Garamond" panose="02020404030301010803" pitchFamily="18" charset="0"/>
                <a:cs typeface="Simplified Arabic" panose="02020603050405020304" pitchFamily="18" charset="-78"/>
              </a:rPr>
              <a:t>يحيى بن يعمر</a:t>
            </a:r>
            <a:r>
              <a:rPr lang="ar-KW" altLang="en-US" sz="2800" b="1" dirty="0">
                <a:solidFill>
                  <a:srgbClr val="B40305"/>
                </a:solidFill>
                <a:latin typeface="Garamond" panose="02020404030301010803" pitchFamily="18" charset="0"/>
                <a:cs typeface="Simplified Arabic" panose="02020603050405020304" pitchFamily="18" charset="-78"/>
              </a:rPr>
              <a:t> العدواني </a:t>
            </a:r>
            <a:r>
              <a:rPr lang="ar-KW" altLang="en-US" sz="1400" dirty="0">
                <a:solidFill>
                  <a:schemeClr val="tx1"/>
                </a:solidFill>
                <a:latin typeface="Garamond" panose="02020404030301010803" pitchFamily="18" charset="0"/>
                <a:cs typeface="Simplified Arabic" panose="02020603050405020304" pitchFamily="18" charset="-78"/>
              </a:rPr>
              <a:t>( ت 129 هـ </a:t>
            </a:r>
            <a:r>
              <a:rPr lang="ar-KW" altLang="en-US" sz="1400" dirty="0" smtClean="0">
                <a:solidFill>
                  <a:schemeClr val="tx1"/>
                </a:solidFill>
                <a:latin typeface="Garamond" panose="02020404030301010803" pitchFamily="18" charset="0"/>
                <a:cs typeface="Simplified Arabic" panose="02020603050405020304" pitchFamily="18" charset="-78"/>
              </a:rPr>
              <a:t>)</a:t>
            </a:r>
            <a:r>
              <a:rPr lang="en-US" altLang="en-US" sz="2000" b="1" dirty="0" err="1" smtClean="0">
                <a:solidFill>
                  <a:srgbClr val="B40305"/>
                </a:solidFill>
                <a:latin typeface="Garamond" panose="02020404030301010803" pitchFamily="18" charset="0"/>
                <a:cs typeface="Simplified Arabic" panose="02020603050405020304" pitchFamily="18" charset="-78"/>
              </a:rPr>
              <a:t>Yehia</a:t>
            </a:r>
            <a:r>
              <a:rPr lang="en-US" altLang="en-US" sz="2000" b="1" dirty="0" smtClean="0">
                <a:solidFill>
                  <a:srgbClr val="B40305"/>
                </a:solidFill>
                <a:latin typeface="Garamond" panose="02020404030301010803" pitchFamily="18" charset="0"/>
                <a:cs typeface="Simplified Arabic" panose="02020603050405020304" pitchFamily="18" charset="-78"/>
              </a:rPr>
              <a:t> ibn </a:t>
            </a:r>
            <a:r>
              <a:rPr lang="en-US" altLang="en-US" sz="2000" b="1" dirty="0" err="1" smtClean="0">
                <a:solidFill>
                  <a:srgbClr val="B40305"/>
                </a:solidFill>
                <a:latin typeface="Garamond" panose="02020404030301010803" pitchFamily="18" charset="0"/>
                <a:cs typeface="Simplified Arabic" panose="02020603050405020304" pitchFamily="18" charset="-78"/>
              </a:rPr>
              <a:t>Ya’mor</a:t>
            </a:r>
            <a:r>
              <a:rPr lang="en-US" altLang="en-US" sz="2000" b="1" dirty="0" smtClean="0">
                <a:solidFill>
                  <a:srgbClr val="B40305"/>
                </a:solidFill>
                <a:latin typeface="Garamond" panose="02020404030301010803" pitchFamily="18" charset="0"/>
                <a:cs typeface="Simplified Arabic" panose="02020603050405020304" pitchFamily="18" charset="-78"/>
              </a:rPr>
              <a:t> </a:t>
            </a:r>
            <a:endParaRPr lang="ar-KW" altLang="en-US" sz="1400" b="1" dirty="0">
              <a:solidFill>
                <a:srgbClr val="B40305"/>
              </a:solidFill>
              <a:latin typeface="Garamond" panose="02020404030301010803" pitchFamily="18" charset="0"/>
              <a:cs typeface="Simplified Arabic" panose="02020603050405020304" pitchFamily="18" charset="-78"/>
            </a:endParaRPr>
          </a:p>
          <a:p>
            <a:pPr algn="ctr" eaLnBrk="1" hangingPunct="1">
              <a:lnSpc>
                <a:spcPct val="80000"/>
              </a:lnSpc>
              <a:spcBef>
                <a:spcPct val="0"/>
              </a:spcBef>
              <a:buClrTx/>
              <a:buSzTx/>
              <a:buFontTx/>
              <a:buNone/>
            </a:pPr>
            <a:endParaRPr lang="ar-KW" altLang="en-US" sz="1400" dirty="0">
              <a:solidFill>
                <a:schemeClr val="tx1"/>
              </a:solidFill>
              <a:latin typeface="Garamond" panose="02020404030301010803" pitchFamily="18" charset="0"/>
              <a:cs typeface="Simplified Arabic" panose="02020603050405020304" pitchFamily="18" charset="-78"/>
            </a:endParaRPr>
          </a:p>
          <a:p>
            <a:pPr algn="ctr">
              <a:lnSpc>
                <a:spcPct val="80000"/>
              </a:lnSpc>
              <a:spcBef>
                <a:spcPct val="0"/>
              </a:spcBef>
              <a:buClrTx/>
              <a:buSzTx/>
              <a:buNone/>
            </a:pPr>
            <a:r>
              <a:rPr lang="ar-SA" altLang="en-US" sz="2800" b="1" dirty="0">
                <a:solidFill>
                  <a:srgbClr val="B40305"/>
                </a:solidFill>
                <a:latin typeface="Garamond" panose="02020404030301010803" pitchFamily="18" charset="0"/>
                <a:cs typeface="Simplified Arabic" panose="02020603050405020304" pitchFamily="18" charset="-78"/>
              </a:rPr>
              <a:t>نصر بن عاصم الليثي </a:t>
            </a:r>
            <a:r>
              <a:rPr lang="ar-KW" altLang="en-US" sz="1400" dirty="0">
                <a:solidFill>
                  <a:schemeClr val="tx1"/>
                </a:solidFill>
                <a:latin typeface="Garamond" panose="02020404030301010803" pitchFamily="18" charset="0"/>
                <a:cs typeface="Simplified Arabic" panose="02020603050405020304" pitchFamily="18" charset="-78"/>
              </a:rPr>
              <a:t>( ت 89 هـ </a:t>
            </a:r>
            <a:r>
              <a:rPr lang="ar-KW" altLang="en-US" sz="1400" dirty="0" smtClean="0">
                <a:solidFill>
                  <a:schemeClr val="tx1"/>
                </a:solidFill>
                <a:latin typeface="Garamond" panose="02020404030301010803" pitchFamily="18" charset="0"/>
                <a:cs typeface="Simplified Arabic" panose="02020603050405020304" pitchFamily="18" charset="-78"/>
              </a:rPr>
              <a:t>)</a:t>
            </a:r>
            <a:r>
              <a:rPr lang="ar-SA" altLang="en-US" sz="1400" dirty="0">
                <a:solidFill>
                  <a:schemeClr val="tx1"/>
                </a:solidFill>
                <a:latin typeface="Garamond" panose="02020404030301010803" pitchFamily="18" charset="0"/>
                <a:cs typeface="Simplified Arabic" panose="02020603050405020304" pitchFamily="18" charset="-78"/>
              </a:rPr>
              <a:t> </a:t>
            </a:r>
            <a:r>
              <a:rPr lang="en-US" altLang="en-US" sz="1400" dirty="0" smtClean="0">
                <a:solidFill>
                  <a:schemeClr val="tx1"/>
                </a:solidFill>
                <a:latin typeface="Garamond" panose="02020404030301010803" pitchFamily="18" charset="0"/>
                <a:cs typeface="Simplified Arabic" panose="02020603050405020304" pitchFamily="18" charset="-78"/>
              </a:rPr>
              <a:t> </a:t>
            </a:r>
            <a:r>
              <a:rPr lang="en-US" altLang="en-US" sz="2000" b="1" dirty="0">
                <a:solidFill>
                  <a:srgbClr val="B40305"/>
                </a:solidFill>
                <a:latin typeface="Garamond" panose="02020404030301010803" pitchFamily="18" charset="0"/>
                <a:cs typeface="Simplified Arabic" panose="02020603050405020304" pitchFamily="18" charset="-78"/>
              </a:rPr>
              <a:t>Nasr ibn </a:t>
            </a:r>
            <a:r>
              <a:rPr lang="en-US" altLang="en-US" sz="2000" b="1" dirty="0" err="1">
                <a:solidFill>
                  <a:srgbClr val="B40305"/>
                </a:solidFill>
                <a:latin typeface="Garamond" panose="02020404030301010803" pitchFamily="18" charset="0"/>
                <a:cs typeface="Simplified Arabic" panose="02020603050405020304" pitchFamily="18" charset="-78"/>
              </a:rPr>
              <a:t>Asem</a:t>
            </a:r>
            <a:endParaRPr lang="ar-KW" altLang="en-US" sz="2000" b="1" dirty="0">
              <a:solidFill>
                <a:srgbClr val="B40305"/>
              </a:solidFill>
              <a:latin typeface="Garamond" panose="02020404030301010803" pitchFamily="18" charset="0"/>
              <a:cs typeface="Simplified Arabic" panose="02020603050405020304" pitchFamily="18" charset="-78"/>
            </a:endParaRPr>
          </a:p>
        </p:txBody>
      </p:sp>
      <p:sp>
        <p:nvSpPr>
          <p:cNvPr id="9" name="TextBox 8"/>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6916967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500"/>
                                        <p:tgtEl>
                                          <p:spTgt spid="8">
                                            <p:txEl>
                                              <p:pRg st="1" end="1"/>
                                            </p:txEl>
                                          </p:spTgt>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fade">
                                      <p:cBhvr>
                                        <p:cTn id="36" dur="500"/>
                                        <p:tgtEl>
                                          <p:spTgt spid="8">
                                            <p:txEl>
                                              <p:pRg st="7" end="7"/>
                                            </p:txEl>
                                          </p:spTgt>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8">
                                            <p:txEl>
                                              <p:pRg st="9" end="9"/>
                                            </p:txEl>
                                          </p:spTgt>
                                        </p:tgtEl>
                                        <p:attrNameLst>
                                          <p:attrName>style.visibility</p:attrName>
                                        </p:attrNameLst>
                                      </p:cBhvr>
                                      <p:to>
                                        <p:strVal val="visible"/>
                                      </p:to>
                                    </p:set>
                                    <p:animEffect transition="in" filter="fade">
                                      <p:cBhvr>
                                        <p:cTn id="40"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rgbClr val="FFD54F"/>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b="1" dirty="0">
                <a:solidFill>
                  <a:srgbClr val="C00000"/>
                </a:solidFill>
                <a:latin typeface="Arial" panose="020B0604020202020204" pitchFamily="34" charset="0"/>
                <a:cs typeface="Arial" panose="020B0604020202020204" pitchFamily="34" charset="0"/>
              </a:rPr>
              <a:t>عبد الملك بن مروان </a:t>
            </a:r>
            <a:r>
              <a:rPr lang="ar-KW" altLang="en-US" sz="900" b="1" dirty="0">
                <a:solidFill>
                  <a:srgbClr val="C00000"/>
                </a:solidFill>
                <a:latin typeface="Arial" panose="020B0604020202020204" pitchFamily="34" charset="0"/>
                <a:cs typeface="Arial" panose="020B0604020202020204" pitchFamily="34" charset="0"/>
              </a:rPr>
              <a:t>  </a:t>
            </a:r>
            <a:r>
              <a:rPr lang="ar-KW" altLang="en-US" sz="1400" b="1" dirty="0">
                <a:solidFill>
                  <a:srgbClr val="C00000"/>
                </a:solidFill>
                <a:latin typeface="Arial" panose="020B0604020202020204" pitchFamily="34" charset="0"/>
                <a:cs typeface="Arial" panose="020B0604020202020204" pitchFamily="34" charset="0"/>
              </a:rPr>
              <a:t>(65هـ - 86هـ </a:t>
            </a:r>
            <a:r>
              <a:rPr lang="ar-KW" altLang="en-US" sz="1400" b="1" dirty="0" smtClean="0">
                <a:solidFill>
                  <a:srgbClr val="C00000"/>
                </a:solidFill>
                <a:latin typeface="Arial" panose="020B0604020202020204" pitchFamily="34" charset="0"/>
                <a:cs typeface="Arial" panose="020B0604020202020204" pitchFamily="34" charset="0"/>
              </a:rPr>
              <a:t>)</a:t>
            </a:r>
            <a:r>
              <a:rPr lang="ar-SA" altLang="en-US" sz="1400" b="1" dirty="0" smtClean="0">
                <a:solidFill>
                  <a:srgbClr val="C00000"/>
                </a:solidFill>
                <a:latin typeface="Arial" panose="020B0604020202020204" pitchFamily="34" charset="0"/>
                <a:cs typeface="Arial" panose="020B0604020202020204" pitchFamily="34" charset="0"/>
              </a:rPr>
              <a:t> </a:t>
            </a:r>
            <a:r>
              <a:rPr lang="en-US" altLang="en-US" sz="2000" b="1" dirty="0" err="1" smtClean="0">
                <a:solidFill>
                  <a:srgbClr val="C00000"/>
                </a:solidFill>
                <a:latin typeface="Arial" panose="020B0604020202020204" pitchFamily="34" charset="0"/>
                <a:cs typeface="Arial" panose="020B0604020202020204" pitchFamily="34" charset="0"/>
              </a:rPr>
              <a:t>Abdulmalek</a:t>
            </a:r>
            <a:r>
              <a:rPr lang="en-US" altLang="en-US" sz="2000" b="1" dirty="0" smtClean="0">
                <a:solidFill>
                  <a:srgbClr val="C00000"/>
                </a:solidFill>
                <a:latin typeface="Arial" panose="020B0604020202020204" pitchFamily="34" charset="0"/>
                <a:cs typeface="Arial" panose="020B0604020202020204" pitchFamily="34" charset="0"/>
              </a:rPr>
              <a:t> ibn Marwan</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sp>
        <p:nvSpPr>
          <p:cNvPr id="9" name="Rectangle 1"/>
          <p:cNvSpPr>
            <a:spLocks noChangeArrowheads="1"/>
          </p:cNvSpPr>
          <p:nvPr/>
        </p:nvSpPr>
        <p:spPr bwMode="auto">
          <a:xfrm>
            <a:off x="4549588" y="2886916"/>
            <a:ext cx="58864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3600" b="1" dirty="0">
                <a:solidFill>
                  <a:schemeClr val="tx1"/>
                </a:solidFill>
                <a:latin typeface="Garamond" panose="02020404030301010803" pitchFamily="18" charset="0"/>
                <a:cs typeface="Simplified Arabic" panose="02020603050405020304" pitchFamily="18" charset="-78"/>
              </a:rPr>
              <a:t>ب – ت – ث – نـــــ – يــــ</a:t>
            </a:r>
          </a:p>
          <a:p>
            <a:pPr algn="ctr" eaLnBrk="1" hangingPunct="1">
              <a:spcBef>
                <a:spcPct val="0"/>
              </a:spcBef>
              <a:buClrTx/>
              <a:buSzTx/>
              <a:buFontTx/>
              <a:buNone/>
            </a:pPr>
            <a:r>
              <a:rPr lang="ar-KW" altLang="en-US" sz="3600" b="1" dirty="0">
                <a:solidFill>
                  <a:schemeClr val="tx1"/>
                </a:solidFill>
                <a:latin typeface="Garamond" panose="02020404030301010803" pitchFamily="18" charset="0"/>
                <a:cs typeface="Simplified Arabic" panose="02020603050405020304" pitchFamily="18" charset="-78"/>
              </a:rPr>
              <a:t>ج – ح – خ</a:t>
            </a:r>
          </a:p>
          <a:p>
            <a:pPr algn="ctr" eaLnBrk="1" hangingPunct="1">
              <a:spcBef>
                <a:spcPct val="0"/>
              </a:spcBef>
              <a:buClrTx/>
              <a:buSzTx/>
              <a:buFontTx/>
              <a:buNone/>
            </a:pPr>
            <a:r>
              <a:rPr lang="ar-KW" altLang="en-US" sz="3600" b="1" dirty="0">
                <a:solidFill>
                  <a:schemeClr val="tx1"/>
                </a:solidFill>
                <a:latin typeface="Garamond" panose="02020404030301010803" pitchFamily="18" charset="0"/>
                <a:cs typeface="Simplified Arabic" panose="02020603050405020304" pitchFamily="18" charset="-78"/>
              </a:rPr>
              <a:t>د – ذ - ر – ز</a:t>
            </a:r>
          </a:p>
          <a:p>
            <a:pPr algn="ctr" eaLnBrk="1" hangingPunct="1">
              <a:spcBef>
                <a:spcPct val="0"/>
              </a:spcBef>
              <a:buClrTx/>
              <a:buSzTx/>
              <a:buFontTx/>
              <a:buNone/>
            </a:pPr>
            <a:r>
              <a:rPr lang="ar-KW" altLang="en-US" sz="3600" b="1" dirty="0">
                <a:solidFill>
                  <a:schemeClr val="tx1"/>
                </a:solidFill>
                <a:latin typeface="Garamond" panose="02020404030301010803" pitchFamily="18" charset="0"/>
                <a:cs typeface="Simplified Arabic" panose="02020603050405020304" pitchFamily="18" charset="-78"/>
              </a:rPr>
              <a:t>س – ش – ص – ض – ط – ظ</a:t>
            </a:r>
          </a:p>
          <a:p>
            <a:pPr algn="ctr" eaLnBrk="1" hangingPunct="1">
              <a:spcBef>
                <a:spcPct val="0"/>
              </a:spcBef>
              <a:buClrTx/>
              <a:buSzTx/>
              <a:buFontTx/>
              <a:buNone/>
            </a:pPr>
            <a:r>
              <a:rPr lang="ar-KW" altLang="en-US" sz="3600" b="1" dirty="0">
                <a:solidFill>
                  <a:schemeClr val="tx1"/>
                </a:solidFill>
                <a:latin typeface="Garamond" panose="02020404030301010803" pitchFamily="18" charset="0"/>
                <a:cs typeface="Simplified Arabic" panose="02020603050405020304" pitchFamily="18" charset="-78"/>
              </a:rPr>
              <a:t>ع – غ</a:t>
            </a:r>
          </a:p>
          <a:p>
            <a:pPr algn="ctr" eaLnBrk="1" hangingPunct="1">
              <a:spcBef>
                <a:spcPct val="0"/>
              </a:spcBef>
              <a:buClrTx/>
              <a:buSzTx/>
              <a:buFontTx/>
              <a:buNone/>
            </a:pPr>
            <a:r>
              <a:rPr lang="ar-KW" altLang="en-US" sz="3600" b="1" dirty="0">
                <a:solidFill>
                  <a:schemeClr val="tx1"/>
                </a:solidFill>
                <a:latin typeface="Garamond" panose="02020404030301010803" pitchFamily="18" charset="0"/>
                <a:cs typeface="Simplified Arabic" panose="02020603050405020304" pitchFamily="18" charset="-78"/>
              </a:rPr>
              <a:t>ف- ق</a:t>
            </a:r>
            <a:endParaRPr lang="ar-SA" altLang="en-US" sz="3600" b="1" dirty="0">
              <a:solidFill>
                <a:schemeClr val="tx1"/>
              </a:solidFill>
              <a:latin typeface="Garamond" panose="02020404030301010803" pitchFamily="18" charset="0"/>
              <a:cs typeface="Simplified Arabic" panose="02020603050405020304" pitchFamily="18" charset="-78"/>
            </a:endParaRPr>
          </a:p>
        </p:txBody>
      </p:sp>
      <p:sp>
        <p:nvSpPr>
          <p:cNvPr id="8" name="TextBox 7"/>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42877655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fade">
                                      <p:cBhvr>
                                        <p:cTn id="30" dur="500"/>
                                        <p:tgtEl>
                                          <p:spTgt spid="9">
                                            <p:txEl>
                                              <p:pRg st="4" end="4"/>
                                            </p:txEl>
                                          </p:spTgt>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fade">
                                      <p:cBhvr>
                                        <p:cTn id="34"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9"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rgbClr val="FFD54F"/>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b="1" dirty="0">
                <a:solidFill>
                  <a:srgbClr val="C00000"/>
                </a:solidFill>
                <a:latin typeface="Arial" panose="020B0604020202020204" pitchFamily="34" charset="0"/>
                <a:cs typeface="Arial" panose="020B0604020202020204" pitchFamily="34" charset="0"/>
              </a:rPr>
              <a:t>عبد الملك بن مروان </a:t>
            </a:r>
            <a:r>
              <a:rPr lang="ar-KW" altLang="en-US" sz="900" b="1" dirty="0">
                <a:solidFill>
                  <a:srgbClr val="C00000"/>
                </a:solidFill>
                <a:latin typeface="Arial" panose="020B0604020202020204" pitchFamily="34" charset="0"/>
                <a:cs typeface="Arial" panose="020B0604020202020204" pitchFamily="34" charset="0"/>
              </a:rPr>
              <a:t>  </a:t>
            </a:r>
            <a:r>
              <a:rPr lang="ar-KW" altLang="en-US" sz="1400" b="1" dirty="0">
                <a:solidFill>
                  <a:srgbClr val="C00000"/>
                </a:solidFill>
                <a:latin typeface="Arial" panose="020B0604020202020204" pitchFamily="34" charset="0"/>
                <a:cs typeface="Arial" panose="020B0604020202020204" pitchFamily="34" charset="0"/>
              </a:rPr>
              <a:t>(65هـ - 86هـ </a:t>
            </a:r>
            <a:r>
              <a:rPr lang="ar-KW" altLang="en-US" sz="1400" b="1" dirty="0" smtClean="0">
                <a:solidFill>
                  <a:srgbClr val="C00000"/>
                </a:solidFill>
                <a:latin typeface="Arial" panose="020B0604020202020204" pitchFamily="34" charset="0"/>
                <a:cs typeface="Arial" panose="020B0604020202020204" pitchFamily="34" charset="0"/>
              </a:rPr>
              <a:t>)</a:t>
            </a:r>
            <a:r>
              <a:rPr lang="ar-SA" altLang="en-US" sz="1400" b="1" dirty="0" smtClean="0">
                <a:solidFill>
                  <a:srgbClr val="C00000"/>
                </a:solidFill>
                <a:latin typeface="Arial" panose="020B0604020202020204" pitchFamily="34" charset="0"/>
                <a:cs typeface="Arial" panose="020B0604020202020204" pitchFamily="34" charset="0"/>
              </a:rPr>
              <a:t> </a:t>
            </a:r>
            <a:r>
              <a:rPr lang="en-US" altLang="en-US" sz="2000" b="1" dirty="0" err="1" smtClean="0">
                <a:solidFill>
                  <a:srgbClr val="C00000"/>
                </a:solidFill>
                <a:latin typeface="Arial" panose="020B0604020202020204" pitchFamily="34" charset="0"/>
                <a:cs typeface="Arial" panose="020B0604020202020204" pitchFamily="34" charset="0"/>
              </a:rPr>
              <a:t>Abdulmalek</a:t>
            </a:r>
            <a:r>
              <a:rPr lang="en-US" altLang="en-US" sz="2000" b="1" dirty="0" smtClean="0">
                <a:solidFill>
                  <a:srgbClr val="C00000"/>
                </a:solidFill>
                <a:latin typeface="Arial" panose="020B0604020202020204" pitchFamily="34" charset="0"/>
                <a:cs typeface="Arial" panose="020B0604020202020204" pitchFamily="34" charset="0"/>
              </a:rPr>
              <a:t> ibn Marwan</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pic>
        <p:nvPicPr>
          <p:cNvPr id="8" name="Picture 2" descr="C:\Users\HP\Desktop\نقط الإعجام.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2579" y="2712851"/>
            <a:ext cx="694690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3944171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chemeClr val="accent6">
              <a:lumMod val="20000"/>
              <a:lumOff val="8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SA" altLang="en-US" b="1" dirty="0" smtClean="0">
                <a:solidFill>
                  <a:srgbClr val="C00000"/>
                </a:solidFill>
                <a:latin typeface="Arial" panose="020B0604020202020204" pitchFamily="34" charset="0"/>
                <a:cs typeface="Arial" panose="020B0604020202020204" pitchFamily="34" charset="0"/>
              </a:rPr>
              <a:t>القرن الثاني وما بعده </a:t>
            </a:r>
            <a:r>
              <a:rPr lang="en-US" altLang="en-US" sz="2000" b="1" dirty="0" smtClean="0">
                <a:solidFill>
                  <a:srgbClr val="C00000"/>
                </a:solidFill>
                <a:latin typeface="Arial" panose="020B0604020202020204" pitchFamily="34" charset="0"/>
                <a:cs typeface="Arial" panose="020B0604020202020204" pitchFamily="34" charset="0"/>
              </a:rPr>
              <a:t>The 2</a:t>
            </a:r>
            <a:r>
              <a:rPr lang="en-US" altLang="en-US" sz="2000" b="1" baseline="30000" dirty="0" smtClean="0">
                <a:solidFill>
                  <a:srgbClr val="C00000"/>
                </a:solidFill>
                <a:latin typeface="Arial" panose="020B0604020202020204" pitchFamily="34" charset="0"/>
                <a:cs typeface="Arial" panose="020B0604020202020204" pitchFamily="34" charset="0"/>
              </a:rPr>
              <a:t>nd</a:t>
            </a:r>
            <a:r>
              <a:rPr lang="en-US" altLang="en-US" sz="2000" b="1" dirty="0" smtClean="0">
                <a:solidFill>
                  <a:srgbClr val="C00000"/>
                </a:solidFill>
                <a:latin typeface="Arial" panose="020B0604020202020204" pitchFamily="34" charset="0"/>
                <a:cs typeface="Arial" panose="020B0604020202020204" pitchFamily="34" charset="0"/>
              </a:rPr>
              <a:t> century of </a:t>
            </a:r>
            <a:r>
              <a:rPr lang="en-US" altLang="en-US" sz="2000" b="1" dirty="0" err="1" smtClean="0">
                <a:solidFill>
                  <a:srgbClr val="C00000"/>
                </a:solidFill>
                <a:latin typeface="Arial" panose="020B0604020202020204" pitchFamily="34" charset="0"/>
                <a:cs typeface="Arial" panose="020B0604020202020204" pitchFamily="34" charset="0"/>
              </a:rPr>
              <a:t>Hijrah</a:t>
            </a:r>
            <a:r>
              <a:rPr lang="en-US" altLang="en-US" sz="2000" b="1" dirty="0" smtClean="0">
                <a:solidFill>
                  <a:srgbClr val="C00000"/>
                </a:solidFill>
                <a:latin typeface="Arial" panose="020B0604020202020204" pitchFamily="34" charset="0"/>
                <a:cs typeface="Arial" panose="020B0604020202020204" pitchFamily="34" charset="0"/>
              </a:rPr>
              <a:t> &amp; after</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pic>
        <p:nvPicPr>
          <p:cNvPr id="9" name="Picture 2" descr="C:\Users\HP\Desktop\نقط الإعراب والإعجام.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448" y="2633383"/>
            <a:ext cx="507047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26113338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6" presetClass="entr" presetSubtype="32"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out)">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chemeClr val="accent6">
              <a:lumMod val="20000"/>
              <a:lumOff val="8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SA" altLang="en-US" b="1" dirty="0" smtClean="0">
                <a:solidFill>
                  <a:srgbClr val="C00000"/>
                </a:solidFill>
                <a:latin typeface="Arial" panose="020B0604020202020204" pitchFamily="34" charset="0"/>
                <a:cs typeface="Arial" panose="020B0604020202020204" pitchFamily="34" charset="0"/>
              </a:rPr>
              <a:t>القرن الثاني وما بعده </a:t>
            </a:r>
            <a:r>
              <a:rPr lang="en-US" altLang="en-US" sz="2000" b="1" dirty="0" smtClean="0">
                <a:solidFill>
                  <a:srgbClr val="C00000"/>
                </a:solidFill>
                <a:latin typeface="Arial" panose="020B0604020202020204" pitchFamily="34" charset="0"/>
                <a:cs typeface="Arial" panose="020B0604020202020204" pitchFamily="34" charset="0"/>
              </a:rPr>
              <a:t>The 2</a:t>
            </a:r>
            <a:r>
              <a:rPr lang="en-US" altLang="en-US" sz="2000" b="1" baseline="30000" dirty="0" smtClean="0">
                <a:solidFill>
                  <a:srgbClr val="C00000"/>
                </a:solidFill>
                <a:latin typeface="Arial" panose="020B0604020202020204" pitchFamily="34" charset="0"/>
                <a:cs typeface="Arial" panose="020B0604020202020204" pitchFamily="34" charset="0"/>
              </a:rPr>
              <a:t>nd</a:t>
            </a:r>
            <a:r>
              <a:rPr lang="en-US" altLang="en-US" sz="2000" b="1" dirty="0" smtClean="0">
                <a:solidFill>
                  <a:srgbClr val="C00000"/>
                </a:solidFill>
                <a:latin typeface="Arial" panose="020B0604020202020204" pitchFamily="34" charset="0"/>
                <a:cs typeface="Arial" panose="020B0604020202020204" pitchFamily="34" charset="0"/>
              </a:rPr>
              <a:t> century of </a:t>
            </a:r>
            <a:r>
              <a:rPr lang="en-US" altLang="en-US" sz="2000" b="1" dirty="0" err="1" smtClean="0">
                <a:solidFill>
                  <a:srgbClr val="C00000"/>
                </a:solidFill>
                <a:latin typeface="Arial" panose="020B0604020202020204" pitchFamily="34" charset="0"/>
                <a:cs typeface="Arial" panose="020B0604020202020204" pitchFamily="34" charset="0"/>
              </a:rPr>
              <a:t>Hijrah</a:t>
            </a:r>
            <a:r>
              <a:rPr lang="en-US" altLang="en-US" sz="2000" b="1" dirty="0" smtClean="0">
                <a:solidFill>
                  <a:srgbClr val="C00000"/>
                </a:solidFill>
                <a:latin typeface="Arial" panose="020B0604020202020204" pitchFamily="34" charset="0"/>
                <a:cs typeface="Arial" panose="020B0604020202020204" pitchFamily="34" charset="0"/>
              </a:rPr>
              <a:t> &amp; after</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pic>
        <p:nvPicPr>
          <p:cNvPr id="8" name="Picture 2" descr="https://forum.sh3bwah.maktoob.com/up/15025821096144693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8033" y="2693706"/>
            <a:ext cx="4319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www.alittihad.ae/assets/images/Dunia/2010/10/29/320x240/15a-na-2415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9036" y="2814363"/>
            <a:ext cx="231933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p:cNvSpPr>
            <a:spLocks noChangeArrowheads="1"/>
          </p:cNvSpPr>
          <p:nvPr/>
        </p:nvSpPr>
        <p:spPr bwMode="auto">
          <a:xfrm>
            <a:off x="3928852" y="4961241"/>
            <a:ext cx="334918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2800" b="1" dirty="0">
                <a:solidFill>
                  <a:schemeClr val="tx1"/>
                </a:solidFill>
                <a:latin typeface="Garamond" panose="02020404030301010803" pitchFamily="18" charset="0"/>
                <a:cs typeface="Simplified Arabic" panose="02020603050405020304" pitchFamily="18" charset="-78"/>
              </a:rPr>
              <a:t>من تابعي التابعين</a:t>
            </a:r>
          </a:p>
          <a:p>
            <a:pPr algn="ctr" eaLnBrk="1" hangingPunct="1">
              <a:spcBef>
                <a:spcPct val="0"/>
              </a:spcBef>
              <a:buClrTx/>
              <a:buSzTx/>
              <a:buFontTx/>
              <a:buNone/>
            </a:pPr>
            <a:r>
              <a:rPr lang="ar-KW" altLang="en-US" sz="1600" b="1" dirty="0">
                <a:solidFill>
                  <a:schemeClr val="tx1"/>
                </a:solidFill>
                <a:latin typeface="Garamond" panose="02020404030301010803" pitchFamily="18" charset="0"/>
                <a:cs typeface="Simplified Arabic" panose="02020603050405020304" pitchFamily="18" charset="-78"/>
              </a:rPr>
              <a:t>(100 – 170 هـ </a:t>
            </a:r>
            <a:r>
              <a:rPr lang="ar-KW" altLang="en-US" sz="1600" b="1" dirty="0" smtClean="0">
                <a:solidFill>
                  <a:schemeClr val="tx1"/>
                </a:solidFill>
                <a:latin typeface="Garamond" panose="02020404030301010803" pitchFamily="18" charset="0"/>
                <a:cs typeface="Simplified Arabic" panose="02020603050405020304" pitchFamily="18" charset="-78"/>
              </a:rPr>
              <a:t>)</a:t>
            </a:r>
            <a:endParaRPr lang="en-US" altLang="en-US" sz="1600" b="1" dirty="0">
              <a:solidFill>
                <a:schemeClr val="tx1"/>
              </a:solidFill>
              <a:latin typeface="Garamond" panose="02020404030301010803" pitchFamily="18" charset="0"/>
              <a:cs typeface="Simplified Arabic" panose="02020603050405020304" pitchFamily="18" charset="-78"/>
            </a:endParaRPr>
          </a:p>
          <a:p>
            <a:pPr algn="ctr" eaLnBrk="1" hangingPunct="1">
              <a:spcBef>
                <a:spcPct val="0"/>
              </a:spcBef>
              <a:buClrTx/>
              <a:buSzTx/>
              <a:buFontTx/>
              <a:buNone/>
            </a:pPr>
            <a:r>
              <a:rPr lang="en-US" altLang="en-US" sz="2000" b="1" dirty="0" smtClean="0">
                <a:solidFill>
                  <a:schemeClr val="tx1"/>
                </a:solidFill>
                <a:latin typeface="Garamond" panose="02020404030301010803" pitchFamily="18" charset="0"/>
                <a:cs typeface="Simplified Arabic" panose="02020603050405020304" pitchFamily="18" charset="-78"/>
              </a:rPr>
              <a:t>From the 3</a:t>
            </a:r>
            <a:r>
              <a:rPr lang="en-US" altLang="en-US" sz="2000" b="1" baseline="30000" dirty="0" smtClean="0">
                <a:solidFill>
                  <a:schemeClr val="tx1"/>
                </a:solidFill>
                <a:latin typeface="Garamond" panose="02020404030301010803" pitchFamily="18" charset="0"/>
                <a:cs typeface="Simplified Arabic" panose="02020603050405020304" pitchFamily="18" charset="-78"/>
              </a:rPr>
              <a:t>rd</a:t>
            </a:r>
            <a:r>
              <a:rPr lang="en-US" altLang="en-US" sz="2000" b="1" dirty="0" smtClean="0">
                <a:solidFill>
                  <a:schemeClr val="tx1"/>
                </a:solidFill>
                <a:latin typeface="Garamond" panose="02020404030301010803" pitchFamily="18" charset="0"/>
                <a:cs typeface="Simplified Arabic" panose="02020603050405020304" pitchFamily="18" charset="-78"/>
              </a:rPr>
              <a:t> generation</a:t>
            </a:r>
            <a:endParaRPr lang="ar-SA" altLang="en-US" sz="2000" b="1" dirty="0">
              <a:solidFill>
                <a:schemeClr val="tx1"/>
              </a:solidFill>
              <a:latin typeface="Garamond" panose="02020404030301010803" pitchFamily="18" charset="0"/>
              <a:cs typeface="Simplified Arabic" panose="02020603050405020304" pitchFamily="18" charset="-78"/>
            </a:endParaRPr>
          </a:p>
        </p:txBody>
      </p:sp>
      <p:sp>
        <p:nvSpPr>
          <p:cNvPr id="12" name="Rectangle 9"/>
          <p:cNvSpPr>
            <a:spLocks noChangeArrowheads="1"/>
          </p:cNvSpPr>
          <p:nvPr/>
        </p:nvSpPr>
        <p:spPr bwMode="auto">
          <a:xfrm>
            <a:off x="7091457" y="3993088"/>
            <a:ext cx="49302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en-US" altLang="en-US" sz="3600" b="1" dirty="0" smtClean="0">
                <a:solidFill>
                  <a:srgbClr val="B40305"/>
                </a:solidFill>
                <a:latin typeface="Garamond" panose="02020404030301010803" pitchFamily="18" charset="0"/>
                <a:cs typeface="Simplified Arabic" panose="02020603050405020304" pitchFamily="18" charset="-78"/>
              </a:rPr>
              <a:t>Al-</a:t>
            </a:r>
            <a:r>
              <a:rPr lang="en-US" altLang="en-US" sz="3600" b="1" dirty="0" err="1" smtClean="0">
                <a:solidFill>
                  <a:srgbClr val="B40305"/>
                </a:solidFill>
                <a:latin typeface="Garamond" panose="02020404030301010803" pitchFamily="18" charset="0"/>
                <a:cs typeface="Simplified Arabic" panose="02020603050405020304" pitchFamily="18" charset="-78"/>
              </a:rPr>
              <a:t>Khaleel</a:t>
            </a:r>
            <a:r>
              <a:rPr lang="en-US" altLang="en-US" sz="3600" b="1" dirty="0" smtClean="0">
                <a:solidFill>
                  <a:srgbClr val="B40305"/>
                </a:solidFill>
                <a:latin typeface="Garamond" panose="02020404030301010803" pitchFamily="18" charset="0"/>
                <a:cs typeface="Simplified Arabic" panose="02020603050405020304" pitchFamily="18" charset="-78"/>
              </a:rPr>
              <a:t> ibn Ahmad al-</a:t>
            </a:r>
            <a:r>
              <a:rPr lang="en-US" altLang="en-US" sz="3600" b="1" dirty="0" err="1" smtClean="0">
                <a:solidFill>
                  <a:srgbClr val="B40305"/>
                </a:solidFill>
                <a:latin typeface="Garamond" panose="02020404030301010803" pitchFamily="18" charset="0"/>
                <a:cs typeface="Simplified Arabic" panose="02020603050405020304" pitchFamily="18" charset="-78"/>
              </a:rPr>
              <a:t>Faraheedy</a:t>
            </a:r>
            <a:endParaRPr lang="ar-SA" altLang="en-US" sz="3600" b="1" dirty="0">
              <a:solidFill>
                <a:srgbClr val="B40305"/>
              </a:solidFill>
              <a:latin typeface="Garamond" panose="02020404030301010803" pitchFamily="18" charset="0"/>
              <a:cs typeface="Simplified Arabic" panose="02020603050405020304" pitchFamily="18" charset="-78"/>
            </a:endParaRPr>
          </a:p>
        </p:txBody>
      </p:sp>
      <p:sp>
        <p:nvSpPr>
          <p:cNvPr id="9" name="TextBox 8"/>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1272427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2000"/>
                            </p:stCondLst>
                            <p:childTnLst>
                              <p:par>
                                <p:cTn id="19" presetID="4"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2000"/>
                                        <p:tgtEl>
                                          <p:spTgt spid="10"/>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1919288" y="2484438"/>
            <a:ext cx="8280400" cy="36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PT Bold Heading" pitchFamily="2" charset="-78"/>
              </a:defRPr>
            </a:lvl1pPr>
            <a:lvl2pPr marL="742950" indent="-285750" eaLnBrk="0" hangingPunct="0">
              <a:defRPr>
                <a:solidFill>
                  <a:schemeClr val="tx1"/>
                </a:solidFill>
                <a:latin typeface="Garamond" pitchFamily="18" charset="0"/>
                <a:cs typeface="PT Bold Heading" pitchFamily="2" charset="-78"/>
              </a:defRPr>
            </a:lvl2pPr>
            <a:lvl3pPr marL="1143000" indent="-228600" eaLnBrk="0" hangingPunct="0">
              <a:defRPr>
                <a:solidFill>
                  <a:schemeClr val="tx1"/>
                </a:solidFill>
                <a:latin typeface="Garamond" pitchFamily="18" charset="0"/>
                <a:cs typeface="PT Bold Heading" pitchFamily="2" charset="-78"/>
              </a:defRPr>
            </a:lvl3pPr>
            <a:lvl4pPr marL="1600200" indent="-228600" eaLnBrk="0" hangingPunct="0">
              <a:defRPr>
                <a:solidFill>
                  <a:schemeClr val="tx1"/>
                </a:solidFill>
                <a:latin typeface="Garamond" pitchFamily="18" charset="0"/>
                <a:cs typeface="PT Bold Heading" pitchFamily="2" charset="-78"/>
              </a:defRPr>
            </a:lvl4pPr>
            <a:lvl5pPr marL="2057400" indent="-228600" eaLnBrk="0" hangingPunct="0">
              <a:defRPr>
                <a:solidFill>
                  <a:schemeClr val="tx1"/>
                </a:solidFill>
                <a:latin typeface="Garamond" pitchFamily="18" charset="0"/>
                <a:cs typeface="PT Bold Heading" pitchFamily="2" charset="-78"/>
              </a:defRPr>
            </a:lvl5pPr>
            <a:lvl6pPr marL="2514600" indent="-228600" eaLnBrk="0" fontAlgn="base" hangingPunct="0">
              <a:spcBef>
                <a:spcPct val="0"/>
              </a:spcBef>
              <a:spcAft>
                <a:spcPct val="0"/>
              </a:spcAft>
              <a:defRPr>
                <a:solidFill>
                  <a:schemeClr val="tx1"/>
                </a:solidFill>
                <a:latin typeface="Garamond" pitchFamily="18" charset="0"/>
                <a:cs typeface="PT Bold Heading" pitchFamily="2" charset="-78"/>
              </a:defRPr>
            </a:lvl6pPr>
            <a:lvl7pPr marL="2971800" indent="-228600" eaLnBrk="0" fontAlgn="base" hangingPunct="0">
              <a:spcBef>
                <a:spcPct val="0"/>
              </a:spcBef>
              <a:spcAft>
                <a:spcPct val="0"/>
              </a:spcAft>
              <a:defRPr>
                <a:solidFill>
                  <a:schemeClr val="tx1"/>
                </a:solidFill>
                <a:latin typeface="Garamond" pitchFamily="18" charset="0"/>
                <a:cs typeface="PT Bold Heading" pitchFamily="2" charset="-78"/>
              </a:defRPr>
            </a:lvl7pPr>
            <a:lvl8pPr marL="3429000" indent="-228600" eaLnBrk="0" fontAlgn="base" hangingPunct="0">
              <a:spcBef>
                <a:spcPct val="0"/>
              </a:spcBef>
              <a:spcAft>
                <a:spcPct val="0"/>
              </a:spcAft>
              <a:defRPr>
                <a:solidFill>
                  <a:schemeClr val="tx1"/>
                </a:solidFill>
                <a:latin typeface="Garamond" pitchFamily="18" charset="0"/>
                <a:cs typeface="PT Bold Heading" pitchFamily="2" charset="-78"/>
              </a:defRPr>
            </a:lvl8pPr>
            <a:lvl9pPr marL="3886200" indent="-228600" eaLnBrk="0" fontAlgn="base" hangingPunct="0">
              <a:spcBef>
                <a:spcPct val="0"/>
              </a:spcBef>
              <a:spcAft>
                <a:spcPct val="0"/>
              </a:spcAft>
              <a:defRPr>
                <a:solidFill>
                  <a:schemeClr val="tx1"/>
                </a:solidFill>
                <a:latin typeface="Garamond" pitchFamily="18" charset="0"/>
                <a:cs typeface="PT Bold Heading" pitchFamily="2" charset="-78"/>
              </a:defRPr>
            </a:lvl9pPr>
          </a:lstStyle>
          <a:p>
            <a:pPr algn="ctr">
              <a:defRPr/>
            </a:pPr>
            <a:r>
              <a:rPr lang="en-US" sz="2400" b="1" dirty="0"/>
              <a:t>Abu </a:t>
            </a:r>
            <a:r>
              <a:rPr lang="en-US" sz="2400" b="1" dirty="0" err="1"/>
              <a:t>Umamah</a:t>
            </a:r>
            <a:r>
              <a:rPr lang="en-US" sz="2400" b="1" dirty="0"/>
              <a:t> </a:t>
            </a:r>
            <a:r>
              <a:rPr lang="en-US" sz="1000" b="1" dirty="0"/>
              <a:t>(May Allah be pleased with him) </a:t>
            </a:r>
            <a:r>
              <a:rPr lang="en-US" sz="2400" b="1" dirty="0"/>
              <a:t>narrated: "I heard the Messenger of Allah </a:t>
            </a:r>
            <a:r>
              <a:rPr lang="en-US" sz="1000" b="1" dirty="0"/>
              <a:t>(peace and blessings of Allah be upon him) </a:t>
            </a:r>
            <a:r>
              <a:rPr lang="en-US" sz="2400" b="1" dirty="0"/>
              <a:t>saying,</a:t>
            </a:r>
          </a:p>
          <a:p>
            <a:pPr algn="ctr">
              <a:spcBef>
                <a:spcPts val="1800"/>
              </a:spcBef>
              <a:spcAft>
                <a:spcPts val="1800"/>
              </a:spcAft>
              <a:defRPr/>
            </a:pPr>
            <a:r>
              <a:rPr lang="en-US" sz="2400" dirty="0"/>
              <a:t>“</a:t>
            </a:r>
            <a:r>
              <a:rPr lang="en-US" sz="2400" b="1" dirty="0">
                <a:effectLst>
                  <a:outerShdw blurRad="38100" dist="38100" dir="2700000" algn="tl">
                    <a:srgbClr val="000000">
                      <a:alpha val="43137"/>
                    </a:srgbClr>
                  </a:outerShdw>
                </a:effectLst>
              </a:rPr>
              <a:t>Read the Qur'an, for it will come as an intercessor for its reciters on the Day of Resurrection</a:t>
            </a:r>
            <a:r>
              <a:rPr lang="en-US" sz="2400" dirty="0"/>
              <a:t>.“</a:t>
            </a:r>
            <a:r>
              <a:rPr lang="en-US" sz="1200" dirty="0"/>
              <a:t>(Muslim)</a:t>
            </a:r>
          </a:p>
          <a:p>
            <a:pPr algn="ctr" rtl="1">
              <a:defRPr/>
            </a:pPr>
            <a:endParaRPr lang="en-US" sz="2400" dirty="0" smtClean="0"/>
          </a:p>
          <a:p>
            <a:pPr algn="ctr" rtl="1">
              <a:defRPr/>
            </a:pPr>
            <a:r>
              <a:rPr lang="ar-KW" sz="2400" dirty="0" smtClean="0"/>
              <a:t>عن </a:t>
            </a:r>
            <a:r>
              <a:rPr lang="ar-KW" sz="2400" dirty="0"/>
              <a:t>أبي أمامة </a:t>
            </a:r>
            <a:r>
              <a:rPr lang="ar-KW" sz="1050" dirty="0"/>
              <a:t>رضي الله عنه </a:t>
            </a:r>
            <a:r>
              <a:rPr lang="ar-KW" sz="2400" dirty="0"/>
              <a:t> قال سمعت رسول الله </a:t>
            </a:r>
            <a:r>
              <a:rPr lang="ar-KW" sz="1050" dirty="0"/>
              <a:t>صلى الله عليه وآله وسلم</a:t>
            </a:r>
            <a:r>
              <a:rPr lang="ar-KW" sz="2400" dirty="0"/>
              <a:t> يقول: </a:t>
            </a:r>
          </a:p>
          <a:p>
            <a:pPr algn="ctr" rtl="1">
              <a:spcBef>
                <a:spcPts val="1800"/>
              </a:spcBef>
              <a:spcAft>
                <a:spcPts val="1200"/>
              </a:spcAft>
              <a:defRPr/>
            </a:pPr>
            <a:r>
              <a:rPr lang="ar-KW" sz="2400" dirty="0"/>
              <a:t>"</a:t>
            </a:r>
            <a:r>
              <a:rPr lang="ar-KW" sz="3200" b="1" dirty="0">
                <a:effectLst>
                  <a:outerShdw blurRad="38100" dist="38100" dir="2700000" algn="tl">
                    <a:srgbClr val="000000">
                      <a:alpha val="43137"/>
                    </a:srgbClr>
                  </a:outerShdw>
                </a:effectLst>
              </a:rPr>
              <a:t>اقرءوا القرآن فإنه يأتي يوم القيامة شفيعًا لأ</a:t>
            </a:r>
            <a:r>
              <a:rPr lang="ar-KW" sz="4000" b="1" dirty="0">
                <a:effectLst>
                  <a:outerShdw blurRad="38100" dist="38100" dir="2700000" algn="tl">
                    <a:srgbClr val="000000">
                      <a:alpha val="43137"/>
                    </a:srgbClr>
                  </a:outerShdw>
                </a:effectLst>
              </a:rPr>
              <a:t>صحابه</a:t>
            </a:r>
            <a:r>
              <a:rPr lang="ar-KW" sz="2400" dirty="0"/>
              <a:t>" </a:t>
            </a:r>
            <a:r>
              <a:rPr lang="ar-KW" sz="1100" dirty="0"/>
              <a:t>(أخرجه مسلم</a:t>
            </a:r>
            <a:r>
              <a:rPr lang="ar-KW" sz="1100" dirty="0" smtClean="0"/>
              <a:t>).</a:t>
            </a:r>
            <a:endParaRPr lang="ar-KW" sz="1100" dirty="0"/>
          </a:p>
        </p:txBody>
      </p:sp>
      <p:sp>
        <p:nvSpPr>
          <p:cNvPr id="7" name="TextBox 6"/>
          <p:cNvSpPr txBox="1"/>
          <p:nvPr/>
        </p:nvSpPr>
        <p:spPr>
          <a:xfrm>
            <a:off x="1992314" y="1618784"/>
            <a:ext cx="8135937" cy="708025"/>
          </a:xfrm>
          <a:prstGeom prst="rect">
            <a:avLst/>
          </a:prstGeom>
          <a:noFill/>
        </p:spPr>
        <p:txBody>
          <a:bodyPr rtlCol="1">
            <a:spAutoFit/>
          </a:bodyPr>
          <a:lstStyle/>
          <a:p>
            <a:pPr algn="ctr" eaLnBrk="1" hangingPunct="1">
              <a:defRPr/>
            </a:pPr>
            <a:r>
              <a:rPr lang="en-US" sz="2800" b="1" spc="600" dirty="0">
                <a:solidFill>
                  <a:srgbClr val="002060"/>
                </a:solidFill>
                <a:latin typeface="Stencil" panose="040409050D0802020404" pitchFamily="82" charset="0"/>
              </a:rPr>
              <a:t>Virtues of Qur’an</a:t>
            </a:r>
            <a:r>
              <a:rPr lang="ar-KW" sz="4000" b="1" spc="600" dirty="0">
                <a:solidFill>
                  <a:srgbClr val="002060"/>
                </a:solidFill>
                <a:latin typeface="Stencil" panose="040409050D0802020404" pitchFamily="82" charset="0"/>
              </a:rPr>
              <a:t>فضل القرآن </a:t>
            </a:r>
          </a:p>
        </p:txBody>
      </p:sp>
      <p:sp>
        <p:nvSpPr>
          <p:cNvPr id="9" name="TextBox 8"/>
          <p:cNvSpPr txBox="1"/>
          <p:nvPr/>
        </p:nvSpPr>
        <p:spPr>
          <a:xfrm>
            <a:off x="1207649" y="485720"/>
            <a:ext cx="6791140" cy="954107"/>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Introduction </a:t>
            </a:r>
            <a: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of </a:t>
            </a:r>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History of </a:t>
            </a:r>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Quran</a:t>
            </a:r>
          </a:p>
          <a:p>
            <a:pPr algn="ctr" rtl="1"/>
            <a:r>
              <a:rPr lang="ar-SA" sz="24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مقدمة تاريخ القرآن</a:t>
            </a:r>
            <a:endParaRPr lang="en-CA" sz="3200" b="1" dirty="0">
              <a:solidFill>
                <a:srgbClr val="FFFF00"/>
              </a:solidFill>
            </a:endParaRPr>
          </a:p>
        </p:txBody>
      </p:sp>
    </p:spTree>
    <p:custDataLst>
      <p:tags r:id="rId1"/>
    </p:custDataLst>
    <p:extLst>
      <p:ext uri="{BB962C8B-B14F-4D97-AF65-F5344CB8AC3E}">
        <p14:creationId xmlns:p14="http://schemas.microsoft.com/office/powerpoint/2010/main" val="1517275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chemeClr val="accent6">
              <a:lumMod val="20000"/>
              <a:lumOff val="8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SA" altLang="en-US" b="1" dirty="0" smtClean="0">
                <a:solidFill>
                  <a:srgbClr val="C00000"/>
                </a:solidFill>
                <a:latin typeface="Arial" panose="020B0604020202020204" pitchFamily="34" charset="0"/>
                <a:cs typeface="Arial" panose="020B0604020202020204" pitchFamily="34" charset="0"/>
              </a:rPr>
              <a:t>القرن الثاني وما بعده </a:t>
            </a:r>
            <a:r>
              <a:rPr lang="en-US" altLang="en-US" sz="2000" b="1" dirty="0" smtClean="0">
                <a:solidFill>
                  <a:srgbClr val="C00000"/>
                </a:solidFill>
                <a:latin typeface="Arial" panose="020B0604020202020204" pitchFamily="34" charset="0"/>
                <a:cs typeface="Arial" panose="020B0604020202020204" pitchFamily="34" charset="0"/>
              </a:rPr>
              <a:t>The 2</a:t>
            </a:r>
            <a:r>
              <a:rPr lang="en-US" altLang="en-US" sz="2000" b="1" baseline="30000" dirty="0" smtClean="0">
                <a:solidFill>
                  <a:srgbClr val="C00000"/>
                </a:solidFill>
                <a:latin typeface="Arial" panose="020B0604020202020204" pitchFamily="34" charset="0"/>
                <a:cs typeface="Arial" panose="020B0604020202020204" pitchFamily="34" charset="0"/>
              </a:rPr>
              <a:t>nd</a:t>
            </a:r>
            <a:r>
              <a:rPr lang="en-US" altLang="en-US" sz="2000" b="1" dirty="0" smtClean="0">
                <a:solidFill>
                  <a:srgbClr val="C00000"/>
                </a:solidFill>
                <a:latin typeface="Arial" panose="020B0604020202020204" pitchFamily="34" charset="0"/>
                <a:cs typeface="Arial" panose="020B0604020202020204" pitchFamily="34" charset="0"/>
              </a:rPr>
              <a:t> century of </a:t>
            </a:r>
            <a:r>
              <a:rPr lang="en-US" altLang="en-US" sz="2000" b="1" dirty="0" err="1" smtClean="0">
                <a:solidFill>
                  <a:srgbClr val="C00000"/>
                </a:solidFill>
                <a:latin typeface="Arial" panose="020B0604020202020204" pitchFamily="34" charset="0"/>
                <a:cs typeface="Arial" panose="020B0604020202020204" pitchFamily="34" charset="0"/>
              </a:rPr>
              <a:t>Hijrah</a:t>
            </a:r>
            <a:r>
              <a:rPr lang="en-US" altLang="en-US" sz="2000" b="1" dirty="0" smtClean="0">
                <a:solidFill>
                  <a:srgbClr val="C00000"/>
                </a:solidFill>
                <a:latin typeface="Arial" panose="020B0604020202020204" pitchFamily="34" charset="0"/>
                <a:cs typeface="Arial" panose="020B0604020202020204" pitchFamily="34" charset="0"/>
              </a:rPr>
              <a:t> &amp; after</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pic>
        <p:nvPicPr>
          <p:cNvPr id="8" name="Picture 2" descr="https://forum.sh3bwah.maktoob.com/up/15025821096144693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8033" y="2693706"/>
            <a:ext cx="4319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9"/>
          <p:cNvSpPr>
            <a:spLocks noChangeArrowheads="1"/>
          </p:cNvSpPr>
          <p:nvPr/>
        </p:nvSpPr>
        <p:spPr bwMode="auto">
          <a:xfrm>
            <a:off x="7091457" y="3993088"/>
            <a:ext cx="49302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en-US" altLang="en-US" sz="3600" b="1" dirty="0" smtClean="0">
                <a:solidFill>
                  <a:srgbClr val="B40305"/>
                </a:solidFill>
                <a:latin typeface="Garamond" panose="02020404030301010803" pitchFamily="18" charset="0"/>
                <a:cs typeface="Simplified Arabic" panose="02020603050405020304" pitchFamily="18" charset="-78"/>
              </a:rPr>
              <a:t>Al-</a:t>
            </a:r>
            <a:r>
              <a:rPr lang="en-US" altLang="en-US" sz="3600" b="1" dirty="0" err="1" smtClean="0">
                <a:solidFill>
                  <a:srgbClr val="B40305"/>
                </a:solidFill>
                <a:latin typeface="Garamond" panose="02020404030301010803" pitchFamily="18" charset="0"/>
                <a:cs typeface="Simplified Arabic" panose="02020603050405020304" pitchFamily="18" charset="-78"/>
              </a:rPr>
              <a:t>Khaleel</a:t>
            </a:r>
            <a:r>
              <a:rPr lang="en-US" altLang="en-US" sz="3600" b="1" dirty="0" smtClean="0">
                <a:solidFill>
                  <a:srgbClr val="B40305"/>
                </a:solidFill>
                <a:latin typeface="Garamond" panose="02020404030301010803" pitchFamily="18" charset="0"/>
                <a:cs typeface="Simplified Arabic" panose="02020603050405020304" pitchFamily="18" charset="-78"/>
              </a:rPr>
              <a:t> ibn Ahmad al-</a:t>
            </a:r>
            <a:r>
              <a:rPr lang="en-US" altLang="en-US" sz="3600" b="1" dirty="0" err="1" smtClean="0">
                <a:solidFill>
                  <a:srgbClr val="B40305"/>
                </a:solidFill>
                <a:latin typeface="Garamond" panose="02020404030301010803" pitchFamily="18" charset="0"/>
                <a:cs typeface="Simplified Arabic" panose="02020603050405020304" pitchFamily="18" charset="-78"/>
              </a:rPr>
              <a:t>Faraheedy</a:t>
            </a:r>
            <a:endParaRPr lang="ar-SA" altLang="en-US" sz="3600" b="1" dirty="0">
              <a:solidFill>
                <a:srgbClr val="B40305"/>
              </a:solidFill>
              <a:latin typeface="Garamond" panose="02020404030301010803" pitchFamily="18" charset="0"/>
              <a:cs typeface="Simplified Arabic" panose="02020603050405020304" pitchFamily="18" charset="-78"/>
            </a:endParaRPr>
          </a:p>
        </p:txBody>
      </p:sp>
      <p:sp>
        <p:nvSpPr>
          <p:cNvPr id="9" name="Rectangle 9"/>
          <p:cNvSpPr>
            <a:spLocks noChangeArrowheads="1"/>
          </p:cNvSpPr>
          <p:nvPr/>
        </p:nvSpPr>
        <p:spPr bwMode="auto">
          <a:xfrm>
            <a:off x="3173505" y="2917395"/>
            <a:ext cx="391795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marL="342900" indent="-342900" eaLnBrk="1" hangingPunct="1">
              <a:spcBef>
                <a:spcPct val="0"/>
              </a:spcBef>
              <a:buClrTx/>
              <a:buSzTx/>
              <a:buFont typeface="Arial" panose="020B0604020202020204" pitchFamily="34" charset="0"/>
              <a:buChar char="•"/>
            </a:pPr>
            <a:r>
              <a:rPr lang="ar-KW" altLang="en-US" sz="2000" b="1" dirty="0" smtClean="0">
                <a:solidFill>
                  <a:schemeClr val="tx1"/>
                </a:solidFill>
                <a:latin typeface="Garamond" panose="02020404030301010803" pitchFamily="18" charset="0"/>
                <a:cs typeface="Simplified Arabic" panose="02020603050405020304" pitchFamily="18" charset="-78"/>
              </a:rPr>
              <a:t>مؤسس </a:t>
            </a:r>
            <a:r>
              <a:rPr lang="ar-KW" altLang="en-US" sz="2000" b="1" dirty="0">
                <a:solidFill>
                  <a:schemeClr val="tx1"/>
                </a:solidFill>
                <a:latin typeface="Garamond" panose="02020404030301010803" pitchFamily="18" charset="0"/>
                <a:cs typeface="Simplified Arabic" panose="02020603050405020304" pitchFamily="18" charset="-78"/>
              </a:rPr>
              <a:t>علم </a:t>
            </a:r>
            <a:r>
              <a:rPr lang="ar-KW" altLang="en-US" sz="2000" b="1" dirty="0" smtClean="0">
                <a:solidFill>
                  <a:schemeClr val="tx1"/>
                </a:solidFill>
                <a:latin typeface="Garamond" panose="02020404030301010803" pitchFamily="18" charset="0"/>
                <a:cs typeface="Simplified Arabic" panose="02020603050405020304" pitchFamily="18" charset="-78"/>
              </a:rPr>
              <a:t>التجويد</a:t>
            </a:r>
            <a:endParaRPr lang="en-US" altLang="en-US" sz="2000" b="1" dirty="0" smtClean="0">
              <a:solidFill>
                <a:schemeClr val="tx1"/>
              </a:solidFill>
              <a:latin typeface="Garamond" panose="02020404030301010803" pitchFamily="18" charset="0"/>
              <a:cs typeface="Simplified Arabic" panose="02020603050405020304" pitchFamily="18" charset="-78"/>
            </a:endParaRPr>
          </a:p>
          <a:p>
            <a:pPr eaLnBrk="1" hangingPunct="1">
              <a:spcBef>
                <a:spcPct val="0"/>
              </a:spcBef>
              <a:buClrTx/>
              <a:buSzTx/>
              <a:buNone/>
            </a:pPr>
            <a:r>
              <a:rPr lang="en-US" altLang="en-US" sz="2000" b="1" dirty="0" smtClean="0">
                <a:solidFill>
                  <a:schemeClr val="tx1"/>
                </a:solidFill>
                <a:latin typeface="Garamond" panose="02020404030301010803" pitchFamily="18" charset="0"/>
                <a:cs typeface="Simplified Arabic" panose="02020603050405020304" pitchFamily="18" charset="-78"/>
              </a:rPr>
              <a:t>Established </a:t>
            </a:r>
            <a:r>
              <a:rPr lang="en-US" altLang="en-US" sz="2000" b="1" dirty="0" err="1" smtClean="0">
                <a:solidFill>
                  <a:schemeClr val="tx1"/>
                </a:solidFill>
                <a:latin typeface="Garamond" panose="02020404030301010803" pitchFamily="18" charset="0"/>
                <a:cs typeface="Simplified Arabic" panose="02020603050405020304" pitchFamily="18" charset="-78"/>
              </a:rPr>
              <a:t>Tajweed</a:t>
            </a:r>
            <a:r>
              <a:rPr lang="en-US" altLang="en-US" sz="2000" b="1" dirty="0" smtClean="0">
                <a:solidFill>
                  <a:schemeClr val="tx1"/>
                </a:solidFill>
                <a:latin typeface="Garamond" panose="02020404030301010803" pitchFamily="18" charset="0"/>
                <a:cs typeface="Simplified Arabic" panose="02020603050405020304" pitchFamily="18" charset="-78"/>
              </a:rPr>
              <a:t> science</a:t>
            </a:r>
          </a:p>
          <a:p>
            <a:pPr eaLnBrk="1" hangingPunct="1">
              <a:spcBef>
                <a:spcPct val="0"/>
              </a:spcBef>
              <a:buClrTx/>
              <a:buSzTx/>
              <a:buNone/>
            </a:pPr>
            <a:endParaRPr lang="ar-KW" altLang="en-US" sz="2000" b="1" dirty="0">
              <a:solidFill>
                <a:schemeClr val="tx1"/>
              </a:solidFill>
              <a:latin typeface="Garamond" panose="02020404030301010803" pitchFamily="18" charset="0"/>
              <a:cs typeface="Simplified Arabic" panose="02020603050405020304" pitchFamily="18" charset="-78"/>
            </a:endParaRPr>
          </a:p>
          <a:p>
            <a:pPr marL="342900" indent="-342900" eaLnBrk="1" hangingPunct="1">
              <a:spcBef>
                <a:spcPct val="0"/>
              </a:spcBef>
              <a:buClrTx/>
              <a:buSzTx/>
              <a:buFont typeface="Arial" panose="020B0604020202020204" pitchFamily="34" charset="0"/>
              <a:buChar char="•"/>
            </a:pPr>
            <a:r>
              <a:rPr lang="ar-KW" altLang="en-US" sz="2000" b="1" dirty="0" smtClean="0">
                <a:solidFill>
                  <a:srgbClr val="B40305"/>
                </a:solidFill>
                <a:latin typeface="Garamond" panose="02020404030301010803" pitchFamily="18" charset="0"/>
                <a:cs typeface="Simplified Arabic" panose="02020603050405020304" pitchFamily="18" charset="-78"/>
              </a:rPr>
              <a:t>مؤسس </a:t>
            </a:r>
            <a:r>
              <a:rPr lang="ar-KW" altLang="en-US" sz="2000" b="1" dirty="0">
                <a:solidFill>
                  <a:srgbClr val="B40305"/>
                </a:solidFill>
                <a:latin typeface="Garamond" panose="02020404030301010803" pitchFamily="18" charset="0"/>
                <a:cs typeface="Simplified Arabic" panose="02020603050405020304" pitchFamily="18" charset="-78"/>
              </a:rPr>
              <a:t>الشكل الحالي </a:t>
            </a:r>
            <a:r>
              <a:rPr lang="ar-KW" altLang="en-US" sz="2000" b="1" dirty="0" smtClean="0">
                <a:solidFill>
                  <a:srgbClr val="B40305"/>
                </a:solidFill>
                <a:latin typeface="Garamond" panose="02020404030301010803" pitchFamily="18" charset="0"/>
                <a:cs typeface="Simplified Arabic" panose="02020603050405020304" pitchFamily="18" charset="-78"/>
              </a:rPr>
              <a:t>للمصاحف</a:t>
            </a:r>
            <a:endParaRPr lang="en-US" altLang="en-US" sz="2000" b="1" dirty="0" smtClean="0">
              <a:solidFill>
                <a:srgbClr val="B40305"/>
              </a:solidFill>
              <a:latin typeface="Garamond" panose="02020404030301010803" pitchFamily="18" charset="0"/>
              <a:cs typeface="Simplified Arabic" panose="02020603050405020304" pitchFamily="18" charset="-78"/>
            </a:endParaRPr>
          </a:p>
          <a:p>
            <a:pPr eaLnBrk="1" hangingPunct="1">
              <a:spcBef>
                <a:spcPct val="0"/>
              </a:spcBef>
              <a:buClrTx/>
              <a:buSzTx/>
              <a:buNone/>
            </a:pPr>
            <a:r>
              <a:rPr lang="en-US" altLang="en-US" sz="2000" b="1" dirty="0" smtClean="0">
                <a:solidFill>
                  <a:srgbClr val="B40305"/>
                </a:solidFill>
                <a:latin typeface="Garamond" panose="02020404030301010803" pitchFamily="18" charset="0"/>
                <a:cs typeface="Simplified Arabic" panose="02020603050405020304" pitchFamily="18" charset="-78"/>
              </a:rPr>
              <a:t>Invented the Arabic Vowels</a:t>
            </a:r>
          </a:p>
          <a:p>
            <a:pPr eaLnBrk="1" hangingPunct="1">
              <a:spcBef>
                <a:spcPct val="0"/>
              </a:spcBef>
              <a:buClrTx/>
              <a:buSzTx/>
              <a:buNone/>
            </a:pPr>
            <a:endParaRPr lang="ar-KW" altLang="en-US" sz="2000" b="1" dirty="0">
              <a:solidFill>
                <a:srgbClr val="B40305"/>
              </a:solidFill>
              <a:latin typeface="Garamond" panose="02020404030301010803" pitchFamily="18" charset="0"/>
              <a:cs typeface="Simplified Arabic" panose="02020603050405020304" pitchFamily="18" charset="-78"/>
            </a:endParaRPr>
          </a:p>
          <a:p>
            <a:pPr marL="342900" indent="-342900" eaLnBrk="1" hangingPunct="1">
              <a:spcBef>
                <a:spcPct val="0"/>
              </a:spcBef>
              <a:buClrTx/>
              <a:buSzTx/>
              <a:buFont typeface="Arial" panose="020B0604020202020204" pitchFamily="34" charset="0"/>
              <a:buChar char="•"/>
            </a:pPr>
            <a:r>
              <a:rPr lang="ar-KW" altLang="en-US" sz="2000" b="1" dirty="0" smtClean="0">
                <a:solidFill>
                  <a:schemeClr val="tx1"/>
                </a:solidFill>
                <a:latin typeface="Garamond" panose="02020404030301010803" pitchFamily="18" charset="0"/>
                <a:cs typeface="Simplified Arabic" panose="02020603050405020304" pitchFamily="18" charset="-78"/>
              </a:rPr>
              <a:t>مؤسس </a:t>
            </a:r>
            <a:r>
              <a:rPr lang="ar-KW" altLang="en-US" sz="2000" b="1" dirty="0">
                <a:solidFill>
                  <a:schemeClr val="tx1"/>
                </a:solidFill>
                <a:latin typeface="Garamond" panose="02020404030301010803" pitchFamily="18" charset="0"/>
                <a:cs typeface="Simplified Arabic" panose="02020603050405020304" pitchFamily="18" charset="-78"/>
              </a:rPr>
              <a:t>علم «العروض</a:t>
            </a:r>
            <a:r>
              <a:rPr lang="ar-KW" altLang="en-US" sz="2000" b="1" dirty="0" smtClean="0">
                <a:solidFill>
                  <a:schemeClr val="tx1"/>
                </a:solidFill>
                <a:latin typeface="Garamond" panose="02020404030301010803" pitchFamily="18" charset="0"/>
                <a:cs typeface="Simplified Arabic" panose="02020603050405020304" pitchFamily="18" charset="-78"/>
              </a:rPr>
              <a:t>»</a:t>
            </a:r>
            <a:endParaRPr lang="en-US" altLang="en-US" sz="2000" b="1" dirty="0" smtClean="0">
              <a:solidFill>
                <a:schemeClr val="tx1"/>
              </a:solidFill>
              <a:latin typeface="Garamond" panose="02020404030301010803" pitchFamily="18" charset="0"/>
              <a:cs typeface="Simplified Arabic" panose="02020603050405020304" pitchFamily="18" charset="-78"/>
            </a:endParaRPr>
          </a:p>
          <a:p>
            <a:pPr eaLnBrk="1" hangingPunct="1">
              <a:spcBef>
                <a:spcPct val="0"/>
              </a:spcBef>
              <a:buClrTx/>
              <a:buSzTx/>
              <a:buNone/>
            </a:pPr>
            <a:r>
              <a:rPr lang="en-US" altLang="en-US" sz="2000" b="1" dirty="0" smtClean="0">
                <a:solidFill>
                  <a:schemeClr val="tx1"/>
                </a:solidFill>
                <a:latin typeface="Garamond" panose="02020404030301010803" pitchFamily="18" charset="0"/>
                <a:cs typeface="Simplified Arabic" panose="02020603050405020304" pitchFamily="18" charset="-78"/>
              </a:rPr>
              <a:t>Established Arabic poetry rules </a:t>
            </a:r>
            <a:endParaRPr lang="ar-SA" altLang="en-US" sz="2000" b="1" dirty="0">
              <a:solidFill>
                <a:schemeClr val="tx1"/>
              </a:solidFill>
              <a:latin typeface="Garamond" panose="02020404030301010803" pitchFamily="18" charset="0"/>
              <a:cs typeface="Simplified Arabic" panose="02020603050405020304" pitchFamily="18" charset="-78"/>
            </a:endParaRPr>
          </a:p>
        </p:txBody>
      </p:sp>
      <p:sp>
        <p:nvSpPr>
          <p:cNvPr id="10" name="TextBox 9"/>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37363598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500"/>
                                        <p:tgtEl>
                                          <p:spTgt spid="9">
                                            <p:txEl>
                                              <p:pRg st="0" end="0"/>
                                            </p:tx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fade">
                                      <p:cBhvr>
                                        <p:cTn id="29" dur="500"/>
                                        <p:tgtEl>
                                          <p:spTgt spid="9">
                                            <p:txEl>
                                              <p:pRg st="1" end="1"/>
                                            </p:txEl>
                                          </p:spTgt>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fade">
                                      <p:cBhvr>
                                        <p:cTn id="33" dur="500"/>
                                        <p:tgtEl>
                                          <p:spTgt spid="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Effect transition="in" filter="fade">
                                      <p:cBhvr>
                                        <p:cTn id="38" dur="500"/>
                                        <p:tgtEl>
                                          <p:spTgt spid="9">
                                            <p:txEl>
                                              <p:pRg st="4" end="4"/>
                                            </p:txEl>
                                          </p:spTgt>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500"/>
                                        <p:tgtEl>
                                          <p:spTgt spid="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fade">
                                      <p:cBhvr>
                                        <p:cTn id="4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2" grpId="0"/>
      <p:bldP spid="9"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chemeClr val="accent6">
              <a:lumMod val="20000"/>
              <a:lumOff val="8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SA" altLang="en-US" b="1" dirty="0" smtClean="0">
                <a:solidFill>
                  <a:srgbClr val="C00000"/>
                </a:solidFill>
                <a:latin typeface="Arial" panose="020B0604020202020204" pitchFamily="34" charset="0"/>
                <a:cs typeface="Arial" panose="020B0604020202020204" pitchFamily="34" charset="0"/>
              </a:rPr>
              <a:t>القرن الثاني وما بعده </a:t>
            </a:r>
            <a:r>
              <a:rPr lang="en-US" altLang="en-US" sz="2000" b="1" dirty="0" smtClean="0">
                <a:solidFill>
                  <a:srgbClr val="C00000"/>
                </a:solidFill>
                <a:latin typeface="Arial" panose="020B0604020202020204" pitchFamily="34" charset="0"/>
                <a:cs typeface="Arial" panose="020B0604020202020204" pitchFamily="34" charset="0"/>
              </a:rPr>
              <a:t>The 2</a:t>
            </a:r>
            <a:r>
              <a:rPr lang="en-US" altLang="en-US" sz="2000" b="1" baseline="30000" dirty="0" smtClean="0">
                <a:solidFill>
                  <a:srgbClr val="C00000"/>
                </a:solidFill>
                <a:latin typeface="Arial" panose="020B0604020202020204" pitchFamily="34" charset="0"/>
                <a:cs typeface="Arial" panose="020B0604020202020204" pitchFamily="34" charset="0"/>
              </a:rPr>
              <a:t>nd</a:t>
            </a:r>
            <a:r>
              <a:rPr lang="en-US" altLang="en-US" sz="2000" b="1" dirty="0" smtClean="0">
                <a:solidFill>
                  <a:srgbClr val="C00000"/>
                </a:solidFill>
                <a:latin typeface="Arial" panose="020B0604020202020204" pitchFamily="34" charset="0"/>
                <a:cs typeface="Arial" panose="020B0604020202020204" pitchFamily="34" charset="0"/>
              </a:rPr>
              <a:t> century of </a:t>
            </a:r>
            <a:r>
              <a:rPr lang="en-US" altLang="en-US" sz="2000" b="1" dirty="0" err="1" smtClean="0">
                <a:solidFill>
                  <a:srgbClr val="C00000"/>
                </a:solidFill>
                <a:latin typeface="Arial" panose="020B0604020202020204" pitchFamily="34" charset="0"/>
                <a:cs typeface="Arial" panose="020B0604020202020204" pitchFamily="34" charset="0"/>
              </a:rPr>
              <a:t>Hijrah</a:t>
            </a:r>
            <a:r>
              <a:rPr lang="en-US" altLang="en-US" sz="2000" b="1" dirty="0" smtClean="0">
                <a:solidFill>
                  <a:srgbClr val="C00000"/>
                </a:solidFill>
                <a:latin typeface="Arial" panose="020B0604020202020204" pitchFamily="34" charset="0"/>
                <a:cs typeface="Arial" panose="020B0604020202020204" pitchFamily="34" charset="0"/>
              </a:rPr>
              <a:t> &amp; after</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310282" y="2527672"/>
            <a:ext cx="376256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lnSpc>
                <a:spcPct val="150000"/>
              </a:lnSpc>
              <a:spcBef>
                <a:spcPct val="0"/>
              </a:spcBef>
              <a:buClrTx/>
              <a:buSzTx/>
              <a:buFont typeface="Courier New" panose="02070309020205020404" pitchFamily="49" charset="0"/>
              <a:buChar char="o"/>
            </a:pPr>
            <a:r>
              <a:rPr lang="ar-KW" altLang="en-US" sz="2400" b="1" dirty="0">
                <a:solidFill>
                  <a:srgbClr val="B40305"/>
                </a:solidFill>
                <a:latin typeface="Garamond" panose="02020404030301010803" pitchFamily="18" charset="0"/>
                <a:cs typeface="Simplified Arabic" panose="02020603050405020304" pitchFamily="18" charset="-78"/>
              </a:rPr>
              <a:t>الفتحة</a:t>
            </a:r>
            <a:r>
              <a:rPr lang="ar-KW" altLang="en-US" sz="2400" b="1" dirty="0">
                <a:solidFill>
                  <a:schemeClr val="tx1"/>
                </a:solidFill>
                <a:latin typeface="Garamond" panose="02020404030301010803" pitchFamily="18" charset="0"/>
                <a:cs typeface="Simplified Arabic" panose="02020603050405020304" pitchFamily="18" charset="-78"/>
              </a:rPr>
              <a:t>: </a:t>
            </a:r>
            <a:r>
              <a:rPr lang="ar-KW" altLang="en-US" sz="1600" dirty="0">
                <a:solidFill>
                  <a:schemeClr val="tx1"/>
                </a:solidFill>
                <a:latin typeface="Garamond" panose="02020404030301010803" pitchFamily="18" charset="0"/>
                <a:cs typeface="Simplified Arabic" panose="02020603050405020304" pitchFamily="18" charset="-78"/>
              </a:rPr>
              <a:t>ألف مائلة فوق الحرف </a:t>
            </a:r>
            <a:r>
              <a:rPr lang="ar-KW" altLang="en-US" sz="2400" b="1" dirty="0">
                <a:solidFill>
                  <a:schemeClr val="tx1"/>
                </a:solidFill>
                <a:latin typeface="Garamond" panose="02020404030301010803" pitchFamily="18" charset="0"/>
                <a:cs typeface="Simplified Arabic" panose="02020603050405020304" pitchFamily="18" charset="-78"/>
              </a:rPr>
              <a:t>( بـَـــ )</a:t>
            </a:r>
          </a:p>
          <a:p>
            <a:pPr eaLnBrk="1" hangingPunct="1">
              <a:lnSpc>
                <a:spcPct val="150000"/>
              </a:lnSpc>
              <a:spcBef>
                <a:spcPct val="0"/>
              </a:spcBef>
              <a:buClrTx/>
              <a:buSzTx/>
              <a:buFont typeface="Courier New" panose="02070309020205020404" pitchFamily="49" charset="0"/>
              <a:buChar char="o"/>
            </a:pPr>
            <a:r>
              <a:rPr lang="ar-KW" altLang="en-US" sz="2400" b="1" dirty="0">
                <a:solidFill>
                  <a:srgbClr val="B40305"/>
                </a:solidFill>
                <a:latin typeface="Garamond" panose="02020404030301010803" pitchFamily="18" charset="0"/>
                <a:cs typeface="Simplified Arabic" panose="02020603050405020304" pitchFamily="18" charset="-78"/>
              </a:rPr>
              <a:t>الضمة</a:t>
            </a:r>
            <a:r>
              <a:rPr lang="ar-KW" altLang="en-US" sz="2400" b="1" dirty="0">
                <a:solidFill>
                  <a:schemeClr val="tx1"/>
                </a:solidFill>
                <a:latin typeface="Garamond" panose="02020404030301010803" pitchFamily="18" charset="0"/>
                <a:cs typeface="Simplified Arabic" panose="02020603050405020304" pitchFamily="18" charset="-78"/>
              </a:rPr>
              <a:t>: </a:t>
            </a:r>
            <a:r>
              <a:rPr lang="ar-KW" altLang="en-US" sz="1600" dirty="0">
                <a:solidFill>
                  <a:schemeClr val="tx1"/>
                </a:solidFill>
                <a:latin typeface="Garamond" panose="02020404030301010803" pitchFamily="18" charset="0"/>
                <a:cs typeface="Simplified Arabic" panose="02020603050405020304" pitchFamily="18" charset="-78"/>
              </a:rPr>
              <a:t>واو مائلة فوق الحرف </a:t>
            </a:r>
            <a:r>
              <a:rPr lang="ar-KW" altLang="en-US" sz="2400" b="1" dirty="0">
                <a:solidFill>
                  <a:schemeClr val="tx1"/>
                </a:solidFill>
                <a:latin typeface="Garamond" panose="02020404030301010803" pitchFamily="18" charset="0"/>
                <a:cs typeface="Simplified Arabic" panose="02020603050405020304" pitchFamily="18" charset="-78"/>
              </a:rPr>
              <a:t>( بـُـــ )</a:t>
            </a:r>
            <a:endParaRPr lang="ar-SA" altLang="en-US" sz="2400" b="1" dirty="0">
              <a:solidFill>
                <a:srgbClr val="FFFF00"/>
              </a:solidFill>
              <a:latin typeface="Garamond" panose="02020404030301010803" pitchFamily="18" charset="0"/>
              <a:cs typeface="Simplified Arabic" panose="02020603050405020304" pitchFamily="18" charset="-78"/>
            </a:endParaRPr>
          </a:p>
          <a:p>
            <a:pPr eaLnBrk="1" hangingPunct="1">
              <a:lnSpc>
                <a:spcPct val="150000"/>
              </a:lnSpc>
              <a:spcBef>
                <a:spcPct val="0"/>
              </a:spcBef>
              <a:buClrTx/>
              <a:buSzTx/>
              <a:buFont typeface="Courier New" panose="02070309020205020404" pitchFamily="49" charset="0"/>
              <a:buChar char="o"/>
            </a:pPr>
            <a:r>
              <a:rPr lang="ar-KW" altLang="en-US" sz="2400" b="1" dirty="0">
                <a:solidFill>
                  <a:srgbClr val="B40305"/>
                </a:solidFill>
                <a:latin typeface="Garamond" panose="02020404030301010803" pitchFamily="18" charset="0"/>
                <a:cs typeface="Simplified Arabic" panose="02020603050405020304" pitchFamily="18" charset="-78"/>
              </a:rPr>
              <a:t>الكسرة</a:t>
            </a:r>
            <a:r>
              <a:rPr lang="ar-KW" altLang="en-US" sz="2400" b="1" dirty="0">
                <a:solidFill>
                  <a:schemeClr val="tx1"/>
                </a:solidFill>
                <a:latin typeface="Garamond" panose="02020404030301010803" pitchFamily="18" charset="0"/>
                <a:cs typeface="Simplified Arabic" panose="02020603050405020304" pitchFamily="18" charset="-78"/>
              </a:rPr>
              <a:t>: </a:t>
            </a:r>
            <a:r>
              <a:rPr lang="ar-KW" altLang="en-US" sz="1600" dirty="0">
                <a:solidFill>
                  <a:schemeClr val="tx1"/>
                </a:solidFill>
                <a:latin typeface="Garamond" panose="02020404030301010803" pitchFamily="18" charset="0"/>
                <a:cs typeface="Simplified Arabic" panose="02020603050405020304" pitchFamily="18" charset="-78"/>
              </a:rPr>
              <a:t>ياء مائلة تحت الحرف </a:t>
            </a:r>
            <a:r>
              <a:rPr lang="ar-KW" altLang="en-US" sz="2400" b="1" dirty="0">
                <a:solidFill>
                  <a:schemeClr val="tx1"/>
                </a:solidFill>
                <a:latin typeface="Garamond" panose="02020404030301010803" pitchFamily="18" charset="0"/>
                <a:cs typeface="Simplified Arabic" panose="02020603050405020304" pitchFamily="18" charset="-78"/>
              </a:rPr>
              <a:t>( بـــِـــ )</a:t>
            </a:r>
          </a:p>
          <a:p>
            <a:pPr eaLnBrk="1" hangingPunct="1">
              <a:lnSpc>
                <a:spcPct val="150000"/>
              </a:lnSpc>
              <a:spcBef>
                <a:spcPct val="0"/>
              </a:spcBef>
              <a:buClrTx/>
              <a:buSzTx/>
              <a:buFont typeface="Courier New" panose="02070309020205020404" pitchFamily="49" charset="0"/>
              <a:buChar char="o"/>
            </a:pPr>
            <a:r>
              <a:rPr lang="ar-KW" altLang="en-US" sz="2400" b="1" dirty="0">
                <a:solidFill>
                  <a:srgbClr val="B40305"/>
                </a:solidFill>
                <a:latin typeface="Garamond" panose="02020404030301010803" pitchFamily="18" charset="0"/>
                <a:cs typeface="Simplified Arabic" panose="02020603050405020304" pitchFamily="18" charset="-78"/>
              </a:rPr>
              <a:t>التنوين</a:t>
            </a:r>
            <a:r>
              <a:rPr lang="ar-KW" altLang="en-US" sz="2400" b="1" dirty="0">
                <a:solidFill>
                  <a:schemeClr val="tx1"/>
                </a:solidFill>
                <a:latin typeface="Garamond" panose="02020404030301010803" pitchFamily="18" charset="0"/>
                <a:cs typeface="Simplified Arabic" panose="02020603050405020304" pitchFamily="18" charset="-78"/>
              </a:rPr>
              <a:t>: </a:t>
            </a:r>
            <a:r>
              <a:rPr lang="ar-KW" altLang="en-US" sz="1600" dirty="0">
                <a:solidFill>
                  <a:schemeClr val="tx1"/>
                </a:solidFill>
                <a:latin typeface="Garamond" panose="02020404030301010803" pitchFamily="18" charset="0"/>
                <a:cs typeface="Simplified Arabic" panose="02020603050405020304" pitchFamily="18" charset="-78"/>
              </a:rPr>
              <a:t>حركة مكررة </a:t>
            </a:r>
            <a:r>
              <a:rPr lang="ar-KW" altLang="en-US" sz="2400" b="1" dirty="0">
                <a:solidFill>
                  <a:schemeClr val="tx1"/>
                </a:solidFill>
                <a:latin typeface="Garamond" panose="02020404030301010803" pitchFamily="18" charset="0"/>
                <a:cs typeface="Simplified Arabic" panose="02020603050405020304" pitchFamily="18" charset="-78"/>
              </a:rPr>
              <a:t>( بــًــــــٍــــــٌــــ )</a:t>
            </a:r>
          </a:p>
          <a:p>
            <a:pPr eaLnBrk="1" hangingPunct="1">
              <a:lnSpc>
                <a:spcPct val="150000"/>
              </a:lnSpc>
              <a:spcBef>
                <a:spcPct val="0"/>
              </a:spcBef>
              <a:buClrTx/>
              <a:buSzTx/>
              <a:buFont typeface="Courier New" panose="02070309020205020404" pitchFamily="49" charset="0"/>
              <a:buChar char="o"/>
            </a:pPr>
            <a:r>
              <a:rPr lang="ar-KW" altLang="en-US" sz="2400" b="1" dirty="0">
                <a:solidFill>
                  <a:srgbClr val="B40305"/>
                </a:solidFill>
                <a:latin typeface="Garamond" panose="02020404030301010803" pitchFamily="18" charset="0"/>
                <a:cs typeface="Simplified Arabic" panose="02020603050405020304" pitchFamily="18" charset="-78"/>
              </a:rPr>
              <a:t>السكون</a:t>
            </a:r>
            <a:r>
              <a:rPr lang="ar-KW" altLang="en-US" sz="2400" b="1" dirty="0">
                <a:solidFill>
                  <a:schemeClr val="tx1"/>
                </a:solidFill>
                <a:latin typeface="Garamond" panose="02020404030301010803" pitchFamily="18" charset="0"/>
                <a:cs typeface="Simplified Arabic" panose="02020603050405020304" pitchFamily="18" charset="-78"/>
              </a:rPr>
              <a:t>: </a:t>
            </a:r>
            <a:r>
              <a:rPr lang="ar-KW" altLang="en-US" sz="1600" dirty="0">
                <a:solidFill>
                  <a:schemeClr val="tx1"/>
                </a:solidFill>
                <a:latin typeface="Garamond" panose="02020404030301010803" pitchFamily="18" charset="0"/>
                <a:cs typeface="Simplified Arabic" panose="02020603050405020304" pitchFamily="18" charset="-78"/>
              </a:rPr>
              <a:t>رأس حاء فوق الحرف </a:t>
            </a:r>
            <a:r>
              <a:rPr lang="ar-KW" altLang="en-US" sz="2400" b="1" dirty="0">
                <a:solidFill>
                  <a:schemeClr val="tx1"/>
                </a:solidFill>
                <a:latin typeface="Garamond" panose="02020404030301010803" pitchFamily="18" charset="0"/>
                <a:cs typeface="Simplified Arabic" panose="02020603050405020304" pitchFamily="18" charset="-78"/>
              </a:rPr>
              <a:t>( بـْـــ )</a:t>
            </a:r>
          </a:p>
          <a:p>
            <a:pPr eaLnBrk="1" hangingPunct="1">
              <a:lnSpc>
                <a:spcPct val="150000"/>
              </a:lnSpc>
              <a:spcBef>
                <a:spcPct val="0"/>
              </a:spcBef>
              <a:buClrTx/>
              <a:buSzTx/>
              <a:buFont typeface="Courier New" panose="02070309020205020404" pitchFamily="49" charset="0"/>
              <a:buChar char="o"/>
            </a:pPr>
            <a:r>
              <a:rPr lang="ar-KW" altLang="en-US" sz="2400" b="1" dirty="0">
                <a:solidFill>
                  <a:srgbClr val="B40305"/>
                </a:solidFill>
                <a:latin typeface="Garamond" panose="02020404030301010803" pitchFamily="18" charset="0"/>
                <a:cs typeface="Simplified Arabic" panose="02020603050405020304" pitchFamily="18" charset="-78"/>
              </a:rPr>
              <a:t>الشدة</a:t>
            </a:r>
            <a:r>
              <a:rPr lang="ar-KW" altLang="en-US" sz="2400" b="1" dirty="0">
                <a:solidFill>
                  <a:schemeClr val="tx1"/>
                </a:solidFill>
                <a:latin typeface="Garamond" panose="02020404030301010803" pitchFamily="18" charset="0"/>
                <a:cs typeface="Simplified Arabic" panose="02020603050405020304" pitchFamily="18" charset="-78"/>
              </a:rPr>
              <a:t>: </a:t>
            </a:r>
            <a:r>
              <a:rPr lang="ar-KW" altLang="en-US" sz="1600" dirty="0">
                <a:solidFill>
                  <a:schemeClr val="tx1"/>
                </a:solidFill>
                <a:latin typeface="Garamond" panose="02020404030301010803" pitchFamily="18" charset="0"/>
                <a:cs typeface="Simplified Arabic" panose="02020603050405020304" pitchFamily="18" charset="-78"/>
              </a:rPr>
              <a:t>شين بلا نقط فوق الحرف </a:t>
            </a:r>
            <a:r>
              <a:rPr lang="ar-KW" altLang="en-US" sz="2400" b="1" dirty="0">
                <a:solidFill>
                  <a:schemeClr val="tx1"/>
                </a:solidFill>
                <a:latin typeface="Garamond" panose="02020404030301010803" pitchFamily="18" charset="0"/>
                <a:cs typeface="Simplified Arabic" panose="02020603050405020304" pitchFamily="18" charset="-78"/>
              </a:rPr>
              <a:t>( بّــ )</a:t>
            </a:r>
          </a:p>
          <a:p>
            <a:pPr eaLnBrk="1" hangingPunct="1">
              <a:lnSpc>
                <a:spcPct val="150000"/>
              </a:lnSpc>
              <a:spcBef>
                <a:spcPct val="0"/>
              </a:spcBef>
              <a:buClrTx/>
              <a:buSzTx/>
              <a:buFont typeface="Courier New" panose="02070309020205020404" pitchFamily="49" charset="0"/>
              <a:buChar char="o"/>
            </a:pPr>
            <a:r>
              <a:rPr lang="ar-KW" altLang="en-US" sz="2400" b="1" u="sng" dirty="0">
                <a:solidFill>
                  <a:srgbClr val="B40305"/>
                </a:solidFill>
                <a:latin typeface="Garamond" panose="02020404030301010803" pitchFamily="18" charset="0"/>
                <a:cs typeface="Simplified Arabic" panose="02020603050405020304" pitchFamily="18" charset="-78"/>
              </a:rPr>
              <a:t>الهمزة</a:t>
            </a:r>
            <a:r>
              <a:rPr lang="ar-KW" altLang="en-US" sz="2400" b="1" dirty="0">
                <a:solidFill>
                  <a:schemeClr val="tx1"/>
                </a:solidFill>
                <a:latin typeface="Garamond" panose="02020404030301010803" pitchFamily="18" charset="0"/>
                <a:cs typeface="Simplified Arabic" panose="02020603050405020304" pitchFamily="18" charset="-78"/>
              </a:rPr>
              <a:t>: </a:t>
            </a:r>
            <a:r>
              <a:rPr lang="ar-KW" altLang="en-US" sz="1600" dirty="0">
                <a:solidFill>
                  <a:schemeClr val="tx1"/>
                </a:solidFill>
                <a:latin typeface="Garamond" panose="02020404030301010803" pitchFamily="18" charset="0"/>
                <a:cs typeface="Simplified Arabic" panose="02020603050405020304" pitchFamily="18" charset="-78"/>
              </a:rPr>
              <a:t>رأس عين </a:t>
            </a:r>
            <a:r>
              <a:rPr lang="ar-KW" altLang="en-US" sz="2400" b="1" dirty="0">
                <a:solidFill>
                  <a:schemeClr val="tx1"/>
                </a:solidFill>
                <a:latin typeface="Garamond" panose="02020404030301010803" pitchFamily="18" charset="0"/>
                <a:cs typeface="Simplified Arabic" panose="02020603050405020304" pitchFamily="18" charset="-78"/>
              </a:rPr>
              <a:t>( ء )</a:t>
            </a:r>
            <a:endParaRPr lang="ar-SA" altLang="en-US" sz="2400" b="1" dirty="0">
              <a:solidFill>
                <a:srgbClr val="FFFF00"/>
              </a:solidFill>
              <a:latin typeface="Garamond" panose="02020404030301010803" pitchFamily="18" charset="0"/>
              <a:cs typeface="Simplified Arabic" panose="02020603050405020304" pitchFamily="18" charset="-78"/>
            </a:endParaRPr>
          </a:p>
        </p:txBody>
      </p:sp>
      <p:sp>
        <p:nvSpPr>
          <p:cNvPr id="11" name="Rectangle 10"/>
          <p:cNvSpPr>
            <a:spLocks noChangeArrowheads="1"/>
          </p:cNvSpPr>
          <p:nvPr/>
        </p:nvSpPr>
        <p:spPr bwMode="auto">
          <a:xfrm>
            <a:off x="3079376" y="2650803"/>
            <a:ext cx="5240899"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l" rtl="0" eaLnBrk="1" hangingPunct="1">
              <a:spcBef>
                <a:spcPct val="0"/>
              </a:spcBef>
              <a:buClrTx/>
              <a:buSzTx/>
              <a:buFont typeface="Courier New" panose="02070309020205020404" pitchFamily="49" charset="0"/>
              <a:buChar char="o"/>
            </a:pPr>
            <a:r>
              <a:rPr lang="en-US" altLang="en-US" sz="2400" b="1" dirty="0" err="1" smtClean="0">
                <a:solidFill>
                  <a:srgbClr val="B40305"/>
                </a:solidFill>
                <a:latin typeface="Garamond" panose="02020404030301010803" pitchFamily="18" charset="0"/>
                <a:cs typeface="Simplified Arabic" panose="02020603050405020304" pitchFamily="18" charset="-78"/>
              </a:rPr>
              <a:t>Fatha</a:t>
            </a:r>
            <a:r>
              <a:rPr lang="en-US" altLang="en-US" sz="2400" b="1" dirty="0" smtClean="0">
                <a:solidFill>
                  <a:srgbClr val="B40305"/>
                </a:solidFill>
                <a:latin typeface="Garamond" panose="02020404030301010803" pitchFamily="18" charset="0"/>
                <a:cs typeface="Simplified Arabic" panose="02020603050405020304" pitchFamily="18" charset="-78"/>
              </a:rPr>
              <a:t>: </a:t>
            </a:r>
            <a:r>
              <a:rPr lang="en-US" altLang="en-US" sz="1400" b="1" dirty="0" smtClean="0">
                <a:solidFill>
                  <a:schemeClr val="tx1"/>
                </a:solidFill>
                <a:latin typeface="Garamond" panose="02020404030301010803" pitchFamily="18" charset="0"/>
                <a:cs typeface="Simplified Arabic" panose="02020603050405020304" pitchFamily="18" charset="-78"/>
              </a:rPr>
              <a:t>small diagonal </a:t>
            </a:r>
            <a:r>
              <a:rPr lang="en-US" altLang="en-US" sz="1400" b="1" dirty="0" err="1" smtClean="0">
                <a:solidFill>
                  <a:schemeClr val="tx1"/>
                </a:solidFill>
                <a:latin typeface="Garamond" panose="02020404030301010803" pitchFamily="18" charset="0"/>
                <a:cs typeface="Simplified Arabic" panose="02020603050405020304" pitchFamily="18" charset="-78"/>
              </a:rPr>
              <a:t>Alef</a:t>
            </a:r>
            <a:r>
              <a:rPr lang="en-US" altLang="en-US" sz="1400" b="1" dirty="0" smtClean="0">
                <a:solidFill>
                  <a:schemeClr val="tx1"/>
                </a:solidFill>
                <a:latin typeface="Garamond" panose="02020404030301010803" pitchFamily="18" charset="0"/>
                <a:cs typeface="Simplified Arabic" panose="02020603050405020304" pitchFamily="18" charset="-78"/>
              </a:rPr>
              <a:t> over the letter </a:t>
            </a:r>
            <a:r>
              <a:rPr lang="en-US" altLang="en-US" sz="2400" b="1" dirty="0" smtClean="0">
                <a:solidFill>
                  <a:srgbClr val="B40305"/>
                </a:solidFill>
                <a:latin typeface="Garamond" panose="02020404030301010803" pitchFamily="18" charset="0"/>
                <a:cs typeface="Simplified Arabic" panose="02020603050405020304" pitchFamily="18" charset="-78"/>
              </a:rPr>
              <a:t> </a:t>
            </a:r>
            <a:r>
              <a:rPr lang="ar-KW" altLang="en-US" sz="2400" b="1" dirty="0" smtClean="0">
                <a:solidFill>
                  <a:schemeClr val="tx1"/>
                </a:solidFill>
                <a:latin typeface="Garamond" panose="02020404030301010803" pitchFamily="18" charset="0"/>
                <a:cs typeface="Simplified Arabic" panose="02020603050405020304" pitchFamily="18" charset="-78"/>
              </a:rPr>
              <a:t>( </a:t>
            </a:r>
            <a:r>
              <a:rPr lang="ar-KW" altLang="en-US" sz="2400" b="1" dirty="0">
                <a:solidFill>
                  <a:schemeClr val="tx1"/>
                </a:solidFill>
                <a:latin typeface="Garamond" panose="02020404030301010803" pitchFamily="18" charset="0"/>
                <a:cs typeface="Simplified Arabic" panose="02020603050405020304" pitchFamily="18" charset="-78"/>
              </a:rPr>
              <a:t>بـَـــ )</a:t>
            </a:r>
          </a:p>
          <a:p>
            <a:pPr algn="l" rtl="0">
              <a:spcBef>
                <a:spcPct val="0"/>
              </a:spcBef>
              <a:buClrTx/>
              <a:buSzTx/>
              <a:buFont typeface="Courier New" panose="02070309020205020404" pitchFamily="49" charset="0"/>
              <a:buChar char="o"/>
            </a:pPr>
            <a:r>
              <a:rPr lang="en-US" altLang="en-US" sz="2400" b="1" dirty="0" err="1">
                <a:solidFill>
                  <a:srgbClr val="B40305"/>
                </a:solidFill>
                <a:latin typeface="Garamond" panose="02020404030301010803" pitchFamily="18" charset="0"/>
                <a:cs typeface="Simplified Arabic" panose="02020603050405020304" pitchFamily="18" charset="-78"/>
              </a:rPr>
              <a:t>Dhamah</a:t>
            </a:r>
            <a:r>
              <a:rPr lang="en-US" altLang="en-US" sz="2400" b="1" dirty="0">
                <a:solidFill>
                  <a:srgbClr val="B40305"/>
                </a:solidFill>
                <a:latin typeface="Garamond" panose="02020404030301010803" pitchFamily="18" charset="0"/>
                <a:cs typeface="Simplified Arabic" panose="02020603050405020304" pitchFamily="18" charset="-78"/>
              </a:rPr>
              <a:t>:</a:t>
            </a:r>
            <a:r>
              <a:rPr lang="en-US" altLang="en-US" sz="4000" b="1" dirty="0" smtClean="0">
                <a:solidFill>
                  <a:srgbClr val="B40305"/>
                </a:solidFill>
                <a:latin typeface="Garamond" panose="02020404030301010803" pitchFamily="18" charset="0"/>
                <a:cs typeface="Simplified Arabic" panose="02020603050405020304" pitchFamily="18" charset="-78"/>
              </a:rPr>
              <a:t> </a:t>
            </a:r>
            <a:r>
              <a:rPr lang="en-US" altLang="en-US" sz="1400" b="1" dirty="0">
                <a:solidFill>
                  <a:schemeClr val="tx1"/>
                </a:solidFill>
                <a:latin typeface="Garamond" panose="02020404030301010803" pitchFamily="18" charset="0"/>
                <a:cs typeface="Simplified Arabic" panose="02020603050405020304" pitchFamily="18" charset="-78"/>
              </a:rPr>
              <a:t>small diagonal </a:t>
            </a:r>
            <a:r>
              <a:rPr lang="en-US" altLang="en-US" sz="1400" b="1" dirty="0" err="1">
                <a:solidFill>
                  <a:schemeClr val="tx1"/>
                </a:solidFill>
                <a:latin typeface="Garamond" panose="02020404030301010803" pitchFamily="18" charset="0"/>
                <a:cs typeface="Simplified Arabic" panose="02020603050405020304" pitchFamily="18" charset="-78"/>
              </a:rPr>
              <a:t>Waw</a:t>
            </a:r>
            <a:r>
              <a:rPr lang="en-US" altLang="en-US" sz="1400" b="1" dirty="0">
                <a:solidFill>
                  <a:schemeClr val="tx1"/>
                </a:solidFill>
                <a:latin typeface="Garamond" panose="02020404030301010803" pitchFamily="18" charset="0"/>
                <a:cs typeface="Simplified Arabic" panose="02020603050405020304" pitchFamily="18" charset="-78"/>
              </a:rPr>
              <a:t> over </a:t>
            </a:r>
            <a:r>
              <a:rPr lang="en-US" altLang="en-US" sz="1400" b="1" dirty="0">
                <a:solidFill>
                  <a:schemeClr val="tx1"/>
                </a:solidFill>
                <a:latin typeface="Garamond" panose="02020404030301010803" pitchFamily="18" charset="0"/>
                <a:cs typeface="Simplified Arabic" panose="02020603050405020304" pitchFamily="18" charset="-78"/>
              </a:rPr>
              <a:t>the letter </a:t>
            </a:r>
            <a:r>
              <a:rPr lang="en-US" altLang="en-US" sz="4000" b="1" dirty="0">
                <a:solidFill>
                  <a:srgbClr val="B40305"/>
                </a:solidFill>
                <a:latin typeface="Garamond" panose="02020404030301010803" pitchFamily="18" charset="0"/>
                <a:cs typeface="Simplified Arabic" panose="02020603050405020304" pitchFamily="18" charset="-78"/>
              </a:rPr>
              <a:t> </a:t>
            </a:r>
            <a:r>
              <a:rPr lang="ar-KW" altLang="en-US" sz="2400" b="1" dirty="0">
                <a:solidFill>
                  <a:schemeClr val="tx1"/>
                </a:solidFill>
                <a:latin typeface="Garamond" panose="02020404030301010803" pitchFamily="18" charset="0"/>
                <a:cs typeface="Simplified Arabic" panose="02020603050405020304" pitchFamily="18" charset="-78"/>
              </a:rPr>
              <a:t>( </a:t>
            </a:r>
            <a:r>
              <a:rPr lang="ar-KW" altLang="en-US" sz="2400" b="1" dirty="0" smtClean="0">
                <a:solidFill>
                  <a:schemeClr val="tx1"/>
                </a:solidFill>
                <a:latin typeface="Garamond" panose="02020404030301010803" pitchFamily="18" charset="0"/>
                <a:cs typeface="Simplified Arabic" panose="02020603050405020304" pitchFamily="18" charset="-78"/>
              </a:rPr>
              <a:t>بـ</a:t>
            </a:r>
            <a:r>
              <a:rPr lang="ar-SA" altLang="en-US" sz="2400" b="1" dirty="0" smtClean="0">
                <a:solidFill>
                  <a:schemeClr val="tx1"/>
                </a:solidFill>
                <a:latin typeface="Garamond" panose="02020404030301010803" pitchFamily="18" charset="0"/>
                <a:cs typeface="Simplified Arabic" panose="02020603050405020304" pitchFamily="18" charset="-78"/>
              </a:rPr>
              <a:t>ُــ</a:t>
            </a:r>
            <a:r>
              <a:rPr lang="ar-KW" altLang="en-US" sz="2400" b="1" dirty="0" smtClean="0">
                <a:solidFill>
                  <a:schemeClr val="tx1"/>
                </a:solidFill>
                <a:latin typeface="Garamond" panose="02020404030301010803" pitchFamily="18" charset="0"/>
                <a:cs typeface="Simplified Arabic" panose="02020603050405020304" pitchFamily="18" charset="-78"/>
              </a:rPr>
              <a:t>ـ </a:t>
            </a:r>
            <a:r>
              <a:rPr lang="ar-KW" altLang="en-US" sz="2400" b="1" dirty="0">
                <a:solidFill>
                  <a:schemeClr val="tx1"/>
                </a:solidFill>
                <a:latin typeface="Garamond" panose="02020404030301010803" pitchFamily="18" charset="0"/>
                <a:cs typeface="Simplified Arabic" panose="02020603050405020304" pitchFamily="18" charset="-78"/>
              </a:rPr>
              <a:t>)</a:t>
            </a:r>
          </a:p>
          <a:p>
            <a:pPr algn="l" rtl="0">
              <a:lnSpc>
                <a:spcPct val="150000"/>
              </a:lnSpc>
              <a:spcBef>
                <a:spcPct val="0"/>
              </a:spcBef>
              <a:buClrTx/>
              <a:buSzTx/>
              <a:buFont typeface="Courier New" panose="02070309020205020404" pitchFamily="49" charset="0"/>
              <a:buChar char="o"/>
            </a:pPr>
            <a:r>
              <a:rPr lang="en-US" altLang="en-US" sz="2400" b="1" dirty="0" err="1" smtClean="0">
                <a:solidFill>
                  <a:srgbClr val="B40305"/>
                </a:solidFill>
                <a:latin typeface="Garamond" panose="02020404030301010803" pitchFamily="18" charset="0"/>
                <a:cs typeface="Simplified Arabic" panose="02020603050405020304" pitchFamily="18" charset="-78"/>
              </a:rPr>
              <a:t>Kasrah</a:t>
            </a:r>
            <a:r>
              <a:rPr lang="en-US" altLang="en-US" sz="2400" b="1" dirty="0" smtClean="0">
                <a:solidFill>
                  <a:srgbClr val="B40305"/>
                </a:solidFill>
                <a:latin typeface="Garamond" panose="02020404030301010803" pitchFamily="18" charset="0"/>
                <a:cs typeface="Simplified Arabic" panose="02020603050405020304" pitchFamily="18" charset="-78"/>
              </a:rPr>
              <a:t>: </a:t>
            </a:r>
            <a:r>
              <a:rPr lang="en-US" altLang="en-US" sz="1400" b="1" dirty="0">
                <a:solidFill>
                  <a:schemeClr val="tx1"/>
                </a:solidFill>
                <a:latin typeface="Garamond" panose="02020404030301010803" pitchFamily="18" charset="0"/>
                <a:cs typeface="Simplified Arabic" panose="02020603050405020304" pitchFamily="18" charset="-78"/>
              </a:rPr>
              <a:t>small diagonal </a:t>
            </a:r>
            <a:r>
              <a:rPr lang="en-US" altLang="en-US" sz="1400" b="1" dirty="0" err="1" smtClean="0">
                <a:solidFill>
                  <a:schemeClr val="tx1"/>
                </a:solidFill>
                <a:latin typeface="Garamond" panose="02020404030301010803" pitchFamily="18" charset="0"/>
                <a:cs typeface="Simplified Arabic" panose="02020603050405020304" pitchFamily="18" charset="-78"/>
              </a:rPr>
              <a:t>Ya</a:t>
            </a:r>
            <a:r>
              <a:rPr lang="en-US" altLang="en-US" sz="1400" b="1" dirty="0" smtClean="0">
                <a:solidFill>
                  <a:schemeClr val="tx1"/>
                </a:solidFill>
                <a:latin typeface="Garamond" panose="02020404030301010803" pitchFamily="18" charset="0"/>
                <a:cs typeface="Simplified Arabic" panose="02020603050405020304" pitchFamily="18" charset="-78"/>
              </a:rPr>
              <a:t>’ over </a:t>
            </a:r>
            <a:r>
              <a:rPr lang="en-US" altLang="en-US" sz="1400" b="1" dirty="0">
                <a:solidFill>
                  <a:schemeClr val="tx1"/>
                </a:solidFill>
                <a:latin typeface="Garamond" panose="02020404030301010803" pitchFamily="18" charset="0"/>
                <a:cs typeface="Simplified Arabic" panose="02020603050405020304" pitchFamily="18" charset="-78"/>
              </a:rPr>
              <a:t>the letter  </a:t>
            </a:r>
            <a:r>
              <a:rPr lang="ar-KW" altLang="en-US" sz="2400" b="1" dirty="0">
                <a:solidFill>
                  <a:schemeClr val="tx1"/>
                </a:solidFill>
                <a:latin typeface="Garamond" panose="02020404030301010803" pitchFamily="18" charset="0"/>
                <a:cs typeface="Simplified Arabic" panose="02020603050405020304" pitchFamily="18" charset="-78"/>
              </a:rPr>
              <a:t>( </a:t>
            </a:r>
            <a:r>
              <a:rPr lang="ar-KW" altLang="en-US" sz="2400" b="1" dirty="0" smtClean="0">
                <a:solidFill>
                  <a:schemeClr val="tx1"/>
                </a:solidFill>
                <a:latin typeface="Garamond" panose="02020404030301010803" pitchFamily="18" charset="0"/>
                <a:cs typeface="Simplified Arabic" panose="02020603050405020304" pitchFamily="18" charset="-78"/>
              </a:rPr>
              <a:t>ب</a:t>
            </a:r>
            <a:r>
              <a:rPr lang="ar-SA" altLang="en-US" sz="2400" b="1" dirty="0" smtClean="0">
                <a:solidFill>
                  <a:schemeClr val="tx1"/>
                </a:solidFill>
                <a:latin typeface="Garamond" panose="02020404030301010803" pitchFamily="18" charset="0"/>
                <a:cs typeface="Simplified Arabic" panose="02020603050405020304" pitchFamily="18" charset="-78"/>
              </a:rPr>
              <a:t>ِ</a:t>
            </a:r>
            <a:r>
              <a:rPr lang="ar-KW" altLang="en-US" sz="2400" b="1" dirty="0" smtClean="0">
                <a:solidFill>
                  <a:schemeClr val="tx1"/>
                </a:solidFill>
                <a:latin typeface="Garamond" panose="02020404030301010803" pitchFamily="18" charset="0"/>
                <a:cs typeface="Simplified Arabic" panose="02020603050405020304" pitchFamily="18" charset="-78"/>
              </a:rPr>
              <a:t>ـــ </a:t>
            </a:r>
            <a:r>
              <a:rPr lang="ar-KW" altLang="en-US" sz="2400" b="1" dirty="0">
                <a:solidFill>
                  <a:schemeClr val="tx1"/>
                </a:solidFill>
                <a:latin typeface="Garamond" panose="02020404030301010803" pitchFamily="18" charset="0"/>
                <a:cs typeface="Simplified Arabic" panose="02020603050405020304" pitchFamily="18" charset="-78"/>
              </a:rPr>
              <a:t>)</a:t>
            </a:r>
            <a:endParaRPr lang="en-US" altLang="en-US" sz="2400" b="1" dirty="0">
              <a:solidFill>
                <a:schemeClr val="tx1"/>
              </a:solidFill>
              <a:latin typeface="Garamond" panose="02020404030301010803" pitchFamily="18" charset="0"/>
              <a:cs typeface="Simplified Arabic" panose="02020603050405020304" pitchFamily="18" charset="-78"/>
            </a:endParaRPr>
          </a:p>
          <a:p>
            <a:pPr algn="l" rtl="0">
              <a:lnSpc>
                <a:spcPct val="150000"/>
              </a:lnSpc>
              <a:spcBef>
                <a:spcPct val="0"/>
              </a:spcBef>
              <a:buClrTx/>
              <a:buSzTx/>
              <a:buFont typeface="Courier New" panose="02070309020205020404" pitchFamily="49" charset="0"/>
              <a:buChar char="o"/>
            </a:pPr>
            <a:r>
              <a:rPr lang="en-US" altLang="en-US" sz="2400" b="1" dirty="0" err="1" smtClean="0">
                <a:solidFill>
                  <a:srgbClr val="B40305"/>
                </a:solidFill>
                <a:latin typeface="Garamond" panose="02020404030301010803" pitchFamily="18" charset="0"/>
                <a:cs typeface="Simplified Arabic" panose="02020603050405020304" pitchFamily="18" charset="-78"/>
              </a:rPr>
              <a:t>Tanween</a:t>
            </a:r>
            <a:r>
              <a:rPr lang="en-US" altLang="en-US" sz="2400" b="1" dirty="0" smtClean="0">
                <a:solidFill>
                  <a:srgbClr val="B40305"/>
                </a:solidFill>
                <a:latin typeface="Garamond" panose="02020404030301010803" pitchFamily="18" charset="0"/>
                <a:cs typeface="Simplified Arabic" panose="02020603050405020304" pitchFamily="18" charset="-78"/>
              </a:rPr>
              <a:t>: </a:t>
            </a:r>
            <a:r>
              <a:rPr lang="en-US" altLang="en-US" sz="1400" b="1" dirty="0">
                <a:solidFill>
                  <a:schemeClr val="tx1"/>
                </a:solidFill>
                <a:latin typeface="Garamond" panose="02020404030301010803" pitchFamily="18" charset="0"/>
                <a:cs typeface="Simplified Arabic" panose="02020603050405020304" pitchFamily="18" charset="-78"/>
              </a:rPr>
              <a:t>small </a:t>
            </a:r>
            <a:r>
              <a:rPr lang="en-US" altLang="en-US" sz="1400" b="1" dirty="0" smtClean="0">
                <a:solidFill>
                  <a:schemeClr val="tx1"/>
                </a:solidFill>
                <a:latin typeface="Garamond" panose="02020404030301010803" pitchFamily="18" charset="0"/>
                <a:cs typeface="Simplified Arabic" panose="02020603050405020304" pitchFamily="18" charset="-78"/>
              </a:rPr>
              <a:t>double vowels </a:t>
            </a:r>
            <a:r>
              <a:rPr lang="ar-KW" altLang="en-US" sz="2400" b="1" dirty="0">
                <a:solidFill>
                  <a:schemeClr val="tx1"/>
                </a:solidFill>
                <a:latin typeface="Garamond" panose="02020404030301010803" pitchFamily="18" charset="0"/>
                <a:cs typeface="Simplified Arabic" panose="02020603050405020304" pitchFamily="18" charset="-78"/>
              </a:rPr>
              <a:t>( بــًــــــٍــــــٌــــ </a:t>
            </a:r>
            <a:r>
              <a:rPr lang="ar-KW" altLang="en-US" sz="2400" b="1" dirty="0" smtClean="0">
                <a:solidFill>
                  <a:schemeClr val="tx1"/>
                </a:solidFill>
                <a:latin typeface="Garamond" panose="02020404030301010803" pitchFamily="18" charset="0"/>
                <a:cs typeface="Simplified Arabic" panose="02020603050405020304" pitchFamily="18" charset="-78"/>
              </a:rPr>
              <a:t>)</a:t>
            </a:r>
            <a:endParaRPr lang="en-US" altLang="en-US" sz="2400" b="1" dirty="0" smtClean="0">
              <a:solidFill>
                <a:schemeClr val="tx1"/>
              </a:solidFill>
              <a:latin typeface="Garamond" panose="02020404030301010803" pitchFamily="18" charset="0"/>
              <a:cs typeface="Simplified Arabic" panose="02020603050405020304" pitchFamily="18" charset="-78"/>
            </a:endParaRPr>
          </a:p>
          <a:p>
            <a:pPr algn="l" rtl="0">
              <a:lnSpc>
                <a:spcPct val="150000"/>
              </a:lnSpc>
              <a:spcBef>
                <a:spcPct val="0"/>
              </a:spcBef>
              <a:buClrTx/>
              <a:buSzTx/>
              <a:buFont typeface="Courier New" panose="02070309020205020404" pitchFamily="49" charset="0"/>
              <a:buChar char="o"/>
            </a:pPr>
            <a:r>
              <a:rPr lang="en-US" altLang="en-US" sz="2400" b="1" dirty="0" err="1">
                <a:solidFill>
                  <a:srgbClr val="B40305"/>
                </a:solidFill>
                <a:latin typeface="Garamond" panose="02020404030301010803" pitchFamily="18" charset="0"/>
                <a:cs typeface="Simplified Arabic" panose="02020603050405020304" pitchFamily="18" charset="-78"/>
              </a:rPr>
              <a:t>Sukoon</a:t>
            </a:r>
            <a:r>
              <a:rPr lang="en-US" altLang="en-US" sz="2400" b="1" dirty="0">
                <a:solidFill>
                  <a:srgbClr val="B40305"/>
                </a:solidFill>
                <a:latin typeface="Garamond" panose="02020404030301010803" pitchFamily="18" charset="0"/>
                <a:cs typeface="Simplified Arabic" panose="02020603050405020304" pitchFamily="18" charset="-78"/>
              </a:rPr>
              <a:t>:</a:t>
            </a:r>
            <a:r>
              <a:rPr lang="en-US" altLang="en-US" sz="2400" b="1" dirty="0" smtClean="0">
                <a:solidFill>
                  <a:schemeClr val="tx1"/>
                </a:solidFill>
                <a:latin typeface="Garamond" panose="02020404030301010803" pitchFamily="18" charset="0"/>
                <a:cs typeface="Simplified Arabic" panose="02020603050405020304" pitchFamily="18" charset="-78"/>
              </a:rPr>
              <a:t> </a:t>
            </a:r>
            <a:r>
              <a:rPr lang="en-US" altLang="en-US" sz="1400" b="1" dirty="0">
                <a:solidFill>
                  <a:schemeClr val="tx1"/>
                </a:solidFill>
                <a:latin typeface="Garamond" panose="02020404030301010803" pitchFamily="18" charset="0"/>
                <a:cs typeface="Simplified Arabic" panose="02020603050405020304" pitchFamily="18" charset="-78"/>
              </a:rPr>
              <a:t>head of Ha’ over the letter </a:t>
            </a:r>
            <a:r>
              <a:rPr lang="ar-KW" altLang="en-US" sz="2400" b="1" dirty="0">
                <a:solidFill>
                  <a:schemeClr val="tx1"/>
                </a:solidFill>
                <a:latin typeface="Garamond" panose="02020404030301010803" pitchFamily="18" charset="0"/>
                <a:cs typeface="Simplified Arabic" panose="02020603050405020304" pitchFamily="18" charset="-78"/>
              </a:rPr>
              <a:t>( بـْـــ </a:t>
            </a:r>
            <a:r>
              <a:rPr lang="ar-KW" altLang="en-US" sz="2400" b="1" dirty="0">
                <a:solidFill>
                  <a:schemeClr val="tx1"/>
                </a:solidFill>
                <a:latin typeface="Garamond" panose="02020404030301010803" pitchFamily="18" charset="0"/>
                <a:cs typeface="Simplified Arabic" panose="02020603050405020304" pitchFamily="18" charset="-78"/>
              </a:rPr>
              <a:t>)</a:t>
            </a:r>
            <a:endParaRPr lang="ar-KW" altLang="en-US" sz="2400" b="1" dirty="0">
              <a:solidFill>
                <a:schemeClr val="tx1"/>
              </a:solidFill>
              <a:latin typeface="Garamond" panose="02020404030301010803" pitchFamily="18" charset="0"/>
              <a:cs typeface="Simplified Arabic" panose="02020603050405020304" pitchFamily="18" charset="-78"/>
            </a:endParaRPr>
          </a:p>
          <a:p>
            <a:pPr algn="l" rtl="0" eaLnBrk="1" hangingPunct="1">
              <a:lnSpc>
                <a:spcPct val="150000"/>
              </a:lnSpc>
              <a:spcBef>
                <a:spcPct val="0"/>
              </a:spcBef>
              <a:buClrTx/>
              <a:buSzTx/>
              <a:buFont typeface="Courier New" panose="02070309020205020404" pitchFamily="49" charset="0"/>
              <a:buChar char="o"/>
            </a:pPr>
            <a:r>
              <a:rPr lang="en-US" altLang="en-US" sz="2400" b="1" dirty="0" err="1" smtClean="0">
                <a:solidFill>
                  <a:srgbClr val="B40305"/>
                </a:solidFill>
                <a:latin typeface="Garamond" panose="02020404030301010803" pitchFamily="18" charset="0"/>
                <a:cs typeface="Simplified Arabic" panose="02020603050405020304" pitchFamily="18" charset="-78"/>
              </a:rPr>
              <a:t>Shaddah</a:t>
            </a:r>
            <a:r>
              <a:rPr lang="en-US" altLang="en-US" sz="2400" b="1" dirty="0" smtClean="0">
                <a:solidFill>
                  <a:srgbClr val="B40305"/>
                </a:solidFill>
                <a:latin typeface="Garamond" panose="02020404030301010803" pitchFamily="18" charset="0"/>
                <a:cs typeface="Simplified Arabic" panose="02020603050405020304" pitchFamily="18" charset="-78"/>
              </a:rPr>
              <a:t>: </a:t>
            </a:r>
            <a:r>
              <a:rPr lang="en-US" altLang="en-US" sz="1400" b="1" dirty="0">
                <a:solidFill>
                  <a:schemeClr val="tx1"/>
                </a:solidFill>
                <a:latin typeface="Garamond" panose="02020404030301010803" pitchFamily="18" charset="0"/>
                <a:cs typeface="Simplified Arabic" panose="02020603050405020304" pitchFamily="18" charset="-78"/>
              </a:rPr>
              <a:t>small Sheen </a:t>
            </a:r>
            <a:r>
              <a:rPr lang="en-US" altLang="en-US" sz="900" b="1" dirty="0">
                <a:solidFill>
                  <a:schemeClr val="tx1"/>
                </a:solidFill>
                <a:latin typeface="Garamond" panose="02020404030301010803" pitchFamily="18" charset="0"/>
                <a:cs typeface="Simplified Arabic" panose="02020603050405020304" pitchFamily="18" charset="-78"/>
              </a:rPr>
              <a:t>with no dots </a:t>
            </a:r>
            <a:r>
              <a:rPr lang="en-US" altLang="en-US" sz="1400" b="1" dirty="0">
                <a:solidFill>
                  <a:schemeClr val="tx1"/>
                </a:solidFill>
                <a:latin typeface="Garamond" panose="02020404030301010803" pitchFamily="18" charset="0"/>
                <a:cs typeface="Simplified Arabic" panose="02020603050405020304" pitchFamily="18" charset="-78"/>
              </a:rPr>
              <a:t>over the </a:t>
            </a:r>
            <a:r>
              <a:rPr lang="en-US" altLang="en-US" sz="1400" b="1" dirty="0" smtClean="0">
                <a:solidFill>
                  <a:schemeClr val="tx1"/>
                </a:solidFill>
                <a:latin typeface="Garamond" panose="02020404030301010803" pitchFamily="18" charset="0"/>
                <a:cs typeface="Simplified Arabic" panose="02020603050405020304" pitchFamily="18" charset="-78"/>
              </a:rPr>
              <a:t>letter </a:t>
            </a:r>
            <a:r>
              <a:rPr lang="ar-KW" altLang="en-US" sz="2400" b="1" dirty="0" smtClean="0">
                <a:solidFill>
                  <a:schemeClr val="tx1"/>
                </a:solidFill>
                <a:latin typeface="Garamond" panose="02020404030301010803" pitchFamily="18" charset="0"/>
                <a:cs typeface="Simplified Arabic" panose="02020603050405020304" pitchFamily="18" charset="-78"/>
              </a:rPr>
              <a:t>( </a:t>
            </a:r>
            <a:r>
              <a:rPr lang="ar-KW" altLang="en-US" sz="2400" b="1" dirty="0">
                <a:solidFill>
                  <a:schemeClr val="tx1"/>
                </a:solidFill>
                <a:latin typeface="Garamond" panose="02020404030301010803" pitchFamily="18" charset="0"/>
                <a:cs typeface="Simplified Arabic" panose="02020603050405020304" pitchFamily="18" charset="-78"/>
              </a:rPr>
              <a:t>بّــ )</a:t>
            </a:r>
          </a:p>
          <a:p>
            <a:pPr algn="l" rtl="0" eaLnBrk="1" hangingPunct="1">
              <a:lnSpc>
                <a:spcPct val="150000"/>
              </a:lnSpc>
              <a:spcBef>
                <a:spcPct val="0"/>
              </a:spcBef>
              <a:buClrTx/>
              <a:buSzTx/>
              <a:buFont typeface="Courier New" panose="02070309020205020404" pitchFamily="49" charset="0"/>
              <a:buChar char="o"/>
            </a:pPr>
            <a:r>
              <a:rPr lang="en-US" altLang="en-US" sz="2400" b="1" u="sng" dirty="0" err="1" smtClean="0">
                <a:solidFill>
                  <a:srgbClr val="B40305"/>
                </a:solidFill>
                <a:latin typeface="Garamond" panose="02020404030301010803" pitchFamily="18" charset="0"/>
                <a:cs typeface="Simplified Arabic" panose="02020603050405020304" pitchFamily="18" charset="-78"/>
              </a:rPr>
              <a:t>Hamzah</a:t>
            </a:r>
            <a:r>
              <a:rPr lang="en-US" altLang="en-US" sz="2400" b="1" u="sng" dirty="0" smtClean="0">
                <a:solidFill>
                  <a:srgbClr val="B40305"/>
                </a:solidFill>
                <a:latin typeface="Garamond" panose="02020404030301010803" pitchFamily="18" charset="0"/>
                <a:cs typeface="Simplified Arabic" panose="02020603050405020304" pitchFamily="18" charset="-78"/>
              </a:rPr>
              <a:t>:</a:t>
            </a:r>
            <a:r>
              <a:rPr lang="en-US" altLang="en-US" sz="1400" b="1" dirty="0">
                <a:solidFill>
                  <a:schemeClr val="tx1"/>
                </a:solidFill>
                <a:latin typeface="Garamond" panose="02020404030301010803" pitchFamily="18" charset="0"/>
                <a:cs typeface="Simplified Arabic" panose="02020603050405020304" pitchFamily="18" charset="-78"/>
              </a:rPr>
              <a:t> head of </a:t>
            </a:r>
            <a:r>
              <a:rPr lang="en-US" altLang="en-US" sz="1400" b="1" dirty="0" err="1" smtClean="0">
                <a:solidFill>
                  <a:schemeClr val="tx1"/>
                </a:solidFill>
                <a:latin typeface="Garamond" panose="02020404030301010803" pitchFamily="18" charset="0"/>
                <a:cs typeface="Simplified Arabic" panose="02020603050405020304" pitchFamily="18" charset="-78"/>
              </a:rPr>
              <a:t>A’in</a:t>
            </a:r>
            <a:r>
              <a:rPr lang="en-US" altLang="en-US" sz="1400" b="1" dirty="0" smtClean="0">
                <a:solidFill>
                  <a:schemeClr val="tx1"/>
                </a:solidFill>
                <a:latin typeface="Garamond" panose="02020404030301010803" pitchFamily="18" charset="0"/>
                <a:cs typeface="Simplified Arabic" panose="02020603050405020304" pitchFamily="18" charset="-78"/>
              </a:rPr>
              <a:t> </a:t>
            </a:r>
            <a:r>
              <a:rPr lang="ar-KW" altLang="en-US" sz="2400" b="1" dirty="0" smtClean="0">
                <a:solidFill>
                  <a:schemeClr val="tx1"/>
                </a:solidFill>
                <a:latin typeface="Garamond" panose="02020404030301010803" pitchFamily="18" charset="0"/>
                <a:cs typeface="Simplified Arabic" panose="02020603050405020304" pitchFamily="18" charset="-78"/>
              </a:rPr>
              <a:t>( </a:t>
            </a:r>
            <a:r>
              <a:rPr lang="ar-KW" altLang="en-US" sz="2400" b="1" dirty="0">
                <a:solidFill>
                  <a:schemeClr val="tx1"/>
                </a:solidFill>
                <a:latin typeface="Garamond" panose="02020404030301010803" pitchFamily="18" charset="0"/>
                <a:cs typeface="Simplified Arabic" panose="02020603050405020304" pitchFamily="18" charset="-78"/>
              </a:rPr>
              <a:t>ء )</a:t>
            </a:r>
            <a:endParaRPr lang="ar-SA" altLang="en-US" sz="2400" b="1" dirty="0">
              <a:solidFill>
                <a:srgbClr val="FFFF00"/>
              </a:solidFill>
              <a:latin typeface="Garamond" panose="02020404030301010803" pitchFamily="18" charset="0"/>
              <a:cs typeface="Simplified Arabic" panose="02020603050405020304" pitchFamily="18" charset="-78"/>
            </a:endParaRPr>
          </a:p>
        </p:txBody>
      </p:sp>
      <p:sp>
        <p:nvSpPr>
          <p:cNvPr id="8" name="TextBox 7"/>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3754608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2" presetClass="entr" presetSubtype="12" fill="hold" grpId="0"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additive="base">
                                        <p:cTn id="14" dur="1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2" presetClass="entr" presetSubtype="12" fill="hold" grpId="0"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10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2" presetClass="entr" presetSubtype="12" fill="hold" grpId="0" nodeType="after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10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4000"/>
                            </p:stCondLst>
                            <p:childTnLst>
                              <p:par>
                                <p:cTn id="27" presetID="2" presetClass="entr" presetSubtype="12" fill="hold" grpId="0" nodeType="after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 calcmode="lin" valueType="num">
                                      <p:cBhvr additive="base">
                                        <p:cTn id="29" dur="10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0"/>
                            </p:stCondLst>
                            <p:childTnLst>
                              <p:par>
                                <p:cTn id="32" presetID="2" presetClass="entr" presetSubtype="12" fill="hold" grpId="0" nodeType="after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anim calcmode="lin" valueType="num">
                                      <p:cBhvr additive="base">
                                        <p:cTn id="34" dur="10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35" dur="10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6000"/>
                            </p:stCondLst>
                            <p:childTnLst>
                              <p:par>
                                <p:cTn id="37" presetID="2" presetClass="entr" presetSubtype="12" fill="hold" grpId="0" nodeType="after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anim calcmode="lin" valueType="num">
                                      <p:cBhvr additive="base">
                                        <p:cTn id="39" dur="10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par>
                          <p:cTn id="41" fill="hold">
                            <p:stCondLst>
                              <p:cond delay="7000"/>
                            </p:stCondLst>
                            <p:childTnLst>
                              <p:par>
                                <p:cTn id="42" presetID="2" presetClass="entr" presetSubtype="12" fill="hold" grpId="0" nodeType="afterEffect">
                                  <p:stCondLst>
                                    <p:cond delay="0"/>
                                  </p:stCondLst>
                                  <p:childTnLst>
                                    <p:set>
                                      <p:cBhvr>
                                        <p:cTn id="43" dur="1" fill="hold">
                                          <p:stCondLst>
                                            <p:cond delay="0"/>
                                          </p:stCondLst>
                                        </p:cTn>
                                        <p:tgtEl>
                                          <p:spTgt spid="10">
                                            <p:txEl>
                                              <p:pRg st="6" end="6"/>
                                            </p:txEl>
                                          </p:spTgt>
                                        </p:tgtEl>
                                        <p:attrNameLst>
                                          <p:attrName>style.visibility</p:attrName>
                                        </p:attrNameLst>
                                      </p:cBhvr>
                                      <p:to>
                                        <p:strVal val="visible"/>
                                      </p:to>
                                    </p:set>
                                    <p:anim calcmode="lin" valueType="num">
                                      <p:cBhvr additive="base">
                                        <p:cTn id="44" dur="10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8000"/>
                            </p:stCondLst>
                            <p:childTnLst>
                              <p:par>
                                <p:cTn id="47" presetID="2" presetClass="entr" presetSubtype="12" fill="hold" grpId="0" nodeType="after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grpId="0"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 calcmode="lin" valueType="num">
                                      <p:cBhvr additive="base">
                                        <p:cTn id="55" dur="10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grpId="0" nodeType="clickEffect">
                                  <p:stCondLst>
                                    <p:cond delay="0"/>
                                  </p:stCondLst>
                                  <p:childTnLst>
                                    <p:set>
                                      <p:cBhvr>
                                        <p:cTn id="60" dur="1" fill="hold">
                                          <p:stCondLst>
                                            <p:cond delay="0"/>
                                          </p:stCondLst>
                                        </p:cTn>
                                        <p:tgtEl>
                                          <p:spTgt spid="11">
                                            <p:txEl>
                                              <p:pRg st="2" end="2"/>
                                            </p:txEl>
                                          </p:spTgt>
                                        </p:tgtEl>
                                        <p:attrNameLst>
                                          <p:attrName>style.visibility</p:attrName>
                                        </p:attrNameLst>
                                      </p:cBhvr>
                                      <p:to>
                                        <p:strVal val="visible"/>
                                      </p:to>
                                    </p:set>
                                    <p:anim calcmode="lin" valueType="num">
                                      <p:cBhvr additive="base">
                                        <p:cTn id="61" dur="10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62" dur="10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2" fill="hold" grpId="0" nodeType="clickEffect">
                                  <p:stCondLst>
                                    <p:cond delay="0"/>
                                  </p:stCondLst>
                                  <p:childTnLst>
                                    <p:set>
                                      <p:cBhvr>
                                        <p:cTn id="66" dur="1" fill="hold">
                                          <p:stCondLst>
                                            <p:cond delay="0"/>
                                          </p:stCondLst>
                                        </p:cTn>
                                        <p:tgtEl>
                                          <p:spTgt spid="11">
                                            <p:txEl>
                                              <p:pRg st="3" end="3"/>
                                            </p:txEl>
                                          </p:spTgt>
                                        </p:tgtEl>
                                        <p:attrNameLst>
                                          <p:attrName>style.visibility</p:attrName>
                                        </p:attrNameLst>
                                      </p:cBhvr>
                                      <p:to>
                                        <p:strVal val="visible"/>
                                      </p:to>
                                    </p:set>
                                    <p:anim calcmode="lin" valueType="num">
                                      <p:cBhvr additive="base">
                                        <p:cTn id="67" dur="10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68" dur="10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2" fill="hold" grpId="0" nodeType="clickEffect">
                                  <p:stCondLst>
                                    <p:cond delay="0"/>
                                  </p:stCondLst>
                                  <p:childTnLst>
                                    <p:set>
                                      <p:cBhvr>
                                        <p:cTn id="72" dur="1" fill="hold">
                                          <p:stCondLst>
                                            <p:cond delay="0"/>
                                          </p:stCondLst>
                                        </p:cTn>
                                        <p:tgtEl>
                                          <p:spTgt spid="11">
                                            <p:txEl>
                                              <p:pRg st="4" end="4"/>
                                            </p:txEl>
                                          </p:spTgt>
                                        </p:tgtEl>
                                        <p:attrNameLst>
                                          <p:attrName>style.visibility</p:attrName>
                                        </p:attrNameLst>
                                      </p:cBhvr>
                                      <p:to>
                                        <p:strVal val="visible"/>
                                      </p:to>
                                    </p:set>
                                    <p:anim calcmode="lin" valueType="num">
                                      <p:cBhvr additive="base">
                                        <p:cTn id="73" dur="10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74" dur="10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2" fill="hold" grpId="0" nodeType="clickEffect">
                                  <p:stCondLst>
                                    <p:cond delay="0"/>
                                  </p:stCondLst>
                                  <p:childTnLst>
                                    <p:set>
                                      <p:cBhvr>
                                        <p:cTn id="78" dur="1" fill="hold">
                                          <p:stCondLst>
                                            <p:cond delay="0"/>
                                          </p:stCondLst>
                                        </p:cTn>
                                        <p:tgtEl>
                                          <p:spTgt spid="11">
                                            <p:txEl>
                                              <p:pRg st="5" end="5"/>
                                            </p:txEl>
                                          </p:spTgt>
                                        </p:tgtEl>
                                        <p:attrNameLst>
                                          <p:attrName>style.visibility</p:attrName>
                                        </p:attrNameLst>
                                      </p:cBhvr>
                                      <p:to>
                                        <p:strVal val="visible"/>
                                      </p:to>
                                    </p:set>
                                    <p:anim calcmode="lin" valueType="num">
                                      <p:cBhvr additive="base">
                                        <p:cTn id="79" dur="10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80" dur="10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2" fill="hold" grpId="0" nodeType="clickEffect">
                                  <p:stCondLst>
                                    <p:cond delay="0"/>
                                  </p:stCondLst>
                                  <p:childTnLst>
                                    <p:set>
                                      <p:cBhvr>
                                        <p:cTn id="84" dur="1" fill="hold">
                                          <p:stCondLst>
                                            <p:cond delay="0"/>
                                          </p:stCondLst>
                                        </p:cTn>
                                        <p:tgtEl>
                                          <p:spTgt spid="11">
                                            <p:txEl>
                                              <p:pRg st="6" end="6"/>
                                            </p:txEl>
                                          </p:spTgt>
                                        </p:tgtEl>
                                        <p:attrNameLst>
                                          <p:attrName>style.visibility</p:attrName>
                                        </p:attrNameLst>
                                      </p:cBhvr>
                                      <p:to>
                                        <p:strVal val="visible"/>
                                      </p:to>
                                    </p:set>
                                    <p:anim calcmode="lin" valueType="num">
                                      <p:cBhvr additive="base">
                                        <p:cTn id="85" dur="10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86" dur="10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0" grpId="0" build="p"/>
      <p:bldP spid="11"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chemeClr val="accent6">
              <a:lumMod val="20000"/>
              <a:lumOff val="8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SA" altLang="en-US" b="1" dirty="0" smtClean="0">
                <a:solidFill>
                  <a:srgbClr val="C00000"/>
                </a:solidFill>
                <a:latin typeface="Arial" panose="020B0604020202020204" pitchFamily="34" charset="0"/>
                <a:cs typeface="Arial" panose="020B0604020202020204" pitchFamily="34" charset="0"/>
              </a:rPr>
              <a:t>القرن الثاني وما بعده </a:t>
            </a:r>
            <a:r>
              <a:rPr lang="en-US" altLang="en-US" sz="2000" b="1" dirty="0" smtClean="0">
                <a:solidFill>
                  <a:srgbClr val="C00000"/>
                </a:solidFill>
                <a:latin typeface="Arial" panose="020B0604020202020204" pitchFamily="34" charset="0"/>
                <a:cs typeface="Arial" panose="020B0604020202020204" pitchFamily="34" charset="0"/>
              </a:rPr>
              <a:t>The 2</a:t>
            </a:r>
            <a:r>
              <a:rPr lang="en-US" altLang="en-US" sz="2000" b="1" baseline="30000" dirty="0" smtClean="0">
                <a:solidFill>
                  <a:srgbClr val="C00000"/>
                </a:solidFill>
                <a:latin typeface="Arial" panose="020B0604020202020204" pitchFamily="34" charset="0"/>
                <a:cs typeface="Arial" panose="020B0604020202020204" pitchFamily="34" charset="0"/>
              </a:rPr>
              <a:t>nd</a:t>
            </a:r>
            <a:r>
              <a:rPr lang="en-US" altLang="en-US" sz="2000" b="1" dirty="0" smtClean="0">
                <a:solidFill>
                  <a:srgbClr val="C00000"/>
                </a:solidFill>
                <a:latin typeface="Arial" panose="020B0604020202020204" pitchFamily="34" charset="0"/>
                <a:cs typeface="Arial" panose="020B0604020202020204" pitchFamily="34" charset="0"/>
              </a:rPr>
              <a:t> century of </a:t>
            </a:r>
            <a:r>
              <a:rPr lang="en-US" altLang="en-US" sz="2000" b="1" dirty="0" err="1" smtClean="0">
                <a:solidFill>
                  <a:srgbClr val="C00000"/>
                </a:solidFill>
                <a:latin typeface="Arial" panose="020B0604020202020204" pitchFamily="34" charset="0"/>
                <a:cs typeface="Arial" panose="020B0604020202020204" pitchFamily="34" charset="0"/>
              </a:rPr>
              <a:t>Hijrah</a:t>
            </a:r>
            <a:r>
              <a:rPr lang="en-US" altLang="en-US" sz="2000" b="1" dirty="0" smtClean="0">
                <a:solidFill>
                  <a:srgbClr val="C00000"/>
                </a:solidFill>
                <a:latin typeface="Arial" panose="020B0604020202020204" pitchFamily="34" charset="0"/>
                <a:cs typeface="Arial" panose="020B0604020202020204" pitchFamily="34" charset="0"/>
              </a:rPr>
              <a:t> &amp; after</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pic>
        <p:nvPicPr>
          <p:cNvPr id="8" name="Picture 2" descr="C:\Users\HP\Desktop\نقط الخليل بن أحمد-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306" y="2534082"/>
            <a:ext cx="45720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2138523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8" presetClass="entr" presetSubtype="1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amond(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chemeClr val="accent6">
              <a:lumMod val="20000"/>
              <a:lumOff val="8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SA" altLang="en-US" b="1" dirty="0" smtClean="0">
                <a:solidFill>
                  <a:srgbClr val="C00000"/>
                </a:solidFill>
                <a:latin typeface="Arial" panose="020B0604020202020204" pitchFamily="34" charset="0"/>
                <a:cs typeface="Arial" panose="020B0604020202020204" pitchFamily="34" charset="0"/>
              </a:rPr>
              <a:t>القرن الثاني وما بعده </a:t>
            </a:r>
            <a:r>
              <a:rPr lang="en-US" altLang="en-US" sz="2000" b="1" dirty="0" smtClean="0">
                <a:solidFill>
                  <a:srgbClr val="C00000"/>
                </a:solidFill>
                <a:latin typeface="Arial" panose="020B0604020202020204" pitchFamily="34" charset="0"/>
                <a:cs typeface="Arial" panose="020B0604020202020204" pitchFamily="34" charset="0"/>
              </a:rPr>
              <a:t>The 2</a:t>
            </a:r>
            <a:r>
              <a:rPr lang="en-US" altLang="en-US" sz="2000" b="1" baseline="30000" dirty="0" smtClean="0">
                <a:solidFill>
                  <a:srgbClr val="C00000"/>
                </a:solidFill>
                <a:latin typeface="Arial" panose="020B0604020202020204" pitchFamily="34" charset="0"/>
                <a:cs typeface="Arial" panose="020B0604020202020204" pitchFamily="34" charset="0"/>
              </a:rPr>
              <a:t>nd</a:t>
            </a:r>
            <a:r>
              <a:rPr lang="en-US" altLang="en-US" sz="2000" b="1" dirty="0" smtClean="0">
                <a:solidFill>
                  <a:srgbClr val="C00000"/>
                </a:solidFill>
                <a:latin typeface="Arial" panose="020B0604020202020204" pitchFamily="34" charset="0"/>
                <a:cs typeface="Arial" panose="020B0604020202020204" pitchFamily="34" charset="0"/>
              </a:rPr>
              <a:t> century of </a:t>
            </a:r>
            <a:r>
              <a:rPr lang="en-US" altLang="en-US" sz="2000" b="1" dirty="0" err="1" smtClean="0">
                <a:solidFill>
                  <a:srgbClr val="C00000"/>
                </a:solidFill>
                <a:latin typeface="Arial" panose="020B0604020202020204" pitchFamily="34" charset="0"/>
                <a:cs typeface="Arial" panose="020B0604020202020204" pitchFamily="34" charset="0"/>
              </a:rPr>
              <a:t>Hijrah</a:t>
            </a:r>
            <a:r>
              <a:rPr lang="en-US" altLang="en-US" sz="2000" b="1" dirty="0" smtClean="0">
                <a:solidFill>
                  <a:srgbClr val="C00000"/>
                </a:solidFill>
                <a:latin typeface="Arial" panose="020B0604020202020204" pitchFamily="34" charset="0"/>
                <a:cs typeface="Arial" panose="020B0604020202020204" pitchFamily="34" charset="0"/>
              </a:rPr>
              <a:t> &amp; after</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sp>
        <p:nvSpPr>
          <p:cNvPr id="9" name="Rectangle 1"/>
          <p:cNvSpPr>
            <a:spLocks noChangeArrowheads="1"/>
          </p:cNvSpPr>
          <p:nvPr/>
        </p:nvSpPr>
        <p:spPr bwMode="auto">
          <a:xfrm>
            <a:off x="9625013" y="2994610"/>
            <a:ext cx="2006693" cy="2062103"/>
          </a:xfrm>
          <a:prstGeom prst="rect">
            <a:avLst/>
          </a:prstGeom>
          <a:solidFill>
            <a:srgbClr val="B40305"/>
          </a:solidFill>
          <a:ln w="9525">
            <a:solidFill>
              <a:srgbClr val="FFFF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SA" altLang="en-US" sz="4000" b="1" dirty="0" smtClean="0">
                <a:solidFill>
                  <a:srgbClr val="FFFF00"/>
                </a:solidFill>
                <a:latin typeface="Garamond" panose="02020404030301010803" pitchFamily="18" charset="0"/>
                <a:cs typeface="PT Bold Heading" pitchFamily="2" charset="-78"/>
              </a:rPr>
              <a:t>تحسين كتابة المصحف</a:t>
            </a:r>
            <a:endParaRPr lang="en-US" altLang="en-US" sz="4000" b="1" dirty="0" smtClean="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zh-CN" sz="2400" b="1" dirty="0" smtClean="0">
                <a:solidFill>
                  <a:srgbClr val="FFFF00"/>
                </a:solidFill>
                <a:latin typeface="Garamond" panose="02020404030301010803" pitchFamily="18" charset="0"/>
                <a:cs typeface="PT Bold Heading" pitchFamily="2" charset="-78"/>
              </a:rPr>
              <a:t>Developing the Script</a:t>
            </a:r>
            <a:endParaRPr lang="ar-EG" altLang="zh-CN" sz="1400" b="1" dirty="0">
              <a:solidFill>
                <a:srgbClr val="FFFF00"/>
              </a:solidFill>
              <a:latin typeface="Garamond" panose="02020404030301010803" pitchFamily="18" charset="0"/>
              <a:cs typeface="华文楷体"/>
            </a:endParaRPr>
          </a:p>
        </p:txBody>
      </p:sp>
      <p:pic>
        <p:nvPicPr>
          <p:cNvPr id="10" name="Picture 2" descr="C:\Users\HP\Desktop\الحروف الصغيرة.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8332" y="3147360"/>
            <a:ext cx="592772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7492019" y="3147359"/>
            <a:ext cx="360363" cy="43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KW"/>
          </a:p>
        </p:txBody>
      </p:sp>
      <p:sp>
        <p:nvSpPr>
          <p:cNvPr id="12" name="Oval 11"/>
          <p:cNvSpPr/>
          <p:nvPr/>
        </p:nvSpPr>
        <p:spPr>
          <a:xfrm>
            <a:off x="4107469" y="3147359"/>
            <a:ext cx="360363" cy="43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KW"/>
          </a:p>
        </p:txBody>
      </p:sp>
      <p:sp>
        <p:nvSpPr>
          <p:cNvPr id="13" name="Oval 12"/>
          <p:cNvSpPr/>
          <p:nvPr/>
        </p:nvSpPr>
        <p:spPr>
          <a:xfrm>
            <a:off x="6772882" y="3652184"/>
            <a:ext cx="358775" cy="43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KW"/>
          </a:p>
        </p:txBody>
      </p:sp>
      <p:sp>
        <p:nvSpPr>
          <p:cNvPr id="14" name="Oval 13"/>
          <p:cNvSpPr/>
          <p:nvPr/>
        </p:nvSpPr>
        <p:spPr>
          <a:xfrm>
            <a:off x="5259994" y="4083984"/>
            <a:ext cx="360363" cy="43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KW"/>
          </a:p>
        </p:txBody>
      </p:sp>
      <p:sp>
        <p:nvSpPr>
          <p:cNvPr id="15" name="Oval 14"/>
          <p:cNvSpPr/>
          <p:nvPr/>
        </p:nvSpPr>
        <p:spPr>
          <a:xfrm>
            <a:off x="8428644" y="4503084"/>
            <a:ext cx="360363" cy="43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KW"/>
          </a:p>
        </p:txBody>
      </p:sp>
      <p:sp>
        <p:nvSpPr>
          <p:cNvPr id="16" name="TextBox 15"/>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1840486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6"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fltVal val="0.5"/>
                                          </p:val>
                                        </p:tav>
                                        <p:tav tm="100000">
                                          <p:val>
                                            <p:strVal val="#ppt_x"/>
                                          </p:val>
                                        </p:tav>
                                      </p:tavLst>
                                    </p:anim>
                                    <p:anim calcmode="lin" valueType="num">
                                      <p:cBhvr>
                                        <p:cTn id="29" dur="500" fill="hold"/>
                                        <p:tgtEl>
                                          <p:spTgt spid="11"/>
                                        </p:tgtEl>
                                        <p:attrNameLst>
                                          <p:attrName>ppt_y</p:attrName>
                                        </p:attrNameLst>
                                      </p:cBhvr>
                                      <p:tavLst>
                                        <p:tav tm="0">
                                          <p:val>
                                            <p:fltVal val="0.5"/>
                                          </p:val>
                                        </p:tav>
                                        <p:tav tm="100000">
                                          <p:val>
                                            <p:strVal val="#ppt_y"/>
                                          </p:val>
                                        </p:tav>
                                      </p:tavLst>
                                    </p:anim>
                                  </p:childTnLst>
                                </p:cTn>
                              </p:par>
                            </p:childTnLst>
                          </p:cTn>
                        </p:par>
                        <p:par>
                          <p:cTn id="30" fill="hold">
                            <p:stCondLst>
                              <p:cond delay="500"/>
                            </p:stCondLst>
                            <p:childTnLst>
                              <p:par>
                                <p:cTn id="31" presetID="53" presetClass="entr" presetSubtype="52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fltVal val="0.5"/>
                                          </p:val>
                                        </p:tav>
                                        <p:tav tm="100000">
                                          <p:val>
                                            <p:strVal val="#ppt_y"/>
                                          </p:val>
                                        </p:tav>
                                      </p:tavLst>
                                    </p:anim>
                                  </p:childTnLst>
                                </p:cTn>
                              </p:par>
                            </p:childTnLst>
                          </p:cTn>
                        </p:par>
                        <p:par>
                          <p:cTn id="38" fill="hold">
                            <p:stCondLst>
                              <p:cond delay="1000"/>
                            </p:stCondLst>
                            <p:childTnLst>
                              <p:par>
                                <p:cTn id="39" presetID="53" presetClass="entr" presetSubtype="52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anim calcmode="lin" valueType="num">
                                      <p:cBhvr>
                                        <p:cTn id="44" dur="500" fill="hold"/>
                                        <p:tgtEl>
                                          <p:spTgt spid="13"/>
                                        </p:tgtEl>
                                        <p:attrNameLst>
                                          <p:attrName>ppt_x</p:attrName>
                                        </p:attrNameLst>
                                      </p:cBhvr>
                                      <p:tavLst>
                                        <p:tav tm="0">
                                          <p:val>
                                            <p:fltVal val="0.5"/>
                                          </p:val>
                                        </p:tav>
                                        <p:tav tm="100000">
                                          <p:val>
                                            <p:strVal val="#ppt_x"/>
                                          </p:val>
                                        </p:tav>
                                      </p:tavLst>
                                    </p:anim>
                                    <p:anim calcmode="lin" valueType="num">
                                      <p:cBhvr>
                                        <p:cTn id="45" dur="500" fill="hold"/>
                                        <p:tgtEl>
                                          <p:spTgt spid="13"/>
                                        </p:tgtEl>
                                        <p:attrNameLst>
                                          <p:attrName>ppt_y</p:attrName>
                                        </p:attrNameLst>
                                      </p:cBhvr>
                                      <p:tavLst>
                                        <p:tav tm="0">
                                          <p:val>
                                            <p:fltVal val="0.5"/>
                                          </p:val>
                                        </p:tav>
                                        <p:tav tm="100000">
                                          <p:val>
                                            <p:strVal val="#ppt_y"/>
                                          </p:val>
                                        </p:tav>
                                      </p:tavLst>
                                    </p:anim>
                                  </p:childTnLst>
                                </p:cTn>
                              </p:par>
                            </p:childTnLst>
                          </p:cTn>
                        </p:par>
                        <p:par>
                          <p:cTn id="46" fill="hold">
                            <p:stCondLst>
                              <p:cond delay="1500"/>
                            </p:stCondLst>
                            <p:childTnLst>
                              <p:par>
                                <p:cTn id="47" presetID="53" presetClass="entr" presetSubtype="52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anim calcmode="lin" valueType="num">
                                      <p:cBhvr>
                                        <p:cTn id="52" dur="500" fill="hold"/>
                                        <p:tgtEl>
                                          <p:spTgt spid="14"/>
                                        </p:tgtEl>
                                        <p:attrNameLst>
                                          <p:attrName>ppt_x</p:attrName>
                                        </p:attrNameLst>
                                      </p:cBhvr>
                                      <p:tavLst>
                                        <p:tav tm="0">
                                          <p:val>
                                            <p:fltVal val="0.5"/>
                                          </p:val>
                                        </p:tav>
                                        <p:tav tm="100000">
                                          <p:val>
                                            <p:strVal val="#ppt_x"/>
                                          </p:val>
                                        </p:tav>
                                      </p:tavLst>
                                    </p:anim>
                                    <p:anim calcmode="lin" valueType="num">
                                      <p:cBhvr>
                                        <p:cTn id="53" dur="500" fill="hold"/>
                                        <p:tgtEl>
                                          <p:spTgt spid="14"/>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53" presetClass="entr" presetSubtype="52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anim calcmode="lin" valueType="num">
                                      <p:cBhvr>
                                        <p:cTn id="60" dur="500" fill="hold"/>
                                        <p:tgtEl>
                                          <p:spTgt spid="12"/>
                                        </p:tgtEl>
                                        <p:attrNameLst>
                                          <p:attrName>ppt_x</p:attrName>
                                        </p:attrNameLst>
                                      </p:cBhvr>
                                      <p:tavLst>
                                        <p:tav tm="0">
                                          <p:val>
                                            <p:fltVal val="0.5"/>
                                          </p:val>
                                        </p:tav>
                                        <p:tav tm="100000">
                                          <p:val>
                                            <p:strVal val="#ppt_x"/>
                                          </p:val>
                                        </p:tav>
                                      </p:tavLst>
                                    </p:anim>
                                    <p:anim calcmode="lin" valueType="num">
                                      <p:cBhvr>
                                        <p:cTn id="61"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9" grpId="0" animBg="1"/>
      <p:bldP spid="11" grpId="0" animBg="1"/>
      <p:bldP spid="12" grpId="0" animBg="1"/>
      <p:bldP spid="13" grpId="0" animBg="1"/>
      <p:bldP spid="14" grpId="0" animBg="1"/>
      <p:bldP spid="15"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chemeClr val="accent6">
              <a:lumMod val="20000"/>
              <a:lumOff val="8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SA" altLang="en-US" b="1" dirty="0" smtClean="0">
                <a:solidFill>
                  <a:srgbClr val="C00000"/>
                </a:solidFill>
                <a:latin typeface="Arial" panose="020B0604020202020204" pitchFamily="34" charset="0"/>
                <a:cs typeface="Arial" panose="020B0604020202020204" pitchFamily="34" charset="0"/>
              </a:rPr>
              <a:t>القرن الثاني وما بعده </a:t>
            </a:r>
            <a:r>
              <a:rPr lang="en-US" altLang="en-US" sz="2000" b="1" dirty="0" smtClean="0">
                <a:solidFill>
                  <a:srgbClr val="C00000"/>
                </a:solidFill>
                <a:latin typeface="Arial" panose="020B0604020202020204" pitchFamily="34" charset="0"/>
                <a:cs typeface="Arial" panose="020B0604020202020204" pitchFamily="34" charset="0"/>
              </a:rPr>
              <a:t>The 2</a:t>
            </a:r>
            <a:r>
              <a:rPr lang="en-US" altLang="en-US" sz="2000" b="1" baseline="30000" dirty="0" smtClean="0">
                <a:solidFill>
                  <a:srgbClr val="C00000"/>
                </a:solidFill>
                <a:latin typeface="Arial" panose="020B0604020202020204" pitchFamily="34" charset="0"/>
                <a:cs typeface="Arial" panose="020B0604020202020204" pitchFamily="34" charset="0"/>
              </a:rPr>
              <a:t>nd</a:t>
            </a:r>
            <a:r>
              <a:rPr lang="en-US" altLang="en-US" sz="2000" b="1" dirty="0" smtClean="0">
                <a:solidFill>
                  <a:srgbClr val="C00000"/>
                </a:solidFill>
                <a:latin typeface="Arial" panose="020B0604020202020204" pitchFamily="34" charset="0"/>
                <a:cs typeface="Arial" panose="020B0604020202020204" pitchFamily="34" charset="0"/>
              </a:rPr>
              <a:t> century of </a:t>
            </a:r>
            <a:r>
              <a:rPr lang="en-US" altLang="en-US" sz="2000" b="1" dirty="0" err="1" smtClean="0">
                <a:solidFill>
                  <a:srgbClr val="C00000"/>
                </a:solidFill>
                <a:latin typeface="Arial" panose="020B0604020202020204" pitchFamily="34" charset="0"/>
                <a:cs typeface="Arial" panose="020B0604020202020204" pitchFamily="34" charset="0"/>
              </a:rPr>
              <a:t>Hijrah</a:t>
            </a:r>
            <a:r>
              <a:rPr lang="en-US" altLang="en-US" sz="2000" b="1" dirty="0" smtClean="0">
                <a:solidFill>
                  <a:srgbClr val="C00000"/>
                </a:solidFill>
                <a:latin typeface="Arial" panose="020B0604020202020204" pitchFamily="34" charset="0"/>
                <a:cs typeface="Arial" panose="020B0604020202020204" pitchFamily="34" charset="0"/>
              </a:rPr>
              <a:t> &amp; after</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sp>
        <p:nvSpPr>
          <p:cNvPr id="9" name="Rectangle 1"/>
          <p:cNvSpPr>
            <a:spLocks noChangeArrowheads="1"/>
          </p:cNvSpPr>
          <p:nvPr/>
        </p:nvSpPr>
        <p:spPr bwMode="auto">
          <a:xfrm>
            <a:off x="9625013" y="2994610"/>
            <a:ext cx="2006693" cy="2062103"/>
          </a:xfrm>
          <a:prstGeom prst="rect">
            <a:avLst/>
          </a:prstGeom>
          <a:solidFill>
            <a:srgbClr val="B40305"/>
          </a:solidFill>
          <a:ln w="9525">
            <a:solidFill>
              <a:srgbClr val="FFFF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SA" altLang="en-US" sz="4000" b="1" dirty="0" smtClean="0">
                <a:solidFill>
                  <a:srgbClr val="FFFF00"/>
                </a:solidFill>
                <a:latin typeface="Garamond" panose="02020404030301010803" pitchFamily="18" charset="0"/>
                <a:cs typeface="PT Bold Heading" pitchFamily="2" charset="-78"/>
              </a:rPr>
              <a:t>تحسين كتابة المصحف</a:t>
            </a:r>
            <a:endParaRPr lang="en-US" altLang="en-US" sz="4000" b="1" dirty="0" smtClean="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zh-CN" sz="2400" b="1" dirty="0" smtClean="0">
                <a:solidFill>
                  <a:srgbClr val="FFFF00"/>
                </a:solidFill>
                <a:latin typeface="Garamond" panose="02020404030301010803" pitchFamily="18" charset="0"/>
                <a:cs typeface="PT Bold Heading" pitchFamily="2" charset="-78"/>
              </a:rPr>
              <a:t>Developing the Script</a:t>
            </a:r>
            <a:endParaRPr lang="ar-EG" altLang="zh-CN" sz="1400" b="1" dirty="0">
              <a:solidFill>
                <a:srgbClr val="FFFF00"/>
              </a:solidFill>
              <a:latin typeface="Garamond" panose="02020404030301010803" pitchFamily="18" charset="0"/>
              <a:cs typeface="华文楷体"/>
            </a:endParaRPr>
          </a:p>
        </p:txBody>
      </p:sp>
      <p:pic>
        <p:nvPicPr>
          <p:cNvPr id="16" name="Picture 4" descr="http://upload.wikimedia.org/wikipedia/commons/8/83/FirstSurahKoran_%28fragment%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017" y="2527673"/>
            <a:ext cx="5040313" cy="390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3968103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6" presetClass="entr" presetSubtype="3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out)">
                                      <p:cBhvr>
                                        <p:cTn id="2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chemeClr val="accent6">
              <a:lumMod val="20000"/>
              <a:lumOff val="8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SA" altLang="en-US" b="1" dirty="0" smtClean="0">
                <a:solidFill>
                  <a:srgbClr val="C00000"/>
                </a:solidFill>
                <a:latin typeface="Arial" panose="020B0604020202020204" pitchFamily="34" charset="0"/>
                <a:cs typeface="Arial" panose="020B0604020202020204" pitchFamily="34" charset="0"/>
              </a:rPr>
              <a:t>القرن الثاني وما بعده </a:t>
            </a:r>
            <a:r>
              <a:rPr lang="en-US" altLang="en-US" sz="2000" b="1" dirty="0" smtClean="0">
                <a:solidFill>
                  <a:srgbClr val="C00000"/>
                </a:solidFill>
                <a:latin typeface="Arial" panose="020B0604020202020204" pitchFamily="34" charset="0"/>
                <a:cs typeface="Arial" panose="020B0604020202020204" pitchFamily="34" charset="0"/>
              </a:rPr>
              <a:t>The 2</a:t>
            </a:r>
            <a:r>
              <a:rPr lang="en-US" altLang="en-US" sz="2000" b="1" baseline="30000" dirty="0" smtClean="0">
                <a:solidFill>
                  <a:srgbClr val="C00000"/>
                </a:solidFill>
                <a:latin typeface="Arial" panose="020B0604020202020204" pitchFamily="34" charset="0"/>
                <a:cs typeface="Arial" panose="020B0604020202020204" pitchFamily="34" charset="0"/>
              </a:rPr>
              <a:t>nd</a:t>
            </a:r>
            <a:r>
              <a:rPr lang="en-US" altLang="en-US" sz="2000" b="1" dirty="0" smtClean="0">
                <a:solidFill>
                  <a:srgbClr val="C00000"/>
                </a:solidFill>
                <a:latin typeface="Arial" panose="020B0604020202020204" pitchFamily="34" charset="0"/>
                <a:cs typeface="Arial" panose="020B0604020202020204" pitchFamily="34" charset="0"/>
              </a:rPr>
              <a:t> century of </a:t>
            </a:r>
            <a:r>
              <a:rPr lang="en-US" altLang="en-US" sz="2000" b="1" dirty="0" err="1" smtClean="0">
                <a:solidFill>
                  <a:srgbClr val="C00000"/>
                </a:solidFill>
                <a:latin typeface="Arial" panose="020B0604020202020204" pitchFamily="34" charset="0"/>
                <a:cs typeface="Arial" panose="020B0604020202020204" pitchFamily="34" charset="0"/>
              </a:rPr>
              <a:t>Hijrah</a:t>
            </a:r>
            <a:r>
              <a:rPr lang="en-US" altLang="en-US" sz="2000" b="1" dirty="0" smtClean="0">
                <a:solidFill>
                  <a:srgbClr val="C00000"/>
                </a:solidFill>
                <a:latin typeface="Arial" panose="020B0604020202020204" pitchFamily="34" charset="0"/>
                <a:cs typeface="Arial" panose="020B0604020202020204" pitchFamily="34" charset="0"/>
              </a:rPr>
              <a:t> &amp; after</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sp>
        <p:nvSpPr>
          <p:cNvPr id="9" name="Rectangle 1"/>
          <p:cNvSpPr>
            <a:spLocks noChangeArrowheads="1"/>
          </p:cNvSpPr>
          <p:nvPr/>
        </p:nvSpPr>
        <p:spPr bwMode="auto">
          <a:xfrm>
            <a:off x="9625013" y="2994610"/>
            <a:ext cx="2006693" cy="2062103"/>
          </a:xfrm>
          <a:prstGeom prst="rect">
            <a:avLst/>
          </a:prstGeom>
          <a:solidFill>
            <a:srgbClr val="B40305"/>
          </a:solidFill>
          <a:ln w="9525">
            <a:solidFill>
              <a:srgbClr val="FFFF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SA" altLang="en-US" sz="4000" b="1" dirty="0" smtClean="0">
                <a:solidFill>
                  <a:srgbClr val="FFFF00"/>
                </a:solidFill>
                <a:latin typeface="Garamond" panose="02020404030301010803" pitchFamily="18" charset="0"/>
                <a:cs typeface="PT Bold Heading" pitchFamily="2" charset="-78"/>
              </a:rPr>
              <a:t>تحسين كتابة المصحف</a:t>
            </a:r>
            <a:endParaRPr lang="en-US" altLang="en-US" sz="4000" b="1" dirty="0" smtClean="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zh-CN" sz="2400" b="1" dirty="0" smtClean="0">
                <a:solidFill>
                  <a:srgbClr val="FFFF00"/>
                </a:solidFill>
                <a:latin typeface="Garamond" panose="02020404030301010803" pitchFamily="18" charset="0"/>
                <a:cs typeface="PT Bold Heading" pitchFamily="2" charset="-78"/>
              </a:rPr>
              <a:t>Developing the Script</a:t>
            </a:r>
            <a:endParaRPr lang="ar-EG" altLang="zh-CN" sz="1400" b="1" dirty="0">
              <a:solidFill>
                <a:srgbClr val="FFFF00"/>
              </a:solidFill>
              <a:latin typeface="Garamond" panose="02020404030301010803" pitchFamily="18" charset="0"/>
              <a:cs typeface="华文楷体"/>
            </a:endParaRPr>
          </a:p>
        </p:txBody>
      </p:sp>
      <p:pic>
        <p:nvPicPr>
          <p:cNvPr id="8" name="Picture 2" descr="http://im28.gulfup.com/Ssgu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3776" y="2654081"/>
            <a:ext cx="4935912" cy="371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613647" y="532654"/>
            <a:ext cx="6794595" cy="954107"/>
          </a:xfrm>
          <a:prstGeom prst="rect">
            <a:avLst/>
          </a:prstGeom>
          <a:solidFill>
            <a:schemeClr val="accent4">
              <a:lumMod val="20000"/>
              <a:lumOff val="80000"/>
            </a:schemeClr>
          </a:solidFill>
          <a:ln>
            <a:solidFill>
              <a:schemeClr val="accent1">
                <a:lumMod val="50000"/>
              </a:schemeClr>
            </a:solidFill>
          </a:ln>
        </p:spPr>
        <p:txBody>
          <a:bodyPr wrap="square" rtlCol="1">
            <a:spAutoFit/>
          </a:bodyPr>
          <a:lstStyle/>
          <a:p>
            <a:pPr algn="ctr">
              <a:defRPr/>
            </a:pPr>
            <a:r>
              <a:rPr lang="en-US" sz="2800" b="1" spc="600" dirty="0">
                <a:solidFill>
                  <a:schemeClr val="accent1">
                    <a:lumMod val="50000"/>
                  </a:schemeClr>
                </a:solidFill>
                <a:latin typeface="Stencil" panose="040409050D0802020404" pitchFamily="82" charset="0"/>
              </a:rPr>
              <a:t>Written Qur’an history</a:t>
            </a:r>
            <a:endParaRPr lang="en-US" sz="4800" b="1" spc="600" dirty="0" smtClean="0">
              <a:solidFill>
                <a:schemeClr val="accent1">
                  <a:lumMod val="50000"/>
                </a:schemeClr>
              </a:solidFill>
              <a:latin typeface="Stencil" panose="040409050D0802020404" pitchFamily="82" charset="0"/>
            </a:endParaRPr>
          </a:p>
          <a:p>
            <a:pPr algn="ctr" eaLnBrk="1" hangingPunct="1">
              <a:defRPr/>
            </a:pPr>
            <a:r>
              <a:rPr lang="ar-SA" sz="2800" b="1" spc="600" dirty="0" smtClean="0">
                <a:solidFill>
                  <a:schemeClr val="accent1">
                    <a:lumMod val="50000"/>
                  </a:schemeClr>
                </a:solidFill>
                <a:latin typeface="Stencil" panose="040409050D0802020404" pitchFamily="82" charset="0"/>
              </a:rPr>
              <a:t>تاريخ المصحف</a:t>
            </a:r>
            <a:endParaRPr lang="en-US" sz="2800" b="1" spc="600" dirty="0">
              <a:solidFill>
                <a:schemeClr val="accent1">
                  <a:lumMod val="50000"/>
                </a:schemeClr>
              </a:solidFill>
              <a:latin typeface="Stencil" panose="040409050D0802020404" pitchFamily="82" charset="0"/>
            </a:endParaRPr>
          </a:p>
        </p:txBody>
      </p:sp>
    </p:spTree>
    <p:custDataLst>
      <p:tags r:id="rId1"/>
    </p:custDataLst>
    <p:extLst>
      <p:ext uri="{BB962C8B-B14F-4D97-AF65-F5344CB8AC3E}">
        <p14:creationId xmlns:p14="http://schemas.microsoft.com/office/powerpoint/2010/main" val="2144127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6"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63"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182036" y="2006131"/>
            <a:ext cx="4865875" cy="3600986"/>
          </a:xfrm>
          <a:prstGeom prst="rect">
            <a:avLst/>
          </a:prstGeom>
          <a:solidFill>
            <a:schemeClr val="accent2">
              <a:lumMod val="20000"/>
              <a:lumOff val="80000"/>
            </a:schemeClr>
          </a:solidFill>
          <a:ln w="9525">
            <a:solidFill>
              <a:srgbClr val="0000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en-US" altLang="en-US" sz="4000" b="1" dirty="0" smtClean="0">
                <a:solidFill>
                  <a:schemeClr val="accent1">
                    <a:lumMod val="50000"/>
                  </a:schemeClr>
                </a:solidFill>
                <a:latin typeface="Stencil" panose="040409050D0802020404" pitchFamily="82" charset="0"/>
                <a:cs typeface="PT Bold Heading" pitchFamily="2" charset="-78"/>
              </a:rPr>
              <a:t>Quran Readings</a:t>
            </a:r>
            <a:r>
              <a:rPr lang="ar-KW" altLang="en-US" sz="4000" b="1" dirty="0" smtClean="0">
                <a:solidFill>
                  <a:schemeClr val="accent1">
                    <a:lumMod val="50000"/>
                  </a:schemeClr>
                </a:solidFill>
                <a:latin typeface="Stencil" panose="040409050D0802020404" pitchFamily="82" charset="0"/>
                <a:cs typeface="PT Bold Heading" pitchFamily="2" charset="-78"/>
              </a:rPr>
              <a:t> </a:t>
            </a:r>
            <a:endParaRPr lang="ar-KW" altLang="en-US" sz="4000" b="1" dirty="0">
              <a:solidFill>
                <a:schemeClr val="accent1">
                  <a:lumMod val="50000"/>
                </a:schemeClr>
              </a:solidFill>
              <a:latin typeface="Stencil" panose="040409050D0802020404" pitchFamily="82" charset="0"/>
              <a:cs typeface="PT Bold Heading" pitchFamily="2" charset="-78"/>
            </a:endParaRPr>
          </a:p>
          <a:p>
            <a:pPr algn="ctr" rtl="0">
              <a:spcBef>
                <a:spcPct val="0"/>
              </a:spcBef>
              <a:buClrTx/>
              <a:buSzTx/>
              <a:buNone/>
            </a:pPr>
            <a:r>
              <a:rPr lang="en-US" altLang="en-US" sz="4000" b="1" dirty="0" smtClean="0">
                <a:solidFill>
                  <a:schemeClr val="accent1">
                    <a:lumMod val="50000"/>
                  </a:schemeClr>
                </a:solidFill>
                <a:latin typeface="Stencil" panose="040409050D0802020404" pitchFamily="82" charset="0"/>
                <a:cs typeface="PT Bold Heading" pitchFamily="2" charset="-78"/>
              </a:rPr>
              <a:t> </a:t>
            </a:r>
            <a:r>
              <a:rPr lang="en-US" altLang="en-US" sz="4000" b="1" dirty="0">
                <a:solidFill>
                  <a:schemeClr val="accent1">
                    <a:lumMod val="50000"/>
                  </a:schemeClr>
                </a:solidFill>
                <a:latin typeface="Stencil" panose="040409050D0802020404" pitchFamily="82" charset="0"/>
                <a:cs typeface="PT Bold Heading" pitchFamily="2" charset="-78"/>
              </a:rPr>
              <a:t>“</a:t>
            </a:r>
            <a:r>
              <a:rPr lang="en-US" altLang="en-US" sz="4000" b="1" dirty="0" err="1">
                <a:solidFill>
                  <a:schemeClr val="accent1">
                    <a:lumMod val="50000"/>
                  </a:schemeClr>
                </a:solidFill>
                <a:latin typeface="Stencil" panose="040409050D0802020404" pitchFamily="82" charset="0"/>
                <a:cs typeface="PT Bold Heading" pitchFamily="2" charset="-78"/>
              </a:rPr>
              <a:t>Qera’at</a:t>
            </a:r>
            <a:r>
              <a:rPr lang="en-US" altLang="en-US" sz="4000" b="1" dirty="0">
                <a:solidFill>
                  <a:schemeClr val="accent1">
                    <a:lumMod val="50000"/>
                  </a:schemeClr>
                </a:solidFill>
                <a:latin typeface="Stencil" panose="040409050D0802020404" pitchFamily="82" charset="0"/>
                <a:cs typeface="PT Bold Heading" pitchFamily="2" charset="-78"/>
              </a:rPr>
              <a:t>“ </a:t>
            </a:r>
            <a:r>
              <a:rPr lang="en-US" altLang="en-US" sz="4000" b="1" dirty="0" smtClean="0">
                <a:solidFill>
                  <a:schemeClr val="accent1">
                    <a:lumMod val="50000"/>
                  </a:schemeClr>
                </a:solidFill>
                <a:latin typeface="Stencil" panose="040409050D0802020404" pitchFamily="82" charset="0"/>
                <a:cs typeface="PT Bold Heading" pitchFamily="2" charset="-78"/>
              </a:rPr>
              <a:t>History</a:t>
            </a:r>
            <a:r>
              <a:rPr lang="ar-KW" altLang="en-US" sz="4000" b="1" dirty="0" smtClean="0">
                <a:solidFill>
                  <a:schemeClr val="accent1">
                    <a:lumMod val="50000"/>
                  </a:schemeClr>
                </a:solidFill>
                <a:latin typeface="Stencil" panose="040409050D0802020404" pitchFamily="82" charset="0"/>
                <a:cs typeface="PT Bold Heading" pitchFamily="2" charset="-78"/>
              </a:rPr>
              <a:t> </a:t>
            </a:r>
            <a:endParaRPr lang="en-US" altLang="en-US" sz="4000" b="1" dirty="0" smtClean="0">
              <a:solidFill>
                <a:schemeClr val="accent1">
                  <a:lumMod val="50000"/>
                </a:schemeClr>
              </a:solidFill>
              <a:latin typeface="Stencil" panose="040409050D0802020404" pitchFamily="82" charset="0"/>
              <a:cs typeface="PT Bold Heading" pitchFamily="2" charset="-78"/>
            </a:endParaRPr>
          </a:p>
          <a:p>
            <a:pPr algn="ctr" rtl="0">
              <a:spcBef>
                <a:spcPct val="0"/>
              </a:spcBef>
              <a:buClrTx/>
              <a:buSzTx/>
              <a:buNone/>
            </a:pPr>
            <a:r>
              <a:rPr lang="ar-KW" altLang="en-US" sz="5400" b="1" dirty="0">
                <a:solidFill>
                  <a:schemeClr val="accent1">
                    <a:lumMod val="50000"/>
                  </a:schemeClr>
                </a:solidFill>
                <a:latin typeface="Stencil" panose="040409050D0802020404" pitchFamily="82" charset="0"/>
                <a:cs typeface="PT Bold Heading" pitchFamily="2" charset="-78"/>
              </a:rPr>
              <a:t>تاريخ</a:t>
            </a:r>
          </a:p>
          <a:p>
            <a:pPr algn="ctr" rtl="0">
              <a:spcBef>
                <a:spcPct val="0"/>
              </a:spcBef>
              <a:buClrTx/>
              <a:buSzTx/>
              <a:buNone/>
            </a:pPr>
            <a:r>
              <a:rPr lang="ar-KW" altLang="en-US" sz="5400" b="1" dirty="0" smtClean="0">
                <a:solidFill>
                  <a:schemeClr val="accent1">
                    <a:lumMod val="50000"/>
                  </a:schemeClr>
                </a:solidFill>
                <a:latin typeface="Stencil" panose="040409050D0802020404" pitchFamily="82" charset="0"/>
                <a:cs typeface="PT Bold Heading" pitchFamily="2" charset="-78"/>
              </a:rPr>
              <a:t>القراءات</a:t>
            </a:r>
            <a:endParaRPr lang="ar-KW" altLang="en-US" sz="4000" b="1" dirty="0">
              <a:solidFill>
                <a:schemeClr val="accent1">
                  <a:lumMod val="50000"/>
                </a:schemeClr>
              </a:solidFill>
              <a:latin typeface="Stencil" panose="040409050D0802020404" pitchFamily="82" charset="0"/>
              <a:cs typeface="PT Bold Heading" pitchFamily="2" charset="-78"/>
            </a:endParaRPr>
          </a:p>
        </p:txBody>
      </p:sp>
    </p:spTree>
    <p:custDataLst>
      <p:tags r:id="rId1"/>
    </p:custDataLst>
    <p:extLst>
      <p:ext uri="{BB962C8B-B14F-4D97-AF65-F5344CB8AC3E}">
        <p14:creationId xmlns:p14="http://schemas.microsoft.com/office/powerpoint/2010/main" val="3915273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sp>
        <p:nvSpPr>
          <p:cNvPr id="4" name="Rectangle 3"/>
          <p:cNvSpPr>
            <a:spLocks noChangeArrowheads="1"/>
          </p:cNvSpPr>
          <p:nvPr/>
        </p:nvSpPr>
        <p:spPr bwMode="auto">
          <a:xfrm>
            <a:off x="3065931" y="2226517"/>
            <a:ext cx="8162364" cy="367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nSpc>
                <a:spcPct val="150000"/>
              </a:lnSpc>
              <a:buClr>
                <a:schemeClr val="tx1"/>
              </a:buClr>
              <a:buSzPct val="75000"/>
              <a:buFont typeface="Wingdings" panose="05000000000000000000" pitchFamily="2" charset="2"/>
              <a:buChar char="l"/>
            </a:pPr>
            <a:r>
              <a:rPr lang="ar-SA" altLang="en-US" sz="2800" b="1" dirty="0" smtClean="0">
                <a:solidFill>
                  <a:srgbClr val="B40305"/>
                </a:solidFill>
                <a:latin typeface="Arial" panose="020B0604020202020204" pitchFamily="34" charset="0"/>
                <a:cs typeface="Arial" panose="020B0604020202020204" pitchFamily="34" charset="0"/>
              </a:rPr>
              <a:t>عصر </a:t>
            </a:r>
            <a:r>
              <a:rPr lang="ar-KW" altLang="en-US" sz="2800" b="1" dirty="0" smtClean="0">
                <a:solidFill>
                  <a:srgbClr val="B40305"/>
                </a:solidFill>
                <a:latin typeface="Arial" panose="020B0604020202020204" pitchFamily="34" charset="0"/>
                <a:cs typeface="Arial" panose="020B0604020202020204" pitchFamily="34" charset="0"/>
              </a:rPr>
              <a:t>النبي </a:t>
            </a:r>
            <a:r>
              <a:rPr lang="ar-KW" altLang="en-US" sz="2800" b="1" dirty="0">
                <a:solidFill>
                  <a:srgbClr val="B40305"/>
                </a:solidFill>
                <a:latin typeface="Arial" panose="020B0604020202020204" pitchFamily="34" charset="0"/>
                <a:cs typeface="Arial" panose="020B0604020202020204" pitchFamily="34" charset="0"/>
              </a:rPr>
              <a:t>محمد </a:t>
            </a:r>
            <a:r>
              <a:rPr lang="ar-KW" altLang="en-US" sz="900" b="1" dirty="0">
                <a:solidFill>
                  <a:schemeClr val="tx1"/>
                </a:solidFill>
                <a:latin typeface="Arial" panose="020B0604020202020204" pitchFamily="34" charset="0"/>
                <a:cs typeface="Arial" panose="020B0604020202020204" pitchFamily="34" charset="0"/>
              </a:rPr>
              <a:t>صلى الله عليه وسلم   </a:t>
            </a:r>
            <a:r>
              <a:rPr lang="ar-KW" altLang="en-US" sz="1050" b="1" dirty="0">
                <a:solidFill>
                  <a:schemeClr val="tx1"/>
                </a:solidFill>
                <a:latin typeface="Arial" panose="020B0604020202020204" pitchFamily="34" charset="0"/>
                <a:cs typeface="Arial" panose="020B0604020202020204" pitchFamily="34" charset="0"/>
              </a:rPr>
              <a:t>(13 قبل الهجرة – 11 هـ</a:t>
            </a:r>
            <a:r>
              <a:rPr lang="ar-KW" altLang="en-US" sz="1050" b="1" dirty="0" smtClean="0">
                <a:solidFill>
                  <a:schemeClr val="tx1"/>
                </a:solidFill>
                <a:latin typeface="Arial" panose="020B0604020202020204" pitchFamily="34" charset="0"/>
                <a:cs typeface="Arial" panose="020B0604020202020204" pitchFamily="34" charset="0"/>
              </a:rPr>
              <a:t>)</a:t>
            </a:r>
            <a:r>
              <a:rPr lang="ar-SA" altLang="en-US" sz="1050" b="1" dirty="0" smtClean="0">
                <a:solidFill>
                  <a:schemeClr val="tx1"/>
                </a:solidFill>
                <a:latin typeface="Arial" panose="020B0604020202020204" pitchFamily="34" charset="0"/>
                <a:cs typeface="Arial" panose="020B0604020202020204" pitchFamily="34" charset="0"/>
              </a:rPr>
              <a:t> </a:t>
            </a:r>
            <a:r>
              <a:rPr lang="en-US" altLang="en-US" sz="2000" b="1" dirty="0" smtClean="0">
                <a:solidFill>
                  <a:srgbClr val="B40305"/>
                </a:solidFill>
                <a:latin typeface="Arial" panose="020B0604020202020204" pitchFamily="34" charset="0"/>
                <a:cs typeface="Arial" panose="020B0604020202020204" pitchFamily="34" charset="0"/>
              </a:rPr>
              <a:t>The Prophet </a:t>
            </a:r>
            <a:r>
              <a:rPr lang="en-US" altLang="en-US" sz="1050" b="1" dirty="0" smtClean="0">
                <a:solidFill>
                  <a:schemeClr val="tx1"/>
                </a:solidFill>
                <a:latin typeface="Arial" panose="020B0604020202020204" pitchFamily="34" charset="0"/>
                <a:cs typeface="Arial" panose="020B0604020202020204" pitchFamily="34" charset="0"/>
              </a:rPr>
              <a:t>(PBUH) </a:t>
            </a:r>
            <a:r>
              <a:rPr lang="en-US" altLang="en-US" sz="2000" b="1" dirty="0" smtClean="0">
                <a:solidFill>
                  <a:srgbClr val="B40305"/>
                </a:solidFill>
                <a:latin typeface="Arial" panose="020B0604020202020204" pitchFamily="34" charset="0"/>
                <a:cs typeface="Arial" panose="020B0604020202020204" pitchFamily="34" charset="0"/>
              </a:rPr>
              <a:t>era  </a:t>
            </a:r>
            <a:endParaRPr lang="ar-KW" altLang="en-US" sz="2000" b="1" dirty="0">
              <a:solidFill>
                <a:srgbClr val="B40305"/>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r>
              <a:rPr lang="ar-KW" altLang="en-US" sz="2800" b="1" dirty="0">
                <a:solidFill>
                  <a:srgbClr val="B40305"/>
                </a:solidFill>
                <a:latin typeface="Arial" panose="020B0604020202020204" pitchFamily="34" charset="0"/>
                <a:cs typeface="Arial" panose="020B0604020202020204" pitchFamily="34" charset="0"/>
              </a:rPr>
              <a:t>عصر الصحابة </a:t>
            </a:r>
            <a:r>
              <a:rPr lang="ar-KW" altLang="en-US" sz="900" b="1" dirty="0">
                <a:solidFill>
                  <a:schemeClr val="tx1"/>
                </a:solidFill>
                <a:latin typeface="Arial" panose="020B0604020202020204" pitchFamily="34" charset="0"/>
                <a:cs typeface="Arial" panose="020B0604020202020204" pitchFamily="34" charset="0"/>
              </a:rPr>
              <a:t>رضي الله عنهم   </a:t>
            </a:r>
            <a:r>
              <a:rPr lang="ar-KW" altLang="en-US" sz="1050" b="1" dirty="0">
                <a:solidFill>
                  <a:schemeClr val="tx1"/>
                </a:solidFill>
                <a:latin typeface="Arial" panose="020B0604020202020204" pitchFamily="34" charset="0"/>
                <a:cs typeface="Arial" panose="020B0604020202020204" pitchFamily="34" charset="0"/>
              </a:rPr>
              <a:t>(11 هـ  - 100هـ </a:t>
            </a:r>
            <a:r>
              <a:rPr lang="ar-KW" altLang="en-US" sz="1050" b="1" dirty="0" smtClean="0">
                <a:solidFill>
                  <a:schemeClr val="tx1"/>
                </a:solidFill>
                <a:latin typeface="Arial" panose="020B0604020202020204" pitchFamily="34" charset="0"/>
                <a:cs typeface="Arial" panose="020B0604020202020204" pitchFamily="34" charset="0"/>
              </a:rPr>
              <a:t>)</a:t>
            </a:r>
            <a:r>
              <a:rPr lang="en-US" altLang="en-US" sz="2000" b="1" dirty="0">
                <a:solidFill>
                  <a:srgbClr val="B40305"/>
                </a:solidFill>
                <a:latin typeface="Arial" panose="020B0604020202020204" pitchFamily="34" charset="0"/>
                <a:cs typeface="Arial" panose="020B0604020202020204" pitchFamily="34" charset="0"/>
              </a:rPr>
              <a:t>The Sahaba </a:t>
            </a:r>
            <a:r>
              <a:rPr lang="en-US" altLang="en-US" sz="1400" b="1" dirty="0">
                <a:solidFill>
                  <a:srgbClr val="B40305"/>
                </a:solidFill>
                <a:latin typeface="Arial" panose="020B0604020202020204" pitchFamily="34" charset="0"/>
                <a:cs typeface="Arial" panose="020B0604020202020204" pitchFamily="34" charset="0"/>
              </a:rPr>
              <a:t>(Companions) </a:t>
            </a:r>
            <a:r>
              <a:rPr lang="en-US" altLang="en-US" sz="2000" b="1" dirty="0">
                <a:solidFill>
                  <a:srgbClr val="B40305"/>
                </a:solidFill>
                <a:latin typeface="Arial" panose="020B0604020202020204" pitchFamily="34" charset="0"/>
                <a:cs typeface="Arial" panose="020B0604020202020204" pitchFamily="34" charset="0"/>
              </a:rPr>
              <a:t>era </a:t>
            </a:r>
            <a:endParaRPr lang="ar-KW" altLang="en-US" sz="2000" b="1" dirty="0">
              <a:solidFill>
                <a:srgbClr val="B40305"/>
              </a:solidFill>
              <a:latin typeface="Arial" panose="020B0604020202020204" pitchFamily="34" charset="0"/>
              <a:cs typeface="Arial" panose="020B0604020202020204" pitchFamily="34" charset="0"/>
            </a:endParaRPr>
          </a:p>
          <a:p>
            <a:pPr>
              <a:lnSpc>
                <a:spcPct val="150000"/>
              </a:lnSpc>
              <a:buClr>
                <a:schemeClr val="tx1"/>
              </a:buClr>
              <a:buSzPct val="75000"/>
              <a:buFont typeface="Wingdings" panose="05000000000000000000" pitchFamily="2" charset="2"/>
              <a:buChar char="l"/>
            </a:pPr>
            <a:r>
              <a:rPr lang="ar-KW" altLang="en-US" sz="2800" b="1" dirty="0">
                <a:solidFill>
                  <a:srgbClr val="B40305"/>
                </a:solidFill>
                <a:latin typeface="Arial" panose="020B0604020202020204" pitchFamily="34" charset="0"/>
                <a:cs typeface="Arial" panose="020B0604020202020204" pitchFamily="34" charset="0"/>
              </a:rPr>
              <a:t>عصر التابعين وتابعيهم</a:t>
            </a:r>
            <a:r>
              <a:rPr lang="ar-KW" altLang="en-US" sz="800" b="1" dirty="0">
                <a:solidFill>
                  <a:srgbClr val="B40305"/>
                </a:solidFill>
                <a:latin typeface="Arial" panose="020B0604020202020204" pitchFamily="34" charset="0"/>
                <a:cs typeface="Arial" panose="020B0604020202020204" pitchFamily="34" charset="0"/>
              </a:rPr>
              <a:t>  </a:t>
            </a:r>
            <a:r>
              <a:rPr lang="ar-KW" altLang="en-US" sz="1000" b="1" dirty="0">
                <a:solidFill>
                  <a:srgbClr val="B40305"/>
                </a:solidFill>
                <a:latin typeface="Arial" panose="020B0604020202020204" pitchFamily="34" charset="0"/>
                <a:cs typeface="Arial" panose="020B0604020202020204" pitchFamily="34" charset="0"/>
              </a:rPr>
              <a:t> </a:t>
            </a:r>
            <a:r>
              <a:rPr lang="ar-KW" altLang="en-US" sz="1050" b="1" dirty="0">
                <a:solidFill>
                  <a:schemeClr val="tx1"/>
                </a:solidFill>
                <a:latin typeface="Arial" panose="020B0604020202020204" pitchFamily="34" charset="0"/>
                <a:cs typeface="Arial" panose="020B0604020202020204" pitchFamily="34" charset="0"/>
              </a:rPr>
              <a:t>(30 – 180 / 250هـ  </a:t>
            </a:r>
            <a:r>
              <a:rPr lang="ar-KW" altLang="en-US" sz="1050" b="1" dirty="0" smtClean="0">
                <a:solidFill>
                  <a:schemeClr val="tx1"/>
                </a:solidFill>
                <a:latin typeface="Arial" panose="020B0604020202020204" pitchFamily="34" charset="0"/>
                <a:cs typeface="Arial" panose="020B0604020202020204" pitchFamily="34" charset="0"/>
              </a:rPr>
              <a:t>)</a:t>
            </a:r>
            <a:r>
              <a:rPr lang="en-US" altLang="en-US" sz="1050" b="1" dirty="0" smtClean="0">
                <a:solidFill>
                  <a:schemeClr val="tx1"/>
                </a:solidFill>
                <a:latin typeface="Arial" panose="020B0604020202020204" pitchFamily="34" charset="0"/>
                <a:cs typeface="Arial" panose="020B0604020202020204" pitchFamily="34" charset="0"/>
              </a:rPr>
              <a:t> </a:t>
            </a:r>
            <a:r>
              <a:rPr lang="en-US" altLang="en-US" sz="2000" b="1" dirty="0">
                <a:solidFill>
                  <a:srgbClr val="B40305"/>
                </a:solidFill>
                <a:latin typeface="Arial" panose="020B0604020202020204" pitchFamily="34" charset="0"/>
                <a:cs typeface="Arial" panose="020B0604020202020204" pitchFamily="34" charset="0"/>
              </a:rPr>
              <a:t>The </a:t>
            </a:r>
            <a:r>
              <a:rPr lang="en-US" altLang="en-US" sz="2000" b="1" dirty="0" err="1">
                <a:solidFill>
                  <a:srgbClr val="B40305"/>
                </a:solidFill>
                <a:latin typeface="Arial" panose="020B0604020202020204" pitchFamily="34" charset="0"/>
                <a:cs typeface="Arial" panose="020B0604020202020204" pitchFamily="34" charset="0"/>
              </a:rPr>
              <a:t>Tabe’een</a:t>
            </a:r>
            <a:r>
              <a:rPr lang="en-US" altLang="en-US" sz="2000" b="1" dirty="0">
                <a:solidFill>
                  <a:srgbClr val="B40305"/>
                </a:solidFill>
                <a:latin typeface="Arial" panose="020B0604020202020204" pitchFamily="34" charset="0"/>
                <a:cs typeface="Arial" panose="020B0604020202020204" pitchFamily="34" charset="0"/>
              </a:rPr>
              <a:t> </a:t>
            </a:r>
            <a:r>
              <a:rPr lang="en-US" altLang="en-US" sz="1200" b="1" dirty="0">
                <a:solidFill>
                  <a:srgbClr val="B40305"/>
                </a:solidFill>
                <a:latin typeface="Arial" panose="020B0604020202020204" pitchFamily="34" charset="0"/>
                <a:cs typeface="Arial" panose="020B0604020202020204" pitchFamily="34" charset="0"/>
              </a:rPr>
              <a:t>(Followers) </a:t>
            </a:r>
            <a:r>
              <a:rPr lang="en-US" altLang="en-US" sz="2000" b="1" dirty="0">
                <a:solidFill>
                  <a:srgbClr val="B40305"/>
                </a:solidFill>
                <a:latin typeface="Arial" panose="020B0604020202020204" pitchFamily="34" charset="0"/>
                <a:cs typeface="Arial" panose="020B0604020202020204" pitchFamily="34" charset="0"/>
              </a:rPr>
              <a:t>era </a:t>
            </a:r>
            <a:endParaRPr lang="en-US" altLang="en-US" sz="2000" b="1" dirty="0">
              <a:solidFill>
                <a:srgbClr val="B40305"/>
              </a:solidFill>
              <a:latin typeface="Arial" panose="020B0604020202020204" pitchFamily="34" charset="0"/>
              <a:cs typeface="Arial" panose="020B0604020202020204" pitchFamily="34" charset="0"/>
            </a:endParaRPr>
          </a:p>
          <a:p>
            <a:pPr>
              <a:lnSpc>
                <a:spcPct val="150000"/>
              </a:lnSpc>
              <a:buClr>
                <a:schemeClr val="tx1"/>
              </a:buClr>
              <a:buSzPct val="75000"/>
              <a:buFont typeface="Wingdings" panose="05000000000000000000" pitchFamily="2" charset="2"/>
              <a:buChar char="l"/>
            </a:pPr>
            <a:r>
              <a:rPr lang="ar-KW" altLang="en-US" sz="2800" b="1" dirty="0">
                <a:solidFill>
                  <a:srgbClr val="B40305"/>
                </a:solidFill>
                <a:latin typeface="Arial" panose="020B0604020202020204" pitchFamily="34" charset="0"/>
                <a:cs typeface="Arial" panose="020B0604020202020204" pitchFamily="34" charset="0"/>
              </a:rPr>
              <a:t>عصر القراءات السبع </a:t>
            </a:r>
            <a:r>
              <a:rPr lang="ar-KW" altLang="en-US" sz="1050" b="1" dirty="0">
                <a:solidFill>
                  <a:schemeClr val="tx1"/>
                </a:solidFill>
                <a:latin typeface="Arial" panose="020B0604020202020204" pitchFamily="34" charset="0"/>
                <a:cs typeface="Arial" panose="020B0604020202020204" pitchFamily="34" charset="0"/>
              </a:rPr>
              <a:t>(250 هـ - 820 هـ </a:t>
            </a:r>
            <a:r>
              <a:rPr lang="ar-KW" altLang="en-US" sz="1050" b="1" dirty="0" smtClean="0">
                <a:solidFill>
                  <a:schemeClr val="tx1"/>
                </a:solidFill>
                <a:latin typeface="Arial" panose="020B0604020202020204" pitchFamily="34" charset="0"/>
                <a:cs typeface="Arial" panose="020B0604020202020204" pitchFamily="34" charset="0"/>
              </a:rPr>
              <a:t>)</a:t>
            </a:r>
            <a:r>
              <a:rPr lang="en-US" altLang="en-US" sz="1050" b="1" dirty="0" smtClean="0">
                <a:solidFill>
                  <a:schemeClr val="tx1"/>
                </a:solidFill>
                <a:latin typeface="Arial" panose="020B0604020202020204" pitchFamily="34" charset="0"/>
                <a:cs typeface="Arial" panose="020B0604020202020204" pitchFamily="34" charset="0"/>
              </a:rPr>
              <a:t> </a:t>
            </a:r>
            <a:r>
              <a:rPr lang="en-US" altLang="en-US" sz="2000" b="1" dirty="0">
                <a:solidFill>
                  <a:srgbClr val="B40305"/>
                </a:solidFill>
                <a:latin typeface="Arial" panose="020B0604020202020204" pitchFamily="34" charset="0"/>
                <a:cs typeface="Arial" panose="020B0604020202020204" pitchFamily="34" charset="0"/>
              </a:rPr>
              <a:t>The era of the 7 </a:t>
            </a:r>
            <a:r>
              <a:rPr lang="en-US" altLang="en-US" sz="2000" b="1" dirty="0" err="1">
                <a:solidFill>
                  <a:srgbClr val="B40305"/>
                </a:solidFill>
                <a:latin typeface="Arial" panose="020B0604020202020204" pitchFamily="34" charset="0"/>
                <a:cs typeface="Arial" panose="020B0604020202020204" pitchFamily="34" charset="0"/>
              </a:rPr>
              <a:t>Qera’at</a:t>
            </a:r>
            <a:r>
              <a:rPr lang="en-US" altLang="en-US" sz="2000" b="1" dirty="0">
                <a:solidFill>
                  <a:srgbClr val="B40305"/>
                </a:solidFill>
                <a:latin typeface="Arial" panose="020B0604020202020204" pitchFamily="34" charset="0"/>
                <a:cs typeface="Arial" panose="020B0604020202020204" pitchFamily="34" charset="0"/>
              </a:rPr>
              <a:t> </a:t>
            </a:r>
            <a:r>
              <a:rPr lang="en-US" altLang="en-US" sz="1200" b="1" dirty="0">
                <a:solidFill>
                  <a:srgbClr val="B40305"/>
                </a:solidFill>
                <a:latin typeface="Arial" panose="020B0604020202020204" pitchFamily="34" charset="0"/>
                <a:cs typeface="Arial" panose="020B0604020202020204" pitchFamily="34" charset="0"/>
              </a:rPr>
              <a:t>(readings)</a:t>
            </a:r>
            <a:r>
              <a:rPr lang="en-US" altLang="en-US" sz="700" b="1" dirty="0" smtClean="0">
                <a:solidFill>
                  <a:srgbClr val="B40305"/>
                </a:solidFill>
                <a:latin typeface="Arial" panose="020B0604020202020204" pitchFamily="34" charset="0"/>
                <a:cs typeface="Arial" panose="020B0604020202020204" pitchFamily="34" charset="0"/>
              </a:rPr>
              <a:t> </a:t>
            </a:r>
            <a:endParaRPr lang="ar-KW" altLang="en-US" sz="1050" b="1" dirty="0">
              <a:solidFill>
                <a:schemeClr val="tx1"/>
              </a:solidFill>
              <a:latin typeface="Arial" panose="020B0604020202020204" pitchFamily="34" charset="0"/>
              <a:cs typeface="Arial" panose="020B0604020202020204" pitchFamily="34" charset="0"/>
            </a:endParaRPr>
          </a:p>
          <a:p>
            <a:pPr>
              <a:lnSpc>
                <a:spcPct val="150000"/>
              </a:lnSpc>
              <a:buClr>
                <a:schemeClr val="tx1"/>
              </a:buClr>
              <a:buSzPct val="75000"/>
              <a:buFont typeface="Wingdings" panose="05000000000000000000" pitchFamily="2" charset="2"/>
              <a:buChar char="l"/>
            </a:pPr>
            <a:r>
              <a:rPr lang="ar-KW" altLang="en-US" sz="2800" b="1" dirty="0">
                <a:solidFill>
                  <a:srgbClr val="B40305"/>
                </a:solidFill>
                <a:latin typeface="Arial" panose="020B0604020202020204" pitchFamily="34" charset="0"/>
                <a:cs typeface="Arial" panose="020B0604020202020204" pitchFamily="34" charset="0"/>
              </a:rPr>
              <a:t>عصر القراءات العشر </a:t>
            </a:r>
            <a:r>
              <a:rPr lang="ar-KW" altLang="en-US" sz="800" b="1" dirty="0">
                <a:solidFill>
                  <a:srgbClr val="B40305"/>
                </a:solidFill>
                <a:latin typeface="Arial" panose="020B0604020202020204" pitchFamily="34" charset="0"/>
                <a:cs typeface="Arial" panose="020B0604020202020204" pitchFamily="34" charset="0"/>
              </a:rPr>
              <a:t> </a:t>
            </a:r>
            <a:r>
              <a:rPr lang="ar-KW" altLang="en-US" sz="1000" b="1" dirty="0">
                <a:solidFill>
                  <a:srgbClr val="B40305"/>
                </a:solidFill>
                <a:latin typeface="Arial" panose="020B0604020202020204" pitchFamily="34" charset="0"/>
                <a:cs typeface="Arial" panose="020B0604020202020204" pitchFamily="34" charset="0"/>
              </a:rPr>
              <a:t> </a:t>
            </a:r>
            <a:r>
              <a:rPr lang="ar-KW" altLang="en-US" sz="1050" b="1" dirty="0">
                <a:solidFill>
                  <a:schemeClr val="tx1"/>
                </a:solidFill>
                <a:latin typeface="Arial" panose="020B0604020202020204" pitchFamily="34" charset="0"/>
                <a:cs typeface="Arial" panose="020B0604020202020204" pitchFamily="34" charset="0"/>
              </a:rPr>
              <a:t>(820 هـ - </a:t>
            </a:r>
            <a:r>
              <a:rPr lang="ar-KW" altLang="en-US" sz="1050" b="1" dirty="0" smtClean="0">
                <a:solidFill>
                  <a:schemeClr val="tx1"/>
                </a:solidFill>
                <a:latin typeface="Arial" panose="020B0604020202020204" pitchFamily="34" charset="0"/>
                <a:cs typeface="Arial" panose="020B0604020202020204" pitchFamily="34" charset="0"/>
              </a:rPr>
              <a:t>الآن</a:t>
            </a:r>
            <a:r>
              <a:rPr lang="en-US" altLang="en-US" sz="1050" b="1" dirty="0" smtClean="0">
                <a:solidFill>
                  <a:schemeClr val="tx1"/>
                </a:solidFill>
                <a:latin typeface="Arial" panose="020B0604020202020204" pitchFamily="34" charset="0"/>
                <a:cs typeface="Arial" panose="020B0604020202020204" pitchFamily="34" charset="0"/>
              </a:rPr>
              <a:t> Now </a:t>
            </a:r>
            <a:r>
              <a:rPr lang="ar-KW" altLang="en-US" sz="1050" b="1" dirty="0" smtClean="0">
                <a:solidFill>
                  <a:schemeClr val="tx1"/>
                </a:solidFill>
                <a:latin typeface="Arial" panose="020B0604020202020204" pitchFamily="34" charset="0"/>
                <a:cs typeface="Arial" panose="020B0604020202020204" pitchFamily="34" charset="0"/>
              </a:rPr>
              <a:t> )</a:t>
            </a:r>
            <a:r>
              <a:rPr lang="en-US" altLang="en-US" sz="1050" b="1" dirty="0" smtClean="0">
                <a:solidFill>
                  <a:schemeClr val="tx1"/>
                </a:solidFill>
                <a:latin typeface="Arial" panose="020B0604020202020204" pitchFamily="34" charset="0"/>
                <a:cs typeface="Arial" panose="020B0604020202020204" pitchFamily="34" charset="0"/>
              </a:rPr>
              <a:t> </a:t>
            </a:r>
            <a:r>
              <a:rPr lang="en-US" altLang="en-US" sz="2000" b="1" dirty="0">
                <a:solidFill>
                  <a:srgbClr val="B40305"/>
                </a:solidFill>
                <a:latin typeface="Arial" panose="020B0604020202020204" pitchFamily="34" charset="0"/>
                <a:cs typeface="Arial" panose="020B0604020202020204" pitchFamily="34" charset="0"/>
              </a:rPr>
              <a:t>The era of the 10 </a:t>
            </a:r>
            <a:r>
              <a:rPr lang="en-US" altLang="en-US" sz="2000" b="1" dirty="0" err="1">
                <a:solidFill>
                  <a:srgbClr val="B40305"/>
                </a:solidFill>
                <a:latin typeface="Arial" panose="020B0604020202020204" pitchFamily="34" charset="0"/>
                <a:cs typeface="Arial" panose="020B0604020202020204" pitchFamily="34" charset="0"/>
              </a:rPr>
              <a:t>Qera’at</a:t>
            </a:r>
            <a:r>
              <a:rPr lang="en-US" altLang="en-US" sz="2000" b="1" dirty="0">
                <a:solidFill>
                  <a:srgbClr val="B40305"/>
                </a:solidFill>
                <a:latin typeface="Arial" panose="020B0604020202020204" pitchFamily="34" charset="0"/>
                <a:cs typeface="Arial" panose="020B0604020202020204" pitchFamily="34" charset="0"/>
              </a:rPr>
              <a:t> </a:t>
            </a:r>
            <a:r>
              <a:rPr lang="en-US" altLang="en-US" sz="1200" b="1" dirty="0">
                <a:solidFill>
                  <a:srgbClr val="B40305"/>
                </a:solidFill>
                <a:latin typeface="Arial" panose="020B0604020202020204" pitchFamily="34" charset="0"/>
                <a:cs typeface="Arial" panose="020B0604020202020204" pitchFamily="34" charset="0"/>
              </a:rPr>
              <a:t>(readings)</a:t>
            </a:r>
            <a:r>
              <a:rPr lang="en-US" altLang="en-US" sz="1200" b="1" dirty="0">
                <a:solidFill>
                  <a:srgbClr val="B40305"/>
                </a:solidFill>
                <a:latin typeface="Arial" panose="020B0604020202020204" pitchFamily="34" charset="0"/>
                <a:cs typeface="Arial" panose="020B0604020202020204" pitchFamily="34" charset="0"/>
              </a:rPr>
              <a:t> </a:t>
            </a:r>
            <a:endParaRPr lang="en-US" altLang="en-US" sz="1200" b="1" dirty="0">
              <a:solidFill>
                <a:srgbClr val="B40305"/>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endParaRPr lang="en-US" altLang="en-US" sz="1800" dirty="0">
              <a:solidFill>
                <a:schemeClr val="tx1"/>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endParaRPr lang="en-US" altLang="en-US" sz="1800" dirty="0">
              <a:solidFill>
                <a:schemeClr val="tx1"/>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endParaRPr lang="en-US" altLang="en-US" sz="1800" dirty="0">
              <a:solidFill>
                <a:schemeClr val="tx1"/>
              </a:solidFill>
              <a:latin typeface="Arial" panose="020B0604020202020204" pitchFamily="34" charset="0"/>
              <a:cs typeface="Arial" panose="020B0604020202020204" pitchFamily="34" charset="0"/>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422448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stCondLst>
                                            <p:cond delay="0"/>
                                          </p:stCondLst>
                                        </p:cTn>
                                        <p:tgtEl>
                                          <p:spTgt spid="4">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stCondLst>
                                            <p:cond delay="0"/>
                                          </p:stCondLst>
                                        </p:cTn>
                                        <p:tgtEl>
                                          <p:spTgt spid="4">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stCondLst>
                                            <p:cond delay="0"/>
                                          </p:stCondLst>
                                        </p:cTn>
                                        <p:tgtEl>
                                          <p:spTgt spid="4">
                                            <p:txEl>
                                              <p:pRg st="2" end="2"/>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stCondLst>
                                            <p:cond delay="0"/>
                                          </p:stCondLst>
                                        </p:cTn>
                                        <p:tgtEl>
                                          <p:spTgt spid="4">
                                            <p:txEl>
                                              <p:pRg st="3" end="3"/>
                                            </p:txEl>
                                          </p:spTgt>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stCondLst>
                                            <p:cond delay="0"/>
                                          </p:stCondLst>
                                        </p:cTn>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102660" y="1604092"/>
            <a:ext cx="7584141" cy="6477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SA" sz="3600" b="1" dirty="0" smtClean="0">
                <a:solidFill>
                  <a:srgbClr val="B40305"/>
                </a:solidFill>
                <a:latin typeface="Arial" pitchFamily="34" charset="0"/>
                <a:cs typeface="Arial" pitchFamily="34" charset="0"/>
              </a:rPr>
              <a:t>عصر </a:t>
            </a:r>
            <a:r>
              <a:rPr lang="ar-KW" sz="3600" b="1" dirty="0" smtClean="0">
                <a:solidFill>
                  <a:srgbClr val="B40305"/>
                </a:solidFill>
                <a:latin typeface="Arial" pitchFamily="34" charset="0"/>
                <a:cs typeface="Arial" pitchFamily="34" charset="0"/>
              </a:rPr>
              <a:t>النبي </a:t>
            </a:r>
            <a:r>
              <a:rPr lang="ar-KW" sz="3600" b="1" dirty="0">
                <a:solidFill>
                  <a:srgbClr val="B40305"/>
                </a:solidFill>
                <a:latin typeface="Arial" pitchFamily="34" charset="0"/>
                <a:cs typeface="Arial" pitchFamily="34" charset="0"/>
              </a:rPr>
              <a:t>محمد </a:t>
            </a:r>
            <a:r>
              <a:rPr lang="ar-KW" sz="600" b="1" dirty="0">
                <a:latin typeface="Arial" pitchFamily="34" charset="0"/>
                <a:cs typeface="Arial" pitchFamily="34" charset="0"/>
              </a:rPr>
              <a:t>صلى الله عليه وسلم   </a:t>
            </a:r>
            <a:r>
              <a:rPr lang="ar-KW" sz="1100" b="1" dirty="0">
                <a:latin typeface="Arial" pitchFamily="34" charset="0"/>
                <a:cs typeface="Arial" pitchFamily="34" charset="0"/>
              </a:rPr>
              <a:t>(13 قبل الهجرة – 11 هـ</a:t>
            </a:r>
            <a:r>
              <a:rPr lang="ar-KW" sz="1100" b="1" dirty="0" smtClean="0">
                <a:latin typeface="Arial" pitchFamily="34" charset="0"/>
                <a:cs typeface="Arial" pitchFamily="34" charset="0"/>
              </a:rPr>
              <a:t>)</a:t>
            </a:r>
            <a:r>
              <a:rPr lang="ar-SA" sz="1100" b="1" dirty="0" smtClean="0">
                <a:latin typeface="Arial" pitchFamily="34" charset="0"/>
                <a:cs typeface="Arial" pitchFamily="34" charset="0"/>
              </a:rPr>
              <a:t> </a:t>
            </a:r>
            <a:r>
              <a:rPr lang="en-US" sz="2400" b="1" dirty="0" smtClean="0">
                <a:solidFill>
                  <a:srgbClr val="B40305"/>
                </a:solidFill>
                <a:latin typeface="Arial" pitchFamily="34" charset="0"/>
                <a:cs typeface="Arial" pitchFamily="34" charset="0"/>
              </a:rPr>
              <a:t>The Prophet </a:t>
            </a:r>
            <a:r>
              <a:rPr lang="en-US" sz="1100" b="1" dirty="0" smtClean="0">
                <a:solidFill>
                  <a:srgbClr val="B40305"/>
                </a:solidFill>
                <a:latin typeface="Arial" pitchFamily="34" charset="0"/>
                <a:cs typeface="Arial" pitchFamily="34" charset="0"/>
              </a:rPr>
              <a:t>(PBUH) </a:t>
            </a:r>
            <a:r>
              <a:rPr lang="en-US" sz="2400" b="1" dirty="0" smtClean="0">
                <a:solidFill>
                  <a:srgbClr val="B40305"/>
                </a:solidFill>
                <a:latin typeface="Arial" pitchFamily="34" charset="0"/>
                <a:cs typeface="Arial" pitchFamily="34" charset="0"/>
              </a:rPr>
              <a:t>era</a:t>
            </a:r>
            <a:endParaRPr lang="ar-KW" sz="1100" b="1" dirty="0">
              <a:solidFill>
                <a:srgbClr val="B40305"/>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
        <p:nvSpPr>
          <p:cNvPr id="7" name="Rectangle 1"/>
          <p:cNvSpPr>
            <a:spLocks noChangeArrowheads="1"/>
          </p:cNvSpPr>
          <p:nvPr/>
        </p:nvSpPr>
        <p:spPr bwMode="auto">
          <a:xfrm>
            <a:off x="9259046" y="2941499"/>
            <a:ext cx="1873250" cy="2308324"/>
          </a:xfrm>
          <a:prstGeom prst="rect">
            <a:avLst/>
          </a:prstGeom>
          <a:solidFill>
            <a:schemeClr val="accent4">
              <a:lumMod val="20000"/>
              <a:lumOff val="80000"/>
            </a:schemeClr>
          </a:solidFill>
          <a:ln w="9525">
            <a:solidFill>
              <a:schemeClr val="accent1">
                <a:lumMod val="50000"/>
              </a:schemeClr>
            </a:solidFill>
            <a:miter lim="800000"/>
            <a:headEnd/>
            <a:tailEnd/>
          </a:ln>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spcBef>
                <a:spcPct val="0"/>
              </a:spcBef>
              <a:buClrTx/>
              <a:buSzTx/>
              <a:buNone/>
            </a:pPr>
            <a:r>
              <a:rPr lang="en-US" altLang="en-US" sz="3600" b="1" dirty="0">
                <a:solidFill>
                  <a:schemeClr val="accent1">
                    <a:lumMod val="50000"/>
                  </a:schemeClr>
                </a:solidFill>
                <a:latin typeface="Garamond" panose="02020404030301010803" pitchFamily="18" charset="0"/>
                <a:ea typeface="华文楷体"/>
                <a:cs typeface="AL-Mohanad Bold" pitchFamily="2" charset="0"/>
              </a:rPr>
              <a:t>In Makkah</a:t>
            </a:r>
            <a:endParaRPr lang="ar-KW" altLang="en-US" sz="3600" dirty="0">
              <a:solidFill>
                <a:schemeClr val="accent1">
                  <a:lumMod val="50000"/>
                </a:schemeClr>
              </a:solidFill>
              <a:latin typeface="Garamond" panose="02020404030301010803" pitchFamily="18" charset="0"/>
              <a:ea typeface="华文楷体"/>
              <a:cs typeface="AL-Mohanad Bold" pitchFamily="2" charset="0"/>
            </a:endParaRPr>
          </a:p>
          <a:p>
            <a:pPr algn="ctr" eaLnBrk="1" hangingPunct="1">
              <a:spcBef>
                <a:spcPct val="0"/>
              </a:spcBef>
              <a:buClrTx/>
              <a:buSzTx/>
              <a:buFontTx/>
              <a:buNone/>
            </a:pPr>
            <a:r>
              <a:rPr lang="ar-KW" altLang="zh-CN" sz="3600" b="1" dirty="0" smtClean="0">
                <a:solidFill>
                  <a:schemeClr val="accent1">
                    <a:lumMod val="50000"/>
                  </a:schemeClr>
                </a:solidFill>
                <a:latin typeface="Garamond" panose="02020404030301010803" pitchFamily="18" charset="0"/>
                <a:cs typeface="AL-Mohanad Bold" pitchFamily="2" charset="0"/>
              </a:rPr>
              <a:t>في </a:t>
            </a:r>
            <a:r>
              <a:rPr lang="ar-KW" altLang="zh-CN" sz="3600" b="1" dirty="0">
                <a:solidFill>
                  <a:schemeClr val="accent1">
                    <a:lumMod val="50000"/>
                  </a:schemeClr>
                </a:solidFill>
                <a:latin typeface="Garamond" panose="02020404030301010803" pitchFamily="18" charset="0"/>
                <a:cs typeface="AL-Mohanad Bold" pitchFamily="2" charset="0"/>
              </a:rPr>
              <a:t>مكة</a:t>
            </a:r>
          </a:p>
          <a:p>
            <a:pPr algn="ctr" eaLnBrk="1" hangingPunct="1">
              <a:spcBef>
                <a:spcPct val="0"/>
              </a:spcBef>
              <a:buClrTx/>
              <a:buSzTx/>
              <a:buFontTx/>
              <a:buNone/>
            </a:pPr>
            <a:r>
              <a:rPr lang="ar-KW" altLang="en-US" sz="3600" b="1" dirty="0">
                <a:solidFill>
                  <a:schemeClr val="accent1">
                    <a:lumMod val="50000"/>
                  </a:schemeClr>
                </a:solidFill>
                <a:latin typeface="Garamond" panose="02020404030301010803" pitchFamily="18" charset="0"/>
                <a:ea typeface="华文楷体"/>
                <a:cs typeface="AL-Mohanad Bold" pitchFamily="2" charset="0"/>
              </a:rPr>
              <a:t>قبل </a:t>
            </a:r>
            <a:r>
              <a:rPr lang="ar-KW" altLang="en-US" sz="3600" b="1" dirty="0" smtClean="0">
                <a:solidFill>
                  <a:schemeClr val="accent1">
                    <a:lumMod val="50000"/>
                  </a:schemeClr>
                </a:solidFill>
                <a:latin typeface="Garamond" panose="02020404030301010803" pitchFamily="18" charset="0"/>
                <a:ea typeface="华文楷体"/>
                <a:cs typeface="AL-Mohanad Bold" pitchFamily="2" charset="0"/>
              </a:rPr>
              <a:t>الهجرة</a:t>
            </a:r>
            <a:endParaRPr lang="en-US" altLang="en-US" sz="3600" b="1" dirty="0" smtClean="0">
              <a:solidFill>
                <a:schemeClr val="accent1">
                  <a:lumMod val="50000"/>
                </a:schemeClr>
              </a:solidFill>
              <a:latin typeface="Garamond" panose="02020404030301010803" pitchFamily="18" charset="0"/>
              <a:ea typeface="华文楷体"/>
              <a:cs typeface="AL-Mohanad Bold" pitchFamily="2" charset="0"/>
            </a:endParaRPr>
          </a:p>
        </p:txBody>
      </p:sp>
      <p:sp>
        <p:nvSpPr>
          <p:cNvPr id="8" name="Rectangle 5"/>
          <p:cNvSpPr>
            <a:spLocks noChangeArrowheads="1"/>
          </p:cNvSpPr>
          <p:nvPr/>
        </p:nvSpPr>
        <p:spPr bwMode="auto">
          <a:xfrm>
            <a:off x="3146612" y="2972517"/>
            <a:ext cx="5943599"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sz="4000" b="1" dirty="0">
                <a:solidFill>
                  <a:schemeClr val="tx1"/>
                </a:solidFill>
                <a:latin typeface="Garamond" panose="02020404030301010803" pitchFamily="18" charset="0"/>
                <a:ea typeface="华文楷体"/>
                <a:cs typeface="华文楷体"/>
              </a:rPr>
              <a:t>القرآن </a:t>
            </a:r>
            <a:r>
              <a:rPr lang="ar-SA" altLang="en-US" sz="4000" b="1" dirty="0" smtClean="0">
                <a:solidFill>
                  <a:schemeClr val="tx1"/>
                </a:solidFill>
                <a:latin typeface="Garamond" panose="02020404030301010803" pitchFamily="18" charset="0"/>
                <a:ea typeface="华文楷体"/>
                <a:cs typeface="华文楷体"/>
              </a:rPr>
              <a:t>ينزل </a:t>
            </a:r>
            <a:r>
              <a:rPr lang="ar-KW" altLang="en-US" sz="4000" b="1" dirty="0" smtClean="0">
                <a:solidFill>
                  <a:schemeClr val="tx1"/>
                </a:solidFill>
                <a:latin typeface="Garamond" panose="02020404030301010803" pitchFamily="18" charset="0"/>
                <a:ea typeface="华文楷体"/>
                <a:cs typeface="华文楷体"/>
              </a:rPr>
              <a:t>بلغة قريش</a:t>
            </a:r>
            <a:endParaRPr lang="en-US" altLang="en-US" sz="4000" b="1" dirty="0" smtClean="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en-US" altLang="en-US" b="1" dirty="0" smtClean="0">
                <a:solidFill>
                  <a:schemeClr val="tx1"/>
                </a:solidFill>
                <a:latin typeface="Garamond" panose="02020404030301010803" pitchFamily="18" charset="0"/>
                <a:ea typeface="华文楷体"/>
                <a:cs typeface="华文楷体"/>
              </a:rPr>
              <a:t>Revelation in </a:t>
            </a:r>
            <a:r>
              <a:rPr lang="en-US" altLang="en-US" b="1" dirty="0" err="1" smtClean="0">
                <a:solidFill>
                  <a:schemeClr val="tx1"/>
                </a:solidFill>
                <a:latin typeface="Garamond" panose="02020404030301010803" pitchFamily="18" charset="0"/>
                <a:ea typeface="华文楷体"/>
                <a:cs typeface="华文楷体"/>
              </a:rPr>
              <a:t>Quraish</a:t>
            </a:r>
            <a:r>
              <a:rPr lang="en-US" altLang="en-US" b="1" dirty="0" smtClean="0">
                <a:solidFill>
                  <a:schemeClr val="tx1"/>
                </a:solidFill>
                <a:latin typeface="Garamond" panose="02020404030301010803" pitchFamily="18" charset="0"/>
                <a:ea typeface="华文楷体"/>
                <a:cs typeface="华文楷体"/>
              </a:rPr>
              <a:t> Delicate</a:t>
            </a:r>
            <a:endParaRPr lang="ar-KW" altLang="en-US"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endParaRPr lang="ar-KW" altLang="en-US" sz="40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ar-SA" altLang="en-US" sz="2000" b="1" dirty="0">
                <a:solidFill>
                  <a:schemeClr val="tx1"/>
                </a:solidFill>
                <a:latin typeface="Garamond" panose="02020404030301010803" pitchFamily="18" charset="0"/>
                <a:cs typeface="PT Bold Heading" pitchFamily="2" charset="-78"/>
              </a:rPr>
              <a:t>كما جاء في حديث أَنَسِ بْنِ مَالِكٍ أَنَّ عُثْمَانَ قَالَ لِلرَّهْطِ الْقُرَشِيِّينَ الثَّلاَثَةِ: </a:t>
            </a:r>
            <a:r>
              <a:rPr lang="ar-SA" altLang="en-US" sz="2800" b="1" dirty="0">
                <a:solidFill>
                  <a:schemeClr val="tx1"/>
                </a:solidFill>
                <a:latin typeface="Garamond" panose="02020404030301010803" pitchFamily="18" charset="0"/>
                <a:cs typeface="PT Bold Heading" pitchFamily="2" charset="-78"/>
              </a:rPr>
              <a:t>إِذَا اخْتَلَفْتُمْ أَنْتُمْ وَزَيْدُ بْنُ ثَابِتٍ فِي شَيْءٍ مِنَ الْقُرْآنِ فَاكْتُبُوهُ بِلِسَانِ قُرَيْشٍ، فَإِنَّمَا نَزَلَ بِلِسَانِهِمْ </a:t>
            </a:r>
            <a:r>
              <a:rPr lang="ar-KW" altLang="en-US" sz="2800" b="1" dirty="0">
                <a:solidFill>
                  <a:schemeClr val="tx1"/>
                </a:solidFill>
                <a:latin typeface="Garamond" panose="02020404030301010803" pitchFamily="18" charset="0"/>
                <a:cs typeface="PT Bold Heading" pitchFamily="2" charset="-78"/>
              </a:rPr>
              <a:t>..</a:t>
            </a:r>
            <a:r>
              <a:rPr lang="ar-EG" altLang="en-US" sz="2800" b="1" dirty="0">
                <a:solidFill>
                  <a:schemeClr val="tx1"/>
                </a:solidFill>
                <a:latin typeface="Garamond" panose="02020404030301010803" pitchFamily="18" charset="0"/>
                <a:cs typeface="PT Bold Heading" pitchFamily="2" charset="-78"/>
              </a:rPr>
              <a:t> </a:t>
            </a:r>
            <a:r>
              <a:rPr lang="ar-SA" altLang="en-US" sz="2800" b="1" dirty="0">
                <a:solidFill>
                  <a:schemeClr val="tx1"/>
                </a:solidFill>
                <a:latin typeface="Garamond" panose="02020404030301010803" pitchFamily="18" charset="0"/>
                <a:cs typeface="PT Bold Heading" pitchFamily="2" charset="-78"/>
              </a:rPr>
              <a:t>فَفَعَلُوا</a:t>
            </a:r>
            <a:r>
              <a:rPr lang="ar-EG" altLang="en-US" sz="2800" b="1" dirty="0">
                <a:solidFill>
                  <a:schemeClr val="tx1"/>
                </a:solidFill>
                <a:latin typeface="Garamond" panose="02020404030301010803" pitchFamily="18" charset="0"/>
                <a:cs typeface="PT Bold Heading" pitchFamily="2" charset="-78"/>
              </a:rPr>
              <a:t>.</a:t>
            </a:r>
            <a:endParaRPr lang="fr-FR" altLang="en-US" sz="4000" b="1" dirty="0">
              <a:solidFill>
                <a:schemeClr val="tx1"/>
              </a:solidFill>
              <a:latin typeface="Garamond" panose="02020404030301010803" pitchFamily="18" charset="0"/>
              <a:ea typeface="华文楷体"/>
              <a:cs typeface="华文楷体"/>
            </a:endParaRPr>
          </a:p>
        </p:txBody>
      </p:sp>
    </p:spTree>
    <p:custDataLst>
      <p:tags r:id="rId1"/>
    </p:custDataLst>
    <p:extLst>
      <p:ext uri="{BB962C8B-B14F-4D97-AF65-F5344CB8AC3E}">
        <p14:creationId xmlns:p14="http://schemas.microsoft.com/office/powerpoint/2010/main" val="3711660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8" grpId="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9259045" y="2941499"/>
            <a:ext cx="1982695" cy="2308324"/>
          </a:xfrm>
          <a:prstGeom prst="rect">
            <a:avLst/>
          </a:prstGeom>
          <a:solidFill>
            <a:schemeClr val="accent2">
              <a:lumMod val="20000"/>
              <a:lumOff val="80000"/>
            </a:schemeClr>
          </a:solidFill>
          <a:ln w="9525">
            <a:solidFill>
              <a:schemeClr val="accent1">
                <a:lumMod val="50000"/>
              </a:schemeClr>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spcBef>
                <a:spcPct val="0"/>
              </a:spcBef>
              <a:buClrTx/>
              <a:buSzTx/>
              <a:buNone/>
            </a:pPr>
            <a:r>
              <a:rPr lang="en-US" altLang="en-US" sz="3600" b="1" dirty="0">
                <a:solidFill>
                  <a:schemeClr val="accent1">
                    <a:lumMod val="50000"/>
                  </a:schemeClr>
                </a:solidFill>
                <a:latin typeface="Garamond" panose="02020404030301010803" pitchFamily="18" charset="0"/>
                <a:ea typeface="华文楷体"/>
                <a:cs typeface="AL-Mohanad Bold" pitchFamily="2" charset="0"/>
              </a:rPr>
              <a:t>In Madinah</a:t>
            </a:r>
            <a:endParaRPr lang="ar-KW" altLang="en-US" sz="3600" dirty="0">
              <a:solidFill>
                <a:schemeClr val="accent1">
                  <a:lumMod val="50000"/>
                </a:schemeClr>
              </a:solidFill>
              <a:latin typeface="Garamond" panose="02020404030301010803" pitchFamily="18" charset="0"/>
              <a:ea typeface="华文楷体"/>
              <a:cs typeface="AL-Mohanad Bold" pitchFamily="2" charset="0"/>
            </a:endParaRPr>
          </a:p>
          <a:p>
            <a:pPr algn="ctr" eaLnBrk="1" hangingPunct="1">
              <a:spcBef>
                <a:spcPct val="0"/>
              </a:spcBef>
              <a:buClrTx/>
              <a:buSzTx/>
              <a:buFontTx/>
              <a:buNone/>
            </a:pPr>
            <a:r>
              <a:rPr lang="ar-KW" altLang="zh-CN" sz="3600" b="1" dirty="0" smtClean="0">
                <a:solidFill>
                  <a:schemeClr val="accent1">
                    <a:lumMod val="50000"/>
                  </a:schemeClr>
                </a:solidFill>
                <a:latin typeface="Garamond" panose="02020404030301010803" pitchFamily="18" charset="0"/>
                <a:cs typeface="AL-Mohanad Bold" pitchFamily="2" charset="0"/>
              </a:rPr>
              <a:t>في </a:t>
            </a:r>
            <a:r>
              <a:rPr lang="ar-SA" altLang="zh-CN" sz="3600" b="1" dirty="0" smtClean="0">
                <a:solidFill>
                  <a:schemeClr val="accent1">
                    <a:lumMod val="50000"/>
                  </a:schemeClr>
                </a:solidFill>
                <a:latin typeface="Garamond" panose="02020404030301010803" pitchFamily="18" charset="0"/>
                <a:cs typeface="AL-Mohanad Bold" pitchFamily="2" charset="0"/>
              </a:rPr>
              <a:t>المدينة المنورة</a:t>
            </a:r>
            <a:endParaRPr lang="en-US" altLang="en-US" sz="3600" b="1" dirty="0" smtClean="0">
              <a:solidFill>
                <a:schemeClr val="accent1">
                  <a:lumMod val="50000"/>
                </a:schemeClr>
              </a:solidFill>
              <a:latin typeface="Garamond" panose="02020404030301010803" pitchFamily="18" charset="0"/>
              <a:ea typeface="华文楷体"/>
              <a:cs typeface="AL-Mohanad Bold" pitchFamily="2" charset="0"/>
            </a:endParaRPr>
          </a:p>
        </p:txBody>
      </p:sp>
      <p:sp>
        <p:nvSpPr>
          <p:cNvPr id="9" name="Rectangle 5"/>
          <p:cNvSpPr>
            <a:spLocks noChangeArrowheads="1"/>
          </p:cNvSpPr>
          <p:nvPr/>
        </p:nvSpPr>
        <p:spPr bwMode="auto">
          <a:xfrm>
            <a:off x="3511433" y="2474259"/>
            <a:ext cx="5256212" cy="357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1" hangingPunct="1">
              <a:defRPr/>
            </a:pPr>
            <a:r>
              <a:rPr lang="ar-KW" dirty="0"/>
              <a:t>عن ابن </a:t>
            </a:r>
            <a:r>
              <a:rPr lang="ar-KW" sz="700" dirty="0"/>
              <a:t>عباس -رضي الله عنهما- </a:t>
            </a:r>
            <a:r>
              <a:rPr lang="ar-KW" dirty="0"/>
              <a:t>أن رسول الله -صلى الله عليه وآله وسلم- قال: </a:t>
            </a:r>
          </a:p>
          <a:p>
            <a:pPr algn="ctr" rtl="1" eaLnBrk="1" hangingPunct="1">
              <a:defRPr/>
            </a:pPr>
            <a:r>
              <a:rPr lang="ar-KW" sz="2400" dirty="0"/>
              <a:t>"</a:t>
            </a:r>
            <a:r>
              <a:rPr lang="ar-KW" sz="2400" b="1" dirty="0">
                <a:effectLst>
                  <a:outerShdw blurRad="38100" dist="38100" dir="2700000" algn="tl">
                    <a:srgbClr val="000000">
                      <a:alpha val="43137"/>
                    </a:srgbClr>
                  </a:outerShdw>
                </a:effectLst>
              </a:rPr>
              <a:t>أقرأني جبريل على حرف فراجعته فلم أزل أستزيده ويَزَيدُني حتى انتهى إلى سبعة </a:t>
            </a:r>
            <a:r>
              <a:rPr lang="ar-KW" sz="2400" b="1" dirty="0" smtClean="0">
                <a:effectLst>
                  <a:outerShdw blurRad="38100" dist="38100" dir="2700000" algn="tl">
                    <a:srgbClr val="000000">
                      <a:alpha val="43137"/>
                    </a:srgbClr>
                  </a:outerShdw>
                </a:effectLst>
              </a:rPr>
              <a:t>أحرف</a:t>
            </a:r>
            <a:r>
              <a:rPr lang="ar-SA" sz="2400" dirty="0" smtClean="0"/>
              <a:t>»</a:t>
            </a:r>
            <a:endParaRPr lang="ar-KW" sz="2400" dirty="0"/>
          </a:p>
          <a:p>
            <a:pPr algn="ctr" rtl="1" eaLnBrk="1" hangingPunct="1">
              <a:defRPr/>
            </a:pPr>
            <a:r>
              <a:rPr lang="ar-KW" sz="1400" dirty="0"/>
              <a:t>(رواه البخاري ومسلم) </a:t>
            </a:r>
          </a:p>
          <a:p>
            <a:pPr algn="ctr" eaLnBrk="1" hangingPunct="1">
              <a:defRPr/>
            </a:pPr>
            <a:r>
              <a:rPr lang="en-US" sz="2400" dirty="0"/>
              <a:t> </a:t>
            </a:r>
            <a:r>
              <a:rPr lang="en-US" sz="1050" dirty="0"/>
              <a:t>It is authentically reported that </a:t>
            </a:r>
            <a:r>
              <a:rPr lang="en-US" sz="1050" dirty="0" err="1"/>
              <a:t>Ibn</a:t>
            </a:r>
            <a:r>
              <a:rPr lang="en-US" sz="1050" dirty="0"/>
              <a:t> `Abbas (may Allah be pleased with them both) narrated that Allah's Messenger (peace and blessings of Allah be upon him) said: </a:t>
            </a:r>
          </a:p>
          <a:p>
            <a:pPr algn="ctr" eaLnBrk="1" hangingPunct="1">
              <a:defRPr/>
            </a:pPr>
            <a:r>
              <a:rPr lang="en-US" sz="1600" dirty="0"/>
              <a:t>"</a:t>
            </a:r>
            <a:r>
              <a:rPr lang="en-US" sz="2000" b="1" dirty="0">
                <a:effectLst>
                  <a:outerShdw blurRad="38100" dist="38100" dir="2700000" algn="tl">
                    <a:srgbClr val="000000">
                      <a:alpha val="43137"/>
                    </a:srgbClr>
                  </a:outerShdw>
                </a:effectLst>
              </a:rPr>
              <a:t>Gabriel recited the Qur'an to me in one way. Then I requested him (to read it in another way), and continued asking him to recite it in other ways." He recited it in several ways till he ultimately recited it in seven different ways</a:t>
            </a:r>
            <a:r>
              <a:rPr lang="en-US" sz="2400" dirty="0"/>
              <a:t>.</a:t>
            </a:r>
            <a:r>
              <a:rPr lang="en-US" sz="1600" dirty="0"/>
              <a:t>" </a:t>
            </a:r>
            <a:r>
              <a:rPr lang="en-US" sz="700" dirty="0"/>
              <a:t>(A</a:t>
            </a:r>
            <a:r>
              <a:rPr lang="en-US" sz="800" dirty="0"/>
              <a:t>l-</a:t>
            </a:r>
            <a:r>
              <a:rPr lang="en-US" sz="800" dirty="0" err="1"/>
              <a:t>Bukhari</a:t>
            </a:r>
            <a:r>
              <a:rPr lang="en-US" sz="800" dirty="0"/>
              <a:t> and Muslim) </a:t>
            </a:r>
          </a:p>
        </p:txBody>
      </p:sp>
      <p:sp>
        <p:nvSpPr>
          <p:cNvPr id="8" name="Rectangle 7"/>
          <p:cNvSpPr>
            <a:spLocks noChangeArrowheads="1"/>
          </p:cNvSpPr>
          <p:nvPr/>
        </p:nvSpPr>
        <p:spPr bwMode="auto">
          <a:xfrm>
            <a:off x="1102660" y="1604092"/>
            <a:ext cx="7584141" cy="6477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SA" sz="3600" b="1" dirty="0" smtClean="0">
                <a:solidFill>
                  <a:srgbClr val="B40305"/>
                </a:solidFill>
                <a:latin typeface="Arial" pitchFamily="34" charset="0"/>
                <a:cs typeface="Arial" pitchFamily="34" charset="0"/>
              </a:rPr>
              <a:t>عصر </a:t>
            </a:r>
            <a:r>
              <a:rPr lang="ar-KW" sz="3600" b="1" dirty="0" smtClean="0">
                <a:solidFill>
                  <a:srgbClr val="B40305"/>
                </a:solidFill>
                <a:latin typeface="Arial" pitchFamily="34" charset="0"/>
                <a:cs typeface="Arial" pitchFamily="34" charset="0"/>
              </a:rPr>
              <a:t>النبي </a:t>
            </a:r>
            <a:r>
              <a:rPr lang="ar-KW" sz="3600" b="1" dirty="0">
                <a:solidFill>
                  <a:srgbClr val="B40305"/>
                </a:solidFill>
                <a:latin typeface="Arial" pitchFamily="34" charset="0"/>
                <a:cs typeface="Arial" pitchFamily="34" charset="0"/>
              </a:rPr>
              <a:t>محمد </a:t>
            </a:r>
            <a:r>
              <a:rPr lang="ar-KW" sz="600" b="1" dirty="0">
                <a:latin typeface="Arial" pitchFamily="34" charset="0"/>
                <a:cs typeface="Arial" pitchFamily="34" charset="0"/>
              </a:rPr>
              <a:t>صلى الله عليه وسلم   </a:t>
            </a:r>
            <a:r>
              <a:rPr lang="ar-KW" sz="1100" b="1" dirty="0">
                <a:latin typeface="Arial" pitchFamily="34" charset="0"/>
                <a:cs typeface="Arial" pitchFamily="34" charset="0"/>
              </a:rPr>
              <a:t>(13 قبل الهجرة – 11 هـ</a:t>
            </a:r>
            <a:r>
              <a:rPr lang="ar-KW" sz="1100" b="1" dirty="0" smtClean="0">
                <a:latin typeface="Arial" pitchFamily="34" charset="0"/>
                <a:cs typeface="Arial" pitchFamily="34" charset="0"/>
              </a:rPr>
              <a:t>)</a:t>
            </a:r>
            <a:r>
              <a:rPr lang="ar-SA" sz="1100" b="1" dirty="0" smtClean="0">
                <a:latin typeface="Arial" pitchFamily="34" charset="0"/>
                <a:cs typeface="Arial" pitchFamily="34" charset="0"/>
              </a:rPr>
              <a:t> </a:t>
            </a:r>
            <a:r>
              <a:rPr lang="en-US" sz="2400" b="1" dirty="0" smtClean="0">
                <a:solidFill>
                  <a:srgbClr val="B40305"/>
                </a:solidFill>
                <a:latin typeface="Arial" pitchFamily="34" charset="0"/>
                <a:cs typeface="Arial" pitchFamily="34" charset="0"/>
              </a:rPr>
              <a:t>The Prophet </a:t>
            </a:r>
            <a:r>
              <a:rPr lang="en-US" sz="1100" b="1" dirty="0" smtClean="0">
                <a:solidFill>
                  <a:srgbClr val="B40305"/>
                </a:solidFill>
                <a:latin typeface="Arial" pitchFamily="34" charset="0"/>
                <a:cs typeface="Arial" pitchFamily="34" charset="0"/>
              </a:rPr>
              <a:t>(PBUH) </a:t>
            </a:r>
            <a:r>
              <a:rPr lang="en-US" sz="2400" b="1" dirty="0" smtClean="0">
                <a:solidFill>
                  <a:srgbClr val="B40305"/>
                </a:solidFill>
                <a:latin typeface="Arial" pitchFamily="34" charset="0"/>
                <a:cs typeface="Arial" pitchFamily="34" charset="0"/>
              </a:rPr>
              <a:t>era</a:t>
            </a:r>
            <a:endParaRPr lang="ar-KW" sz="1100" b="1" dirty="0">
              <a:solidFill>
                <a:srgbClr val="B40305"/>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990302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stCondLst>
                                            <p:cond delay="0"/>
                                          </p:stCondLst>
                                        </p:cTn>
                                        <p:tgtEl>
                                          <p:spTgt spid="8">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fade">
                                      <p:cBhvr>
                                        <p:cTn id="18" dur="1000">
                                          <p:stCondLst>
                                            <p:cond delay="0"/>
                                          </p:stCondLst>
                                        </p:cTn>
                                        <p:tgtEl>
                                          <p:spTgt spid="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8"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1992314" y="1618784"/>
            <a:ext cx="8135937" cy="708025"/>
          </a:xfrm>
          <a:prstGeom prst="rect">
            <a:avLst/>
          </a:prstGeom>
          <a:noFill/>
        </p:spPr>
        <p:txBody>
          <a:bodyPr rtlCol="1">
            <a:spAutoFit/>
          </a:bodyPr>
          <a:lstStyle/>
          <a:p>
            <a:pPr algn="ctr" eaLnBrk="1" hangingPunct="1">
              <a:defRPr/>
            </a:pPr>
            <a:r>
              <a:rPr lang="en-US" sz="2800" b="1" spc="600" dirty="0">
                <a:solidFill>
                  <a:srgbClr val="002060"/>
                </a:solidFill>
                <a:latin typeface="Stencil" panose="040409050D0802020404" pitchFamily="82" charset="0"/>
              </a:rPr>
              <a:t>Virtues of Qur’an</a:t>
            </a:r>
            <a:r>
              <a:rPr lang="ar-KW" sz="4000" b="1" spc="600" dirty="0">
                <a:solidFill>
                  <a:srgbClr val="002060"/>
                </a:solidFill>
                <a:latin typeface="Stencil" panose="040409050D0802020404" pitchFamily="82" charset="0"/>
              </a:rPr>
              <a:t>فضل القرآن </a:t>
            </a:r>
          </a:p>
        </p:txBody>
      </p:sp>
      <p:sp>
        <p:nvSpPr>
          <p:cNvPr id="7" name="TextBox 3"/>
          <p:cNvSpPr txBox="1">
            <a:spLocks noChangeArrowheads="1"/>
          </p:cNvSpPr>
          <p:nvPr/>
        </p:nvSpPr>
        <p:spPr bwMode="auto">
          <a:xfrm>
            <a:off x="1919288" y="2326809"/>
            <a:ext cx="828040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PT Bold Heading" pitchFamily="2" charset="-78"/>
              </a:defRPr>
            </a:lvl1pPr>
            <a:lvl2pPr marL="742950" indent="-285750" eaLnBrk="0" hangingPunct="0">
              <a:defRPr>
                <a:solidFill>
                  <a:schemeClr val="tx1"/>
                </a:solidFill>
                <a:latin typeface="Garamond" pitchFamily="18" charset="0"/>
                <a:cs typeface="PT Bold Heading" pitchFamily="2" charset="-78"/>
              </a:defRPr>
            </a:lvl2pPr>
            <a:lvl3pPr marL="1143000" indent="-228600" eaLnBrk="0" hangingPunct="0">
              <a:defRPr>
                <a:solidFill>
                  <a:schemeClr val="tx1"/>
                </a:solidFill>
                <a:latin typeface="Garamond" pitchFamily="18" charset="0"/>
                <a:cs typeface="PT Bold Heading" pitchFamily="2" charset="-78"/>
              </a:defRPr>
            </a:lvl3pPr>
            <a:lvl4pPr marL="1600200" indent="-228600" eaLnBrk="0" hangingPunct="0">
              <a:defRPr>
                <a:solidFill>
                  <a:schemeClr val="tx1"/>
                </a:solidFill>
                <a:latin typeface="Garamond" pitchFamily="18" charset="0"/>
                <a:cs typeface="PT Bold Heading" pitchFamily="2" charset="-78"/>
              </a:defRPr>
            </a:lvl4pPr>
            <a:lvl5pPr marL="2057400" indent="-228600" eaLnBrk="0" hangingPunct="0">
              <a:defRPr>
                <a:solidFill>
                  <a:schemeClr val="tx1"/>
                </a:solidFill>
                <a:latin typeface="Garamond" pitchFamily="18" charset="0"/>
                <a:cs typeface="PT Bold Heading" pitchFamily="2" charset="-78"/>
              </a:defRPr>
            </a:lvl5pPr>
            <a:lvl6pPr marL="2514600" indent="-228600" eaLnBrk="0" fontAlgn="base" hangingPunct="0">
              <a:spcBef>
                <a:spcPct val="0"/>
              </a:spcBef>
              <a:spcAft>
                <a:spcPct val="0"/>
              </a:spcAft>
              <a:defRPr>
                <a:solidFill>
                  <a:schemeClr val="tx1"/>
                </a:solidFill>
                <a:latin typeface="Garamond" pitchFamily="18" charset="0"/>
                <a:cs typeface="PT Bold Heading" pitchFamily="2" charset="-78"/>
              </a:defRPr>
            </a:lvl6pPr>
            <a:lvl7pPr marL="2971800" indent="-228600" eaLnBrk="0" fontAlgn="base" hangingPunct="0">
              <a:spcBef>
                <a:spcPct val="0"/>
              </a:spcBef>
              <a:spcAft>
                <a:spcPct val="0"/>
              </a:spcAft>
              <a:defRPr>
                <a:solidFill>
                  <a:schemeClr val="tx1"/>
                </a:solidFill>
                <a:latin typeface="Garamond" pitchFamily="18" charset="0"/>
                <a:cs typeface="PT Bold Heading" pitchFamily="2" charset="-78"/>
              </a:defRPr>
            </a:lvl7pPr>
            <a:lvl8pPr marL="3429000" indent="-228600" eaLnBrk="0" fontAlgn="base" hangingPunct="0">
              <a:spcBef>
                <a:spcPct val="0"/>
              </a:spcBef>
              <a:spcAft>
                <a:spcPct val="0"/>
              </a:spcAft>
              <a:defRPr>
                <a:solidFill>
                  <a:schemeClr val="tx1"/>
                </a:solidFill>
                <a:latin typeface="Garamond" pitchFamily="18" charset="0"/>
                <a:cs typeface="PT Bold Heading" pitchFamily="2" charset="-78"/>
              </a:defRPr>
            </a:lvl8pPr>
            <a:lvl9pPr marL="3886200" indent="-228600" eaLnBrk="0" fontAlgn="base" hangingPunct="0">
              <a:spcBef>
                <a:spcPct val="0"/>
              </a:spcBef>
              <a:spcAft>
                <a:spcPct val="0"/>
              </a:spcAft>
              <a:defRPr>
                <a:solidFill>
                  <a:schemeClr val="tx1"/>
                </a:solidFill>
                <a:latin typeface="Garamond" pitchFamily="18" charset="0"/>
                <a:cs typeface="PT Bold Heading" pitchFamily="2" charset="-78"/>
              </a:defRPr>
            </a:lvl9pPr>
          </a:lstStyle>
          <a:p>
            <a:pPr algn="ctr">
              <a:defRPr/>
            </a:pPr>
            <a:r>
              <a:rPr lang="en-US" dirty="0"/>
              <a:t>It is authentically narrated on the authority of `Uthman ibn `</a:t>
            </a:r>
            <a:r>
              <a:rPr lang="en-US" dirty="0" err="1"/>
              <a:t>Affan</a:t>
            </a:r>
            <a:r>
              <a:rPr lang="en-US" dirty="0"/>
              <a:t> (may Allah be pleased with him) that the Prophet (peace and blessings of Allah be upon him) said: </a:t>
            </a:r>
          </a:p>
          <a:p>
            <a:pPr marL="804863" algn="ctr">
              <a:spcBef>
                <a:spcPts val="1800"/>
              </a:spcBef>
              <a:spcAft>
                <a:spcPts val="1800"/>
              </a:spcAft>
              <a:defRPr/>
            </a:pPr>
            <a:r>
              <a:rPr lang="en-US" sz="3200" b="1" dirty="0">
                <a:effectLst>
                  <a:outerShdw blurRad="38100" dist="38100" dir="2700000" algn="tl">
                    <a:srgbClr val="000000">
                      <a:alpha val="43137"/>
                    </a:srgbClr>
                  </a:outerShdw>
                </a:effectLst>
              </a:rPr>
              <a:t>"The best amongst you is the one who learns the Qur'an and teaches it." </a:t>
            </a:r>
          </a:p>
          <a:p>
            <a:pPr algn="ctr">
              <a:defRPr/>
            </a:pPr>
            <a:r>
              <a:rPr lang="en-US" sz="1400" dirty="0"/>
              <a:t>(Al-Bukhari and Al-</a:t>
            </a:r>
            <a:r>
              <a:rPr lang="en-US" sz="1400" dirty="0" err="1"/>
              <a:t>Tirmidhi</a:t>
            </a:r>
            <a:r>
              <a:rPr lang="en-US" sz="1400" dirty="0"/>
              <a:t>)</a:t>
            </a:r>
          </a:p>
          <a:p>
            <a:pPr algn="ctr" rtl="1">
              <a:defRPr/>
            </a:pPr>
            <a:r>
              <a:rPr lang="ar-KW" sz="2000" dirty="0" smtClean="0"/>
              <a:t>عن </a:t>
            </a:r>
            <a:r>
              <a:rPr lang="ar-KW" sz="2000" dirty="0"/>
              <a:t>عثمان بن عفان </a:t>
            </a:r>
            <a:r>
              <a:rPr lang="ar-KW" sz="1100" dirty="0"/>
              <a:t>-رضي الله عنه-</a:t>
            </a:r>
            <a:r>
              <a:rPr lang="ar-KW" sz="2000" dirty="0"/>
              <a:t> عن النبي </a:t>
            </a:r>
            <a:r>
              <a:rPr lang="ar-KW" sz="1100" dirty="0"/>
              <a:t>-صلى الله عليه وآله وسلم- </a:t>
            </a:r>
            <a:r>
              <a:rPr lang="ar-KW" sz="2000" dirty="0"/>
              <a:t>قال: </a:t>
            </a:r>
          </a:p>
          <a:p>
            <a:pPr algn="ctr" rtl="1">
              <a:spcBef>
                <a:spcPts val="1800"/>
              </a:spcBef>
              <a:spcAft>
                <a:spcPts val="1800"/>
              </a:spcAft>
              <a:defRPr/>
            </a:pPr>
            <a:r>
              <a:rPr lang="ar-KW" sz="3600" dirty="0">
                <a:effectLst>
                  <a:outerShdw blurRad="38100" dist="38100" dir="2700000" algn="tl">
                    <a:srgbClr val="000000">
                      <a:alpha val="43137"/>
                    </a:srgbClr>
                  </a:outerShdw>
                </a:effectLst>
              </a:rPr>
              <a:t>"</a:t>
            </a:r>
            <a:r>
              <a:rPr lang="ar-KW" sz="5400" dirty="0">
                <a:effectLst>
                  <a:outerShdw blurRad="38100" dist="38100" dir="2700000" algn="tl">
                    <a:srgbClr val="000000">
                      <a:alpha val="43137"/>
                    </a:srgbClr>
                  </a:outerShdw>
                </a:effectLst>
              </a:rPr>
              <a:t>خيركم من تعلم القرآن وعلمه</a:t>
            </a:r>
            <a:r>
              <a:rPr lang="ar-KW" sz="3600" dirty="0">
                <a:effectLst>
                  <a:outerShdw blurRad="38100" dist="38100" dir="2700000" algn="tl">
                    <a:srgbClr val="000000">
                      <a:alpha val="43137"/>
                    </a:srgbClr>
                  </a:outerShdw>
                </a:effectLst>
              </a:rPr>
              <a:t>" </a:t>
            </a:r>
          </a:p>
          <a:p>
            <a:pPr algn="ctr" rtl="1">
              <a:defRPr/>
            </a:pPr>
            <a:r>
              <a:rPr lang="ar-KW" sz="1400" dirty="0"/>
              <a:t>(أخرجه البخاري والترمذي</a:t>
            </a:r>
            <a:r>
              <a:rPr lang="ar-KW" sz="1400" dirty="0" smtClean="0"/>
              <a:t>)</a:t>
            </a:r>
            <a:endParaRPr lang="ar-KW" sz="2800" dirty="0"/>
          </a:p>
        </p:txBody>
      </p:sp>
      <p:sp>
        <p:nvSpPr>
          <p:cNvPr id="9" name="TextBox 8"/>
          <p:cNvSpPr txBox="1"/>
          <p:nvPr/>
        </p:nvSpPr>
        <p:spPr>
          <a:xfrm>
            <a:off x="1207649" y="485720"/>
            <a:ext cx="6791140" cy="954107"/>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Introduction </a:t>
            </a:r>
            <a: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of </a:t>
            </a:r>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History of </a:t>
            </a:r>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Quran</a:t>
            </a:r>
          </a:p>
          <a:p>
            <a:pPr algn="ctr" rtl="1"/>
            <a:r>
              <a:rPr lang="ar-SA" sz="24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مقدمة تاريخ القرآن</a:t>
            </a:r>
            <a:endParaRPr lang="en-CA" sz="3200" b="1" dirty="0">
              <a:solidFill>
                <a:srgbClr val="FFFF00"/>
              </a:solidFill>
            </a:endParaRPr>
          </a:p>
        </p:txBody>
      </p:sp>
    </p:spTree>
    <p:custDataLst>
      <p:tags r:id="rId1"/>
    </p:custDataLst>
    <p:extLst>
      <p:ext uri="{BB962C8B-B14F-4D97-AF65-F5344CB8AC3E}">
        <p14:creationId xmlns:p14="http://schemas.microsoft.com/office/powerpoint/2010/main" val="3346852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500"/>
                                        <p:tgtEl>
                                          <p:spTgt spid="7">
                                            <p:txEl>
                                              <p:pRg st="4" end="4"/>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9259045" y="2941499"/>
            <a:ext cx="1982695" cy="2308324"/>
          </a:xfrm>
          <a:prstGeom prst="rect">
            <a:avLst/>
          </a:prstGeom>
          <a:solidFill>
            <a:schemeClr val="accent2">
              <a:lumMod val="20000"/>
              <a:lumOff val="80000"/>
            </a:schemeClr>
          </a:solidFill>
          <a:ln w="9525">
            <a:solidFill>
              <a:schemeClr val="accent1">
                <a:lumMod val="50000"/>
              </a:schemeClr>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zh-CN" sz="3600" b="1" dirty="0">
                <a:solidFill>
                  <a:schemeClr val="accent1">
                    <a:lumMod val="50000"/>
                  </a:schemeClr>
                </a:solidFill>
                <a:latin typeface="Garamond" panose="02020404030301010803" pitchFamily="18" charset="0"/>
                <a:cs typeface="AL-Mohanad Bold" pitchFamily="2" charset="0"/>
              </a:rPr>
              <a:t>في </a:t>
            </a:r>
            <a:r>
              <a:rPr lang="ar-SA" altLang="zh-CN" sz="3600" b="1" dirty="0" smtClean="0">
                <a:solidFill>
                  <a:schemeClr val="accent1">
                    <a:lumMod val="50000"/>
                  </a:schemeClr>
                </a:solidFill>
                <a:latin typeface="Garamond" panose="02020404030301010803" pitchFamily="18" charset="0"/>
                <a:cs typeface="AL-Mohanad Bold" pitchFamily="2" charset="0"/>
              </a:rPr>
              <a:t>المدينة المنورة</a:t>
            </a:r>
            <a:endParaRPr lang="en-US" altLang="en-US" sz="3600" b="1" dirty="0" smtClean="0">
              <a:solidFill>
                <a:schemeClr val="accent1">
                  <a:lumMod val="50000"/>
                </a:schemeClr>
              </a:solidFill>
              <a:latin typeface="Garamond" panose="02020404030301010803" pitchFamily="18" charset="0"/>
              <a:ea typeface="华文楷体"/>
              <a:cs typeface="AL-Mohanad Bold" pitchFamily="2" charset="0"/>
            </a:endParaRPr>
          </a:p>
          <a:p>
            <a:pPr algn="ctr" eaLnBrk="1" hangingPunct="1">
              <a:spcBef>
                <a:spcPct val="0"/>
              </a:spcBef>
              <a:buClrTx/>
              <a:buSzTx/>
              <a:buFontTx/>
              <a:buNone/>
            </a:pPr>
            <a:r>
              <a:rPr lang="en-US" altLang="en-US" sz="3600" b="1" dirty="0" smtClean="0">
                <a:solidFill>
                  <a:schemeClr val="accent1">
                    <a:lumMod val="50000"/>
                  </a:schemeClr>
                </a:solidFill>
                <a:latin typeface="Garamond" panose="02020404030301010803" pitchFamily="18" charset="0"/>
                <a:ea typeface="华文楷体"/>
                <a:cs typeface="AL-Mohanad Bold" pitchFamily="2" charset="0"/>
              </a:rPr>
              <a:t>In Madinah</a:t>
            </a:r>
            <a:endParaRPr lang="ar-KW" altLang="en-US" sz="3600" dirty="0">
              <a:solidFill>
                <a:schemeClr val="accent1">
                  <a:lumMod val="50000"/>
                </a:schemeClr>
              </a:solidFill>
              <a:latin typeface="Garamond" panose="02020404030301010803" pitchFamily="18" charset="0"/>
              <a:ea typeface="华文楷体"/>
              <a:cs typeface="AL-Mohanad Bold" pitchFamily="2" charset="0"/>
            </a:endParaRPr>
          </a:p>
        </p:txBody>
      </p:sp>
      <p:sp>
        <p:nvSpPr>
          <p:cNvPr id="8" name="Rectangle 5"/>
          <p:cNvSpPr>
            <a:spLocks noChangeArrowheads="1"/>
          </p:cNvSpPr>
          <p:nvPr/>
        </p:nvSpPr>
        <p:spPr bwMode="auto">
          <a:xfrm>
            <a:off x="3266910" y="2548998"/>
            <a:ext cx="5850195"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a:lnSpc>
                <a:spcPct val="150000"/>
              </a:lnSpc>
              <a:spcBef>
                <a:spcPct val="0"/>
              </a:spcBef>
              <a:buClrTx/>
              <a:buSzTx/>
              <a:buNone/>
            </a:pPr>
            <a:r>
              <a:rPr lang="en-US" altLang="en-US" sz="1800" dirty="0">
                <a:solidFill>
                  <a:schemeClr val="tx1"/>
                </a:solidFill>
                <a:latin typeface="Garamond" panose="02020404030301010803" pitchFamily="18" charset="0"/>
                <a:cs typeface="PT Bold Heading" pitchFamily="2" charset="-78"/>
              </a:rPr>
              <a:t>There are different opinions regarding the 7 </a:t>
            </a:r>
            <a:r>
              <a:rPr lang="en-US" altLang="en-US" sz="1800" dirty="0" err="1">
                <a:solidFill>
                  <a:schemeClr val="tx1"/>
                </a:solidFill>
                <a:latin typeface="Garamond" panose="02020404030301010803" pitchFamily="18" charset="0"/>
                <a:cs typeface="PT Bold Heading" pitchFamily="2" charset="-78"/>
              </a:rPr>
              <a:t>Ahrof</a:t>
            </a:r>
            <a:r>
              <a:rPr lang="en-US" altLang="en-US" sz="1800" dirty="0">
                <a:solidFill>
                  <a:schemeClr val="tx1"/>
                </a:solidFill>
                <a:latin typeface="Garamond" panose="02020404030301010803" pitchFamily="18" charset="0"/>
                <a:cs typeface="PT Bold Heading" pitchFamily="2" charset="-78"/>
              </a:rPr>
              <a:t>. Mostly it is : </a:t>
            </a:r>
          </a:p>
          <a:p>
            <a:pPr algn="ctr" rtl="0">
              <a:spcBef>
                <a:spcPct val="0"/>
              </a:spcBef>
              <a:buClrTx/>
              <a:buSzTx/>
              <a:buNone/>
            </a:pPr>
            <a:r>
              <a:rPr lang="en-US" altLang="en-US" sz="1800" b="1" dirty="0">
                <a:solidFill>
                  <a:schemeClr val="tx1"/>
                </a:solidFill>
                <a:latin typeface="Garamond" panose="02020404030301010803" pitchFamily="18" charset="0"/>
                <a:cs typeface="PT Bold Heading" pitchFamily="2" charset="-78"/>
              </a:rPr>
              <a:t>The ways that all </a:t>
            </a:r>
            <a:r>
              <a:rPr lang="en-US" altLang="en-US" sz="1800" b="1" dirty="0" err="1">
                <a:solidFill>
                  <a:schemeClr val="tx1"/>
                </a:solidFill>
                <a:latin typeface="Garamond" panose="02020404030301010803" pitchFamily="18" charset="0"/>
                <a:cs typeface="PT Bold Heading" pitchFamily="2" charset="-78"/>
              </a:rPr>
              <a:t>Qera’at</a:t>
            </a:r>
            <a:r>
              <a:rPr lang="en-US" altLang="en-US" sz="1800" b="1" dirty="0">
                <a:solidFill>
                  <a:schemeClr val="tx1"/>
                </a:solidFill>
                <a:latin typeface="Garamond" panose="02020404030301010803" pitchFamily="18" charset="0"/>
                <a:cs typeface="PT Bold Heading" pitchFamily="2" charset="-78"/>
              </a:rPr>
              <a:t> differ from each others</a:t>
            </a:r>
            <a:r>
              <a:rPr lang="en-US" altLang="en-US" sz="4800" b="1" dirty="0">
                <a:solidFill>
                  <a:schemeClr val="tx1"/>
                </a:solidFill>
                <a:latin typeface="Garamond" panose="02020404030301010803" pitchFamily="18" charset="0"/>
                <a:cs typeface="PT Bold Heading" pitchFamily="2" charset="-78"/>
              </a:rPr>
              <a:t> </a:t>
            </a:r>
            <a:endParaRPr lang="en-US" altLang="en-US" sz="4800" b="1" dirty="0" smtClean="0">
              <a:solidFill>
                <a:schemeClr val="tx1"/>
              </a:solidFill>
              <a:latin typeface="Garamond" panose="02020404030301010803" pitchFamily="18" charset="0"/>
              <a:cs typeface="PT Bold Heading" pitchFamily="2" charset="-78"/>
            </a:endParaRPr>
          </a:p>
          <a:p>
            <a:pPr algn="ctr" rtl="0">
              <a:spcBef>
                <a:spcPct val="0"/>
              </a:spcBef>
              <a:buClrTx/>
              <a:buSzTx/>
              <a:buNone/>
            </a:pPr>
            <a:endParaRPr lang="ar-KW" altLang="en-US" sz="2800" b="1" dirty="0">
              <a:solidFill>
                <a:schemeClr val="tx1"/>
              </a:solidFill>
              <a:latin typeface="Garamond" panose="02020404030301010803" pitchFamily="18" charset="0"/>
              <a:cs typeface="PT Bold Heading" pitchFamily="2" charset="-78"/>
            </a:endParaRPr>
          </a:p>
          <a:p>
            <a:pPr algn="ctr" eaLnBrk="1" hangingPunct="1">
              <a:spcBef>
                <a:spcPct val="0"/>
              </a:spcBef>
              <a:buClrTx/>
              <a:buSzTx/>
              <a:buFontTx/>
              <a:buNone/>
            </a:pPr>
            <a:r>
              <a:rPr lang="ar-KW" altLang="en-US" sz="1800" dirty="0" smtClean="0">
                <a:solidFill>
                  <a:schemeClr val="tx1"/>
                </a:solidFill>
                <a:latin typeface="Garamond" panose="02020404030301010803" pitchFamily="18" charset="0"/>
                <a:cs typeface="PT Bold Heading" pitchFamily="2" charset="-78"/>
              </a:rPr>
              <a:t>وقد </a:t>
            </a:r>
            <a:r>
              <a:rPr lang="ar-KW" altLang="en-US" sz="1800" dirty="0">
                <a:solidFill>
                  <a:schemeClr val="tx1"/>
                </a:solidFill>
                <a:latin typeface="Garamond" panose="02020404030301010803" pitchFamily="18" charset="0"/>
                <a:cs typeface="PT Bold Heading" pitchFamily="2" charset="-78"/>
              </a:rPr>
              <a:t>اختلفوا في </a:t>
            </a:r>
            <a:r>
              <a:rPr lang="ar-KW" altLang="en-US" sz="1800" b="1" u="sng" dirty="0">
                <a:solidFill>
                  <a:schemeClr val="tx1"/>
                </a:solidFill>
                <a:latin typeface="Garamond" panose="02020404030301010803" pitchFamily="18" charset="0"/>
                <a:cs typeface="PT Bold Heading" pitchFamily="2" charset="-78"/>
              </a:rPr>
              <a:t>المراد بالأحرف السبعة </a:t>
            </a:r>
            <a:r>
              <a:rPr lang="ar-KW" altLang="en-US" sz="1800" dirty="0">
                <a:solidFill>
                  <a:schemeClr val="tx1"/>
                </a:solidFill>
                <a:latin typeface="Garamond" panose="02020404030301010803" pitchFamily="18" charset="0"/>
                <a:cs typeface="PT Bold Heading" pitchFamily="2" charset="-78"/>
              </a:rPr>
              <a:t>اختلافًا كثيرًا </a:t>
            </a:r>
          </a:p>
          <a:p>
            <a:pPr algn="ctr" eaLnBrk="1" hangingPunct="1">
              <a:spcBef>
                <a:spcPct val="0"/>
              </a:spcBef>
              <a:buClrTx/>
              <a:buSzTx/>
              <a:buFontTx/>
              <a:buNone/>
            </a:pPr>
            <a:r>
              <a:rPr lang="ar-KW" altLang="en-US" sz="1800" dirty="0">
                <a:solidFill>
                  <a:schemeClr val="tx1"/>
                </a:solidFill>
                <a:latin typeface="Garamond" panose="02020404030301010803" pitchFamily="18" charset="0"/>
                <a:cs typeface="PT Bold Heading" pitchFamily="2" charset="-78"/>
              </a:rPr>
              <a:t>الذي يرجحه المحققون من العلماء </a:t>
            </a:r>
          </a:p>
          <a:p>
            <a:pPr algn="ctr" eaLnBrk="1" hangingPunct="1">
              <a:spcBef>
                <a:spcPct val="0"/>
              </a:spcBef>
              <a:buClrTx/>
              <a:buSzTx/>
              <a:buFontTx/>
              <a:buNone/>
            </a:pPr>
            <a:r>
              <a:rPr lang="ar-KW" altLang="en-US" sz="1800" dirty="0">
                <a:solidFill>
                  <a:schemeClr val="tx1"/>
                </a:solidFill>
                <a:latin typeface="Garamond" panose="02020404030301010803" pitchFamily="18" charset="0"/>
                <a:cs typeface="PT Bold Heading" pitchFamily="2" charset="-78"/>
              </a:rPr>
              <a:t>مذهبَ </a:t>
            </a:r>
            <a:r>
              <a:rPr lang="ar-KW" altLang="en-US" sz="1800" b="1" dirty="0">
                <a:solidFill>
                  <a:schemeClr val="tx1"/>
                </a:solidFill>
                <a:latin typeface="Garamond" panose="02020404030301010803" pitchFamily="18" charset="0"/>
                <a:cs typeface="PT Bold Heading" pitchFamily="2" charset="-78"/>
              </a:rPr>
              <a:t>الإمامِ أبي الفضل الرازي .. </a:t>
            </a:r>
            <a:r>
              <a:rPr lang="ar-KW" altLang="en-US" sz="1800" dirty="0">
                <a:solidFill>
                  <a:schemeClr val="tx1"/>
                </a:solidFill>
                <a:latin typeface="Garamond" panose="02020404030301010803" pitchFamily="18" charset="0"/>
                <a:cs typeface="PT Bold Heading" pitchFamily="2" charset="-78"/>
              </a:rPr>
              <a:t>أن المراد بهذه الأحرف</a:t>
            </a:r>
          </a:p>
          <a:p>
            <a:pPr algn="ctr" eaLnBrk="1" hangingPunct="1">
              <a:lnSpc>
                <a:spcPct val="150000"/>
              </a:lnSpc>
              <a:spcBef>
                <a:spcPct val="0"/>
              </a:spcBef>
              <a:buClrTx/>
              <a:buSzTx/>
              <a:buFontTx/>
              <a:buNone/>
            </a:pPr>
            <a:r>
              <a:rPr lang="ar-KW" altLang="en-US" b="1" dirty="0">
                <a:solidFill>
                  <a:schemeClr val="tx1"/>
                </a:solidFill>
                <a:latin typeface="Garamond" panose="02020404030301010803" pitchFamily="18" charset="0"/>
                <a:cs typeface="PT Bold Heading" pitchFamily="2" charset="-78"/>
              </a:rPr>
              <a:t>الأوجه التي يقع بها التغاير </a:t>
            </a:r>
            <a:r>
              <a:rPr lang="ar-KW" altLang="en-US" b="1" dirty="0" smtClean="0">
                <a:solidFill>
                  <a:schemeClr val="tx1"/>
                </a:solidFill>
                <a:latin typeface="Garamond" panose="02020404030301010803" pitchFamily="18" charset="0"/>
                <a:cs typeface="PT Bold Heading" pitchFamily="2" charset="-78"/>
              </a:rPr>
              <a:t>والاختلاف</a:t>
            </a:r>
            <a:endParaRPr lang="ar-SA" altLang="en-US" b="1" dirty="0" smtClean="0">
              <a:solidFill>
                <a:schemeClr val="tx1"/>
              </a:solidFill>
              <a:latin typeface="Garamond" panose="02020404030301010803" pitchFamily="18" charset="0"/>
              <a:cs typeface="PT Bold Heading" pitchFamily="2" charset="-78"/>
            </a:endParaRPr>
          </a:p>
        </p:txBody>
      </p:sp>
      <p:sp>
        <p:nvSpPr>
          <p:cNvPr id="9" name="Rectangle 8"/>
          <p:cNvSpPr>
            <a:spLocks noChangeArrowheads="1"/>
          </p:cNvSpPr>
          <p:nvPr/>
        </p:nvSpPr>
        <p:spPr bwMode="auto">
          <a:xfrm>
            <a:off x="1102660" y="1604092"/>
            <a:ext cx="7584141" cy="6477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SA" sz="3600" b="1" dirty="0" smtClean="0">
                <a:solidFill>
                  <a:srgbClr val="B40305"/>
                </a:solidFill>
                <a:latin typeface="Arial" pitchFamily="34" charset="0"/>
                <a:cs typeface="Arial" pitchFamily="34" charset="0"/>
              </a:rPr>
              <a:t>عصر </a:t>
            </a:r>
            <a:r>
              <a:rPr lang="ar-KW" sz="3600" b="1" dirty="0" smtClean="0">
                <a:solidFill>
                  <a:srgbClr val="B40305"/>
                </a:solidFill>
                <a:latin typeface="Arial" pitchFamily="34" charset="0"/>
                <a:cs typeface="Arial" pitchFamily="34" charset="0"/>
              </a:rPr>
              <a:t>النبي </a:t>
            </a:r>
            <a:r>
              <a:rPr lang="ar-KW" sz="3600" b="1" dirty="0">
                <a:solidFill>
                  <a:srgbClr val="B40305"/>
                </a:solidFill>
                <a:latin typeface="Arial" pitchFamily="34" charset="0"/>
                <a:cs typeface="Arial" pitchFamily="34" charset="0"/>
              </a:rPr>
              <a:t>محمد </a:t>
            </a:r>
            <a:r>
              <a:rPr lang="ar-KW" sz="600" b="1" dirty="0">
                <a:latin typeface="Arial" pitchFamily="34" charset="0"/>
                <a:cs typeface="Arial" pitchFamily="34" charset="0"/>
              </a:rPr>
              <a:t>صلى الله عليه وسلم   </a:t>
            </a:r>
            <a:r>
              <a:rPr lang="ar-KW" sz="1100" b="1" dirty="0">
                <a:latin typeface="Arial" pitchFamily="34" charset="0"/>
                <a:cs typeface="Arial" pitchFamily="34" charset="0"/>
              </a:rPr>
              <a:t>(13 قبل الهجرة – 11 هـ</a:t>
            </a:r>
            <a:r>
              <a:rPr lang="ar-KW" sz="1100" b="1" dirty="0" smtClean="0">
                <a:latin typeface="Arial" pitchFamily="34" charset="0"/>
                <a:cs typeface="Arial" pitchFamily="34" charset="0"/>
              </a:rPr>
              <a:t>)</a:t>
            </a:r>
            <a:r>
              <a:rPr lang="ar-SA" sz="1100" b="1" dirty="0" smtClean="0">
                <a:latin typeface="Arial" pitchFamily="34" charset="0"/>
                <a:cs typeface="Arial" pitchFamily="34" charset="0"/>
              </a:rPr>
              <a:t> </a:t>
            </a:r>
            <a:r>
              <a:rPr lang="en-US" sz="2400" b="1" dirty="0" smtClean="0">
                <a:solidFill>
                  <a:srgbClr val="B40305"/>
                </a:solidFill>
                <a:latin typeface="Arial" pitchFamily="34" charset="0"/>
                <a:cs typeface="Arial" pitchFamily="34" charset="0"/>
              </a:rPr>
              <a:t>The Prophet </a:t>
            </a:r>
            <a:r>
              <a:rPr lang="en-US" sz="1100" b="1" dirty="0" smtClean="0">
                <a:solidFill>
                  <a:srgbClr val="B40305"/>
                </a:solidFill>
                <a:latin typeface="Arial" pitchFamily="34" charset="0"/>
                <a:cs typeface="Arial" pitchFamily="34" charset="0"/>
              </a:rPr>
              <a:t>(PBUH) </a:t>
            </a:r>
            <a:r>
              <a:rPr lang="en-US" sz="2400" b="1" dirty="0" smtClean="0">
                <a:solidFill>
                  <a:srgbClr val="B40305"/>
                </a:solidFill>
                <a:latin typeface="Arial" pitchFamily="34" charset="0"/>
                <a:cs typeface="Arial" pitchFamily="34" charset="0"/>
              </a:rPr>
              <a:t>era</a:t>
            </a:r>
            <a:endParaRPr lang="ar-KW" sz="1100" b="1" dirty="0">
              <a:solidFill>
                <a:srgbClr val="B40305"/>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522995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stCondLst>
                                            <p:cond delay="0"/>
                                          </p:stCondLst>
                                        </p:cTn>
                                        <p:tgtEl>
                                          <p:spTgt spid="9">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9">
                                            <p:bg/>
                                          </p:spTgt>
                                        </p:tgtEl>
                                        <p:attrNameLst>
                                          <p:attrName>style.visibility</p:attrName>
                                        </p:attrNameLst>
                                      </p:cBhvr>
                                      <p:to>
                                        <p:strVal val="visible"/>
                                      </p:to>
                                    </p:set>
                                    <p:animEffect transition="in" filter="fade">
                                      <p:cBhvr>
                                        <p:cTn id="18" dur="1000">
                                          <p:stCondLst>
                                            <p:cond delay="0"/>
                                          </p:stCondLst>
                                        </p:cTn>
                                        <p:tgtEl>
                                          <p:spTgt spid="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build="p"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438838" y="1604092"/>
            <a:ext cx="7584141" cy="647700"/>
          </a:xfrm>
          <a:prstGeom prst="rect">
            <a:avLst/>
          </a:prstGeom>
          <a:solidFill>
            <a:schemeClr val="accent6">
              <a:lumMod val="40000"/>
              <a:lumOff val="60000"/>
            </a:schemeClr>
          </a:solidFill>
          <a:ln w="9525">
            <a:solidFill>
              <a:schemeClr val="tx1"/>
            </a:solidFill>
            <a:miter lim="800000"/>
            <a:headEnd/>
            <a:tailEnd/>
          </a:ln>
          <a:effectLst/>
        </p:spPr>
        <p:txBody>
          <a:bodyPr/>
          <a:lstStyle/>
          <a:p>
            <a:pPr algn="ctr" rtl="1">
              <a:buClr>
                <a:schemeClr val="tx1"/>
              </a:buClr>
              <a:buSzPct val="75000"/>
            </a:pPr>
            <a:r>
              <a:rPr lang="ar-KW" altLang="en-US" sz="3200" b="1" dirty="0">
                <a:solidFill>
                  <a:srgbClr val="B40305"/>
                </a:solidFill>
                <a:latin typeface="Arial" panose="020B0604020202020204" pitchFamily="34" charset="0"/>
              </a:rPr>
              <a:t>عصر الصحابة </a:t>
            </a:r>
            <a:r>
              <a:rPr lang="ar-KW" altLang="en-US" sz="1000" b="1" dirty="0">
                <a:latin typeface="Arial" panose="020B0604020202020204" pitchFamily="34" charset="0"/>
              </a:rPr>
              <a:t>رضي الله عنهم   </a:t>
            </a:r>
            <a:r>
              <a:rPr lang="ar-KW" altLang="en-US" sz="1100" b="1" dirty="0">
                <a:latin typeface="Arial" panose="020B0604020202020204" pitchFamily="34" charset="0"/>
              </a:rPr>
              <a:t>(11 هـ  - 100هـ )</a:t>
            </a:r>
            <a:r>
              <a:rPr lang="en-US" altLang="en-US" sz="2400" b="1" dirty="0">
                <a:solidFill>
                  <a:srgbClr val="B40305"/>
                </a:solidFill>
                <a:latin typeface="Arial" panose="020B0604020202020204" pitchFamily="34" charset="0"/>
                <a:cs typeface="Arial" panose="020B0604020202020204" pitchFamily="34" charset="0"/>
              </a:rPr>
              <a:t>The Sahaba </a:t>
            </a:r>
            <a:r>
              <a:rPr lang="en-US" altLang="en-US" sz="1600" b="1" dirty="0">
                <a:solidFill>
                  <a:srgbClr val="B40305"/>
                </a:solidFill>
                <a:latin typeface="Arial" panose="020B0604020202020204" pitchFamily="34" charset="0"/>
                <a:cs typeface="Arial" panose="020B0604020202020204" pitchFamily="34" charset="0"/>
              </a:rPr>
              <a:t>(Companions) </a:t>
            </a:r>
            <a:r>
              <a:rPr lang="en-US" altLang="en-US" sz="2400" b="1" dirty="0">
                <a:solidFill>
                  <a:srgbClr val="B40305"/>
                </a:solidFill>
                <a:latin typeface="Arial" panose="020B0604020202020204" pitchFamily="34" charset="0"/>
                <a:cs typeface="Arial" panose="020B0604020202020204" pitchFamily="34" charset="0"/>
              </a:rPr>
              <a:t>era </a:t>
            </a:r>
            <a:endParaRPr lang="ar-KW" altLang="en-US" sz="6600" b="1" dirty="0">
              <a:solidFill>
                <a:srgbClr val="B40305"/>
              </a:solidFill>
              <a:latin typeface="Arial" panose="020B0604020202020204" pitchFamily="34" charset="0"/>
            </a:endParaRPr>
          </a:p>
        </p:txBody>
      </p:sp>
      <p:sp>
        <p:nvSpPr>
          <p:cNvPr id="9" name="Rectangle 5"/>
          <p:cNvSpPr>
            <a:spLocks noChangeArrowheads="1"/>
          </p:cNvSpPr>
          <p:nvPr/>
        </p:nvSpPr>
        <p:spPr bwMode="auto">
          <a:xfrm>
            <a:off x="3935413" y="2779713"/>
            <a:ext cx="6365034" cy="302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sz="2800" b="1" dirty="0">
                <a:solidFill>
                  <a:schemeClr val="tx1"/>
                </a:solidFill>
                <a:latin typeface="Garamond" panose="02020404030301010803" pitchFamily="18" charset="0"/>
                <a:ea typeface="华文楷体"/>
                <a:cs typeface="华文楷体"/>
              </a:rPr>
              <a:t>آخر الصحابة </a:t>
            </a:r>
            <a:r>
              <a:rPr lang="ar-KW" altLang="en-US" sz="2800" b="1" dirty="0" smtClean="0">
                <a:solidFill>
                  <a:schemeClr val="tx1"/>
                </a:solidFill>
                <a:latin typeface="Garamond" panose="02020404030301010803" pitchFamily="18" charset="0"/>
                <a:ea typeface="华文楷体"/>
                <a:cs typeface="华文楷体"/>
              </a:rPr>
              <a:t>موتاً</a:t>
            </a:r>
            <a:endParaRPr lang="en-US" altLang="en-US" sz="2800" b="1" dirty="0" smtClean="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en-US" altLang="en-US" sz="2800" b="1" dirty="0" smtClean="0">
                <a:solidFill>
                  <a:schemeClr val="tx1"/>
                </a:solidFill>
                <a:latin typeface="Garamond" panose="02020404030301010803" pitchFamily="18" charset="0"/>
                <a:ea typeface="华文楷体"/>
                <a:cs typeface="华文楷体"/>
              </a:rPr>
              <a:t>The last companion to die</a:t>
            </a:r>
            <a:endParaRPr lang="ar-KW" altLang="en-US" sz="28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endParaRPr lang="ar-KW" altLang="en-US" sz="28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ar-KW" altLang="en-US" b="1" dirty="0">
                <a:solidFill>
                  <a:schemeClr val="tx1"/>
                </a:solidFill>
                <a:latin typeface="Garamond" panose="02020404030301010803" pitchFamily="18" charset="0"/>
                <a:ea typeface="华文楷体"/>
                <a:cs typeface="华文楷体"/>
              </a:rPr>
              <a:t>ابن الطفيل </a:t>
            </a:r>
            <a:r>
              <a:rPr lang="ar-KW" altLang="en-US" b="1" dirty="0">
                <a:solidFill>
                  <a:schemeClr val="accent1">
                    <a:lumMod val="50000"/>
                  </a:schemeClr>
                </a:solidFill>
                <a:latin typeface="Garamond" panose="02020404030301010803" pitchFamily="18" charset="0"/>
                <a:ea typeface="华文楷体"/>
                <a:cs typeface="华文楷体"/>
              </a:rPr>
              <a:t>عامر بن واثلة </a:t>
            </a:r>
            <a:r>
              <a:rPr lang="ar-KW" altLang="en-US" b="1" dirty="0" smtClean="0">
                <a:solidFill>
                  <a:schemeClr val="tx1"/>
                </a:solidFill>
                <a:latin typeface="Garamond" panose="02020404030301010803" pitchFamily="18" charset="0"/>
                <a:ea typeface="华文楷体"/>
                <a:cs typeface="华文楷体"/>
              </a:rPr>
              <a:t>الكناني</a:t>
            </a:r>
            <a:endParaRPr lang="en-US" altLang="en-US" b="1" dirty="0" smtClean="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en-US" altLang="en-US" sz="2400" b="1" dirty="0" smtClean="0">
                <a:solidFill>
                  <a:schemeClr val="tx1"/>
                </a:solidFill>
                <a:latin typeface="Garamond" panose="02020404030301010803" pitchFamily="18" charset="0"/>
                <a:ea typeface="华文楷体"/>
                <a:cs typeface="华文楷体"/>
              </a:rPr>
              <a:t>Ibn al-</a:t>
            </a:r>
            <a:r>
              <a:rPr lang="en-US" altLang="en-US" sz="2400" b="1" dirty="0" err="1" smtClean="0">
                <a:solidFill>
                  <a:schemeClr val="tx1"/>
                </a:solidFill>
                <a:latin typeface="Garamond" panose="02020404030301010803" pitchFamily="18" charset="0"/>
                <a:ea typeface="华文楷体"/>
                <a:cs typeface="华文楷体"/>
              </a:rPr>
              <a:t>Tofail</a:t>
            </a:r>
            <a:r>
              <a:rPr lang="en-US" altLang="en-US" sz="2400" b="1" dirty="0" smtClean="0">
                <a:solidFill>
                  <a:schemeClr val="tx1"/>
                </a:solidFill>
                <a:latin typeface="Garamond" panose="02020404030301010803" pitchFamily="18" charset="0"/>
                <a:ea typeface="华文楷体"/>
                <a:cs typeface="华文楷体"/>
              </a:rPr>
              <a:t> </a:t>
            </a:r>
            <a:r>
              <a:rPr lang="en-US" altLang="en-US" sz="2400" b="1" dirty="0" err="1" smtClean="0">
                <a:solidFill>
                  <a:schemeClr val="tx1"/>
                </a:solidFill>
                <a:latin typeface="Garamond" panose="02020404030301010803" pitchFamily="18" charset="0"/>
                <a:ea typeface="华文楷体"/>
                <a:cs typeface="华文楷体"/>
              </a:rPr>
              <a:t>Amer</a:t>
            </a:r>
            <a:r>
              <a:rPr lang="en-US" altLang="en-US" sz="2400" b="1" dirty="0" smtClean="0">
                <a:solidFill>
                  <a:schemeClr val="tx1"/>
                </a:solidFill>
                <a:latin typeface="Garamond" panose="02020404030301010803" pitchFamily="18" charset="0"/>
                <a:ea typeface="华文楷体"/>
                <a:cs typeface="华文楷体"/>
              </a:rPr>
              <a:t> ibn </a:t>
            </a:r>
            <a:r>
              <a:rPr lang="en-US" altLang="en-US" sz="2400" b="1" dirty="0" err="1" smtClean="0">
                <a:solidFill>
                  <a:schemeClr val="tx1"/>
                </a:solidFill>
                <a:latin typeface="Garamond" panose="02020404030301010803" pitchFamily="18" charset="0"/>
                <a:ea typeface="华文楷体"/>
                <a:cs typeface="华文楷体"/>
              </a:rPr>
              <a:t>Wathelah</a:t>
            </a:r>
            <a:r>
              <a:rPr lang="en-US" altLang="en-US" sz="2400" b="1" dirty="0" smtClean="0">
                <a:solidFill>
                  <a:schemeClr val="tx1"/>
                </a:solidFill>
                <a:latin typeface="Garamond" panose="02020404030301010803" pitchFamily="18" charset="0"/>
                <a:ea typeface="华文楷体"/>
                <a:cs typeface="华文楷体"/>
              </a:rPr>
              <a:t> al-</a:t>
            </a:r>
            <a:r>
              <a:rPr lang="en-US" altLang="en-US" sz="2400" b="1" dirty="0" err="1" smtClean="0">
                <a:solidFill>
                  <a:schemeClr val="tx1"/>
                </a:solidFill>
                <a:latin typeface="Garamond" panose="02020404030301010803" pitchFamily="18" charset="0"/>
                <a:ea typeface="华文楷体"/>
                <a:cs typeface="华文楷体"/>
              </a:rPr>
              <a:t>Kenany</a:t>
            </a:r>
            <a:endParaRPr lang="ar-KW" altLang="en-US" sz="24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endParaRPr lang="ar-KW" altLang="en-US" sz="40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en-US" altLang="en-US" b="1" dirty="0">
                <a:solidFill>
                  <a:srgbClr val="C00000"/>
                </a:solidFill>
                <a:latin typeface="Garamond" panose="02020404030301010803" pitchFamily="18" charset="0"/>
                <a:ea typeface="华文楷体"/>
                <a:cs typeface="华文楷体"/>
              </a:rPr>
              <a:t> </a:t>
            </a:r>
            <a:r>
              <a:rPr lang="en-US" altLang="en-US" b="1" dirty="0" smtClean="0">
                <a:solidFill>
                  <a:srgbClr val="C00000"/>
                </a:solidFill>
                <a:latin typeface="Garamond" panose="02020404030301010803" pitchFamily="18" charset="0"/>
                <a:ea typeface="华文楷体"/>
                <a:cs typeface="华文楷体"/>
              </a:rPr>
              <a:t>H.A</a:t>
            </a:r>
            <a:r>
              <a:rPr lang="ar-KW" altLang="en-US" b="1" dirty="0" smtClean="0">
                <a:solidFill>
                  <a:srgbClr val="C00000"/>
                </a:solidFill>
                <a:latin typeface="Garamond" panose="02020404030301010803" pitchFamily="18" charset="0"/>
                <a:ea typeface="华文楷体"/>
                <a:cs typeface="华文楷体"/>
              </a:rPr>
              <a:t>100 </a:t>
            </a:r>
            <a:r>
              <a:rPr lang="ar-KW" altLang="en-US" b="1" dirty="0">
                <a:solidFill>
                  <a:srgbClr val="C00000"/>
                </a:solidFill>
                <a:latin typeface="Garamond" panose="02020404030301010803" pitchFamily="18" charset="0"/>
                <a:ea typeface="华文楷体"/>
                <a:cs typeface="华文楷体"/>
              </a:rPr>
              <a:t>هـ </a:t>
            </a:r>
            <a:r>
              <a:rPr lang="ar-KW" altLang="en-US" sz="1800" b="1" dirty="0">
                <a:solidFill>
                  <a:schemeClr val="tx1"/>
                </a:solidFill>
                <a:latin typeface="Garamond" panose="02020404030301010803" pitchFamily="18" charset="0"/>
                <a:ea typeface="华文楷体"/>
                <a:cs typeface="华文楷体"/>
              </a:rPr>
              <a:t>– 102 – 107 – </a:t>
            </a:r>
            <a:r>
              <a:rPr lang="ar-KW" altLang="en-US" sz="1800" b="1" dirty="0" smtClean="0">
                <a:solidFill>
                  <a:schemeClr val="tx1"/>
                </a:solidFill>
                <a:latin typeface="Garamond" panose="02020404030301010803" pitchFamily="18" charset="0"/>
                <a:ea typeface="华文楷体"/>
                <a:cs typeface="华文楷体"/>
              </a:rPr>
              <a:t>110</a:t>
            </a:r>
            <a:endParaRPr lang="fr-FR" altLang="en-US" sz="1800" b="1" dirty="0">
              <a:solidFill>
                <a:schemeClr val="tx1"/>
              </a:solidFill>
              <a:latin typeface="Garamond" panose="02020404030301010803" pitchFamily="18" charset="0"/>
              <a:ea typeface="华文楷体"/>
              <a:cs typeface="华文楷体"/>
            </a:endParaRPr>
          </a:p>
        </p:txBody>
      </p:sp>
    </p:spTree>
    <p:custDataLst>
      <p:tags r:id="rId1"/>
    </p:custDataLst>
    <p:extLst>
      <p:ext uri="{BB962C8B-B14F-4D97-AF65-F5344CB8AC3E}">
        <p14:creationId xmlns:p14="http://schemas.microsoft.com/office/powerpoint/2010/main" val="1739429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9" grpId="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3738282" y="3322263"/>
            <a:ext cx="680421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lnSpc>
                <a:spcPct val="90000"/>
              </a:lnSpc>
              <a:spcBef>
                <a:spcPct val="0"/>
              </a:spcBef>
              <a:buClrTx/>
              <a:buSzTx/>
              <a:buFont typeface="Wingdings" panose="05000000000000000000" pitchFamily="2" charset="2"/>
              <a:buChar char="q"/>
            </a:pPr>
            <a:r>
              <a:rPr lang="ar-KW" altLang="en-US" sz="2800" b="1" dirty="0">
                <a:solidFill>
                  <a:schemeClr val="accent2">
                    <a:lumMod val="50000"/>
                  </a:schemeClr>
                </a:solidFill>
                <a:latin typeface="Garamond" panose="02020404030301010803" pitchFamily="18" charset="0"/>
                <a:ea typeface="华文楷体"/>
                <a:cs typeface="华文楷体"/>
              </a:rPr>
              <a:t>عثمان بن </a:t>
            </a:r>
            <a:r>
              <a:rPr lang="ar-KW" altLang="en-US" sz="2800" b="1" dirty="0" smtClean="0">
                <a:solidFill>
                  <a:schemeClr val="accent2">
                    <a:lumMod val="50000"/>
                  </a:schemeClr>
                </a:solidFill>
                <a:latin typeface="Garamond" panose="02020404030301010803" pitchFamily="18" charset="0"/>
                <a:ea typeface="华文楷体"/>
                <a:cs typeface="华文楷体"/>
              </a:rPr>
              <a:t>عفان</a:t>
            </a:r>
            <a:r>
              <a:rPr lang="ar-SA" altLang="en-US" sz="2800" b="1" dirty="0" smtClean="0">
                <a:solidFill>
                  <a:schemeClr val="accent2">
                    <a:lumMod val="50000"/>
                  </a:schemeClr>
                </a:solidFill>
                <a:latin typeface="Garamond" panose="02020404030301010803" pitchFamily="18" charset="0"/>
                <a:ea typeface="华文楷体"/>
                <a:cs typeface="华文楷体"/>
              </a:rPr>
              <a:t>               </a:t>
            </a:r>
            <a:r>
              <a:rPr lang="en-US" altLang="en-US" sz="2800" b="1" dirty="0" err="1" smtClean="0">
                <a:solidFill>
                  <a:schemeClr val="accent2">
                    <a:lumMod val="50000"/>
                  </a:schemeClr>
                </a:solidFill>
                <a:latin typeface="Garamond" panose="02020404030301010803" pitchFamily="18" charset="0"/>
                <a:ea typeface="华文楷体"/>
                <a:cs typeface="华文楷体"/>
              </a:rPr>
              <a:t>Urhman</a:t>
            </a:r>
            <a:r>
              <a:rPr lang="en-US" altLang="en-US" sz="2800" b="1" dirty="0" smtClean="0">
                <a:solidFill>
                  <a:schemeClr val="accent2">
                    <a:lumMod val="50000"/>
                  </a:schemeClr>
                </a:solidFill>
                <a:latin typeface="Garamond" panose="02020404030301010803" pitchFamily="18" charset="0"/>
                <a:ea typeface="华文楷体"/>
                <a:cs typeface="华文楷体"/>
              </a:rPr>
              <a:t> ibn </a:t>
            </a:r>
            <a:r>
              <a:rPr lang="en-US" altLang="en-US" sz="2800" b="1" dirty="0" err="1" smtClean="0">
                <a:solidFill>
                  <a:schemeClr val="accent2">
                    <a:lumMod val="50000"/>
                  </a:schemeClr>
                </a:solidFill>
                <a:latin typeface="Garamond" panose="02020404030301010803" pitchFamily="18" charset="0"/>
                <a:ea typeface="华文楷体"/>
                <a:cs typeface="华文楷体"/>
              </a:rPr>
              <a:t>Affan</a:t>
            </a:r>
            <a:r>
              <a:rPr lang="en-US" altLang="en-US" sz="2800" b="1" dirty="0" smtClean="0">
                <a:solidFill>
                  <a:schemeClr val="accent2">
                    <a:lumMod val="50000"/>
                  </a:schemeClr>
                </a:solidFill>
                <a:latin typeface="Garamond" panose="02020404030301010803" pitchFamily="18" charset="0"/>
                <a:ea typeface="华文楷体"/>
                <a:cs typeface="华文楷体"/>
              </a:rPr>
              <a:t> </a:t>
            </a:r>
            <a:endParaRPr lang="ar-KW" altLang="en-US" sz="2800" b="1" dirty="0">
              <a:solidFill>
                <a:schemeClr val="accent2">
                  <a:lumMod val="50000"/>
                </a:schemeClr>
              </a:solidFill>
              <a:latin typeface="Garamond" panose="02020404030301010803" pitchFamily="18" charset="0"/>
              <a:ea typeface="华文楷体"/>
              <a:cs typeface="华文楷体"/>
            </a:endParaRPr>
          </a:p>
          <a:p>
            <a:pPr eaLnBrk="1" hangingPunct="1">
              <a:lnSpc>
                <a:spcPct val="90000"/>
              </a:lnSpc>
              <a:spcBef>
                <a:spcPct val="0"/>
              </a:spcBef>
              <a:buClrTx/>
              <a:buSzTx/>
              <a:buFont typeface="Wingdings" panose="05000000000000000000" pitchFamily="2" charset="2"/>
              <a:buChar char="q"/>
            </a:pPr>
            <a:r>
              <a:rPr lang="ar-KW" altLang="en-US" sz="2800" b="1" dirty="0">
                <a:solidFill>
                  <a:schemeClr val="accent2">
                    <a:lumMod val="50000"/>
                  </a:schemeClr>
                </a:solidFill>
                <a:latin typeface="Garamond" panose="02020404030301010803" pitchFamily="18" charset="0"/>
                <a:ea typeface="华文楷体"/>
                <a:cs typeface="华文楷体"/>
              </a:rPr>
              <a:t>علي بن أبي </a:t>
            </a:r>
            <a:r>
              <a:rPr lang="ar-KW" altLang="en-US" sz="2800" b="1" dirty="0" smtClean="0">
                <a:solidFill>
                  <a:schemeClr val="accent2">
                    <a:lumMod val="50000"/>
                  </a:schemeClr>
                </a:solidFill>
                <a:latin typeface="Garamond" panose="02020404030301010803" pitchFamily="18" charset="0"/>
                <a:ea typeface="华文楷体"/>
                <a:cs typeface="华文楷体"/>
              </a:rPr>
              <a:t>طالب</a:t>
            </a:r>
            <a:r>
              <a:rPr lang="ar-SA" altLang="en-US" sz="2800" b="1" dirty="0" smtClean="0">
                <a:solidFill>
                  <a:schemeClr val="accent2">
                    <a:lumMod val="50000"/>
                  </a:schemeClr>
                </a:solidFill>
                <a:latin typeface="Garamond" panose="02020404030301010803" pitchFamily="18" charset="0"/>
                <a:ea typeface="华文楷体"/>
                <a:cs typeface="华文楷体"/>
              </a:rPr>
              <a:t>              </a:t>
            </a:r>
            <a:r>
              <a:rPr lang="en-US" altLang="en-US" sz="2800" b="1" dirty="0" smtClean="0">
                <a:solidFill>
                  <a:schemeClr val="accent2">
                    <a:lumMod val="50000"/>
                  </a:schemeClr>
                </a:solidFill>
                <a:latin typeface="Garamond" panose="02020404030301010803" pitchFamily="18" charset="0"/>
                <a:ea typeface="华文楷体"/>
                <a:cs typeface="华文楷体"/>
              </a:rPr>
              <a:t> Ali ibn </a:t>
            </a:r>
            <a:r>
              <a:rPr lang="en-US" altLang="en-US" sz="2800" b="1" dirty="0" err="1" smtClean="0">
                <a:solidFill>
                  <a:schemeClr val="accent2">
                    <a:lumMod val="50000"/>
                  </a:schemeClr>
                </a:solidFill>
                <a:latin typeface="Garamond" panose="02020404030301010803" pitchFamily="18" charset="0"/>
                <a:ea typeface="华文楷体"/>
                <a:cs typeface="华文楷体"/>
              </a:rPr>
              <a:t>AbiTaleb</a:t>
            </a:r>
            <a:r>
              <a:rPr lang="en-US" altLang="en-US" sz="2800" b="1" dirty="0" smtClean="0">
                <a:solidFill>
                  <a:schemeClr val="accent2">
                    <a:lumMod val="50000"/>
                  </a:schemeClr>
                </a:solidFill>
                <a:latin typeface="Garamond" panose="02020404030301010803" pitchFamily="18" charset="0"/>
                <a:ea typeface="华文楷体"/>
                <a:cs typeface="华文楷体"/>
              </a:rPr>
              <a:t>  </a:t>
            </a:r>
            <a:endParaRPr lang="ar-KW" altLang="en-US" sz="2800" b="1" dirty="0">
              <a:solidFill>
                <a:schemeClr val="accent2">
                  <a:lumMod val="50000"/>
                </a:schemeClr>
              </a:solidFill>
              <a:latin typeface="Garamond" panose="02020404030301010803" pitchFamily="18" charset="0"/>
              <a:ea typeface="华文楷体"/>
              <a:cs typeface="华文楷体"/>
            </a:endParaRPr>
          </a:p>
          <a:p>
            <a:pPr eaLnBrk="1" hangingPunct="1">
              <a:lnSpc>
                <a:spcPct val="90000"/>
              </a:lnSpc>
              <a:spcBef>
                <a:spcPct val="0"/>
              </a:spcBef>
              <a:buClrTx/>
              <a:buSzTx/>
              <a:buFont typeface="Wingdings" panose="05000000000000000000" pitchFamily="2" charset="2"/>
              <a:buChar char="q"/>
            </a:pPr>
            <a:r>
              <a:rPr lang="ar-KW" altLang="en-US" sz="2800" b="1" dirty="0">
                <a:solidFill>
                  <a:schemeClr val="accent2">
                    <a:lumMod val="50000"/>
                  </a:schemeClr>
                </a:solidFill>
                <a:latin typeface="Garamond" panose="02020404030301010803" pitchFamily="18" charset="0"/>
                <a:ea typeface="华文楷体"/>
                <a:cs typeface="华文楷体"/>
              </a:rPr>
              <a:t>زيد بن </a:t>
            </a:r>
            <a:r>
              <a:rPr lang="ar-KW" altLang="en-US" sz="2800" b="1" dirty="0" smtClean="0">
                <a:solidFill>
                  <a:schemeClr val="accent2">
                    <a:lumMod val="50000"/>
                  </a:schemeClr>
                </a:solidFill>
                <a:latin typeface="Garamond" panose="02020404030301010803" pitchFamily="18" charset="0"/>
                <a:ea typeface="华文楷体"/>
                <a:cs typeface="华文楷体"/>
              </a:rPr>
              <a:t>ثابت</a:t>
            </a:r>
            <a:r>
              <a:rPr lang="ar-SA" altLang="en-US" sz="2800" b="1" dirty="0" smtClean="0">
                <a:solidFill>
                  <a:schemeClr val="accent2">
                    <a:lumMod val="50000"/>
                  </a:schemeClr>
                </a:solidFill>
                <a:latin typeface="Garamond" panose="02020404030301010803" pitchFamily="18" charset="0"/>
                <a:ea typeface="华文楷体"/>
                <a:cs typeface="华文楷体"/>
              </a:rPr>
              <a:t>              </a:t>
            </a:r>
            <a:r>
              <a:rPr lang="en-US" altLang="en-US" sz="2800" b="1" dirty="0" smtClean="0">
                <a:solidFill>
                  <a:schemeClr val="accent2">
                    <a:lumMod val="50000"/>
                  </a:schemeClr>
                </a:solidFill>
                <a:latin typeface="Garamond" panose="02020404030301010803" pitchFamily="18" charset="0"/>
                <a:ea typeface="华文楷体"/>
                <a:cs typeface="华文楷体"/>
              </a:rPr>
              <a:t> Zaid ibn </a:t>
            </a:r>
            <a:r>
              <a:rPr lang="en-US" altLang="en-US" sz="2800" b="1" dirty="0" err="1" smtClean="0">
                <a:solidFill>
                  <a:schemeClr val="accent2">
                    <a:lumMod val="50000"/>
                  </a:schemeClr>
                </a:solidFill>
                <a:latin typeface="Garamond" panose="02020404030301010803" pitchFamily="18" charset="0"/>
                <a:ea typeface="华文楷体"/>
                <a:cs typeface="华文楷体"/>
              </a:rPr>
              <a:t>Thabit</a:t>
            </a:r>
            <a:r>
              <a:rPr lang="en-US" altLang="en-US" sz="2800" b="1" dirty="0" smtClean="0">
                <a:solidFill>
                  <a:schemeClr val="accent2">
                    <a:lumMod val="50000"/>
                  </a:schemeClr>
                </a:solidFill>
                <a:latin typeface="Garamond" panose="02020404030301010803" pitchFamily="18" charset="0"/>
                <a:ea typeface="华文楷体"/>
                <a:cs typeface="华文楷体"/>
              </a:rPr>
              <a:t>          </a:t>
            </a:r>
            <a:endParaRPr lang="ar-KW" altLang="en-US" sz="2800" b="1" dirty="0">
              <a:solidFill>
                <a:schemeClr val="accent2">
                  <a:lumMod val="50000"/>
                </a:schemeClr>
              </a:solidFill>
              <a:latin typeface="Garamond" panose="02020404030301010803" pitchFamily="18" charset="0"/>
              <a:ea typeface="华文楷体"/>
              <a:cs typeface="华文楷体"/>
            </a:endParaRPr>
          </a:p>
          <a:p>
            <a:pPr eaLnBrk="1" hangingPunct="1">
              <a:lnSpc>
                <a:spcPct val="90000"/>
              </a:lnSpc>
              <a:spcBef>
                <a:spcPct val="0"/>
              </a:spcBef>
              <a:buClrTx/>
              <a:buSzTx/>
              <a:buFont typeface="Wingdings" panose="05000000000000000000" pitchFamily="2" charset="2"/>
              <a:buChar char="q"/>
            </a:pPr>
            <a:r>
              <a:rPr lang="ar-KW" altLang="en-US" sz="2800" b="1" dirty="0">
                <a:solidFill>
                  <a:schemeClr val="accent2">
                    <a:lumMod val="50000"/>
                  </a:schemeClr>
                </a:solidFill>
                <a:latin typeface="Garamond" panose="02020404030301010803" pitchFamily="18" charset="0"/>
                <a:ea typeface="华文楷体"/>
                <a:cs typeface="华文楷体"/>
              </a:rPr>
              <a:t>أبي بن </a:t>
            </a:r>
            <a:r>
              <a:rPr lang="ar-KW" altLang="en-US" sz="2800" b="1" dirty="0" smtClean="0">
                <a:solidFill>
                  <a:schemeClr val="accent2">
                    <a:lumMod val="50000"/>
                  </a:schemeClr>
                </a:solidFill>
                <a:latin typeface="Garamond" panose="02020404030301010803" pitchFamily="18" charset="0"/>
                <a:ea typeface="华文楷体"/>
                <a:cs typeface="华文楷体"/>
              </a:rPr>
              <a:t>كعب</a:t>
            </a:r>
            <a:r>
              <a:rPr lang="ar-SA" altLang="en-US" sz="2800" b="1" dirty="0" smtClean="0">
                <a:solidFill>
                  <a:schemeClr val="accent2">
                    <a:lumMod val="50000"/>
                  </a:schemeClr>
                </a:solidFill>
                <a:latin typeface="Garamond" panose="02020404030301010803" pitchFamily="18" charset="0"/>
                <a:ea typeface="华文楷体"/>
                <a:cs typeface="华文楷体"/>
              </a:rPr>
              <a:t>              </a:t>
            </a:r>
            <a:r>
              <a:rPr lang="en-US" altLang="en-US" sz="2800" b="1" dirty="0" smtClean="0">
                <a:solidFill>
                  <a:schemeClr val="accent2">
                    <a:lumMod val="50000"/>
                  </a:schemeClr>
                </a:solidFill>
                <a:latin typeface="Garamond" panose="02020404030301010803" pitchFamily="18" charset="0"/>
                <a:ea typeface="华文楷体"/>
                <a:cs typeface="华文楷体"/>
              </a:rPr>
              <a:t> </a:t>
            </a:r>
            <a:r>
              <a:rPr lang="en-US" altLang="en-US" sz="2800" b="1" dirty="0" err="1" smtClean="0">
                <a:solidFill>
                  <a:schemeClr val="accent2">
                    <a:lumMod val="50000"/>
                  </a:schemeClr>
                </a:solidFill>
                <a:latin typeface="Garamond" panose="02020404030301010803" pitchFamily="18" charset="0"/>
                <a:ea typeface="华文楷体"/>
                <a:cs typeface="华文楷体"/>
              </a:rPr>
              <a:t>Ubay</a:t>
            </a:r>
            <a:r>
              <a:rPr lang="en-US" altLang="en-US" sz="2800" b="1" dirty="0" smtClean="0">
                <a:solidFill>
                  <a:schemeClr val="accent2">
                    <a:lumMod val="50000"/>
                  </a:schemeClr>
                </a:solidFill>
                <a:latin typeface="Garamond" panose="02020404030301010803" pitchFamily="18" charset="0"/>
                <a:ea typeface="华文楷体"/>
                <a:cs typeface="华文楷体"/>
              </a:rPr>
              <a:t> ibn </a:t>
            </a:r>
            <a:r>
              <a:rPr lang="en-US" altLang="en-US" sz="2800" b="1" dirty="0" err="1" smtClean="0">
                <a:solidFill>
                  <a:schemeClr val="accent2">
                    <a:lumMod val="50000"/>
                  </a:schemeClr>
                </a:solidFill>
                <a:latin typeface="Garamond" panose="02020404030301010803" pitchFamily="18" charset="0"/>
                <a:ea typeface="华文楷体"/>
                <a:cs typeface="华文楷体"/>
              </a:rPr>
              <a:t>Kaab</a:t>
            </a:r>
            <a:r>
              <a:rPr lang="en-US" altLang="en-US" sz="2800" b="1" dirty="0" smtClean="0">
                <a:solidFill>
                  <a:schemeClr val="accent2">
                    <a:lumMod val="50000"/>
                  </a:schemeClr>
                </a:solidFill>
                <a:latin typeface="Garamond" panose="02020404030301010803" pitchFamily="18" charset="0"/>
                <a:ea typeface="华文楷体"/>
                <a:cs typeface="华文楷体"/>
              </a:rPr>
              <a:t>            </a:t>
            </a:r>
            <a:endParaRPr lang="ar-KW" altLang="en-US" sz="2800" b="1" dirty="0">
              <a:solidFill>
                <a:schemeClr val="accent2">
                  <a:lumMod val="50000"/>
                </a:schemeClr>
              </a:solidFill>
              <a:latin typeface="Garamond" panose="02020404030301010803" pitchFamily="18" charset="0"/>
              <a:ea typeface="华文楷体"/>
              <a:cs typeface="华文楷体"/>
            </a:endParaRPr>
          </a:p>
          <a:p>
            <a:pPr eaLnBrk="1" hangingPunct="1">
              <a:lnSpc>
                <a:spcPct val="90000"/>
              </a:lnSpc>
              <a:spcBef>
                <a:spcPct val="0"/>
              </a:spcBef>
              <a:buClrTx/>
              <a:buSzTx/>
              <a:buFont typeface="Wingdings" panose="05000000000000000000" pitchFamily="2" charset="2"/>
              <a:buChar char="q"/>
            </a:pPr>
            <a:r>
              <a:rPr lang="ar-KW" altLang="en-US" sz="2800" b="1" dirty="0">
                <a:solidFill>
                  <a:schemeClr val="accent2">
                    <a:lumMod val="50000"/>
                  </a:schemeClr>
                </a:solidFill>
                <a:latin typeface="Garamond" panose="02020404030301010803" pitchFamily="18" charset="0"/>
                <a:ea typeface="华文楷体"/>
                <a:cs typeface="华文楷体"/>
              </a:rPr>
              <a:t>عبد الله بن </a:t>
            </a:r>
            <a:r>
              <a:rPr lang="ar-KW" altLang="en-US" sz="2800" b="1" dirty="0" smtClean="0">
                <a:solidFill>
                  <a:schemeClr val="accent2">
                    <a:lumMod val="50000"/>
                  </a:schemeClr>
                </a:solidFill>
                <a:latin typeface="Garamond" panose="02020404030301010803" pitchFamily="18" charset="0"/>
                <a:ea typeface="华文楷体"/>
                <a:cs typeface="华文楷体"/>
              </a:rPr>
              <a:t>مسعود</a:t>
            </a:r>
            <a:r>
              <a:rPr lang="ar-SA" altLang="en-US" sz="2800" b="1" dirty="0" smtClean="0">
                <a:solidFill>
                  <a:schemeClr val="accent2">
                    <a:lumMod val="50000"/>
                  </a:schemeClr>
                </a:solidFill>
                <a:latin typeface="Garamond" panose="02020404030301010803" pitchFamily="18" charset="0"/>
                <a:ea typeface="华文楷体"/>
                <a:cs typeface="华文楷体"/>
              </a:rPr>
              <a:t>      </a:t>
            </a:r>
            <a:r>
              <a:rPr lang="en-US" altLang="en-US" sz="2800" b="1" dirty="0" smtClean="0">
                <a:solidFill>
                  <a:schemeClr val="accent2">
                    <a:lumMod val="50000"/>
                  </a:schemeClr>
                </a:solidFill>
                <a:latin typeface="Garamond" panose="02020404030301010803" pitchFamily="18" charset="0"/>
                <a:ea typeface="华文楷体"/>
                <a:cs typeface="华文楷体"/>
              </a:rPr>
              <a:t>Abdullah ibn Masood </a:t>
            </a:r>
            <a:endParaRPr lang="fr-FR" altLang="en-US" sz="1800" b="1" dirty="0">
              <a:solidFill>
                <a:schemeClr val="accent2">
                  <a:lumMod val="50000"/>
                </a:schemeClr>
              </a:solidFill>
              <a:latin typeface="Garamond" panose="02020404030301010803" pitchFamily="18" charset="0"/>
              <a:ea typeface="华文楷体"/>
              <a:cs typeface="华文楷体"/>
            </a:endParaRPr>
          </a:p>
        </p:txBody>
      </p:sp>
      <p:sp>
        <p:nvSpPr>
          <p:cNvPr id="8" name="Rectangle 1"/>
          <p:cNvSpPr>
            <a:spLocks noChangeArrowheads="1"/>
          </p:cNvSpPr>
          <p:nvPr/>
        </p:nvSpPr>
        <p:spPr bwMode="auto">
          <a:xfrm>
            <a:off x="3630706" y="2544387"/>
            <a:ext cx="7274859" cy="5355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b="1" dirty="0">
                <a:solidFill>
                  <a:srgbClr val="0033CC"/>
                </a:solidFill>
                <a:latin typeface="Garamond" panose="02020404030301010803" pitchFamily="18" charset="0"/>
                <a:ea typeface="华文楷体"/>
                <a:cs typeface="华文楷体"/>
              </a:rPr>
              <a:t>قراء </a:t>
            </a:r>
            <a:r>
              <a:rPr lang="ar-KW" altLang="en-US" b="1" dirty="0" smtClean="0">
                <a:solidFill>
                  <a:srgbClr val="0033CC"/>
                </a:solidFill>
                <a:latin typeface="Garamond" panose="02020404030301010803" pitchFamily="18" charset="0"/>
                <a:ea typeface="华文楷体"/>
                <a:cs typeface="华文楷体"/>
              </a:rPr>
              <a:t>الصحابة</a:t>
            </a:r>
            <a:r>
              <a:rPr lang="ar-SA" altLang="en-US" b="1" dirty="0" smtClean="0">
                <a:solidFill>
                  <a:srgbClr val="0033CC"/>
                </a:solidFill>
                <a:latin typeface="Garamond" panose="02020404030301010803" pitchFamily="18" charset="0"/>
                <a:ea typeface="华文楷体"/>
                <a:cs typeface="华文楷体"/>
              </a:rPr>
              <a:t>  </a:t>
            </a:r>
            <a:r>
              <a:rPr lang="en-US" altLang="en-US" sz="2800" b="1" dirty="0" smtClean="0">
                <a:solidFill>
                  <a:srgbClr val="0033CC"/>
                </a:solidFill>
                <a:latin typeface="Garamond" panose="02020404030301010803" pitchFamily="18" charset="0"/>
                <a:ea typeface="华文楷体"/>
                <a:cs typeface="华文楷体"/>
              </a:rPr>
              <a:t>The </a:t>
            </a:r>
            <a:r>
              <a:rPr lang="en-US" altLang="en-US" sz="2800" b="1" dirty="0" err="1" smtClean="0">
                <a:solidFill>
                  <a:srgbClr val="0033CC"/>
                </a:solidFill>
                <a:latin typeface="Garamond" panose="02020404030301010803" pitchFamily="18" charset="0"/>
                <a:ea typeface="华文楷体"/>
                <a:cs typeface="华文楷体"/>
              </a:rPr>
              <a:t>Qura’a</a:t>
            </a:r>
            <a:r>
              <a:rPr lang="en-US" altLang="en-US" sz="2800" b="1" dirty="0" smtClean="0">
                <a:solidFill>
                  <a:srgbClr val="0033CC"/>
                </a:solidFill>
                <a:latin typeface="Garamond" panose="02020404030301010803" pitchFamily="18" charset="0"/>
                <a:ea typeface="华文楷体"/>
                <a:cs typeface="华文楷体"/>
              </a:rPr>
              <a:t> of the companions</a:t>
            </a:r>
            <a:endParaRPr lang="fr-FR" altLang="en-US" sz="3600" b="1" dirty="0">
              <a:solidFill>
                <a:srgbClr val="0033CC"/>
              </a:solidFill>
              <a:latin typeface="Garamond" panose="02020404030301010803" pitchFamily="18" charset="0"/>
              <a:ea typeface="华文楷体"/>
              <a:cs typeface="华文楷体"/>
            </a:endParaRPr>
          </a:p>
        </p:txBody>
      </p:sp>
      <p:sp>
        <p:nvSpPr>
          <p:cNvPr id="9" name="Rectangle 8"/>
          <p:cNvSpPr>
            <a:spLocks noChangeArrowheads="1"/>
          </p:cNvSpPr>
          <p:nvPr/>
        </p:nvSpPr>
        <p:spPr bwMode="auto">
          <a:xfrm>
            <a:off x="1438838" y="1604092"/>
            <a:ext cx="7584141" cy="647700"/>
          </a:xfrm>
          <a:prstGeom prst="rect">
            <a:avLst/>
          </a:prstGeom>
          <a:solidFill>
            <a:schemeClr val="accent6">
              <a:lumMod val="40000"/>
              <a:lumOff val="60000"/>
            </a:schemeClr>
          </a:solidFill>
          <a:ln w="9525">
            <a:solidFill>
              <a:schemeClr val="tx1"/>
            </a:solidFill>
            <a:miter lim="800000"/>
            <a:headEnd/>
            <a:tailEnd/>
          </a:ln>
          <a:effectLst/>
        </p:spPr>
        <p:txBody>
          <a:bodyPr/>
          <a:lstStyle/>
          <a:p>
            <a:pPr algn="ctr" rtl="1">
              <a:buClr>
                <a:schemeClr val="tx1"/>
              </a:buClr>
              <a:buSzPct val="75000"/>
            </a:pPr>
            <a:r>
              <a:rPr lang="ar-KW" altLang="en-US" sz="3200" b="1" dirty="0">
                <a:solidFill>
                  <a:srgbClr val="B40305"/>
                </a:solidFill>
                <a:latin typeface="Arial" panose="020B0604020202020204" pitchFamily="34" charset="0"/>
              </a:rPr>
              <a:t>عصر الصحابة </a:t>
            </a:r>
            <a:r>
              <a:rPr lang="ar-KW" altLang="en-US" sz="1000" b="1" dirty="0">
                <a:latin typeface="Arial" panose="020B0604020202020204" pitchFamily="34" charset="0"/>
              </a:rPr>
              <a:t>رضي الله عنهم   </a:t>
            </a:r>
            <a:r>
              <a:rPr lang="ar-KW" altLang="en-US" sz="1100" b="1" dirty="0">
                <a:latin typeface="Arial" panose="020B0604020202020204" pitchFamily="34" charset="0"/>
              </a:rPr>
              <a:t>(11 هـ  - 100هـ )</a:t>
            </a:r>
            <a:r>
              <a:rPr lang="en-US" altLang="en-US" sz="2400" b="1" dirty="0">
                <a:solidFill>
                  <a:srgbClr val="B40305"/>
                </a:solidFill>
                <a:latin typeface="Arial" panose="020B0604020202020204" pitchFamily="34" charset="0"/>
                <a:cs typeface="Arial" panose="020B0604020202020204" pitchFamily="34" charset="0"/>
              </a:rPr>
              <a:t>The Sahaba </a:t>
            </a:r>
            <a:r>
              <a:rPr lang="en-US" altLang="en-US" sz="1600" b="1" dirty="0">
                <a:solidFill>
                  <a:srgbClr val="B40305"/>
                </a:solidFill>
                <a:latin typeface="Arial" panose="020B0604020202020204" pitchFamily="34" charset="0"/>
                <a:cs typeface="Arial" panose="020B0604020202020204" pitchFamily="34" charset="0"/>
              </a:rPr>
              <a:t>(Companions) </a:t>
            </a:r>
            <a:r>
              <a:rPr lang="en-US" altLang="en-US" sz="2400" b="1" dirty="0">
                <a:solidFill>
                  <a:srgbClr val="B40305"/>
                </a:solidFill>
                <a:latin typeface="Arial" panose="020B0604020202020204" pitchFamily="34" charset="0"/>
                <a:cs typeface="Arial" panose="020B0604020202020204" pitchFamily="34" charset="0"/>
              </a:rPr>
              <a:t>era </a:t>
            </a:r>
            <a:endParaRPr lang="ar-KW" altLang="en-US" sz="6600" b="1" dirty="0">
              <a:solidFill>
                <a:srgbClr val="B40305"/>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3882200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stCondLst>
                                            <p:cond delay="0"/>
                                          </p:stCondLst>
                                        </p:cTn>
                                        <p:tgtEl>
                                          <p:spTgt spid="9">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9">
                                            <p:bg/>
                                          </p:spTgt>
                                        </p:tgtEl>
                                        <p:attrNameLst>
                                          <p:attrName>style.visibility</p:attrName>
                                        </p:attrNameLst>
                                      </p:cBhvr>
                                      <p:to>
                                        <p:strVal val="visible"/>
                                      </p:to>
                                    </p:set>
                                    <p:animEffect transition="in" filter="fade">
                                      <p:cBhvr>
                                        <p:cTn id="18" dur="1000">
                                          <p:stCondLst>
                                            <p:cond delay="0"/>
                                          </p:stCondLst>
                                        </p:cTn>
                                        <p:tgtEl>
                                          <p:spTgt spid="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build="p"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3630706" y="2544387"/>
            <a:ext cx="7274859" cy="5355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b="1" dirty="0">
                <a:solidFill>
                  <a:srgbClr val="0033CC"/>
                </a:solidFill>
                <a:latin typeface="Garamond" panose="02020404030301010803" pitchFamily="18" charset="0"/>
                <a:ea typeface="华文楷体"/>
                <a:cs typeface="华文楷体"/>
              </a:rPr>
              <a:t>قراء </a:t>
            </a:r>
            <a:r>
              <a:rPr lang="ar-KW" altLang="en-US" b="1" dirty="0" smtClean="0">
                <a:solidFill>
                  <a:srgbClr val="0033CC"/>
                </a:solidFill>
                <a:latin typeface="Garamond" panose="02020404030301010803" pitchFamily="18" charset="0"/>
                <a:ea typeface="华文楷体"/>
                <a:cs typeface="华文楷体"/>
              </a:rPr>
              <a:t>الصحابة</a:t>
            </a:r>
            <a:r>
              <a:rPr lang="ar-SA" altLang="en-US" b="1" dirty="0" smtClean="0">
                <a:solidFill>
                  <a:srgbClr val="0033CC"/>
                </a:solidFill>
                <a:latin typeface="Garamond" panose="02020404030301010803" pitchFamily="18" charset="0"/>
                <a:ea typeface="华文楷体"/>
                <a:cs typeface="华文楷体"/>
              </a:rPr>
              <a:t>  </a:t>
            </a:r>
            <a:r>
              <a:rPr lang="en-US" altLang="en-US" sz="2800" b="1" dirty="0" smtClean="0">
                <a:solidFill>
                  <a:srgbClr val="0033CC"/>
                </a:solidFill>
                <a:latin typeface="Garamond" panose="02020404030301010803" pitchFamily="18" charset="0"/>
                <a:ea typeface="华文楷体"/>
                <a:cs typeface="华文楷体"/>
              </a:rPr>
              <a:t>The </a:t>
            </a:r>
            <a:r>
              <a:rPr lang="en-US" altLang="en-US" sz="2800" b="1" dirty="0" err="1" smtClean="0">
                <a:solidFill>
                  <a:srgbClr val="0033CC"/>
                </a:solidFill>
                <a:latin typeface="Garamond" panose="02020404030301010803" pitchFamily="18" charset="0"/>
                <a:ea typeface="华文楷体"/>
                <a:cs typeface="华文楷体"/>
              </a:rPr>
              <a:t>Qura’a</a:t>
            </a:r>
            <a:r>
              <a:rPr lang="en-US" altLang="en-US" sz="2800" b="1" dirty="0" smtClean="0">
                <a:solidFill>
                  <a:srgbClr val="0033CC"/>
                </a:solidFill>
                <a:latin typeface="Garamond" panose="02020404030301010803" pitchFamily="18" charset="0"/>
                <a:ea typeface="华文楷体"/>
                <a:cs typeface="华文楷体"/>
              </a:rPr>
              <a:t> of the companions</a:t>
            </a:r>
            <a:endParaRPr lang="fr-FR" altLang="en-US" sz="3600" b="1" dirty="0">
              <a:solidFill>
                <a:srgbClr val="0033CC"/>
              </a:solidFill>
              <a:latin typeface="Garamond" panose="02020404030301010803" pitchFamily="18" charset="0"/>
              <a:ea typeface="华文楷体"/>
              <a:cs typeface="华文楷体"/>
            </a:endParaRPr>
          </a:p>
        </p:txBody>
      </p:sp>
      <p:sp>
        <p:nvSpPr>
          <p:cNvPr id="10" name="Rectangle 5"/>
          <p:cNvSpPr>
            <a:spLocks noChangeArrowheads="1"/>
          </p:cNvSpPr>
          <p:nvPr/>
        </p:nvSpPr>
        <p:spPr bwMode="auto">
          <a:xfrm>
            <a:off x="4208929" y="3372513"/>
            <a:ext cx="6804212"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lnSpc>
                <a:spcPct val="90000"/>
              </a:lnSpc>
              <a:spcBef>
                <a:spcPct val="0"/>
              </a:spcBef>
              <a:buClrTx/>
              <a:buSzTx/>
              <a:buFont typeface="Wingdings" panose="05000000000000000000" pitchFamily="2" charset="2"/>
              <a:buChar char="q"/>
            </a:pPr>
            <a:r>
              <a:rPr lang="ar-SA" altLang="en-US" sz="2400" b="1" dirty="0" smtClean="0">
                <a:solidFill>
                  <a:schemeClr val="tx1"/>
                </a:solidFill>
                <a:latin typeface="Garamond" panose="02020404030301010803" pitchFamily="18" charset="0"/>
                <a:ea typeface="华文楷体"/>
                <a:cs typeface="华文楷体"/>
              </a:rPr>
              <a:t>عمر بن الخطاب  </a:t>
            </a:r>
            <a:r>
              <a:rPr lang="en-US" altLang="en-US" sz="2400" b="1" dirty="0" smtClean="0">
                <a:solidFill>
                  <a:schemeClr val="tx1"/>
                </a:solidFill>
                <a:latin typeface="Garamond" panose="02020404030301010803" pitchFamily="18" charset="0"/>
                <a:ea typeface="华文楷体"/>
                <a:cs typeface="华文楷体"/>
              </a:rPr>
              <a:t>                   </a:t>
            </a:r>
            <a:r>
              <a:rPr lang="ar-SA" altLang="en-US" sz="2400" b="1" dirty="0" smtClean="0">
                <a:solidFill>
                  <a:schemeClr val="tx1"/>
                </a:solidFill>
                <a:latin typeface="Garamond" panose="02020404030301010803" pitchFamily="18" charset="0"/>
                <a:ea typeface="华文楷体"/>
                <a:cs typeface="华文楷体"/>
              </a:rPr>
              <a:t> </a:t>
            </a:r>
            <a:r>
              <a:rPr lang="en-US" altLang="en-US" sz="2400" b="1" dirty="0" smtClean="0">
                <a:solidFill>
                  <a:schemeClr val="tx1"/>
                </a:solidFill>
                <a:latin typeface="Garamond" panose="02020404030301010803" pitchFamily="18" charset="0"/>
                <a:ea typeface="华文楷体"/>
                <a:cs typeface="华文楷体"/>
              </a:rPr>
              <a:t>Omar ibn el-</a:t>
            </a:r>
            <a:r>
              <a:rPr lang="en-US" altLang="en-US" sz="2400" b="1" dirty="0" err="1" smtClean="0">
                <a:solidFill>
                  <a:schemeClr val="tx1"/>
                </a:solidFill>
                <a:latin typeface="Garamond" panose="02020404030301010803" pitchFamily="18" charset="0"/>
                <a:ea typeface="华文楷体"/>
                <a:cs typeface="华文楷体"/>
              </a:rPr>
              <a:t>Khattab</a:t>
            </a:r>
            <a:r>
              <a:rPr lang="en-US" altLang="en-US" sz="2400" b="1" dirty="0" smtClean="0">
                <a:solidFill>
                  <a:schemeClr val="tx1"/>
                </a:solidFill>
                <a:latin typeface="Garamond" panose="02020404030301010803" pitchFamily="18" charset="0"/>
                <a:ea typeface="华文楷体"/>
                <a:cs typeface="华文楷体"/>
              </a:rPr>
              <a:t> </a:t>
            </a:r>
            <a:endParaRPr lang="ar-SA" altLang="en-US" sz="2400" b="1" dirty="0" smtClean="0">
              <a:solidFill>
                <a:schemeClr val="tx1"/>
              </a:solidFill>
              <a:latin typeface="Garamond" panose="02020404030301010803" pitchFamily="18" charset="0"/>
              <a:ea typeface="华文楷体"/>
              <a:cs typeface="华文楷体"/>
            </a:endParaRPr>
          </a:p>
          <a:p>
            <a:pPr eaLnBrk="1" hangingPunct="1">
              <a:lnSpc>
                <a:spcPct val="90000"/>
              </a:lnSpc>
              <a:spcBef>
                <a:spcPct val="0"/>
              </a:spcBef>
              <a:buClrTx/>
              <a:buSzTx/>
              <a:buFont typeface="Wingdings" panose="05000000000000000000" pitchFamily="2" charset="2"/>
              <a:buChar char="q"/>
            </a:pPr>
            <a:r>
              <a:rPr lang="ar-KW" altLang="en-US" sz="2400" b="1" dirty="0" smtClean="0">
                <a:solidFill>
                  <a:schemeClr val="tx1"/>
                </a:solidFill>
                <a:latin typeface="Garamond" panose="02020404030301010803" pitchFamily="18" charset="0"/>
                <a:ea typeface="华文楷体"/>
                <a:cs typeface="华文楷体"/>
              </a:rPr>
              <a:t>أبو موسى الأشعري</a:t>
            </a:r>
            <a:r>
              <a:rPr lang="en-US" altLang="en-US" sz="2400" b="1" dirty="0" smtClean="0">
                <a:solidFill>
                  <a:schemeClr val="tx1"/>
                </a:solidFill>
                <a:latin typeface="Garamond" panose="02020404030301010803" pitchFamily="18" charset="0"/>
                <a:ea typeface="华文楷体"/>
                <a:cs typeface="华文楷体"/>
              </a:rPr>
              <a:t> Abo Musa al-</a:t>
            </a:r>
            <a:r>
              <a:rPr lang="en-US" altLang="en-US" sz="2400" b="1" dirty="0" err="1" smtClean="0">
                <a:solidFill>
                  <a:schemeClr val="tx1"/>
                </a:solidFill>
                <a:latin typeface="Garamond" panose="02020404030301010803" pitchFamily="18" charset="0"/>
                <a:ea typeface="华文楷体"/>
                <a:cs typeface="华文楷体"/>
              </a:rPr>
              <a:t>Asha’ary</a:t>
            </a:r>
            <a:r>
              <a:rPr lang="en-US" altLang="en-US" sz="2400" b="1" dirty="0" smtClean="0">
                <a:solidFill>
                  <a:schemeClr val="tx1"/>
                </a:solidFill>
                <a:latin typeface="Garamond" panose="02020404030301010803" pitchFamily="18" charset="0"/>
                <a:ea typeface="华文楷体"/>
                <a:cs typeface="华文楷体"/>
              </a:rPr>
              <a:t>                </a:t>
            </a:r>
            <a:endParaRPr lang="ar-KW" altLang="en-US" sz="2400" b="1" dirty="0" smtClean="0">
              <a:solidFill>
                <a:schemeClr val="tx1"/>
              </a:solidFill>
              <a:latin typeface="Garamond" panose="02020404030301010803" pitchFamily="18" charset="0"/>
              <a:ea typeface="华文楷体"/>
              <a:cs typeface="华文楷体"/>
            </a:endParaRPr>
          </a:p>
          <a:p>
            <a:pPr eaLnBrk="1" hangingPunct="1">
              <a:lnSpc>
                <a:spcPct val="90000"/>
              </a:lnSpc>
              <a:spcBef>
                <a:spcPct val="0"/>
              </a:spcBef>
              <a:buClrTx/>
              <a:buSzTx/>
              <a:buFont typeface="Wingdings" panose="05000000000000000000" pitchFamily="2" charset="2"/>
              <a:buChar char="q"/>
            </a:pPr>
            <a:r>
              <a:rPr lang="ar-KW" altLang="en-US" sz="2400" b="1" dirty="0" smtClean="0">
                <a:solidFill>
                  <a:schemeClr val="tx1"/>
                </a:solidFill>
                <a:latin typeface="Garamond" panose="02020404030301010803" pitchFamily="18" charset="0"/>
                <a:ea typeface="华文楷体"/>
                <a:cs typeface="华文楷体"/>
              </a:rPr>
              <a:t>أبو الدرداء</a:t>
            </a:r>
            <a:r>
              <a:rPr lang="en-US" altLang="en-US" sz="2400" b="1" dirty="0" smtClean="0">
                <a:solidFill>
                  <a:schemeClr val="tx1"/>
                </a:solidFill>
                <a:latin typeface="Garamond" panose="02020404030301010803" pitchFamily="18" charset="0"/>
                <a:ea typeface="华文楷体"/>
                <a:cs typeface="华文楷体"/>
              </a:rPr>
              <a:t> Abo el-</a:t>
            </a:r>
            <a:r>
              <a:rPr lang="en-US" altLang="en-US" sz="2400" b="1" dirty="0" err="1" smtClean="0">
                <a:solidFill>
                  <a:schemeClr val="tx1"/>
                </a:solidFill>
                <a:latin typeface="Garamond" panose="02020404030301010803" pitchFamily="18" charset="0"/>
                <a:ea typeface="华文楷体"/>
                <a:cs typeface="华文楷体"/>
              </a:rPr>
              <a:t>Darda’a</a:t>
            </a:r>
            <a:r>
              <a:rPr lang="en-US" altLang="en-US" sz="2400" b="1" dirty="0" smtClean="0">
                <a:solidFill>
                  <a:schemeClr val="tx1"/>
                </a:solidFill>
                <a:latin typeface="Garamond" panose="02020404030301010803" pitchFamily="18" charset="0"/>
                <a:ea typeface="华文楷体"/>
                <a:cs typeface="华文楷体"/>
              </a:rPr>
              <a:t>                                       </a:t>
            </a:r>
            <a:endParaRPr lang="ar-KW" altLang="en-US" sz="2400" b="1" dirty="0">
              <a:solidFill>
                <a:schemeClr val="tx1"/>
              </a:solidFill>
              <a:latin typeface="Garamond" panose="02020404030301010803" pitchFamily="18" charset="0"/>
              <a:ea typeface="华文楷体"/>
              <a:cs typeface="华文楷体"/>
            </a:endParaRPr>
          </a:p>
          <a:p>
            <a:pPr eaLnBrk="1" hangingPunct="1">
              <a:lnSpc>
                <a:spcPct val="90000"/>
              </a:lnSpc>
              <a:spcBef>
                <a:spcPct val="0"/>
              </a:spcBef>
              <a:buClrTx/>
              <a:buSzTx/>
              <a:buFont typeface="Wingdings" panose="05000000000000000000" pitchFamily="2" charset="2"/>
              <a:buChar char="q"/>
            </a:pPr>
            <a:r>
              <a:rPr lang="ar-KW" altLang="en-US" sz="2400" b="1" dirty="0">
                <a:solidFill>
                  <a:schemeClr val="tx1"/>
                </a:solidFill>
                <a:latin typeface="Garamond" panose="02020404030301010803" pitchFamily="18" charset="0"/>
                <a:ea typeface="华文楷体"/>
                <a:cs typeface="华文楷体"/>
              </a:rPr>
              <a:t>أبو </a:t>
            </a:r>
            <a:r>
              <a:rPr lang="ar-KW" altLang="en-US" sz="2400" b="1" dirty="0" smtClean="0">
                <a:solidFill>
                  <a:schemeClr val="tx1"/>
                </a:solidFill>
                <a:latin typeface="Garamond" panose="02020404030301010803" pitchFamily="18" charset="0"/>
                <a:ea typeface="华文楷体"/>
                <a:cs typeface="华文楷体"/>
              </a:rPr>
              <a:t>هريرة</a:t>
            </a:r>
            <a:r>
              <a:rPr lang="en-US" altLang="en-US" sz="2400" b="1" dirty="0" smtClean="0">
                <a:solidFill>
                  <a:schemeClr val="tx1"/>
                </a:solidFill>
                <a:latin typeface="Garamond" panose="02020404030301010803" pitchFamily="18" charset="0"/>
                <a:ea typeface="华文楷体"/>
                <a:cs typeface="华文楷体"/>
              </a:rPr>
              <a:t> Abo </a:t>
            </a:r>
            <a:r>
              <a:rPr lang="en-US" altLang="en-US" sz="2400" b="1" dirty="0" err="1" smtClean="0">
                <a:solidFill>
                  <a:schemeClr val="tx1"/>
                </a:solidFill>
                <a:latin typeface="Garamond" panose="02020404030301010803" pitchFamily="18" charset="0"/>
                <a:ea typeface="华文楷体"/>
                <a:cs typeface="华文楷体"/>
              </a:rPr>
              <a:t>Horairah</a:t>
            </a:r>
            <a:r>
              <a:rPr lang="en-US" altLang="en-US" sz="2400" b="1" dirty="0" smtClean="0">
                <a:solidFill>
                  <a:schemeClr val="tx1"/>
                </a:solidFill>
                <a:latin typeface="Garamond" panose="02020404030301010803" pitchFamily="18" charset="0"/>
                <a:ea typeface="华文楷体"/>
                <a:cs typeface="华文楷体"/>
              </a:rPr>
              <a:t>                                           </a:t>
            </a:r>
            <a:endParaRPr lang="ar-KW" altLang="en-US" sz="2400" b="1" dirty="0">
              <a:solidFill>
                <a:schemeClr val="tx1"/>
              </a:solidFill>
              <a:latin typeface="Garamond" panose="02020404030301010803" pitchFamily="18" charset="0"/>
              <a:ea typeface="华文楷体"/>
              <a:cs typeface="华文楷体"/>
            </a:endParaRPr>
          </a:p>
          <a:p>
            <a:pPr eaLnBrk="1" hangingPunct="1">
              <a:lnSpc>
                <a:spcPct val="90000"/>
              </a:lnSpc>
              <a:spcBef>
                <a:spcPct val="0"/>
              </a:spcBef>
              <a:buClrTx/>
              <a:buSzTx/>
              <a:buFont typeface="Wingdings" panose="05000000000000000000" pitchFamily="2" charset="2"/>
              <a:buChar char="q"/>
            </a:pPr>
            <a:r>
              <a:rPr lang="ar-KW" altLang="en-US" sz="2400" b="1" dirty="0">
                <a:solidFill>
                  <a:schemeClr val="tx1"/>
                </a:solidFill>
                <a:latin typeface="Garamond" panose="02020404030301010803" pitchFamily="18" charset="0"/>
                <a:ea typeface="华文楷体"/>
                <a:cs typeface="华文楷体"/>
              </a:rPr>
              <a:t>عبد الله بن </a:t>
            </a:r>
            <a:r>
              <a:rPr lang="ar-KW" altLang="en-US" sz="2400" b="1" dirty="0" smtClean="0">
                <a:solidFill>
                  <a:schemeClr val="tx1"/>
                </a:solidFill>
                <a:latin typeface="Garamond" panose="02020404030301010803" pitchFamily="18" charset="0"/>
                <a:ea typeface="华文楷体"/>
                <a:cs typeface="华文楷体"/>
              </a:rPr>
              <a:t>عباس</a:t>
            </a:r>
            <a:r>
              <a:rPr lang="en-US" altLang="en-US" sz="2400" b="1" dirty="0" smtClean="0">
                <a:solidFill>
                  <a:schemeClr val="tx1"/>
                </a:solidFill>
                <a:latin typeface="Garamond" panose="02020404030301010803" pitchFamily="18" charset="0"/>
                <a:ea typeface="华文楷体"/>
                <a:cs typeface="华文楷体"/>
              </a:rPr>
              <a:t> Abdullah ibn Abbas                       </a:t>
            </a:r>
            <a:endParaRPr lang="ar-KW" altLang="en-US" sz="2400" b="1" dirty="0">
              <a:solidFill>
                <a:schemeClr val="tx1"/>
              </a:solidFill>
              <a:latin typeface="Garamond" panose="02020404030301010803" pitchFamily="18" charset="0"/>
              <a:ea typeface="华文楷体"/>
              <a:cs typeface="华文楷体"/>
            </a:endParaRPr>
          </a:p>
          <a:p>
            <a:pPr eaLnBrk="1" hangingPunct="1">
              <a:lnSpc>
                <a:spcPct val="90000"/>
              </a:lnSpc>
              <a:spcBef>
                <a:spcPct val="0"/>
              </a:spcBef>
              <a:buClrTx/>
              <a:buSzTx/>
              <a:buFont typeface="Wingdings" panose="05000000000000000000" pitchFamily="2" charset="2"/>
              <a:buChar char="q"/>
            </a:pPr>
            <a:r>
              <a:rPr lang="ar-KW" altLang="en-US" sz="2400" b="1" dirty="0">
                <a:solidFill>
                  <a:schemeClr val="tx1"/>
                </a:solidFill>
                <a:latin typeface="Garamond" panose="02020404030301010803" pitchFamily="18" charset="0"/>
                <a:ea typeface="华文楷体"/>
                <a:cs typeface="华文楷体"/>
              </a:rPr>
              <a:t>عبد الله بن </a:t>
            </a:r>
            <a:r>
              <a:rPr lang="ar-KW" altLang="en-US" sz="2400" b="1" dirty="0" smtClean="0">
                <a:solidFill>
                  <a:schemeClr val="tx1"/>
                </a:solidFill>
                <a:latin typeface="Garamond" panose="02020404030301010803" pitchFamily="18" charset="0"/>
                <a:ea typeface="华文楷体"/>
                <a:cs typeface="华文楷体"/>
              </a:rPr>
              <a:t>عمر</a:t>
            </a:r>
            <a:r>
              <a:rPr lang="en-US" altLang="en-US" sz="2400" b="1" dirty="0" smtClean="0">
                <a:solidFill>
                  <a:schemeClr val="tx1"/>
                </a:solidFill>
                <a:latin typeface="Garamond" panose="02020404030301010803" pitchFamily="18" charset="0"/>
                <a:ea typeface="华文楷体"/>
                <a:cs typeface="华文楷体"/>
              </a:rPr>
              <a:t> Abdullah ibn Omar                          </a:t>
            </a:r>
            <a:endParaRPr lang="ar-KW" altLang="en-US" sz="2400" b="1" dirty="0">
              <a:solidFill>
                <a:schemeClr val="tx1"/>
              </a:solidFill>
              <a:latin typeface="Garamond" panose="02020404030301010803" pitchFamily="18" charset="0"/>
              <a:ea typeface="华文楷体"/>
              <a:cs typeface="华文楷体"/>
            </a:endParaRPr>
          </a:p>
          <a:p>
            <a:pPr eaLnBrk="1" hangingPunct="1">
              <a:lnSpc>
                <a:spcPct val="90000"/>
              </a:lnSpc>
              <a:spcBef>
                <a:spcPct val="0"/>
              </a:spcBef>
              <a:buClrTx/>
              <a:buSzTx/>
              <a:buFont typeface="Wingdings" panose="05000000000000000000" pitchFamily="2" charset="2"/>
              <a:buChar char="q"/>
            </a:pPr>
            <a:r>
              <a:rPr lang="ar-KW" altLang="en-US" sz="2400" b="1" dirty="0">
                <a:solidFill>
                  <a:schemeClr val="tx1"/>
                </a:solidFill>
                <a:latin typeface="Garamond" panose="02020404030301010803" pitchFamily="18" charset="0"/>
                <a:ea typeface="华文楷体"/>
                <a:cs typeface="华文楷体"/>
              </a:rPr>
              <a:t>أنس بن </a:t>
            </a:r>
            <a:r>
              <a:rPr lang="ar-KW" altLang="en-US" sz="2400" b="1" dirty="0" smtClean="0">
                <a:solidFill>
                  <a:schemeClr val="tx1"/>
                </a:solidFill>
                <a:latin typeface="Garamond" panose="02020404030301010803" pitchFamily="18" charset="0"/>
                <a:ea typeface="华文楷体"/>
                <a:cs typeface="华文楷体"/>
              </a:rPr>
              <a:t>مالك</a:t>
            </a:r>
            <a:r>
              <a:rPr lang="en-US" altLang="en-US" sz="2400" b="1" dirty="0" smtClean="0">
                <a:solidFill>
                  <a:schemeClr val="tx1"/>
                </a:solidFill>
                <a:latin typeface="Garamond" panose="02020404030301010803" pitchFamily="18" charset="0"/>
                <a:ea typeface="华文楷体"/>
                <a:cs typeface="华文楷体"/>
              </a:rPr>
              <a:t> </a:t>
            </a:r>
            <a:r>
              <a:rPr lang="en-US" altLang="en-US" sz="2400" b="1" dirty="0" err="1" smtClean="0">
                <a:solidFill>
                  <a:schemeClr val="tx1"/>
                </a:solidFill>
                <a:latin typeface="Garamond" panose="02020404030301010803" pitchFamily="18" charset="0"/>
                <a:ea typeface="华文楷体"/>
                <a:cs typeface="华文楷体"/>
              </a:rPr>
              <a:t>Anas</a:t>
            </a:r>
            <a:r>
              <a:rPr lang="en-US" altLang="en-US" sz="2400" b="1" dirty="0" smtClean="0">
                <a:solidFill>
                  <a:schemeClr val="tx1"/>
                </a:solidFill>
                <a:latin typeface="Garamond" panose="02020404030301010803" pitchFamily="18" charset="0"/>
                <a:ea typeface="华文楷体"/>
                <a:cs typeface="华文楷体"/>
              </a:rPr>
              <a:t> ibn Malik                                    </a:t>
            </a:r>
            <a:endParaRPr lang="ar-KW" altLang="en-US" sz="2400" b="1" dirty="0">
              <a:solidFill>
                <a:schemeClr val="tx1"/>
              </a:solidFill>
              <a:latin typeface="Garamond" panose="02020404030301010803" pitchFamily="18" charset="0"/>
              <a:ea typeface="华文楷体"/>
              <a:cs typeface="华文楷体"/>
            </a:endParaRPr>
          </a:p>
          <a:p>
            <a:pPr eaLnBrk="1" hangingPunct="1">
              <a:lnSpc>
                <a:spcPct val="90000"/>
              </a:lnSpc>
              <a:spcBef>
                <a:spcPct val="0"/>
              </a:spcBef>
              <a:buClrTx/>
              <a:buSzTx/>
              <a:buFont typeface="Wingdings" panose="05000000000000000000" pitchFamily="2" charset="2"/>
              <a:buChar char="q"/>
            </a:pPr>
            <a:r>
              <a:rPr lang="ar-KW" altLang="en-US" sz="2400" b="1" dirty="0">
                <a:solidFill>
                  <a:schemeClr val="tx1"/>
                </a:solidFill>
                <a:latin typeface="Garamond" panose="02020404030301010803" pitchFamily="18" charset="0"/>
                <a:ea typeface="华文楷体"/>
                <a:cs typeface="华文楷体"/>
              </a:rPr>
              <a:t>معاذ بن </a:t>
            </a:r>
            <a:r>
              <a:rPr lang="ar-KW" altLang="en-US" sz="2400" b="1" dirty="0" smtClean="0">
                <a:solidFill>
                  <a:schemeClr val="tx1"/>
                </a:solidFill>
                <a:latin typeface="Garamond" panose="02020404030301010803" pitchFamily="18" charset="0"/>
                <a:ea typeface="华文楷体"/>
                <a:cs typeface="华文楷体"/>
              </a:rPr>
              <a:t>جبل</a:t>
            </a:r>
            <a:r>
              <a:rPr lang="en-US" altLang="en-US" sz="2400" b="1" dirty="0" smtClean="0">
                <a:solidFill>
                  <a:schemeClr val="tx1"/>
                </a:solidFill>
                <a:latin typeface="Garamond" panose="02020404030301010803" pitchFamily="18" charset="0"/>
                <a:ea typeface="华文楷体"/>
                <a:cs typeface="华文楷体"/>
              </a:rPr>
              <a:t> </a:t>
            </a:r>
            <a:r>
              <a:rPr lang="en-US" altLang="en-US" sz="2400" b="1" dirty="0" err="1" smtClean="0">
                <a:solidFill>
                  <a:schemeClr val="tx1"/>
                </a:solidFill>
                <a:latin typeface="Garamond" panose="02020404030301010803" pitchFamily="18" charset="0"/>
                <a:ea typeface="华文楷体"/>
                <a:cs typeface="华文楷体"/>
              </a:rPr>
              <a:t>Moa’z</a:t>
            </a:r>
            <a:r>
              <a:rPr lang="en-US" altLang="en-US" sz="2400" b="1" dirty="0" smtClean="0">
                <a:solidFill>
                  <a:schemeClr val="tx1"/>
                </a:solidFill>
                <a:latin typeface="Garamond" panose="02020404030301010803" pitchFamily="18" charset="0"/>
                <a:ea typeface="华文楷体"/>
                <a:cs typeface="华文楷体"/>
              </a:rPr>
              <a:t> ibn </a:t>
            </a:r>
            <a:r>
              <a:rPr lang="en-US" altLang="en-US" sz="2400" b="1" dirty="0" err="1" smtClean="0">
                <a:solidFill>
                  <a:schemeClr val="tx1"/>
                </a:solidFill>
                <a:latin typeface="Garamond" panose="02020404030301010803" pitchFamily="18" charset="0"/>
                <a:ea typeface="华文楷体"/>
                <a:cs typeface="华文楷体"/>
              </a:rPr>
              <a:t>Jabal</a:t>
            </a:r>
            <a:r>
              <a:rPr lang="en-US" altLang="en-US" sz="2400" b="1" dirty="0" smtClean="0">
                <a:solidFill>
                  <a:schemeClr val="tx1"/>
                </a:solidFill>
                <a:latin typeface="Garamond" panose="02020404030301010803" pitchFamily="18" charset="0"/>
                <a:ea typeface="华文楷体"/>
                <a:cs typeface="华文楷体"/>
              </a:rPr>
              <a:t>                                    </a:t>
            </a:r>
            <a:endParaRPr lang="fr-FR" altLang="en-US" sz="1600" b="1" dirty="0">
              <a:solidFill>
                <a:schemeClr val="tx1"/>
              </a:solidFill>
              <a:latin typeface="Garamond" panose="02020404030301010803" pitchFamily="18" charset="0"/>
              <a:ea typeface="华文楷体"/>
              <a:cs typeface="华文楷体"/>
            </a:endParaRPr>
          </a:p>
        </p:txBody>
      </p:sp>
      <p:sp>
        <p:nvSpPr>
          <p:cNvPr id="7" name="Rectangle 6"/>
          <p:cNvSpPr>
            <a:spLocks noChangeArrowheads="1"/>
          </p:cNvSpPr>
          <p:nvPr/>
        </p:nvSpPr>
        <p:spPr bwMode="auto">
          <a:xfrm>
            <a:off x="1438838" y="1604092"/>
            <a:ext cx="7584141" cy="647700"/>
          </a:xfrm>
          <a:prstGeom prst="rect">
            <a:avLst/>
          </a:prstGeom>
          <a:solidFill>
            <a:schemeClr val="accent6">
              <a:lumMod val="40000"/>
              <a:lumOff val="60000"/>
            </a:schemeClr>
          </a:solidFill>
          <a:ln w="9525">
            <a:solidFill>
              <a:schemeClr val="tx1"/>
            </a:solidFill>
            <a:miter lim="800000"/>
            <a:headEnd/>
            <a:tailEnd/>
          </a:ln>
          <a:effectLst/>
        </p:spPr>
        <p:txBody>
          <a:bodyPr/>
          <a:lstStyle/>
          <a:p>
            <a:pPr algn="ctr" rtl="1">
              <a:buClr>
                <a:schemeClr val="tx1"/>
              </a:buClr>
              <a:buSzPct val="75000"/>
            </a:pPr>
            <a:r>
              <a:rPr lang="ar-KW" altLang="en-US" sz="3200" b="1" dirty="0">
                <a:solidFill>
                  <a:srgbClr val="B40305"/>
                </a:solidFill>
                <a:latin typeface="Arial" panose="020B0604020202020204" pitchFamily="34" charset="0"/>
              </a:rPr>
              <a:t>عصر الصحابة </a:t>
            </a:r>
            <a:r>
              <a:rPr lang="ar-KW" altLang="en-US" sz="1000" b="1" dirty="0">
                <a:latin typeface="Arial" panose="020B0604020202020204" pitchFamily="34" charset="0"/>
              </a:rPr>
              <a:t>رضي الله عنهم   </a:t>
            </a:r>
            <a:r>
              <a:rPr lang="ar-KW" altLang="en-US" sz="1100" b="1" dirty="0">
                <a:latin typeface="Arial" panose="020B0604020202020204" pitchFamily="34" charset="0"/>
              </a:rPr>
              <a:t>(11 هـ  - 100هـ )</a:t>
            </a:r>
            <a:r>
              <a:rPr lang="en-US" altLang="en-US" sz="2400" b="1" dirty="0">
                <a:solidFill>
                  <a:srgbClr val="B40305"/>
                </a:solidFill>
                <a:latin typeface="Arial" panose="020B0604020202020204" pitchFamily="34" charset="0"/>
                <a:cs typeface="Arial" panose="020B0604020202020204" pitchFamily="34" charset="0"/>
              </a:rPr>
              <a:t>The Sahaba </a:t>
            </a:r>
            <a:r>
              <a:rPr lang="en-US" altLang="en-US" sz="1600" b="1" dirty="0">
                <a:solidFill>
                  <a:srgbClr val="B40305"/>
                </a:solidFill>
                <a:latin typeface="Arial" panose="020B0604020202020204" pitchFamily="34" charset="0"/>
                <a:cs typeface="Arial" panose="020B0604020202020204" pitchFamily="34" charset="0"/>
              </a:rPr>
              <a:t>(Companions) </a:t>
            </a:r>
            <a:r>
              <a:rPr lang="en-US" altLang="en-US" sz="2400" b="1" dirty="0">
                <a:solidFill>
                  <a:srgbClr val="B40305"/>
                </a:solidFill>
                <a:latin typeface="Arial" panose="020B0604020202020204" pitchFamily="34" charset="0"/>
                <a:cs typeface="Arial" panose="020B0604020202020204" pitchFamily="34" charset="0"/>
              </a:rPr>
              <a:t>era </a:t>
            </a:r>
            <a:endParaRPr lang="ar-KW" altLang="en-US" sz="6600" b="1" dirty="0">
              <a:solidFill>
                <a:srgbClr val="B40305"/>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261122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stCondLst>
                                            <p:cond delay="0"/>
                                          </p:stCondLst>
                                        </p:cTn>
                                        <p:tgtEl>
                                          <p:spTgt spid="7">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7">
                                            <p:bg/>
                                          </p:spTgt>
                                        </p:tgtEl>
                                        <p:attrNameLst>
                                          <p:attrName>style.visibility</p:attrName>
                                        </p:attrNameLst>
                                      </p:cBhvr>
                                      <p:to>
                                        <p:strVal val="visible"/>
                                      </p:to>
                                    </p:set>
                                    <p:animEffect transition="in" filter="fade">
                                      <p:cBhvr>
                                        <p:cTn id="18" dur="1000">
                                          <p:stCondLst>
                                            <p:cond delay="0"/>
                                          </p:stCondLst>
                                        </p:cTn>
                                        <p:tgtEl>
                                          <p:spTgt spid="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build="p"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3935413" y="2927859"/>
            <a:ext cx="2929780" cy="203132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en-US" altLang="en-US" sz="2800" b="1" dirty="0" smtClean="0">
                <a:ln w="22225">
                  <a:noFill/>
                  <a:prstDash val="solid"/>
                </a:ln>
                <a:solidFill>
                  <a:schemeClr val="accent2">
                    <a:lumMod val="50000"/>
                  </a:schemeClr>
                </a:solidFill>
                <a:latin typeface="Garamond" panose="02020404030301010803" pitchFamily="18" charset="0"/>
                <a:ea typeface="华文楷体"/>
                <a:cs typeface="华文楷体"/>
              </a:rPr>
              <a:t>The companions spread in the Islamic territories</a:t>
            </a:r>
          </a:p>
          <a:p>
            <a:pPr algn="ctr">
              <a:lnSpc>
                <a:spcPct val="90000"/>
              </a:lnSpc>
              <a:spcBef>
                <a:spcPct val="0"/>
              </a:spcBef>
              <a:buClrTx/>
              <a:buSzTx/>
              <a:buNone/>
            </a:pPr>
            <a:r>
              <a:rPr lang="ar-KW" altLang="en-US" sz="2800" b="1" dirty="0">
                <a:ln w="22225">
                  <a:noFill/>
                  <a:prstDash val="solid"/>
                </a:ln>
                <a:solidFill>
                  <a:schemeClr val="accent2">
                    <a:lumMod val="50000"/>
                  </a:schemeClr>
                </a:solidFill>
                <a:latin typeface="Garamond" panose="02020404030301010803" pitchFamily="18" charset="0"/>
                <a:ea typeface="华文楷体"/>
                <a:cs typeface="华文楷体"/>
              </a:rPr>
              <a:t>انتشار الصحابة</a:t>
            </a:r>
          </a:p>
          <a:p>
            <a:pPr algn="ctr">
              <a:lnSpc>
                <a:spcPct val="90000"/>
              </a:lnSpc>
              <a:spcBef>
                <a:spcPct val="0"/>
              </a:spcBef>
              <a:buClrTx/>
              <a:buSzTx/>
              <a:buNone/>
            </a:pPr>
            <a:r>
              <a:rPr lang="ar-KW" altLang="en-US" sz="2800" b="1" dirty="0">
                <a:ln w="22225">
                  <a:noFill/>
                  <a:prstDash val="solid"/>
                </a:ln>
                <a:solidFill>
                  <a:schemeClr val="accent2">
                    <a:lumMod val="50000"/>
                  </a:schemeClr>
                </a:solidFill>
                <a:latin typeface="Garamond" panose="02020404030301010803" pitchFamily="18" charset="0"/>
                <a:ea typeface="华文楷体"/>
                <a:cs typeface="华文楷体"/>
              </a:rPr>
              <a:t>في </a:t>
            </a:r>
            <a:r>
              <a:rPr lang="ar-KW" altLang="en-US" sz="2800" b="1" dirty="0" smtClean="0">
                <a:ln w="22225">
                  <a:noFill/>
                  <a:prstDash val="solid"/>
                </a:ln>
                <a:solidFill>
                  <a:schemeClr val="accent2">
                    <a:lumMod val="50000"/>
                  </a:schemeClr>
                </a:solidFill>
                <a:latin typeface="Garamond" panose="02020404030301010803" pitchFamily="18" charset="0"/>
                <a:ea typeface="华文楷体"/>
                <a:cs typeface="华文楷体"/>
              </a:rPr>
              <a:t>الأمصار</a:t>
            </a:r>
            <a:endParaRPr lang="en-US" altLang="en-US" sz="2800" b="1" dirty="0">
              <a:ln w="22225">
                <a:noFill/>
                <a:prstDash val="solid"/>
              </a:ln>
              <a:solidFill>
                <a:schemeClr val="accent2">
                  <a:lumMod val="50000"/>
                </a:schemeClr>
              </a:solidFill>
              <a:latin typeface="Garamond" panose="02020404030301010803" pitchFamily="18" charset="0"/>
              <a:ea typeface="华文楷体"/>
              <a:cs typeface="华文楷体"/>
            </a:endParaRPr>
          </a:p>
        </p:txBody>
      </p:sp>
      <p:pic>
        <p:nvPicPr>
          <p:cNvPr id="9" name="Picture 2" descr="http://im9.gulfup.com/2012-02-26/13302728979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117" y="2514446"/>
            <a:ext cx="45370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438838" y="1604092"/>
            <a:ext cx="7584141" cy="647700"/>
          </a:xfrm>
          <a:prstGeom prst="rect">
            <a:avLst/>
          </a:prstGeom>
          <a:solidFill>
            <a:schemeClr val="accent6">
              <a:lumMod val="40000"/>
              <a:lumOff val="60000"/>
            </a:schemeClr>
          </a:solidFill>
          <a:ln w="9525">
            <a:solidFill>
              <a:schemeClr val="tx1"/>
            </a:solidFill>
            <a:miter lim="800000"/>
            <a:headEnd/>
            <a:tailEnd/>
          </a:ln>
          <a:effectLst/>
        </p:spPr>
        <p:txBody>
          <a:bodyPr/>
          <a:lstStyle/>
          <a:p>
            <a:pPr algn="ctr" rtl="1">
              <a:buClr>
                <a:schemeClr val="tx1"/>
              </a:buClr>
              <a:buSzPct val="75000"/>
            </a:pPr>
            <a:r>
              <a:rPr lang="ar-KW" altLang="en-US" sz="3200" b="1" dirty="0">
                <a:solidFill>
                  <a:srgbClr val="B40305"/>
                </a:solidFill>
                <a:latin typeface="Arial" panose="020B0604020202020204" pitchFamily="34" charset="0"/>
              </a:rPr>
              <a:t>عصر الصحابة </a:t>
            </a:r>
            <a:r>
              <a:rPr lang="ar-KW" altLang="en-US" sz="1000" b="1" dirty="0">
                <a:latin typeface="Arial" panose="020B0604020202020204" pitchFamily="34" charset="0"/>
              </a:rPr>
              <a:t>رضي الله عنهم   </a:t>
            </a:r>
            <a:r>
              <a:rPr lang="ar-KW" altLang="en-US" sz="1100" b="1" dirty="0">
                <a:latin typeface="Arial" panose="020B0604020202020204" pitchFamily="34" charset="0"/>
              </a:rPr>
              <a:t>(11 هـ  - 100هـ )</a:t>
            </a:r>
            <a:r>
              <a:rPr lang="en-US" altLang="en-US" sz="2400" b="1" dirty="0">
                <a:solidFill>
                  <a:srgbClr val="B40305"/>
                </a:solidFill>
                <a:latin typeface="Arial" panose="020B0604020202020204" pitchFamily="34" charset="0"/>
                <a:cs typeface="Arial" panose="020B0604020202020204" pitchFamily="34" charset="0"/>
              </a:rPr>
              <a:t>The Sahaba </a:t>
            </a:r>
            <a:r>
              <a:rPr lang="en-US" altLang="en-US" sz="1600" b="1" dirty="0">
                <a:solidFill>
                  <a:srgbClr val="B40305"/>
                </a:solidFill>
                <a:latin typeface="Arial" panose="020B0604020202020204" pitchFamily="34" charset="0"/>
                <a:cs typeface="Arial" panose="020B0604020202020204" pitchFamily="34" charset="0"/>
              </a:rPr>
              <a:t>(Companions) </a:t>
            </a:r>
            <a:r>
              <a:rPr lang="en-US" altLang="en-US" sz="2400" b="1" dirty="0">
                <a:solidFill>
                  <a:srgbClr val="B40305"/>
                </a:solidFill>
                <a:latin typeface="Arial" panose="020B0604020202020204" pitchFamily="34" charset="0"/>
                <a:cs typeface="Arial" panose="020B0604020202020204" pitchFamily="34" charset="0"/>
              </a:rPr>
              <a:t>era </a:t>
            </a:r>
            <a:endParaRPr lang="ar-KW" altLang="en-US" sz="6600" b="1" dirty="0">
              <a:solidFill>
                <a:srgbClr val="B40305"/>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816935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stCondLst>
                                            <p:cond delay="0"/>
                                          </p:stCondLst>
                                        </p:cTn>
                                        <p:tgtEl>
                                          <p:spTgt spid="8">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fade">
                                      <p:cBhvr>
                                        <p:cTn id="18" dur="1000">
                                          <p:stCondLst>
                                            <p:cond delay="0"/>
                                          </p:stCondLst>
                                        </p:cTn>
                                        <p:tgtEl>
                                          <p:spTgt spid="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3227294" y="2376708"/>
            <a:ext cx="8572453" cy="646331"/>
          </a:xfrm>
          <a:prstGeom prst="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3600" b="1" dirty="0" smtClean="0">
                <a:ln w="22225">
                  <a:noFill/>
                  <a:prstDash val="solid"/>
                </a:ln>
                <a:solidFill>
                  <a:schemeClr val="accent1">
                    <a:lumMod val="50000"/>
                  </a:schemeClr>
                </a:solidFill>
                <a:latin typeface="Garamond" panose="02020404030301010803" pitchFamily="18" charset="0"/>
                <a:ea typeface="华文楷体"/>
                <a:cs typeface="华文楷体"/>
              </a:rPr>
              <a:t>المصاحف</a:t>
            </a:r>
            <a:r>
              <a:rPr lang="ar-SA" altLang="en-US" sz="3600" b="1" dirty="0" smtClean="0">
                <a:ln w="22225">
                  <a:noFill/>
                  <a:prstDash val="solid"/>
                </a:ln>
                <a:solidFill>
                  <a:schemeClr val="accent1">
                    <a:lumMod val="50000"/>
                  </a:schemeClr>
                </a:solidFill>
                <a:latin typeface="Garamond" panose="02020404030301010803" pitchFamily="18" charset="0"/>
                <a:ea typeface="华文楷体"/>
                <a:cs typeface="华文楷体"/>
              </a:rPr>
              <a:t> </a:t>
            </a:r>
            <a:r>
              <a:rPr lang="ar-KW" altLang="en-US" sz="3600" b="1" dirty="0" smtClean="0">
                <a:ln w="22225">
                  <a:noFill/>
                  <a:prstDash val="solid"/>
                </a:ln>
                <a:solidFill>
                  <a:schemeClr val="accent1">
                    <a:lumMod val="50000"/>
                  </a:schemeClr>
                </a:solidFill>
                <a:latin typeface="Garamond" panose="02020404030301010803" pitchFamily="18" charset="0"/>
                <a:ea typeface="华文楷体"/>
                <a:cs typeface="华文楷体"/>
              </a:rPr>
              <a:t>العثمانية</a:t>
            </a:r>
            <a:r>
              <a:rPr lang="ar-SA" altLang="en-US" sz="3600" b="1" dirty="0" smtClean="0">
                <a:ln w="22225">
                  <a:noFill/>
                  <a:prstDash val="solid"/>
                </a:ln>
                <a:solidFill>
                  <a:schemeClr val="accent1">
                    <a:lumMod val="50000"/>
                  </a:schemeClr>
                </a:solidFill>
                <a:latin typeface="Garamond" panose="02020404030301010803" pitchFamily="18" charset="0"/>
                <a:ea typeface="华文楷体"/>
                <a:cs typeface="华文楷体"/>
              </a:rPr>
              <a:t>    </a:t>
            </a:r>
            <a:r>
              <a:rPr lang="en-US" altLang="en-US" sz="2800" b="1" dirty="0" smtClean="0">
                <a:ln w="22225">
                  <a:noFill/>
                  <a:prstDash val="solid"/>
                </a:ln>
                <a:solidFill>
                  <a:schemeClr val="accent1">
                    <a:lumMod val="50000"/>
                  </a:schemeClr>
                </a:solidFill>
                <a:latin typeface="Garamond" panose="02020404030301010803" pitchFamily="18" charset="0"/>
                <a:ea typeface="华文楷体"/>
                <a:cs typeface="华文楷体"/>
              </a:rPr>
              <a:t>The </a:t>
            </a:r>
            <a:r>
              <a:rPr lang="en-US" altLang="en-US" sz="2800" b="1" dirty="0" err="1" smtClean="0">
                <a:ln w="22225">
                  <a:noFill/>
                  <a:prstDash val="solid"/>
                </a:ln>
                <a:solidFill>
                  <a:schemeClr val="accent1">
                    <a:lumMod val="50000"/>
                  </a:schemeClr>
                </a:solidFill>
                <a:latin typeface="Garamond" panose="02020404030301010803" pitchFamily="18" charset="0"/>
                <a:ea typeface="华文楷体"/>
                <a:cs typeface="华文楷体"/>
              </a:rPr>
              <a:t>Uthmanic</a:t>
            </a:r>
            <a:r>
              <a:rPr lang="en-US" altLang="en-US" sz="2800" b="1" dirty="0" smtClean="0">
                <a:ln w="22225">
                  <a:noFill/>
                  <a:prstDash val="solid"/>
                </a:ln>
                <a:solidFill>
                  <a:schemeClr val="accent1">
                    <a:lumMod val="50000"/>
                  </a:schemeClr>
                </a:solidFill>
                <a:latin typeface="Garamond" panose="02020404030301010803" pitchFamily="18" charset="0"/>
                <a:ea typeface="华文楷体"/>
                <a:cs typeface="华文楷体"/>
              </a:rPr>
              <a:t> Quran Copies</a:t>
            </a:r>
            <a:endParaRPr lang="fr-FR" altLang="en-US" sz="2800" b="1" dirty="0">
              <a:ln w="22225">
                <a:noFill/>
                <a:prstDash val="solid"/>
              </a:ln>
              <a:solidFill>
                <a:schemeClr val="accent1">
                  <a:lumMod val="50000"/>
                </a:schemeClr>
              </a:solidFill>
              <a:latin typeface="Garamond" panose="02020404030301010803" pitchFamily="18" charset="0"/>
              <a:ea typeface="华文楷体"/>
              <a:cs typeface="华文楷体"/>
            </a:endParaRPr>
          </a:p>
        </p:txBody>
      </p:sp>
      <p:sp>
        <p:nvSpPr>
          <p:cNvPr id="10" name="Rectangle 5"/>
          <p:cNvSpPr>
            <a:spLocks noChangeArrowheads="1"/>
          </p:cNvSpPr>
          <p:nvPr/>
        </p:nvSpPr>
        <p:spPr bwMode="auto">
          <a:xfrm>
            <a:off x="8443301" y="3099830"/>
            <a:ext cx="3372879"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lnSpc>
                <a:spcPct val="200000"/>
              </a:lnSpc>
              <a:spcBef>
                <a:spcPct val="0"/>
              </a:spcBef>
              <a:buClrTx/>
              <a:buSzTx/>
              <a:buFont typeface="Wingdings" panose="05000000000000000000" pitchFamily="2" charset="2"/>
              <a:buChar char="q"/>
            </a:pPr>
            <a:r>
              <a:rPr lang="ar-KW" altLang="en-US" sz="2000" b="1" dirty="0" smtClean="0">
                <a:solidFill>
                  <a:srgbClr val="B40305"/>
                </a:solidFill>
                <a:latin typeface="Garamond" panose="02020404030301010803" pitchFamily="18" charset="0"/>
                <a:ea typeface="华文楷体"/>
                <a:cs typeface="华文楷体"/>
              </a:rPr>
              <a:t>المدينة</a:t>
            </a:r>
            <a:r>
              <a:rPr lang="ar-KW" altLang="en-US" sz="2000" b="1" dirty="0" smtClean="0">
                <a:solidFill>
                  <a:schemeClr val="tx1"/>
                </a:solidFill>
                <a:latin typeface="Garamond" panose="02020404030301010803" pitchFamily="18" charset="0"/>
                <a:ea typeface="华文楷体"/>
                <a:cs typeface="华文楷体"/>
              </a:rPr>
              <a:t>: </a:t>
            </a:r>
            <a:r>
              <a:rPr lang="ar-KW" altLang="en-US" sz="2000" b="1" dirty="0">
                <a:solidFill>
                  <a:schemeClr val="tx1"/>
                </a:solidFill>
                <a:latin typeface="Garamond" panose="02020404030301010803" pitchFamily="18" charset="0"/>
                <a:ea typeface="华文楷体"/>
                <a:cs typeface="华文楷体"/>
              </a:rPr>
              <a:t>زيد بن ثابت</a:t>
            </a:r>
          </a:p>
          <a:p>
            <a:pPr eaLnBrk="1" hangingPunct="1">
              <a:lnSpc>
                <a:spcPct val="200000"/>
              </a:lnSpc>
              <a:spcBef>
                <a:spcPct val="0"/>
              </a:spcBef>
              <a:buClrTx/>
              <a:buSzTx/>
              <a:buFont typeface="Wingdings" panose="05000000000000000000" pitchFamily="2" charset="2"/>
              <a:buChar char="q"/>
            </a:pPr>
            <a:r>
              <a:rPr lang="ar-KW" altLang="en-US" sz="2000" b="1" dirty="0">
                <a:solidFill>
                  <a:srgbClr val="B40305"/>
                </a:solidFill>
                <a:latin typeface="Garamond" panose="02020404030301010803" pitchFamily="18" charset="0"/>
                <a:ea typeface="华文楷体"/>
                <a:cs typeface="华文楷体"/>
              </a:rPr>
              <a:t>مكه</a:t>
            </a:r>
            <a:r>
              <a:rPr lang="ar-KW" altLang="en-US" sz="2000" b="1" dirty="0">
                <a:solidFill>
                  <a:schemeClr val="tx1"/>
                </a:solidFill>
                <a:latin typeface="Garamond" panose="02020404030301010803" pitchFamily="18" charset="0"/>
                <a:ea typeface="华文楷体"/>
                <a:cs typeface="华文楷体"/>
              </a:rPr>
              <a:t> : عبد الله بن </a:t>
            </a:r>
            <a:r>
              <a:rPr lang="ar-KW" altLang="en-US" sz="2000" b="1" dirty="0" smtClean="0">
                <a:solidFill>
                  <a:schemeClr val="tx1"/>
                </a:solidFill>
                <a:latin typeface="Garamond" panose="02020404030301010803" pitchFamily="18" charset="0"/>
                <a:ea typeface="华文楷体"/>
                <a:cs typeface="华文楷体"/>
              </a:rPr>
              <a:t>السائب</a:t>
            </a:r>
            <a:endParaRPr lang="ar-KW" altLang="en-US" sz="2000" b="1" dirty="0">
              <a:solidFill>
                <a:schemeClr val="tx1"/>
              </a:solidFill>
              <a:latin typeface="Garamond" panose="02020404030301010803" pitchFamily="18" charset="0"/>
              <a:ea typeface="华文楷体"/>
              <a:cs typeface="华文楷体"/>
            </a:endParaRPr>
          </a:p>
          <a:p>
            <a:pPr>
              <a:lnSpc>
                <a:spcPct val="200000"/>
              </a:lnSpc>
              <a:spcBef>
                <a:spcPct val="0"/>
              </a:spcBef>
              <a:buClrTx/>
              <a:buSzTx/>
              <a:buFont typeface="Wingdings" panose="05000000000000000000" pitchFamily="2" charset="2"/>
              <a:buChar char="q"/>
            </a:pPr>
            <a:r>
              <a:rPr lang="ar-KW" altLang="en-US" sz="2000" b="1" dirty="0">
                <a:solidFill>
                  <a:srgbClr val="B40305"/>
                </a:solidFill>
                <a:latin typeface="Garamond" panose="02020404030301010803" pitchFamily="18" charset="0"/>
                <a:ea typeface="华文楷体"/>
                <a:cs typeface="华文楷体"/>
              </a:rPr>
              <a:t>الكوفة</a:t>
            </a:r>
            <a:r>
              <a:rPr lang="ar-KW" altLang="en-US" sz="2000" b="1" dirty="0">
                <a:solidFill>
                  <a:schemeClr val="tx1"/>
                </a:solidFill>
                <a:latin typeface="Garamond" panose="02020404030301010803" pitchFamily="18" charset="0"/>
                <a:ea typeface="华文楷体"/>
                <a:cs typeface="华文楷体"/>
              </a:rPr>
              <a:t> : ابو عبد الرحمن السلمي</a:t>
            </a:r>
            <a:endParaRPr lang="fr-FR" altLang="en-US" sz="1400" b="1" dirty="0">
              <a:solidFill>
                <a:schemeClr val="tx1"/>
              </a:solidFill>
              <a:latin typeface="Garamond" panose="02020404030301010803" pitchFamily="18" charset="0"/>
              <a:ea typeface="华文楷体"/>
              <a:cs typeface="华文楷体"/>
            </a:endParaRPr>
          </a:p>
          <a:p>
            <a:pPr eaLnBrk="1" hangingPunct="1">
              <a:lnSpc>
                <a:spcPct val="200000"/>
              </a:lnSpc>
              <a:spcBef>
                <a:spcPct val="0"/>
              </a:spcBef>
              <a:buClrTx/>
              <a:buSzTx/>
              <a:buFont typeface="Wingdings" panose="05000000000000000000" pitchFamily="2" charset="2"/>
              <a:buChar char="q"/>
            </a:pPr>
            <a:r>
              <a:rPr lang="ar-KW" altLang="en-US" sz="2000" b="1" dirty="0" smtClean="0">
                <a:solidFill>
                  <a:srgbClr val="B40305"/>
                </a:solidFill>
                <a:latin typeface="Garamond" panose="02020404030301010803" pitchFamily="18" charset="0"/>
                <a:ea typeface="华文楷体"/>
                <a:cs typeface="华文楷体"/>
              </a:rPr>
              <a:t>البصرة</a:t>
            </a:r>
            <a:r>
              <a:rPr lang="ar-KW" altLang="en-US" sz="2000" b="1" dirty="0" smtClean="0">
                <a:solidFill>
                  <a:srgbClr val="FFFF00"/>
                </a:solidFill>
                <a:latin typeface="Garamond" panose="02020404030301010803" pitchFamily="18" charset="0"/>
                <a:ea typeface="华文楷体"/>
                <a:cs typeface="华文楷体"/>
              </a:rPr>
              <a:t> </a:t>
            </a:r>
            <a:r>
              <a:rPr lang="ar-KW" altLang="en-US" sz="2000" b="1" dirty="0">
                <a:solidFill>
                  <a:schemeClr val="tx1"/>
                </a:solidFill>
                <a:latin typeface="Garamond" panose="02020404030301010803" pitchFamily="18" charset="0"/>
                <a:ea typeface="华文楷体"/>
                <a:cs typeface="华文楷体"/>
              </a:rPr>
              <a:t>: عامر بن قيس</a:t>
            </a:r>
          </a:p>
          <a:p>
            <a:pPr eaLnBrk="1" hangingPunct="1">
              <a:lnSpc>
                <a:spcPct val="200000"/>
              </a:lnSpc>
              <a:spcBef>
                <a:spcPct val="0"/>
              </a:spcBef>
              <a:buClrTx/>
              <a:buSzTx/>
              <a:buFont typeface="Wingdings" panose="05000000000000000000" pitchFamily="2" charset="2"/>
              <a:buChar char="q"/>
            </a:pPr>
            <a:r>
              <a:rPr lang="ar-KW" altLang="en-US" sz="2000" b="1" dirty="0">
                <a:solidFill>
                  <a:srgbClr val="B40305"/>
                </a:solidFill>
                <a:latin typeface="Garamond" panose="02020404030301010803" pitchFamily="18" charset="0"/>
                <a:ea typeface="华文楷体"/>
                <a:cs typeface="华文楷体"/>
              </a:rPr>
              <a:t>الشام</a:t>
            </a:r>
            <a:r>
              <a:rPr lang="ar-KW" altLang="en-US" sz="2000" b="1" dirty="0">
                <a:solidFill>
                  <a:srgbClr val="FFFF00"/>
                </a:solidFill>
                <a:latin typeface="Garamond" panose="02020404030301010803" pitchFamily="18" charset="0"/>
                <a:ea typeface="华文楷体"/>
                <a:cs typeface="华文楷体"/>
              </a:rPr>
              <a:t> </a:t>
            </a:r>
            <a:r>
              <a:rPr lang="ar-KW" altLang="en-US" sz="2000" b="1" dirty="0">
                <a:solidFill>
                  <a:schemeClr val="tx1"/>
                </a:solidFill>
                <a:latin typeface="Garamond" panose="02020404030301010803" pitchFamily="18" charset="0"/>
                <a:ea typeface="华文楷体"/>
                <a:cs typeface="华文楷体"/>
              </a:rPr>
              <a:t>: المغيرة بن أبي </a:t>
            </a:r>
            <a:r>
              <a:rPr lang="ar-KW" altLang="en-US" sz="2000" b="1" dirty="0" smtClean="0">
                <a:solidFill>
                  <a:schemeClr val="tx1"/>
                </a:solidFill>
                <a:latin typeface="Garamond" panose="02020404030301010803" pitchFamily="18" charset="0"/>
                <a:ea typeface="华文楷体"/>
                <a:cs typeface="华文楷体"/>
              </a:rPr>
              <a:t>شهاب</a:t>
            </a:r>
            <a:endParaRPr lang="ar-KW" altLang="en-US" sz="2000" b="1" dirty="0">
              <a:solidFill>
                <a:schemeClr val="tx1"/>
              </a:solidFill>
              <a:latin typeface="Garamond" panose="02020404030301010803" pitchFamily="18" charset="0"/>
              <a:ea typeface="华文楷体"/>
              <a:cs typeface="华文楷体"/>
            </a:endParaRPr>
          </a:p>
        </p:txBody>
      </p:sp>
      <p:sp>
        <p:nvSpPr>
          <p:cNvPr id="11" name="Rectangle 5"/>
          <p:cNvSpPr>
            <a:spLocks noChangeArrowheads="1"/>
          </p:cNvSpPr>
          <p:nvPr/>
        </p:nvSpPr>
        <p:spPr bwMode="auto">
          <a:xfrm>
            <a:off x="3020033" y="3099830"/>
            <a:ext cx="542326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l" rtl="0" eaLnBrk="1" hangingPunct="1">
              <a:lnSpc>
                <a:spcPct val="200000"/>
              </a:lnSpc>
              <a:spcBef>
                <a:spcPct val="0"/>
              </a:spcBef>
              <a:buClrTx/>
              <a:buSzTx/>
              <a:buFont typeface="Wingdings" panose="05000000000000000000" pitchFamily="2" charset="2"/>
              <a:buChar char="q"/>
            </a:pPr>
            <a:r>
              <a:rPr lang="en-US" altLang="en-US" sz="2000" b="1" dirty="0" err="1" smtClean="0">
                <a:solidFill>
                  <a:srgbClr val="B40305"/>
                </a:solidFill>
                <a:latin typeface="Garamond" panose="02020404030301010803" pitchFamily="18" charset="0"/>
                <a:ea typeface="华文楷体"/>
                <a:cs typeface="华文楷体"/>
              </a:rPr>
              <a:t>Maddina</a:t>
            </a:r>
            <a:r>
              <a:rPr lang="en-US" altLang="en-US" sz="2000" b="1" dirty="0" smtClean="0">
                <a:solidFill>
                  <a:schemeClr val="tx1"/>
                </a:solidFill>
                <a:latin typeface="Garamond" panose="02020404030301010803" pitchFamily="18" charset="0"/>
                <a:ea typeface="华文楷体"/>
                <a:cs typeface="华文楷体"/>
              </a:rPr>
              <a:t>: Zaid ibn </a:t>
            </a:r>
            <a:r>
              <a:rPr lang="en-US" altLang="en-US" sz="2000" b="1" dirty="0" err="1" smtClean="0">
                <a:solidFill>
                  <a:schemeClr val="tx1"/>
                </a:solidFill>
                <a:latin typeface="Garamond" panose="02020404030301010803" pitchFamily="18" charset="0"/>
                <a:ea typeface="华文楷体"/>
                <a:cs typeface="华文楷体"/>
              </a:rPr>
              <a:t>Thabit</a:t>
            </a:r>
            <a:endParaRPr lang="ar-KW" altLang="en-US" sz="2000" b="1" dirty="0">
              <a:solidFill>
                <a:schemeClr val="tx1"/>
              </a:solidFill>
              <a:latin typeface="Garamond" panose="02020404030301010803" pitchFamily="18" charset="0"/>
              <a:ea typeface="华文楷体"/>
              <a:cs typeface="华文楷体"/>
            </a:endParaRPr>
          </a:p>
          <a:p>
            <a:pPr algn="l" rtl="0">
              <a:lnSpc>
                <a:spcPct val="200000"/>
              </a:lnSpc>
              <a:spcBef>
                <a:spcPct val="0"/>
              </a:spcBef>
              <a:buClrTx/>
              <a:buSzTx/>
              <a:buFont typeface="Wingdings" panose="05000000000000000000" pitchFamily="2" charset="2"/>
              <a:buChar char="q"/>
            </a:pPr>
            <a:r>
              <a:rPr lang="en-US" altLang="en-US" sz="2000" b="1" dirty="0" err="1" smtClean="0">
                <a:solidFill>
                  <a:srgbClr val="B40305"/>
                </a:solidFill>
                <a:latin typeface="Garamond" panose="02020404030301010803" pitchFamily="18" charset="0"/>
                <a:ea typeface="华文楷体"/>
                <a:cs typeface="华文楷体"/>
              </a:rPr>
              <a:t>Makka</a:t>
            </a:r>
            <a:r>
              <a:rPr lang="en-US" altLang="en-US" sz="2000" b="1" dirty="0">
                <a:solidFill>
                  <a:schemeClr val="tx1"/>
                </a:solidFill>
                <a:latin typeface="Garamond" panose="02020404030301010803" pitchFamily="18" charset="0"/>
                <a:ea typeface="华文楷体"/>
                <a:cs typeface="华文楷体"/>
              </a:rPr>
              <a:t>: Abdullah ibn al-</a:t>
            </a:r>
            <a:r>
              <a:rPr lang="en-US" altLang="en-US" sz="2000" b="1" dirty="0" err="1">
                <a:solidFill>
                  <a:schemeClr val="tx1"/>
                </a:solidFill>
                <a:latin typeface="Garamond" panose="02020404030301010803" pitchFamily="18" charset="0"/>
                <a:ea typeface="华文楷体"/>
                <a:cs typeface="华文楷体"/>
              </a:rPr>
              <a:t>Sae’b</a:t>
            </a:r>
            <a:endParaRPr lang="ar-KW" altLang="en-US" sz="2000" b="1" dirty="0">
              <a:solidFill>
                <a:schemeClr val="tx1"/>
              </a:solidFill>
              <a:latin typeface="Garamond" panose="02020404030301010803" pitchFamily="18" charset="0"/>
              <a:ea typeface="华文楷体"/>
              <a:cs typeface="华文楷体"/>
            </a:endParaRPr>
          </a:p>
          <a:p>
            <a:pPr algn="l" rtl="0">
              <a:lnSpc>
                <a:spcPct val="200000"/>
              </a:lnSpc>
              <a:spcBef>
                <a:spcPct val="0"/>
              </a:spcBef>
              <a:buClrTx/>
              <a:buSzTx/>
              <a:buFont typeface="Wingdings" panose="05000000000000000000" pitchFamily="2" charset="2"/>
              <a:buChar char="q"/>
            </a:pPr>
            <a:r>
              <a:rPr lang="en-US" altLang="en-US" sz="2000" b="1" dirty="0">
                <a:solidFill>
                  <a:srgbClr val="B40305"/>
                </a:solidFill>
                <a:latin typeface="Garamond" panose="02020404030301010803" pitchFamily="18" charset="0"/>
                <a:ea typeface="华文楷体"/>
                <a:cs typeface="华文楷体"/>
              </a:rPr>
              <a:t>al-</a:t>
            </a:r>
            <a:r>
              <a:rPr lang="en-US" altLang="en-US" sz="2000" b="1" dirty="0" err="1">
                <a:solidFill>
                  <a:srgbClr val="B40305"/>
                </a:solidFill>
                <a:latin typeface="Garamond" panose="02020404030301010803" pitchFamily="18" charset="0"/>
                <a:ea typeface="华文楷体"/>
                <a:cs typeface="华文楷体"/>
              </a:rPr>
              <a:t>Koofah</a:t>
            </a:r>
            <a:r>
              <a:rPr lang="en-US" altLang="en-US" sz="2000" b="1" dirty="0">
                <a:solidFill>
                  <a:schemeClr val="tx1"/>
                </a:solidFill>
                <a:latin typeface="Garamond" panose="02020404030301010803" pitchFamily="18" charset="0"/>
                <a:ea typeface="华文楷体"/>
                <a:cs typeface="华文楷体"/>
              </a:rPr>
              <a:t>: abo </a:t>
            </a:r>
            <a:r>
              <a:rPr lang="en-US" altLang="en-US" sz="2000" b="1" dirty="0" err="1">
                <a:solidFill>
                  <a:schemeClr val="tx1"/>
                </a:solidFill>
                <a:latin typeface="Garamond" panose="02020404030301010803" pitchFamily="18" charset="0"/>
                <a:ea typeface="华文楷体"/>
                <a:cs typeface="华文楷体"/>
              </a:rPr>
              <a:t>Abdelrahman</a:t>
            </a:r>
            <a:r>
              <a:rPr lang="en-US" altLang="en-US" sz="2000" b="1" dirty="0">
                <a:solidFill>
                  <a:schemeClr val="tx1"/>
                </a:solidFill>
                <a:latin typeface="Garamond" panose="02020404030301010803" pitchFamily="18" charset="0"/>
                <a:ea typeface="华文楷体"/>
                <a:cs typeface="华文楷体"/>
              </a:rPr>
              <a:t> al-</a:t>
            </a:r>
            <a:r>
              <a:rPr lang="en-US" altLang="en-US" sz="2000" b="1" dirty="0" err="1">
                <a:solidFill>
                  <a:schemeClr val="tx1"/>
                </a:solidFill>
                <a:latin typeface="Garamond" panose="02020404030301010803" pitchFamily="18" charset="0"/>
                <a:ea typeface="华文楷体"/>
                <a:cs typeface="华文楷体"/>
              </a:rPr>
              <a:t>Solamy</a:t>
            </a:r>
            <a:endParaRPr lang="fr-FR" altLang="en-US" sz="2000" b="1" dirty="0">
              <a:solidFill>
                <a:schemeClr val="tx1"/>
              </a:solidFill>
              <a:latin typeface="Garamond" panose="02020404030301010803" pitchFamily="18" charset="0"/>
              <a:ea typeface="华文楷体"/>
              <a:cs typeface="华文楷体"/>
            </a:endParaRPr>
          </a:p>
          <a:p>
            <a:pPr algn="l" rtl="0">
              <a:lnSpc>
                <a:spcPct val="200000"/>
              </a:lnSpc>
              <a:spcBef>
                <a:spcPct val="0"/>
              </a:spcBef>
              <a:buClrTx/>
              <a:buSzTx/>
              <a:buFont typeface="Wingdings" panose="05000000000000000000" pitchFamily="2" charset="2"/>
              <a:buChar char="q"/>
            </a:pPr>
            <a:r>
              <a:rPr lang="en-US" altLang="en-US" sz="2000" b="1" dirty="0" smtClean="0">
                <a:solidFill>
                  <a:srgbClr val="B40305"/>
                </a:solidFill>
                <a:latin typeface="Garamond" panose="02020404030301010803" pitchFamily="18" charset="0"/>
                <a:ea typeface="华文楷体"/>
                <a:cs typeface="华文楷体"/>
              </a:rPr>
              <a:t>al-</a:t>
            </a:r>
            <a:r>
              <a:rPr lang="en-US" altLang="en-US" sz="2000" b="1" dirty="0" err="1" smtClean="0">
                <a:solidFill>
                  <a:srgbClr val="B40305"/>
                </a:solidFill>
                <a:latin typeface="Garamond" panose="02020404030301010803" pitchFamily="18" charset="0"/>
                <a:ea typeface="华文楷体"/>
                <a:cs typeface="华文楷体"/>
              </a:rPr>
              <a:t>Basrah</a:t>
            </a:r>
            <a:r>
              <a:rPr lang="en-US" altLang="en-US" sz="2000" b="1" dirty="0">
                <a:solidFill>
                  <a:schemeClr val="tx1"/>
                </a:solidFill>
                <a:latin typeface="Garamond" panose="02020404030301010803" pitchFamily="18" charset="0"/>
                <a:ea typeface="华文楷体"/>
                <a:cs typeface="华文楷体"/>
              </a:rPr>
              <a:t>: </a:t>
            </a:r>
            <a:r>
              <a:rPr lang="en-US" altLang="en-US" sz="2000" b="1" dirty="0" err="1">
                <a:solidFill>
                  <a:schemeClr val="tx1"/>
                </a:solidFill>
                <a:latin typeface="Garamond" panose="02020404030301010803" pitchFamily="18" charset="0"/>
                <a:ea typeface="华文楷体"/>
                <a:cs typeface="华文楷体"/>
              </a:rPr>
              <a:t>Amer</a:t>
            </a:r>
            <a:r>
              <a:rPr lang="en-US" altLang="en-US" sz="2000" b="1" dirty="0">
                <a:solidFill>
                  <a:schemeClr val="tx1"/>
                </a:solidFill>
                <a:latin typeface="Garamond" panose="02020404030301010803" pitchFamily="18" charset="0"/>
                <a:ea typeface="华文楷体"/>
                <a:cs typeface="华文楷体"/>
              </a:rPr>
              <a:t> ibn </a:t>
            </a:r>
            <a:r>
              <a:rPr lang="en-US" altLang="en-US" sz="2000" b="1" dirty="0" err="1">
                <a:solidFill>
                  <a:schemeClr val="tx1"/>
                </a:solidFill>
                <a:latin typeface="Garamond" panose="02020404030301010803" pitchFamily="18" charset="0"/>
                <a:ea typeface="华文楷体"/>
                <a:cs typeface="华文楷体"/>
              </a:rPr>
              <a:t>Qais</a:t>
            </a:r>
            <a:endParaRPr lang="ar-KW" altLang="en-US" sz="2000" b="1" dirty="0">
              <a:solidFill>
                <a:schemeClr val="tx1"/>
              </a:solidFill>
              <a:latin typeface="Garamond" panose="02020404030301010803" pitchFamily="18" charset="0"/>
              <a:ea typeface="华文楷体"/>
              <a:cs typeface="华文楷体"/>
            </a:endParaRPr>
          </a:p>
          <a:p>
            <a:pPr algn="l" rtl="0">
              <a:lnSpc>
                <a:spcPct val="200000"/>
              </a:lnSpc>
              <a:spcBef>
                <a:spcPct val="0"/>
              </a:spcBef>
              <a:buClrTx/>
              <a:buSzTx/>
              <a:buFont typeface="Wingdings" panose="05000000000000000000" pitchFamily="2" charset="2"/>
              <a:buChar char="q"/>
            </a:pPr>
            <a:r>
              <a:rPr lang="en-US" altLang="en-US" sz="2000" b="1" dirty="0" smtClean="0">
                <a:solidFill>
                  <a:srgbClr val="B40305"/>
                </a:solidFill>
                <a:latin typeface="Garamond" panose="02020404030301010803" pitchFamily="18" charset="0"/>
                <a:ea typeface="华文楷体"/>
                <a:cs typeface="华文楷体"/>
              </a:rPr>
              <a:t>Syria</a:t>
            </a:r>
            <a:r>
              <a:rPr lang="en-US" altLang="en-US" sz="2000" b="1" dirty="0">
                <a:solidFill>
                  <a:schemeClr val="tx1"/>
                </a:solidFill>
                <a:latin typeface="Garamond" panose="02020404030301010803" pitchFamily="18" charset="0"/>
                <a:ea typeface="华文楷体"/>
                <a:cs typeface="华文楷体"/>
              </a:rPr>
              <a:t>: al-</a:t>
            </a:r>
            <a:r>
              <a:rPr lang="en-US" altLang="en-US" sz="2000" b="1" dirty="0" err="1">
                <a:solidFill>
                  <a:schemeClr val="tx1"/>
                </a:solidFill>
                <a:latin typeface="Garamond" panose="02020404030301010803" pitchFamily="18" charset="0"/>
                <a:ea typeface="华文楷体"/>
                <a:cs typeface="华文楷体"/>
              </a:rPr>
              <a:t>Moghirah</a:t>
            </a:r>
            <a:r>
              <a:rPr lang="en-US" altLang="en-US" sz="2000" b="1" dirty="0">
                <a:solidFill>
                  <a:schemeClr val="tx1"/>
                </a:solidFill>
                <a:latin typeface="Garamond" panose="02020404030301010803" pitchFamily="18" charset="0"/>
                <a:ea typeface="华文楷体"/>
                <a:cs typeface="华文楷体"/>
              </a:rPr>
              <a:t> ibn </a:t>
            </a:r>
            <a:r>
              <a:rPr lang="en-US" altLang="en-US" sz="2000" b="1" dirty="0" err="1">
                <a:solidFill>
                  <a:schemeClr val="tx1"/>
                </a:solidFill>
                <a:latin typeface="Garamond" panose="02020404030301010803" pitchFamily="18" charset="0"/>
                <a:ea typeface="华文楷体"/>
                <a:cs typeface="华文楷体"/>
              </a:rPr>
              <a:t>abi</a:t>
            </a:r>
            <a:r>
              <a:rPr lang="en-US" altLang="en-US" sz="2000" b="1" dirty="0">
                <a:solidFill>
                  <a:schemeClr val="tx1"/>
                </a:solidFill>
                <a:latin typeface="Garamond" panose="02020404030301010803" pitchFamily="18" charset="0"/>
                <a:ea typeface="华文楷体"/>
                <a:cs typeface="华文楷体"/>
              </a:rPr>
              <a:t> </a:t>
            </a:r>
            <a:r>
              <a:rPr lang="en-US" altLang="en-US" sz="2000" b="1" dirty="0" err="1" smtClean="0">
                <a:solidFill>
                  <a:schemeClr val="tx1"/>
                </a:solidFill>
                <a:latin typeface="Garamond" panose="02020404030301010803" pitchFamily="18" charset="0"/>
                <a:ea typeface="华文楷体"/>
                <a:cs typeface="华文楷体"/>
              </a:rPr>
              <a:t>Shihab</a:t>
            </a:r>
            <a:endParaRPr lang="ar-KW" altLang="en-US" sz="2000" b="1" dirty="0">
              <a:solidFill>
                <a:schemeClr val="tx1"/>
              </a:solidFill>
              <a:latin typeface="Garamond" panose="02020404030301010803" pitchFamily="18" charset="0"/>
              <a:ea typeface="华文楷体"/>
              <a:cs typeface="华文楷体"/>
            </a:endParaRPr>
          </a:p>
        </p:txBody>
      </p:sp>
      <p:sp>
        <p:nvSpPr>
          <p:cNvPr id="9" name="Rectangle 8"/>
          <p:cNvSpPr>
            <a:spLocks noChangeArrowheads="1"/>
          </p:cNvSpPr>
          <p:nvPr/>
        </p:nvSpPr>
        <p:spPr bwMode="auto">
          <a:xfrm>
            <a:off x="1438838" y="1604092"/>
            <a:ext cx="7584141" cy="647700"/>
          </a:xfrm>
          <a:prstGeom prst="rect">
            <a:avLst/>
          </a:prstGeom>
          <a:solidFill>
            <a:schemeClr val="accent6">
              <a:lumMod val="40000"/>
              <a:lumOff val="60000"/>
            </a:schemeClr>
          </a:solidFill>
          <a:ln w="9525">
            <a:solidFill>
              <a:schemeClr val="tx1"/>
            </a:solidFill>
            <a:miter lim="800000"/>
            <a:headEnd/>
            <a:tailEnd/>
          </a:ln>
          <a:effectLst/>
        </p:spPr>
        <p:txBody>
          <a:bodyPr/>
          <a:lstStyle/>
          <a:p>
            <a:pPr algn="ctr" rtl="1">
              <a:buClr>
                <a:schemeClr val="tx1"/>
              </a:buClr>
              <a:buSzPct val="75000"/>
            </a:pPr>
            <a:r>
              <a:rPr lang="ar-KW" altLang="en-US" sz="3200" b="1" dirty="0">
                <a:solidFill>
                  <a:srgbClr val="B40305"/>
                </a:solidFill>
                <a:latin typeface="Arial" panose="020B0604020202020204" pitchFamily="34" charset="0"/>
              </a:rPr>
              <a:t>عصر الصحابة </a:t>
            </a:r>
            <a:r>
              <a:rPr lang="ar-KW" altLang="en-US" sz="1000" b="1" dirty="0">
                <a:latin typeface="Arial" panose="020B0604020202020204" pitchFamily="34" charset="0"/>
              </a:rPr>
              <a:t>رضي الله عنهم   </a:t>
            </a:r>
            <a:r>
              <a:rPr lang="ar-KW" altLang="en-US" sz="1100" b="1" dirty="0">
                <a:latin typeface="Arial" panose="020B0604020202020204" pitchFamily="34" charset="0"/>
              </a:rPr>
              <a:t>(11 هـ  - 100هـ )</a:t>
            </a:r>
            <a:r>
              <a:rPr lang="en-US" altLang="en-US" sz="2400" b="1" dirty="0">
                <a:solidFill>
                  <a:srgbClr val="B40305"/>
                </a:solidFill>
                <a:latin typeface="Arial" panose="020B0604020202020204" pitchFamily="34" charset="0"/>
                <a:cs typeface="Arial" panose="020B0604020202020204" pitchFamily="34" charset="0"/>
              </a:rPr>
              <a:t>The Sahaba </a:t>
            </a:r>
            <a:r>
              <a:rPr lang="en-US" altLang="en-US" sz="1600" b="1" dirty="0">
                <a:solidFill>
                  <a:srgbClr val="B40305"/>
                </a:solidFill>
                <a:latin typeface="Arial" panose="020B0604020202020204" pitchFamily="34" charset="0"/>
                <a:cs typeface="Arial" panose="020B0604020202020204" pitchFamily="34" charset="0"/>
              </a:rPr>
              <a:t>(Companions) </a:t>
            </a:r>
            <a:r>
              <a:rPr lang="en-US" altLang="en-US" sz="2400" b="1" dirty="0">
                <a:solidFill>
                  <a:srgbClr val="B40305"/>
                </a:solidFill>
                <a:latin typeface="Arial" panose="020B0604020202020204" pitchFamily="34" charset="0"/>
                <a:cs typeface="Arial" panose="020B0604020202020204" pitchFamily="34" charset="0"/>
              </a:rPr>
              <a:t>era </a:t>
            </a:r>
            <a:endParaRPr lang="ar-KW" altLang="en-US" sz="6600" b="1" dirty="0">
              <a:solidFill>
                <a:srgbClr val="B40305"/>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567216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1000">
                                          <p:stCondLst>
                                            <p:cond delay="0"/>
                                          </p:stCondLst>
                                        </p:cTn>
                                        <p:tgtEl>
                                          <p:spTgt spid="9">
                                            <p:txEl>
                                              <p:pRg st="0" end="0"/>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9">
                                            <p:bg/>
                                          </p:spTgt>
                                        </p:tgtEl>
                                        <p:attrNameLst>
                                          <p:attrName>style.visibility</p:attrName>
                                        </p:attrNameLst>
                                      </p:cBhvr>
                                      <p:to>
                                        <p:strVal val="visible"/>
                                      </p:to>
                                    </p:set>
                                    <p:animEffect transition="in" filter="fade">
                                      <p:cBhvr>
                                        <p:cTn id="22" dur="1000">
                                          <p:stCondLst>
                                            <p:cond delay="0"/>
                                          </p:stCondLst>
                                        </p:cTn>
                                        <p:tgtEl>
                                          <p:spTgt spid="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9" grpId="0" build="p"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089220" y="1604092"/>
            <a:ext cx="8068235" cy="647700"/>
          </a:xfrm>
          <a:prstGeom prst="rect">
            <a:avLst/>
          </a:prstGeom>
          <a:solidFill>
            <a:schemeClr val="accent5">
              <a:lumMod val="20000"/>
              <a:lumOff val="80000"/>
            </a:schemeClr>
          </a:solidFill>
          <a:ln w="9525">
            <a:solidFill>
              <a:schemeClr val="tx1"/>
            </a:solidFill>
            <a:miter lim="800000"/>
            <a:headEnd/>
            <a:tailEnd/>
          </a:ln>
          <a:effectLst/>
        </p:spPr>
        <p:txBody>
          <a:bodyPr/>
          <a:lstStyle/>
          <a:p>
            <a:pPr algn="ctr" rtl="1">
              <a:buClr>
                <a:schemeClr val="tx1"/>
              </a:buClr>
              <a:buSzPct val="75000"/>
            </a:pPr>
            <a:r>
              <a:rPr lang="ar-KW" altLang="en-US" sz="3200" b="1" dirty="0">
                <a:solidFill>
                  <a:srgbClr val="B40305"/>
                </a:solidFill>
                <a:latin typeface="Arial" panose="020B0604020202020204" pitchFamily="34" charset="0"/>
              </a:rPr>
              <a:t>عصر التابعين وتابعيهم</a:t>
            </a:r>
            <a:r>
              <a:rPr lang="ar-KW" altLang="en-US" sz="900" b="1" dirty="0">
                <a:solidFill>
                  <a:srgbClr val="B40305"/>
                </a:solidFill>
                <a:latin typeface="Arial" panose="020B0604020202020204" pitchFamily="34" charset="0"/>
              </a:rPr>
              <a:t>  </a:t>
            </a:r>
            <a:r>
              <a:rPr lang="ar-KW" altLang="en-US" sz="1050" b="1" dirty="0">
                <a:solidFill>
                  <a:srgbClr val="B40305"/>
                </a:solidFill>
                <a:latin typeface="Arial" panose="020B0604020202020204" pitchFamily="34" charset="0"/>
              </a:rPr>
              <a:t> </a:t>
            </a:r>
            <a:r>
              <a:rPr lang="ar-KW" altLang="en-US" sz="1100" b="1" dirty="0">
                <a:latin typeface="Arial" panose="020B0604020202020204" pitchFamily="34" charset="0"/>
              </a:rPr>
              <a:t>(30 – 180 / 250هـ  )</a:t>
            </a:r>
            <a:r>
              <a:rPr lang="en-US" altLang="en-US" sz="1100" b="1" dirty="0">
                <a:latin typeface="Arial" panose="020B0604020202020204" pitchFamily="34" charset="0"/>
                <a:cs typeface="Arial" panose="020B0604020202020204" pitchFamily="34" charset="0"/>
              </a:rPr>
              <a:t> </a:t>
            </a:r>
            <a:r>
              <a:rPr lang="en-US" altLang="en-US" sz="2400" b="1" dirty="0">
                <a:solidFill>
                  <a:srgbClr val="B40305"/>
                </a:solidFill>
                <a:latin typeface="Arial" panose="020B0604020202020204" pitchFamily="34" charset="0"/>
                <a:cs typeface="Arial" panose="020B0604020202020204" pitchFamily="34" charset="0"/>
              </a:rPr>
              <a:t>The </a:t>
            </a:r>
            <a:r>
              <a:rPr lang="en-US" altLang="en-US" sz="2400" b="1" dirty="0" err="1">
                <a:solidFill>
                  <a:srgbClr val="B40305"/>
                </a:solidFill>
                <a:latin typeface="Arial" panose="020B0604020202020204" pitchFamily="34" charset="0"/>
                <a:cs typeface="Arial" panose="020B0604020202020204" pitchFamily="34" charset="0"/>
              </a:rPr>
              <a:t>Tabe’een</a:t>
            </a:r>
            <a:r>
              <a:rPr lang="en-US" altLang="en-US" sz="2400" b="1" dirty="0">
                <a:solidFill>
                  <a:srgbClr val="B40305"/>
                </a:solidFill>
                <a:latin typeface="Arial" panose="020B0604020202020204" pitchFamily="34" charset="0"/>
                <a:cs typeface="Arial" panose="020B0604020202020204" pitchFamily="34" charset="0"/>
              </a:rPr>
              <a:t> </a:t>
            </a:r>
            <a:r>
              <a:rPr lang="en-US" altLang="en-US" sz="1400" b="1" dirty="0">
                <a:solidFill>
                  <a:srgbClr val="B40305"/>
                </a:solidFill>
                <a:latin typeface="Arial" panose="020B0604020202020204" pitchFamily="34" charset="0"/>
                <a:cs typeface="Arial" panose="020B0604020202020204" pitchFamily="34" charset="0"/>
              </a:rPr>
              <a:t>(Followers) </a:t>
            </a:r>
            <a:r>
              <a:rPr lang="en-US" altLang="en-US" sz="2400" b="1" dirty="0">
                <a:solidFill>
                  <a:srgbClr val="B40305"/>
                </a:solidFill>
                <a:latin typeface="Arial" panose="020B0604020202020204" pitchFamily="34" charset="0"/>
                <a:cs typeface="Arial" panose="020B0604020202020204" pitchFamily="34" charset="0"/>
              </a:rPr>
              <a:t>era </a:t>
            </a:r>
            <a:endParaRPr lang="en-US" altLang="en-US" sz="2400" b="1" dirty="0">
              <a:solidFill>
                <a:srgbClr val="B40305"/>
              </a:solidFill>
              <a:latin typeface="Arial" panose="020B0604020202020204" pitchFamily="34" charset="0"/>
              <a:cs typeface="Arial" panose="020B0604020202020204" pitchFamily="34" charset="0"/>
            </a:endParaRPr>
          </a:p>
        </p:txBody>
      </p:sp>
      <p:sp>
        <p:nvSpPr>
          <p:cNvPr id="9" name="Rectangle 1"/>
          <p:cNvSpPr>
            <a:spLocks noChangeArrowheads="1"/>
          </p:cNvSpPr>
          <p:nvPr/>
        </p:nvSpPr>
        <p:spPr bwMode="auto">
          <a:xfrm>
            <a:off x="9763405" y="2754687"/>
            <a:ext cx="1873250" cy="2862322"/>
          </a:xfrm>
          <a:prstGeom prst="rect">
            <a:avLst/>
          </a:prstGeom>
          <a:solidFill>
            <a:schemeClr val="accent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The </a:t>
            </a:r>
            <a:r>
              <a:rPr lang="en-US" altLang="en-US" sz="3600" b="1" dirty="0" err="1"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Qera’at</a:t>
            </a:r>
            <a:r>
              <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 started</a:t>
            </a:r>
          </a:p>
          <a:p>
            <a:pPr algn="ctr">
              <a:spcBef>
                <a:spcPct val="0"/>
              </a:spcBef>
              <a:buClrTx/>
              <a:buSzTx/>
              <a:buNone/>
            </a:pPr>
            <a:r>
              <a:rPr lang="ar-KW" altLang="zh-CN" sz="3600" b="1" dirty="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cs typeface="AL-Mohanad Bold" pitchFamily="2" charset="0"/>
              </a:rPr>
              <a:t>ظهور</a:t>
            </a:r>
            <a:endParaRPr lang="en-US" altLang="zh-CN" sz="3600" b="1" dirty="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cs typeface="AL-Mohanad Bold" pitchFamily="2" charset="0"/>
            </a:endParaRPr>
          </a:p>
          <a:p>
            <a:pPr algn="ctr">
              <a:spcBef>
                <a:spcPct val="0"/>
              </a:spcBef>
              <a:buClrTx/>
              <a:buSzTx/>
              <a:buNone/>
            </a:pPr>
            <a:r>
              <a:rPr lang="ar-KW"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القراءات</a:t>
            </a:r>
            <a:endParaRPr lang="en-US" altLang="en-US" sz="3600" b="1" dirty="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endParaRPr>
          </a:p>
        </p:txBody>
      </p:sp>
      <p:sp>
        <p:nvSpPr>
          <p:cNvPr id="12" name="Rectangle 5"/>
          <p:cNvSpPr>
            <a:spLocks noChangeArrowheads="1"/>
          </p:cNvSpPr>
          <p:nvPr/>
        </p:nvSpPr>
        <p:spPr bwMode="auto">
          <a:xfrm>
            <a:off x="4416753" y="2619826"/>
            <a:ext cx="4754562" cy="361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lnSpc>
                <a:spcPct val="150000"/>
              </a:lnSpc>
              <a:spcBef>
                <a:spcPct val="0"/>
              </a:spcBef>
              <a:buClrTx/>
              <a:buSzTx/>
              <a:buNone/>
            </a:pPr>
            <a:r>
              <a:rPr lang="en-US" altLang="en-US" sz="3600" b="1" dirty="0">
                <a:solidFill>
                  <a:schemeClr val="tx1"/>
                </a:solidFill>
                <a:latin typeface="Garamond" panose="02020404030301010803" pitchFamily="18" charset="0"/>
                <a:ea typeface="华文楷体"/>
                <a:cs typeface="华文楷体"/>
              </a:rPr>
              <a:t>Quran Schools</a:t>
            </a:r>
          </a:p>
          <a:p>
            <a:pPr algn="ctr">
              <a:lnSpc>
                <a:spcPct val="150000"/>
              </a:lnSpc>
              <a:spcBef>
                <a:spcPct val="0"/>
              </a:spcBef>
              <a:buClrTx/>
              <a:buSzTx/>
              <a:buNone/>
            </a:pPr>
            <a:r>
              <a:rPr lang="en-US" altLang="en-US" sz="2800" b="1" dirty="0">
                <a:solidFill>
                  <a:schemeClr val="tx1"/>
                </a:solidFill>
                <a:latin typeface="Garamond" panose="02020404030301010803" pitchFamily="18" charset="0"/>
                <a:ea typeface="华文楷体"/>
                <a:cs typeface="华文楷体"/>
              </a:rPr>
              <a:t>In every &amp; each Islamic city</a:t>
            </a:r>
            <a:endParaRPr lang="ar-KW" altLang="en-US" sz="28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endParaRPr lang="en-US" altLang="en-US" sz="4000" b="1" dirty="0" smtClean="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ar-KW" altLang="en-US" sz="4000" b="1" dirty="0" smtClean="0">
                <a:solidFill>
                  <a:schemeClr val="tx1"/>
                </a:solidFill>
                <a:latin typeface="Garamond" panose="02020404030301010803" pitchFamily="18" charset="0"/>
                <a:ea typeface="华文楷体"/>
                <a:cs typeface="华文楷体"/>
              </a:rPr>
              <a:t>مدارس </a:t>
            </a:r>
            <a:r>
              <a:rPr lang="ar-KW" altLang="en-US" sz="4000" b="1" dirty="0">
                <a:solidFill>
                  <a:schemeClr val="tx1"/>
                </a:solidFill>
                <a:latin typeface="Garamond" panose="02020404030301010803" pitchFamily="18" charset="0"/>
                <a:ea typeface="华文楷体"/>
                <a:cs typeface="华文楷体"/>
              </a:rPr>
              <a:t>القرآن</a:t>
            </a:r>
          </a:p>
          <a:p>
            <a:pPr algn="ctr" eaLnBrk="1" hangingPunct="1">
              <a:lnSpc>
                <a:spcPct val="90000"/>
              </a:lnSpc>
              <a:spcBef>
                <a:spcPct val="0"/>
              </a:spcBef>
              <a:buClrTx/>
              <a:buSzTx/>
              <a:buFontTx/>
              <a:buNone/>
            </a:pPr>
            <a:endParaRPr lang="ar-KW" altLang="en-US" sz="40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ar-KW" altLang="en-US" sz="2800" b="1" dirty="0">
                <a:solidFill>
                  <a:schemeClr val="tx1"/>
                </a:solidFill>
                <a:latin typeface="Garamond" panose="02020404030301010803" pitchFamily="18" charset="0"/>
                <a:ea typeface="华文楷体"/>
                <a:cs typeface="华文楷体"/>
              </a:rPr>
              <a:t>في كل حواضر العالم </a:t>
            </a:r>
            <a:r>
              <a:rPr lang="ar-KW" altLang="en-US" sz="2800" b="1" dirty="0" smtClean="0">
                <a:solidFill>
                  <a:schemeClr val="tx1"/>
                </a:solidFill>
                <a:latin typeface="Garamond" panose="02020404030301010803" pitchFamily="18" charset="0"/>
                <a:ea typeface="华文楷体"/>
                <a:cs typeface="华文楷体"/>
              </a:rPr>
              <a:t>الإسلامي</a:t>
            </a:r>
            <a:endParaRPr lang="en-US" altLang="en-US" sz="2800" b="1" dirty="0" smtClean="0">
              <a:solidFill>
                <a:schemeClr val="tx1"/>
              </a:solidFill>
              <a:latin typeface="Garamond" panose="02020404030301010803" pitchFamily="18" charset="0"/>
              <a:ea typeface="华文楷体"/>
              <a:cs typeface="华文楷体"/>
            </a:endParaRPr>
          </a:p>
        </p:txBody>
      </p:sp>
    </p:spTree>
    <p:custDataLst>
      <p:tags r:id="rId1"/>
    </p:custDataLst>
    <p:extLst>
      <p:ext uri="{BB962C8B-B14F-4D97-AF65-F5344CB8AC3E}">
        <p14:creationId xmlns:p14="http://schemas.microsoft.com/office/powerpoint/2010/main" val="1237906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9"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4014437" y="2616760"/>
            <a:ext cx="5143009"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a:lnSpc>
                <a:spcPct val="90000"/>
              </a:lnSpc>
              <a:spcBef>
                <a:spcPct val="0"/>
              </a:spcBef>
              <a:buClrTx/>
              <a:buSzTx/>
              <a:buNone/>
            </a:pPr>
            <a:r>
              <a:rPr lang="fr-FR" altLang="en-US" sz="2800" b="1" dirty="0">
                <a:solidFill>
                  <a:schemeClr val="tx1"/>
                </a:solidFill>
                <a:latin typeface="Garamond" panose="02020404030301010803" pitchFamily="18" charset="0"/>
                <a:ea typeface="华文楷体"/>
                <a:cs typeface="华文楷体"/>
              </a:rPr>
              <a:t>A </a:t>
            </a:r>
            <a:r>
              <a:rPr lang="en-US" altLang="en-US" sz="2800" b="1" dirty="0">
                <a:solidFill>
                  <a:schemeClr val="tx1"/>
                </a:solidFill>
                <a:latin typeface="Garamond" panose="02020404030301010803" pitchFamily="18" charset="0"/>
                <a:ea typeface="华文楷体"/>
                <a:cs typeface="华文楷体"/>
              </a:rPr>
              <a:t>hug</a:t>
            </a:r>
            <a:r>
              <a:rPr lang="fr-FR" altLang="en-US" sz="2800" b="1" dirty="0">
                <a:solidFill>
                  <a:schemeClr val="tx1"/>
                </a:solidFill>
                <a:latin typeface="Garamond" panose="02020404030301010803" pitchFamily="18" charset="0"/>
                <a:ea typeface="华文楷体"/>
                <a:cs typeface="华文楷体"/>
              </a:rPr>
              <a:t> </a:t>
            </a:r>
            <a:r>
              <a:rPr lang="en-US" altLang="en-US" sz="2800" b="1" dirty="0">
                <a:solidFill>
                  <a:schemeClr val="tx1"/>
                </a:solidFill>
                <a:latin typeface="Garamond" panose="02020404030301010803" pitchFamily="18" charset="0"/>
                <a:ea typeface="华文楷体"/>
                <a:cs typeface="华文楷体"/>
              </a:rPr>
              <a:t>number</a:t>
            </a:r>
            <a:r>
              <a:rPr lang="fr-FR" altLang="en-US" sz="2800" b="1" dirty="0">
                <a:solidFill>
                  <a:schemeClr val="tx1"/>
                </a:solidFill>
                <a:latin typeface="Garamond" panose="02020404030301010803" pitchFamily="18" charset="0"/>
                <a:ea typeface="华文楷体"/>
                <a:cs typeface="华文楷体"/>
              </a:rPr>
              <a:t> of </a:t>
            </a:r>
            <a:r>
              <a:rPr lang="fr-FR" altLang="en-US" sz="2800" b="1" dirty="0" err="1">
                <a:solidFill>
                  <a:schemeClr val="tx1"/>
                </a:solidFill>
                <a:latin typeface="Garamond" panose="02020404030301010803" pitchFamily="18" charset="0"/>
                <a:ea typeface="华文楷体"/>
                <a:cs typeface="华文楷体"/>
              </a:rPr>
              <a:t>Qura’a</a:t>
            </a:r>
            <a:endParaRPr lang="fr-FR" altLang="en-US" sz="2800" b="1" dirty="0">
              <a:solidFill>
                <a:schemeClr val="tx1"/>
              </a:solidFill>
              <a:latin typeface="Garamond" panose="02020404030301010803" pitchFamily="18" charset="0"/>
              <a:ea typeface="华文楷体"/>
              <a:cs typeface="华文楷体"/>
            </a:endParaRPr>
          </a:p>
          <a:p>
            <a:pPr algn="ctr" rtl="0">
              <a:lnSpc>
                <a:spcPct val="90000"/>
              </a:lnSpc>
              <a:spcBef>
                <a:spcPct val="0"/>
              </a:spcBef>
              <a:buClrTx/>
              <a:buSzTx/>
              <a:buNone/>
            </a:pPr>
            <a:endParaRPr lang="fr-FR" altLang="en-US" sz="2800" b="1" dirty="0">
              <a:solidFill>
                <a:schemeClr val="tx1"/>
              </a:solidFill>
              <a:latin typeface="Garamond" panose="02020404030301010803" pitchFamily="18" charset="0"/>
              <a:ea typeface="华文楷体"/>
              <a:cs typeface="华文楷体"/>
            </a:endParaRPr>
          </a:p>
          <a:p>
            <a:pPr algn="ctr" rtl="0">
              <a:lnSpc>
                <a:spcPct val="90000"/>
              </a:lnSpc>
              <a:spcBef>
                <a:spcPct val="0"/>
              </a:spcBef>
              <a:buClrTx/>
              <a:buSzTx/>
              <a:buNone/>
            </a:pPr>
            <a:r>
              <a:rPr lang="fr-FR" altLang="en-US" sz="2800" b="1" dirty="0">
                <a:solidFill>
                  <a:schemeClr val="tx1"/>
                </a:solidFill>
                <a:latin typeface="Garamond" panose="02020404030301010803" pitchFamily="18" charset="0"/>
                <a:ea typeface="华文楷体"/>
                <a:cs typeface="华文楷体"/>
              </a:rPr>
              <a:t>« The </a:t>
            </a:r>
            <a:r>
              <a:rPr lang="en-US" altLang="en-US" sz="2800" b="1" dirty="0">
                <a:solidFill>
                  <a:schemeClr val="tx1"/>
                </a:solidFill>
                <a:latin typeface="Garamond" panose="02020404030301010803" pitchFamily="18" charset="0"/>
                <a:ea typeface="华文楷体"/>
                <a:cs typeface="华文楷体"/>
              </a:rPr>
              <a:t>number</a:t>
            </a:r>
            <a:r>
              <a:rPr lang="fr-FR" altLang="en-US" sz="2800" b="1" dirty="0">
                <a:solidFill>
                  <a:schemeClr val="tx1"/>
                </a:solidFill>
                <a:latin typeface="Garamond" panose="02020404030301010803" pitchFamily="18" charset="0"/>
                <a:ea typeface="华文楷体"/>
                <a:cs typeface="华文楷体"/>
              </a:rPr>
              <a:t> of </a:t>
            </a:r>
            <a:r>
              <a:rPr lang="fr-FR" altLang="en-US" sz="2800" b="1" dirty="0" err="1">
                <a:solidFill>
                  <a:schemeClr val="tx1"/>
                </a:solidFill>
                <a:latin typeface="Garamond" panose="02020404030301010803" pitchFamily="18" charset="0"/>
                <a:ea typeface="华文楷体"/>
                <a:cs typeface="华文楷体"/>
              </a:rPr>
              <a:t>attendants</a:t>
            </a:r>
            <a:r>
              <a:rPr lang="fr-FR" altLang="en-US" sz="2800" b="1" dirty="0">
                <a:solidFill>
                  <a:schemeClr val="tx1"/>
                </a:solidFill>
                <a:latin typeface="Garamond" panose="02020404030301010803" pitchFamily="18" charset="0"/>
                <a:ea typeface="华文楷体"/>
                <a:cs typeface="华文楷体"/>
              </a:rPr>
              <a:t> in the </a:t>
            </a:r>
            <a:r>
              <a:rPr lang="fr-FR" altLang="en-US" sz="2800" b="1" dirty="0" err="1">
                <a:solidFill>
                  <a:schemeClr val="tx1"/>
                </a:solidFill>
                <a:latin typeface="Garamond" panose="02020404030301010803" pitchFamily="18" charset="0"/>
                <a:ea typeface="华文楷体"/>
                <a:cs typeface="华文楷体"/>
              </a:rPr>
              <a:t>Halaka</a:t>
            </a:r>
            <a:r>
              <a:rPr lang="fr-FR" altLang="en-US" sz="2800" b="1" dirty="0">
                <a:solidFill>
                  <a:schemeClr val="tx1"/>
                </a:solidFill>
                <a:latin typeface="Garamond" panose="02020404030301010803" pitchFamily="18" charset="0"/>
                <a:ea typeface="华文楷体"/>
                <a:cs typeface="华文楷体"/>
              </a:rPr>
              <a:t> of Abi al-Darda’ in </a:t>
            </a:r>
            <a:r>
              <a:rPr lang="fr-FR" altLang="en-US" sz="2800" b="1" dirty="0" err="1">
                <a:solidFill>
                  <a:schemeClr val="tx1"/>
                </a:solidFill>
                <a:latin typeface="Garamond" panose="02020404030301010803" pitchFamily="18" charset="0"/>
                <a:ea typeface="华文楷体"/>
                <a:cs typeface="华文楷体"/>
              </a:rPr>
              <a:t>Demascus</a:t>
            </a:r>
            <a:r>
              <a:rPr lang="fr-FR" altLang="en-US" sz="2800" b="1" dirty="0">
                <a:solidFill>
                  <a:schemeClr val="tx1"/>
                </a:solidFill>
                <a:latin typeface="Garamond" panose="02020404030301010803" pitchFamily="18" charset="0"/>
                <a:ea typeface="华文楷体"/>
                <a:cs typeface="华文楷体"/>
              </a:rPr>
              <a:t> </a:t>
            </a:r>
            <a:r>
              <a:rPr lang="fr-FR" altLang="en-US" sz="2800" b="1" dirty="0" err="1">
                <a:solidFill>
                  <a:schemeClr val="tx1"/>
                </a:solidFill>
                <a:latin typeface="Garamond" panose="02020404030301010803" pitchFamily="18" charset="0"/>
                <a:ea typeface="华文楷体"/>
                <a:cs typeface="华文楷体"/>
              </a:rPr>
              <a:t>reached</a:t>
            </a:r>
            <a:r>
              <a:rPr lang="fr-FR" altLang="en-US" sz="2800" b="1" dirty="0">
                <a:solidFill>
                  <a:schemeClr val="tx1"/>
                </a:solidFill>
                <a:latin typeface="Garamond" panose="02020404030301010803" pitchFamily="18" charset="0"/>
                <a:ea typeface="华文楷体"/>
                <a:cs typeface="华文楷体"/>
              </a:rPr>
              <a:t> 1600</a:t>
            </a:r>
          </a:p>
          <a:p>
            <a:pPr algn="ctr" eaLnBrk="1" hangingPunct="1">
              <a:lnSpc>
                <a:spcPct val="90000"/>
              </a:lnSpc>
              <a:spcBef>
                <a:spcPct val="0"/>
              </a:spcBef>
              <a:buClrTx/>
              <a:buSzTx/>
              <a:buFontTx/>
              <a:buNone/>
            </a:pPr>
            <a:endParaRPr lang="en-US" altLang="en-US" b="1" dirty="0" smtClean="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ar-KW" altLang="en-US" b="1" dirty="0" smtClean="0">
                <a:solidFill>
                  <a:schemeClr val="tx1"/>
                </a:solidFill>
                <a:latin typeface="Garamond" panose="02020404030301010803" pitchFamily="18" charset="0"/>
                <a:ea typeface="华文楷体"/>
                <a:cs typeface="华文楷体"/>
              </a:rPr>
              <a:t>عدد </a:t>
            </a:r>
            <a:r>
              <a:rPr lang="ar-KW" altLang="en-US" b="1" dirty="0">
                <a:solidFill>
                  <a:schemeClr val="tx1"/>
                </a:solidFill>
                <a:latin typeface="Garamond" panose="02020404030301010803" pitchFamily="18" charset="0"/>
                <a:ea typeface="华文楷体"/>
                <a:cs typeface="华文楷体"/>
              </a:rPr>
              <a:t>كبير من القراء</a:t>
            </a:r>
          </a:p>
          <a:p>
            <a:pPr algn="ctr" eaLnBrk="1" hangingPunct="1">
              <a:lnSpc>
                <a:spcPct val="90000"/>
              </a:lnSpc>
              <a:spcBef>
                <a:spcPct val="0"/>
              </a:spcBef>
              <a:buClrTx/>
              <a:buSzTx/>
              <a:buFontTx/>
              <a:buNone/>
            </a:pPr>
            <a:endParaRPr lang="ar-KW" altLang="en-US" sz="20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ar-KW" altLang="en-US" sz="1600" b="1" dirty="0">
                <a:solidFill>
                  <a:schemeClr val="tx1"/>
                </a:solidFill>
                <a:latin typeface="Garamond" panose="02020404030301010803" pitchFamily="18" charset="0"/>
                <a:ea typeface="华文楷体"/>
                <a:cs typeface="华文楷体"/>
              </a:rPr>
              <a:t>« ... حتى بلغ من كان يجلس في حلقة أبي الدرداء بدمشق ألفاً </a:t>
            </a:r>
            <a:r>
              <a:rPr lang="ar-KW" altLang="en-US" sz="1600" b="1" dirty="0" smtClean="0">
                <a:solidFill>
                  <a:schemeClr val="tx1"/>
                </a:solidFill>
                <a:latin typeface="Garamond" panose="02020404030301010803" pitchFamily="18" charset="0"/>
                <a:ea typeface="华文楷体"/>
                <a:cs typeface="华文楷体"/>
              </a:rPr>
              <a:t>وستمائة</a:t>
            </a:r>
            <a:r>
              <a:rPr lang="ar-SA" altLang="en-US" sz="1600" b="1" dirty="0" smtClean="0">
                <a:solidFill>
                  <a:schemeClr val="tx1"/>
                </a:solidFill>
                <a:latin typeface="Garamond" panose="02020404030301010803" pitchFamily="18" charset="0"/>
                <a:ea typeface="华文楷体"/>
                <a:cs typeface="华文楷体"/>
              </a:rPr>
              <a:t> »</a:t>
            </a:r>
          </a:p>
          <a:p>
            <a:pPr algn="ctr" eaLnBrk="1" hangingPunct="1">
              <a:lnSpc>
                <a:spcPct val="90000"/>
              </a:lnSpc>
              <a:spcBef>
                <a:spcPct val="0"/>
              </a:spcBef>
              <a:buClrTx/>
              <a:buSzTx/>
              <a:buFontTx/>
              <a:buNone/>
            </a:pPr>
            <a:endParaRPr lang="ar-SA" altLang="en-US" sz="2000" b="1" dirty="0">
              <a:solidFill>
                <a:schemeClr val="tx1"/>
              </a:solidFill>
              <a:latin typeface="Garamond" panose="02020404030301010803" pitchFamily="18" charset="0"/>
              <a:ea typeface="华文楷体"/>
              <a:cs typeface="华文楷体"/>
            </a:endParaRPr>
          </a:p>
        </p:txBody>
      </p:sp>
      <p:sp>
        <p:nvSpPr>
          <p:cNvPr id="10" name="Rectangle 9"/>
          <p:cNvSpPr>
            <a:spLocks noChangeArrowheads="1"/>
          </p:cNvSpPr>
          <p:nvPr/>
        </p:nvSpPr>
        <p:spPr bwMode="auto">
          <a:xfrm>
            <a:off x="1089220" y="1604092"/>
            <a:ext cx="8068235" cy="647700"/>
          </a:xfrm>
          <a:prstGeom prst="rect">
            <a:avLst/>
          </a:prstGeom>
          <a:solidFill>
            <a:schemeClr val="accent5">
              <a:lumMod val="20000"/>
              <a:lumOff val="80000"/>
            </a:schemeClr>
          </a:solidFill>
          <a:ln w="9525">
            <a:solidFill>
              <a:schemeClr val="tx1"/>
            </a:solidFill>
            <a:miter lim="800000"/>
            <a:headEnd/>
            <a:tailEnd/>
          </a:ln>
          <a:effectLst/>
        </p:spPr>
        <p:txBody>
          <a:bodyPr/>
          <a:lstStyle/>
          <a:p>
            <a:pPr algn="ctr" rtl="1">
              <a:buClr>
                <a:schemeClr val="tx1"/>
              </a:buClr>
              <a:buSzPct val="75000"/>
            </a:pPr>
            <a:r>
              <a:rPr lang="ar-KW" altLang="en-US" sz="3200" b="1" dirty="0">
                <a:solidFill>
                  <a:srgbClr val="B40305"/>
                </a:solidFill>
                <a:latin typeface="Arial" panose="020B0604020202020204" pitchFamily="34" charset="0"/>
              </a:rPr>
              <a:t>عصر التابعين وتابعيهم</a:t>
            </a:r>
            <a:r>
              <a:rPr lang="ar-KW" altLang="en-US" sz="900" b="1" dirty="0">
                <a:solidFill>
                  <a:srgbClr val="B40305"/>
                </a:solidFill>
                <a:latin typeface="Arial" panose="020B0604020202020204" pitchFamily="34" charset="0"/>
              </a:rPr>
              <a:t>  </a:t>
            </a:r>
            <a:r>
              <a:rPr lang="ar-KW" altLang="en-US" sz="1050" b="1" dirty="0">
                <a:solidFill>
                  <a:srgbClr val="B40305"/>
                </a:solidFill>
                <a:latin typeface="Arial" panose="020B0604020202020204" pitchFamily="34" charset="0"/>
              </a:rPr>
              <a:t> </a:t>
            </a:r>
            <a:r>
              <a:rPr lang="ar-KW" altLang="en-US" sz="1100" b="1" dirty="0">
                <a:latin typeface="Arial" panose="020B0604020202020204" pitchFamily="34" charset="0"/>
              </a:rPr>
              <a:t>(30 – 180 / 250هـ  )</a:t>
            </a:r>
            <a:r>
              <a:rPr lang="en-US" altLang="en-US" sz="1100" b="1" dirty="0">
                <a:latin typeface="Arial" panose="020B0604020202020204" pitchFamily="34" charset="0"/>
                <a:cs typeface="Arial" panose="020B0604020202020204" pitchFamily="34" charset="0"/>
              </a:rPr>
              <a:t> </a:t>
            </a:r>
            <a:r>
              <a:rPr lang="en-US" altLang="en-US" sz="2400" b="1" dirty="0">
                <a:solidFill>
                  <a:srgbClr val="B40305"/>
                </a:solidFill>
                <a:latin typeface="Arial" panose="020B0604020202020204" pitchFamily="34" charset="0"/>
                <a:cs typeface="Arial" panose="020B0604020202020204" pitchFamily="34" charset="0"/>
              </a:rPr>
              <a:t>The </a:t>
            </a:r>
            <a:r>
              <a:rPr lang="en-US" altLang="en-US" sz="2400" b="1" dirty="0" err="1">
                <a:solidFill>
                  <a:srgbClr val="B40305"/>
                </a:solidFill>
                <a:latin typeface="Arial" panose="020B0604020202020204" pitchFamily="34" charset="0"/>
                <a:cs typeface="Arial" panose="020B0604020202020204" pitchFamily="34" charset="0"/>
              </a:rPr>
              <a:t>Tabe’een</a:t>
            </a:r>
            <a:r>
              <a:rPr lang="en-US" altLang="en-US" sz="2400" b="1" dirty="0">
                <a:solidFill>
                  <a:srgbClr val="B40305"/>
                </a:solidFill>
                <a:latin typeface="Arial" panose="020B0604020202020204" pitchFamily="34" charset="0"/>
                <a:cs typeface="Arial" panose="020B0604020202020204" pitchFamily="34" charset="0"/>
              </a:rPr>
              <a:t> </a:t>
            </a:r>
            <a:r>
              <a:rPr lang="en-US" altLang="en-US" sz="1400" b="1" dirty="0">
                <a:solidFill>
                  <a:srgbClr val="B40305"/>
                </a:solidFill>
                <a:latin typeface="Arial" panose="020B0604020202020204" pitchFamily="34" charset="0"/>
                <a:cs typeface="Arial" panose="020B0604020202020204" pitchFamily="34" charset="0"/>
              </a:rPr>
              <a:t>(Followers) </a:t>
            </a:r>
            <a:r>
              <a:rPr lang="en-US" altLang="en-US" sz="2400" b="1" dirty="0">
                <a:solidFill>
                  <a:srgbClr val="B40305"/>
                </a:solidFill>
                <a:latin typeface="Arial" panose="020B0604020202020204" pitchFamily="34" charset="0"/>
                <a:cs typeface="Arial" panose="020B0604020202020204" pitchFamily="34" charset="0"/>
              </a:rPr>
              <a:t>era </a:t>
            </a:r>
            <a:endParaRPr lang="en-US" altLang="en-US" sz="2400" b="1" dirty="0">
              <a:solidFill>
                <a:srgbClr val="B40305"/>
              </a:solidFill>
              <a:latin typeface="Arial" panose="020B0604020202020204" pitchFamily="34" charset="0"/>
              <a:cs typeface="Arial" panose="020B0604020202020204" pitchFamily="34" charset="0"/>
            </a:endParaRPr>
          </a:p>
        </p:txBody>
      </p:sp>
      <p:sp>
        <p:nvSpPr>
          <p:cNvPr id="11" name="Rectangle 1"/>
          <p:cNvSpPr>
            <a:spLocks noChangeArrowheads="1"/>
          </p:cNvSpPr>
          <p:nvPr/>
        </p:nvSpPr>
        <p:spPr bwMode="auto">
          <a:xfrm>
            <a:off x="9763405" y="2754687"/>
            <a:ext cx="1873250" cy="2862322"/>
          </a:xfrm>
          <a:prstGeom prst="rect">
            <a:avLst/>
          </a:prstGeom>
          <a:solidFill>
            <a:schemeClr val="accent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The </a:t>
            </a:r>
            <a:r>
              <a:rPr lang="en-US" altLang="en-US" sz="3600" b="1" dirty="0" err="1"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Qera’at</a:t>
            </a:r>
            <a:r>
              <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 started</a:t>
            </a:r>
          </a:p>
          <a:p>
            <a:pPr algn="ctr">
              <a:spcBef>
                <a:spcPct val="0"/>
              </a:spcBef>
              <a:buClrTx/>
              <a:buSzTx/>
              <a:buNone/>
            </a:pPr>
            <a:r>
              <a:rPr lang="ar-KW" altLang="zh-CN" sz="3600" b="1" dirty="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cs typeface="AL-Mohanad Bold" pitchFamily="2" charset="0"/>
              </a:rPr>
              <a:t>ظهور</a:t>
            </a:r>
            <a:endParaRPr lang="en-US" altLang="zh-CN" sz="3600" b="1" dirty="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cs typeface="AL-Mohanad Bold" pitchFamily="2" charset="0"/>
            </a:endParaRPr>
          </a:p>
          <a:p>
            <a:pPr algn="ctr">
              <a:spcBef>
                <a:spcPct val="0"/>
              </a:spcBef>
              <a:buClrTx/>
              <a:buSzTx/>
              <a:buNone/>
            </a:pPr>
            <a:r>
              <a:rPr lang="ar-KW"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القراءات</a:t>
            </a:r>
            <a:endParaRPr lang="en-US" altLang="en-US" sz="3600" b="1" dirty="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endParaRPr>
          </a:p>
        </p:txBody>
      </p:sp>
    </p:spTree>
    <p:custDataLst>
      <p:tags r:id="rId1"/>
    </p:custDataLst>
    <p:extLst>
      <p:ext uri="{BB962C8B-B14F-4D97-AF65-F5344CB8AC3E}">
        <p14:creationId xmlns:p14="http://schemas.microsoft.com/office/powerpoint/2010/main" val="1591712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1000">
                                          <p:stCondLst>
                                            <p:cond delay="0"/>
                                          </p:stCondLst>
                                        </p:cTn>
                                        <p:tgtEl>
                                          <p:spTgt spid="10">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bg/>
                                          </p:spTgt>
                                        </p:tgtEl>
                                        <p:attrNameLst>
                                          <p:attrName>style.visibility</p:attrName>
                                        </p:attrNameLst>
                                      </p:cBhvr>
                                      <p:to>
                                        <p:strVal val="visible"/>
                                      </p:to>
                                    </p:set>
                                    <p:animEffect transition="in" filter="fade">
                                      <p:cBhvr>
                                        <p:cTn id="14" dur="1000">
                                          <p:stCondLst>
                                            <p:cond delay="0"/>
                                          </p:stCondLst>
                                        </p:cTn>
                                        <p:tgtEl>
                                          <p:spTgt spid="10">
                                            <p:bg/>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animBg="1"/>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3935413" y="4285886"/>
            <a:ext cx="4754562" cy="210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1" hangingPunct="1">
              <a:lnSpc>
                <a:spcPct val="90000"/>
              </a:lnSpc>
              <a:defRPr/>
            </a:pPr>
            <a:r>
              <a:rPr lang="ar-KW" sz="3200" b="1" dirty="0">
                <a:solidFill>
                  <a:srgbClr val="B40305"/>
                </a:solidFill>
                <a:ea typeface="华文楷体"/>
                <a:cs typeface="华文楷体"/>
              </a:rPr>
              <a:t>مدارس الإقراء </a:t>
            </a:r>
            <a:r>
              <a:rPr lang="ar-KW" sz="3200" b="1" dirty="0" smtClean="0">
                <a:solidFill>
                  <a:srgbClr val="B40305"/>
                </a:solidFill>
                <a:ea typeface="华文楷体"/>
                <a:cs typeface="华文楷体"/>
              </a:rPr>
              <a:t>المختلفة</a:t>
            </a:r>
            <a:endParaRPr lang="ar-KW" sz="3200" b="1" dirty="0">
              <a:solidFill>
                <a:srgbClr val="B40305"/>
              </a:solidFill>
              <a:ea typeface="华文楷体"/>
              <a:cs typeface="华文楷体"/>
            </a:endParaRPr>
          </a:p>
          <a:p>
            <a:pPr algn="ctr" rtl="1" eaLnBrk="1" hangingPunct="1">
              <a:lnSpc>
                <a:spcPct val="90000"/>
              </a:lnSpc>
              <a:defRPr/>
            </a:pPr>
            <a:endParaRPr lang="ar-KW" sz="2000" b="1" dirty="0">
              <a:ea typeface="华文楷体"/>
              <a:cs typeface="华文楷体"/>
            </a:endParaRPr>
          </a:p>
          <a:p>
            <a:pPr marL="457200" indent="-457200" algn="ctr" rtl="1">
              <a:lnSpc>
                <a:spcPct val="150000"/>
              </a:lnSpc>
              <a:buFont typeface="Wingdings" panose="05000000000000000000" pitchFamily="2" charset="2"/>
              <a:buChar char="ü"/>
              <a:defRPr/>
            </a:pPr>
            <a:r>
              <a:rPr lang="ar-KW" sz="2800" b="1" dirty="0">
                <a:ea typeface="华文楷体"/>
                <a:cs typeface="华文楷体"/>
              </a:rPr>
              <a:t>الرواية </a:t>
            </a:r>
            <a:r>
              <a:rPr lang="ar-KW" sz="2000" b="1" dirty="0">
                <a:ea typeface="华文楷体"/>
                <a:cs typeface="华文楷体"/>
              </a:rPr>
              <a:t>: عاصم</a:t>
            </a:r>
          </a:p>
          <a:p>
            <a:pPr marL="457200" indent="-457200" algn="ctr" rtl="1">
              <a:lnSpc>
                <a:spcPct val="150000"/>
              </a:lnSpc>
              <a:buFont typeface="Wingdings" panose="05000000000000000000" pitchFamily="2" charset="2"/>
              <a:buChar char="ü"/>
              <a:defRPr/>
            </a:pPr>
            <a:r>
              <a:rPr lang="ar-KW" sz="2800" b="1" dirty="0">
                <a:ea typeface="华文楷体"/>
                <a:cs typeface="华文楷体"/>
              </a:rPr>
              <a:t>الاختيار </a:t>
            </a:r>
            <a:r>
              <a:rPr lang="ar-KW" sz="2000" b="1" dirty="0">
                <a:ea typeface="华文楷体"/>
                <a:cs typeface="华文楷体"/>
              </a:rPr>
              <a:t>: نافع</a:t>
            </a:r>
            <a:endParaRPr lang="fr-FR" sz="2000" b="1" dirty="0">
              <a:ea typeface="华文楷体"/>
              <a:cs typeface="华文楷体"/>
            </a:endParaRPr>
          </a:p>
        </p:txBody>
      </p:sp>
      <p:sp>
        <p:nvSpPr>
          <p:cNvPr id="10" name="Rectangle 5"/>
          <p:cNvSpPr>
            <a:spLocks noChangeArrowheads="1"/>
          </p:cNvSpPr>
          <p:nvPr/>
        </p:nvSpPr>
        <p:spPr bwMode="auto">
          <a:xfrm>
            <a:off x="3653025" y="2471181"/>
            <a:ext cx="47545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90000"/>
              </a:lnSpc>
              <a:defRPr/>
            </a:pPr>
            <a:r>
              <a:rPr lang="en-US" sz="2400" b="1" dirty="0" smtClean="0">
                <a:solidFill>
                  <a:srgbClr val="B40305"/>
                </a:solidFill>
                <a:ea typeface="华文楷体"/>
                <a:cs typeface="华文楷体"/>
              </a:rPr>
              <a:t>Different </a:t>
            </a:r>
            <a:r>
              <a:rPr lang="en-US" sz="2400" b="1" dirty="0" err="1" smtClean="0">
                <a:solidFill>
                  <a:srgbClr val="B40305"/>
                </a:solidFill>
                <a:ea typeface="华文楷体"/>
                <a:cs typeface="华文楷体"/>
              </a:rPr>
              <a:t>Qera’at</a:t>
            </a:r>
            <a:r>
              <a:rPr lang="en-US" sz="2400" b="1" dirty="0" smtClean="0">
                <a:solidFill>
                  <a:srgbClr val="B40305"/>
                </a:solidFill>
                <a:ea typeface="华文楷体"/>
                <a:cs typeface="华文楷体"/>
              </a:rPr>
              <a:t> schools</a:t>
            </a:r>
            <a:endParaRPr lang="ar-KW" sz="2400" b="1" dirty="0">
              <a:solidFill>
                <a:srgbClr val="B40305"/>
              </a:solidFill>
              <a:ea typeface="华文楷体"/>
              <a:cs typeface="华文楷体"/>
            </a:endParaRPr>
          </a:p>
          <a:p>
            <a:pPr algn="ctr" eaLnBrk="1" hangingPunct="1">
              <a:lnSpc>
                <a:spcPct val="90000"/>
              </a:lnSpc>
              <a:defRPr/>
            </a:pPr>
            <a:endParaRPr lang="ar-KW" sz="1600" b="1" dirty="0">
              <a:ea typeface="华文楷体"/>
              <a:cs typeface="华文楷体"/>
            </a:endParaRPr>
          </a:p>
          <a:p>
            <a:pPr marL="457200" indent="-457200" algn="ctr">
              <a:lnSpc>
                <a:spcPct val="150000"/>
              </a:lnSpc>
              <a:buFont typeface="Wingdings" panose="05000000000000000000" pitchFamily="2" charset="2"/>
              <a:buChar char="ü"/>
              <a:defRPr/>
            </a:pPr>
            <a:r>
              <a:rPr lang="en-US" sz="2000" b="1" dirty="0" smtClean="0">
                <a:ea typeface="华文楷体"/>
                <a:cs typeface="华文楷体"/>
              </a:rPr>
              <a:t>al-</a:t>
            </a:r>
            <a:r>
              <a:rPr lang="en-US" sz="2000" b="1" dirty="0" err="1" smtClean="0">
                <a:ea typeface="华文楷体"/>
                <a:cs typeface="华文楷体"/>
              </a:rPr>
              <a:t>Rewaiyah</a:t>
            </a:r>
            <a:r>
              <a:rPr lang="en-US" sz="2000" b="1" dirty="0" smtClean="0">
                <a:ea typeface="华文楷体"/>
                <a:cs typeface="华文楷体"/>
              </a:rPr>
              <a:t>: </a:t>
            </a:r>
            <a:r>
              <a:rPr lang="en-US" sz="2000" b="1" dirty="0" err="1" smtClean="0">
                <a:ea typeface="华文楷体"/>
                <a:cs typeface="华文楷体"/>
              </a:rPr>
              <a:t>Asem</a:t>
            </a:r>
            <a:endParaRPr lang="ar-KW" sz="1600" b="1" dirty="0">
              <a:ea typeface="华文楷体"/>
              <a:cs typeface="华文楷体"/>
            </a:endParaRPr>
          </a:p>
          <a:p>
            <a:pPr marL="457200" indent="-457200" algn="ctr">
              <a:lnSpc>
                <a:spcPct val="150000"/>
              </a:lnSpc>
              <a:buFont typeface="Wingdings" panose="05000000000000000000" pitchFamily="2" charset="2"/>
              <a:buChar char="ü"/>
              <a:defRPr/>
            </a:pPr>
            <a:r>
              <a:rPr lang="en-US" sz="2000" b="1" dirty="0" smtClean="0">
                <a:ea typeface="华文楷体"/>
                <a:cs typeface="华文楷体"/>
              </a:rPr>
              <a:t>The choice: </a:t>
            </a:r>
            <a:r>
              <a:rPr lang="en-US" sz="2000" b="1" dirty="0" err="1" smtClean="0">
                <a:ea typeface="华文楷体"/>
                <a:cs typeface="华文楷体"/>
              </a:rPr>
              <a:t>Anfe</a:t>
            </a:r>
            <a:r>
              <a:rPr lang="en-US" sz="2000" b="1" dirty="0" smtClean="0">
                <a:ea typeface="华文楷体"/>
                <a:cs typeface="华文楷体"/>
              </a:rPr>
              <a:t>’</a:t>
            </a:r>
            <a:endParaRPr lang="fr-FR" sz="1600" b="1" dirty="0">
              <a:ea typeface="华文楷体"/>
              <a:cs typeface="华文楷体"/>
            </a:endParaRPr>
          </a:p>
        </p:txBody>
      </p:sp>
      <p:sp>
        <p:nvSpPr>
          <p:cNvPr id="12" name="Rectangle 11"/>
          <p:cNvSpPr>
            <a:spLocks noChangeArrowheads="1"/>
          </p:cNvSpPr>
          <p:nvPr/>
        </p:nvSpPr>
        <p:spPr bwMode="auto">
          <a:xfrm>
            <a:off x="1089220" y="1604092"/>
            <a:ext cx="8068235" cy="647700"/>
          </a:xfrm>
          <a:prstGeom prst="rect">
            <a:avLst/>
          </a:prstGeom>
          <a:solidFill>
            <a:schemeClr val="accent5">
              <a:lumMod val="20000"/>
              <a:lumOff val="80000"/>
            </a:schemeClr>
          </a:solidFill>
          <a:ln w="9525">
            <a:solidFill>
              <a:schemeClr val="tx1"/>
            </a:solidFill>
            <a:miter lim="800000"/>
            <a:headEnd/>
            <a:tailEnd/>
          </a:ln>
          <a:effectLst/>
        </p:spPr>
        <p:txBody>
          <a:bodyPr/>
          <a:lstStyle/>
          <a:p>
            <a:pPr algn="ctr" rtl="1">
              <a:buClr>
                <a:schemeClr val="tx1"/>
              </a:buClr>
              <a:buSzPct val="75000"/>
            </a:pPr>
            <a:r>
              <a:rPr lang="ar-KW" altLang="en-US" sz="3200" b="1" dirty="0">
                <a:solidFill>
                  <a:srgbClr val="B40305"/>
                </a:solidFill>
                <a:latin typeface="Arial" panose="020B0604020202020204" pitchFamily="34" charset="0"/>
              </a:rPr>
              <a:t>عصر التابعين وتابعيهم</a:t>
            </a:r>
            <a:r>
              <a:rPr lang="ar-KW" altLang="en-US" sz="900" b="1" dirty="0">
                <a:solidFill>
                  <a:srgbClr val="B40305"/>
                </a:solidFill>
                <a:latin typeface="Arial" panose="020B0604020202020204" pitchFamily="34" charset="0"/>
              </a:rPr>
              <a:t>  </a:t>
            </a:r>
            <a:r>
              <a:rPr lang="ar-KW" altLang="en-US" sz="1050" b="1" dirty="0">
                <a:solidFill>
                  <a:srgbClr val="B40305"/>
                </a:solidFill>
                <a:latin typeface="Arial" panose="020B0604020202020204" pitchFamily="34" charset="0"/>
              </a:rPr>
              <a:t> </a:t>
            </a:r>
            <a:r>
              <a:rPr lang="ar-KW" altLang="en-US" sz="1100" b="1" dirty="0">
                <a:latin typeface="Arial" panose="020B0604020202020204" pitchFamily="34" charset="0"/>
              </a:rPr>
              <a:t>(30 – 180 / 250هـ  )</a:t>
            </a:r>
            <a:r>
              <a:rPr lang="en-US" altLang="en-US" sz="1100" b="1" dirty="0">
                <a:latin typeface="Arial" panose="020B0604020202020204" pitchFamily="34" charset="0"/>
                <a:cs typeface="Arial" panose="020B0604020202020204" pitchFamily="34" charset="0"/>
              </a:rPr>
              <a:t> </a:t>
            </a:r>
            <a:r>
              <a:rPr lang="en-US" altLang="en-US" sz="2400" b="1" dirty="0">
                <a:solidFill>
                  <a:srgbClr val="B40305"/>
                </a:solidFill>
                <a:latin typeface="Arial" panose="020B0604020202020204" pitchFamily="34" charset="0"/>
                <a:cs typeface="Arial" panose="020B0604020202020204" pitchFamily="34" charset="0"/>
              </a:rPr>
              <a:t>The </a:t>
            </a:r>
            <a:r>
              <a:rPr lang="en-US" altLang="en-US" sz="2400" b="1" dirty="0" err="1">
                <a:solidFill>
                  <a:srgbClr val="B40305"/>
                </a:solidFill>
                <a:latin typeface="Arial" panose="020B0604020202020204" pitchFamily="34" charset="0"/>
                <a:cs typeface="Arial" panose="020B0604020202020204" pitchFamily="34" charset="0"/>
              </a:rPr>
              <a:t>Tabe’een</a:t>
            </a:r>
            <a:r>
              <a:rPr lang="en-US" altLang="en-US" sz="2400" b="1" dirty="0">
                <a:solidFill>
                  <a:srgbClr val="B40305"/>
                </a:solidFill>
                <a:latin typeface="Arial" panose="020B0604020202020204" pitchFamily="34" charset="0"/>
                <a:cs typeface="Arial" panose="020B0604020202020204" pitchFamily="34" charset="0"/>
              </a:rPr>
              <a:t> </a:t>
            </a:r>
            <a:r>
              <a:rPr lang="en-US" altLang="en-US" sz="1400" b="1" dirty="0">
                <a:solidFill>
                  <a:srgbClr val="B40305"/>
                </a:solidFill>
                <a:latin typeface="Arial" panose="020B0604020202020204" pitchFamily="34" charset="0"/>
                <a:cs typeface="Arial" panose="020B0604020202020204" pitchFamily="34" charset="0"/>
              </a:rPr>
              <a:t>(Followers) </a:t>
            </a:r>
            <a:r>
              <a:rPr lang="en-US" altLang="en-US" sz="2400" b="1" dirty="0">
                <a:solidFill>
                  <a:srgbClr val="B40305"/>
                </a:solidFill>
                <a:latin typeface="Arial" panose="020B0604020202020204" pitchFamily="34" charset="0"/>
                <a:cs typeface="Arial" panose="020B0604020202020204" pitchFamily="34" charset="0"/>
              </a:rPr>
              <a:t>era </a:t>
            </a:r>
            <a:endParaRPr lang="en-US" altLang="en-US" sz="2400" b="1" dirty="0">
              <a:solidFill>
                <a:srgbClr val="B40305"/>
              </a:solidFill>
              <a:latin typeface="Arial" panose="020B0604020202020204" pitchFamily="34" charset="0"/>
              <a:cs typeface="Arial" panose="020B0604020202020204" pitchFamily="34" charset="0"/>
            </a:endParaRPr>
          </a:p>
        </p:txBody>
      </p:sp>
      <p:sp>
        <p:nvSpPr>
          <p:cNvPr id="13" name="Rectangle 1"/>
          <p:cNvSpPr>
            <a:spLocks noChangeArrowheads="1"/>
          </p:cNvSpPr>
          <p:nvPr/>
        </p:nvSpPr>
        <p:spPr bwMode="auto">
          <a:xfrm>
            <a:off x="9763405" y="2754687"/>
            <a:ext cx="1873250" cy="2862322"/>
          </a:xfrm>
          <a:prstGeom prst="rect">
            <a:avLst/>
          </a:prstGeom>
          <a:solidFill>
            <a:schemeClr val="accent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The </a:t>
            </a:r>
            <a:r>
              <a:rPr lang="en-US" altLang="en-US" sz="3600" b="1" dirty="0" err="1"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Qera’at</a:t>
            </a:r>
            <a:r>
              <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 started</a:t>
            </a:r>
          </a:p>
          <a:p>
            <a:pPr algn="ctr">
              <a:spcBef>
                <a:spcPct val="0"/>
              </a:spcBef>
              <a:buClrTx/>
              <a:buSzTx/>
              <a:buNone/>
            </a:pPr>
            <a:r>
              <a:rPr lang="ar-KW" altLang="zh-CN" sz="3600" b="1" dirty="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cs typeface="AL-Mohanad Bold" pitchFamily="2" charset="0"/>
              </a:rPr>
              <a:t>ظهور</a:t>
            </a:r>
            <a:endParaRPr lang="en-US" altLang="zh-CN" sz="3600" b="1" dirty="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cs typeface="AL-Mohanad Bold" pitchFamily="2" charset="0"/>
            </a:endParaRPr>
          </a:p>
          <a:p>
            <a:pPr algn="ctr">
              <a:spcBef>
                <a:spcPct val="0"/>
              </a:spcBef>
              <a:buClrTx/>
              <a:buSzTx/>
              <a:buNone/>
            </a:pPr>
            <a:r>
              <a:rPr lang="ar-KW"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القراءات</a:t>
            </a:r>
            <a:endParaRPr lang="en-US" altLang="en-US" sz="3600" b="1" dirty="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endParaRPr>
          </a:p>
        </p:txBody>
      </p:sp>
    </p:spTree>
    <p:custDataLst>
      <p:tags r:id="rId1"/>
    </p:custDataLst>
    <p:extLst>
      <p:ext uri="{BB962C8B-B14F-4D97-AF65-F5344CB8AC3E}">
        <p14:creationId xmlns:p14="http://schemas.microsoft.com/office/powerpoint/2010/main" val="3672934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stCondLst>
                                            <p:cond delay="0"/>
                                          </p:stCondLst>
                                        </p:cTn>
                                        <p:tgtEl>
                                          <p:spTgt spid="12">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2">
                                            <p:bg/>
                                          </p:spTgt>
                                        </p:tgtEl>
                                        <p:attrNameLst>
                                          <p:attrName>style.visibility</p:attrName>
                                        </p:attrNameLst>
                                      </p:cBhvr>
                                      <p:to>
                                        <p:strVal val="visible"/>
                                      </p:to>
                                    </p:set>
                                    <p:animEffect transition="in" filter="fade">
                                      <p:cBhvr>
                                        <p:cTn id="18" dur="1000">
                                          <p:stCondLst>
                                            <p:cond delay="0"/>
                                          </p:stCondLst>
                                        </p:cTn>
                                        <p:tgtEl>
                                          <p:spTgt spid="12">
                                            <p:bg/>
                                          </p:spTgt>
                                        </p:tgtEl>
                                      </p:cBhvr>
                                    </p:animEffec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build="p" animBg="1"/>
      <p:bldP spid="13"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4014438" y="2992872"/>
            <a:ext cx="4754562" cy="26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sz="4000" b="1" dirty="0">
                <a:solidFill>
                  <a:srgbClr val="0033CC"/>
                </a:solidFill>
                <a:latin typeface="Garamond" panose="02020404030301010803" pitchFamily="18" charset="0"/>
                <a:ea typeface="华文楷体"/>
                <a:cs typeface="华文楷体"/>
              </a:rPr>
              <a:t>مشاهير القراء </a:t>
            </a:r>
            <a:r>
              <a:rPr lang="ar-KW" altLang="en-US" sz="4000" b="1" dirty="0" smtClean="0">
                <a:solidFill>
                  <a:srgbClr val="0033CC"/>
                </a:solidFill>
                <a:latin typeface="Garamond" panose="02020404030301010803" pitchFamily="18" charset="0"/>
                <a:ea typeface="华文楷体"/>
                <a:cs typeface="华文楷体"/>
              </a:rPr>
              <a:t>والقراءات</a:t>
            </a:r>
            <a:endParaRPr lang="en-US" altLang="en-US" sz="4000" b="1" dirty="0" smtClean="0">
              <a:solidFill>
                <a:srgbClr val="0033CC"/>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en-US" altLang="en-US" b="1" dirty="0" smtClean="0">
                <a:solidFill>
                  <a:srgbClr val="0033CC"/>
                </a:solidFill>
                <a:latin typeface="Garamond" panose="02020404030301010803" pitchFamily="18" charset="0"/>
                <a:ea typeface="华文楷体"/>
                <a:cs typeface="华文楷体"/>
              </a:rPr>
              <a:t>The most famous </a:t>
            </a:r>
            <a:r>
              <a:rPr lang="en-US" altLang="en-US" b="1" dirty="0" err="1" smtClean="0">
                <a:solidFill>
                  <a:srgbClr val="0033CC"/>
                </a:solidFill>
                <a:latin typeface="Garamond" panose="02020404030301010803" pitchFamily="18" charset="0"/>
                <a:ea typeface="华文楷体"/>
                <a:cs typeface="华文楷体"/>
              </a:rPr>
              <a:t>Qura’a</a:t>
            </a:r>
            <a:endParaRPr lang="ar-KW" altLang="en-US" sz="4000" b="1" dirty="0">
              <a:solidFill>
                <a:srgbClr val="0033CC"/>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endParaRPr lang="ar-KW" altLang="en-US" sz="28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endParaRPr lang="ar-KW" altLang="en-US" sz="28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ar-KW" altLang="en-US" sz="2800" b="1" dirty="0">
                <a:solidFill>
                  <a:schemeClr val="tx1"/>
                </a:solidFill>
                <a:latin typeface="Garamond" panose="02020404030301010803" pitchFamily="18" charset="0"/>
                <a:ea typeface="华文楷体"/>
                <a:cs typeface="华文楷体"/>
              </a:rPr>
              <a:t>بلغت 30 – 50 </a:t>
            </a:r>
            <a:r>
              <a:rPr lang="ar-KW" altLang="en-US" sz="2800" b="1" dirty="0" smtClean="0">
                <a:solidFill>
                  <a:schemeClr val="tx1"/>
                </a:solidFill>
                <a:latin typeface="Garamond" panose="02020404030301010803" pitchFamily="18" charset="0"/>
                <a:ea typeface="华文楷体"/>
                <a:cs typeface="华文楷体"/>
              </a:rPr>
              <a:t>قراءة</a:t>
            </a:r>
            <a:endParaRPr lang="en-US" altLang="en-US" sz="2800" b="1" dirty="0" smtClean="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en-US" altLang="en-US" sz="2800" b="1" dirty="0" smtClean="0">
                <a:solidFill>
                  <a:schemeClr val="tx1"/>
                </a:solidFill>
                <a:latin typeface="Garamond" panose="02020404030301010803" pitchFamily="18" charset="0"/>
                <a:ea typeface="华文楷体"/>
                <a:cs typeface="华文楷体"/>
              </a:rPr>
              <a:t>Reached up to 30-50 </a:t>
            </a:r>
            <a:r>
              <a:rPr lang="en-US" altLang="en-US" sz="2800" b="1" dirty="0" err="1" smtClean="0">
                <a:solidFill>
                  <a:schemeClr val="tx1"/>
                </a:solidFill>
                <a:latin typeface="Garamond" panose="02020404030301010803" pitchFamily="18" charset="0"/>
                <a:ea typeface="华文楷体"/>
                <a:cs typeface="华文楷体"/>
              </a:rPr>
              <a:t>Qera’ah</a:t>
            </a:r>
            <a:endParaRPr lang="fr-FR" altLang="en-US" sz="2800" b="1" dirty="0">
              <a:solidFill>
                <a:schemeClr val="tx1"/>
              </a:solidFill>
              <a:latin typeface="Garamond" panose="02020404030301010803" pitchFamily="18" charset="0"/>
              <a:ea typeface="华文楷体"/>
              <a:cs typeface="华文楷体"/>
            </a:endParaRPr>
          </a:p>
        </p:txBody>
      </p:sp>
      <p:sp>
        <p:nvSpPr>
          <p:cNvPr id="7" name="Rectangle 6"/>
          <p:cNvSpPr>
            <a:spLocks noChangeArrowheads="1"/>
          </p:cNvSpPr>
          <p:nvPr/>
        </p:nvSpPr>
        <p:spPr bwMode="auto">
          <a:xfrm>
            <a:off x="1089220" y="1604092"/>
            <a:ext cx="8068235" cy="647700"/>
          </a:xfrm>
          <a:prstGeom prst="rect">
            <a:avLst/>
          </a:prstGeom>
          <a:solidFill>
            <a:schemeClr val="accent5">
              <a:lumMod val="20000"/>
              <a:lumOff val="80000"/>
            </a:schemeClr>
          </a:solidFill>
          <a:ln w="9525">
            <a:solidFill>
              <a:schemeClr val="tx1"/>
            </a:solidFill>
            <a:miter lim="800000"/>
            <a:headEnd/>
            <a:tailEnd/>
          </a:ln>
          <a:effectLst/>
        </p:spPr>
        <p:txBody>
          <a:bodyPr/>
          <a:lstStyle/>
          <a:p>
            <a:pPr algn="ctr" rtl="1">
              <a:buClr>
                <a:schemeClr val="tx1"/>
              </a:buClr>
              <a:buSzPct val="75000"/>
            </a:pPr>
            <a:r>
              <a:rPr lang="ar-KW" altLang="en-US" sz="3200" b="1" dirty="0">
                <a:solidFill>
                  <a:srgbClr val="B40305"/>
                </a:solidFill>
                <a:latin typeface="Arial" panose="020B0604020202020204" pitchFamily="34" charset="0"/>
              </a:rPr>
              <a:t>عصر التابعين وتابعيهم</a:t>
            </a:r>
            <a:r>
              <a:rPr lang="ar-KW" altLang="en-US" sz="900" b="1" dirty="0">
                <a:solidFill>
                  <a:srgbClr val="B40305"/>
                </a:solidFill>
                <a:latin typeface="Arial" panose="020B0604020202020204" pitchFamily="34" charset="0"/>
              </a:rPr>
              <a:t>  </a:t>
            </a:r>
            <a:r>
              <a:rPr lang="ar-KW" altLang="en-US" sz="1050" b="1" dirty="0">
                <a:solidFill>
                  <a:srgbClr val="B40305"/>
                </a:solidFill>
                <a:latin typeface="Arial" panose="020B0604020202020204" pitchFamily="34" charset="0"/>
              </a:rPr>
              <a:t> </a:t>
            </a:r>
            <a:r>
              <a:rPr lang="ar-KW" altLang="en-US" sz="1100" b="1" dirty="0">
                <a:latin typeface="Arial" panose="020B0604020202020204" pitchFamily="34" charset="0"/>
              </a:rPr>
              <a:t>(30 – 180 / 250هـ  )</a:t>
            </a:r>
            <a:r>
              <a:rPr lang="en-US" altLang="en-US" sz="1100" b="1" dirty="0">
                <a:latin typeface="Arial" panose="020B0604020202020204" pitchFamily="34" charset="0"/>
                <a:cs typeface="Arial" panose="020B0604020202020204" pitchFamily="34" charset="0"/>
              </a:rPr>
              <a:t> </a:t>
            </a:r>
            <a:r>
              <a:rPr lang="en-US" altLang="en-US" sz="2400" b="1" dirty="0">
                <a:solidFill>
                  <a:srgbClr val="B40305"/>
                </a:solidFill>
                <a:latin typeface="Arial" panose="020B0604020202020204" pitchFamily="34" charset="0"/>
                <a:cs typeface="Arial" panose="020B0604020202020204" pitchFamily="34" charset="0"/>
              </a:rPr>
              <a:t>The </a:t>
            </a:r>
            <a:r>
              <a:rPr lang="en-US" altLang="en-US" sz="2400" b="1" dirty="0" err="1">
                <a:solidFill>
                  <a:srgbClr val="B40305"/>
                </a:solidFill>
                <a:latin typeface="Arial" panose="020B0604020202020204" pitchFamily="34" charset="0"/>
                <a:cs typeface="Arial" panose="020B0604020202020204" pitchFamily="34" charset="0"/>
              </a:rPr>
              <a:t>Tabe’een</a:t>
            </a:r>
            <a:r>
              <a:rPr lang="en-US" altLang="en-US" sz="2400" b="1" dirty="0">
                <a:solidFill>
                  <a:srgbClr val="B40305"/>
                </a:solidFill>
                <a:latin typeface="Arial" panose="020B0604020202020204" pitchFamily="34" charset="0"/>
                <a:cs typeface="Arial" panose="020B0604020202020204" pitchFamily="34" charset="0"/>
              </a:rPr>
              <a:t> </a:t>
            </a:r>
            <a:r>
              <a:rPr lang="en-US" altLang="en-US" sz="1400" b="1" dirty="0">
                <a:solidFill>
                  <a:srgbClr val="B40305"/>
                </a:solidFill>
                <a:latin typeface="Arial" panose="020B0604020202020204" pitchFamily="34" charset="0"/>
                <a:cs typeface="Arial" panose="020B0604020202020204" pitchFamily="34" charset="0"/>
              </a:rPr>
              <a:t>(Followers) </a:t>
            </a:r>
            <a:r>
              <a:rPr lang="en-US" altLang="en-US" sz="2400" b="1" dirty="0">
                <a:solidFill>
                  <a:srgbClr val="B40305"/>
                </a:solidFill>
                <a:latin typeface="Arial" panose="020B0604020202020204" pitchFamily="34" charset="0"/>
                <a:cs typeface="Arial" panose="020B0604020202020204" pitchFamily="34" charset="0"/>
              </a:rPr>
              <a:t>era </a:t>
            </a:r>
            <a:endParaRPr lang="en-US" altLang="en-US" sz="2400" b="1" dirty="0">
              <a:solidFill>
                <a:srgbClr val="B40305"/>
              </a:solidFill>
              <a:latin typeface="Arial" panose="020B0604020202020204" pitchFamily="34" charset="0"/>
              <a:cs typeface="Arial" panose="020B0604020202020204" pitchFamily="34" charset="0"/>
            </a:endParaRPr>
          </a:p>
        </p:txBody>
      </p:sp>
      <p:sp>
        <p:nvSpPr>
          <p:cNvPr id="8" name="Rectangle 1"/>
          <p:cNvSpPr>
            <a:spLocks noChangeArrowheads="1"/>
          </p:cNvSpPr>
          <p:nvPr/>
        </p:nvSpPr>
        <p:spPr bwMode="auto">
          <a:xfrm>
            <a:off x="9763405" y="2754687"/>
            <a:ext cx="1873250" cy="2862322"/>
          </a:xfrm>
          <a:prstGeom prst="rect">
            <a:avLst/>
          </a:prstGeom>
          <a:solidFill>
            <a:schemeClr val="accent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The </a:t>
            </a:r>
            <a:r>
              <a:rPr lang="en-US" altLang="en-US" sz="3600" b="1" dirty="0" err="1"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Qera’at</a:t>
            </a:r>
            <a:r>
              <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 started</a:t>
            </a:r>
          </a:p>
          <a:p>
            <a:pPr algn="ctr">
              <a:spcBef>
                <a:spcPct val="0"/>
              </a:spcBef>
              <a:buClrTx/>
              <a:buSzTx/>
              <a:buNone/>
            </a:pPr>
            <a:r>
              <a:rPr lang="ar-KW" altLang="zh-CN" sz="3600" b="1" dirty="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cs typeface="AL-Mohanad Bold" pitchFamily="2" charset="0"/>
              </a:rPr>
              <a:t>ظهور</a:t>
            </a:r>
            <a:endParaRPr lang="en-US" altLang="zh-CN" sz="3600" b="1" dirty="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cs typeface="AL-Mohanad Bold" pitchFamily="2" charset="0"/>
            </a:endParaRPr>
          </a:p>
          <a:p>
            <a:pPr algn="ctr">
              <a:spcBef>
                <a:spcPct val="0"/>
              </a:spcBef>
              <a:buClrTx/>
              <a:buSzTx/>
              <a:buNone/>
            </a:pPr>
            <a:r>
              <a:rPr lang="ar-KW"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القراءات</a:t>
            </a:r>
            <a:endParaRPr lang="en-US" altLang="en-US" sz="3600" b="1" dirty="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endParaRPr>
          </a:p>
        </p:txBody>
      </p:sp>
    </p:spTree>
    <p:custDataLst>
      <p:tags r:id="rId1"/>
    </p:custDataLst>
    <p:extLst>
      <p:ext uri="{BB962C8B-B14F-4D97-AF65-F5344CB8AC3E}">
        <p14:creationId xmlns:p14="http://schemas.microsoft.com/office/powerpoint/2010/main" val="40218025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
                                            <p:bg/>
                                          </p:spTgt>
                                        </p:tgtEl>
                                        <p:attrNameLst>
                                          <p:attrName>style.visibility</p:attrName>
                                        </p:attrNameLst>
                                      </p:cBhvr>
                                      <p:to>
                                        <p:strVal val="visible"/>
                                      </p:to>
                                    </p:set>
                                    <p:animEffect transition="in" filter="fade">
                                      <p:cBhvr>
                                        <p:cTn id="14" dur="1000">
                                          <p:stCondLst>
                                            <p:cond delay="0"/>
                                          </p:stCondLst>
                                        </p:cTn>
                                        <p:tgtEl>
                                          <p:spTgt spid="7">
                                            <p:bg/>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build="p"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1992314" y="1618784"/>
            <a:ext cx="8135937" cy="708025"/>
          </a:xfrm>
          <a:prstGeom prst="rect">
            <a:avLst/>
          </a:prstGeom>
          <a:noFill/>
        </p:spPr>
        <p:txBody>
          <a:bodyPr rtlCol="1">
            <a:spAutoFit/>
          </a:bodyPr>
          <a:lstStyle/>
          <a:p>
            <a:pPr algn="ctr" eaLnBrk="1" hangingPunct="1">
              <a:defRPr/>
            </a:pPr>
            <a:r>
              <a:rPr lang="en-US" sz="2800" b="1" spc="600" dirty="0">
                <a:solidFill>
                  <a:srgbClr val="002060"/>
                </a:solidFill>
                <a:latin typeface="Stencil" panose="040409050D0802020404" pitchFamily="82" charset="0"/>
              </a:rPr>
              <a:t>Virtues of Qur’an</a:t>
            </a:r>
            <a:r>
              <a:rPr lang="ar-KW" sz="4000" b="1" spc="600" dirty="0">
                <a:solidFill>
                  <a:srgbClr val="002060"/>
                </a:solidFill>
                <a:latin typeface="Stencil" panose="040409050D0802020404" pitchFamily="82" charset="0"/>
              </a:rPr>
              <a:t>فضل القرآن </a:t>
            </a:r>
          </a:p>
        </p:txBody>
      </p:sp>
      <p:sp>
        <p:nvSpPr>
          <p:cNvPr id="8" name="TextBox 3"/>
          <p:cNvSpPr txBox="1">
            <a:spLocks noChangeArrowheads="1"/>
          </p:cNvSpPr>
          <p:nvPr/>
        </p:nvSpPr>
        <p:spPr bwMode="auto">
          <a:xfrm>
            <a:off x="2012578" y="2313643"/>
            <a:ext cx="8280400"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PT Bold Heading" pitchFamily="2" charset="-78"/>
              </a:defRPr>
            </a:lvl1pPr>
            <a:lvl2pPr marL="742950" indent="-285750" eaLnBrk="0" hangingPunct="0">
              <a:defRPr>
                <a:solidFill>
                  <a:schemeClr val="tx1"/>
                </a:solidFill>
                <a:latin typeface="Garamond" pitchFamily="18" charset="0"/>
                <a:cs typeface="PT Bold Heading" pitchFamily="2" charset="-78"/>
              </a:defRPr>
            </a:lvl2pPr>
            <a:lvl3pPr marL="1143000" indent="-228600" eaLnBrk="0" hangingPunct="0">
              <a:defRPr>
                <a:solidFill>
                  <a:schemeClr val="tx1"/>
                </a:solidFill>
                <a:latin typeface="Garamond" pitchFamily="18" charset="0"/>
                <a:cs typeface="PT Bold Heading" pitchFamily="2" charset="-78"/>
              </a:defRPr>
            </a:lvl3pPr>
            <a:lvl4pPr marL="1600200" indent="-228600" eaLnBrk="0" hangingPunct="0">
              <a:defRPr>
                <a:solidFill>
                  <a:schemeClr val="tx1"/>
                </a:solidFill>
                <a:latin typeface="Garamond" pitchFamily="18" charset="0"/>
                <a:cs typeface="PT Bold Heading" pitchFamily="2" charset="-78"/>
              </a:defRPr>
            </a:lvl4pPr>
            <a:lvl5pPr marL="2057400" indent="-228600" eaLnBrk="0" hangingPunct="0">
              <a:defRPr>
                <a:solidFill>
                  <a:schemeClr val="tx1"/>
                </a:solidFill>
                <a:latin typeface="Garamond" pitchFamily="18" charset="0"/>
                <a:cs typeface="PT Bold Heading" pitchFamily="2" charset="-78"/>
              </a:defRPr>
            </a:lvl5pPr>
            <a:lvl6pPr marL="2514600" indent="-228600" eaLnBrk="0" fontAlgn="base" hangingPunct="0">
              <a:spcBef>
                <a:spcPct val="0"/>
              </a:spcBef>
              <a:spcAft>
                <a:spcPct val="0"/>
              </a:spcAft>
              <a:defRPr>
                <a:solidFill>
                  <a:schemeClr val="tx1"/>
                </a:solidFill>
                <a:latin typeface="Garamond" pitchFamily="18" charset="0"/>
                <a:cs typeface="PT Bold Heading" pitchFamily="2" charset="-78"/>
              </a:defRPr>
            </a:lvl6pPr>
            <a:lvl7pPr marL="2971800" indent="-228600" eaLnBrk="0" fontAlgn="base" hangingPunct="0">
              <a:spcBef>
                <a:spcPct val="0"/>
              </a:spcBef>
              <a:spcAft>
                <a:spcPct val="0"/>
              </a:spcAft>
              <a:defRPr>
                <a:solidFill>
                  <a:schemeClr val="tx1"/>
                </a:solidFill>
                <a:latin typeface="Garamond" pitchFamily="18" charset="0"/>
                <a:cs typeface="PT Bold Heading" pitchFamily="2" charset="-78"/>
              </a:defRPr>
            </a:lvl7pPr>
            <a:lvl8pPr marL="3429000" indent="-228600" eaLnBrk="0" fontAlgn="base" hangingPunct="0">
              <a:spcBef>
                <a:spcPct val="0"/>
              </a:spcBef>
              <a:spcAft>
                <a:spcPct val="0"/>
              </a:spcAft>
              <a:defRPr>
                <a:solidFill>
                  <a:schemeClr val="tx1"/>
                </a:solidFill>
                <a:latin typeface="Garamond" pitchFamily="18" charset="0"/>
                <a:cs typeface="PT Bold Heading" pitchFamily="2" charset="-78"/>
              </a:defRPr>
            </a:lvl8pPr>
            <a:lvl9pPr marL="3886200" indent="-228600" eaLnBrk="0" fontAlgn="base" hangingPunct="0">
              <a:spcBef>
                <a:spcPct val="0"/>
              </a:spcBef>
              <a:spcAft>
                <a:spcPct val="0"/>
              </a:spcAft>
              <a:defRPr>
                <a:solidFill>
                  <a:schemeClr val="tx1"/>
                </a:solidFill>
                <a:latin typeface="Garamond" pitchFamily="18" charset="0"/>
                <a:cs typeface="PT Bold Heading" pitchFamily="2" charset="-78"/>
              </a:defRPr>
            </a:lvl9pPr>
          </a:lstStyle>
          <a:p>
            <a:pPr algn="ctr">
              <a:defRPr/>
            </a:pPr>
            <a:r>
              <a:rPr lang="en-US" dirty="0" err="1"/>
              <a:t>Anas</a:t>
            </a:r>
            <a:r>
              <a:rPr lang="en-US" dirty="0"/>
              <a:t> ibn Malik also narrated: "The Messenger of Allah</a:t>
            </a:r>
            <a:r>
              <a:rPr lang="en-US" sz="1000" dirty="0"/>
              <a:t> (peace and blessings of Allah be upon him)</a:t>
            </a:r>
            <a:r>
              <a:rPr lang="en-US" dirty="0"/>
              <a:t> said: </a:t>
            </a:r>
          </a:p>
          <a:p>
            <a:pPr algn="ctr">
              <a:spcBef>
                <a:spcPts val="1200"/>
              </a:spcBef>
              <a:spcAft>
                <a:spcPts val="1200"/>
              </a:spcAft>
              <a:defRPr/>
            </a:pPr>
            <a:r>
              <a:rPr lang="en-US" sz="2800" b="1" dirty="0">
                <a:effectLst>
                  <a:outerShdw blurRad="38100" dist="38100" dir="2700000" algn="tl">
                    <a:srgbClr val="000000">
                      <a:alpha val="43137"/>
                    </a:srgbClr>
                  </a:outerShdw>
                </a:effectLst>
              </a:rPr>
              <a:t>'Allah has His own people from among mankind.' </a:t>
            </a:r>
          </a:p>
          <a:p>
            <a:pPr algn="ctr">
              <a:defRPr/>
            </a:pPr>
            <a:r>
              <a:rPr lang="en-US" dirty="0"/>
              <a:t>They said: 'O Messenger of Allah, who are they?' He said: </a:t>
            </a:r>
          </a:p>
          <a:p>
            <a:pPr algn="ctr">
              <a:defRPr/>
            </a:pPr>
            <a:r>
              <a:rPr lang="en-US" sz="2800" b="1"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The people of the Qur'an, the people of Allah and those who are closest to Him</a:t>
            </a:r>
            <a:r>
              <a:rPr lang="en-US" sz="2800" b="1" dirty="0">
                <a:effectLst>
                  <a:outerShdw blurRad="38100" dist="38100" dir="2700000" algn="tl">
                    <a:srgbClr val="000000">
                      <a:alpha val="43137"/>
                    </a:srgbClr>
                  </a:outerShdw>
                </a:effectLst>
              </a:rPr>
              <a:t>.</a:t>
            </a:r>
            <a:r>
              <a:rPr lang="en-US" dirty="0"/>
              <a:t>'" </a:t>
            </a:r>
          </a:p>
          <a:p>
            <a:pPr algn="ctr">
              <a:defRPr/>
            </a:pPr>
            <a:r>
              <a:rPr lang="en-US" sz="1200" dirty="0"/>
              <a:t>(Ahmad, Al-</a:t>
            </a:r>
            <a:r>
              <a:rPr lang="en-US" sz="1200" dirty="0" err="1"/>
              <a:t>Nasa'i</a:t>
            </a:r>
            <a:r>
              <a:rPr lang="en-US" sz="1200" dirty="0"/>
              <a:t>, Ibn </a:t>
            </a:r>
            <a:r>
              <a:rPr lang="en-US" sz="1200" dirty="0" err="1"/>
              <a:t>Majah</a:t>
            </a:r>
            <a:r>
              <a:rPr lang="en-US" sz="1200" dirty="0"/>
              <a:t>, and Al-Hakim. Al-</a:t>
            </a:r>
            <a:r>
              <a:rPr lang="en-US" sz="1200" dirty="0" err="1"/>
              <a:t>Albani</a:t>
            </a:r>
            <a:r>
              <a:rPr lang="en-US" sz="1200" dirty="0"/>
              <a:t> said that it is an authentic Hadith.)</a:t>
            </a:r>
          </a:p>
          <a:p>
            <a:pPr algn="ctr" rtl="1">
              <a:defRPr/>
            </a:pPr>
            <a:endParaRPr lang="en-US" sz="2000" dirty="0" smtClean="0"/>
          </a:p>
          <a:p>
            <a:pPr algn="ctr" rtl="1">
              <a:defRPr/>
            </a:pPr>
            <a:r>
              <a:rPr lang="ar-KW" dirty="0" smtClean="0"/>
              <a:t>عن </a:t>
            </a:r>
            <a:r>
              <a:rPr lang="ar-KW" dirty="0"/>
              <a:t>أنس بن مالك عن رسول الله </a:t>
            </a:r>
            <a:r>
              <a:rPr lang="ar-KW" sz="900" dirty="0"/>
              <a:t>-صلى الله عليه وآله وسلم-</a:t>
            </a:r>
            <a:r>
              <a:rPr lang="ar-KW" dirty="0"/>
              <a:t> قال: </a:t>
            </a:r>
          </a:p>
          <a:p>
            <a:pPr algn="ctr" rtl="1">
              <a:spcBef>
                <a:spcPts val="600"/>
              </a:spcBef>
              <a:spcAft>
                <a:spcPts val="600"/>
              </a:spcAft>
              <a:defRPr/>
            </a:pPr>
            <a:r>
              <a:rPr lang="ar-KW" sz="2800" dirty="0"/>
              <a:t>«</a:t>
            </a:r>
            <a:r>
              <a:rPr lang="ar-KW" sz="3200" b="1" dirty="0">
                <a:effectLst>
                  <a:outerShdw blurRad="38100" dist="38100" dir="2700000" algn="tl">
                    <a:srgbClr val="000000">
                      <a:alpha val="43137"/>
                    </a:srgbClr>
                  </a:outerShdw>
                </a:effectLst>
              </a:rPr>
              <a:t>إن لله أهلين من الناس</a:t>
            </a:r>
            <a:r>
              <a:rPr lang="ar-KW" sz="2800" dirty="0"/>
              <a:t>» .. </a:t>
            </a:r>
            <a:r>
              <a:rPr lang="ar-KW" dirty="0"/>
              <a:t>فقيل: من أهل الله فيهم؟ </a:t>
            </a:r>
          </a:p>
          <a:p>
            <a:pPr algn="ctr" rtl="1">
              <a:spcBef>
                <a:spcPts val="1200"/>
              </a:spcBef>
              <a:spcAft>
                <a:spcPts val="1800"/>
              </a:spcAft>
              <a:defRPr/>
            </a:pPr>
            <a:r>
              <a:rPr lang="ar-KW" dirty="0"/>
              <a:t>قال:</a:t>
            </a:r>
            <a:r>
              <a:rPr lang="ar-KW" sz="2800" dirty="0"/>
              <a:t> </a:t>
            </a:r>
            <a:r>
              <a:rPr lang="ar-KW" sz="3200" b="1" dirty="0">
                <a:effectLst>
                  <a:outerShdw blurRad="38100" dist="38100" dir="2700000" algn="tl">
                    <a:srgbClr val="000000">
                      <a:alpha val="43137"/>
                    </a:srgbClr>
                  </a:outerShdw>
                </a:effectLst>
              </a:rPr>
              <a:t>أهل </a:t>
            </a:r>
            <a:r>
              <a:rPr lang="ar-KW" sz="3200" b="1" dirty="0">
                <a:effectLst>
                  <a:outerShdw blurRad="38100" dist="38100" dir="2700000" algn="tl">
                    <a:srgbClr val="000000">
                      <a:alpha val="43137"/>
                    </a:srgbClr>
                  </a:outerShdw>
                </a:effectLst>
              </a:rPr>
              <a:t>القرآن</a:t>
            </a:r>
            <a:r>
              <a:rPr lang="ar-KW" sz="3200" b="1" dirty="0">
                <a:effectLst>
                  <a:outerShdw blurRad="38100" dist="38100" dir="2700000" algn="tl">
                    <a:srgbClr val="000000">
                      <a:alpha val="43137"/>
                    </a:srgbClr>
                  </a:outerShdw>
                </a:effectLst>
              </a:rPr>
              <a:t> هم أهل الله وخاصَّتُه</a:t>
            </a:r>
            <a:r>
              <a:rPr lang="ar-KW" dirty="0"/>
              <a:t>" </a:t>
            </a:r>
          </a:p>
          <a:p>
            <a:pPr algn="ctr" rtl="1">
              <a:defRPr/>
            </a:pPr>
            <a:r>
              <a:rPr lang="ar-KW" sz="1200" dirty="0"/>
              <a:t>(أخرجه أحمد والنسائي وابن ماجة والحاكم وصححه الألباني</a:t>
            </a:r>
            <a:r>
              <a:rPr lang="ar-KW" sz="1200" dirty="0" smtClean="0"/>
              <a:t>)</a:t>
            </a:r>
            <a:endParaRPr lang="en-US" sz="1200" dirty="0"/>
          </a:p>
        </p:txBody>
      </p:sp>
      <p:sp>
        <p:nvSpPr>
          <p:cNvPr id="9" name="TextBox 8"/>
          <p:cNvSpPr txBox="1"/>
          <p:nvPr/>
        </p:nvSpPr>
        <p:spPr>
          <a:xfrm>
            <a:off x="1207649" y="485720"/>
            <a:ext cx="6791140" cy="954107"/>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Introduction </a:t>
            </a:r>
            <a: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of </a:t>
            </a:r>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History of </a:t>
            </a:r>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Quran</a:t>
            </a:r>
          </a:p>
          <a:p>
            <a:pPr algn="ctr" rtl="1"/>
            <a:r>
              <a:rPr lang="ar-SA" sz="24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مقدمة تاريخ القرآن</a:t>
            </a:r>
            <a:endParaRPr lang="en-CA" sz="3200" b="1" dirty="0">
              <a:solidFill>
                <a:srgbClr val="FFFF00"/>
              </a:solidFill>
            </a:endParaRPr>
          </a:p>
        </p:txBody>
      </p:sp>
    </p:spTree>
    <p:custDataLst>
      <p:tags r:id="rId1"/>
    </p:custDataLst>
    <p:extLst>
      <p:ext uri="{BB962C8B-B14F-4D97-AF65-F5344CB8AC3E}">
        <p14:creationId xmlns:p14="http://schemas.microsoft.com/office/powerpoint/2010/main" val="633047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8">
                                            <p:txEl>
                                              <p:pRg st="8" end="8"/>
                                            </p:txEl>
                                          </p:spTgt>
                                        </p:tgtEl>
                                        <p:attrNameLst>
                                          <p:attrName>style.visibility</p:attrName>
                                        </p:attrNameLst>
                                      </p:cBhvr>
                                      <p:to>
                                        <p:strVal val="visible"/>
                                      </p:to>
                                    </p:set>
                                    <p:animEffect transition="in" filter="fade">
                                      <p:cBhvr>
                                        <p:cTn id="36" dur="500"/>
                                        <p:tgtEl>
                                          <p:spTgt spid="8">
                                            <p:txEl>
                                              <p:pRg st="8" end="8"/>
                                            </p:txEl>
                                          </p:spTgt>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8">
                                            <p:txEl>
                                              <p:pRg st="9" end="9"/>
                                            </p:txEl>
                                          </p:spTgt>
                                        </p:tgtEl>
                                        <p:attrNameLst>
                                          <p:attrName>style.visibility</p:attrName>
                                        </p:attrNameLst>
                                      </p:cBhvr>
                                      <p:to>
                                        <p:strVal val="visible"/>
                                      </p:to>
                                    </p:set>
                                    <p:animEffect transition="in" filter="fade">
                                      <p:cBhvr>
                                        <p:cTn id="40"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3200400" y="2858808"/>
            <a:ext cx="6347011"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1" hangingPunct="1">
              <a:lnSpc>
                <a:spcPct val="90000"/>
              </a:lnSpc>
              <a:defRPr/>
            </a:pPr>
            <a:r>
              <a:rPr lang="ar-KW" sz="4000" b="1" dirty="0">
                <a:solidFill>
                  <a:schemeClr val="accent4">
                    <a:lumMod val="50000"/>
                  </a:schemeClr>
                </a:solidFill>
                <a:ea typeface="华文楷体"/>
                <a:cs typeface="华文楷体"/>
              </a:rPr>
              <a:t>تأليف الكتب في </a:t>
            </a:r>
            <a:r>
              <a:rPr lang="ar-KW" sz="4000" b="1" dirty="0" smtClean="0">
                <a:solidFill>
                  <a:schemeClr val="accent4">
                    <a:lumMod val="50000"/>
                  </a:schemeClr>
                </a:solidFill>
                <a:ea typeface="华文楷体"/>
                <a:cs typeface="华文楷体"/>
              </a:rPr>
              <a:t>القراءات</a:t>
            </a:r>
            <a:endParaRPr lang="en-US" sz="4000" b="1" dirty="0" smtClean="0">
              <a:solidFill>
                <a:schemeClr val="accent4">
                  <a:lumMod val="50000"/>
                </a:schemeClr>
              </a:solidFill>
              <a:ea typeface="华文楷体"/>
              <a:cs typeface="华文楷体"/>
            </a:endParaRPr>
          </a:p>
          <a:p>
            <a:pPr algn="ctr" rtl="1" eaLnBrk="1" hangingPunct="1">
              <a:lnSpc>
                <a:spcPct val="90000"/>
              </a:lnSpc>
              <a:defRPr/>
            </a:pPr>
            <a:r>
              <a:rPr lang="en-US" sz="3200" b="1" dirty="0" smtClean="0">
                <a:solidFill>
                  <a:schemeClr val="accent4">
                    <a:lumMod val="50000"/>
                  </a:schemeClr>
                </a:solidFill>
                <a:ea typeface="华文楷体"/>
                <a:cs typeface="华文楷体"/>
              </a:rPr>
              <a:t>Editing of </a:t>
            </a:r>
            <a:r>
              <a:rPr lang="en-US" sz="3200" b="1" dirty="0" err="1" smtClean="0">
                <a:solidFill>
                  <a:schemeClr val="accent4">
                    <a:lumMod val="50000"/>
                  </a:schemeClr>
                </a:solidFill>
                <a:ea typeface="华文楷体"/>
                <a:cs typeface="华文楷体"/>
              </a:rPr>
              <a:t>Qera’at</a:t>
            </a:r>
            <a:r>
              <a:rPr lang="en-US" sz="3200" b="1" dirty="0" smtClean="0">
                <a:solidFill>
                  <a:schemeClr val="accent4">
                    <a:lumMod val="50000"/>
                  </a:schemeClr>
                </a:solidFill>
                <a:ea typeface="华文楷体"/>
                <a:cs typeface="华文楷体"/>
              </a:rPr>
              <a:t> books</a:t>
            </a:r>
            <a:endParaRPr lang="ar-KW" sz="3200" b="1" dirty="0">
              <a:solidFill>
                <a:schemeClr val="accent4">
                  <a:lumMod val="50000"/>
                </a:schemeClr>
              </a:solidFill>
              <a:ea typeface="华文楷体"/>
              <a:cs typeface="华文楷体"/>
            </a:endParaRPr>
          </a:p>
          <a:p>
            <a:pPr algn="ctr" rtl="1" eaLnBrk="1" hangingPunct="1">
              <a:lnSpc>
                <a:spcPct val="90000"/>
              </a:lnSpc>
              <a:defRPr/>
            </a:pPr>
            <a:endParaRPr lang="ar-KW" sz="2800" b="1" dirty="0">
              <a:ea typeface="华文楷体"/>
              <a:cs typeface="华文楷体"/>
            </a:endParaRPr>
          </a:p>
          <a:p>
            <a:pPr marL="457200" indent="-457200" algn="r" rtl="1">
              <a:buFont typeface="Arial" panose="020B0604020202020204" pitchFamily="34" charset="0"/>
              <a:buChar char="•"/>
              <a:defRPr/>
            </a:pPr>
            <a:r>
              <a:rPr lang="ar-KW" sz="2000" b="1" dirty="0">
                <a:ea typeface="华文楷体"/>
                <a:cs typeface="华文楷体"/>
              </a:rPr>
              <a:t>أبو عبيد </a:t>
            </a:r>
            <a:r>
              <a:rPr lang="ar-KW" sz="2800" b="1" dirty="0">
                <a:solidFill>
                  <a:srgbClr val="0033CC"/>
                </a:solidFill>
                <a:ea typeface="华文楷体"/>
                <a:cs typeface="华文楷体"/>
              </a:rPr>
              <a:t>القاسم بن سلام </a:t>
            </a:r>
            <a:r>
              <a:rPr lang="ar-KW" sz="1100" b="1" dirty="0">
                <a:ea typeface="华文楷体"/>
                <a:cs typeface="华文楷体"/>
              </a:rPr>
              <a:t>(154 – 224 هـ </a:t>
            </a:r>
            <a:r>
              <a:rPr lang="ar-KW" sz="1100" b="1" dirty="0" smtClean="0">
                <a:ea typeface="华文楷体"/>
                <a:cs typeface="华文楷体"/>
              </a:rPr>
              <a:t>)</a:t>
            </a:r>
            <a:r>
              <a:rPr lang="en-US" sz="1100" b="1" dirty="0" smtClean="0">
                <a:ea typeface="华文楷体"/>
                <a:cs typeface="华文楷体"/>
              </a:rPr>
              <a:t> </a:t>
            </a:r>
          </a:p>
          <a:p>
            <a:pPr algn="l">
              <a:defRPr/>
            </a:pPr>
            <a:r>
              <a:rPr lang="en-US" sz="2000" b="1" dirty="0" smtClean="0">
                <a:ea typeface="华文楷体"/>
                <a:cs typeface="华文楷体"/>
              </a:rPr>
              <a:t>Abo </a:t>
            </a:r>
            <a:r>
              <a:rPr lang="en-US" sz="2000" b="1" dirty="0" err="1" smtClean="0">
                <a:ea typeface="华文楷体"/>
                <a:cs typeface="华文楷体"/>
              </a:rPr>
              <a:t>Obaid</a:t>
            </a:r>
            <a:r>
              <a:rPr lang="en-US" sz="2000" b="1" dirty="0" smtClean="0">
                <a:ea typeface="华文楷体"/>
                <a:cs typeface="华文楷体"/>
              </a:rPr>
              <a:t> </a:t>
            </a:r>
            <a:r>
              <a:rPr lang="en-US" sz="2400" b="1" dirty="0">
                <a:solidFill>
                  <a:srgbClr val="0033CC"/>
                </a:solidFill>
                <a:ea typeface="华文楷体"/>
                <a:cs typeface="华文楷体"/>
              </a:rPr>
              <a:t>al-</a:t>
            </a:r>
            <a:r>
              <a:rPr lang="en-US" sz="2400" b="1" dirty="0" err="1">
                <a:solidFill>
                  <a:srgbClr val="0033CC"/>
                </a:solidFill>
                <a:ea typeface="华文楷体"/>
                <a:cs typeface="华文楷体"/>
              </a:rPr>
              <a:t>Qasem</a:t>
            </a:r>
            <a:r>
              <a:rPr lang="en-US" sz="2400" b="1" dirty="0">
                <a:solidFill>
                  <a:srgbClr val="0033CC"/>
                </a:solidFill>
                <a:ea typeface="华文楷体"/>
                <a:cs typeface="华文楷体"/>
              </a:rPr>
              <a:t> ibn </a:t>
            </a:r>
            <a:r>
              <a:rPr lang="en-US" sz="2400" b="1" dirty="0" smtClean="0">
                <a:solidFill>
                  <a:srgbClr val="0033CC"/>
                </a:solidFill>
                <a:ea typeface="华文楷体"/>
                <a:cs typeface="华文楷体"/>
              </a:rPr>
              <a:t>Salam                </a:t>
            </a:r>
            <a:endParaRPr lang="ar-KW" sz="2400" b="1" dirty="0">
              <a:solidFill>
                <a:srgbClr val="0033CC"/>
              </a:solidFill>
              <a:ea typeface="华文楷体"/>
              <a:cs typeface="华文楷体"/>
            </a:endParaRPr>
          </a:p>
          <a:p>
            <a:pPr marL="457200" indent="-457200" algn="r" rtl="1">
              <a:lnSpc>
                <a:spcPct val="200000"/>
              </a:lnSpc>
              <a:buFont typeface="Arial" panose="020B0604020202020204" pitchFamily="34" charset="0"/>
              <a:buChar char="•"/>
              <a:defRPr/>
            </a:pPr>
            <a:r>
              <a:rPr lang="ar-KW" sz="2000" b="1" dirty="0">
                <a:ea typeface="华文楷体"/>
                <a:cs typeface="华文楷体"/>
              </a:rPr>
              <a:t>أبو عمر </a:t>
            </a:r>
            <a:r>
              <a:rPr lang="ar-KW" sz="2800" b="1" dirty="0">
                <a:solidFill>
                  <a:srgbClr val="0033CC"/>
                </a:solidFill>
                <a:ea typeface="华文楷体"/>
                <a:cs typeface="华文楷体"/>
              </a:rPr>
              <a:t>حفص بن عمر الدوري </a:t>
            </a:r>
            <a:r>
              <a:rPr lang="ar-KW" sz="1100" b="1" dirty="0">
                <a:ea typeface="华文楷体"/>
                <a:cs typeface="华文楷体"/>
              </a:rPr>
              <a:t>( ت 246 </a:t>
            </a:r>
            <a:r>
              <a:rPr lang="ar-KW" sz="1100" b="1" dirty="0" smtClean="0">
                <a:ea typeface="华文楷体"/>
                <a:cs typeface="华文楷体"/>
              </a:rPr>
              <a:t>هـ )</a:t>
            </a:r>
            <a:r>
              <a:rPr lang="en-US" sz="1100" b="1" dirty="0" smtClean="0">
                <a:ea typeface="华文楷体"/>
                <a:cs typeface="华文楷体"/>
              </a:rPr>
              <a:t> </a:t>
            </a:r>
          </a:p>
          <a:p>
            <a:pPr algn="l">
              <a:defRPr/>
            </a:pPr>
            <a:r>
              <a:rPr lang="en-US" sz="2000" b="1" dirty="0" smtClean="0">
                <a:ea typeface="华文楷体"/>
                <a:cs typeface="华文楷体"/>
              </a:rPr>
              <a:t>Abo Omar </a:t>
            </a:r>
            <a:r>
              <a:rPr lang="en-US" sz="2400" b="1" dirty="0" err="1" smtClean="0">
                <a:solidFill>
                  <a:srgbClr val="0033CC"/>
                </a:solidFill>
                <a:ea typeface="华文楷体"/>
                <a:cs typeface="华文楷体"/>
              </a:rPr>
              <a:t>Hafs</a:t>
            </a:r>
            <a:r>
              <a:rPr lang="en-US" sz="2400" b="1" dirty="0" smtClean="0">
                <a:solidFill>
                  <a:srgbClr val="0033CC"/>
                </a:solidFill>
                <a:ea typeface="华文楷体"/>
                <a:cs typeface="华文楷体"/>
              </a:rPr>
              <a:t> ibn Omar al-</a:t>
            </a:r>
            <a:r>
              <a:rPr lang="en-US" sz="2400" b="1" dirty="0" err="1" smtClean="0">
                <a:solidFill>
                  <a:srgbClr val="0033CC"/>
                </a:solidFill>
                <a:ea typeface="华文楷体"/>
                <a:cs typeface="华文楷体"/>
              </a:rPr>
              <a:t>Doory</a:t>
            </a:r>
            <a:r>
              <a:rPr lang="en-US" sz="2400" b="1" dirty="0" smtClean="0">
                <a:solidFill>
                  <a:srgbClr val="0033CC"/>
                </a:solidFill>
                <a:ea typeface="华文楷体"/>
                <a:cs typeface="华文楷体"/>
              </a:rPr>
              <a:t>  </a:t>
            </a:r>
            <a:endParaRPr lang="ar-KW" sz="2000" b="1" dirty="0">
              <a:solidFill>
                <a:srgbClr val="0033CC"/>
              </a:solidFill>
              <a:ea typeface="华文楷体"/>
              <a:cs typeface="华文楷体"/>
            </a:endParaRPr>
          </a:p>
        </p:txBody>
      </p:sp>
      <p:sp>
        <p:nvSpPr>
          <p:cNvPr id="10" name="Rectangle 9"/>
          <p:cNvSpPr>
            <a:spLocks noChangeArrowheads="1"/>
          </p:cNvSpPr>
          <p:nvPr/>
        </p:nvSpPr>
        <p:spPr bwMode="auto">
          <a:xfrm>
            <a:off x="1089220" y="1604092"/>
            <a:ext cx="8068235" cy="647700"/>
          </a:xfrm>
          <a:prstGeom prst="rect">
            <a:avLst/>
          </a:prstGeom>
          <a:solidFill>
            <a:schemeClr val="accent5">
              <a:lumMod val="20000"/>
              <a:lumOff val="80000"/>
            </a:schemeClr>
          </a:solidFill>
          <a:ln w="9525">
            <a:solidFill>
              <a:schemeClr val="tx1"/>
            </a:solidFill>
            <a:miter lim="800000"/>
            <a:headEnd/>
            <a:tailEnd/>
          </a:ln>
          <a:effectLst/>
        </p:spPr>
        <p:txBody>
          <a:bodyPr/>
          <a:lstStyle/>
          <a:p>
            <a:pPr algn="ctr" rtl="1">
              <a:buClr>
                <a:schemeClr val="tx1"/>
              </a:buClr>
              <a:buSzPct val="75000"/>
            </a:pPr>
            <a:r>
              <a:rPr lang="ar-KW" altLang="en-US" sz="3200" b="1" dirty="0">
                <a:solidFill>
                  <a:srgbClr val="B40305"/>
                </a:solidFill>
                <a:latin typeface="Arial" panose="020B0604020202020204" pitchFamily="34" charset="0"/>
              </a:rPr>
              <a:t>عصر التابعين وتابعيهم</a:t>
            </a:r>
            <a:r>
              <a:rPr lang="ar-KW" altLang="en-US" sz="900" b="1" dirty="0">
                <a:solidFill>
                  <a:srgbClr val="B40305"/>
                </a:solidFill>
                <a:latin typeface="Arial" panose="020B0604020202020204" pitchFamily="34" charset="0"/>
              </a:rPr>
              <a:t>  </a:t>
            </a:r>
            <a:r>
              <a:rPr lang="ar-KW" altLang="en-US" sz="1050" b="1" dirty="0">
                <a:solidFill>
                  <a:srgbClr val="B40305"/>
                </a:solidFill>
                <a:latin typeface="Arial" panose="020B0604020202020204" pitchFamily="34" charset="0"/>
              </a:rPr>
              <a:t> </a:t>
            </a:r>
            <a:r>
              <a:rPr lang="ar-KW" altLang="en-US" sz="1100" b="1" dirty="0">
                <a:latin typeface="Arial" panose="020B0604020202020204" pitchFamily="34" charset="0"/>
              </a:rPr>
              <a:t>(30 – 180 / 250هـ  )</a:t>
            </a:r>
            <a:r>
              <a:rPr lang="en-US" altLang="en-US" sz="1100" b="1" dirty="0">
                <a:latin typeface="Arial" panose="020B0604020202020204" pitchFamily="34" charset="0"/>
                <a:cs typeface="Arial" panose="020B0604020202020204" pitchFamily="34" charset="0"/>
              </a:rPr>
              <a:t> </a:t>
            </a:r>
            <a:r>
              <a:rPr lang="en-US" altLang="en-US" sz="2400" b="1" dirty="0">
                <a:solidFill>
                  <a:srgbClr val="B40305"/>
                </a:solidFill>
                <a:latin typeface="Arial" panose="020B0604020202020204" pitchFamily="34" charset="0"/>
                <a:cs typeface="Arial" panose="020B0604020202020204" pitchFamily="34" charset="0"/>
              </a:rPr>
              <a:t>The </a:t>
            </a:r>
            <a:r>
              <a:rPr lang="en-US" altLang="en-US" sz="2400" b="1" dirty="0" err="1">
                <a:solidFill>
                  <a:srgbClr val="B40305"/>
                </a:solidFill>
                <a:latin typeface="Arial" panose="020B0604020202020204" pitchFamily="34" charset="0"/>
                <a:cs typeface="Arial" panose="020B0604020202020204" pitchFamily="34" charset="0"/>
              </a:rPr>
              <a:t>Tabe’een</a:t>
            </a:r>
            <a:r>
              <a:rPr lang="en-US" altLang="en-US" sz="2400" b="1" dirty="0">
                <a:solidFill>
                  <a:srgbClr val="B40305"/>
                </a:solidFill>
                <a:latin typeface="Arial" panose="020B0604020202020204" pitchFamily="34" charset="0"/>
                <a:cs typeface="Arial" panose="020B0604020202020204" pitchFamily="34" charset="0"/>
              </a:rPr>
              <a:t> </a:t>
            </a:r>
            <a:r>
              <a:rPr lang="en-US" altLang="en-US" sz="1400" b="1" dirty="0">
                <a:solidFill>
                  <a:srgbClr val="B40305"/>
                </a:solidFill>
                <a:latin typeface="Arial" panose="020B0604020202020204" pitchFamily="34" charset="0"/>
                <a:cs typeface="Arial" panose="020B0604020202020204" pitchFamily="34" charset="0"/>
              </a:rPr>
              <a:t>(Followers) </a:t>
            </a:r>
            <a:r>
              <a:rPr lang="en-US" altLang="en-US" sz="2400" b="1" dirty="0">
                <a:solidFill>
                  <a:srgbClr val="B40305"/>
                </a:solidFill>
                <a:latin typeface="Arial" panose="020B0604020202020204" pitchFamily="34" charset="0"/>
                <a:cs typeface="Arial" panose="020B0604020202020204" pitchFamily="34" charset="0"/>
              </a:rPr>
              <a:t>era </a:t>
            </a:r>
            <a:endParaRPr lang="en-US" altLang="en-US" sz="2400" b="1" dirty="0">
              <a:solidFill>
                <a:srgbClr val="B40305"/>
              </a:solidFill>
              <a:latin typeface="Arial" panose="020B0604020202020204" pitchFamily="34" charset="0"/>
              <a:cs typeface="Arial" panose="020B0604020202020204" pitchFamily="34" charset="0"/>
            </a:endParaRPr>
          </a:p>
        </p:txBody>
      </p:sp>
      <p:sp>
        <p:nvSpPr>
          <p:cNvPr id="11" name="Rectangle 1"/>
          <p:cNvSpPr>
            <a:spLocks noChangeArrowheads="1"/>
          </p:cNvSpPr>
          <p:nvPr/>
        </p:nvSpPr>
        <p:spPr bwMode="auto">
          <a:xfrm>
            <a:off x="9763405" y="2754687"/>
            <a:ext cx="1873250" cy="2862322"/>
          </a:xfrm>
          <a:prstGeom prst="rect">
            <a:avLst/>
          </a:prstGeom>
          <a:solidFill>
            <a:schemeClr val="accent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The </a:t>
            </a:r>
            <a:r>
              <a:rPr lang="en-US" altLang="en-US" sz="3600" b="1" dirty="0" err="1"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Qera’at</a:t>
            </a:r>
            <a:r>
              <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 started</a:t>
            </a:r>
          </a:p>
          <a:p>
            <a:pPr algn="ctr">
              <a:spcBef>
                <a:spcPct val="0"/>
              </a:spcBef>
              <a:buClrTx/>
              <a:buSzTx/>
              <a:buNone/>
            </a:pPr>
            <a:r>
              <a:rPr lang="ar-KW" altLang="zh-CN" sz="3600" b="1" dirty="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cs typeface="AL-Mohanad Bold" pitchFamily="2" charset="0"/>
              </a:rPr>
              <a:t>ظهور</a:t>
            </a:r>
            <a:endParaRPr lang="en-US" altLang="zh-CN" sz="3600" b="1" dirty="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cs typeface="AL-Mohanad Bold" pitchFamily="2" charset="0"/>
            </a:endParaRPr>
          </a:p>
          <a:p>
            <a:pPr algn="ctr">
              <a:spcBef>
                <a:spcPct val="0"/>
              </a:spcBef>
              <a:buClrTx/>
              <a:buSzTx/>
              <a:buNone/>
            </a:pPr>
            <a:r>
              <a:rPr lang="ar-KW"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القراءات</a:t>
            </a:r>
            <a:endParaRPr lang="en-US" altLang="en-US" sz="3600" b="1" dirty="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endParaRPr>
          </a:p>
        </p:txBody>
      </p:sp>
    </p:spTree>
    <p:custDataLst>
      <p:tags r:id="rId1"/>
    </p:custDataLst>
    <p:extLst>
      <p:ext uri="{BB962C8B-B14F-4D97-AF65-F5344CB8AC3E}">
        <p14:creationId xmlns:p14="http://schemas.microsoft.com/office/powerpoint/2010/main" val="177299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1000">
                                          <p:stCondLst>
                                            <p:cond delay="0"/>
                                          </p:stCondLst>
                                        </p:cTn>
                                        <p:tgtEl>
                                          <p:spTgt spid="10">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bg/>
                                          </p:spTgt>
                                        </p:tgtEl>
                                        <p:attrNameLst>
                                          <p:attrName>style.visibility</p:attrName>
                                        </p:attrNameLst>
                                      </p:cBhvr>
                                      <p:to>
                                        <p:strVal val="visible"/>
                                      </p:to>
                                    </p:set>
                                    <p:animEffect transition="in" filter="fade">
                                      <p:cBhvr>
                                        <p:cTn id="14" dur="1000">
                                          <p:stCondLst>
                                            <p:cond delay="0"/>
                                          </p:stCondLst>
                                        </p:cTn>
                                        <p:tgtEl>
                                          <p:spTgt spid="10">
                                            <p:bg/>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animBg="1"/>
      <p:bldP spid="11"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062321" y="1604092"/>
            <a:ext cx="8068235" cy="647700"/>
          </a:xfrm>
          <a:prstGeom prst="rect">
            <a:avLst/>
          </a:prstGeom>
          <a:solidFill>
            <a:schemeClr val="tx2">
              <a:lumMod val="50000"/>
            </a:schemeClr>
          </a:solidFill>
          <a:ln w="9525">
            <a:solidFill>
              <a:schemeClr val="tx1"/>
            </a:solidFill>
            <a:miter lim="800000"/>
            <a:headEnd/>
            <a:tailEnd/>
          </a:ln>
          <a:effectLst/>
        </p:spPr>
        <p:txBody>
          <a:bodyPr/>
          <a:lstStyle/>
          <a:p>
            <a:pPr algn="ctr" rtl="1">
              <a:buClr>
                <a:schemeClr val="tx1"/>
              </a:buClr>
              <a:buSzPct val="75000"/>
            </a:pPr>
            <a:r>
              <a:rPr lang="ar-KW" altLang="en-US" sz="2800" b="1" dirty="0">
                <a:solidFill>
                  <a:srgbClr val="FFFF00"/>
                </a:solidFill>
                <a:latin typeface="Arial" panose="020B0604020202020204" pitchFamily="34" charset="0"/>
              </a:rPr>
              <a:t>عصر القراءات السبع </a:t>
            </a:r>
            <a:r>
              <a:rPr lang="ar-KW" altLang="en-US" sz="1050" b="1" dirty="0">
                <a:solidFill>
                  <a:srgbClr val="FFFF00"/>
                </a:solidFill>
                <a:latin typeface="Arial" panose="020B0604020202020204" pitchFamily="34" charset="0"/>
              </a:rPr>
              <a:t>(250 هـ - 820 هـ )</a:t>
            </a:r>
            <a:r>
              <a:rPr lang="en-US" altLang="en-US" sz="1050" b="1" dirty="0">
                <a:solidFill>
                  <a:srgbClr val="FFFF00"/>
                </a:solidFill>
                <a:latin typeface="Arial" panose="020B0604020202020204" pitchFamily="34" charset="0"/>
                <a:cs typeface="Arial" panose="020B0604020202020204" pitchFamily="34" charset="0"/>
              </a:rPr>
              <a:t> </a:t>
            </a:r>
            <a:r>
              <a:rPr lang="en-US" altLang="en-US" sz="2000" b="1" dirty="0">
                <a:solidFill>
                  <a:srgbClr val="FFFF00"/>
                </a:solidFill>
                <a:latin typeface="Arial" panose="020B0604020202020204" pitchFamily="34" charset="0"/>
                <a:cs typeface="Arial" panose="020B0604020202020204" pitchFamily="34" charset="0"/>
              </a:rPr>
              <a:t>The era of the 7 </a:t>
            </a:r>
            <a:r>
              <a:rPr lang="en-US" altLang="en-US" sz="2000" b="1" dirty="0" err="1">
                <a:solidFill>
                  <a:srgbClr val="FFFF00"/>
                </a:solidFill>
                <a:latin typeface="Arial" panose="020B0604020202020204" pitchFamily="34" charset="0"/>
                <a:cs typeface="Arial" panose="020B0604020202020204" pitchFamily="34" charset="0"/>
              </a:rPr>
              <a:t>Qera’at</a:t>
            </a:r>
            <a:r>
              <a:rPr lang="en-US" altLang="en-US" sz="2000" b="1" dirty="0">
                <a:solidFill>
                  <a:srgbClr val="FFFF00"/>
                </a:solidFill>
                <a:latin typeface="Arial" panose="020B0604020202020204" pitchFamily="34" charset="0"/>
                <a:cs typeface="Arial" panose="020B0604020202020204" pitchFamily="34" charset="0"/>
              </a:rPr>
              <a:t> (readings)</a:t>
            </a:r>
            <a:r>
              <a:rPr lang="en-US" altLang="en-US" sz="500" b="1" dirty="0">
                <a:solidFill>
                  <a:srgbClr val="FFFF00"/>
                </a:solidFill>
                <a:latin typeface="Arial" panose="020B0604020202020204" pitchFamily="34" charset="0"/>
                <a:cs typeface="Arial" panose="020B0604020202020204" pitchFamily="34" charset="0"/>
              </a:rPr>
              <a:t> </a:t>
            </a:r>
            <a:endParaRPr lang="ar-KW" altLang="en-US" sz="1050" b="1" dirty="0">
              <a:solidFill>
                <a:srgbClr val="FFFF00"/>
              </a:solidFill>
              <a:latin typeface="Arial" panose="020B0604020202020204" pitchFamily="34" charset="0"/>
            </a:endParaRPr>
          </a:p>
        </p:txBody>
      </p:sp>
      <p:sp>
        <p:nvSpPr>
          <p:cNvPr id="8" name="Rectangle 1"/>
          <p:cNvSpPr>
            <a:spLocks noChangeArrowheads="1"/>
          </p:cNvSpPr>
          <p:nvPr/>
        </p:nvSpPr>
        <p:spPr bwMode="auto">
          <a:xfrm>
            <a:off x="3429000" y="2645616"/>
            <a:ext cx="7490012" cy="523220"/>
          </a:xfrm>
          <a:prstGeom prst="rect">
            <a:avLst/>
          </a:prstGeom>
          <a:solidFill>
            <a:schemeClr val="accent5">
              <a:lumMod val="20000"/>
              <a:lumOff val="80000"/>
            </a:schemeClr>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spcBef>
                <a:spcPct val="0"/>
              </a:spcBef>
              <a:buClrTx/>
              <a:buSzTx/>
              <a:buNone/>
            </a:pPr>
            <a:r>
              <a:rPr lang="ar-KW" altLang="zh-CN" sz="2800" b="1" dirty="0">
                <a:ln w="13462">
                  <a:noFill/>
                  <a:prstDash val="solid"/>
                </a:ln>
                <a:solidFill>
                  <a:srgbClr val="B40305"/>
                </a:solidFill>
                <a:effectLst>
                  <a:outerShdw dist="38100" dir="2700000" algn="bl" rotWithShape="0">
                    <a:schemeClr val="accent5"/>
                  </a:outerShdw>
                </a:effectLst>
                <a:latin typeface="Garamond" panose="02020404030301010803" pitchFamily="18" charset="0"/>
                <a:cs typeface="AL-Mohanad Bold" pitchFamily="2" charset="0"/>
              </a:rPr>
              <a:t>مخاطر  أحاطت  </a:t>
            </a:r>
            <a:r>
              <a:rPr lang="ar-KW" altLang="zh-CN" sz="2800" b="1" dirty="0" smtClean="0">
                <a:ln w="13462">
                  <a:noFill/>
                  <a:prstDash val="solid"/>
                </a:ln>
                <a:solidFill>
                  <a:srgbClr val="B40305"/>
                </a:solidFill>
                <a:effectLst>
                  <a:outerShdw dist="38100" dir="2700000" algn="bl" rotWithShape="0">
                    <a:schemeClr val="accent5"/>
                  </a:outerShdw>
                </a:effectLst>
                <a:latin typeface="Garamond" panose="02020404030301010803" pitchFamily="18" charset="0"/>
                <a:cs typeface="AL-Mohanad Bold" pitchFamily="2" charset="0"/>
              </a:rPr>
              <a:t>بالقرآن</a:t>
            </a:r>
            <a:r>
              <a:rPr lang="en-US" altLang="zh-CN" sz="2800" b="1" dirty="0">
                <a:ln w="13462">
                  <a:noFill/>
                  <a:prstDash val="solid"/>
                </a:ln>
                <a:solidFill>
                  <a:srgbClr val="B40305"/>
                </a:solidFill>
                <a:effectLst>
                  <a:outerShdw dist="38100" dir="2700000" algn="bl" rotWithShape="0">
                    <a:schemeClr val="accent5"/>
                  </a:outerShdw>
                </a:effectLst>
                <a:latin typeface="Garamond" panose="02020404030301010803" pitchFamily="18" charset="0"/>
                <a:cs typeface="AL-Mohanad Bold" pitchFamily="2" charset="0"/>
              </a:rPr>
              <a:t> Dangers </a:t>
            </a:r>
            <a:r>
              <a:rPr lang="en-US" altLang="zh-CN" sz="2800" b="1" dirty="0" smtClean="0">
                <a:ln w="13462">
                  <a:noFill/>
                  <a:prstDash val="solid"/>
                </a:ln>
                <a:solidFill>
                  <a:srgbClr val="B40305"/>
                </a:solidFill>
                <a:effectLst>
                  <a:outerShdw dist="38100" dir="2700000" algn="bl" rotWithShape="0">
                    <a:schemeClr val="accent5"/>
                  </a:outerShdw>
                </a:effectLst>
                <a:latin typeface="Garamond" panose="02020404030301010803" pitchFamily="18" charset="0"/>
                <a:cs typeface="AL-Mohanad Bold" pitchFamily="2" charset="0"/>
              </a:rPr>
              <a:t>faced the </a:t>
            </a:r>
            <a:r>
              <a:rPr lang="en-US" altLang="zh-CN" sz="2800" b="1" dirty="0">
                <a:ln w="13462">
                  <a:noFill/>
                  <a:prstDash val="solid"/>
                </a:ln>
                <a:solidFill>
                  <a:srgbClr val="B40305"/>
                </a:solidFill>
                <a:effectLst>
                  <a:outerShdw dist="38100" dir="2700000" algn="bl" rotWithShape="0">
                    <a:schemeClr val="accent5"/>
                  </a:outerShdw>
                </a:effectLst>
                <a:latin typeface="Garamond" panose="02020404030301010803" pitchFamily="18" charset="0"/>
                <a:cs typeface="AL-Mohanad Bold" pitchFamily="2" charset="0"/>
              </a:rPr>
              <a:t>Qur’an </a:t>
            </a:r>
            <a:endParaRPr lang="ar-KW" altLang="en-US" sz="2800" b="1" dirty="0">
              <a:ln w="13462">
                <a:noFill/>
                <a:prstDash val="solid"/>
              </a:ln>
              <a:solidFill>
                <a:srgbClr val="B40305"/>
              </a:solidFill>
              <a:effectLst>
                <a:outerShdw dist="38100" dir="2700000" algn="bl" rotWithShape="0">
                  <a:schemeClr val="accent5"/>
                </a:outerShdw>
              </a:effectLst>
              <a:latin typeface="Garamond" panose="02020404030301010803" pitchFamily="18" charset="0"/>
              <a:ea typeface="华文楷体"/>
              <a:cs typeface="AL-Mohanad Bold" pitchFamily="2" charset="0"/>
            </a:endParaRPr>
          </a:p>
        </p:txBody>
      </p:sp>
      <p:sp>
        <p:nvSpPr>
          <p:cNvPr id="10" name="Rectangle 5"/>
          <p:cNvSpPr>
            <a:spLocks noChangeArrowheads="1"/>
          </p:cNvSpPr>
          <p:nvPr/>
        </p:nvSpPr>
        <p:spPr bwMode="auto">
          <a:xfrm>
            <a:off x="3682486" y="3562660"/>
            <a:ext cx="75612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lnSpc>
                <a:spcPct val="150000"/>
              </a:lnSpc>
              <a:spcBef>
                <a:spcPct val="0"/>
              </a:spcBef>
              <a:buClrTx/>
              <a:buSzTx/>
              <a:buFont typeface="Wingdings" panose="05000000000000000000" pitchFamily="2" charset="2"/>
              <a:buChar char="q"/>
            </a:pPr>
            <a:r>
              <a:rPr lang="ar-KW" altLang="en-US" sz="2400" b="1" dirty="0" smtClean="0">
                <a:solidFill>
                  <a:schemeClr val="tx1"/>
                </a:solidFill>
                <a:latin typeface="Garamond" panose="02020404030301010803" pitchFamily="18" charset="0"/>
                <a:ea typeface="华文楷体"/>
                <a:cs typeface="华文楷体"/>
              </a:rPr>
              <a:t>القراءة </a:t>
            </a:r>
            <a:r>
              <a:rPr lang="ar-KW" altLang="en-US" sz="2400" b="1" dirty="0">
                <a:solidFill>
                  <a:schemeClr val="tx1"/>
                </a:solidFill>
                <a:latin typeface="Garamond" panose="02020404030301010803" pitchFamily="18" charset="0"/>
                <a:ea typeface="华文楷体"/>
                <a:cs typeface="华文楷体"/>
              </a:rPr>
              <a:t>بما يخالف مصحف </a:t>
            </a:r>
            <a:r>
              <a:rPr lang="ar-KW" altLang="en-US" sz="2400" b="1" dirty="0" smtClean="0">
                <a:solidFill>
                  <a:schemeClr val="tx1"/>
                </a:solidFill>
                <a:latin typeface="Garamond" panose="02020404030301010803" pitchFamily="18" charset="0"/>
                <a:ea typeface="华文楷体"/>
                <a:cs typeface="华文楷体"/>
              </a:rPr>
              <a:t>عثمان</a:t>
            </a:r>
            <a:r>
              <a:rPr lang="en-US" altLang="en-US" sz="2400" b="1" dirty="0" smtClean="0">
                <a:solidFill>
                  <a:schemeClr val="tx1"/>
                </a:solidFill>
                <a:latin typeface="Garamond" panose="02020404030301010803" pitchFamily="18" charset="0"/>
                <a:ea typeface="华文楷体"/>
                <a:cs typeface="华文楷体"/>
              </a:rPr>
              <a:t> </a:t>
            </a:r>
          </a:p>
          <a:p>
            <a:pPr marL="0" indent="0" algn="l" rtl="0" eaLnBrk="1" hangingPunct="1">
              <a:lnSpc>
                <a:spcPct val="150000"/>
              </a:lnSpc>
              <a:spcBef>
                <a:spcPct val="0"/>
              </a:spcBef>
              <a:buClrTx/>
              <a:buSzTx/>
              <a:buNone/>
            </a:pPr>
            <a:r>
              <a:rPr lang="en-US" altLang="en-US" sz="2400" b="1" dirty="0" smtClean="0">
                <a:solidFill>
                  <a:schemeClr val="tx1"/>
                </a:solidFill>
                <a:latin typeface="Garamond" panose="02020404030301010803" pitchFamily="18" charset="0"/>
                <a:ea typeface="华文楷体"/>
                <a:cs typeface="华文楷体"/>
              </a:rPr>
              <a:t>Not following the </a:t>
            </a:r>
            <a:r>
              <a:rPr lang="en-US" altLang="en-US" sz="2400" b="1" dirty="0" err="1" smtClean="0">
                <a:solidFill>
                  <a:schemeClr val="tx1"/>
                </a:solidFill>
                <a:latin typeface="Garamond" panose="02020404030301010803" pitchFamily="18" charset="0"/>
                <a:ea typeface="华文楷体"/>
                <a:cs typeface="华文楷体"/>
              </a:rPr>
              <a:t>Uthmanic</a:t>
            </a:r>
            <a:r>
              <a:rPr lang="en-US" altLang="en-US" sz="2400" b="1" dirty="0" smtClean="0">
                <a:solidFill>
                  <a:schemeClr val="tx1"/>
                </a:solidFill>
                <a:latin typeface="Garamond" panose="02020404030301010803" pitchFamily="18" charset="0"/>
                <a:ea typeface="华文楷体"/>
                <a:cs typeface="华文楷体"/>
              </a:rPr>
              <a:t> orthography</a:t>
            </a:r>
            <a:endParaRPr lang="ar-KW" altLang="en-US" sz="2400" b="1" dirty="0">
              <a:solidFill>
                <a:schemeClr val="tx1"/>
              </a:solidFill>
              <a:latin typeface="Garamond" panose="02020404030301010803" pitchFamily="18" charset="0"/>
              <a:ea typeface="华文楷体"/>
              <a:cs typeface="华文楷体"/>
            </a:endParaRPr>
          </a:p>
          <a:p>
            <a:pPr eaLnBrk="1" hangingPunct="1">
              <a:lnSpc>
                <a:spcPct val="150000"/>
              </a:lnSpc>
              <a:spcBef>
                <a:spcPct val="0"/>
              </a:spcBef>
              <a:buClrTx/>
              <a:buSzTx/>
              <a:buFont typeface="Wingdings" panose="05000000000000000000" pitchFamily="2" charset="2"/>
              <a:buChar char="q"/>
            </a:pPr>
            <a:r>
              <a:rPr lang="ar-KW" altLang="en-US" sz="2400" b="1" dirty="0" smtClean="0">
                <a:solidFill>
                  <a:schemeClr val="tx1"/>
                </a:solidFill>
                <a:latin typeface="Garamond" panose="02020404030301010803" pitchFamily="18" charset="0"/>
                <a:ea typeface="华文楷体"/>
                <a:cs typeface="华文楷体"/>
              </a:rPr>
              <a:t>قراءة </a:t>
            </a:r>
            <a:r>
              <a:rPr lang="ar-KW" altLang="en-US" sz="2400" b="1" dirty="0">
                <a:solidFill>
                  <a:schemeClr val="tx1"/>
                </a:solidFill>
                <a:latin typeface="Garamond" panose="02020404030301010803" pitchFamily="18" charset="0"/>
                <a:ea typeface="华文楷体"/>
                <a:cs typeface="华文楷体"/>
              </a:rPr>
              <a:t>ما يحتمله المصحف العثماني بلا </a:t>
            </a:r>
            <a:r>
              <a:rPr lang="ar-KW" altLang="en-US" sz="2400" b="1" dirty="0" smtClean="0">
                <a:solidFill>
                  <a:schemeClr val="tx1"/>
                </a:solidFill>
                <a:latin typeface="Garamond" panose="02020404030301010803" pitchFamily="18" charset="0"/>
                <a:ea typeface="华文楷体"/>
                <a:cs typeface="华文楷体"/>
              </a:rPr>
              <a:t>رواية</a:t>
            </a:r>
            <a:r>
              <a:rPr lang="en-US" altLang="en-US" sz="2400" b="1" dirty="0" smtClean="0">
                <a:solidFill>
                  <a:schemeClr val="tx1"/>
                </a:solidFill>
                <a:latin typeface="Garamond" panose="02020404030301010803" pitchFamily="18" charset="0"/>
                <a:ea typeface="华文楷体"/>
                <a:cs typeface="华文楷体"/>
              </a:rPr>
              <a:t> </a:t>
            </a:r>
          </a:p>
          <a:p>
            <a:pPr marL="0" indent="0" algn="l" rtl="0" eaLnBrk="1" hangingPunct="1">
              <a:lnSpc>
                <a:spcPct val="150000"/>
              </a:lnSpc>
              <a:spcBef>
                <a:spcPct val="0"/>
              </a:spcBef>
              <a:buClrTx/>
              <a:buSzTx/>
              <a:buNone/>
            </a:pPr>
            <a:r>
              <a:rPr lang="en-US" altLang="en-US" sz="2400" b="1" dirty="0" smtClean="0">
                <a:solidFill>
                  <a:schemeClr val="tx1"/>
                </a:solidFill>
                <a:latin typeface="Garamond" panose="02020404030301010803" pitchFamily="18" charset="0"/>
                <a:ea typeface="华文楷体"/>
                <a:cs typeface="华文楷体"/>
              </a:rPr>
              <a:t>Reciting without </a:t>
            </a:r>
            <a:r>
              <a:rPr lang="en-US" altLang="en-US" sz="2400" b="1" dirty="0" err="1" smtClean="0">
                <a:solidFill>
                  <a:schemeClr val="tx1"/>
                </a:solidFill>
                <a:latin typeface="Garamond" panose="02020404030301010803" pitchFamily="18" charset="0"/>
                <a:ea typeface="华文楷体"/>
                <a:cs typeface="华文楷体"/>
              </a:rPr>
              <a:t>Rewaiyyah</a:t>
            </a:r>
            <a:endParaRPr lang="fr-FR" altLang="en-US" sz="2400" b="1" dirty="0">
              <a:solidFill>
                <a:schemeClr val="tx1"/>
              </a:solidFill>
              <a:latin typeface="Garamond" panose="02020404030301010803" pitchFamily="18" charset="0"/>
              <a:ea typeface="华文楷体"/>
              <a:cs typeface="华文楷体"/>
            </a:endParaRPr>
          </a:p>
        </p:txBody>
      </p:sp>
    </p:spTree>
    <p:custDataLst>
      <p:tags r:id="rId1"/>
    </p:custDataLst>
    <p:extLst>
      <p:ext uri="{BB962C8B-B14F-4D97-AF65-F5344CB8AC3E}">
        <p14:creationId xmlns:p14="http://schemas.microsoft.com/office/powerpoint/2010/main" val="8172247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animBg="1"/>
      <p:bldP spid="10" grpId="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3294529" y="2519337"/>
            <a:ext cx="554018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71500" indent="-571500" algn="r" rtl="1">
              <a:lnSpc>
                <a:spcPct val="150000"/>
              </a:lnSpc>
              <a:buFont typeface="Arial" pitchFamily="34" charset="0"/>
              <a:buChar char="•"/>
              <a:defRPr/>
            </a:pPr>
            <a:r>
              <a:rPr lang="ar-KW" sz="2000" b="1" dirty="0">
                <a:ea typeface="华文楷体"/>
                <a:cs typeface="华文楷体"/>
              </a:rPr>
              <a:t>محاكمة المخالفين واعلان توبتهم </a:t>
            </a:r>
            <a:endParaRPr lang="en-US" sz="2000" b="1" dirty="0" smtClean="0">
              <a:ea typeface="华文楷体"/>
              <a:cs typeface="华文楷体"/>
            </a:endParaRPr>
          </a:p>
          <a:p>
            <a:pPr algn="l">
              <a:lnSpc>
                <a:spcPct val="150000"/>
              </a:lnSpc>
              <a:defRPr/>
            </a:pPr>
            <a:r>
              <a:rPr lang="en-US" sz="1400" b="1" dirty="0">
                <a:ea typeface="华文楷体"/>
                <a:cs typeface="华文楷体"/>
              </a:rPr>
              <a:t>Prosecuting violators and declaring their repentance</a:t>
            </a:r>
            <a:endParaRPr lang="ar-KW" sz="1400" b="1" dirty="0">
              <a:ea typeface="华文楷体"/>
              <a:cs typeface="华文楷体"/>
            </a:endParaRPr>
          </a:p>
          <a:p>
            <a:pPr marL="571500" indent="-571500" algn="r" rtl="1">
              <a:lnSpc>
                <a:spcPct val="150000"/>
              </a:lnSpc>
              <a:buFont typeface="Arial" pitchFamily="34" charset="0"/>
              <a:buChar char="•"/>
              <a:defRPr/>
            </a:pPr>
            <a:r>
              <a:rPr lang="ar-KW" sz="2000" b="1" dirty="0">
                <a:ea typeface="华文楷体"/>
                <a:cs typeface="华文楷体"/>
              </a:rPr>
              <a:t>نشر « </a:t>
            </a:r>
            <a:r>
              <a:rPr lang="ar-KW" sz="2400" b="1" dirty="0">
                <a:solidFill>
                  <a:srgbClr val="B40305"/>
                </a:solidFill>
                <a:ea typeface="华文楷体"/>
                <a:cs typeface="华文楷体"/>
              </a:rPr>
              <a:t>شروط القراءة </a:t>
            </a:r>
            <a:r>
              <a:rPr lang="ar-KW" sz="2400" b="1" dirty="0" smtClean="0">
                <a:solidFill>
                  <a:srgbClr val="B40305"/>
                </a:solidFill>
                <a:ea typeface="华文楷体"/>
                <a:cs typeface="华文楷体"/>
              </a:rPr>
              <a:t>الصحيحة</a:t>
            </a:r>
            <a:r>
              <a:rPr lang="ar-SA" sz="2400" b="1" dirty="0" smtClean="0">
                <a:solidFill>
                  <a:srgbClr val="B40305"/>
                </a:solidFill>
                <a:ea typeface="华文楷体"/>
                <a:cs typeface="华文楷体"/>
              </a:rPr>
              <a:t> </a:t>
            </a:r>
            <a:r>
              <a:rPr lang="ar-SA" sz="2000" b="1" dirty="0" smtClean="0">
                <a:ea typeface="华文楷体"/>
                <a:cs typeface="华文楷体"/>
              </a:rPr>
              <a:t>»</a:t>
            </a:r>
          </a:p>
          <a:p>
            <a:pPr>
              <a:lnSpc>
                <a:spcPct val="150000"/>
              </a:lnSpc>
              <a:defRPr/>
            </a:pPr>
            <a:r>
              <a:rPr lang="en-US" b="1" dirty="0" smtClean="0">
                <a:ea typeface="华文楷体"/>
                <a:cs typeface="华文楷体"/>
              </a:rPr>
              <a:t>Publishing “</a:t>
            </a:r>
            <a:r>
              <a:rPr lang="en-US" b="1" dirty="0" smtClean="0">
                <a:solidFill>
                  <a:srgbClr val="B40305"/>
                </a:solidFill>
                <a:ea typeface="华文楷体"/>
                <a:cs typeface="华文楷体"/>
              </a:rPr>
              <a:t>The conditions of the valid recitations</a:t>
            </a:r>
            <a:r>
              <a:rPr lang="en-US" b="1" dirty="0" smtClean="0">
                <a:ea typeface="华文楷体"/>
                <a:cs typeface="华文楷体"/>
              </a:rPr>
              <a:t>”</a:t>
            </a:r>
            <a:endParaRPr lang="ar-KW" b="1" dirty="0" smtClean="0">
              <a:ea typeface="华文楷体"/>
              <a:cs typeface="华文楷体"/>
            </a:endParaRPr>
          </a:p>
          <a:p>
            <a:pPr marL="571500" indent="-571500" algn="r" rtl="1">
              <a:lnSpc>
                <a:spcPct val="150000"/>
              </a:lnSpc>
              <a:buFont typeface="Arial" pitchFamily="34" charset="0"/>
              <a:buChar char="•"/>
              <a:defRPr/>
            </a:pPr>
            <a:r>
              <a:rPr lang="ar-KW" sz="2000" b="1" dirty="0" smtClean="0">
                <a:ea typeface="华文楷体"/>
                <a:cs typeface="华文楷体"/>
              </a:rPr>
              <a:t>ابراز « </a:t>
            </a:r>
            <a:r>
              <a:rPr lang="ar-KW" sz="2800" b="1" dirty="0" smtClean="0">
                <a:solidFill>
                  <a:srgbClr val="0033CC"/>
                </a:solidFill>
                <a:ea typeface="华文楷体"/>
                <a:cs typeface="华文楷体"/>
              </a:rPr>
              <a:t>القراء المشهورون </a:t>
            </a:r>
            <a:r>
              <a:rPr lang="ar-SA" sz="2000" b="1" dirty="0" smtClean="0">
                <a:ea typeface="华文楷体"/>
                <a:cs typeface="华文楷体"/>
              </a:rPr>
              <a:t>»</a:t>
            </a:r>
            <a:endParaRPr lang="en-US" sz="2000" b="1" dirty="0" smtClean="0">
              <a:ea typeface="华文楷体"/>
              <a:cs typeface="华文楷体"/>
            </a:endParaRPr>
          </a:p>
          <a:p>
            <a:pPr algn="l">
              <a:lnSpc>
                <a:spcPct val="150000"/>
              </a:lnSpc>
              <a:defRPr/>
            </a:pPr>
            <a:r>
              <a:rPr lang="en-US" b="1" dirty="0">
                <a:ea typeface="华文楷体"/>
                <a:cs typeface="华文楷体"/>
              </a:rPr>
              <a:t>Highlighting</a:t>
            </a:r>
            <a:r>
              <a:rPr lang="en-US" sz="2000" b="1" dirty="0">
                <a:ea typeface="华文楷体"/>
                <a:cs typeface="华文楷体"/>
              </a:rPr>
              <a:t> </a:t>
            </a:r>
            <a:r>
              <a:rPr lang="en-US" sz="2000" b="1" dirty="0" smtClean="0">
                <a:ea typeface="华文楷体"/>
                <a:cs typeface="华文楷体"/>
              </a:rPr>
              <a:t>“</a:t>
            </a:r>
            <a:r>
              <a:rPr lang="en-US" sz="2000" b="1" dirty="0" smtClean="0">
                <a:solidFill>
                  <a:srgbClr val="0033CC"/>
                </a:solidFill>
                <a:ea typeface="华文楷体"/>
                <a:cs typeface="华文楷体"/>
              </a:rPr>
              <a:t>The Famous </a:t>
            </a:r>
            <a:r>
              <a:rPr lang="en-US" sz="2000" b="1" dirty="0">
                <a:solidFill>
                  <a:srgbClr val="0033CC"/>
                </a:solidFill>
                <a:ea typeface="华文楷体"/>
                <a:cs typeface="华文楷体"/>
              </a:rPr>
              <a:t>Readers</a:t>
            </a:r>
            <a:r>
              <a:rPr lang="en-US" sz="2000" b="1" dirty="0" smtClean="0">
                <a:ea typeface="华文楷体"/>
                <a:cs typeface="华文楷体"/>
              </a:rPr>
              <a:t>”</a:t>
            </a:r>
          </a:p>
          <a:p>
            <a:pPr algn="l">
              <a:lnSpc>
                <a:spcPct val="150000"/>
              </a:lnSpc>
              <a:defRPr/>
            </a:pPr>
            <a:endParaRPr lang="ar-SA" sz="1200" b="1" dirty="0">
              <a:ea typeface="华文楷体"/>
              <a:cs typeface="华文楷体"/>
            </a:endParaRPr>
          </a:p>
          <a:p>
            <a:pPr algn="ctr" rtl="1" eaLnBrk="1" hangingPunct="1">
              <a:lnSpc>
                <a:spcPct val="150000"/>
              </a:lnSpc>
              <a:defRPr/>
            </a:pPr>
            <a:r>
              <a:rPr lang="ar-KW" sz="2400" b="1" dirty="0" smtClean="0">
                <a:effectLst>
                  <a:glow rad="228600">
                    <a:schemeClr val="accent4">
                      <a:satMod val="175000"/>
                      <a:alpha val="40000"/>
                    </a:schemeClr>
                  </a:glow>
                </a:effectLst>
                <a:ea typeface="华文楷体"/>
                <a:cs typeface="华文楷体"/>
              </a:rPr>
              <a:t>كتاب </a:t>
            </a:r>
            <a:r>
              <a:rPr lang="ar-SA" sz="2400" b="1" dirty="0" smtClean="0">
                <a:effectLst>
                  <a:glow rad="228600">
                    <a:schemeClr val="accent4">
                      <a:satMod val="175000"/>
                      <a:alpha val="40000"/>
                    </a:schemeClr>
                  </a:glow>
                </a:effectLst>
                <a:ea typeface="华文楷体"/>
                <a:cs typeface="华文楷体"/>
              </a:rPr>
              <a:t>«</a:t>
            </a:r>
            <a:r>
              <a:rPr lang="ar-KW" sz="2400" b="1" dirty="0" smtClean="0">
                <a:effectLst>
                  <a:glow rad="228600">
                    <a:schemeClr val="accent4">
                      <a:satMod val="175000"/>
                      <a:alpha val="40000"/>
                    </a:schemeClr>
                  </a:glow>
                </a:effectLst>
                <a:ea typeface="华文楷体"/>
                <a:cs typeface="华文楷体"/>
              </a:rPr>
              <a:t> </a:t>
            </a:r>
            <a:r>
              <a:rPr lang="ar-KW" sz="2400" b="1" dirty="0" smtClean="0">
                <a:solidFill>
                  <a:srgbClr val="FF0000"/>
                </a:solidFill>
                <a:effectLst>
                  <a:glow rad="228600">
                    <a:schemeClr val="accent4">
                      <a:satMod val="175000"/>
                      <a:alpha val="40000"/>
                    </a:schemeClr>
                  </a:glow>
                </a:effectLst>
                <a:ea typeface="华文楷体"/>
                <a:cs typeface="华文楷体"/>
              </a:rPr>
              <a:t>السبعة</a:t>
            </a:r>
            <a:r>
              <a:rPr lang="ar-SA" sz="2400" b="1" dirty="0" smtClean="0">
                <a:solidFill>
                  <a:srgbClr val="FF0000"/>
                </a:solidFill>
                <a:effectLst>
                  <a:glow rad="228600">
                    <a:schemeClr val="accent4">
                      <a:satMod val="175000"/>
                      <a:alpha val="40000"/>
                    </a:schemeClr>
                  </a:glow>
                </a:effectLst>
                <a:ea typeface="华文楷体"/>
                <a:cs typeface="华文楷体"/>
              </a:rPr>
              <a:t> </a:t>
            </a:r>
            <a:r>
              <a:rPr lang="ar-SA" sz="2400" b="1" dirty="0" smtClean="0">
                <a:effectLst>
                  <a:glow rad="228600">
                    <a:schemeClr val="accent4">
                      <a:satMod val="175000"/>
                      <a:alpha val="40000"/>
                    </a:schemeClr>
                  </a:glow>
                </a:effectLst>
                <a:ea typeface="华文楷体"/>
                <a:cs typeface="华文楷体"/>
              </a:rPr>
              <a:t>» </a:t>
            </a:r>
            <a:r>
              <a:rPr lang="en-US" sz="2400" b="1" dirty="0" smtClean="0">
                <a:effectLst>
                  <a:glow rad="228600">
                    <a:schemeClr val="accent4">
                      <a:satMod val="175000"/>
                      <a:alpha val="40000"/>
                    </a:schemeClr>
                  </a:glow>
                </a:effectLst>
                <a:ea typeface="华文楷体"/>
                <a:cs typeface="华文楷体"/>
              </a:rPr>
              <a:t>The book “</a:t>
            </a:r>
            <a:r>
              <a:rPr lang="en-US" sz="2400" b="1" dirty="0" smtClean="0">
                <a:solidFill>
                  <a:srgbClr val="FF0000"/>
                </a:solidFill>
                <a:effectLst>
                  <a:glow rad="228600">
                    <a:schemeClr val="accent4">
                      <a:satMod val="175000"/>
                      <a:alpha val="40000"/>
                    </a:schemeClr>
                  </a:glow>
                </a:effectLst>
                <a:ea typeface="华文楷体"/>
                <a:cs typeface="华文楷体"/>
              </a:rPr>
              <a:t>The Seven</a:t>
            </a:r>
            <a:r>
              <a:rPr lang="en-US" sz="2400" b="1" dirty="0" smtClean="0">
                <a:effectLst>
                  <a:glow rad="228600">
                    <a:schemeClr val="accent4">
                      <a:satMod val="175000"/>
                      <a:alpha val="40000"/>
                    </a:schemeClr>
                  </a:glow>
                </a:effectLst>
                <a:ea typeface="华文楷体"/>
                <a:cs typeface="华文楷体"/>
              </a:rPr>
              <a:t>”        </a:t>
            </a:r>
            <a:endParaRPr lang="fr-FR" sz="2400" b="1" dirty="0">
              <a:effectLst>
                <a:glow rad="228600">
                  <a:schemeClr val="accent4">
                    <a:satMod val="175000"/>
                    <a:alpha val="40000"/>
                  </a:schemeClr>
                </a:glow>
              </a:effectLst>
              <a:ea typeface="华文楷体"/>
              <a:cs typeface="华文楷体"/>
            </a:endParaRPr>
          </a:p>
        </p:txBody>
      </p:sp>
      <p:sp>
        <p:nvSpPr>
          <p:cNvPr id="9" name="Rectangle 1"/>
          <p:cNvSpPr>
            <a:spLocks noChangeArrowheads="1"/>
          </p:cNvSpPr>
          <p:nvPr/>
        </p:nvSpPr>
        <p:spPr bwMode="auto">
          <a:xfrm>
            <a:off x="9049871" y="3301718"/>
            <a:ext cx="2447364" cy="2554545"/>
          </a:xfrm>
          <a:prstGeom prst="rect">
            <a:avLst/>
          </a:prstGeom>
          <a:solidFill>
            <a:schemeClr val="accent1">
              <a:lumMod val="75000"/>
            </a:schemeClr>
          </a:solidFill>
          <a:ln w="9525">
            <a:solidFill>
              <a:srgbClr val="FFFF00"/>
            </a:solidFill>
            <a:miter lim="800000"/>
            <a:headEnd/>
            <a:tailEnd/>
          </a:ln>
        </p:spPr>
        <p:txBody>
          <a:bodyPr wrap="square">
            <a:spAutoFit/>
          </a:bodyPr>
          <a:lstStyle/>
          <a:p>
            <a:pPr algn="ctr" eaLnBrk="1" hangingPunct="1">
              <a:defRPr/>
            </a:pPr>
            <a:r>
              <a:rPr lang="ar-KW" sz="4800" b="1" dirty="0" smtClean="0">
                <a:solidFill>
                  <a:srgbClr val="FFFF00"/>
                </a:solidFill>
              </a:rPr>
              <a:t>ابن</a:t>
            </a:r>
            <a:r>
              <a:rPr lang="ar-SA" sz="4800" b="1" dirty="0" smtClean="0">
                <a:solidFill>
                  <a:srgbClr val="FFFF00"/>
                </a:solidFill>
              </a:rPr>
              <a:t> </a:t>
            </a:r>
            <a:r>
              <a:rPr lang="ar-KW" sz="4800" b="1" dirty="0" smtClean="0">
                <a:solidFill>
                  <a:srgbClr val="FFFF00"/>
                </a:solidFill>
              </a:rPr>
              <a:t>مجاهد</a:t>
            </a:r>
            <a:endParaRPr lang="ar-SA" sz="4800" b="1" dirty="0" smtClean="0">
              <a:solidFill>
                <a:srgbClr val="FFFF00"/>
              </a:solidFill>
            </a:endParaRPr>
          </a:p>
          <a:p>
            <a:pPr algn="ctr" eaLnBrk="1" hangingPunct="1">
              <a:defRPr/>
            </a:pPr>
            <a:r>
              <a:rPr lang="en-US" sz="3200" b="1" dirty="0" smtClean="0">
                <a:solidFill>
                  <a:srgbClr val="FFFF00"/>
                </a:solidFill>
              </a:rPr>
              <a:t>Ibn </a:t>
            </a:r>
            <a:r>
              <a:rPr lang="en-US" sz="3200" b="1" dirty="0" err="1" smtClean="0">
                <a:solidFill>
                  <a:srgbClr val="FFFF00"/>
                </a:solidFill>
              </a:rPr>
              <a:t>Mojahid</a:t>
            </a:r>
            <a:endParaRPr lang="en-US" sz="3200" b="1" dirty="0">
              <a:solidFill>
                <a:srgbClr val="FFFF00"/>
              </a:solidFill>
            </a:endParaRPr>
          </a:p>
          <a:p>
            <a:pPr algn="ctr" eaLnBrk="1" hangingPunct="1">
              <a:defRPr/>
            </a:pPr>
            <a:endParaRPr lang="en-US" sz="2000" b="1" dirty="0" smtClean="0">
              <a:solidFill>
                <a:schemeClr val="bg1"/>
              </a:solidFill>
            </a:endParaRPr>
          </a:p>
          <a:p>
            <a:pPr algn="ctr" eaLnBrk="1" hangingPunct="1">
              <a:defRPr/>
            </a:pPr>
            <a:r>
              <a:rPr lang="ar-KW" sz="2000" b="1" dirty="0" smtClean="0">
                <a:solidFill>
                  <a:schemeClr val="bg1"/>
                </a:solidFill>
              </a:rPr>
              <a:t>أحمد </a:t>
            </a:r>
            <a:r>
              <a:rPr lang="ar-KW" sz="2000" b="1" dirty="0">
                <a:solidFill>
                  <a:schemeClr val="bg1"/>
                </a:solidFill>
              </a:rPr>
              <a:t>بن موسى بن العباس</a:t>
            </a:r>
            <a:endParaRPr lang="en-US" sz="2000" b="1" dirty="0">
              <a:solidFill>
                <a:schemeClr val="bg1"/>
              </a:solidFill>
            </a:endParaRPr>
          </a:p>
          <a:p>
            <a:pPr algn="ctr" rtl="1" eaLnBrk="1" hangingPunct="1">
              <a:defRPr/>
            </a:pPr>
            <a:r>
              <a:rPr lang="ar-SA" sz="2000" b="1" dirty="0" smtClean="0">
                <a:solidFill>
                  <a:schemeClr val="bg1"/>
                </a:solidFill>
              </a:rPr>
              <a:t>(بغداد</a:t>
            </a:r>
            <a:r>
              <a:rPr lang="ar-SA" sz="2000" b="1" dirty="0">
                <a:solidFill>
                  <a:schemeClr val="bg1"/>
                </a:solidFill>
              </a:rPr>
              <a:t> </a:t>
            </a:r>
            <a:r>
              <a:rPr lang="en-US" sz="2000" b="1" dirty="0" smtClean="0">
                <a:solidFill>
                  <a:schemeClr val="bg1"/>
                </a:solidFill>
              </a:rPr>
              <a:t>Bagdad</a:t>
            </a:r>
            <a:r>
              <a:rPr lang="ar-SA" sz="2000" b="1" dirty="0" smtClean="0">
                <a:solidFill>
                  <a:schemeClr val="bg1"/>
                </a:solidFill>
              </a:rPr>
              <a:t>)</a:t>
            </a:r>
            <a:endParaRPr lang="en-US" sz="2000" b="1" dirty="0">
              <a:solidFill>
                <a:schemeClr val="bg1"/>
              </a:solidFill>
            </a:endParaRPr>
          </a:p>
          <a:p>
            <a:pPr algn="ctr" eaLnBrk="1" hangingPunct="1">
              <a:defRPr/>
            </a:pPr>
            <a:r>
              <a:rPr lang="ar-KW" sz="2000" b="1" dirty="0" smtClean="0">
                <a:solidFill>
                  <a:schemeClr val="bg1"/>
                </a:solidFill>
              </a:rPr>
              <a:t>(245 </a:t>
            </a:r>
            <a:r>
              <a:rPr lang="ar-KW" sz="2000" b="1" dirty="0">
                <a:solidFill>
                  <a:schemeClr val="bg1"/>
                </a:solidFill>
              </a:rPr>
              <a:t>– 324 هـ )</a:t>
            </a:r>
            <a:endParaRPr lang="en-US" sz="2000" dirty="0">
              <a:solidFill>
                <a:schemeClr val="bg1"/>
              </a:solidFill>
            </a:endParaRPr>
          </a:p>
        </p:txBody>
      </p:sp>
      <p:sp>
        <p:nvSpPr>
          <p:cNvPr id="2" name="10-Point Star 1"/>
          <p:cNvSpPr/>
          <p:nvPr/>
        </p:nvSpPr>
        <p:spPr>
          <a:xfrm>
            <a:off x="10784541" y="2474259"/>
            <a:ext cx="1342839" cy="1062317"/>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rPr>
              <a:t>بغداد</a:t>
            </a:r>
            <a:br>
              <a:rPr lang="ar-SA" b="1" dirty="0" smtClean="0">
                <a:solidFill>
                  <a:schemeClr val="tx1"/>
                </a:solidFill>
              </a:rPr>
            </a:br>
            <a:r>
              <a:rPr lang="en-US" b="1" dirty="0" smtClean="0">
                <a:solidFill>
                  <a:schemeClr val="tx1"/>
                </a:solidFill>
              </a:rPr>
              <a:t>Bagdad</a:t>
            </a:r>
            <a:endParaRPr lang="en-US" b="1" dirty="0">
              <a:solidFill>
                <a:schemeClr val="tx1"/>
              </a:solidFill>
            </a:endParaRPr>
          </a:p>
        </p:txBody>
      </p:sp>
      <p:sp>
        <p:nvSpPr>
          <p:cNvPr id="8" name="Rectangle 7"/>
          <p:cNvSpPr>
            <a:spLocks noChangeArrowheads="1"/>
          </p:cNvSpPr>
          <p:nvPr/>
        </p:nvSpPr>
        <p:spPr bwMode="auto">
          <a:xfrm>
            <a:off x="1062321" y="1604092"/>
            <a:ext cx="8068235" cy="647700"/>
          </a:xfrm>
          <a:prstGeom prst="rect">
            <a:avLst/>
          </a:prstGeom>
          <a:solidFill>
            <a:schemeClr val="tx2">
              <a:lumMod val="50000"/>
            </a:schemeClr>
          </a:solidFill>
          <a:ln w="9525">
            <a:solidFill>
              <a:schemeClr val="tx1"/>
            </a:solidFill>
            <a:miter lim="800000"/>
            <a:headEnd/>
            <a:tailEnd/>
          </a:ln>
          <a:effectLst/>
        </p:spPr>
        <p:txBody>
          <a:bodyPr/>
          <a:lstStyle/>
          <a:p>
            <a:pPr algn="ctr" rtl="1">
              <a:buClr>
                <a:schemeClr val="tx1"/>
              </a:buClr>
              <a:buSzPct val="75000"/>
            </a:pPr>
            <a:r>
              <a:rPr lang="ar-KW" altLang="en-US" sz="2800" b="1" dirty="0">
                <a:solidFill>
                  <a:srgbClr val="FFFF00"/>
                </a:solidFill>
                <a:latin typeface="Arial" panose="020B0604020202020204" pitchFamily="34" charset="0"/>
              </a:rPr>
              <a:t>عصر القراءات السبع </a:t>
            </a:r>
            <a:r>
              <a:rPr lang="ar-KW" altLang="en-US" sz="1050" b="1" dirty="0">
                <a:solidFill>
                  <a:srgbClr val="FFFF00"/>
                </a:solidFill>
                <a:latin typeface="Arial" panose="020B0604020202020204" pitchFamily="34" charset="0"/>
              </a:rPr>
              <a:t>(250 هـ - 820 هـ )</a:t>
            </a:r>
            <a:r>
              <a:rPr lang="en-US" altLang="en-US" sz="1050" b="1" dirty="0">
                <a:solidFill>
                  <a:srgbClr val="FFFF00"/>
                </a:solidFill>
                <a:latin typeface="Arial" panose="020B0604020202020204" pitchFamily="34" charset="0"/>
                <a:cs typeface="Arial" panose="020B0604020202020204" pitchFamily="34" charset="0"/>
              </a:rPr>
              <a:t> </a:t>
            </a:r>
            <a:r>
              <a:rPr lang="en-US" altLang="en-US" sz="2000" b="1" dirty="0">
                <a:solidFill>
                  <a:srgbClr val="FFFF00"/>
                </a:solidFill>
                <a:latin typeface="Arial" panose="020B0604020202020204" pitchFamily="34" charset="0"/>
                <a:cs typeface="Arial" panose="020B0604020202020204" pitchFamily="34" charset="0"/>
              </a:rPr>
              <a:t>The era of the 7 </a:t>
            </a:r>
            <a:r>
              <a:rPr lang="en-US" altLang="en-US" sz="2000" b="1" dirty="0" err="1">
                <a:solidFill>
                  <a:srgbClr val="FFFF00"/>
                </a:solidFill>
                <a:latin typeface="Arial" panose="020B0604020202020204" pitchFamily="34" charset="0"/>
                <a:cs typeface="Arial" panose="020B0604020202020204" pitchFamily="34" charset="0"/>
              </a:rPr>
              <a:t>Qera’at</a:t>
            </a:r>
            <a:r>
              <a:rPr lang="en-US" altLang="en-US" sz="2000" b="1" dirty="0">
                <a:solidFill>
                  <a:srgbClr val="FFFF00"/>
                </a:solidFill>
                <a:latin typeface="Arial" panose="020B0604020202020204" pitchFamily="34" charset="0"/>
                <a:cs typeface="Arial" panose="020B0604020202020204" pitchFamily="34" charset="0"/>
              </a:rPr>
              <a:t> (readings)</a:t>
            </a:r>
            <a:r>
              <a:rPr lang="en-US" altLang="en-US" sz="500" b="1" dirty="0">
                <a:solidFill>
                  <a:srgbClr val="FFFF00"/>
                </a:solidFill>
                <a:latin typeface="Arial" panose="020B0604020202020204" pitchFamily="34" charset="0"/>
                <a:cs typeface="Arial" panose="020B0604020202020204" pitchFamily="34" charset="0"/>
              </a:rPr>
              <a:t> </a:t>
            </a:r>
            <a:endParaRPr lang="ar-KW" altLang="en-US" sz="1050" b="1" dirty="0">
              <a:solidFill>
                <a:srgbClr val="FFFF00"/>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286430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stCondLst>
                                            <p:cond delay="0"/>
                                          </p:stCondLst>
                                        </p:cTn>
                                        <p:tgtEl>
                                          <p:spTgt spid="8">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fade">
                                      <p:cBhvr>
                                        <p:cTn id="18" dur="1000">
                                          <p:stCondLst>
                                            <p:cond delay="0"/>
                                          </p:stCondLst>
                                        </p:cTn>
                                        <p:tgtEl>
                                          <p:spTgt spid="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8" grpId="0" build="p"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9326002" y="3735305"/>
            <a:ext cx="2447364" cy="2431435"/>
          </a:xfrm>
          <a:prstGeom prst="rect">
            <a:avLst/>
          </a:prstGeom>
          <a:solidFill>
            <a:schemeClr val="accent6">
              <a:lumMod val="50000"/>
            </a:schemeClr>
          </a:solidFill>
          <a:ln w="9525">
            <a:solidFill>
              <a:srgbClr val="FFFF00"/>
            </a:solidFill>
            <a:miter lim="800000"/>
            <a:headEnd/>
            <a:tailEnd/>
          </a:ln>
        </p:spPr>
        <p:txBody>
          <a:bodyPr wrap="square">
            <a:spAutoFit/>
          </a:bodyPr>
          <a:lstStyle/>
          <a:p>
            <a:pPr algn="ctr" rtl="1">
              <a:defRPr/>
            </a:pPr>
            <a:r>
              <a:rPr lang="ar-KW" sz="3200" b="1" dirty="0">
                <a:solidFill>
                  <a:srgbClr val="FFFF00"/>
                </a:solidFill>
              </a:rPr>
              <a:t>أبو </a:t>
            </a:r>
            <a:r>
              <a:rPr lang="ar-KW" sz="3200" b="1" dirty="0" smtClean="0">
                <a:solidFill>
                  <a:srgbClr val="FFFF00"/>
                </a:solidFill>
              </a:rPr>
              <a:t>عمرو</a:t>
            </a:r>
            <a:r>
              <a:rPr lang="en-US" sz="3200" b="1" dirty="0" smtClean="0">
                <a:solidFill>
                  <a:srgbClr val="FFFF00"/>
                </a:solidFill>
              </a:rPr>
              <a:t> </a:t>
            </a:r>
            <a:r>
              <a:rPr lang="ar-KW" sz="3200" b="1" dirty="0" smtClean="0">
                <a:solidFill>
                  <a:srgbClr val="FFFF00"/>
                </a:solidFill>
              </a:rPr>
              <a:t>الداني</a:t>
            </a:r>
            <a:endParaRPr lang="en-US" sz="3200" b="1" dirty="0" smtClean="0">
              <a:solidFill>
                <a:srgbClr val="FFFF00"/>
              </a:solidFill>
            </a:endParaRPr>
          </a:p>
          <a:p>
            <a:pPr algn="ctr" rtl="1">
              <a:defRPr/>
            </a:pPr>
            <a:r>
              <a:rPr lang="en-US" sz="3200" b="1" dirty="0" smtClean="0">
                <a:solidFill>
                  <a:srgbClr val="FFFF00"/>
                </a:solidFill>
              </a:rPr>
              <a:t>Abo Amr </a:t>
            </a:r>
          </a:p>
          <a:p>
            <a:pPr algn="ctr" rtl="1">
              <a:defRPr/>
            </a:pPr>
            <a:r>
              <a:rPr lang="en-US" sz="3200" b="1" dirty="0" smtClean="0">
                <a:solidFill>
                  <a:srgbClr val="FFFF00"/>
                </a:solidFill>
              </a:rPr>
              <a:t>al-Dany</a:t>
            </a:r>
            <a:endParaRPr lang="en-US" sz="3200" dirty="0">
              <a:solidFill>
                <a:srgbClr val="FFFF00"/>
              </a:solidFill>
            </a:endParaRPr>
          </a:p>
          <a:p>
            <a:pPr algn="ctr" rtl="1">
              <a:defRPr/>
            </a:pPr>
            <a:endParaRPr lang="en-US" sz="2000" b="1" dirty="0" smtClean="0">
              <a:solidFill>
                <a:schemeClr val="bg1"/>
              </a:solidFill>
            </a:endParaRPr>
          </a:p>
          <a:p>
            <a:pPr algn="ctr" rtl="1">
              <a:defRPr/>
            </a:pPr>
            <a:r>
              <a:rPr lang="ar-KW" sz="2000" b="1" dirty="0" smtClean="0">
                <a:solidFill>
                  <a:schemeClr val="bg1"/>
                </a:solidFill>
              </a:rPr>
              <a:t>عثمان </a:t>
            </a:r>
            <a:r>
              <a:rPr lang="ar-KW" sz="2000" b="1" dirty="0">
                <a:solidFill>
                  <a:schemeClr val="bg1"/>
                </a:solidFill>
              </a:rPr>
              <a:t>بن سعيد </a:t>
            </a:r>
            <a:endParaRPr lang="en-US" sz="2000" b="1" dirty="0">
              <a:solidFill>
                <a:schemeClr val="bg1"/>
              </a:solidFill>
            </a:endParaRPr>
          </a:p>
          <a:p>
            <a:pPr algn="ctr" rtl="1">
              <a:defRPr/>
            </a:pPr>
            <a:r>
              <a:rPr lang="ar-KW" sz="1600" b="1" dirty="0">
                <a:solidFill>
                  <a:schemeClr val="bg1"/>
                </a:solidFill>
              </a:rPr>
              <a:t>( 371 – 444 هـ )</a:t>
            </a:r>
            <a:endParaRPr lang="en-US" sz="1600" dirty="0">
              <a:solidFill>
                <a:schemeClr val="bg1"/>
              </a:solidFill>
            </a:endParaRPr>
          </a:p>
        </p:txBody>
      </p:sp>
      <p:sp>
        <p:nvSpPr>
          <p:cNvPr id="2" name="10-Point Star 1"/>
          <p:cNvSpPr/>
          <p:nvPr/>
        </p:nvSpPr>
        <p:spPr>
          <a:xfrm>
            <a:off x="9602133" y="2340857"/>
            <a:ext cx="1895102" cy="1491555"/>
          </a:xfrm>
          <a:prstGeom prst="star1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rPr>
              <a:t>الأندلس</a:t>
            </a:r>
          </a:p>
          <a:p>
            <a:pPr algn="ctr"/>
            <a:r>
              <a:rPr lang="ar-SA" b="1" dirty="0" smtClean="0">
                <a:solidFill>
                  <a:schemeClr val="tx1"/>
                </a:solidFill>
              </a:rPr>
              <a:t>مصر / العراق</a:t>
            </a:r>
            <a:br>
              <a:rPr lang="ar-SA" b="1" dirty="0" smtClean="0">
                <a:solidFill>
                  <a:schemeClr val="tx1"/>
                </a:solidFill>
              </a:rPr>
            </a:br>
            <a:r>
              <a:rPr lang="en-US" b="1" dirty="0" smtClean="0">
                <a:solidFill>
                  <a:schemeClr val="tx1"/>
                </a:solidFill>
              </a:rPr>
              <a:t>Al-</a:t>
            </a:r>
            <a:r>
              <a:rPr lang="en-US" b="1" dirty="0" err="1" smtClean="0">
                <a:solidFill>
                  <a:schemeClr val="tx1"/>
                </a:solidFill>
              </a:rPr>
              <a:t>Andalos</a:t>
            </a:r>
            <a:endParaRPr lang="en-US" b="1" dirty="0" smtClean="0">
              <a:solidFill>
                <a:schemeClr val="tx1"/>
              </a:solidFill>
            </a:endParaRPr>
          </a:p>
          <a:p>
            <a:pPr algn="ctr"/>
            <a:r>
              <a:rPr lang="en-US" b="1" dirty="0" smtClean="0">
                <a:solidFill>
                  <a:schemeClr val="tx1"/>
                </a:solidFill>
              </a:rPr>
              <a:t>Egypt / Iraq</a:t>
            </a:r>
            <a:endParaRPr lang="en-US" b="1" dirty="0">
              <a:solidFill>
                <a:schemeClr val="tx1"/>
              </a:solidFill>
            </a:endParaRPr>
          </a:p>
        </p:txBody>
      </p:sp>
      <p:sp>
        <p:nvSpPr>
          <p:cNvPr id="8" name="Rectangle 5"/>
          <p:cNvSpPr>
            <a:spLocks noChangeArrowheads="1"/>
          </p:cNvSpPr>
          <p:nvPr/>
        </p:nvSpPr>
        <p:spPr bwMode="auto">
          <a:xfrm>
            <a:off x="3907760" y="2774890"/>
            <a:ext cx="453051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150000"/>
              </a:lnSpc>
              <a:spcBef>
                <a:spcPct val="0"/>
              </a:spcBef>
              <a:buClrTx/>
              <a:buSzTx/>
              <a:buFontTx/>
              <a:buNone/>
            </a:pPr>
            <a:r>
              <a:rPr lang="ar-KW" altLang="en-US" sz="2400" b="1" dirty="0" smtClean="0">
                <a:solidFill>
                  <a:schemeClr val="tx1"/>
                </a:solidFill>
                <a:latin typeface="Garamond" panose="02020404030301010803" pitchFamily="18" charset="0"/>
                <a:ea typeface="华文楷体"/>
                <a:cs typeface="华文楷体"/>
              </a:rPr>
              <a:t>كتاب</a:t>
            </a:r>
            <a:r>
              <a:rPr lang="en-US" altLang="en-US" sz="2400" b="1" dirty="0" smtClean="0">
                <a:solidFill>
                  <a:schemeClr val="tx1"/>
                </a:solidFill>
                <a:latin typeface="Garamond" panose="02020404030301010803" pitchFamily="18" charset="0"/>
                <a:ea typeface="华文楷体"/>
                <a:cs typeface="华文楷体"/>
              </a:rPr>
              <a:t> The book   </a:t>
            </a:r>
            <a:endParaRPr lang="ar-KW" altLang="en-US" sz="2400" b="1" dirty="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ar-KW" altLang="en-US" sz="2400" b="1" dirty="0">
                <a:solidFill>
                  <a:schemeClr val="tx1"/>
                </a:solidFill>
                <a:latin typeface="Garamond" panose="02020404030301010803" pitchFamily="18" charset="0"/>
                <a:ea typeface="华文楷体"/>
                <a:cs typeface="华文楷体"/>
              </a:rPr>
              <a:t>( </a:t>
            </a:r>
            <a:r>
              <a:rPr lang="ar-KW" altLang="en-US" sz="3600" b="1" dirty="0">
                <a:solidFill>
                  <a:srgbClr val="B40305"/>
                </a:solidFill>
                <a:latin typeface="Garamond" panose="02020404030301010803" pitchFamily="18" charset="0"/>
                <a:ea typeface="华文楷体"/>
                <a:cs typeface="华文楷体"/>
              </a:rPr>
              <a:t>التيسير </a:t>
            </a:r>
            <a:r>
              <a:rPr lang="ar-KW" altLang="en-US" sz="2400" b="1" dirty="0">
                <a:solidFill>
                  <a:srgbClr val="B40305"/>
                </a:solidFill>
                <a:latin typeface="Garamond" panose="02020404030301010803" pitchFamily="18" charset="0"/>
                <a:ea typeface="华文楷体"/>
                <a:cs typeface="华文楷体"/>
              </a:rPr>
              <a:t>.. في القراءات السبع</a:t>
            </a:r>
            <a:r>
              <a:rPr lang="ar-KW" altLang="en-US" sz="3600" b="1" dirty="0">
                <a:solidFill>
                  <a:srgbClr val="B40305"/>
                </a:solidFill>
                <a:latin typeface="Garamond" panose="02020404030301010803" pitchFamily="18" charset="0"/>
                <a:ea typeface="华文楷体"/>
                <a:cs typeface="华文楷体"/>
              </a:rPr>
              <a:t> </a:t>
            </a:r>
            <a:r>
              <a:rPr lang="ar-KW" altLang="en-US" sz="2400" b="1" dirty="0" smtClean="0">
                <a:solidFill>
                  <a:schemeClr val="tx1"/>
                </a:solidFill>
                <a:latin typeface="Garamond" panose="02020404030301010803" pitchFamily="18" charset="0"/>
                <a:ea typeface="华文楷体"/>
                <a:cs typeface="华文楷体"/>
              </a:rPr>
              <a:t>)</a:t>
            </a:r>
            <a:endParaRPr lang="en-US" altLang="en-US" sz="2400" b="1" dirty="0" smtClean="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en-US" altLang="en-US" sz="2400" b="1" dirty="0" smtClean="0">
                <a:solidFill>
                  <a:schemeClr val="tx1"/>
                </a:solidFill>
                <a:latin typeface="Garamond" panose="02020404030301010803" pitchFamily="18" charset="0"/>
                <a:ea typeface="华文楷体"/>
                <a:cs typeface="华文楷体"/>
              </a:rPr>
              <a:t>“</a:t>
            </a:r>
            <a:r>
              <a:rPr lang="en-US" altLang="en-US" sz="2400" b="1" dirty="0" smtClean="0">
                <a:solidFill>
                  <a:srgbClr val="B40305"/>
                </a:solidFill>
                <a:latin typeface="Garamond" panose="02020404030301010803" pitchFamily="18" charset="0"/>
                <a:ea typeface="华文楷体"/>
                <a:cs typeface="华文楷体"/>
              </a:rPr>
              <a:t>Al-</a:t>
            </a:r>
            <a:r>
              <a:rPr lang="en-US" altLang="en-US" sz="2400" b="1" dirty="0" err="1" smtClean="0">
                <a:solidFill>
                  <a:srgbClr val="B40305"/>
                </a:solidFill>
                <a:latin typeface="Garamond" panose="02020404030301010803" pitchFamily="18" charset="0"/>
                <a:ea typeface="华文楷体"/>
                <a:cs typeface="华文楷体"/>
              </a:rPr>
              <a:t>Tayseer</a:t>
            </a:r>
            <a:r>
              <a:rPr lang="en-US" altLang="en-US" sz="2400" b="1" dirty="0" smtClean="0">
                <a:solidFill>
                  <a:srgbClr val="B40305"/>
                </a:solidFill>
                <a:latin typeface="Garamond" panose="02020404030301010803" pitchFamily="18" charset="0"/>
                <a:ea typeface="华文楷体"/>
                <a:cs typeface="华文楷体"/>
              </a:rPr>
              <a:t> .. In the 7 </a:t>
            </a:r>
            <a:r>
              <a:rPr lang="en-US" altLang="en-US" sz="2400" b="1" dirty="0" err="1" smtClean="0">
                <a:solidFill>
                  <a:srgbClr val="B40305"/>
                </a:solidFill>
                <a:latin typeface="Garamond" panose="02020404030301010803" pitchFamily="18" charset="0"/>
                <a:ea typeface="华文楷体"/>
                <a:cs typeface="华文楷体"/>
              </a:rPr>
              <a:t>Qera’at</a:t>
            </a:r>
            <a:r>
              <a:rPr lang="en-US" altLang="en-US" sz="2400" b="1" dirty="0" smtClean="0">
                <a:solidFill>
                  <a:schemeClr val="tx1"/>
                </a:solidFill>
                <a:latin typeface="Garamond" panose="02020404030301010803" pitchFamily="18" charset="0"/>
                <a:ea typeface="华文楷体"/>
                <a:cs typeface="华文楷体"/>
              </a:rPr>
              <a:t>”</a:t>
            </a:r>
            <a:endParaRPr lang="ar-KW" altLang="en-US" sz="2400" b="1" dirty="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endParaRPr lang="ar-KW" altLang="en-US" sz="1600" b="1" dirty="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ar-KW" altLang="en-US" sz="1600" b="1" dirty="0">
                <a:solidFill>
                  <a:schemeClr val="tx1"/>
                </a:solidFill>
                <a:latin typeface="Garamond" panose="02020404030301010803" pitchFamily="18" charset="0"/>
                <a:ea typeface="华文楷体"/>
                <a:cs typeface="华文楷体"/>
              </a:rPr>
              <a:t>شرح وافي للقراءات </a:t>
            </a:r>
            <a:r>
              <a:rPr lang="ar-KW" altLang="en-US" sz="1600" b="1" dirty="0" smtClean="0">
                <a:solidFill>
                  <a:schemeClr val="tx1"/>
                </a:solidFill>
                <a:latin typeface="Garamond" panose="02020404030301010803" pitchFamily="18" charset="0"/>
                <a:ea typeface="华文楷体"/>
                <a:cs typeface="华文楷体"/>
              </a:rPr>
              <a:t>السبع</a:t>
            </a:r>
            <a:r>
              <a:rPr lang="en-US" altLang="en-US" sz="1600" b="1" dirty="0" smtClean="0">
                <a:solidFill>
                  <a:schemeClr val="tx1"/>
                </a:solidFill>
                <a:latin typeface="Garamond" panose="02020404030301010803" pitchFamily="18" charset="0"/>
                <a:ea typeface="华文楷体"/>
                <a:cs typeface="华文楷体"/>
              </a:rPr>
              <a:t> </a:t>
            </a:r>
            <a:r>
              <a:rPr lang="ar-KW" altLang="en-US" sz="1600" b="1" dirty="0" smtClean="0">
                <a:solidFill>
                  <a:schemeClr val="tx1"/>
                </a:solidFill>
                <a:latin typeface="Garamond" panose="02020404030301010803" pitchFamily="18" charset="0"/>
                <a:ea typeface="华文楷体"/>
                <a:cs typeface="华文楷体"/>
              </a:rPr>
              <a:t>ورواتهم وطرقهم</a:t>
            </a:r>
            <a:endParaRPr lang="en-US" altLang="en-US" sz="1600" b="1" dirty="0" smtClean="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en-US" altLang="en-US" sz="1600" b="1" dirty="0" smtClean="0">
                <a:solidFill>
                  <a:schemeClr val="tx1"/>
                </a:solidFill>
                <a:latin typeface="Garamond" panose="02020404030301010803" pitchFamily="18" charset="0"/>
                <a:ea typeface="华文楷体"/>
                <a:cs typeface="华文楷体"/>
              </a:rPr>
              <a:t>Full description of the details of the 7 </a:t>
            </a:r>
            <a:r>
              <a:rPr lang="en-US" altLang="en-US" sz="1600" b="1" dirty="0" err="1" smtClean="0">
                <a:solidFill>
                  <a:schemeClr val="tx1"/>
                </a:solidFill>
                <a:latin typeface="Garamond" panose="02020404030301010803" pitchFamily="18" charset="0"/>
                <a:ea typeface="华文楷体"/>
                <a:cs typeface="华文楷体"/>
              </a:rPr>
              <a:t>Qera’at</a:t>
            </a:r>
            <a:r>
              <a:rPr lang="en-US" altLang="en-US" sz="1600" b="1" dirty="0" smtClean="0">
                <a:solidFill>
                  <a:schemeClr val="tx1"/>
                </a:solidFill>
                <a:latin typeface="Garamond" panose="02020404030301010803" pitchFamily="18" charset="0"/>
                <a:ea typeface="华文楷体"/>
                <a:cs typeface="华文楷体"/>
              </a:rPr>
              <a:t> </a:t>
            </a:r>
            <a:endParaRPr lang="fr-FR" altLang="en-US" sz="1600" b="1" dirty="0">
              <a:solidFill>
                <a:schemeClr val="tx1"/>
              </a:solidFill>
              <a:latin typeface="Garamond" panose="02020404030301010803" pitchFamily="18" charset="0"/>
              <a:ea typeface="华文楷体"/>
              <a:cs typeface="华文楷体"/>
            </a:endParaRPr>
          </a:p>
        </p:txBody>
      </p:sp>
      <p:sp>
        <p:nvSpPr>
          <p:cNvPr id="10" name="Rectangle 9"/>
          <p:cNvSpPr>
            <a:spLocks noChangeArrowheads="1"/>
          </p:cNvSpPr>
          <p:nvPr/>
        </p:nvSpPr>
        <p:spPr bwMode="auto">
          <a:xfrm>
            <a:off x="1062321" y="1604092"/>
            <a:ext cx="8068235" cy="647700"/>
          </a:xfrm>
          <a:prstGeom prst="rect">
            <a:avLst/>
          </a:prstGeom>
          <a:solidFill>
            <a:schemeClr val="tx2">
              <a:lumMod val="50000"/>
            </a:schemeClr>
          </a:solidFill>
          <a:ln w="9525">
            <a:solidFill>
              <a:schemeClr val="tx1"/>
            </a:solidFill>
            <a:miter lim="800000"/>
            <a:headEnd/>
            <a:tailEnd/>
          </a:ln>
          <a:effectLst/>
        </p:spPr>
        <p:txBody>
          <a:bodyPr/>
          <a:lstStyle/>
          <a:p>
            <a:pPr algn="ctr" rtl="1">
              <a:buClr>
                <a:schemeClr val="tx1"/>
              </a:buClr>
              <a:buSzPct val="75000"/>
            </a:pPr>
            <a:r>
              <a:rPr lang="ar-KW" altLang="en-US" sz="2800" b="1" dirty="0">
                <a:solidFill>
                  <a:srgbClr val="FFFF00"/>
                </a:solidFill>
                <a:latin typeface="Arial" panose="020B0604020202020204" pitchFamily="34" charset="0"/>
              </a:rPr>
              <a:t>عصر القراءات السبع </a:t>
            </a:r>
            <a:r>
              <a:rPr lang="ar-KW" altLang="en-US" sz="1050" b="1" dirty="0">
                <a:solidFill>
                  <a:srgbClr val="FFFF00"/>
                </a:solidFill>
                <a:latin typeface="Arial" panose="020B0604020202020204" pitchFamily="34" charset="0"/>
              </a:rPr>
              <a:t>(250 هـ - 820 هـ )</a:t>
            </a:r>
            <a:r>
              <a:rPr lang="en-US" altLang="en-US" sz="1050" b="1" dirty="0">
                <a:solidFill>
                  <a:srgbClr val="FFFF00"/>
                </a:solidFill>
                <a:latin typeface="Arial" panose="020B0604020202020204" pitchFamily="34" charset="0"/>
                <a:cs typeface="Arial" panose="020B0604020202020204" pitchFamily="34" charset="0"/>
              </a:rPr>
              <a:t> </a:t>
            </a:r>
            <a:r>
              <a:rPr lang="en-US" altLang="en-US" sz="2000" b="1" dirty="0">
                <a:solidFill>
                  <a:srgbClr val="FFFF00"/>
                </a:solidFill>
                <a:latin typeface="Arial" panose="020B0604020202020204" pitchFamily="34" charset="0"/>
                <a:cs typeface="Arial" panose="020B0604020202020204" pitchFamily="34" charset="0"/>
              </a:rPr>
              <a:t>The era of the 7 </a:t>
            </a:r>
            <a:r>
              <a:rPr lang="en-US" altLang="en-US" sz="2000" b="1" dirty="0" err="1">
                <a:solidFill>
                  <a:srgbClr val="FFFF00"/>
                </a:solidFill>
                <a:latin typeface="Arial" panose="020B0604020202020204" pitchFamily="34" charset="0"/>
                <a:cs typeface="Arial" panose="020B0604020202020204" pitchFamily="34" charset="0"/>
              </a:rPr>
              <a:t>Qera’at</a:t>
            </a:r>
            <a:r>
              <a:rPr lang="en-US" altLang="en-US" sz="2000" b="1" dirty="0">
                <a:solidFill>
                  <a:srgbClr val="FFFF00"/>
                </a:solidFill>
                <a:latin typeface="Arial" panose="020B0604020202020204" pitchFamily="34" charset="0"/>
                <a:cs typeface="Arial" panose="020B0604020202020204" pitchFamily="34" charset="0"/>
              </a:rPr>
              <a:t> (readings)</a:t>
            </a:r>
            <a:r>
              <a:rPr lang="en-US" altLang="en-US" sz="500" b="1" dirty="0">
                <a:solidFill>
                  <a:srgbClr val="FFFF00"/>
                </a:solidFill>
                <a:latin typeface="Arial" panose="020B0604020202020204" pitchFamily="34" charset="0"/>
                <a:cs typeface="Arial" panose="020B0604020202020204" pitchFamily="34" charset="0"/>
              </a:rPr>
              <a:t> </a:t>
            </a:r>
            <a:endParaRPr lang="ar-KW" altLang="en-US" sz="1050" b="1" dirty="0">
              <a:solidFill>
                <a:srgbClr val="FFFF00"/>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441659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stCondLst>
                                            <p:cond delay="0"/>
                                          </p:stCondLst>
                                        </p:cTn>
                                        <p:tgtEl>
                                          <p:spTgt spid="10">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0">
                                            <p:bg/>
                                          </p:spTgt>
                                        </p:tgtEl>
                                        <p:attrNameLst>
                                          <p:attrName>style.visibility</p:attrName>
                                        </p:attrNameLst>
                                      </p:cBhvr>
                                      <p:to>
                                        <p:strVal val="visible"/>
                                      </p:to>
                                    </p:set>
                                    <p:animEffect transition="in" filter="fade">
                                      <p:cBhvr>
                                        <p:cTn id="18" dur="1000">
                                          <p:stCondLst>
                                            <p:cond delay="0"/>
                                          </p:stCondLst>
                                        </p:cTn>
                                        <p:tgtEl>
                                          <p:spTgt spid="1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0" grpId="0" build="p"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p:nvSpPr>
        <p:spPr bwMode="auto">
          <a:xfrm>
            <a:off x="3429001" y="2743155"/>
            <a:ext cx="483646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lnSpc>
                <a:spcPct val="150000"/>
              </a:lnSpc>
              <a:spcBef>
                <a:spcPct val="0"/>
              </a:spcBef>
              <a:buClrTx/>
              <a:buSzTx/>
              <a:buNone/>
            </a:pPr>
            <a:r>
              <a:rPr lang="en-US" altLang="en-US" sz="2400" b="1" dirty="0">
                <a:solidFill>
                  <a:srgbClr val="B40305"/>
                </a:solidFill>
                <a:latin typeface="Garamond" panose="02020404030301010803" pitchFamily="18" charset="0"/>
                <a:ea typeface="华文楷体"/>
                <a:cs typeface="华文楷体"/>
              </a:rPr>
              <a:t>AL SHATIBIYYAH</a:t>
            </a:r>
          </a:p>
          <a:p>
            <a:pPr algn="ctr">
              <a:lnSpc>
                <a:spcPct val="150000"/>
              </a:lnSpc>
              <a:spcBef>
                <a:spcPct val="0"/>
              </a:spcBef>
              <a:buClrTx/>
              <a:buSzTx/>
              <a:buNone/>
            </a:pPr>
            <a:r>
              <a:rPr lang="en-US" altLang="en-US" sz="2400" b="1" dirty="0" err="1">
                <a:solidFill>
                  <a:schemeClr val="tx1"/>
                </a:solidFill>
                <a:latin typeface="Garamond" panose="02020404030301010803" pitchFamily="18" charset="0"/>
                <a:ea typeface="华文楷体"/>
                <a:cs typeface="华文楷体"/>
              </a:rPr>
              <a:t>Hirz</a:t>
            </a:r>
            <a:r>
              <a:rPr lang="en-US" altLang="en-US" sz="2400" b="1" dirty="0">
                <a:solidFill>
                  <a:schemeClr val="tx1"/>
                </a:solidFill>
                <a:latin typeface="Garamond" panose="02020404030301010803" pitchFamily="18" charset="0"/>
                <a:ea typeface="华文楷体"/>
                <a:cs typeface="华文楷体"/>
              </a:rPr>
              <a:t> al-</a:t>
            </a:r>
            <a:r>
              <a:rPr lang="en-US" altLang="en-US" sz="2400" b="1" dirty="0" err="1">
                <a:solidFill>
                  <a:schemeClr val="tx1"/>
                </a:solidFill>
                <a:latin typeface="Garamond" panose="02020404030301010803" pitchFamily="18" charset="0"/>
                <a:ea typeface="华文楷体"/>
                <a:cs typeface="华文楷体"/>
              </a:rPr>
              <a:t>Amany</a:t>
            </a:r>
            <a:r>
              <a:rPr lang="en-US" altLang="en-US" sz="2400" b="1" dirty="0">
                <a:solidFill>
                  <a:schemeClr val="tx1"/>
                </a:solidFill>
                <a:latin typeface="Garamond" panose="02020404030301010803" pitchFamily="18" charset="0"/>
                <a:ea typeface="华文楷体"/>
                <a:cs typeface="华文楷体"/>
              </a:rPr>
              <a:t> </a:t>
            </a:r>
            <a:r>
              <a:rPr lang="en-US" altLang="en-US" sz="2400" b="1" dirty="0" err="1">
                <a:solidFill>
                  <a:schemeClr val="tx1"/>
                </a:solidFill>
                <a:latin typeface="Garamond" panose="02020404030301010803" pitchFamily="18" charset="0"/>
                <a:ea typeface="华文楷体"/>
                <a:cs typeface="华文楷体"/>
              </a:rPr>
              <a:t>wa</a:t>
            </a:r>
            <a:r>
              <a:rPr lang="en-US" altLang="en-US" sz="2400" b="1" dirty="0">
                <a:solidFill>
                  <a:schemeClr val="tx1"/>
                </a:solidFill>
                <a:latin typeface="Garamond" panose="02020404030301010803" pitchFamily="18" charset="0"/>
                <a:ea typeface="华文楷体"/>
                <a:cs typeface="华文楷体"/>
              </a:rPr>
              <a:t> </a:t>
            </a:r>
            <a:r>
              <a:rPr lang="en-US" altLang="en-US" sz="2400" b="1" dirty="0" err="1">
                <a:solidFill>
                  <a:schemeClr val="tx1"/>
                </a:solidFill>
                <a:latin typeface="Garamond" panose="02020404030301010803" pitchFamily="18" charset="0"/>
                <a:ea typeface="华文楷体"/>
                <a:cs typeface="华文楷体"/>
              </a:rPr>
              <a:t>Waj</a:t>
            </a:r>
            <a:r>
              <a:rPr lang="en-US" altLang="en-US" sz="2400" b="1" dirty="0">
                <a:solidFill>
                  <a:schemeClr val="tx1"/>
                </a:solidFill>
                <a:latin typeface="Garamond" panose="02020404030301010803" pitchFamily="18" charset="0"/>
                <a:ea typeface="华文楷体"/>
                <a:cs typeface="华文楷体"/>
              </a:rPr>
              <a:t> al-</a:t>
            </a:r>
            <a:r>
              <a:rPr lang="en-US" altLang="en-US" sz="2400" b="1" dirty="0" err="1">
                <a:solidFill>
                  <a:schemeClr val="tx1"/>
                </a:solidFill>
                <a:latin typeface="Garamond" panose="02020404030301010803" pitchFamily="18" charset="0"/>
                <a:ea typeface="华文楷体"/>
                <a:cs typeface="华文楷体"/>
              </a:rPr>
              <a:t>Tahany</a:t>
            </a:r>
            <a:endParaRPr lang="fr-FR" altLang="en-US" sz="2400" b="1" dirty="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endParaRPr lang="en-US" altLang="en-US" sz="2400" b="1" dirty="0" smtClean="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ar-KW" altLang="en-US" sz="2400" b="1" dirty="0" smtClean="0">
                <a:solidFill>
                  <a:schemeClr val="tx1"/>
                </a:solidFill>
                <a:latin typeface="Garamond" panose="02020404030301010803" pitchFamily="18" charset="0"/>
                <a:ea typeface="华文楷体"/>
                <a:cs typeface="华文楷体"/>
              </a:rPr>
              <a:t>متن </a:t>
            </a:r>
            <a:r>
              <a:rPr lang="ar-KW" altLang="en-US" sz="2400" b="1" dirty="0">
                <a:solidFill>
                  <a:schemeClr val="tx1"/>
                </a:solidFill>
                <a:latin typeface="Garamond" panose="02020404030301010803" pitchFamily="18" charset="0"/>
                <a:ea typeface="华文楷体"/>
                <a:cs typeface="华文楷体"/>
              </a:rPr>
              <a:t>( </a:t>
            </a:r>
            <a:r>
              <a:rPr lang="ar-KW" altLang="en-US" sz="3600" b="1" dirty="0">
                <a:solidFill>
                  <a:srgbClr val="B40305"/>
                </a:solidFill>
                <a:latin typeface="Garamond" panose="02020404030301010803" pitchFamily="18" charset="0"/>
                <a:ea typeface="华文楷体"/>
                <a:cs typeface="华文楷体"/>
              </a:rPr>
              <a:t>الشاطبية</a:t>
            </a:r>
            <a:r>
              <a:rPr lang="ar-KW" altLang="en-US" sz="2400" b="1" dirty="0">
                <a:solidFill>
                  <a:schemeClr val="tx1"/>
                </a:solidFill>
                <a:latin typeface="Garamond" panose="02020404030301010803" pitchFamily="18" charset="0"/>
                <a:ea typeface="华文楷体"/>
                <a:cs typeface="华文楷体"/>
              </a:rPr>
              <a:t>)</a:t>
            </a:r>
          </a:p>
          <a:p>
            <a:pPr algn="ctr" eaLnBrk="1" hangingPunct="1">
              <a:lnSpc>
                <a:spcPct val="150000"/>
              </a:lnSpc>
              <a:spcBef>
                <a:spcPct val="0"/>
              </a:spcBef>
              <a:buClrTx/>
              <a:buSzTx/>
              <a:buFontTx/>
              <a:buNone/>
            </a:pPr>
            <a:r>
              <a:rPr lang="ar-KW" altLang="en-US" sz="2400" b="1" dirty="0">
                <a:solidFill>
                  <a:schemeClr val="tx1"/>
                </a:solidFill>
                <a:latin typeface="Garamond" panose="02020404030301010803" pitchFamily="18" charset="0"/>
                <a:ea typeface="华文楷体"/>
                <a:cs typeface="华文楷体"/>
              </a:rPr>
              <a:t>حرز الأماني ووجه </a:t>
            </a:r>
            <a:r>
              <a:rPr lang="ar-KW" altLang="en-US" sz="2400" b="1" dirty="0" smtClean="0">
                <a:solidFill>
                  <a:schemeClr val="tx1"/>
                </a:solidFill>
                <a:latin typeface="Garamond" panose="02020404030301010803" pitchFamily="18" charset="0"/>
                <a:ea typeface="华文楷体"/>
                <a:cs typeface="华文楷体"/>
              </a:rPr>
              <a:t>التهاني</a:t>
            </a:r>
            <a:endParaRPr lang="en-US" altLang="en-US" sz="2400" b="1" dirty="0" smtClean="0">
              <a:solidFill>
                <a:schemeClr val="tx1"/>
              </a:solidFill>
              <a:latin typeface="Garamond" panose="02020404030301010803" pitchFamily="18" charset="0"/>
              <a:ea typeface="华文楷体"/>
              <a:cs typeface="华文楷体"/>
            </a:endParaRPr>
          </a:p>
        </p:txBody>
      </p:sp>
      <p:sp>
        <p:nvSpPr>
          <p:cNvPr id="11" name="Rectangle 1"/>
          <p:cNvSpPr>
            <a:spLocks noChangeArrowheads="1"/>
          </p:cNvSpPr>
          <p:nvPr/>
        </p:nvSpPr>
        <p:spPr bwMode="auto">
          <a:xfrm>
            <a:off x="8940801" y="3482136"/>
            <a:ext cx="2663825" cy="2369880"/>
          </a:xfrm>
          <a:prstGeom prst="rect">
            <a:avLst/>
          </a:prstGeom>
          <a:solidFill>
            <a:schemeClr val="accent1">
              <a:lumMod val="50000"/>
            </a:schemeClr>
          </a:solidFill>
          <a:ln w="9525">
            <a:solidFill>
              <a:srgbClr val="FFFF00"/>
            </a:solidFill>
            <a:miter lim="800000"/>
            <a:headEnd/>
            <a:tailEnd/>
          </a:ln>
        </p:spPr>
        <p:txBody>
          <a:bodyPr>
            <a:spAutoFit/>
          </a:bodyPr>
          <a:lstStyle/>
          <a:p>
            <a:pPr algn="ctr" rtl="1" eaLnBrk="1" hangingPunct="1">
              <a:defRPr/>
            </a:pPr>
            <a:r>
              <a:rPr lang="ar-KW" sz="4800" b="1" dirty="0" smtClean="0">
                <a:solidFill>
                  <a:schemeClr val="bg1"/>
                </a:solidFill>
              </a:rPr>
              <a:t>الشاطبي</a:t>
            </a:r>
            <a:endParaRPr lang="en-US" sz="4800" b="1" dirty="0" smtClean="0">
              <a:solidFill>
                <a:schemeClr val="bg1"/>
              </a:solidFill>
            </a:endParaRPr>
          </a:p>
          <a:p>
            <a:pPr algn="ctr" rtl="1" eaLnBrk="1" hangingPunct="1">
              <a:defRPr/>
            </a:pPr>
            <a:r>
              <a:rPr lang="en-US" sz="4000" b="1" dirty="0" smtClean="0">
                <a:solidFill>
                  <a:schemeClr val="bg1"/>
                </a:solidFill>
              </a:rPr>
              <a:t>Al-</a:t>
            </a:r>
            <a:r>
              <a:rPr lang="en-US" sz="4000" b="1" dirty="0" err="1" smtClean="0">
                <a:solidFill>
                  <a:schemeClr val="bg1"/>
                </a:solidFill>
              </a:rPr>
              <a:t>Shateby</a:t>
            </a:r>
            <a:endParaRPr lang="en-US" sz="4800" dirty="0">
              <a:solidFill>
                <a:schemeClr val="bg1"/>
              </a:solidFill>
            </a:endParaRPr>
          </a:p>
          <a:p>
            <a:pPr algn="ctr" rtl="1" eaLnBrk="1" hangingPunct="1">
              <a:defRPr/>
            </a:pPr>
            <a:endParaRPr lang="en-US" sz="2000" dirty="0" smtClean="0">
              <a:solidFill>
                <a:schemeClr val="bg1"/>
              </a:solidFill>
            </a:endParaRPr>
          </a:p>
          <a:p>
            <a:pPr algn="ctr" rtl="1" eaLnBrk="1" hangingPunct="1">
              <a:defRPr/>
            </a:pPr>
            <a:r>
              <a:rPr lang="ar-KW" sz="2000" dirty="0" smtClean="0">
                <a:solidFill>
                  <a:schemeClr val="bg1"/>
                </a:solidFill>
              </a:rPr>
              <a:t>أبو </a:t>
            </a:r>
            <a:r>
              <a:rPr lang="ar-KW" sz="2000" dirty="0">
                <a:solidFill>
                  <a:schemeClr val="bg1"/>
                </a:solidFill>
              </a:rPr>
              <a:t>محمد القاسم بن </a:t>
            </a:r>
            <a:r>
              <a:rPr lang="ar-KW" sz="2000" dirty="0" smtClean="0">
                <a:solidFill>
                  <a:schemeClr val="bg1"/>
                </a:solidFill>
              </a:rPr>
              <a:t>فيره</a:t>
            </a:r>
            <a:endParaRPr lang="en-US" sz="2000" b="1" dirty="0">
              <a:solidFill>
                <a:schemeClr val="bg1"/>
              </a:solidFill>
            </a:endParaRPr>
          </a:p>
          <a:p>
            <a:pPr algn="ctr" rtl="1" eaLnBrk="1" hangingPunct="1">
              <a:defRPr/>
            </a:pPr>
            <a:r>
              <a:rPr lang="ar-KW" sz="2000" b="1" dirty="0">
                <a:solidFill>
                  <a:schemeClr val="bg1"/>
                </a:solidFill>
              </a:rPr>
              <a:t>( 538 – 672 هـ )</a:t>
            </a:r>
            <a:endParaRPr lang="en-US" sz="2000" dirty="0">
              <a:solidFill>
                <a:schemeClr val="bg1"/>
              </a:solidFill>
            </a:endParaRPr>
          </a:p>
        </p:txBody>
      </p:sp>
      <p:sp>
        <p:nvSpPr>
          <p:cNvPr id="13" name="10-Point Star 12"/>
          <p:cNvSpPr/>
          <p:nvPr/>
        </p:nvSpPr>
        <p:spPr>
          <a:xfrm>
            <a:off x="10609729" y="2474259"/>
            <a:ext cx="1517651" cy="1242079"/>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smtClean="0">
                <a:solidFill>
                  <a:schemeClr val="tx1"/>
                </a:solidFill>
              </a:rPr>
              <a:t>الأندلس / الإسكندرية</a:t>
            </a:r>
            <a:br>
              <a:rPr lang="ar-SA" sz="1400" b="1" dirty="0" smtClean="0">
                <a:solidFill>
                  <a:schemeClr val="tx1"/>
                </a:solidFill>
              </a:rPr>
            </a:br>
            <a:r>
              <a:rPr lang="en-US" sz="1400" b="1" dirty="0" smtClean="0">
                <a:solidFill>
                  <a:schemeClr val="tx1"/>
                </a:solidFill>
              </a:rPr>
              <a:t>Al-</a:t>
            </a:r>
            <a:r>
              <a:rPr lang="en-US" sz="1400" b="1" dirty="0" err="1" smtClean="0">
                <a:solidFill>
                  <a:schemeClr val="tx1"/>
                </a:solidFill>
              </a:rPr>
              <a:t>Andalos</a:t>
            </a:r>
            <a:r>
              <a:rPr lang="en-US" sz="1400" b="1" dirty="0" smtClean="0">
                <a:solidFill>
                  <a:schemeClr val="tx1"/>
                </a:solidFill>
              </a:rPr>
              <a:t>  / Alexandria</a:t>
            </a:r>
            <a:endParaRPr lang="en-US" sz="1400" b="1" dirty="0">
              <a:solidFill>
                <a:schemeClr val="tx1"/>
              </a:solidFill>
            </a:endParaRPr>
          </a:p>
        </p:txBody>
      </p:sp>
      <p:sp>
        <p:nvSpPr>
          <p:cNvPr id="8" name="Rectangle 7"/>
          <p:cNvSpPr>
            <a:spLocks noChangeArrowheads="1"/>
          </p:cNvSpPr>
          <p:nvPr/>
        </p:nvSpPr>
        <p:spPr bwMode="auto">
          <a:xfrm>
            <a:off x="1062321" y="1604092"/>
            <a:ext cx="8068235" cy="647700"/>
          </a:xfrm>
          <a:prstGeom prst="rect">
            <a:avLst/>
          </a:prstGeom>
          <a:solidFill>
            <a:schemeClr val="tx2">
              <a:lumMod val="50000"/>
            </a:schemeClr>
          </a:solidFill>
          <a:ln w="9525">
            <a:solidFill>
              <a:schemeClr val="tx1"/>
            </a:solidFill>
            <a:miter lim="800000"/>
            <a:headEnd/>
            <a:tailEnd/>
          </a:ln>
          <a:effectLst/>
        </p:spPr>
        <p:txBody>
          <a:bodyPr/>
          <a:lstStyle/>
          <a:p>
            <a:pPr algn="ctr" rtl="1">
              <a:buClr>
                <a:schemeClr val="tx1"/>
              </a:buClr>
              <a:buSzPct val="75000"/>
            </a:pPr>
            <a:r>
              <a:rPr lang="ar-KW" altLang="en-US" sz="2800" b="1" dirty="0">
                <a:solidFill>
                  <a:srgbClr val="FFFF00"/>
                </a:solidFill>
                <a:latin typeface="Arial" panose="020B0604020202020204" pitchFamily="34" charset="0"/>
              </a:rPr>
              <a:t>عصر القراءات السبع </a:t>
            </a:r>
            <a:r>
              <a:rPr lang="ar-KW" altLang="en-US" sz="1050" b="1" dirty="0">
                <a:solidFill>
                  <a:srgbClr val="FFFF00"/>
                </a:solidFill>
                <a:latin typeface="Arial" panose="020B0604020202020204" pitchFamily="34" charset="0"/>
              </a:rPr>
              <a:t>(250 هـ - 820 هـ )</a:t>
            </a:r>
            <a:r>
              <a:rPr lang="en-US" altLang="en-US" sz="1050" b="1" dirty="0">
                <a:solidFill>
                  <a:srgbClr val="FFFF00"/>
                </a:solidFill>
                <a:latin typeface="Arial" panose="020B0604020202020204" pitchFamily="34" charset="0"/>
                <a:cs typeface="Arial" panose="020B0604020202020204" pitchFamily="34" charset="0"/>
              </a:rPr>
              <a:t> </a:t>
            </a:r>
            <a:r>
              <a:rPr lang="en-US" altLang="en-US" sz="2000" b="1" dirty="0">
                <a:solidFill>
                  <a:srgbClr val="FFFF00"/>
                </a:solidFill>
                <a:latin typeface="Arial" panose="020B0604020202020204" pitchFamily="34" charset="0"/>
                <a:cs typeface="Arial" panose="020B0604020202020204" pitchFamily="34" charset="0"/>
              </a:rPr>
              <a:t>The era of the 7 </a:t>
            </a:r>
            <a:r>
              <a:rPr lang="en-US" altLang="en-US" sz="2000" b="1" dirty="0" err="1">
                <a:solidFill>
                  <a:srgbClr val="FFFF00"/>
                </a:solidFill>
                <a:latin typeface="Arial" panose="020B0604020202020204" pitchFamily="34" charset="0"/>
                <a:cs typeface="Arial" panose="020B0604020202020204" pitchFamily="34" charset="0"/>
              </a:rPr>
              <a:t>Qera’at</a:t>
            </a:r>
            <a:r>
              <a:rPr lang="en-US" altLang="en-US" sz="2000" b="1" dirty="0">
                <a:solidFill>
                  <a:srgbClr val="FFFF00"/>
                </a:solidFill>
                <a:latin typeface="Arial" panose="020B0604020202020204" pitchFamily="34" charset="0"/>
                <a:cs typeface="Arial" panose="020B0604020202020204" pitchFamily="34" charset="0"/>
              </a:rPr>
              <a:t> (readings)</a:t>
            </a:r>
            <a:r>
              <a:rPr lang="en-US" altLang="en-US" sz="500" b="1" dirty="0">
                <a:solidFill>
                  <a:srgbClr val="FFFF00"/>
                </a:solidFill>
                <a:latin typeface="Arial" panose="020B0604020202020204" pitchFamily="34" charset="0"/>
                <a:cs typeface="Arial" panose="020B0604020202020204" pitchFamily="34" charset="0"/>
              </a:rPr>
              <a:t> </a:t>
            </a:r>
            <a:endParaRPr lang="ar-KW" altLang="en-US" sz="1050" b="1" dirty="0">
              <a:solidFill>
                <a:srgbClr val="FFFF00"/>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862680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stCondLst>
                                            <p:cond delay="0"/>
                                          </p:stCondLst>
                                        </p:cTn>
                                        <p:tgtEl>
                                          <p:spTgt spid="8">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fade">
                                      <p:cBhvr>
                                        <p:cTn id="18" dur="1000">
                                          <p:stCondLst>
                                            <p:cond delay="0"/>
                                          </p:stCondLst>
                                        </p:cTn>
                                        <p:tgtEl>
                                          <p:spTgt spid="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8" grpId="0" build="p"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
          <p:cNvSpPr>
            <a:spLocks noChangeArrowheads="1"/>
          </p:cNvSpPr>
          <p:nvPr/>
        </p:nvSpPr>
        <p:spPr bwMode="auto">
          <a:xfrm>
            <a:off x="8940801" y="3482136"/>
            <a:ext cx="2663825" cy="2369880"/>
          </a:xfrm>
          <a:prstGeom prst="rect">
            <a:avLst/>
          </a:prstGeom>
          <a:solidFill>
            <a:schemeClr val="accent1">
              <a:lumMod val="50000"/>
            </a:schemeClr>
          </a:solidFill>
          <a:ln w="9525">
            <a:solidFill>
              <a:srgbClr val="FFFF00"/>
            </a:solidFill>
            <a:miter lim="800000"/>
            <a:headEnd/>
            <a:tailEnd/>
          </a:ln>
        </p:spPr>
        <p:txBody>
          <a:bodyPr>
            <a:spAutoFit/>
          </a:bodyPr>
          <a:lstStyle/>
          <a:p>
            <a:pPr algn="ctr" rtl="1" eaLnBrk="1" hangingPunct="1">
              <a:defRPr/>
            </a:pPr>
            <a:r>
              <a:rPr lang="ar-KW" sz="4800" b="1" dirty="0" smtClean="0">
                <a:solidFill>
                  <a:schemeClr val="bg1"/>
                </a:solidFill>
              </a:rPr>
              <a:t>الشاطبي</a:t>
            </a:r>
            <a:endParaRPr lang="en-US" sz="4800" b="1" dirty="0" smtClean="0">
              <a:solidFill>
                <a:schemeClr val="bg1"/>
              </a:solidFill>
            </a:endParaRPr>
          </a:p>
          <a:p>
            <a:pPr algn="ctr" rtl="1" eaLnBrk="1" hangingPunct="1">
              <a:defRPr/>
            </a:pPr>
            <a:r>
              <a:rPr lang="en-US" sz="4000" b="1" dirty="0" smtClean="0">
                <a:solidFill>
                  <a:schemeClr val="bg1"/>
                </a:solidFill>
              </a:rPr>
              <a:t>Al-</a:t>
            </a:r>
            <a:r>
              <a:rPr lang="en-US" sz="4000" b="1" dirty="0" err="1" smtClean="0">
                <a:solidFill>
                  <a:schemeClr val="bg1"/>
                </a:solidFill>
              </a:rPr>
              <a:t>Shateby</a:t>
            </a:r>
            <a:endParaRPr lang="en-US" sz="4800" dirty="0">
              <a:solidFill>
                <a:schemeClr val="bg1"/>
              </a:solidFill>
            </a:endParaRPr>
          </a:p>
          <a:p>
            <a:pPr algn="ctr" rtl="1" eaLnBrk="1" hangingPunct="1">
              <a:defRPr/>
            </a:pPr>
            <a:endParaRPr lang="en-US" sz="2000" dirty="0" smtClean="0">
              <a:solidFill>
                <a:schemeClr val="bg1"/>
              </a:solidFill>
            </a:endParaRPr>
          </a:p>
          <a:p>
            <a:pPr algn="ctr" rtl="1" eaLnBrk="1" hangingPunct="1">
              <a:defRPr/>
            </a:pPr>
            <a:r>
              <a:rPr lang="ar-KW" sz="2000" dirty="0" smtClean="0">
                <a:solidFill>
                  <a:schemeClr val="bg1"/>
                </a:solidFill>
              </a:rPr>
              <a:t>أبو </a:t>
            </a:r>
            <a:r>
              <a:rPr lang="ar-KW" sz="2000" dirty="0">
                <a:solidFill>
                  <a:schemeClr val="bg1"/>
                </a:solidFill>
              </a:rPr>
              <a:t>محمد القاسم بن </a:t>
            </a:r>
            <a:r>
              <a:rPr lang="ar-KW" sz="2000" dirty="0" smtClean="0">
                <a:solidFill>
                  <a:schemeClr val="bg1"/>
                </a:solidFill>
              </a:rPr>
              <a:t>فيره</a:t>
            </a:r>
            <a:endParaRPr lang="en-US" sz="2000" b="1" dirty="0">
              <a:solidFill>
                <a:schemeClr val="bg1"/>
              </a:solidFill>
            </a:endParaRPr>
          </a:p>
          <a:p>
            <a:pPr algn="ctr" rtl="1" eaLnBrk="1" hangingPunct="1">
              <a:defRPr/>
            </a:pPr>
            <a:r>
              <a:rPr lang="ar-KW" sz="2000" b="1" dirty="0">
                <a:solidFill>
                  <a:schemeClr val="bg1"/>
                </a:solidFill>
              </a:rPr>
              <a:t>( 538 – 672 هـ )</a:t>
            </a:r>
            <a:endParaRPr lang="en-US" sz="2000" dirty="0">
              <a:solidFill>
                <a:schemeClr val="bg1"/>
              </a:solidFill>
            </a:endParaRPr>
          </a:p>
        </p:txBody>
      </p:sp>
      <p:sp>
        <p:nvSpPr>
          <p:cNvPr id="13" name="10-Point Star 12"/>
          <p:cNvSpPr/>
          <p:nvPr/>
        </p:nvSpPr>
        <p:spPr>
          <a:xfrm>
            <a:off x="10609729" y="2474259"/>
            <a:ext cx="1517651" cy="1242079"/>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smtClean="0">
                <a:solidFill>
                  <a:schemeClr val="tx1"/>
                </a:solidFill>
              </a:rPr>
              <a:t>الأندلس / الإسكندرية</a:t>
            </a:r>
            <a:br>
              <a:rPr lang="ar-SA" sz="1400" b="1" dirty="0" smtClean="0">
                <a:solidFill>
                  <a:schemeClr val="tx1"/>
                </a:solidFill>
              </a:rPr>
            </a:br>
            <a:r>
              <a:rPr lang="en-US" sz="1400" b="1" dirty="0" smtClean="0">
                <a:solidFill>
                  <a:schemeClr val="tx1"/>
                </a:solidFill>
              </a:rPr>
              <a:t>Al-</a:t>
            </a:r>
            <a:r>
              <a:rPr lang="en-US" sz="1400" b="1" dirty="0" err="1" smtClean="0">
                <a:solidFill>
                  <a:schemeClr val="tx1"/>
                </a:solidFill>
              </a:rPr>
              <a:t>Andalos</a:t>
            </a:r>
            <a:r>
              <a:rPr lang="en-US" sz="1400" b="1" dirty="0" smtClean="0">
                <a:solidFill>
                  <a:schemeClr val="tx1"/>
                </a:solidFill>
              </a:rPr>
              <a:t>  / Alexandria</a:t>
            </a:r>
            <a:endParaRPr lang="en-US" sz="1400" b="1" dirty="0">
              <a:solidFill>
                <a:schemeClr val="tx1"/>
              </a:solidFill>
            </a:endParaRPr>
          </a:p>
        </p:txBody>
      </p:sp>
      <p:sp>
        <p:nvSpPr>
          <p:cNvPr id="8" name="Rectangle 5"/>
          <p:cNvSpPr>
            <a:spLocks noChangeArrowheads="1"/>
          </p:cNvSpPr>
          <p:nvPr/>
        </p:nvSpPr>
        <p:spPr bwMode="auto">
          <a:xfrm>
            <a:off x="2984851" y="2474259"/>
            <a:ext cx="592076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defRPr/>
            </a:pPr>
            <a:r>
              <a:rPr lang="ar-KW" altLang="en-US" b="1" dirty="0" smtClean="0">
                <a:solidFill>
                  <a:srgbClr val="B40305"/>
                </a:solidFill>
                <a:latin typeface="Garamond" panose="02020404030301010803" pitchFamily="18" charset="0"/>
                <a:ea typeface="华文楷体"/>
                <a:cs typeface="华文楷体"/>
              </a:rPr>
              <a:t>الشاطبية</a:t>
            </a:r>
            <a:r>
              <a:rPr lang="ar-SA" altLang="en-US" b="1" dirty="0" smtClean="0">
                <a:solidFill>
                  <a:srgbClr val="B40305"/>
                </a:solidFill>
                <a:latin typeface="Garamond" panose="02020404030301010803" pitchFamily="18" charset="0"/>
                <a:ea typeface="华文楷体"/>
                <a:cs typeface="华文楷体"/>
              </a:rPr>
              <a:t>    </a:t>
            </a:r>
            <a:r>
              <a:rPr lang="en-US" altLang="en-US" sz="2800" b="1" dirty="0" smtClean="0">
                <a:solidFill>
                  <a:srgbClr val="B40305"/>
                </a:solidFill>
                <a:latin typeface="Garamond" panose="02020404030301010803" pitchFamily="18" charset="0"/>
                <a:ea typeface="华文楷体"/>
                <a:cs typeface="华文楷体"/>
              </a:rPr>
              <a:t>Al-</a:t>
            </a:r>
            <a:r>
              <a:rPr lang="en-US" altLang="en-US" sz="2800" b="1" dirty="0" err="1" smtClean="0">
                <a:solidFill>
                  <a:srgbClr val="B40305"/>
                </a:solidFill>
                <a:latin typeface="Garamond" panose="02020404030301010803" pitchFamily="18" charset="0"/>
                <a:ea typeface="华文楷体"/>
                <a:cs typeface="华文楷体"/>
              </a:rPr>
              <a:t>Shatibiyyah</a:t>
            </a:r>
            <a:endParaRPr lang="en-US" altLang="en-US" sz="2800" b="1" dirty="0" smtClean="0">
              <a:solidFill>
                <a:srgbClr val="B40305"/>
              </a:solidFill>
              <a:latin typeface="Garamond" panose="02020404030301010803" pitchFamily="18" charset="0"/>
              <a:ea typeface="华文楷体"/>
              <a:cs typeface="华文楷体"/>
            </a:endParaRPr>
          </a:p>
          <a:p>
            <a:pPr algn="ctr" eaLnBrk="1" hangingPunct="1">
              <a:spcBef>
                <a:spcPct val="0"/>
              </a:spcBef>
              <a:buClrTx/>
              <a:buSzTx/>
              <a:buFontTx/>
              <a:buNone/>
              <a:defRPr/>
            </a:pPr>
            <a:endParaRPr lang="ar-KW" altLang="en-US" sz="1800" b="1" dirty="0">
              <a:solidFill>
                <a:srgbClr val="B40305"/>
              </a:solidFill>
              <a:latin typeface="Garamond" panose="02020404030301010803" pitchFamily="18" charset="0"/>
              <a:ea typeface="华文楷体"/>
              <a:cs typeface="华文楷体"/>
            </a:endParaRPr>
          </a:p>
          <a:p>
            <a:pPr marL="342900" indent="-342900">
              <a:spcBef>
                <a:spcPct val="0"/>
              </a:spcBef>
              <a:buClrTx/>
              <a:buSzTx/>
              <a:buFont typeface="Wingdings" panose="05000000000000000000" pitchFamily="2" charset="2"/>
              <a:buChar char="q"/>
              <a:defRPr/>
            </a:pPr>
            <a:r>
              <a:rPr lang="ar-KW" altLang="en-US" sz="2000" b="1" dirty="0">
                <a:solidFill>
                  <a:schemeClr val="tx1"/>
                </a:solidFill>
                <a:latin typeface="Garamond" panose="02020404030301010803" pitchFamily="18" charset="0"/>
                <a:ea typeface="华文楷体"/>
                <a:cs typeface="华文楷体"/>
              </a:rPr>
              <a:t>حصر القراء السبعة </a:t>
            </a:r>
            <a:r>
              <a:rPr lang="ar-KW" altLang="en-US" sz="2000" b="1" dirty="0" smtClean="0">
                <a:solidFill>
                  <a:schemeClr val="tx1"/>
                </a:solidFill>
                <a:latin typeface="Garamond" panose="02020404030301010803" pitchFamily="18" charset="0"/>
                <a:ea typeface="华文楷体"/>
                <a:cs typeface="华文楷体"/>
              </a:rPr>
              <a:t>وترتيبهم</a:t>
            </a:r>
            <a:endParaRPr lang="en-US" altLang="en-US" sz="2000" b="1" dirty="0" smtClean="0">
              <a:solidFill>
                <a:schemeClr val="tx1"/>
              </a:solidFill>
              <a:latin typeface="Garamond" panose="02020404030301010803" pitchFamily="18" charset="0"/>
              <a:ea typeface="华文楷体"/>
              <a:cs typeface="华文楷体"/>
            </a:endParaRPr>
          </a:p>
          <a:p>
            <a:pPr algn="l" rtl="0">
              <a:spcBef>
                <a:spcPct val="0"/>
              </a:spcBef>
              <a:buClrTx/>
              <a:buSzTx/>
              <a:buNone/>
              <a:defRPr/>
            </a:pPr>
            <a:r>
              <a:rPr lang="en-US" altLang="en-US" sz="2000" b="1" dirty="0" smtClean="0">
                <a:solidFill>
                  <a:schemeClr val="tx1"/>
                </a:solidFill>
                <a:latin typeface="Garamond" panose="02020404030301010803" pitchFamily="18" charset="0"/>
                <a:ea typeface="华文楷体"/>
                <a:cs typeface="华文楷体"/>
              </a:rPr>
              <a:t>Listing &amp; arranging the 7 </a:t>
            </a:r>
            <a:r>
              <a:rPr lang="en-US" altLang="en-US" sz="2000" b="1" dirty="0" err="1" smtClean="0">
                <a:solidFill>
                  <a:schemeClr val="tx1"/>
                </a:solidFill>
                <a:latin typeface="Garamond" panose="02020404030301010803" pitchFamily="18" charset="0"/>
                <a:ea typeface="华文楷体"/>
                <a:cs typeface="华文楷体"/>
              </a:rPr>
              <a:t>Qura’a</a:t>
            </a:r>
            <a:endParaRPr lang="ar-KW" altLang="en-US" sz="2000" b="1" dirty="0">
              <a:solidFill>
                <a:schemeClr val="tx1"/>
              </a:solidFill>
              <a:latin typeface="Garamond" panose="02020404030301010803" pitchFamily="18" charset="0"/>
              <a:ea typeface="华文楷体"/>
              <a:cs typeface="华文楷体"/>
            </a:endParaRPr>
          </a:p>
          <a:p>
            <a:pPr marL="342900" indent="-342900">
              <a:lnSpc>
                <a:spcPct val="150000"/>
              </a:lnSpc>
              <a:spcBef>
                <a:spcPct val="0"/>
              </a:spcBef>
              <a:buClrTx/>
              <a:buSzTx/>
              <a:buFont typeface="Wingdings" panose="05000000000000000000" pitchFamily="2" charset="2"/>
              <a:buChar char="q"/>
              <a:defRPr/>
            </a:pPr>
            <a:r>
              <a:rPr lang="ar-KW" altLang="en-US" sz="2000" b="1" dirty="0">
                <a:solidFill>
                  <a:schemeClr val="tx1"/>
                </a:solidFill>
                <a:latin typeface="Garamond" panose="02020404030301010803" pitchFamily="18" charset="0"/>
                <a:ea typeface="华文楷体"/>
                <a:cs typeface="华文楷体"/>
              </a:rPr>
              <a:t>رموز القراء </a:t>
            </a:r>
            <a:r>
              <a:rPr lang="ar-KW" altLang="en-US" sz="1400" b="1" dirty="0">
                <a:solidFill>
                  <a:schemeClr val="tx1"/>
                </a:solidFill>
                <a:latin typeface="Garamond" panose="02020404030301010803" pitchFamily="18" charset="0"/>
                <a:ea typeface="华文楷体"/>
                <a:cs typeface="华文楷体"/>
              </a:rPr>
              <a:t>(فردية وجماعية</a:t>
            </a:r>
            <a:r>
              <a:rPr lang="ar-KW" altLang="en-US" sz="1400" b="1" dirty="0" smtClean="0">
                <a:solidFill>
                  <a:schemeClr val="tx1"/>
                </a:solidFill>
                <a:latin typeface="Garamond" panose="02020404030301010803" pitchFamily="18" charset="0"/>
                <a:ea typeface="华文楷体"/>
                <a:cs typeface="华文楷体"/>
              </a:rPr>
              <a:t>)</a:t>
            </a:r>
            <a:endParaRPr lang="en-US" altLang="en-US" sz="1400" b="1" dirty="0" smtClean="0">
              <a:solidFill>
                <a:schemeClr val="tx1"/>
              </a:solidFill>
              <a:latin typeface="Garamond" panose="02020404030301010803" pitchFamily="18" charset="0"/>
              <a:ea typeface="华文楷体"/>
              <a:cs typeface="华文楷体"/>
            </a:endParaRPr>
          </a:p>
          <a:p>
            <a:pPr algn="l" rtl="0">
              <a:spcBef>
                <a:spcPct val="0"/>
              </a:spcBef>
              <a:buClrTx/>
              <a:buSzTx/>
              <a:buNone/>
              <a:defRPr/>
            </a:pPr>
            <a:r>
              <a:rPr lang="en-US" altLang="en-US" sz="2000" b="1" dirty="0">
                <a:solidFill>
                  <a:schemeClr val="tx1"/>
                </a:solidFill>
                <a:latin typeface="Garamond" panose="02020404030301010803" pitchFamily="18" charset="0"/>
                <a:ea typeface="华文楷体"/>
                <a:cs typeface="华文楷体"/>
              </a:rPr>
              <a:t>Codes</a:t>
            </a:r>
            <a:r>
              <a:rPr lang="en-US" altLang="en-US" sz="1400" b="1" dirty="0" smtClean="0">
                <a:solidFill>
                  <a:schemeClr val="tx1"/>
                </a:solidFill>
                <a:latin typeface="Garamond" panose="02020404030301010803" pitchFamily="18" charset="0"/>
                <a:ea typeface="华文楷体"/>
                <a:cs typeface="华文楷体"/>
              </a:rPr>
              <a:t> </a:t>
            </a:r>
            <a:r>
              <a:rPr lang="en-US" altLang="en-US" sz="2000" b="1" dirty="0">
                <a:solidFill>
                  <a:schemeClr val="tx1"/>
                </a:solidFill>
                <a:latin typeface="Garamond" panose="02020404030301010803" pitchFamily="18" charset="0"/>
                <a:ea typeface="华文楷体"/>
                <a:cs typeface="华文楷体"/>
              </a:rPr>
              <a:t>for the </a:t>
            </a:r>
            <a:r>
              <a:rPr lang="en-US" altLang="en-US" sz="2000" b="1" dirty="0" err="1" smtClean="0">
                <a:solidFill>
                  <a:schemeClr val="tx1"/>
                </a:solidFill>
                <a:latin typeface="Garamond" panose="02020404030301010803" pitchFamily="18" charset="0"/>
                <a:ea typeface="华文楷体"/>
                <a:cs typeface="华文楷体"/>
              </a:rPr>
              <a:t>Qura’a</a:t>
            </a:r>
            <a:r>
              <a:rPr lang="en-US" altLang="en-US" sz="2000" b="1" dirty="0" smtClean="0">
                <a:solidFill>
                  <a:schemeClr val="tx1"/>
                </a:solidFill>
                <a:latin typeface="Garamond" panose="02020404030301010803" pitchFamily="18" charset="0"/>
                <a:ea typeface="华文楷体"/>
                <a:cs typeface="华文楷体"/>
              </a:rPr>
              <a:t> </a:t>
            </a:r>
            <a:r>
              <a:rPr lang="en-US" altLang="en-US" sz="1400" b="1" dirty="0">
                <a:solidFill>
                  <a:schemeClr val="tx1"/>
                </a:solidFill>
                <a:latin typeface="Garamond" panose="02020404030301010803" pitchFamily="18" charset="0"/>
                <a:ea typeface="华文楷体"/>
                <a:cs typeface="华文楷体"/>
              </a:rPr>
              <a:t>(individual and </a:t>
            </a:r>
            <a:r>
              <a:rPr lang="en-US" altLang="en-US" sz="1400" b="1" dirty="0" smtClean="0">
                <a:solidFill>
                  <a:schemeClr val="tx1"/>
                </a:solidFill>
                <a:latin typeface="Garamond" panose="02020404030301010803" pitchFamily="18" charset="0"/>
                <a:ea typeface="华文楷体"/>
                <a:cs typeface="华文楷体"/>
              </a:rPr>
              <a:t>groups)</a:t>
            </a:r>
            <a:endParaRPr lang="en-US" altLang="en-US" sz="1400" b="1" dirty="0">
              <a:solidFill>
                <a:schemeClr val="tx1"/>
              </a:solidFill>
              <a:latin typeface="Garamond" panose="02020404030301010803" pitchFamily="18" charset="0"/>
              <a:ea typeface="华文楷体"/>
              <a:cs typeface="华文楷体"/>
            </a:endParaRPr>
          </a:p>
          <a:p>
            <a:pPr marL="342900" indent="-342900">
              <a:spcBef>
                <a:spcPct val="0"/>
              </a:spcBef>
              <a:buClrTx/>
              <a:buSzTx/>
              <a:buFont typeface="Wingdings" panose="05000000000000000000" pitchFamily="2" charset="2"/>
              <a:buChar char="q"/>
              <a:defRPr/>
            </a:pPr>
            <a:r>
              <a:rPr lang="ar-KW" altLang="en-US" sz="2000" b="1" dirty="0">
                <a:solidFill>
                  <a:schemeClr val="tx1"/>
                </a:solidFill>
                <a:latin typeface="Garamond" panose="02020404030301010803" pitchFamily="18" charset="0"/>
                <a:ea typeface="华文楷体"/>
                <a:cs typeface="华文楷体"/>
              </a:rPr>
              <a:t>قواعد</a:t>
            </a:r>
            <a:r>
              <a:rPr lang="ar-KW" altLang="en-US" sz="2000" b="1" dirty="0" smtClean="0">
                <a:solidFill>
                  <a:schemeClr val="tx1"/>
                </a:solidFill>
                <a:latin typeface="Garamond" panose="02020404030301010803" pitchFamily="18" charset="0"/>
                <a:ea typeface="华文楷体"/>
                <a:cs typeface="华文楷体"/>
              </a:rPr>
              <a:t> </a:t>
            </a:r>
            <a:r>
              <a:rPr lang="ar-KW" altLang="en-US" sz="2000" b="1" dirty="0">
                <a:solidFill>
                  <a:schemeClr val="tx1"/>
                </a:solidFill>
                <a:latin typeface="Garamond" panose="02020404030301010803" pitchFamily="18" charset="0"/>
                <a:ea typeface="华文楷体"/>
                <a:cs typeface="华文楷体"/>
              </a:rPr>
              <a:t>حاكمة لاستخراج </a:t>
            </a:r>
            <a:r>
              <a:rPr lang="ar-KW" altLang="en-US" sz="2000" b="1" dirty="0" smtClean="0">
                <a:solidFill>
                  <a:schemeClr val="tx1"/>
                </a:solidFill>
                <a:latin typeface="Garamond" panose="02020404030301010803" pitchFamily="18" charset="0"/>
                <a:ea typeface="华文楷体"/>
                <a:cs typeface="华文楷体"/>
              </a:rPr>
              <a:t>القراءات</a:t>
            </a:r>
            <a:endParaRPr lang="en-US" altLang="en-US" sz="2000" b="1" dirty="0" smtClean="0">
              <a:solidFill>
                <a:schemeClr val="tx1"/>
              </a:solidFill>
              <a:latin typeface="Garamond" panose="02020404030301010803" pitchFamily="18" charset="0"/>
              <a:ea typeface="华文楷体"/>
              <a:cs typeface="华文楷体"/>
            </a:endParaRPr>
          </a:p>
          <a:p>
            <a:pPr algn="l" rtl="0">
              <a:spcBef>
                <a:spcPct val="0"/>
              </a:spcBef>
              <a:buClrTx/>
              <a:buSzTx/>
              <a:buNone/>
              <a:defRPr/>
            </a:pPr>
            <a:r>
              <a:rPr lang="en-US" altLang="en-US" sz="2000" b="1" dirty="0">
                <a:solidFill>
                  <a:schemeClr val="tx1"/>
                </a:solidFill>
                <a:latin typeface="Garamond" panose="02020404030301010803" pitchFamily="18" charset="0"/>
                <a:ea typeface="华文楷体"/>
                <a:cs typeface="华文楷体"/>
              </a:rPr>
              <a:t>Governing</a:t>
            </a:r>
            <a:r>
              <a:rPr lang="en-US" altLang="en-US" sz="2000" b="1" dirty="0">
                <a:solidFill>
                  <a:schemeClr val="tx1"/>
                </a:solidFill>
                <a:latin typeface="Garamond" panose="02020404030301010803" pitchFamily="18" charset="0"/>
                <a:ea typeface="华文楷体"/>
                <a:cs typeface="华文楷体"/>
              </a:rPr>
              <a:t> rules </a:t>
            </a:r>
            <a:r>
              <a:rPr lang="en-US" altLang="en-US" sz="1800" b="1" dirty="0">
                <a:solidFill>
                  <a:schemeClr val="tx1"/>
                </a:solidFill>
                <a:latin typeface="Garamond" panose="02020404030301010803" pitchFamily="18" charset="0"/>
                <a:ea typeface="华文楷体"/>
                <a:cs typeface="华文楷体"/>
              </a:rPr>
              <a:t>for </a:t>
            </a:r>
            <a:r>
              <a:rPr lang="en-US" altLang="en-US" sz="1800" b="1" dirty="0" smtClean="0">
                <a:solidFill>
                  <a:schemeClr val="tx1"/>
                </a:solidFill>
                <a:latin typeface="Garamond" panose="02020404030301010803" pitchFamily="18" charset="0"/>
                <a:ea typeface="华文楷体"/>
                <a:cs typeface="华文楷体"/>
              </a:rPr>
              <a:t>identifying the </a:t>
            </a:r>
            <a:r>
              <a:rPr lang="en-US" altLang="en-US" sz="1800" b="1" dirty="0" err="1" smtClean="0">
                <a:solidFill>
                  <a:schemeClr val="tx1"/>
                </a:solidFill>
                <a:latin typeface="Garamond" panose="02020404030301010803" pitchFamily="18" charset="0"/>
                <a:ea typeface="华文楷体"/>
                <a:cs typeface="华文楷体"/>
              </a:rPr>
              <a:t>Qera’at</a:t>
            </a:r>
            <a:endParaRPr lang="en-US" altLang="en-US" sz="1800" b="1" dirty="0">
              <a:solidFill>
                <a:schemeClr val="tx1"/>
              </a:solidFill>
              <a:latin typeface="Garamond" panose="02020404030301010803" pitchFamily="18" charset="0"/>
              <a:ea typeface="华文楷体"/>
              <a:cs typeface="华文楷体"/>
            </a:endParaRPr>
          </a:p>
          <a:p>
            <a:pPr marL="342900" indent="-342900">
              <a:spcBef>
                <a:spcPct val="0"/>
              </a:spcBef>
              <a:buClrTx/>
              <a:buSzTx/>
              <a:buFont typeface="Wingdings" panose="05000000000000000000" pitchFamily="2" charset="2"/>
              <a:buChar char="q"/>
              <a:defRPr/>
            </a:pPr>
            <a:r>
              <a:rPr lang="ar-KW" altLang="en-US" sz="2000" b="1" dirty="0" smtClean="0">
                <a:solidFill>
                  <a:schemeClr val="tx1"/>
                </a:solidFill>
                <a:latin typeface="Garamond" panose="02020404030301010803" pitchFamily="18" charset="0"/>
                <a:ea typeface="华文楷体"/>
                <a:cs typeface="华文楷体"/>
              </a:rPr>
              <a:t>تجميع </a:t>
            </a:r>
            <a:r>
              <a:rPr lang="ar-KW" altLang="en-US" sz="2000" b="1" dirty="0">
                <a:solidFill>
                  <a:schemeClr val="tx1"/>
                </a:solidFill>
                <a:latin typeface="Garamond" panose="02020404030301010803" pitchFamily="18" charset="0"/>
                <a:ea typeface="华文楷体"/>
                <a:cs typeface="华文楷体"/>
              </a:rPr>
              <a:t>أصول </a:t>
            </a:r>
            <a:r>
              <a:rPr lang="ar-KW" altLang="en-US" sz="2000" b="1" dirty="0" smtClean="0">
                <a:solidFill>
                  <a:schemeClr val="tx1"/>
                </a:solidFill>
                <a:latin typeface="Garamond" panose="02020404030301010803" pitchFamily="18" charset="0"/>
                <a:ea typeface="华文楷体"/>
                <a:cs typeface="华文楷体"/>
              </a:rPr>
              <a:t>القراءات</a:t>
            </a:r>
            <a:endParaRPr lang="en-US" altLang="en-US" sz="2000" b="1" dirty="0" smtClean="0">
              <a:solidFill>
                <a:schemeClr val="tx1"/>
              </a:solidFill>
              <a:latin typeface="Garamond" panose="02020404030301010803" pitchFamily="18" charset="0"/>
              <a:ea typeface="华文楷体"/>
              <a:cs typeface="华文楷体"/>
            </a:endParaRPr>
          </a:p>
          <a:p>
            <a:pPr algn="l" rtl="0">
              <a:spcBef>
                <a:spcPct val="0"/>
              </a:spcBef>
              <a:buClrTx/>
              <a:buSzTx/>
              <a:buNone/>
              <a:defRPr/>
            </a:pPr>
            <a:r>
              <a:rPr lang="en-US" altLang="en-US" sz="2000" b="1" dirty="0">
                <a:solidFill>
                  <a:schemeClr val="tx1"/>
                </a:solidFill>
                <a:latin typeface="Garamond" panose="02020404030301010803" pitchFamily="18" charset="0"/>
                <a:ea typeface="华文楷体"/>
                <a:cs typeface="华文楷体"/>
              </a:rPr>
              <a:t>Collecting the </a:t>
            </a:r>
            <a:r>
              <a:rPr lang="en-US" altLang="en-US" sz="2000" b="1" dirty="0" smtClean="0">
                <a:solidFill>
                  <a:schemeClr val="tx1"/>
                </a:solidFill>
                <a:latin typeface="Garamond" panose="02020404030301010803" pitchFamily="18" charset="0"/>
                <a:ea typeface="华文楷体"/>
                <a:cs typeface="华文楷体"/>
              </a:rPr>
              <a:t>roots of the </a:t>
            </a:r>
            <a:r>
              <a:rPr lang="en-US" altLang="en-US" sz="2000" b="1" dirty="0" err="1" smtClean="0">
                <a:solidFill>
                  <a:schemeClr val="tx1"/>
                </a:solidFill>
                <a:latin typeface="Garamond" panose="02020404030301010803" pitchFamily="18" charset="0"/>
                <a:ea typeface="华文楷体"/>
                <a:cs typeface="华文楷体"/>
              </a:rPr>
              <a:t>Qera’at</a:t>
            </a:r>
            <a:endParaRPr lang="en-US" altLang="en-US" sz="2000" b="1" dirty="0">
              <a:solidFill>
                <a:schemeClr val="tx1"/>
              </a:solidFill>
              <a:latin typeface="Garamond" panose="02020404030301010803" pitchFamily="18" charset="0"/>
              <a:ea typeface="华文楷体"/>
              <a:cs typeface="华文楷体"/>
            </a:endParaRPr>
          </a:p>
          <a:p>
            <a:pPr marL="342900" indent="-342900">
              <a:spcBef>
                <a:spcPct val="0"/>
              </a:spcBef>
              <a:buClrTx/>
              <a:buSzTx/>
              <a:buFont typeface="Wingdings" panose="05000000000000000000" pitchFamily="2" charset="2"/>
              <a:buChar char="q"/>
              <a:defRPr/>
            </a:pPr>
            <a:r>
              <a:rPr lang="ar-KW" altLang="en-US" sz="2000" b="1" dirty="0" smtClean="0">
                <a:solidFill>
                  <a:schemeClr val="tx1"/>
                </a:solidFill>
                <a:latin typeface="Garamond" panose="02020404030301010803" pitchFamily="18" charset="0"/>
                <a:ea typeface="华文楷体"/>
                <a:cs typeface="华文楷体"/>
              </a:rPr>
              <a:t>تفصيل الفرش</a:t>
            </a:r>
            <a:endParaRPr lang="en-US" altLang="en-US" sz="2000" b="1" dirty="0" smtClean="0">
              <a:solidFill>
                <a:schemeClr val="tx1"/>
              </a:solidFill>
              <a:latin typeface="Garamond" panose="02020404030301010803" pitchFamily="18" charset="0"/>
              <a:ea typeface="华文楷体"/>
              <a:cs typeface="华文楷体"/>
            </a:endParaRPr>
          </a:p>
          <a:p>
            <a:pPr algn="l" rtl="0">
              <a:spcBef>
                <a:spcPct val="0"/>
              </a:spcBef>
              <a:buClrTx/>
              <a:buSzTx/>
              <a:buNone/>
              <a:defRPr/>
            </a:pPr>
            <a:r>
              <a:rPr lang="en-US" altLang="en-US" sz="2000" b="1" dirty="0" smtClean="0">
                <a:solidFill>
                  <a:schemeClr val="tx1"/>
                </a:solidFill>
                <a:latin typeface="Garamond" panose="02020404030301010803" pitchFamily="18" charset="0"/>
                <a:ea typeface="华文楷体"/>
                <a:cs typeface="华文楷体"/>
              </a:rPr>
              <a:t>Detailing of the “</a:t>
            </a:r>
            <a:r>
              <a:rPr lang="en-US" altLang="en-US" sz="2000" b="1" dirty="0" err="1" smtClean="0">
                <a:solidFill>
                  <a:schemeClr val="tx1"/>
                </a:solidFill>
                <a:latin typeface="Garamond" panose="02020404030301010803" pitchFamily="18" charset="0"/>
                <a:ea typeface="华文楷体"/>
                <a:cs typeface="华文楷体"/>
              </a:rPr>
              <a:t>Farsh</a:t>
            </a:r>
            <a:r>
              <a:rPr lang="en-US" altLang="en-US" sz="2000" b="1" dirty="0" smtClean="0">
                <a:solidFill>
                  <a:schemeClr val="tx1"/>
                </a:solidFill>
                <a:latin typeface="Garamond" panose="02020404030301010803" pitchFamily="18" charset="0"/>
                <a:ea typeface="华文楷体"/>
                <a:cs typeface="华文楷体"/>
              </a:rPr>
              <a:t>” </a:t>
            </a:r>
            <a:r>
              <a:rPr lang="en-US" altLang="en-US" sz="1200" b="1" dirty="0" smtClean="0">
                <a:solidFill>
                  <a:schemeClr val="tx1"/>
                </a:solidFill>
                <a:latin typeface="Garamond" panose="02020404030301010803" pitchFamily="18" charset="0"/>
                <a:ea typeface="华文楷体"/>
                <a:cs typeface="华文楷体"/>
              </a:rPr>
              <a:t>(the differences in Quran words)</a:t>
            </a:r>
            <a:endParaRPr lang="ar-KW" altLang="en-US" sz="2000" b="1" dirty="0">
              <a:solidFill>
                <a:schemeClr val="tx1"/>
              </a:solidFill>
              <a:latin typeface="Garamond" panose="02020404030301010803" pitchFamily="18" charset="0"/>
              <a:ea typeface="华文楷体"/>
              <a:cs typeface="华文楷体"/>
            </a:endParaRPr>
          </a:p>
        </p:txBody>
      </p:sp>
      <p:sp>
        <p:nvSpPr>
          <p:cNvPr id="9" name="Rectangle 8"/>
          <p:cNvSpPr>
            <a:spLocks noChangeArrowheads="1"/>
          </p:cNvSpPr>
          <p:nvPr/>
        </p:nvSpPr>
        <p:spPr bwMode="auto">
          <a:xfrm>
            <a:off x="1062321" y="1604092"/>
            <a:ext cx="8068235" cy="647700"/>
          </a:xfrm>
          <a:prstGeom prst="rect">
            <a:avLst/>
          </a:prstGeom>
          <a:solidFill>
            <a:schemeClr val="tx2">
              <a:lumMod val="50000"/>
            </a:schemeClr>
          </a:solidFill>
          <a:ln w="9525">
            <a:solidFill>
              <a:schemeClr val="tx1"/>
            </a:solidFill>
            <a:miter lim="800000"/>
            <a:headEnd/>
            <a:tailEnd/>
          </a:ln>
          <a:effectLst/>
        </p:spPr>
        <p:txBody>
          <a:bodyPr/>
          <a:lstStyle/>
          <a:p>
            <a:pPr algn="ctr" rtl="1">
              <a:buClr>
                <a:schemeClr val="tx1"/>
              </a:buClr>
              <a:buSzPct val="75000"/>
            </a:pPr>
            <a:r>
              <a:rPr lang="ar-KW" altLang="en-US" sz="2800" b="1" dirty="0">
                <a:solidFill>
                  <a:srgbClr val="FFFF00"/>
                </a:solidFill>
                <a:latin typeface="Arial" panose="020B0604020202020204" pitchFamily="34" charset="0"/>
              </a:rPr>
              <a:t>عصر القراءات السبع </a:t>
            </a:r>
            <a:r>
              <a:rPr lang="ar-KW" altLang="en-US" sz="1050" b="1" dirty="0">
                <a:solidFill>
                  <a:srgbClr val="FFFF00"/>
                </a:solidFill>
                <a:latin typeface="Arial" panose="020B0604020202020204" pitchFamily="34" charset="0"/>
              </a:rPr>
              <a:t>(250 هـ - 820 هـ )</a:t>
            </a:r>
            <a:r>
              <a:rPr lang="en-US" altLang="en-US" sz="1050" b="1" dirty="0">
                <a:solidFill>
                  <a:srgbClr val="FFFF00"/>
                </a:solidFill>
                <a:latin typeface="Arial" panose="020B0604020202020204" pitchFamily="34" charset="0"/>
                <a:cs typeface="Arial" panose="020B0604020202020204" pitchFamily="34" charset="0"/>
              </a:rPr>
              <a:t> </a:t>
            </a:r>
            <a:r>
              <a:rPr lang="en-US" altLang="en-US" sz="2000" b="1" dirty="0">
                <a:solidFill>
                  <a:srgbClr val="FFFF00"/>
                </a:solidFill>
                <a:latin typeface="Arial" panose="020B0604020202020204" pitchFamily="34" charset="0"/>
                <a:cs typeface="Arial" panose="020B0604020202020204" pitchFamily="34" charset="0"/>
              </a:rPr>
              <a:t>The era of the 7 </a:t>
            </a:r>
            <a:r>
              <a:rPr lang="en-US" altLang="en-US" sz="2000" b="1" dirty="0" err="1">
                <a:solidFill>
                  <a:srgbClr val="FFFF00"/>
                </a:solidFill>
                <a:latin typeface="Arial" panose="020B0604020202020204" pitchFamily="34" charset="0"/>
                <a:cs typeface="Arial" panose="020B0604020202020204" pitchFamily="34" charset="0"/>
              </a:rPr>
              <a:t>Qera’at</a:t>
            </a:r>
            <a:r>
              <a:rPr lang="en-US" altLang="en-US" sz="2000" b="1" dirty="0">
                <a:solidFill>
                  <a:srgbClr val="FFFF00"/>
                </a:solidFill>
                <a:latin typeface="Arial" panose="020B0604020202020204" pitchFamily="34" charset="0"/>
                <a:cs typeface="Arial" panose="020B0604020202020204" pitchFamily="34" charset="0"/>
              </a:rPr>
              <a:t> (readings)</a:t>
            </a:r>
            <a:r>
              <a:rPr lang="en-US" altLang="en-US" sz="500" b="1" dirty="0">
                <a:solidFill>
                  <a:srgbClr val="FFFF00"/>
                </a:solidFill>
                <a:latin typeface="Arial" panose="020B0604020202020204" pitchFamily="34" charset="0"/>
                <a:cs typeface="Arial" panose="020B0604020202020204" pitchFamily="34" charset="0"/>
              </a:rPr>
              <a:t> </a:t>
            </a:r>
            <a:endParaRPr lang="ar-KW" altLang="en-US" sz="1050" b="1" dirty="0">
              <a:solidFill>
                <a:srgbClr val="FFFF00"/>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344955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stCondLst>
                                            <p:cond delay="0"/>
                                          </p:stCondLst>
                                        </p:cTn>
                                        <p:tgtEl>
                                          <p:spTgt spid="9">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9">
                                            <p:bg/>
                                          </p:spTgt>
                                        </p:tgtEl>
                                        <p:attrNameLst>
                                          <p:attrName>style.visibility</p:attrName>
                                        </p:attrNameLst>
                                      </p:cBhvr>
                                      <p:to>
                                        <p:strVal val="visible"/>
                                      </p:to>
                                    </p:set>
                                    <p:animEffect transition="in" filter="fade">
                                      <p:cBhvr>
                                        <p:cTn id="18" dur="1000">
                                          <p:stCondLst>
                                            <p:cond delay="0"/>
                                          </p:stCondLst>
                                        </p:cTn>
                                        <p:tgtEl>
                                          <p:spTgt spid="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9" grpId="0" build="p"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
          <p:cNvSpPr>
            <a:spLocks noChangeArrowheads="1"/>
          </p:cNvSpPr>
          <p:nvPr/>
        </p:nvSpPr>
        <p:spPr bwMode="auto">
          <a:xfrm>
            <a:off x="8940801" y="3482136"/>
            <a:ext cx="2663825" cy="2369880"/>
          </a:xfrm>
          <a:prstGeom prst="rect">
            <a:avLst/>
          </a:prstGeom>
          <a:solidFill>
            <a:schemeClr val="accent1">
              <a:lumMod val="50000"/>
            </a:schemeClr>
          </a:solidFill>
          <a:ln w="9525">
            <a:solidFill>
              <a:srgbClr val="FFFF00"/>
            </a:solidFill>
            <a:miter lim="800000"/>
            <a:headEnd/>
            <a:tailEnd/>
          </a:ln>
        </p:spPr>
        <p:txBody>
          <a:bodyPr>
            <a:spAutoFit/>
          </a:bodyPr>
          <a:lstStyle/>
          <a:p>
            <a:pPr algn="ctr" rtl="1" eaLnBrk="1" hangingPunct="1">
              <a:defRPr/>
            </a:pPr>
            <a:r>
              <a:rPr lang="ar-KW" sz="4800" b="1" dirty="0" smtClean="0">
                <a:solidFill>
                  <a:schemeClr val="bg1"/>
                </a:solidFill>
              </a:rPr>
              <a:t>الشاطبي</a:t>
            </a:r>
            <a:endParaRPr lang="en-US" sz="4800" b="1" dirty="0" smtClean="0">
              <a:solidFill>
                <a:schemeClr val="bg1"/>
              </a:solidFill>
            </a:endParaRPr>
          </a:p>
          <a:p>
            <a:pPr algn="ctr" rtl="1" eaLnBrk="1" hangingPunct="1">
              <a:defRPr/>
            </a:pPr>
            <a:r>
              <a:rPr lang="en-US" sz="4000" b="1" dirty="0" smtClean="0">
                <a:solidFill>
                  <a:schemeClr val="bg1"/>
                </a:solidFill>
              </a:rPr>
              <a:t>Al-</a:t>
            </a:r>
            <a:r>
              <a:rPr lang="en-US" sz="4000" b="1" dirty="0" err="1" smtClean="0">
                <a:solidFill>
                  <a:schemeClr val="bg1"/>
                </a:solidFill>
              </a:rPr>
              <a:t>Shateby</a:t>
            </a:r>
            <a:endParaRPr lang="en-US" sz="4800" dirty="0">
              <a:solidFill>
                <a:schemeClr val="bg1"/>
              </a:solidFill>
            </a:endParaRPr>
          </a:p>
          <a:p>
            <a:pPr algn="ctr" rtl="1" eaLnBrk="1" hangingPunct="1">
              <a:defRPr/>
            </a:pPr>
            <a:endParaRPr lang="en-US" sz="2000" dirty="0" smtClean="0">
              <a:solidFill>
                <a:schemeClr val="bg1"/>
              </a:solidFill>
            </a:endParaRPr>
          </a:p>
          <a:p>
            <a:pPr algn="ctr" rtl="1" eaLnBrk="1" hangingPunct="1">
              <a:defRPr/>
            </a:pPr>
            <a:r>
              <a:rPr lang="ar-KW" sz="2000" dirty="0" smtClean="0">
                <a:solidFill>
                  <a:schemeClr val="bg1"/>
                </a:solidFill>
              </a:rPr>
              <a:t>أبو </a:t>
            </a:r>
            <a:r>
              <a:rPr lang="ar-KW" sz="2000" dirty="0">
                <a:solidFill>
                  <a:schemeClr val="bg1"/>
                </a:solidFill>
              </a:rPr>
              <a:t>محمد القاسم بن </a:t>
            </a:r>
            <a:r>
              <a:rPr lang="ar-KW" sz="2000" dirty="0" smtClean="0">
                <a:solidFill>
                  <a:schemeClr val="bg1"/>
                </a:solidFill>
              </a:rPr>
              <a:t>فيره</a:t>
            </a:r>
            <a:endParaRPr lang="en-US" sz="2000" b="1" dirty="0">
              <a:solidFill>
                <a:schemeClr val="bg1"/>
              </a:solidFill>
            </a:endParaRPr>
          </a:p>
          <a:p>
            <a:pPr algn="ctr" rtl="1" eaLnBrk="1" hangingPunct="1">
              <a:defRPr/>
            </a:pPr>
            <a:r>
              <a:rPr lang="ar-KW" sz="2000" b="1" dirty="0">
                <a:solidFill>
                  <a:schemeClr val="bg1"/>
                </a:solidFill>
              </a:rPr>
              <a:t>( 538 – 672 هـ )</a:t>
            </a:r>
            <a:endParaRPr lang="en-US" sz="2000" dirty="0">
              <a:solidFill>
                <a:schemeClr val="bg1"/>
              </a:solidFill>
            </a:endParaRPr>
          </a:p>
        </p:txBody>
      </p:sp>
      <p:sp>
        <p:nvSpPr>
          <p:cNvPr id="13" name="10-Point Star 12"/>
          <p:cNvSpPr/>
          <p:nvPr/>
        </p:nvSpPr>
        <p:spPr>
          <a:xfrm>
            <a:off x="10609729" y="2474259"/>
            <a:ext cx="1517651" cy="1242079"/>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smtClean="0">
                <a:solidFill>
                  <a:schemeClr val="tx1"/>
                </a:solidFill>
              </a:rPr>
              <a:t>الأندلس / الإسكندرية</a:t>
            </a:r>
            <a:br>
              <a:rPr lang="ar-SA" sz="1400" b="1" dirty="0" smtClean="0">
                <a:solidFill>
                  <a:schemeClr val="tx1"/>
                </a:solidFill>
              </a:rPr>
            </a:br>
            <a:r>
              <a:rPr lang="en-US" sz="1400" b="1" dirty="0" smtClean="0">
                <a:solidFill>
                  <a:schemeClr val="tx1"/>
                </a:solidFill>
              </a:rPr>
              <a:t>Al-</a:t>
            </a:r>
            <a:r>
              <a:rPr lang="en-US" sz="1400" b="1" dirty="0" err="1" smtClean="0">
                <a:solidFill>
                  <a:schemeClr val="tx1"/>
                </a:solidFill>
              </a:rPr>
              <a:t>Andalos</a:t>
            </a:r>
            <a:r>
              <a:rPr lang="en-US" sz="1400" b="1" dirty="0" smtClean="0">
                <a:solidFill>
                  <a:schemeClr val="tx1"/>
                </a:solidFill>
              </a:rPr>
              <a:t>  / Alexandria</a:t>
            </a:r>
            <a:endParaRPr lang="en-US" sz="1400" b="1" dirty="0">
              <a:solidFill>
                <a:schemeClr val="tx1"/>
              </a:solidFill>
            </a:endParaRPr>
          </a:p>
        </p:txBody>
      </p:sp>
      <p:pic>
        <p:nvPicPr>
          <p:cNvPr id="9" name="Picture 2" descr="C:\Users\HP\Desktop\القرآن حياتي\Pict\جدول القراء السبع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1059" y="2474260"/>
            <a:ext cx="5375741"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
          <p:cNvSpPr txBox="1">
            <a:spLocks noChangeArrowheads="1"/>
          </p:cNvSpPr>
          <p:nvPr/>
        </p:nvSpPr>
        <p:spPr bwMode="auto">
          <a:xfrm>
            <a:off x="3133165" y="2474259"/>
            <a:ext cx="55536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2800" b="1" dirty="0">
                <a:solidFill>
                  <a:srgbClr val="FF0000"/>
                </a:solidFill>
                <a:latin typeface="Garamond" panose="02020404030301010803" pitchFamily="18" charset="0"/>
                <a:cs typeface="PT Bold Heading" pitchFamily="2" charset="-78"/>
              </a:rPr>
              <a:t>القراء السبعة </a:t>
            </a:r>
            <a:r>
              <a:rPr lang="ar-KW" altLang="en-US" sz="2800" b="1" dirty="0" smtClean="0">
                <a:solidFill>
                  <a:srgbClr val="FF0000"/>
                </a:solidFill>
                <a:latin typeface="Garamond" panose="02020404030301010803" pitchFamily="18" charset="0"/>
                <a:cs typeface="PT Bold Heading" pitchFamily="2" charset="-78"/>
              </a:rPr>
              <a:t>ورواتهم</a:t>
            </a:r>
            <a:r>
              <a:rPr lang="ar-SA" altLang="en-US" sz="2800" b="1" dirty="0">
                <a:solidFill>
                  <a:srgbClr val="FF0000"/>
                </a:solidFill>
                <a:latin typeface="Garamond" panose="02020404030301010803" pitchFamily="18" charset="0"/>
                <a:cs typeface="PT Bold Heading" pitchFamily="2" charset="-78"/>
              </a:rPr>
              <a:t> </a:t>
            </a:r>
            <a:r>
              <a:rPr lang="ar-SA" altLang="en-US" sz="2800" b="1" dirty="0" smtClean="0">
                <a:solidFill>
                  <a:srgbClr val="FF0000"/>
                </a:solidFill>
                <a:latin typeface="Garamond" panose="02020404030301010803" pitchFamily="18" charset="0"/>
                <a:cs typeface="PT Bold Heading" pitchFamily="2" charset="-78"/>
              </a:rPr>
              <a:t>       </a:t>
            </a:r>
            <a:r>
              <a:rPr lang="en-US" altLang="en-US" sz="2800" b="1" dirty="0" smtClean="0">
                <a:solidFill>
                  <a:srgbClr val="FF0000"/>
                </a:solidFill>
                <a:latin typeface="Garamond" panose="02020404030301010803" pitchFamily="18" charset="0"/>
                <a:cs typeface="PT Bold Heading" pitchFamily="2" charset="-78"/>
              </a:rPr>
              <a:t> </a:t>
            </a:r>
            <a:r>
              <a:rPr lang="en-US" altLang="en-US" sz="2000" b="1" dirty="0" smtClean="0">
                <a:solidFill>
                  <a:srgbClr val="FF0000"/>
                </a:solidFill>
                <a:latin typeface="Garamond" panose="02020404030301010803" pitchFamily="18" charset="0"/>
                <a:cs typeface="PT Bold Heading" pitchFamily="2" charset="-78"/>
              </a:rPr>
              <a:t>The 7 </a:t>
            </a:r>
            <a:r>
              <a:rPr lang="en-US" altLang="en-US" sz="2000" b="1" dirty="0" err="1" smtClean="0">
                <a:solidFill>
                  <a:srgbClr val="FF0000"/>
                </a:solidFill>
                <a:latin typeface="Garamond" panose="02020404030301010803" pitchFamily="18" charset="0"/>
                <a:cs typeface="PT Bold Heading" pitchFamily="2" charset="-78"/>
              </a:rPr>
              <a:t>Qura’a</a:t>
            </a:r>
            <a:r>
              <a:rPr lang="en-US" altLang="en-US" sz="2000" b="1" dirty="0" smtClean="0">
                <a:solidFill>
                  <a:srgbClr val="FF0000"/>
                </a:solidFill>
                <a:latin typeface="Garamond" panose="02020404030301010803" pitchFamily="18" charset="0"/>
                <a:cs typeface="PT Bold Heading" pitchFamily="2" charset="-78"/>
              </a:rPr>
              <a:t> &amp; their </a:t>
            </a:r>
            <a:r>
              <a:rPr lang="en-US" altLang="en-US" sz="2000" b="1" dirty="0" err="1" smtClean="0">
                <a:solidFill>
                  <a:srgbClr val="FF0000"/>
                </a:solidFill>
                <a:latin typeface="Garamond" panose="02020404030301010803" pitchFamily="18" charset="0"/>
                <a:cs typeface="PT Bold Heading" pitchFamily="2" charset="-78"/>
              </a:rPr>
              <a:t>Rowaah</a:t>
            </a:r>
            <a:endParaRPr lang="ar-KW" altLang="en-US" sz="2000" b="1" dirty="0">
              <a:solidFill>
                <a:srgbClr val="FF0000"/>
              </a:solidFill>
              <a:latin typeface="Garamond" panose="02020404030301010803" pitchFamily="18" charset="0"/>
              <a:cs typeface="PT Bold Heading" pitchFamily="2" charset="-78"/>
            </a:endParaRPr>
          </a:p>
        </p:txBody>
      </p:sp>
      <p:sp>
        <p:nvSpPr>
          <p:cNvPr id="12" name="Rectangle 11"/>
          <p:cNvSpPr>
            <a:spLocks noChangeArrowheads="1"/>
          </p:cNvSpPr>
          <p:nvPr/>
        </p:nvSpPr>
        <p:spPr bwMode="auto">
          <a:xfrm>
            <a:off x="1062321" y="1604092"/>
            <a:ext cx="8068235" cy="647700"/>
          </a:xfrm>
          <a:prstGeom prst="rect">
            <a:avLst/>
          </a:prstGeom>
          <a:solidFill>
            <a:schemeClr val="tx2">
              <a:lumMod val="50000"/>
            </a:schemeClr>
          </a:solidFill>
          <a:ln w="9525">
            <a:solidFill>
              <a:schemeClr val="tx1"/>
            </a:solidFill>
            <a:miter lim="800000"/>
            <a:headEnd/>
            <a:tailEnd/>
          </a:ln>
          <a:effectLst/>
        </p:spPr>
        <p:txBody>
          <a:bodyPr/>
          <a:lstStyle/>
          <a:p>
            <a:pPr algn="ctr" rtl="1">
              <a:buClr>
                <a:schemeClr val="tx1"/>
              </a:buClr>
              <a:buSzPct val="75000"/>
            </a:pPr>
            <a:r>
              <a:rPr lang="ar-KW" altLang="en-US" sz="2800" b="1" dirty="0">
                <a:solidFill>
                  <a:srgbClr val="FFFF00"/>
                </a:solidFill>
                <a:latin typeface="Arial" panose="020B0604020202020204" pitchFamily="34" charset="0"/>
              </a:rPr>
              <a:t>عصر القراءات السبع </a:t>
            </a:r>
            <a:r>
              <a:rPr lang="ar-KW" altLang="en-US" sz="1050" b="1" dirty="0">
                <a:solidFill>
                  <a:srgbClr val="FFFF00"/>
                </a:solidFill>
                <a:latin typeface="Arial" panose="020B0604020202020204" pitchFamily="34" charset="0"/>
              </a:rPr>
              <a:t>(250 هـ - 820 هـ )</a:t>
            </a:r>
            <a:r>
              <a:rPr lang="en-US" altLang="en-US" sz="1050" b="1" dirty="0">
                <a:solidFill>
                  <a:srgbClr val="FFFF00"/>
                </a:solidFill>
                <a:latin typeface="Arial" panose="020B0604020202020204" pitchFamily="34" charset="0"/>
                <a:cs typeface="Arial" panose="020B0604020202020204" pitchFamily="34" charset="0"/>
              </a:rPr>
              <a:t> </a:t>
            </a:r>
            <a:r>
              <a:rPr lang="en-US" altLang="en-US" sz="2000" b="1" dirty="0">
                <a:solidFill>
                  <a:srgbClr val="FFFF00"/>
                </a:solidFill>
                <a:latin typeface="Arial" panose="020B0604020202020204" pitchFamily="34" charset="0"/>
                <a:cs typeface="Arial" panose="020B0604020202020204" pitchFamily="34" charset="0"/>
              </a:rPr>
              <a:t>The era of the 7 </a:t>
            </a:r>
            <a:r>
              <a:rPr lang="en-US" altLang="en-US" sz="2000" b="1" dirty="0" err="1">
                <a:solidFill>
                  <a:srgbClr val="FFFF00"/>
                </a:solidFill>
                <a:latin typeface="Arial" panose="020B0604020202020204" pitchFamily="34" charset="0"/>
                <a:cs typeface="Arial" panose="020B0604020202020204" pitchFamily="34" charset="0"/>
              </a:rPr>
              <a:t>Qera’at</a:t>
            </a:r>
            <a:r>
              <a:rPr lang="en-US" altLang="en-US" sz="2000" b="1" dirty="0">
                <a:solidFill>
                  <a:srgbClr val="FFFF00"/>
                </a:solidFill>
                <a:latin typeface="Arial" panose="020B0604020202020204" pitchFamily="34" charset="0"/>
                <a:cs typeface="Arial" panose="020B0604020202020204" pitchFamily="34" charset="0"/>
              </a:rPr>
              <a:t> (readings)</a:t>
            </a:r>
            <a:r>
              <a:rPr lang="en-US" altLang="en-US" sz="500" b="1" dirty="0">
                <a:solidFill>
                  <a:srgbClr val="FFFF00"/>
                </a:solidFill>
                <a:latin typeface="Arial" panose="020B0604020202020204" pitchFamily="34" charset="0"/>
                <a:cs typeface="Arial" panose="020B0604020202020204" pitchFamily="34" charset="0"/>
              </a:rPr>
              <a:t> </a:t>
            </a:r>
            <a:endParaRPr lang="ar-KW" altLang="en-US" sz="1050" b="1" dirty="0">
              <a:solidFill>
                <a:srgbClr val="FFFF00"/>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939405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000">
                                          <p:stCondLst>
                                            <p:cond delay="0"/>
                                          </p:stCondLst>
                                        </p:cTn>
                                        <p:tgtEl>
                                          <p:spTgt spid="12">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2">
                                            <p:bg/>
                                          </p:spTgt>
                                        </p:tgtEl>
                                        <p:attrNameLst>
                                          <p:attrName>style.visibility</p:attrName>
                                        </p:attrNameLst>
                                      </p:cBhvr>
                                      <p:to>
                                        <p:strVal val="visible"/>
                                      </p:to>
                                    </p:set>
                                    <p:animEffect transition="in" filter="fade">
                                      <p:cBhvr>
                                        <p:cTn id="14" dur="1000">
                                          <p:stCondLst>
                                            <p:cond delay="0"/>
                                          </p:stCondLst>
                                        </p:cTn>
                                        <p:tgtEl>
                                          <p:spTgt spid="1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102657" y="1604092"/>
            <a:ext cx="8068235" cy="647700"/>
          </a:xfrm>
          <a:prstGeom prst="rect">
            <a:avLst/>
          </a:prstGeom>
          <a:solidFill>
            <a:schemeClr val="accent2">
              <a:lumMod val="50000"/>
            </a:schemeClr>
          </a:solidFill>
          <a:ln w="9525">
            <a:solidFill>
              <a:schemeClr val="tx1"/>
            </a:solidFill>
            <a:miter lim="800000"/>
            <a:headEnd/>
            <a:tailEnd/>
          </a:ln>
          <a:effectLst/>
        </p:spPr>
        <p:txBody>
          <a:bodyPr/>
          <a:lstStyle/>
          <a:p>
            <a:pPr algn="ctr" rtl="1">
              <a:buClr>
                <a:schemeClr val="tx1"/>
              </a:buClr>
              <a:buSzPct val="75000"/>
            </a:pPr>
            <a:r>
              <a:rPr lang="ar-KW" altLang="en-US" sz="2800" b="1" dirty="0">
                <a:solidFill>
                  <a:srgbClr val="FFFF00"/>
                </a:solidFill>
                <a:latin typeface="Arial" panose="020B0604020202020204" pitchFamily="34" charset="0"/>
              </a:rPr>
              <a:t>عصر القراءات </a:t>
            </a:r>
            <a:r>
              <a:rPr lang="ar-SA" altLang="en-US" sz="2800" b="1" dirty="0" smtClean="0">
                <a:solidFill>
                  <a:srgbClr val="FFFF00"/>
                </a:solidFill>
                <a:latin typeface="Arial" panose="020B0604020202020204" pitchFamily="34" charset="0"/>
              </a:rPr>
              <a:t>العشر </a:t>
            </a:r>
            <a:r>
              <a:rPr lang="ar-KW" altLang="en-US" sz="1050" b="1" dirty="0" smtClean="0">
                <a:solidFill>
                  <a:srgbClr val="FFFF00"/>
                </a:solidFill>
                <a:latin typeface="Arial" panose="020B0604020202020204" pitchFamily="34" charset="0"/>
              </a:rPr>
              <a:t>(</a:t>
            </a:r>
            <a:r>
              <a:rPr lang="ar-SA" altLang="en-US" sz="1050" b="1" dirty="0" smtClean="0">
                <a:solidFill>
                  <a:srgbClr val="FFFF00"/>
                </a:solidFill>
                <a:latin typeface="Arial" panose="020B0604020202020204" pitchFamily="34" charset="0"/>
              </a:rPr>
              <a:t>82</a:t>
            </a:r>
            <a:r>
              <a:rPr lang="ar-KW" altLang="en-US" sz="1050" b="1" dirty="0" smtClean="0">
                <a:solidFill>
                  <a:srgbClr val="FFFF00"/>
                </a:solidFill>
                <a:latin typeface="Arial" panose="020B0604020202020204" pitchFamily="34" charset="0"/>
              </a:rPr>
              <a:t>0 </a:t>
            </a:r>
            <a:r>
              <a:rPr lang="ar-KW" altLang="en-US" sz="1050" b="1" dirty="0">
                <a:solidFill>
                  <a:srgbClr val="FFFF00"/>
                </a:solidFill>
                <a:latin typeface="Arial" panose="020B0604020202020204" pitchFamily="34" charset="0"/>
              </a:rPr>
              <a:t>هـ - </a:t>
            </a:r>
            <a:r>
              <a:rPr lang="ar-SA" altLang="en-US" sz="1050" b="1" dirty="0" smtClean="0">
                <a:solidFill>
                  <a:srgbClr val="FFFF00"/>
                </a:solidFill>
                <a:latin typeface="Arial" panose="020B0604020202020204" pitchFamily="34" charset="0"/>
              </a:rPr>
              <a:t>الآن </a:t>
            </a:r>
            <a:r>
              <a:rPr lang="en-US" altLang="en-US" sz="1050" b="1" dirty="0" smtClean="0">
                <a:solidFill>
                  <a:srgbClr val="FFFF00"/>
                </a:solidFill>
                <a:latin typeface="Arial" panose="020B0604020202020204" pitchFamily="34" charset="0"/>
              </a:rPr>
              <a:t>Now</a:t>
            </a:r>
            <a:r>
              <a:rPr lang="ar-KW" altLang="en-US" sz="1050" b="1" dirty="0" smtClean="0">
                <a:solidFill>
                  <a:srgbClr val="FFFF00"/>
                </a:solidFill>
                <a:latin typeface="Arial" panose="020B0604020202020204" pitchFamily="34" charset="0"/>
              </a:rPr>
              <a:t> </a:t>
            </a:r>
            <a:r>
              <a:rPr lang="ar-KW" altLang="en-US" sz="1050" b="1" dirty="0">
                <a:solidFill>
                  <a:srgbClr val="FFFF00"/>
                </a:solidFill>
                <a:latin typeface="Arial" panose="020B0604020202020204" pitchFamily="34" charset="0"/>
              </a:rPr>
              <a:t>)</a:t>
            </a:r>
            <a:r>
              <a:rPr lang="en-US" altLang="en-US" sz="1050" b="1" dirty="0">
                <a:solidFill>
                  <a:srgbClr val="FFFF00"/>
                </a:solidFill>
                <a:latin typeface="Arial" panose="020B0604020202020204" pitchFamily="34" charset="0"/>
                <a:cs typeface="Arial" panose="020B0604020202020204" pitchFamily="34" charset="0"/>
              </a:rPr>
              <a:t> </a:t>
            </a:r>
            <a:r>
              <a:rPr lang="en-US" altLang="en-US" sz="2000" b="1" dirty="0">
                <a:solidFill>
                  <a:srgbClr val="FFFF00"/>
                </a:solidFill>
                <a:latin typeface="Arial" panose="020B0604020202020204" pitchFamily="34" charset="0"/>
                <a:cs typeface="Arial" panose="020B0604020202020204" pitchFamily="34" charset="0"/>
              </a:rPr>
              <a:t>The era of the </a:t>
            </a:r>
            <a:r>
              <a:rPr lang="en-US" altLang="en-US" sz="2000" b="1" dirty="0" smtClean="0">
                <a:solidFill>
                  <a:srgbClr val="FFFF00"/>
                </a:solidFill>
                <a:latin typeface="Arial" panose="020B0604020202020204" pitchFamily="34" charset="0"/>
                <a:cs typeface="Arial" panose="020B0604020202020204" pitchFamily="34" charset="0"/>
              </a:rPr>
              <a:t>10 </a:t>
            </a:r>
            <a:r>
              <a:rPr lang="en-US" altLang="en-US" sz="2000" b="1" dirty="0" err="1">
                <a:solidFill>
                  <a:srgbClr val="FFFF00"/>
                </a:solidFill>
                <a:latin typeface="Arial" panose="020B0604020202020204" pitchFamily="34" charset="0"/>
                <a:cs typeface="Arial" panose="020B0604020202020204" pitchFamily="34" charset="0"/>
              </a:rPr>
              <a:t>Qera’at</a:t>
            </a:r>
            <a:r>
              <a:rPr lang="en-US" altLang="en-US" sz="2000" b="1" dirty="0">
                <a:solidFill>
                  <a:srgbClr val="FFFF00"/>
                </a:solidFill>
                <a:latin typeface="Arial" panose="020B0604020202020204" pitchFamily="34" charset="0"/>
                <a:cs typeface="Arial" panose="020B0604020202020204" pitchFamily="34" charset="0"/>
              </a:rPr>
              <a:t> </a:t>
            </a:r>
            <a:r>
              <a:rPr lang="en-US" altLang="en-US" sz="1600" b="1" dirty="0">
                <a:solidFill>
                  <a:srgbClr val="FFFF00"/>
                </a:solidFill>
                <a:latin typeface="Arial" panose="020B0604020202020204" pitchFamily="34" charset="0"/>
                <a:cs typeface="Arial" panose="020B0604020202020204" pitchFamily="34" charset="0"/>
              </a:rPr>
              <a:t>(readings)</a:t>
            </a:r>
            <a:r>
              <a:rPr lang="en-US" altLang="en-US" sz="300" b="1" dirty="0">
                <a:solidFill>
                  <a:srgbClr val="FFFF00"/>
                </a:solidFill>
                <a:latin typeface="Arial" panose="020B0604020202020204" pitchFamily="34" charset="0"/>
                <a:cs typeface="Arial" panose="020B0604020202020204" pitchFamily="34" charset="0"/>
              </a:rPr>
              <a:t> </a:t>
            </a:r>
            <a:endParaRPr lang="ar-KW" altLang="en-US" sz="900" b="1" dirty="0">
              <a:solidFill>
                <a:srgbClr val="FFFF00"/>
              </a:solidFill>
              <a:latin typeface="Arial" panose="020B0604020202020204" pitchFamily="34" charset="0"/>
            </a:endParaRPr>
          </a:p>
        </p:txBody>
      </p:sp>
      <p:sp>
        <p:nvSpPr>
          <p:cNvPr id="12" name="Rectangle 1"/>
          <p:cNvSpPr>
            <a:spLocks noChangeArrowheads="1"/>
          </p:cNvSpPr>
          <p:nvPr/>
        </p:nvSpPr>
        <p:spPr bwMode="auto">
          <a:xfrm>
            <a:off x="4605806" y="2319721"/>
            <a:ext cx="4752975" cy="830997"/>
          </a:xfrm>
          <a:prstGeom prst="rect">
            <a:avLst/>
          </a:prstGeom>
          <a:solidFill>
            <a:srgbClr val="C00000"/>
          </a:solidFill>
          <a:ln w="9525">
            <a:solidFill>
              <a:srgbClr val="FFFF00"/>
            </a:solidFill>
            <a:miter lim="800000"/>
            <a:headEnd/>
            <a:tailEnd/>
          </a:ln>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zh-CN" sz="2400" b="1" dirty="0">
                <a:solidFill>
                  <a:srgbClr val="FFFF00"/>
                </a:solidFill>
                <a:latin typeface="Garamond" panose="02020404030301010803" pitchFamily="18" charset="0"/>
                <a:cs typeface="AL-Mohanad Bold" pitchFamily="2" charset="0"/>
              </a:rPr>
              <a:t>مخاطر  جديدة  تهدد  </a:t>
            </a:r>
            <a:r>
              <a:rPr lang="ar-KW" altLang="zh-CN" sz="2400" b="1" dirty="0" smtClean="0">
                <a:solidFill>
                  <a:srgbClr val="FFFF00"/>
                </a:solidFill>
                <a:latin typeface="Garamond" panose="02020404030301010803" pitchFamily="18" charset="0"/>
                <a:cs typeface="AL-Mohanad Bold" pitchFamily="2" charset="0"/>
              </a:rPr>
              <a:t>القرآن</a:t>
            </a:r>
            <a:r>
              <a:rPr lang="en-US" altLang="zh-CN" sz="2400" b="1" dirty="0" smtClean="0">
                <a:solidFill>
                  <a:srgbClr val="FFFF00"/>
                </a:solidFill>
                <a:latin typeface="Garamond" panose="02020404030301010803" pitchFamily="18" charset="0"/>
                <a:cs typeface="AL-Mohanad Bold" pitchFamily="2" charset="0"/>
              </a:rPr>
              <a:t> </a:t>
            </a:r>
          </a:p>
          <a:p>
            <a:pPr algn="ctr" eaLnBrk="1" hangingPunct="1">
              <a:spcBef>
                <a:spcPct val="0"/>
              </a:spcBef>
              <a:buClrTx/>
              <a:buSzTx/>
              <a:buFontTx/>
              <a:buNone/>
            </a:pPr>
            <a:r>
              <a:rPr lang="en-US" altLang="zh-CN" sz="2400" b="1" dirty="0" smtClean="0">
                <a:solidFill>
                  <a:srgbClr val="FFFF00"/>
                </a:solidFill>
                <a:latin typeface="Garamond" panose="02020404030301010803" pitchFamily="18" charset="0"/>
                <a:cs typeface="AL-Mohanad Bold" pitchFamily="2" charset="0"/>
              </a:rPr>
              <a:t>New </a:t>
            </a:r>
            <a:r>
              <a:rPr lang="en-US" altLang="zh-CN" sz="2400" b="1" dirty="0" err="1" smtClean="0">
                <a:solidFill>
                  <a:srgbClr val="FFFF00"/>
                </a:solidFill>
                <a:latin typeface="Garamond" panose="02020404030301010803" pitchFamily="18" charset="0"/>
                <a:cs typeface="AL-Mohanad Bold" pitchFamily="2" charset="0"/>
              </a:rPr>
              <a:t>threatenings</a:t>
            </a:r>
            <a:r>
              <a:rPr lang="en-US" altLang="zh-CN" sz="2400" b="1" dirty="0" smtClean="0">
                <a:solidFill>
                  <a:srgbClr val="FFFF00"/>
                </a:solidFill>
                <a:latin typeface="Garamond" panose="02020404030301010803" pitchFamily="18" charset="0"/>
                <a:cs typeface="AL-Mohanad Bold" pitchFamily="2" charset="0"/>
              </a:rPr>
              <a:t> to the Quran</a:t>
            </a:r>
            <a:endParaRPr lang="ar-KW" altLang="en-US" sz="2400" dirty="0">
              <a:solidFill>
                <a:schemeClr val="tx1"/>
              </a:solidFill>
              <a:latin typeface="Garamond" panose="02020404030301010803" pitchFamily="18" charset="0"/>
              <a:ea typeface="华文楷体"/>
              <a:cs typeface="AL-Mohanad Bold" pitchFamily="2" charset="0"/>
            </a:endParaRPr>
          </a:p>
        </p:txBody>
      </p:sp>
      <p:sp>
        <p:nvSpPr>
          <p:cNvPr id="14" name="Rectangle 5"/>
          <p:cNvSpPr>
            <a:spLocks noChangeArrowheads="1"/>
          </p:cNvSpPr>
          <p:nvPr/>
        </p:nvSpPr>
        <p:spPr bwMode="auto">
          <a:xfrm>
            <a:off x="3573465" y="3150052"/>
            <a:ext cx="8354077"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lnSpc>
                <a:spcPct val="150000"/>
              </a:lnSpc>
              <a:spcBef>
                <a:spcPct val="0"/>
              </a:spcBef>
              <a:buClrTx/>
              <a:buSzTx/>
              <a:buFont typeface="Wingdings" panose="05000000000000000000" pitchFamily="2" charset="2"/>
              <a:buChar char="q"/>
            </a:pPr>
            <a:r>
              <a:rPr lang="ar-KW" altLang="en-US" sz="2400" b="1" dirty="0">
                <a:solidFill>
                  <a:schemeClr val="tx1"/>
                </a:solidFill>
                <a:latin typeface="Garamond" panose="02020404030301010803" pitchFamily="18" charset="0"/>
                <a:ea typeface="华文楷体"/>
                <a:cs typeface="华文楷体"/>
              </a:rPr>
              <a:t>الخوف من اندثار بعض الروايات </a:t>
            </a:r>
            <a:r>
              <a:rPr lang="ar-KW" altLang="en-US" sz="2400" b="1" dirty="0" smtClean="0">
                <a:solidFill>
                  <a:schemeClr val="tx1"/>
                </a:solidFill>
                <a:latin typeface="Garamond" panose="02020404030301010803" pitchFamily="18" charset="0"/>
                <a:ea typeface="华文楷体"/>
                <a:cs typeface="华文楷体"/>
              </a:rPr>
              <a:t>المتواترة</a:t>
            </a:r>
            <a:endParaRPr lang="en-US" altLang="en-US" sz="2400" b="1" dirty="0" smtClean="0">
              <a:solidFill>
                <a:schemeClr val="tx1"/>
              </a:solidFill>
              <a:latin typeface="Garamond" panose="02020404030301010803" pitchFamily="18" charset="0"/>
              <a:ea typeface="华文楷体"/>
              <a:cs typeface="华文楷体"/>
            </a:endParaRPr>
          </a:p>
          <a:p>
            <a:pPr marL="0" indent="0" algn="l" rtl="0">
              <a:lnSpc>
                <a:spcPct val="150000"/>
              </a:lnSpc>
              <a:spcBef>
                <a:spcPct val="0"/>
              </a:spcBef>
              <a:buClrTx/>
              <a:buSzTx/>
              <a:buNone/>
            </a:pPr>
            <a:r>
              <a:rPr lang="en-US" altLang="en-US" sz="2000" b="1" dirty="0" smtClean="0">
                <a:solidFill>
                  <a:schemeClr val="tx1"/>
                </a:solidFill>
                <a:latin typeface="Garamond" panose="02020404030301010803" pitchFamily="18" charset="0"/>
                <a:ea typeface="华文楷体"/>
                <a:cs typeface="华文楷体"/>
              </a:rPr>
              <a:t>The fear </a:t>
            </a:r>
            <a:r>
              <a:rPr lang="en-US" altLang="en-US" sz="2000" b="1" dirty="0">
                <a:solidFill>
                  <a:schemeClr val="tx1"/>
                </a:solidFill>
                <a:latin typeface="Garamond" panose="02020404030301010803" pitchFamily="18" charset="0"/>
                <a:ea typeface="华文楷体"/>
                <a:cs typeface="华文楷体"/>
              </a:rPr>
              <a:t>of the disappearance of some </a:t>
            </a:r>
            <a:r>
              <a:rPr lang="en-US" altLang="en-US" sz="2000" b="1" dirty="0" err="1" smtClean="0">
                <a:solidFill>
                  <a:schemeClr val="tx1"/>
                </a:solidFill>
                <a:latin typeface="Garamond" panose="02020404030301010803" pitchFamily="18" charset="0"/>
                <a:ea typeface="华文楷体"/>
                <a:cs typeface="华文楷体"/>
              </a:rPr>
              <a:t>Motawater</a:t>
            </a:r>
            <a:r>
              <a:rPr lang="en-US" altLang="en-US" sz="2000" b="1" dirty="0" smtClean="0">
                <a:solidFill>
                  <a:schemeClr val="tx1"/>
                </a:solidFill>
                <a:latin typeface="Garamond" panose="02020404030301010803" pitchFamily="18" charset="0"/>
                <a:ea typeface="华文楷体"/>
                <a:cs typeface="华文楷体"/>
              </a:rPr>
              <a:t> </a:t>
            </a:r>
            <a:r>
              <a:rPr lang="en-US" altLang="en-US" sz="2000" b="1" dirty="0" err="1" smtClean="0">
                <a:solidFill>
                  <a:schemeClr val="tx1"/>
                </a:solidFill>
                <a:latin typeface="Garamond" panose="02020404030301010803" pitchFamily="18" charset="0"/>
                <a:ea typeface="华文楷体"/>
                <a:cs typeface="华文楷体"/>
              </a:rPr>
              <a:t>Qera’at</a:t>
            </a:r>
            <a:endParaRPr lang="en-US" altLang="en-US" sz="2000" b="1" dirty="0">
              <a:solidFill>
                <a:schemeClr val="tx1"/>
              </a:solidFill>
              <a:latin typeface="Garamond" panose="02020404030301010803" pitchFamily="18" charset="0"/>
              <a:ea typeface="华文楷体"/>
              <a:cs typeface="华文楷体"/>
            </a:endParaRPr>
          </a:p>
          <a:p>
            <a:pPr eaLnBrk="1" hangingPunct="1">
              <a:lnSpc>
                <a:spcPct val="150000"/>
              </a:lnSpc>
              <a:spcBef>
                <a:spcPct val="0"/>
              </a:spcBef>
              <a:buClrTx/>
              <a:buSzTx/>
              <a:buFont typeface="Wingdings" panose="05000000000000000000" pitchFamily="2" charset="2"/>
              <a:buChar char="q"/>
            </a:pPr>
            <a:r>
              <a:rPr lang="ar-KW" altLang="en-US" sz="2400" b="1" dirty="0" smtClean="0">
                <a:solidFill>
                  <a:schemeClr val="tx1"/>
                </a:solidFill>
                <a:latin typeface="Garamond" panose="02020404030301010803" pitchFamily="18" charset="0"/>
                <a:ea typeface="华文楷体"/>
                <a:cs typeface="华文楷体"/>
              </a:rPr>
              <a:t>اختلاط </a:t>
            </a:r>
            <a:r>
              <a:rPr lang="ar-KW" altLang="en-US" sz="2400" b="1" dirty="0">
                <a:solidFill>
                  <a:schemeClr val="tx1"/>
                </a:solidFill>
                <a:latin typeface="Garamond" panose="02020404030301010803" pitchFamily="18" charset="0"/>
                <a:ea typeface="华文楷体"/>
                <a:cs typeface="华文楷体"/>
              </a:rPr>
              <a:t>المتواتر بغيره  </a:t>
            </a:r>
            <a:endParaRPr lang="en-US" altLang="en-US" sz="2400" b="1" dirty="0" smtClean="0">
              <a:solidFill>
                <a:schemeClr val="tx1"/>
              </a:solidFill>
              <a:latin typeface="Garamond" panose="02020404030301010803" pitchFamily="18" charset="0"/>
              <a:ea typeface="华文楷体"/>
              <a:cs typeface="华文楷体"/>
            </a:endParaRPr>
          </a:p>
          <a:p>
            <a:pPr marL="0" indent="0" algn="l" rtl="0" eaLnBrk="1" hangingPunct="1">
              <a:lnSpc>
                <a:spcPct val="150000"/>
              </a:lnSpc>
              <a:spcBef>
                <a:spcPct val="0"/>
              </a:spcBef>
              <a:buClrTx/>
              <a:buSzTx/>
              <a:buNone/>
            </a:pPr>
            <a:r>
              <a:rPr lang="en-US" altLang="en-US" sz="2000" b="1" dirty="0">
                <a:solidFill>
                  <a:schemeClr val="tx1"/>
                </a:solidFill>
                <a:latin typeface="Garamond" panose="02020404030301010803" pitchFamily="18" charset="0"/>
                <a:ea typeface="华文楷体"/>
                <a:cs typeface="华文楷体"/>
              </a:rPr>
              <a:t>Mixing the </a:t>
            </a:r>
            <a:r>
              <a:rPr lang="en-US" altLang="en-US" sz="2000" b="1" dirty="0" err="1">
                <a:solidFill>
                  <a:schemeClr val="tx1"/>
                </a:solidFill>
                <a:latin typeface="Garamond" panose="02020404030301010803" pitchFamily="18" charset="0"/>
                <a:ea typeface="华文楷体"/>
                <a:cs typeface="华文楷体"/>
              </a:rPr>
              <a:t>Motawater</a:t>
            </a:r>
            <a:r>
              <a:rPr lang="en-US" altLang="en-US" sz="2000" b="1" dirty="0">
                <a:solidFill>
                  <a:schemeClr val="tx1"/>
                </a:solidFill>
                <a:latin typeface="Garamond" panose="02020404030301010803" pitchFamily="18" charset="0"/>
                <a:ea typeface="华文楷体"/>
                <a:cs typeface="华文楷体"/>
              </a:rPr>
              <a:t> of the </a:t>
            </a:r>
            <a:r>
              <a:rPr lang="en-US" altLang="en-US" sz="2000" b="1" dirty="0" err="1">
                <a:solidFill>
                  <a:schemeClr val="tx1"/>
                </a:solidFill>
                <a:latin typeface="Garamond" panose="02020404030301010803" pitchFamily="18" charset="0"/>
                <a:ea typeface="华文楷体"/>
                <a:cs typeface="华文楷体"/>
              </a:rPr>
              <a:t>Qera’at</a:t>
            </a:r>
            <a:r>
              <a:rPr lang="en-US" altLang="en-US" sz="2000" b="1" dirty="0">
                <a:solidFill>
                  <a:schemeClr val="tx1"/>
                </a:solidFill>
                <a:latin typeface="Garamond" panose="02020404030301010803" pitchFamily="18" charset="0"/>
                <a:ea typeface="华文楷体"/>
                <a:cs typeface="华文楷体"/>
              </a:rPr>
              <a:t> with the others</a:t>
            </a:r>
            <a:endParaRPr lang="en-US" altLang="en-US" sz="2000" b="1" dirty="0">
              <a:solidFill>
                <a:schemeClr val="tx1"/>
              </a:solidFill>
              <a:latin typeface="Garamond" panose="02020404030301010803" pitchFamily="18" charset="0"/>
              <a:ea typeface="华文楷体"/>
              <a:cs typeface="华文楷体"/>
            </a:endParaRPr>
          </a:p>
          <a:p>
            <a:pPr eaLnBrk="1" hangingPunct="1">
              <a:lnSpc>
                <a:spcPct val="150000"/>
              </a:lnSpc>
              <a:spcBef>
                <a:spcPct val="0"/>
              </a:spcBef>
              <a:buClrTx/>
              <a:buSzTx/>
              <a:buFont typeface="Wingdings" panose="05000000000000000000" pitchFamily="2" charset="2"/>
              <a:buChar char="q"/>
            </a:pPr>
            <a:r>
              <a:rPr lang="ar-KW" altLang="en-US" sz="2400" b="1" dirty="0" smtClean="0">
                <a:solidFill>
                  <a:schemeClr val="tx1"/>
                </a:solidFill>
                <a:latin typeface="Garamond" panose="02020404030301010803" pitchFamily="18" charset="0"/>
                <a:ea typeface="华文楷体"/>
                <a:cs typeface="华文楷体"/>
              </a:rPr>
              <a:t>اهمال </a:t>
            </a:r>
            <a:r>
              <a:rPr lang="ar-KW" altLang="en-US" sz="2400" b="1" dirty="0">
                <a:solidFill>
                  <a:schemeClr val="tx1"/>
                </a:solidFill>
                <a:latin typeface="Garamond" panose="02020404030301010803" pitchFamily="18" charset="0"/>
                <a:ea typeface="华文楷体"/>
                <a:cs typeface="华文楷体"/>
              </a:rPr>
              <a:t>الطرق التي لم يسلكها </a:t>
            </a:r>
            <a:r>
              <a:rPr lang="ar-KW" altLang="en-US" sz="2400" b="1" dirty="0" smtClean="0">
                <a:solidFill>
                  <a:schemeClr val="tx1"/>
                </a:solidFill>
                <a:latin typeface="Garamond" panose="02020404030301010803" pitchFamily="18" charset="0"/>
                <a:ea typeface="华文楷体"/>
                <a:cs typeface="华文楷体"/>
              </a:rPr>
              <a:t>الشاطبي</a:t>
            </a:r>
            <a:endParaRPr lang="en-US" altLang="en-US" sz="2400" b="1" dirty="0" smtClean="0">
              <a:solidFill>
                <a:schemeClr val="tx1"/>
              </a:solidFill>
              <a:latin typeface="Garamond" panose="02020404030301010803" pitchFamily="18" charset="0"/>
              <a:ea typeface="华文楷体"/>
              <a:cs typeface="华文楷体"/>
            </a:endParaRPr>
          </a:p>
          <a:p>
            <a:pPr marL="0" indent="0" algn="l" rtl="0">
              <a:lnSpc>
                <a:spcPct val="150000"/>
              </a:lnSpc>
              <a:spcBef>
                <a:spcPct val="0"/>
              </a:spcBef>
              <a:buClrTx/>
              <a:buSzTx/>
              <a:buNone/>
            </a:pPr>
            <a:r>
              <a:rPr lang="en-US" altLang="en-US" sz="2000" b="1" dirty="0">
                <a:solidFill>
                  <a:schemeClr val="tx1"/>
                </a:solidFill>
                <a:latin typeface="Garamond" panose="02020404030301010803" pitchFamily="18" charset="0"/>
                <a:ea typeface="华文楷体"/>
                <a:cs typeface="华文楷体"/>
              </a:rPr>
              <a:t>Neglecting </a:t>
            </a:r>
            <a:r>
              <a:rPr lang="en-US" altLang="en-US" sz="2000" b="1" dirty="0">
                <a:solidFill>
                  <a:schemeClr val="tx1"/>
                </a:solidFill>
                <a:latin typeface="Garamond" panose="02020404030301010803" pitchFamily="18" charset="0"/>
                <a:ea typeface="华文楷体"/>
                <a:cs typeface="华文楷体"/>
              </a:rPr>
              <a:t>the </a:t>
            </a:r>
            <a:r>
              <a:rPr lang="en-US" altLang="en-US" sz="2000" b="1" dirty="0" smtClean="0">
                <a:solidFill>
                  <a:schemeClr val="tx1"/>
                </a:solidFill>
                <a:latin typeface="Garamond" panose="02020404030301010803" pitchFamily="18" charset="0"/>
                <a:ea typeface="华文楷体"/>
                <a:cs typeface="华文楷体"/>
              </a:rPr>
              <a:t>“</a:t>
            </a:r>
            <a:r>
              <a:rPr lang="en-US" altLang="en-US" sz="2000" b="1" dirty="0" err="1" smtClean="0">
                <a:solidFill>
                  <a:schemeClr val="tx1"/>
                </a:solidFill>
                <a:latin typeface="Garamond" panose="02020404030301010803" pitchFamily="18" charset="0"/>
                <a:ea typeface="华文楷体"/>
                <a:cs typeface="华文楷体"/>
              </a:rPr>
              <a:t>Toroq</a:t>
            </a:r>
            <a:r>
              <a:rPr lang="en-US" altLang="en-US" sz="2000" b="1" dirty="0" smtClean="0">
                <a:solidFill>
                  <a:schemeClr val="tx1"/>
                </a:solidFill>
                <a:latin typeface="Garamond" panose="02020404030301010803" pitchFamily="18" charset="0"/>
                <a:ea typeface="华文楷体"/>
                <a:cs typeface="华文楷体"/>
              </a:rPr>
              <a:t>” (chains) that </a:t>
            </a:r>
            <a:r>
              <a:rPr lang="en-US" altLang="en-US" sz="2000" b="1" dirty="0">
                <a:solidFill>
                  <a:schemeClr val="tx1"/>
                </a:solidFill>
                <a:latin typeface="Garamond" panose="02020404030301010803" pitchFamily="18" charset="0"/>
                <a:ea typeface="华文楷体"/>
                <a:cs typeface="华文楷体"/>
              </a:rPr>
              <a:t>Al-</a:t>
            </a:r>
            <a:r>
              <a:rPr lang="en-US" altLang="en-US" sz="2000" b="1" dirty="0" err="1">
                <a:solidFill>
                  <a:schemeClr val="tx1"/>
                </a:solidFill>
                <a:latin typeface="Garamond" panose="02020404030301010803" pitchFamily="18" charset="0"/>
                <a:ea typeface="华文楷体"/>
                <a:cs typeface="华文楷体"/>
              </a:rPr>
              <a:t>Shattabi</a:t>
            </a:r>
            <a:r>
              <a:rPr lang="en-US" altLang="en-US" sz="2000" b="1" dirty="0">
                <a:solidFill>
                  <a:schemeClr val="tx1"/>
                </a:solidFill>
                <a:latin typeface="Garamond" panose="02020404030301010803" pitchFamily="18" charset="0"/>
                <a:ea typeface="华文楷体"/>
                <a:cs typeface="华文楷体"/>
              </a:rPr>
              <a:t> did not </a:t>
            </a:r>
            <a:r>
              <a:rPr lang="en-US" altLang="en-US" sz="2000" b="1" dirty="0" smtClean="0">
                <a:solidFill>
                  <a:schemeClr val="tx1"/>
                </a:solidFill>
                <a:latin typeface="Garamond" panose="02020404030301010803" pitchFamily="18" charset="0"/>
                <a:ea typeface="华文楷体"/>
                <a:cs typeface="华文楷体"/>
              </a:rPr>
              <a:t>consider</a:t>
            </a:r>
            <a:endParaRPr lang="fr-FR" altLang="en-US" sz="2000" b="1" dirty="0">
              <a:solidFill>
                <a:schemeClr val="tx1"/>
              </a:solidFill>
              <a:latin typeface="Garamond" panose="02020404030301010803" pitchFamily="18" charset="0"/>
              <a:ea typeface="华文楷体"/>
              <a:cs typeface="华文楷体"/>
            </a:endParaRPr>
          </a:p>
        </p:txBody>
      </p:sp>
    </p:spTree>
    <p:custDataLst>
      <p:tags r:id="rId1"/>
    </p:custDataLst>
    <p:extLst>
      <p:ext uri="{BB962C8B-B14F-4D97-AF65-F5344CB8AC3E}">
        <p14:creationId xmlns:p14="http://schemas.microsoft.com/office/powerpoint/2010/main" val="41002552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2" grpId="0" animBg="1"/>
      <p:bldP spid="14" grpId="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4353815" y="2537138"/>
            <a:ext cx="4684660"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150000"/>
              </a:lnSpc>
              <a:spcBef>
                <a:spcPct val="0"/>
              </a:spcBef>
              <a:buClrTx/>
              <a:buSzTx/>
              <a:buFontTx/>
              <a:buNone/>
            </a:pPr>
            <a:r>
              <a:rPr lang="ar-KW" altLang="en-US" sz="2800" b="1" dirty="0">
                <a:solidFill>
                  <a:schemeClr val="accent1">
                    <a:lumMod val="75000"/>
                  </a:schemeClr>
                </a:solidFill>
                <a:latin typeface="Garamond" panose="02020404030301010803" pitchFamily="18" charset="0"/>
                <a:ea typeface="华文楷体"/>
                <a:cs typeface="华文楷体"/>
              </a:rPr>
              <a:t>إحصاء طرق </a:t>
            </a:r>
            <a:r>
              <a:rPr lang="ar-KW" altLang="en-US" sz="2800" b="1" dirty="0" smtClean="0">
                <a:solidFill>
                  <a:schemeClr val="accent1">
                    <a:lumMod val="75000"/>
                  </a:schemeClr>
                </a:solidFill>
                <a:latin typeface="Garamond" panose="02020404030301010803" pitchFamily="18" charset="0"/>
                <a:ea typeface="华文楷体"/>
                <a:cs typeface="华文楷体"/>
              </a:rPr>
              <a:t>الرواة</a:t>
            </a:r>
            <a:endParaRPr lang="en-US" altLang="en-US" sz="2800" b="1" dirty="0" smtClean="0">
              <a:solidFill>
                <a:schemeClr val="accent1">
                  <a:lumMod val="75000"/>
                </a:schemeClr>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en-US" altLang="en-US" sz="1400" b="1" dirty="0" smtClean="0">
                <a:solidFill>
                  <a:schemeClr val="accent1">
                    <a:lumMod val="75000"/>
                  </a:schemeClr>
                </a:solidFill>
                <a:latin typeface="Garamond" panose="02020404030301010803" pitchFamily="18" charset="0"/>
                <a:ea typeface="华文楷体"/>
                <a:cs typeface="华文楷体"/>
              </a:rPr>
              <a:t>Collecting the “</a:t>
            </a:r>
            <a:r>
              <a:rPr lang="en-US" altLang="en-US" sz="1400" b="1" dirty="0" err="1" smtClean="0">
                <a:solidFill>
                  <a:schemeClr val="accent1">
                    <a:lumMod val="75000"/>
                  </a:schemeClr>
                </a:solidFill>
                <a:latin typeface="Garamond" panose="02020404030301010803" pitchFamily="18" charset="0"/>
                <a:ea typeface="华文楷体"/>
                <a:cs typeface="华文楷体"/>
              </a:rPr>
              <a:t>Toroq</a:t>
            </a:r>
            <a:r>
              <a:rPr lang="en-US" altLang="en-US" sz="1400" b="1" dirty="0" smtClean="0">
                <a:solidFill>
                  <a:schemeClr val="accent1">
                    <a:lumMod val="75000"/>
                  </a:schemeClr>
                </a:solidFill>
                <a:latin typeface="Garamond" panose="02020404030301010803" pitchFamily="18" charset="0"/>
                <a:ea typeface="华文楷体"/>
                <a:cs typeface="华文楷体"/>
              </a:rPr>
              <a:t>” </a:t>
            </a:r>
            <a:r>
              <a:rPr lang="en-US" altLang="en-US" sz="1050" b="1" dirty="0" smtClean="0">
                <a:solidFill>
                  <a:schemeClr val="accent1">
                    <a:lumMod val="75000"/>
                  </a:schemeClr>
                </a:solidFill>
                <a:latin typeface="Garamond" panose="02020404030301010803" pitchFamily="18" charset="0"/>
                <a:ea typeface="华文楷体"/>
                <a:cs typeface="华文楷体"/>
              </a:rPr>
              <a:t>(chains) </a:t>
            </a:r>
            <a:r>
              <a:rPr lang="en-US" altLang="en-US" sz="1400" b="1" dirty="0" smtClean="0">
                <a:solidFill>
                  <a:schemeClr val="accent1">
                    <a:lumMod val="75000"/>
                  </a:schemeClr>
                </a:solidFill>
                <a:latin typeface="Garamond" panose="02020404030301010803" pitchFamily="18" charset="0"/>
                <a:ea typeface="华文楷体"/>
                <a:cs typeface="华文楷体"/>
              </a:rPr>
              <a:t>of the </a:t>
            </a:r>
            <a:r>
              <a:rPr lang="en-US" altLang="en-US" sz="1400" b="1" dirty="0" err="1" smtClean="0">
                <a:solidFill>
                  <a:schemeClr val="accent1">
                    <a:lumMod val="75000"/>
                  </a:schemeClr>
                </a:solidFill>
                <a:latin typeface="Garamond" panose="02020404030301010803" pitchFamily="18" charset="0"/>
                <a:ea typeface="华文楷体"/>
                <a:cs typeface="华文楷体"/>
              </a:rPr>
              <a:t>Rowaah</a:t>
            </a:r>
            <a:endParaRPr lang="ar-KW" altLang="en-US" sz="1400" b="1" dirty="0">
              <a:solidFill>
                <a:schemeClr val="accent1">
                  <a:lumMod val="75000"/>
                </a:schemeClr>
              </a:solidFill>
              <a:latin typeface="Garamond" panose="02020404030301010803" pitchFamily="18" charset="0"/>
              <a:ea typeface="华文楷体"/>
              <a:cs typeface="华文楷体"/>
            </a:endParaRPr>
          </a:p>
          <a:p>
            <a:pPr algn="ctr">
              <a:lnSpc>
                <a:spcPct val="150000"/>
              </a:lnSpc>
              <a:spcBef>
                <a:spcPct val="0"/>
              </a:spcBef>
              <a:buClrTx/>
              <a:buSzTx/>
              <a:buNone/>
            </a:pPr>
            <a:r>
              <a:rPr lang="en-US" altLang="en-US" sz="1800" b="1" dirty="0">
                <a:solidFill>
                  <a:schemeClr val="tx1"/>
                </a:solidFill>
                <a:latin typeface="Garamond" panose="02020404030301010803" pitchFamily="18" charset="0"/>
                <a:ea typeface="华文楷体"/>
                <a:cs typeface="华文楷体"/>
              </a:rPr>
              <a:t> Chains</a:t>
            </a:r>
            <a:r>
              <a:rPr lang="ar-KW" altLang="en-US" sz="1800" b="1" dirty="0">
                <a:solidFill>
                  <a:schemeClr val="tx1"/>
                </a:solidFill>
                <a:latin typeface="Garamond" panose="02020404030301010803" pitchFamily="18" charset="0"/>
                <a:ea typeface="华文楷体"/>
                <a:cs typeface="华文楷体"/>
              </a:rPr>
              <a:t>998 طريقاً</a:t>
            </a:r>
            <a:endParaRPr lang="fr-FR" altLang="en-US" sz="1800" b="1" dirty="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endParaRPr lang="en-US" altLang="en-US" sz="1800" b="1" dirty="0" smtClean="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ar-KW" altLang="en-US" sz="1800" b="1" dirty="0" smtClean="0">
                <a:solidFill>
                  <a:schemeClr val="tx1"/>
                </a:solidFill>
                <a:latin typeface="Garamond" panose="02020404030301010803" pitchFamily="18" charset="0"/>
                <a:ea typeface="华文楷体"/>
                <a:cs typeface="华文楷体"/>
              </a:rPr>
              <a:t>«</a:t>
            </a:r>
            <a:r>
              <a:rPr lang="ar-KW" altLang="en-US" sz="1800" b="1" dirty="0" smtClean="0">
                <a:solidFill>
                  <a:srgbClr val="C00000"/>
                </a:solidFill>
                <a:latin typeface="Garamond" panose="02020404030301010803" pitchFamily="18" charset="0"/>
                <a:ea typeface="华文楷体"/>
                <a:cs typeface="华文楷体"/>
              </a:rPr>
              <a:t> </a:t>
            </a:r>
            <a:r>
              <a:rPr lang="ar-KW" altLang="en-US" sz="1800" b="1" dirty="0">
                <a:solidFill>
                  <a:srgbClr val="C00000"/>
                </a:solidFill>
                <a:latin typeface="Garamond" panose="02020404030301010803" pitchFamily="18" charset="0"/>
                <a:ea typeface="华文楷体"/>
                <a:cs typeface="华文楷体"/>
              </a:rPr>
              <a:t>النشر في القراءات العشر </a:t>
            </a:r>
            <a:r>
              <a:rPr lang="ar-KW" altLang="en-US" sz="1800" b="1" dirty="0" smtClean="0">
                <a:solidFill>
                  <a:schemeClr val="tx1"/>
                </a:solidFill>
                <a:latin typeface="Garamond" panose="02020404030301010803" pitchFamily="18" charset="0"/>
                <a:ea typeface="华文楷体"/>
                <a:cs typeface="华文楷体"/>
              </a:rPr>
              <a:t>»</a:t>
            </a:r>
            <a:endParaRPr lang="en-US" altLang="en-US" sz="1800" b="1" dirty="0" smtClean="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en-US" altLang="en-US" sz="1800" b="1" dirty="0" smtClean="0">
                <a:solidFill>
                  <a:schemeClr val="tx1"/>
                </a:solidFill>
                <a:latin typeface="Garamond" panose="02020404030301010803" pitchFamily="18" charset="0"/>
                <a:ea typeface="华文楷体"/>
                <a:cs typeface="华文楷体"/>
              </a:rPr>
              <a:t>“</a:t>
            </a:r>
            <a:r>
              <a:rPr lang="en-US" altLang="en-US" sz="1800" b="1" dirty="0" smtClean="0">
                <a:solidFill>
                  <a:srgbClr val="B40305"/>
                </a:solidFill>
                <a:latin typeface="Garamond" panose="02020404030301010803" pitchFamily="18" charset="0"/>
                <a:ea typeface="华文楷体"/>
                <a:cs typeface="华文楷体"/>
              </a:rPr>
              <a:t>Al-Nash .. In the 10 </a:t>
            </a:r>
            <a:r>
              <a:rPr lang="en-US" altLang="en-US" sz="1800" b="1" dirty="0" err="1" smtClean="0">
                <a:solidFill>
                  <a:srgbClr val="B40305"/>
                </a:solidFill>
                <a:latin typeface="Garamond" panose="02020404030301010803" pitchFamily="18" charset="0"/>
                <a:ea typeface="华文楷体"/>
                <a:cs typeface="华文楷体"/>
              </a:rPr>
              <a:t>Qera’at</a:t>
            </a:r>
            <a:r>
              <a:rPr lang="en-US" altLang="en-US" sz="1800" b="1" dirty="0" smtClean="0">
                <a:solidFill>
                  <a:schemeClr val="tx1"/>
                </a:solidFill>
                <a:latin typeface="Garamond" panose="02020404030301010803" pitchFamily="18" charset="0"/>
                <a:ea typeface="华文楷体"/>
                <a:cs typeface="华文楷体"/>
              </a:rPr>
              <a:t>”</a:t>
            </a:r>
            <a:endParaRPr lang="ar-KW" altLang="en-US" sz="1800" b="1" dirty="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ar-KW" altLang="en-US" sz="1800" b="1" dirty="0">
                <a:solidFill>
                  <a:schemeClr val="tx1"/>
                </a:solidFill>
                <a:latin typeface="Garamond" panose="02020404030301010803" pitchFamily="18" charset="0"/>
                <a:ea typeface="华文楷体"/>
                <a:cs typeface="华文楷体"/>
              </a:rPr>
              <a:t>متن « </a:t>
            </a:r>
            <a:r>
              <a:rPr lang="ar-KW" altLang="en-US" sz="1800" b="1" dirty="0">
                <a:solidFill>
                  <a:srgbClr val="0033CC"/>
                </a:solidFill>
                <a:latin typeface="Garamond" panose="02020404030301010803" pitchFamily="18" charset="0"/>
                <a:ea typeface="华文楷体"/>
                <a:cs typeface="华文楷体"/>
              </a:rPr>
              <a:t>طيبة النشر </a:t>
            </a:r>
            <a:r>
              <a:rPr lang="ar-KW" altLang="en-US" sz="1800" b="1" dirty="0" smtClean="0">
                <a:solidFill>
                  <a:schemeClr val="tx1"/>
                </a:solidFill>
                <a:latin typeface="Garamond" panose="02020404030301010803" pitchFamily="18" charset="0"/>
                <a:ea typeface="华文楷体"/>
                <a:cs typeface="华文楷体"/>
              </a:rPr>
              <a:t>»</a:t>
            </a:r>
            <a:endParaRPr lang="en-US" altLang="en-US" sz="1800" b="1" dirty="0" smtClean="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en-US" altLang="en-US" sz="1800" b="1" dirty="0" smtClean="0">
                <a:solidFill>
                  <a:schemeClr val="tx1"/>
                </a:solidFill>
                <a:latin typeface="Garamond" panose="02020404030301010803" pitchFamily="18" charset="0"/>
                <a:ea typeface="华文楷体"/>
                <a:cs typeface="华文楷体"/>
              </a:rPr>
              <a:t>The poem “ </a:t>
            </a:r>
            <a:r>
              <a:rPr lang="en-US" altLang="en-US" sz="1800" b="1" dirty="0" err="1" smtClean="0">
                <a:solidFill>
                  <a:srgbClr val="0033CC"/>
                </a:solidFill>
                <a:latin typeface="Garamond" panose="02020404030301010803" pitchFamily="18" charset="0"/>
                <a:ea typeface="华文楷体"/>
                <a:cs typeface="华文楷体"/>
              </a:rPr>
              <a:t>Tayyibat</a:t>
            </a:r>
            <a:r>
              <a:rPr lang="en-US" altLang="en-US" sz="1800" b="1" dirty="0" smtClean="0">
                <a:solidFill>
                  <a:srgbClr val="0033CC"/>
                </a:solidFill>
                <a:latin typeface="Garamond" panose="02020404030301010803" pitchFamily="18" charset="0"/>
                <a:ea typeface="华文楷体"/>
                <a:cs typeface="华文楷体"/>
              </a:rPr>
              <a:t> al-</a:t>
            </a:r>
            <a:r>
              <a:rPr lang="en-US" altLang="en-US" sz="1800" b="1" dirty="0" err="1" smtClean="0">
                <a:solidFill>
                  <a:srgbClr val="0033CC"/>
                </a:solidFill>
                <a:latin typeface="Garamond" panose="02020404030301010803" pitchFamily="18" charset="0"/>
                <a:ea typeface="华文楷体"/>
                <a:cs typeface="华文楷体"/>
              </a:rPr>
              <a:t>Nashr</a:t>
            </a:r>
            <a:r>
              <a:rPr lang="en-US" altLang="en-US" sz="1800" b="1" dirty="0" smtClean="0">
                <a:solidFill>
                  <a:schemeClr val="tx1"/>
                </a:solidFill>
                <a:latin typeface="Garamond" panose="02020404030301010803" pitchFamily="18" charset="0"/>
                <a:ea typeface="华文楷体"/>
                <a:cs typeface="华文楷体"/>
              </a:rPr>
              <a:t>”</a:t>
            </a:r>
            <a:endParaRPr lang="ar-KW" altLang="en-US" sz="1200" b="1" dirty="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ar-KW" altLang="en-US" sz="1800" b="1" dirty="0">
                <a:solidFill>
                  <a:schemeClr val="tx1"/>
                </a:solidFill>
                <a:latin typeface="Garamond" panose="02020404030301010803" pitchFamily="18" charset="0"/>
                <a:ea typeface="华文楷体"/>
                <a:cs typeface="华文楷体"/>
              </a:rPr>
              <a:t>799 </a:t>
            </a:r>
            <a:r>
              <a:rPr lang="ar-KW" altLang="en-US" sz="1800" b="1" dirty="0" smtClean="0">
                <a:solidFill>
                  <a:schemeClr val="tx1"/>
                </a:solidFill>
                <a:latin typeface="Garamond" panose="02020404030301010803" pitchFamily="18" charset="0"/>
                <a:ea typeface="华文楷体"/>
                <a:cs typeface="华文楷体"/>
              </a:rPr>
              <a:t>هـ</a:t>
            </a:r>
            <a:endParaRPr lang="ar-KW" altLang="en-US" sz="1800" b="1" dirty="0">
              <a:solidFill>
                <a:schemeClr val="tx1"/>
              </a:solidFill>
              <a:latin typeface="Garamond" panose="02020404030301010803" pitchFamily="18" charset="0"/>
              <a:ea typeface="华文楷体"/>
              <a:cs typeface="华文楷体"/>
            </a:endParaRPr>
          </a:p>
        </p:txBody>
      </p:sp>
      <p:sp>
        <p:nvSpPr>
          <p:cNvPr id="8" name="Rectangle 1"/>
          <p:cNvSpPr>
            <a:spLocks noChangeArrowheads="1"/>
          </p:cNvSpPr>
          <p:nvPr/>
        </p:nvSpPr>
        <p:spPr bwMode="auto">
          <a:xfrm>
            <a:off x="9141854" y="3453349"/>
            <a:ext cx="2663825" cy="2554545"/>
          </a:xfrm>
          <a:prstGeom prst="rect">
            <a:avLst/>
          </a:prstGeom>
          <a:solidFill>
            <a:schemeClr val="tx2">
              <a:lumMod val="50000"/>
            </a:schemeClr>
          </a:solidFill>
          <a:ln w="9525">
            <a:solidFill>
              <a:srgbClr val="FFFF00"/>
            </a:solidFill>
            <a:miter lim="800000"/>
            <a:headEnd/>
            <a:tailEnd/>
          </a:ln>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ar-KW" altLang="en-US" sz="4800" b="1" dirty="0">
                <a:solidFill>
                  <a:srgbClr val="FFFF00"/>
                </a:solidFill>
                <a:latin typeface="Garamond" panose="02020404030301010803" pitchFamily="18" charset="0"/>
                <a:cs typeface="PT Bold Heading" pitchFamily="2" charset="-78"/>
              </a:rPr>
              <a:t>ابن </a:t>
            </a:r>
            <a:r>
              <a:rPr lang="ar-KW" altLang="en-US" sz="4800" b="1" dirty="0" smtClean="0">
                <a:solidFill>
                  <a:srgbClr val="FFFF00"/>
                </a:solidFill>
                <a:latin typeface="Garamond" panose="02020404030301010803" pitchFamily="18" charset="0"/>
                <a:cs typeface="PT Bold Heading" pitchFamily="2" charset="-78"/>
              </a:rPr>
              <a:t>الجزري</a:t>
            </a:r>
            <a:endParaRPr lang="en-US" altLang="en-US" sz="4800" b="1" dirty="0" smtClean="0">
              <a:solidFill>
                <a:srgbClr val="FFFF00"/>
              </a:solidFill>
              <a:latin typeface="Garamond" panose="02020404030301010803" pitchFamily="18" charset="0"/>
              <a:cs typeface="PT Bold Heading" pitchFamily="2" charset="-78"/>
            </a:endParaRPr>
          </a:p>
          <a:p>
            <a:pPr algn="ctr" rtl="0" eaLnBrk="1" hangingPunct="1">
              <a:spcBef>
                <a:spcPct val="0"/>
              </a:spcBef>
              <a:buClrTx/>
              <a:buSzTx/>
              <a:buFontTx/>
              <a:buNone/>
            </a:pPr>
            <a:r>
              <a:rPr lang="en-US" altLang="en-US" sz="3600" b="1" dirty="0" smtClean="0">
                <a:solidFill>
                  <a:srgbClr val="FFFF00"/>
                </a:solidFill>
                <a:latin typeface="Garamond" panose="02020404030301010803" pitchFamily="18" charset="0"/>
                <a:cs typeface="PT Bold Heading" pitchFamily="2" charset="-78"/>
              </a:rPr>
              <a:t>Ibn el-</a:t>
            </a:r>
            <a:r>
              <a:rPr lang="en-US" altLang="en-US" sz="3600" b="1" dirty="0" err="1" smtClean="0">
                <a:solidFill>
                  <a:srgbClr val="FFFF00"/>
                </a:solidFill>
                <a:latin typeface="Garamond" panose="02020404030301010803" pitchFamily="18" charset="0"/>
                <a:cs typeface="PT Bold Heading" pitchFamily="2" charset="-78"/>
              </a:rPr>
              <a:t>Jazry</a:t>
            </a:r>
            <a:endParaRPr lang="en-US" altLang="en-US" sz="4800" dirty="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endParaRPr lang="en-US" altLang="en-US" sz="2000" dirty="0" smtClean="0">
              <a:solidFill>
                <a:schemeClr val="tx1"/>
              </a:solidFill>
              <a:latin typeface="Garamond" panose="02020404030301010803" pitchFamily="18" charset="0"/>
              <a:cs typeface="PT Bold Heading" pitchFamily="2" charset="-78"/>
            </a:endParaRPr>
          </a:p>
          <a:p>
            <a:pPr algn="ctr" eaLnBrk="1" hangingPunct="1">
              <a:spcBef>
                <a:spcPct val="0"/>
              </a:spcBef>
              <a:buClrTx/>
              <a:buSzTx/>
              <a:buFontTx/>
              <a:buNone/>
            </a:pPr>
            <a:r>
              <a:rPr lang="ar-KW" altLang="en-US" sz="2800" b="1" dirty="0" smtClean="0">
                <a:solidFill>
                  <a:schemeClr val="bg1"/>
                </a:solidFill>
                <a:latin typeface="Garamond" panose="02020404030301010803" pitchFamily="18" charset="0"/>
                <a:cs typeface="PT Bold Heading" pitchFamily="2" charset="-78"/>
              </a:rPr>
              <a:t>محمد </a:t>
            </a:r>
            <a:r>
              <a:rPr lang="ar-KW" altLang="en-US" sz="2800" b="1" dirty="0">
                <a:solidFill>
                  <a:schemeClr val="bg1"/>
                </a:solidFill>
                <a:latin typeface="Garamond" panose="02020404030301010803" pitchFamily="18" charset="0"/>
                <a:cs typeface="PT Bold Heading" pitchFamily="2" charset="-78"/>
              </a:rPr>
              <a:t>بن محمد بن </a:t>
            </a:r>
            <a:r>
              <a:rPr lang="ar-KW" altLang="en-US" sz="2800" b="1" dirty="0" smtClean="0">
                <a:solidFill>
                  <a:schemeClr val="bg1"/>
                </a:solidFill>
                <a:latin typeface="Garamond" panose="02020404030301010803" pitchFamily="18" charset="0"/>
                <a:cs typeface="PT Bold Heading" pitchFamily="2" charset="-78"/>
              </a:rPr>
              <a:t>محمد</a:t>
            </a:r>
            <a:endParaRPr lang="en-US" altLang="en-US" sz="2800" b="1" dirty="0">
              <a:solidFill>
                <a:schemeClr val="bg1"/>
              </a:solidFill>
              <a:latin typeface="Garamond" panose="02020404030301010803" pitchFamily="18" charset="0"/>
              <a:cs typeface="PT Bold Heading" pitchFamily="2" charset="-78"/>
            </a:endParaRPr>
          </a:p>
          <a:p>
            <a:pPr algn="ctr" eaLnBrk="1" hangingPunct="1">
              <a:spcBef>
                <a:spcPct val="0"/>
              </a:spcBef>
              <a:buClrTx/>
              <a:buSzTx/>
              <a:buFontTx/>
              <a:buNone/>
            </a:pPr>
            <a:r>
              <a:rPr lang="ar-KW" altLang="en-US" sz="2800" b="1" dirty="0">
                <a:solidFill>
                  <a:schemeClr val="bg1"/>
                </a:solidFill>
                <a:latin typeface="Garamond" panose="02020404030301010803" pitchFamily="18" charset="0"/>
                <a:cs typeface="PT Bold Heading" pitchFamily="2" charset="-78"/>
              </a:rPr>
              <a:t>( 751 – 833 هـ )</a:t>
            </a:r>
            <a:endParaRPr lang="en-US" altLang="en-US" sz="2800" b="1" dirty="0">
              <a:solidFill>
                <a:schemeClr val="bg1"/>
              </a:solidFill>
              <a:latin typeface="Garamond" panose="02020404030301010803" pitchFamily="18" charset="0"/>
              <a:cs typeface="PT Bold Heading" pitchFamily="2" charset="-78"/>
            </a:endParaRPr>
          </a:p>
        </p:txBody>
      </p:sp>
      <p:pic>
        <p:nvPicPr>
          <p:cNvPr id="10" name="Picture 8" descr="C:\Users\HP\Desktop\القرآن حياتي\Pict\Tayyebat_Annash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3527" y="3056263"/>
            <a:ext cx="1933847" cy="261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Point Star 10"/>
          <p:cNvSpPr/>
          <p:nvPr/>
        </p:nvSpPr>
        <p:spPr>
          <a:xfrm>
            <a:off x="10367682" y="2474259"/>
            <a:ext cx="1759699" cy="1242079"/>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smtClean="0">
                <a:solidFill>
                  <a:schemeClr val="tx1"/>
                </a:solidFill>
              </a:rPr>
              <a:t>دمشق/ </a:t>
            </a:r>
          </a:p>
          <a:p>
            <a:pPr algn="ctr"/>
            <a:r>
              <a:rPr lang="ar-SA" sz="1400" b="1" dirty="0" smtClean="0">
                <a:solidFill>
                  <a:schemeClr val="tx1"/>
                </a:solidFill>
              </a:rPr>
              <a:t>مصر - المدينة</a:t>
            </a:r>
            <a:br>
              <a:rPr lang="ar-SA" sz="1400" b="1" dirty="0" smtClean="0">
                <a:solidFill>
                  <a:schemeClr val="tx1"/>
                </a:solidFill>
              </a:rPr>
            </a:br>
            <a:r>
              <a:rPr lang="en-US" sz="1400" b="1" dirty="0" smtClean="0">
                <a:solidFill>
                  <a:schemeClr val="tx1"/>
                </a:solidFill>
              </a:rPr>
              <a:t>Damascus  / Egypt -</a:t>
            </a:r>
            <a:r>
              <a:rPr lang="en-US" sz="1400" b="1" dirty="0" err="1" smtClean="0">
                <a:solidFill>
                  <a:schemeClr val="tx1"/>
                </a:solidFill>
              </a:rPr>
              <a:t>Madina</a:t>
            </a:r>
            <a:endParaRPr lang="en-US" sz="1400" b="1" dirty="0">
              <a:solidFill>
                <a:schemeClr val="tx1"/>
              </a:solidFill>
            </a:endParaRPr>
          </a:p>
        </p:txBody>
      </p:sp>
      <p:sp>
        <p:nvSpPr>
          <p:cNvPr id="9" name="Rectangle 8"/>
          <p:cNvSpPr>
            <a:spLocks noChangeArrowheads="1"/>
          </p:cNvSpPr>
          <p:nvPr/>
        </p:nvSpPr>
        <p:spPr bwMode="auto">
          <a:xfrm>
            <a:off x="1102657" y="1604092"/>
            <a:ext cx="8068235" cy="647700"/>
          </a:xfrm>
          <a:prstGeom prst="rect">
            <a:avLst/>
          </a:prstGeom>
          <a:solidFill>
            <a:schemeClr val="accent2">
              <a:lumMod val="50000"/>
            </a:schemeClr>
          </a:solidFill>
          <a:ln w="9525">
            <a:solidFill>
              <a:schemeClr val="tx1"/>
            </a:solidFill>
            <a:miter lim="800000"/>
            <a:headEnd/>
            <a:tailEnd/>
          </a:ln>
          <a:effectLst/>
        </p:spPr>
        <p:txBody>
          <a:bodyPr/>
          <a:lstStyle/>
          <a:p>
            <a:pPr algn="ctr" rtl="1">
              <a:buClr>
                <a:schemeClr val="tx1"/>
              </a:buClr>
              <a:buSzPct val="75000"/>
            </a:pPr>
            <a:r>
              <a:rPr lang="ar-KW" altLang="en-US" sz="2800" b="1" dirty="0">
                <a:solidFill>
                  <a:srgbClr val="FFFF00"/>
                </a:solidFill>
                <a:latin typeface="Arial" panose="020B0604020202020204" pitchFamily="34" charset="0"/>
              </a:rPr>
              <a:t>عصر القراءات </a:t>
            </a:r>
            <a:r>
              <a:rPr lang="ar-SA" altLang="en-US" sz="2800" b="1" dirty="0" smtClean="0">
                <a:solidFill>
                  <a:srgbClr val="FFFF00"/>
                </a:solidFill>
                <a:latin typeface="Arial" panose="020B0604020202020204" pitchFamily="34" charset="0"/>
              </a:rPr>
              <a:t>العشر </a:t>
            </a:r>
            <a:r>
              <a:rPr lang="ar-KW" altLang="en-US" sz="1050" b="1" dirty="0" smtClean="0">
                <a:solidFill>
                  <a:srgbClr val="FFFF00"/>
                </a:solidFill>
                <a:latin typeface="Arial" panose="020B0604020202020204" pitchFamily="34" charset="0"/>
              </a:rPr>
              <a:t>(</a:t>
            </a:r>
            <a:r>
              <a:rPr lang="ar-SA" altLang="en-US" sz="1050" b="1" dirty="0" smtClean="0">
                <a:solidFill>
                  <a:srgbClr val="FFFF00"/>
                </a:solidFill>
                <a:latin typeface="Arial" panose="020B0604020202020204" pitchFamily="34" charset="0"/>
              </a:rPr>
              <a:t>82</a:t>
            </a:r>
            <a:r>
              <a:rPr lang="ar-KW" altLang="en-US" sz="1050" b="1" dirty="0" smtClean="0">
                <a:solidFill>
                  <a:srgbClr val="FFFF00"/>
                </a:solidFill>
                <a:latin typeface="Arial" panose="020B0604020202020204" pitchFamily="34" charset="0"/>
              </a:rPr>
              <a:t>0 </a:t>
            </a:r>
            <a:r>
              <a:rPr lang="ar-KW" altLang="en-US" sz="1050" b="1" dirty="0">
                <a:solidFill>
                  <a:srgbClr val="FFFF00"/>
                </a:solidFill>
                <a:latin typeface="Arial" panose="020B0604020202020204" pitchFamily="34" charset="0"/>
              </a:rPr>
              <a:t>هـ - </a:t>
            </a:r>
            <a:r>
              <a:rPr lang="ar-SA" altLang="en-US" sz="1050" b="1" dirty="0" smtClean="0">
                <a:solidFill>
                  <a:srgbClr val="FFFF00"/>
                </a:solidFill>
                <a:latin typeface="Arial" panose="020B0604020202020204" pitchFamily="34" charset="0"/>
              </a:rPr>
              <a:t>الآن </a:t>
            </a:r>
            <a:r>
              <a:rPr lang="en-US" altLang="en-US" sz="1050" b="1" dirty="0" smtClean="0">
                <a:solidFill>
                  <a:srgbClr val="FFFF00"/>
                </a:solidFill>
                <a:latin typeface="Arial" panose="020B0604020202020204" pitchFamily="34" charset="0"/>
              </a:rPr>
              <a:t>Now</a:t>
            </a:r>
            <a:r>
              <a:rPr lang="ar-KW" altLang="en-US" sz="1050" b="1" dirty="0" smtClean="0">
                <a:solidFill>
                  <a:srgbClr val="FFFF00"/>
                </a:solidFill>
                <a:latin typeface="Arial" panose="020B0604020202020204" pitchFamily="34" charset="0"/>
              </a:rPr>
              <a:t> </a:t>
            </a:r>
            <a:r>
              <a:rPr lang="ar-KW" altLang="en-US" sz="1050" b="1" dirty="0">
                <a:solidFill>
                  <a:srgbClr val="FFFF00"/>
                </a:solidFill>
                <a:latin typeface="Arial" panose="020B0604020202020204" pitchFamily="34" charset="0"/>
              </a:rPr>
              <a:t>)</a:t>
            </a:r>
            <a:r>
              <a:rPr lang="en-US" altLang="en-US" sz="1050" b="1" dirty="0">
                <a:solidFill>
                  <a:srgbClr val="FFFF00"/>
                </a:solidFill>
                <a:latin typeface="Arial" panose="020B0604020202020204" pitchFamily="34" charset="0"/>
                <a:cs typeface="Arial" panose="020B0604020202020204" pitchFamily="34" charset="0"/>
              </a:rPr>
              <a:t> </a:t>
            </a:r>
            <a:r>
              <a:rPr lang="en-US" altLang="en-US" sz="2000" b="1" dirty="0">
                <a:solidFill>
                  <a:srgbClr val="FFFF00"/>
                </a:solidFill>
                <a:latin typeface="Arial" panose="020B0604020202020204" pitchFamily="34" charset="0"/>
                <a:cs typeface="Arial" panose="020B0604020202020204" pitchFamily="34" charset="0"/>
              </a:rPr>
              <a:t>The era of the </a:t>
            </a:r>
            <a:r>
              <a:rPr lang="en-US" altLang="en-US" sz="2000" b="1" dirty="0" smtClean="0">
                <a:solidFill>
                  <a:srgbClr val="FFFF00"/>
                </a:solidFill>
                <a:latin typeface="Arial" panose="020B0604020202020204" pitchFamily="34" charset="0"/>
                <a:cs typeface="Arial" panose="020B0604020202020204" pitchFamily="34" charset="0"/>
              </a:rPr>
              <a:t>10 </a:t>
            </a:r>
            <a:r>
              <a:rPr lang="en-US" altLang="en-US" sz="2000" b="1" dirty="0" err="1">
                <a:solidFill>
                  <a:srgbClr val="FFFF00"/>
                </a:solidFill>
                <a:latin typeface="Arial" panose="020B0604020202020204" pitchFamily="34" charset="0"/>
                <a:cs typeface="Arial" panose="020B0604020202020204" pitchFamily="34" charset="0"/>
              </a:rPr>
              <a:t>Qera’at</a:t>
            </a:r>
            <a:r>
              <a:rPr lang="en-US" altLang="en-US" sz="2000" b="1" dirty="0">
                <a:solidFill>
                  <a:srgbClr val="FFFF00"/>
                </a:solidFill>
                <a:latin typeface="Arial" panose="020B0604020202020204" pitchFamily="34" charset="0"/>
                <a:cs typeface="Arial" panose="020B0604020202020204" pitchFamily="34" charset="0"/>
              </a:rPr>
              <a:t> </a:t>
            </a:r>
            <a:r>
              <a:rPr lang="en-US" altLang="en-US" sz="1600" b="1" dirty="0">
                <a:solidFill>
                  <a:srgbClr val="FFFF00"/>
                </a:solidFill>
                <a:latin typeface="Arial" panose="020B0604020202020204" pitchFamily="34" charset="0"/>
                <a:cs typeface="Arial" panose="020B0604020202020204" pitchFamily="34" charset="0"/>
              </a:rPr>
              <a:t>(readings)</a:t>
            </a:r>
            <a:r>
              <a:rPr lang="en-US" altLang="en-US" sz="300" b="1" dirty="0">
                <a:solidFill>
                  <a:srgbClr val="FFFF00"/>
                </a:solidFill>
                <a:latin typeface="Arial" panose="020B0604020202020204" pitchFamily="34" charset="0"/>
                <a:cs typeface="Arial" panose="020B0604020202020204" pitchFamily="34" charset="0"/>
              </a:rPr>
              <a:t> </a:t>
            </a:r>
            <a:endParaRPr lang="ar-KW" altLang="en-US" sz="900" b="1" dirty="0">
              <a:solidFill>
                <a:srgbClr val="FFFF00"/>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938550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1000">
                                          <p:stCondLst>
                                            <p:cond delay="0"/>
                                          </p:stCondLst>
                                        </p:cTn>
                                        <p:tgtEl>
                                          <p:spTgt spid="9">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bg/>
                                          </p:spTgt>
                                        </p:tgtEl>
                                        <p:attrNameLst>
                                          <p:attrName>style.visibility</p:attrName>
                                        </p:attrNameLst>
                                      </p:cBhvr>
                                      <p:to>
                                        <p:strVal val="visible"/>
                                      </p:to>
                                    </p:set>
                                    <p:animEffect transition="in" filter="fade">
                                      <p:cBhvr>
                                        <p:cTn id="17" dur="1000">
                                          <p:stCondLst>
                                            <p:cond delay="0"/>
                                          </p:stCondLst>
                                        </p:cTn>
                                        <p:tgtEl>
                                          <p:spTgt spid="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9141854" y="3453349"/>
            <a:ext cx="2663825" cy="2554545"/>
          </a:xfrm>
          <a:prstGeom prst="rect">
            <a:avLst/>
          </a:prstGeom>
          <a:solidFill>
            <a:schemeClr val="tx2">
              <a:lumMod val="50000"/>
            </a:schemeClr>
          </a:solidFill>
          <a:ln w="9525">
            <a:solidFill>
              <a:srgbClr val="FFFF00"/>
            </a:solidFill>
            <a:miter lim="800000"/>
            <a:headEnd/>
            <a:tailEnd/>
          </a:ln>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ar-KW" altLang="en-US" sz="4800" b="1" dirty="0">
                <a:solidFill>
                  <a:srgbClr val="FFFF00"/>
                </a:solidFill>
                <a:latin typeface="Garamond" panose="02020404030301010803" pitchFamily="18" charset="0"/>
                <a:cs typeface="PT Bold Heading" pitchFamily="2" charset="-78"/>
              </a:rPr>
              <a:t>ابن </a:t>
            </a:r>
            <a:r>
              <a:rPr lang="ar-KW" altLang="en-US" sz="4800" b="1" dirty="0" smtClean="0">
                <a:solidFill>
                  <a:srgbClr val="FFFF00"/>
                </a:solidFill>
                <a:latin typeface="Garamond" panose="02020404030301010803" pitchFamily="18" charset="0"/>
                <a:cs typeface="PT Bold Heading" pitchFamily="2" charset="-78"/>
              </a:rPr>
              <a:t>الجزري</a:t>
            </a:r>
            <a:endParaRPr lang="en-US" altLang="en-US" sz="4800" b="1" dirty="0" smtClean="0">
              <a:solidFill>
                <a:srgbClr val="FFFF00"/>
              </a:solidFill>
              <a:latin typeface="Garamond" panose="02020404030301010803" pitchFamily="18" charset="0"/>
              <a:cs typeface="PT Bold Heading" pitchFamily="2" charset="-78"/>
            </a:endParaRPr>
          </a:p>
          <a:p>
            <a:pPr algn="ctr" rtl="0" eaLnBrk="1" hangingPunct="1">
              <a:spcBef>
                <a:spcPct val="0"/>
              </a:spcBef>
              <a:buClrTx/>
              <a:buSzTx/>
              <a:buFontTx/>
              <a:buNone/>
            </a:pPr>
            <a:r>
              <a:rPr lang="en-US" altLang="en-US" sz="3600" b="1" dirty="0" smtClean="0">
                <a:solidFill>
                  <a:srgbClr val="FFFF00"/>
                </a:solidFill>
                <a:latin typeface="Garamond" panose="02020404030301010803" pitchFamily="18" charset="0"/>
                <a:cs typeface="PT Bold Heading" pitchFamily="2" charset="-78"/>
              </a:rPr>
              <a:t>Ibn el-</a:t>
            </a:r>
            <a:r>
              <a:rPr lang="en-US" altLang="en-US" sz="3600" b="1" dirty="0" err="1" smtClean="0">
                <a:solidFill>
                  <a:srgbClr val="FFFF00"/>
                </a:solidFill>
                <a:latin typeface="Garamond" panose="02020404030301010803" pitchFamily="18" charset="0"/>
                <a:cs typeface="PT Bold Heading" pitchFamily="2" charset="-78"/>
              </a:rPr>
              <a:t>Jazry</a:t>
            </a:r>
            <a:endParaRPr lang="en-US" altLang="en-US" sz="4800" dirty="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endParaRPr lang="en-US" altLang="en-US" sz="2000" dirty="0" smtClean="0">
              <a:solidFill>
                <a:schemeClr val="tx1"/>
              </a:solidFill>
              <a:latin typeface="Garamond" panose="02020404030301010803" pitchFamily="18" charset="0"/>
              <a:cs typeface="PT Bold Heading" pitchFamily="2" charset="-78"/>
            </a:endParaRPr>
          </a:p>
          <a:p>
            <a:pPr algn="ctr" eaLnBrk="1" hangingPunct="1">
              <a:spcBef>
                <a:spcPct val="0"/>
              </a:spcBef>
              <a:buClrTx/>
              <a:buSzTx/>
              <a:buFontTx/>
              <a:buNone/>
            </a:pPr>
            <a:r>
              <a:rPr lang="ar-KW" altLang="en-US" sz="2800" b="1" dirty="0" smtClean="0">
                <a:solidFill>
                  <a:schemeClr val="bg1"/>
                </a:solidFill>
                <a:latin typeface="Garamond" panose="02020404030301010803" pitchFamily="18" charset="0"/>
                <a:cs typeface="PT Bold Heading" pitchFamily="2" charset="-78"/>
              </a:rPr>
              <a:t>محمد </a:t>
            </a:r>
            <a:r>
              <a:rPr lang="ar-KW" altLang="en-US" sz="2800" b="1" dirty="0">
                <a:solidFill>
                  <a:schemeClr val="bg1"/>
                </a:solidFill>
                <a:latin typeface="Garamond" panose="02020404030301010803" pitchFamily="18" charset="0"/>
                <a:cs typeface="PT Bold Heading" pitchFamily="2" charset="-78"/>
              </a:rPr>
              <a:t>بن محمد بن </a:t>
            </a:r>
            <a:r>
              <a:rPr lang="ar-KW" altLang="en-US" sz="2800" b="1" dirty="0" smtClean="0">
                <a:solidFill>
                  <a:schemeClr val="bg1"/>
                </a:solidFill>
                <a:latin typeface="Garamond" panose="02020404030301010803" pitchFamily="18" charset="0"/>
                <a:cs typeface="PT Bold Heading" pitchFamily="2" charset="-78"/>
              </a:rPr>
              <a:t>محمد</a:t>
            </a:r>
            <a:endParaRPr lang="en-US" altLang="en-US" sz="2800" b="1" dirty="0">
              <a:solidFill>
                <a:schemeClr val="bg1"/>
              </a:solidFill>
              <a:latin typeface="Garamond" panose="02020404030301010803" pitchFamily="18" charset="0"/>
              <a:cs typeface="PT Bold Heading" pitchFamily="2" charset="-78"/>
            </a:endParaRPr>
          </a:p>
          <a:p>
            <a:pPr algn="ctr" eaLnBrk="1" hangingPunct="1">
              <a:spcBef>
                <a:spcPct val="0"/>
              </a:spcBef>
              <a:buClrTx/>
              <a:buSzTx/>
              <a:buFontTx/>
              <a:buNone/>
            </a:pPr>
            <a:r>
              <a:rPr lang="ar-KW" altLang="en-US" sz="2800" b="1" dirty="0">
                <a:solidFill>
                  <a:schemeClr val="bg1"/>
                </a:solidFill>
                <a:latin typeface="Garamond" panose="02020404030301010803" pitchFamily="18" charset="0"/>
                <a:cs typeface="PT Bold Heading" pitchFamily="2" charset="-78"/>
              </a:rPr>
              <a:t>( 751 – 833 هـ )</a:t>
            </a:r>
            <a:endParaRPr lang="en-US" altLang="en-US" sz="2800" b="1" dirty="0">
              <a:solidFill>
                <a:schemeClr val="bg1"/>
              </a:solidFill>
              <a:latin typeface="Garamond" panose="02020404030301010803" pitchFamily="18" charset="0"/>
              <a:cs typeface="PT Bold Heading" pitchFamily="2" charset="-78"/>
            </a:endParaRPr>
          </a:p>
        </p:txBody>
      </p:sp>
      <p:sp>
        <p:nvSpPr>
          <p:cNvPr id="11" name="10-Point Star 10"/>
          <p:cNvSpPr/>
          <p:nvPr/>
        </p:nvSpPr>
        <p:spPr>
          <a:xfrm>
            <a:off x="10367682" y="2474259"/>
            <a:ext cx="1759699" cy="1242079"/>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smtClean="0">
                <a:solidFill>
                  <a:schemeClr val="tx1"/>
                </a:solidFill>
              </a:rPr>
              <a:t>دمشق/ </a:t>
            </a:r>
          </a:p>
          <a:p>
            <a:pPr algn="ctr"/>
            <a:r>
              <a:rPr lang="ar-SA" sz="1400" b="1" dirty="0" smtClean="0">
                <a:solidFill>
                  <a:schemeClr val="tx1"/>
                </a:solidFill>
              </a:rPr>
              <a:t>مصر - المدينة</a:t>
            </a:r>
            <a:br>
              <a:rPr lang="ar-SA" sz="1400" b="1" dirty="0" smtClean="0">
                <a:solidFill>
                  <a:schemeClr val="tx1"/>
                </a:solidFill>
              </a:rPr>
            </a:br>
            <a:r>
              <a:rPr lang="en-US" sz="1400" b="1" dirty="0" smtClean="0">
                <a:solidFill>
                  <a:schemeClr val="tx1"/>
                </a:solidFill>
              </a:rPr>
              <a:t>Damascus  / Egypt -</a:t>
            </a:r>
            <a:r>
              <a:rPr lang="en-US" sz="1400" b="1" dirty="0" err="1" smtClean="0">
                <a:solidFill>
                  <a:schemeClr val="tx1"/>
                </a:solidFill>
              </a:rPr>
              <a:t>Madina</a:t>
            </a:r>
            <a:endParaRPr lang="en-US" sz="1400" b="1" dirty="0">
              <a:solidFill>
                <a:schemeClr val="tx1"/>
              </a:solidFill>
            </a:endParaRPr>
          </a:p>
        </p:txBody>
      </p:sp>
      <p:sp>
        <p:nvSpPr>
          <p:cNvPr id="9" name="Rectangle 5"/>
          <p:cNvSpPr>
            <a:spLocks noChangeArrowheads="1"/>
          </p:cNvSpPr>
          <p:nvPr/>
        </p:nvSpPr>
        <p:spPr bwMode="auto">
          <a:xfrm>
            <a:off x="3703080" y="2514446"/>
            <a:ext cx="4903039"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150000"/>
              </a:lnSpc>
              <a:spcBef>
                <a:spcPct val="0"/>
              </a:spcBef>
              <a:buClrTx/>
              <a:buSzTx/>
              <a:buFontTx/>
              <a:buNone/>
            </a:pPr>
            <a:r>
              <a:rPr lang="ar-KW" altLang="en-US" sz="2800" b="1" dirty="0">
                <a:solidFill>
                  <a:schemeClr val="tx1"/>
                </a:solidFill>
                <a:latin typeface="Garamond" panose="02020404030301010803" pitchFamily="18" charset="0"/>
                <a:ea typeface="华文楷体"/>
                <a:cs typeface="华文楷体"/>
              </a:rPr>
              <a:t>اكمال القراءات </a:t>
            </a:r>
            <a:r>
              <a:rPr lang="ar-KW" altLang="en-US" sz="2800" b="1" dirty="0" smtClean="0">
                <a:solidFill>
                  <a:schemeClr val="tx1"/>
                </a:solidFill>
                <a:latin typeface="Garamond" panose="02020404030301010803" pitchFamily="18" charset="0"/>
                <a:ea typeface="华文楷体"/>
                <a:cs typeface="华文楷体"/>
              </a:rPr>
              <a:t>المتواترة</a:t>
            </a:r>
            <a:endParaRPr lang="en-US" altLang="en-US" sz="2800" b="1" dirty="0" smtClean="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en-US" altLang="en-US" sz="2400" b="1" dirty="0" smtClean="0">
                <a:solidFill>
                  <a:schemeClr val="tx1"/>
                </a:solidFill>
                <a:latin typeface="Garamond" panose="02020404030301010803" pitchFamily="18" charset="0"/>
                <a:ea typeface="华文楷体"/>
                <a:cs typeface="华文楷体"/>
              </a:rPr>
              <a:t>Completing the </a:t>
            </a:r>
            <a:r>
              <a:rPr lang="en-US" altLang="en-US" sz="2400" b="1" dirty="0" err="1" smtClean="0">
                <a:solidFill>
                  <a:schemeClr val="tx1"/>
                </a:solidFill>
                <a:latin typeface="Garamond" panose="02020404030301010803" pitchFamily="18" charset="0"/>
                <a:ea typeface="华文楷体"/>
                <a:cs typeface="华文楷体"/>
              </a:rPr>
              <a:t>Motawater</a:t>
            </a:r>
            <a:r>
              <a:rPr lang="en-US" altLang="en-US" sz="2400" b="1" dirty="0" smtClean="0">
                <a:solidFill>
                  <a:schemeClr val="tx1"/>
                </a:solidFill>
                <a:latin typeface="Garamond" panose="02020404030301010803" pitchFamily="18" charset="0"/>
                <a:ea typeface="华文楷体"/>
                <a:cs typeface="华文楷体"/>
              </a:rPr>
              <a:t> </a:t>
            </a:r>
            <a:r>
              <a:rPr lang="en-US" altLang="en-US" sz="2400" b="1" dirty="0" err="1" smtClean="0">
                <a:solidFill>
                  <a:schemeClr val="tx1"/>
                </a:solidFill>
                <a:latin typeface="Garamond" panose="02020404030301010803" pitchFamily="18" charset="0"/>
                <a:ea typeface="华文楷体"/>
                <a:cs typeface="华文楷体"/>
              </a:rPr>
              <a:t>Qera’at</a:t>
            </a:r>
            <a:endParaRPr lang="en-US" altLang="en-US" sz="2400" b="1" dirty="0" smtClean="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endParaRPr lang="ar-KW" altLang="en-US" sz="2800" b="1" dirty="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ar-KW" altLang="en-US" b="1" dirty="0">
                <a:solidFill>
                  <a:schemeClr val="tx1"/>
                </a:solidFill>
                <a:latin typeface="Garamond" panose="02020404030301010803" pitchFamily="18" charset="0"/>
                <a:ea typeface="华文楷体"/>
                <a:cs typeface="华文楷体"/>
              </a:rPr>
              <a:t>«</a:t>
            </a:r>
            <a:r>
              <a:rPr lang="ar-KW" altLang="en-US" b="1" dirty="0">
                <a:solidFill>
                  <a:srgbClr val="0033CC"/>
                </a:solidFill>
                <a:latin typeface="Garamond" panose="02020404030301010803" pitchFamily="18" charset="0"/>
                <a:ea typeface="华文楷体"/>
                <a:cs typeface="华文楷体"/>
              </a:rPr>
              <a:t> الدرة </a:t>
            </a:r>
            <a:r>
              <a:rPr lang="ar-KW" altLang="en-US" b="1" dirty="0">
                <a:solidFill>
                  <a:schemeClr val="tx1"/>
                </a:solidFill>
                <a:latin typeface="Garamond" panose="02020404030301010803" pitchFamily="18" charset="0"/>
                <a:ea typeface="华文楷体"/>
                <a:cs typeface="华文楷体"/>
              </a:rPr>
              <a:t>المضية </a:t>
            </a:r>
            <a:r>
              <a:rPr lang="ar-KW" altLang="en-US" sz="2000" b="1" dirty="0">
                <a:solidFill>
                  <a:schemeClr val="tx1"/>
                </a:solidFill>
                <a:latin typeface="Garamond" panose="02020404030301010803" pitchFamily="18" charset="0"/>
                <a:ea typeface="华文楷体"/>
                <a:cs typeface="华文楷体"/>
              </a:rPr>
              <a:t>.. في القراءات الثلاث </a:t>
            </a:r>
            <a:r>
              <a:rPr lang="ar-KW" altLang="en-US" b="1" dirty="0" smtClean="0">
                <a:solidFill>
                  <a:schemeClr val="tx1"/>
                </a:solidFill>
                <a:latin typeface="Garamond" panose="02020404030301010803" pitchFamily="18" charset="0"/>
                <a:ea typeface="华文楷体"/>
                <a:cs typeface="华文楷体"/>
              </a:rPr>
              <a:t>»</a:t>
            </a:r>
            <a:endParaRPr lang="en-US" altLang="en-US" b="1" dirty="0" smtClean="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en-US" altLang="en-US" sz="2000" b="1" dirty="0" smtClean="0">
                <a:solidFill>
                  <a:schemeClr val="tx1"/>
                </a:solidFill>
                <a:latin typeface="Garamond" panose="02020404030301010803" pitchFamily="18" charset="0"/>
                <a:ea typeface="华文楷体"/>
                <a:cs typeface="华文楷体"/>
              </a:rPr>
              <a:t>“</a:t>
            </a:r>
            <a:r>
              <a:rPr lang="en-US" altLang="en-US" sz="2000" b="1" dirty="0" smtClean="0">
                <a:solidFill>
                  <a:srgbClr val="0033CC"/>
                </a:solidFill>
                <a:latin typeface="Garamond" panose="02020404030301010803" pitchFamily="18" charset="0"/>
                <a:ea typeface="华文楷体"/>
                <a:cs typeface="华文楷体"/>
              </a:rPr>
              <a:t>Al-</a:t>
            </a:r>
            <a:r>
              <a:rPr lang="en-US" altLang="en-US" sz="2000" b="1" dirty="0" err="1" smtClean="0">
                <a:solidFill>
                  <a:srgbClr val="0033CC"/>
                </a:solidFill>
                <a:latin typeface="Garamond" panose="02020404030301010803" pitchFamily="18" charset="0"/>
                <a:ea typeface="华文楷体"/>
                <a:cs typeface="华文楷体"/>
              </a:rPr>
              <a:t>Dorrah</a:t>
            </a:r>
            <a:r>
              <a:rPr lang="en-US" altLang="en-US" sz="2000" b="1" dirty="0" smtClean="0">
                <a:solidFill>
                  <a:srgbClr val="0033CC"/>
                </a:solidFill>
                <a:latin typeface="Garamond" panose="02020404030301010803" pitchFamily="18" charset="0"/>
                <a:ea typeface="华文楷体"/>
                <a:cs typeface="华文楷体"/>
              </a:rPr>
              <a:t> </a:t>
            </a:r>
            <a:r>
              <a:rPr lang="en-US" altLang="en-US" sz="2000" b="1" dirty="0" smtClean="0">
                <a:solidFill>
                  <a:schemeClr val="tx1"/>
                </a:solidFill>
                <a:latin typeface="Garamond" panose="02020404030301010803" pitchFamily="18" charset="0"/>
                <a:ea typeface="华文楷体"/>
                <a:cs typeface="华文楷体"/>
              </a:rPr>
              <a:t>al-</a:t>
            </a:r>
            <a:r>
              <a:rPr lang="en-US" altLang="en-US" sz="2000" b="1" dirty="0" err="1" smtClean="0">
                <a:solidFill>
                  <a:schemeClr val="tx1"/>
                </a:solidFill>
                <a:latin typeface="Garamond" panose="02020404030301010803" pitchFamily="18" charset="0"/>
                <a:ea typeface="华文楷体"/>
                <a:cs typeface="华文楷体"/>
              </a:rPr>
              <a:t>Modia’h</a:t>
            </a:r>
            <a:r>
              <a:rPr lang="en-US" altLang="en-US" sz="2000" b="1" dirty="0" smtClean="0">
                <a:solidFill>
                  <a:schemeClr val="tx1"/>
                </a:solidFill>
                <a:latin typeface="Garamond" panose="02020404030301010803" pitchFamily="18" charset="0"/>
                <a:ea typeface="华文楷体"/>
                <a:cs typeface="华文楷体"/>
              </a:rPr>
              <a:t> .. In the 3 </a:t>
            </a:r>
            <a:r>
              <a:rPr lang="en-US" altLang="en-US" sz="2000" b="1" dirty="0" err="1" smtClean="0">
                <a:solidFill>
                  <a:schemeClr val="tx1"/>
                </a:solidFill>
                <a:latin typeface="Garamond" panose="02020404030301010803" pitchFamily="18" charset="0"/>
                <a:ea typeface="华文楷体"/>
                <a:cs typeface="华文楷体"/>
              </a:rPr>
              <a:t>Qera’at</a:t>
            </a:r>
            <a:r>
              <a:rPr lang="en-US" altLang="en-US" sz="2000" b="1" dirty="0" smtClean="0">
                <a:solidFill>
                  <a:schemeClr val="tx1"/>
                </a:solidFill>
                <a:latin typeface="Garamond" panose="02020404030301010803" pitchFamily="18" charset="0"/>
                <a:ea typeface="华文楷体"/>
                <a:cs typeface="华文楷体"/>
              </a:rPr>
              <a:t>”</a:t>
            </a:r>
            <a:endParaRPr lang="ar-KW" altLang="en-US" sz="2000" b="1" dirty="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ar-KW" altLang="en-US" sz="2400" b="1" dirty="0">
                <a:solidFill>
                  <a:schemeClr val="tx1"/>
                </a:solidFill>
                <a:latin typeface="Garamond" panose="02020404030301010803" pitchFamily="18" charset="0"/>
                <a:ea typeface="华文楷体"/>
                <a:cs typeface="华文楷体"/>
              </a:rPr>
              <a:t>773 </a:t>
            </a:r>
            <a:r>
              <a:rPr lang="ar-KW" altLang="en-US" sz="2400" b="1" dirty="0" smtClean="0">
                <a:solidFill>
                  <a:schemeClr val="tx1"/>
                </a:solidFill>
                <a:latin typeface="Garamond" panose="02020404030301010803" pitchFamily="18" charset="0"/>
                <a:ea typeface="华文楷体"/>
                <a:cs typeface="华文楷体"/>
              </a:rPr>
              <a:t>هـ</a:t>
            </a:r>
            <a:endParaRPr lang="ar-KW" altLang="en-US" sz="2400" b="1" dirty="0">
              <a:solidFill>
                <a:schemeClr val="tx1"/>
              </a:solidFill>
              <a:latin typeface="Garamond" panose="02020404030301010803" pitchFamily="18" charset="0"/>
              <a:ea typeface="华文楷体"/>
              <a:cs typeface="华文楷体"/>
            </a:endParaRPr>
          </a:p>
        </p:txBody>
      </p:sp>
      <p:sp>
        <p:nvSpPr>
          <p:cNvPr id="10" name="Rectangle 9"/>
          <p:cNvSpPr>
            <a:spLocks noChangeArrowheads="1"/>
          </p:cNvSpPr>
          <p:nvPr/>
        </p:nvSpPr>
        <p:spPr bwMode="auto">
          <a:xfrm>
            <a:off x="1102657" y="1604092"/>
            <a:ext cx="8068235" cy="647700"/>
          </a:xfrm>
          <a:prstGeom prst="rect">
            <a:avLst/>
          </a:prstGeom>
          <a:solidFill>
            <a:schemeClr val="accent2">
              <a:lumMod val="50000"/>
            </a:schemeClr>
          </a:solidFill>
          <a:ln w="9525">
            <a:solidFill>
              <a:schemeClr val="tx1"/>
            </a:solidFill>
            <a:miter lim="800000"/>
            <a:headEnd/>
            <a:tailEnd/>
          </a:ln>
          <a:effectLst/>
        </p:spPr>
        <p:txBody>
          <a:bodyPr/>
          <a:lstStyle/>
          <a:p>
            <a:pPr algn="ctr" rtl="1">
              <a:buClr>
                <a:schemeClr val="tx1"/>
              </a:buClr>
              <a:buSzPct val="75000"/>
            </a:pPr>
            <a:r>
              <a:rPr lang="ar-KW" altLang="en-US" sz="2800" b="1" dirty="0">
                <a:solidFill>
                  <a:srgbClr val="FFFF00"/>
                </a:solidFill>
                <a:latin typeface="Arial" panose="020B0604020202020204" pitchFamily="34" charset="0"/>
              </a:rPr>
              <a:t>عصر القراءات </a:t>
            </a:r>
            <a:r>
              <a:rPr lang="ar-SA" altLang="en-US" sz="2800" b="1" dirty="0" smtClean="0">
                <a:solidFill>
                  <a:srgbClr val="FFFF00"/>
                </a:solidFill>
                <a:latin typeface="Arial" panose="020B0604020202020204" pitchFamily="34" charset="0"/>
              </a:rPr>
              <a:t>العشر </a:t>
            </a:r>
            <a:r>
              <a:rPr lang="ar-KW" altLang="en-US" sz="1050" b="1" dirty="0" smtClean="0">
                <a:solidFill>
                  <a:srgbClr val="FFFF00"/>
                </a:solidFill>
                <a:latin typeface="Arial" panose="020B0604020202020204" pitchFamily="34" charset="0"/>
              </a:rPr>
              <a:t>(</a:t>
            </a:r>
            <a:r>
              <a:rPr lang="ar-SA" altLang="en-US" sz="1050" b="1" dirty="0" smtClean="0">
                <a:solidFill>
                  <a:srgbClr val="FFFF00"/>
                </a:solidFill>
                <a:latin typeface="Arial" panose="020B0604020202020204" pitchFamily="34" charset="0"/>
              </a:rPr>
              <a:t>82</a:t>
            </a:r>
            <a:r>
              <a:rPr lang="ar-KW" altLang="en-US" sz="1050" b="1" dirty="0" smtClean="0">
                <a:solidFill>
                  <a:srgbClr val="FFFF00"/>
                </a:solidFill>
                <a:latin typeface="Arial" panose="020B0604020202020204" pitchFamily="34" charset="0"/>
              </a:rPr>
              <a:t>0 </a:t>
            </a:r>
            <a:r>
              <a:rPr lang="ar-KW" altLang="en-US" sz="1050" b="1" dirty="0">
                <a:solidFill>
                  <a:srgbClr val="FFFF00"/>
                </a:solidFill>
                <a:latin typeface="Arial" panose="020B0604020202020204" pitchFamily="34" charset="0"/>
              </a:rPr>
              <a:t>هـ - </a:t>
            </a:r>
            <a:r>
              <a:rPr lang="ar-SA" altLang="en-US" sz="1050" b="1" dirty="0" smtClean="0">
                <a:solidFill>
                  <a:srgbClr val="FFFF00"/>
                </a:solidFill>
                <a:latin typeface="Arial" panose="020B0604020202020204" pitchFamily="34" charset="0"/>
              </a:rPr>
              <a:t>الآن </a:t>
            </a:r>
            <a:r>
              <a:rPr lang="en-US" altLang="en-US" sz="1050" b="1" dirty="0" smtClean="0">
                <a:solidFill>
                  <a:srgbClr val="FFFF00"/>
                </a:solidFill>
                <a:latin typeface="Arial" panose="020B0604020202020204" pitchFamily="34" charset="0"/>
              </a:rPr>
              <a:t>Now</a:t>
            </a:r>
            <a:r>
              <a:rPr lang="ar-KW" altLang="en-US" sz="1050" b="1" dirty="0" smtClean="0">
                <a:solidFill>
                  <a:srgbClr val="FFFF00"/>
                </a:solidFill>
                <a:latin typeface="Arial" panose="020B0604020202020204" pitchFamily="34" charset="0"/>
              </a:rPr>
              <a:t> </a:t>
            </a:r>
            <a:r>
              <a:rPr lang="ar-KW" altLang="en-US" sz="1050" b="1" dirty="0">
                <a:solidFill>
                  <a:srgbClr val="FFFF00"/>
                </a:solidFill>
                <a:latin typeface="Arial" panose="020B0604020202020204" pitchFamily="34" charset="0"/>
              </a:rPr>
              <a:t>)</a:t>
            </a:r>
            <a:r>
              <a:rPr lang="en-US" altLang="en-US" sz="1050" b="1" dirty="0">
                <a:solidFill>
                  <a:srgbClr val="FFFF00"/>
                </a:solidFill>
                <a:latin typeface="Arial" panose="020B0604020202020204" pitchFamily="34" charset="0"/>
                <a:cs typeface="Arial" panose="020B0604020202020204" pitchFamily="34" charset="0"/>
              </a:rPr>
              <a:t> </a:t>
            </a:r>
            <a:r>
              <a:rPr lang="en-US" altLang="en-US" sz="2000" b="1" dirty="0">
                <a:solidFill>
                  <a:srgbClr val="FFFF00"/>
                </a:solidFill>
                <a:latin typeface="Arial" panose="020B0604020202020204" pitchFamily="34" charset="0"/>
                <a:cs typeface="Arial" panose="020B0604020202020204" pitchFamily="34" charset="0"/>
              </a:rPr>
              <a:t>The era of the </a:t>
            </a:r>
            <a:r>
              <a:rPr lang="en-US" altLang="en-US" sz="2000" b="1" dirty="0" smtClean="0">
                <a:solidFill>
                  <a:srgbClr val="FFFF00"/>
                </a:solidFill>
                <a:latin typeface="Arial" panose="020B0604020202020204" pitchFamily="34" charset="0"/>
                <a:cs typeface="Arial" panose="020B0604020202020204" pitchFamily="34" charset="0"/>
              </a:rPr>
              <a:t>10 </a:t>
            </a:r>
            <a:r>
              <a:rPr lang="en-US" altLang="en-US" sz="2000" b="1" dirty="0" err="1">
                <a:solidFill>
                  <a:srgbClr val="FFFF00"/>
                </a:solidFill>
                <a:latin typeface="Arial" panose="020B0604020202020204" pitchFamily="34" charset="0"/>
                <a:cs typeface="Arial" panose="020B0604020202020204" pitchFamily="34" charset="0"/>
              </a:rPr>
              <a:t>Qera’at</a:t>
            </a:r>
            <a:r>
              <a:rPr lang="en-US" altLang="en-US" sz="2000" b="1" dirty="0">
                <a:solidFill>
                  <a:srgbClr val="FFFF00"/>
                </a:solidFill>
                <a:latin typeface="Arial" panose="020B0604020202020204" pitchFamily="34" charset="0"/>
                <a:cs typeface="Arial" panose="020B0604020202020204" pitchFamily="34" charset="0"/>
              </a:rPr>
              <a:t> </a:t>
            </a:r>
            <a:r>
              <a:rPr lang="en-US" altLang="en-US" sz="1600" b="1" dirty="0">
                <a:solidFill>
                  <a:srgbClr val="FFFF00"/>
                </a:solidFill>
                <a:latin typeface="Arial" panose="020B0604020202020204" pitchFamily="34" charset="0"/>
                <a:cs typeface="Arial" panose="020B0604020202020204" pitchFamily="34" charset="0"/>
              </a:rPr>
              <a:t>(readings)</a:t>
            </a:r>
            <a:r>
              <a:rPr lang="en-US" altLang="en-US" sz="300" b="1" dirty="0">
                <a:solidFill>
                  <a:srgbClr val="FFFF00"/>
                </a:solidFill>
                <a:latin typeface="Arial" panose="020B0604020202020204" pitchFamily="34" charset="0"/>
                <a:cs typeface="Arial" panose="020B0604020202020204" pitchFamily="34" charset="0"/>
              </a:rPr>
              <a:t> </a:t>
            </a:r>
            <a:endParaRPr lang="ar-KW" altLang="en-US" sz="900" b="1" dirty="0">
              <a:solidFill>
                <a:srgbClr val="FFFF00"/>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018011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1000">
                                          <p:stCondLst>
                                            <p:cond delay="0"/>
                                          </p:stCondLst>
                                        </p:cTn>
                                        <p:tgtEl>
                                          <p:spTgt spid="10">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bg/>
                                          </p:spTgt>
                                        </p:tgtEl>
                                        <p:attrNameLst>
                                          <p:attrName>style.visibility</p:attrName>
                                        </p:attrNameLst>
                                      </p:cBhvr>
                                      <p:to>
                                        <p:strVal val="visible"/>
                                      </p:to>
                                    </p:set>
                                    <p:animEffect transition="in" filter="fade">
                                      <p:cBhvr>
                                        <p:cTn id="14" dur="1000">
                                          <p:stCondLst>
                                            <p:cond delay="0"/>
                                          </p:stCondLst>
                                        </p:cTn>
                                        <p:tgtEl>
                                          <p:spTgt spid="1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ags/tag10.xml><?xml version="1.0" encoding="utf-8"?>
<p:tagLst xmlns:a="http://schemas.openxmlformats.org/drawingml/2006/main" xmlns:r="http://schemas.openxmlformats.org/officeDocument/2006/relationships" xmlns:p="http://schemas.openxmlformats.org/presentationml/2006/main">
  <p:tag name="TIMING" val="|2.2"/>
</p:tagLst>
</file>

<file path=ppt/tags/tag11.xml><?xml version="1.0" encoding="utf-8"?>
<p:tagLst xmlns:a="http://schemas.openxmlformats.org/drawingml/2006/main" xmlns:r="http://schemas.openxmlformats.org/officeDocument/2006/relationships" xmlns:p="http://schemas.openxmlformats.org/presentationml/2006/main">
  <p:tag name="TIMING" val="|2.2"/>
</p:tagLst>
</file>

<file path=ppt/tags/tag12.xml><?xml version="1.0" encoding="utf-8"?>
<p:tagLst xmlns:a="http://schemas.openxmlformats.org/drawingml/2006/main" xmlns:r="http://schemas.openxmlformats.org/officeDocument/2006/relationships" xmlns:p="http://schemas.openxmlformats.org/presentationml/2006/main">
  <p:tag name="TIMING" val="|2.2"/>
</p:tagLst>
</file>

<file path=ppt/tags/tag13.xml><?xml version="1.0" encoding="utf-8"?>
<p:tagLst xmlns:a="http://schemas.openxmlformats.org/drawingml/2006/main" xmlns:r="http://schemas.openxmlformats.org/officeDocument/2006/relationships" xmlns:p="http://schemas.openxmlformats.org/presentationml/2006/main">
  <p:tag name="TIMING" val="|2.2"/>
</p:tagLst>
</file>

<file path=ppt/tags/tag14.xml><?xml version="1.0" encoding="utf-8"?>
<p:tagLst xmlns:a="http://schemas.openxmlformats.org/drawingml/2006/main" xmlns:r="http://schemas.openxmlformats.org/officeDocument/2006/relationships" xmlns:p="http://schemas.openxmlformats.org/presentationml/2006/main">
  <p:tag name="TIMING" val="|2.2"/>
</p:tagLst>
</file>

<file path=ppt/tags/tag15.xml><?xml version="1.0" encoding="utf-8"?>
<p:tagLst xmlns:a="http://schemas.openxmlformats.org/drawingml/2006/main" xmlns:r="http://schemas.openxmlformats.org/officeDocument/2006/relationships" xmlns:p="http://schemas.openxmlformats.org/presentationml/2006/main">
  <p:tag name="TIMING" val="|2.2"/>
</p:tagLst>
</file>

<file path=ppt/tags/tag16.xml><?xml version="1.0" encoding="utf-8"?>
<p:tagLst xmlns:a="http://schemas.openxmlformats.org/drawingml/2006/main" xmlns:r="http://schemas.openxmlformats.org/officeDocument/2006/relationships" xmlns:p="http://schemas.openxmlformats.org/presentationml/2006/main">
  <p:tag name="TIMING" val="|2.2"/>
</p:tagLst>
</file>

<file path=ppt/tags/tag17.xml><?xml version="1.0" encoding="utf-8"?>
<p:tagLst xmlns:a="http://schemas.openxmlformats.org/drawingml/2006/main" xmlns:r="http://schemas.openxmlformats.org/officeDocument/2006/relationships" xmlns:p="http://schemas.openxmlformats.org/presentationml/2006/main">
  <p:tag name="TIMING" val="|2.2"/>
</p:tagLst>
</file>

<file path=ppt/tags/tag18.xml><?xml version="1.0" encoding="utf-8"?>
<p:tagLst xmlns:a="http://schemas.openxmlformats.org/drawingml/2006/main" xmlns:r="http://schemas.openxmlformats.org/officeDocument/2006/relationships" xmlns:p="http://schemas.openxmlformats.org/presentationml/2006/main">
  <p:tag name="TIMING" val="|2.2"/>
</p:tagLst>
</file>

<file path=ppt/tags/tag19.xml><?xml version="1.0" encoding="utf-8"?>
<p:tagLst xmlns:a="http://schemas.openxmlformats.org/drawingml/2006/main" xmlns:r="http://schemas.openxmlformats.org/officeDocument/2006/relationships" xmlns:p="http://schemas.openxmlformats.org/presentationml/2006/main">
  <p:tag name="TIMING" val="|2.2"/>
</p:tagLst>
</file>

<file path=ppt/tags/tag2.xml><?xml version="1.0" encoding="utf-8"?>
<p:tagLst xmlns:a="http://schemas.openxmlformats.org/drawingml/2006/main" xmlns:r="http://schemas.openxmlformats.org/officeDocument/2006/relationships" xmlns:p="http://schemas.openxmlformats.org/presentationml/2006/main">
  <p:tag name="TIMING" val="|2.2"/>
</p:tagLst>
</file>

<file path=ppt/tags/tag20.xml><?xml version="1.0" encoding="utf-8"?>
<p:tagLst xmlns:a="http://schemas.openxmlformats.org/drawingml/2006/main" xmlns:r="http://schemas.openxmlformats.org/officeDocument/2006/relationships" xmlns:p="http://schemas.openxmlformats.org/presentationml/2006/main">
  <p:tag name="TIMING" val="|2.2"/>
</p:tagLst>
</file>

<file path=ppt/tags/tag21.xml><?xml version="1.0" encoding="utf-8"?>
<p:tagLst xmlns:a="http://schemas.openxmlformats.org/drawingml/2006/main" xmlns:r="http://schemas.openxmlformats.org/officeDocument/2006/relationships" xmlns:p="http://schemas.openxmlformats.org/presentationml/2006/main">
  <p:tag name="TIMING" val="|2.2"/>
</p:tagLst>
</file>

<file path=ppt/tags/tag22.xml><?xml version="1.0" encoding="utf-8"?>
<p:tagLst xmlns:a="http://schemas.openxmlformats.org/drawingml/2006/main" xmlns:r="http://schemas.openxmlformats.org/officeDocument/2006/relationships" xmlns:p="http://schemas.openxmlformats.org/presentationml/2006/main">
  <p:tag name="TIMING" val="|2.2"/>
</p:tagLst>
</file>

<file path=ppt/tags/tag23.xml><?xml version="1.0" encoding="utf-8"?>
<p:tagLst xmlns:a="http://schemas.openxmlformats.org/drawingml/2006/main" xmlns:r="http://schemas.openxmlformats.org/officeDocument/2006/relationships" xmlns:p="http://schemas.openxmlformats.org/presentationml/2006/main">
  <p:tag name="TIMING" val="|2.2"/>
</p:tagLst>
</file>

<file path=ppt/tags/tag24.xml><?xml version="1.0" encoding="utf-8"?>
<p:tagLst xmlns:a="http://schemas.openxmlformats.org/drawingml/2006/main" xmlns:r="http://schemas.openxmlformats.org/officeDocument/2006/relationships" xmlns:p="http://schemas.openxmlformats.org/presentationml/2006/main">
  <p:tag name="TIMING" val="|2.2"/>
</p:tagLst>
</file>

<file path=ppt/tags/tag25.xml><?xml version="1.0" encoding="utf-8"?>
<p:tagLst xmlns:a="http://schemas.openxmlformats.org/drawingml/2006/main" xmlns:r="http://schemas.openxmlformats.org/officeDocument/2006/relationships" xmlns:p="http://schemas.openxmlformats.org/presentationml/2006/main">
  <p:tag name="TIMING" val="|2.2"/>
</p:tagLst>
</file>

<file path=ppt/tags/tag26.xml><?xml version="1.0" encoding="utf-8"?>
<p:tagLst xmlns:a="http://schemas.openxmlformats.org/drawingml/2006/main" xmlns:r="http://schemas.openxmlformats.org/officeDocument/2006/relationships" xmlns:p="http://schemas.openxmlformats.org/presentationml/2006/main">
  <p:tag name="TIMING" val="|2.2"/>
</p:tagLst>
</file>

<file path=ppt/tags/tag27.xml><?xml version="1.0" encoding="utf-8"?>
<p:tagLst xmlns:a="http://schemas.openxmlformats.org/drawingml/2006/main" xmlns:r="http://schemas.openxmlformats.org/officeDocument/2006/relationships" xmlns:p="http://schemas.openxmlformats.org/presentationml/2006/main">
  <p:tag name="TIMING" val="|2.2"/>
</p:tagLst>
</file>

<file path=ppt/tags/tag28.xml><?xml version="1.0" encoding="utf-8"?>
<p:tagLst xmlns:a="http://schemas.openxmlformats.org/drawingml/2006/main" xmlns:r="http://schemas.openxmlformats.org/officeDocument/2006/relationships" xmlns:p="http://schemas.openxmlformats.org/presentationml/2006/main">
  <p:tag name="TIMING" val="|2.2"/>
</p:tagLst>
</file>

<file path=ppt/tags/tag29.xml><?xml version="1.0" encoding="utf-8"?>
<p:tagLst xmlns:a="http://schemas.openxmlformats.org/drawingml/2006/main" xmlns:r="http://schemas.openxmlformats.org/officeDocument/2006/relationships" xmlns:p="http://schemas.openxmlformats.org/presentationml/2006/main">
  <p:tag name="TIMING" val="|2.2"/>
</p:tagLst>
</file>

<file path=ppt/tags/tag3.xml><?xml version="1.0" encoding="utf-8"?>
<p:tagLst xmlns:a="http://schemas.openxmlformats.org/drawingml/2006/main" xmlns:r="http://schemas.openxmlformats.org/officeDocument/2006/relationships" xmlns:p="http://schemas.openxmlformats.org/presentationml/2006/main">
  <p:tag name="TIMING" val="|2.2"/>
</p:tagLst>
</file>

<file path=ppt/tags/tag30.xml><?xml version="1.0" encoding="utf-8"?>
<p:tagLst xmlns:a="http://schemas.openxmlformats.org/drawingml/2006/main" xmlns:r="http://schemas.openxmlformats.org/officeDocument/2006/relationships" xmlns:p="http://schemas.openxmlformats.org/presentationml/2006/main">
  <p:tag name="TIMING" val="|2.2"/>
</p:tagLst>
</file>

<file path=ppt/tags/tag31.xml><?xml version="1.0" encoding="utf-8"?>
<p:tagLst xmlns:a="http://schemas.openxmlformats.org/drawingml/2006/main" xmlns:r="http://schemas.openxmlformats.org/officeDocument/2006/relationships" xmlns:p="http://schemas.openxmlformats.org/presentationml/2006/main">
  <p:tag name="TIMING" val="|2.2"/>
</p:tagLst>
</file>

<file path=ppt/tags/tag32.xml><?xml version="1.0" encoding="utf-8"?>
<p:tagLst xmlns:a="http://schemas.openxmlformats.org/drawingml/2006/main" xmlns:r="http://schemas.openxmlformats.org/officeDocument/2006/relationships" xmlns:p="http://schemas.openxmlformats.org/presentationml/2006/main">
  <p:tag name="TIMING" val="|2.2"/>
</p:tagLst>
</file>

<file path=ppt/tags/tag33.xml><?xml version="1.0" encoding="utf-8"?>
<p:tagLst xmlns:a="http://schemas.openxmlformats.org/drawingml/2006/main" xmlns:r="http://schemas.openxmlformats.org/officeDocument/2006/relationships" xmlns:p="http://schemas.openxmlformats.org/presentationml/2006/main">
  <p:tag name="TIMING" val="|2.2"/>
</p:tagLst>
</file>

<file path=ppt/tags/tag34.xml><?xml version="1.0" encoding="utf-8"?>
<p:tagLst xmlns:a="http://schemas.openxmlformats.org/drawingml/2006/main" xmlns:r="http://schemas.openxmlformats.org/officeDocument/2006/relationships" xmlns:p="http://schemas.openxmlformats.org/presentationml/2006/main">
  <p:tag name="TIMING" val="|2.2"/>
</p:tagLst>
</file>

<file path=ppt/tags/tag35.xml><?xml version="1.0" encoding="utf-8"?>
<p:tagLst xmlns:a="http://schemas.openxmlformats.org/drawingml/2006/main" xmlns:r="http://schemas.openxmlformats.org/officeDocument/2006/relationships" xmlns:p="http://schemas.openxmlformats.org/presentationml/2006/main">
  <p:tag name="TIMING" val="|2.2"/>
</p:tagLst>
</file>

<file path=ppt/tags/tag36.xml><?xml version="1.0" encoding="utf-8"?>
<p:tagLst xmlns:a="http://schemas.openxmlformats.org/drawingml/2006/main" xmlns:r="http://schemas.openxmlformats.org/officeDocument/2006/relationships" xmlns:p="http://schemas.openxmlformats.org/presentationml/2006/main">
  <p:tag name="TIMING" val="|2.2"/>
</p:tagLst>
</file>

<file path=ppt/tags/tag37.xml><?xml version="1.0" encoding="utf-8"?>
<p:tagLst xmlns:a="http://schemas.openxmlformats.org/drawingml/2006/main" xmlns:r="http://schemas.openxmlformats.org/officeDocument/2006/relationships" xmlns:p="http://schemas.openxmlformats.org/presentationml/2006/main">
  <p:tag name="TIMING" val="|2.2"/>
</p:tagLst>
</file>

<file path=ppt/tags/tag38.xml><?xml version="1.0" encoding="utf-8"?>
<p:tagLst xmlns:a="http://schemas.openxmlformats.org/drawingml/2006/main" xmlns:r="http://schemas.openxmlformats.org/officeDocument/2006/relationships" xmlns:p="http://schemas.openxmlformats.org/presentationml/2006/main">
  <p:tag name="TIMING" val="|2.2"/>
</p:tagLst>
</file>

<file path=ppt/tags/tag39.xml><?xml version="1.0" encoding="utf-8"?>
<p:tagLst xmlns:a="http://schemas.openxmlformats.org/drawingml/2006/main" xmlns:r="http://schemas.openxmlformats.org/officeDocument/2006/relationships" xmlns:p="http://schemas.openxmlformats.org/presentationml/2006/main">
  <p:tag name="TIMING" val="|2.2"/>
</p:tagLst>
</file>

<file path=ppt/tags/tag4.xml><?xml version="1.0" encoding="utf-8"?>
<p:tagLst xmlns:a="http://schemas.openxmlformats.org/drawingml/2006/main" xmlns:r="http://schemas.openxmlformats.org/officeDocument/2006/relationships" xmlns:p="http://schemas.openxmlformats.org/presentationml/2006/main">
  <p:tag name="TIMING" val="|2.2"/>
</p:tagLst>
</file>

<file path=ppt/tags/tag40.xml><?xml version="1.0" encoding="utf-8"?>
<p:tagLst xmlns:a="http://schemas.openxmlformats.org/drawingml/2006/main" xmlns:r="http://schemas.openxmlformats.org/officeDocument/2006/relationships" xmlns:p="http://schemas.openxmlformats.org/presentationml/2006/main">
  <p:tag name="TIMING" val="|2.2"/>
</p:tagLst>
</file>

<file path=ppt/tags/tag41.xml><?xml version="1.0" encoding="utf-8"?>
<p:tagLst xmlns:a="http://schemas.openxmlformats.org/drawingml/2006/main" xmlns:r="http://schemas.openxmlformats.org/officeDocument/2006/relationships" xmlns:p="http://schemas.openxmlformats.org/presentationml/2006/main">
  <p:tag name="TIMING" val="|2.2"/>
</p:tagLst>
</file>

<file path=ppt/tags/tag42.xml><?xml version="1.0" encoding="utf-8"?>
<p:tagLst xmlns:a="http://schemas.openxmlformats.org/drawingml/2006/main" xmlns:r="http://schemas.openxmlformats.org/officeDocument/2006/relationships" xmlns:p="http://schemas.openxmlformats.org/presentationml/2006/main">
  <p:tag name="TIMING" val="|2.2"/>
</p:tagLst>
</file>

<file path=ppt/tags/tag43.xml><?xml version="1.0" encoding="utf-8"?>
<p:tagLst xmlns:a="http://schemas.openxmlformats.org/drawingml/2006/main" xmlns:r="http://schemas.openxmlformats.org/officeDocument/2006/relationships" xmlns:p="http://schemas.openxmlformats.org/presentationml/2006/main">
  <p:tag name="TIMING" val="|2.2"/>
</p:tagLst>
</file>

<file path=ppt/tags/tag44.xml><?xml version="1.0" encoding="utf-8"?>
<p:tagLst xmlns:a="http://schemas.openxmlformats.org/drawingml/2006/main" xmlns:r="http://schemas.openxmlformats.org/officeDocument/2006/relationships" xmlns:p="http://schemas.openxmlformats.org/presentationml/2006/main">
  <p:tag name="TIMING" val="|2.2"/>
</p:tagLst>
</file>

<file path=ppt/tags/tag45.xml><?xml version="1.0" encoding="utf-8"?>
<p:tagLst xmlns:a="http://schemas.openxmlformats.org/drawingml/2006/main" xmlns:r="http://schemas.openxmlformats.org/officeDocument/2006/relationships" xmlns:p="http://schemas.openxmlformats.org/presentationml/2006/main">
  <p:tag name="TIMING" val="|2.2"/>
</p:tagLst>
</file>

<file path=ppt/tags/tag46.xml><?xml version="1.0" encoding="utf-8"?>
<p:tagLst xmlns:a="http://schemas.openxmlformats.org/drawingml/2006/main" xmlns:r="http://schemas.openxmlformats.org/officeDocument/2006/relationships" xmlns:p="http://schemas.openxmlformats.org/presentationml/2006/main">
  <p:tag name="TIMING" val="|2.2"/>
</p:tagLst>
</file>

<file path=ppt/tags/tag47.xml><?xml version="1.0" encoding="utf-8"?>
<p:tagLst xmlns:a="http://schemas.openxmlformats.org/drawingml/2006/main" xmlns:r="http://schemas.openxmlformats.org/officeDocument/2006/relationships" xmlns:p="http://schemas.openxmlformats.org/presentationml/2006/main">
  <p:tag name="TIMING" val="|2.2"/>
</p:tagLst>
</file>

<file path=ppt/tags/tag48.xml><?xml version="1.0" encoding="utf-8"?>
<p:tagLst xmlns:a="http://schemas.openxmlformats.org/drawingml/2006/main" xmlns:r="http://schemas.openxmlformats.org/officeDocument/2006/relationships" xmlns:p="http://schemas.openxmlformats.org/presentationml/2006/main">
  <p:tag name="TIMING" val="|2.2"/>
</p:tagLst>
</file>

<file path=ppt/tags/tag49.xml><?xml version="1.0" encoding="utf-8"?>
<p:tagLst xmlns:a="http://schemas.openxmlformats.org/drawingml/2006/main" xmlns:r="http://schemas.openxmlformats.org/officeDocument/2006/relationships" xmlns:p="http://schemas.openxmlformats.org/presentationml/2006/main">
  <p:tag name="TIMING" val="|2.2"/>
</p:tagLst>
</file>

<file path=ppt/tags/tag5.xml><?xml version="1.0" encoding="utf-8"?>
<p:tagLst xmlns:a="http://schemas.openxmlformats.org/drawingml/2006/main" xmlns:r="http://schemas.openxmlformats.org/officeDocument/2006/relationships" xmlns:p="http://schemas.openxmlformats.org/presentationml/2006/main">
  <p:tag name="TIMING" val="|2.2"/>
</p:tagLst>
</file>

<file path=ppt/tags/tag50.xml><?xml version="1.0" encoding="utf-8"?>
<p:tagLst xmlns:a="http://schemas.openxmlformats.org/drawingml/2006/main" xmlns:r="http://schemas.openxmlformats.org/officeDocument/2006/relationships" xmlns:p="http://schemas.openxmlformats.org/presentationml/2006/main">
  <p:tag name="TIMING" val="|2.2"/>
</p:tagLst>
</file>

<file path=ppt/tags/tag51.xml><?xml version="1.0" encoding="utf-8"?>
<p:tagLst xmlns:a="http://schemas.openxmlformats.org/drawingml/2006/main" xmlns:r="http://schemas.openxmlformats.org/officeDocument/2006/relationships" xmlns:p="http://schemas.openxmlformats.org/presentationml/2006/main">
  <p:tag name="TIMING" val="|2.2"/>
</p:tagLst>
</file>

<file path=ppt/tags/tag52.xml><?xml version="1.0" encoding="utf-8"?>
<p:tagLst xmlns:a="http://schemas.openxmlformats.org/drawingml/2006/main" xmlns:r="http://schemas.openxmlformats.org/officeDocument/2006/relationships" xmlns:p="http://schemas.openxmlformats.org/presentationml/2006/main">
  <p:tag name="TIMING" val="|2.2"/>
</p:tagLst>
</file>

<file path=ppt/tags/tag53.xml><?xml version="1.0" encoding="utf-8"?>
<p:tagLst xmlns:a="http://schemas.openxmlformats.org/drawingml/2006/main" xmlns:r="http://schemas.openxmlformats.org/officeDocument/2006/relationships" xmlns:p="http://schemas.openxmlformats.org/presentationml/2006/main">
  <p:tag name="TIMING" val="|2.2"/>
</p:tagLst>
</file>

<file path=ppt/tags/tag54.xml><?xml version="1.0" encoding="utf-8"?>
<p:tagLst xmlns:a="http://schemas.openxmlformats.org/drawingml/2006/main" xmlns:r="http://schemas.openxmlformats.org/officeDocument/2006/relationships" xmlns:p="http://schemas.openxmlformats.org/presentationml/2006/main">
  <p:tag name="TIMING" val="|2.2"/>
</p:tagLst>
</file>

<file path=ppt/tags/tag55.xml><?xml version="1.0" encoding="utf-8"?>
<p:tagLst xmlns:a="http://schemas.openxmlformats.org/drawingml/2006/main" xmlns:r="http://schemas.openxmlformats.org/officeDocument/2006/relationships" xmlns:p="http://schemas.openxmlformats.org/presentationml/2006/main">
  <p:tag name="TIMING" val="|2.2"/>
</p:tagLst>
</file>

<file path=ppt/tags/tag56.xml><?xml version="1.0" encoding="utf-8"?>
<p:tagLst xmlns:a="http://schemas.openxmlformats.org/drawingml/2006/main" xmlns:r="http://schemas.openxmlformats.org/officeDocument/2006/relationships" xmlns:p="http://schemas.openxmlformats.org/presentationml/2006/main">
  <p:tag name="TIMING" val="|2.2"/>
</p:tagLst>
</file>

<file path=ppt/tags/tag57.xml><?xml version="1.0" encoding="utf-8"?>
<p:tagLst xmlns:a="http://schemas.openxmlformats.org/drawingml/2006/main" xmlns:r="http://schemas.openxmlformats.org/officeDocument/2006/relationships" xmlns:p="http://schemas.openxmlformats.org/presentationml/2006/main">
  <p:tag name="TIMING" val="|2.2"/>
</p:tagLst>
</file>

<file path=ppt/tags/tag58.xml><?xml version="1.0" encoding="utf-8"?>
<p:tagLst xmlns:a="http://schemas.openxmlformats.org/drawingml/2006/main" xmlns:r="http://schemas.openxmlformats.org/officeDocument/2006/relationships" xmlns:p="http://schemas.openxmlformats.org/presentationml/2006/main">
  <p:tag name="TIMING" val="|2.2"/>
</p:tagLst>
</file>

<file path=ppt/tags/tag59.xml><?xml version="1.0" encoding="utf-8"?>
<p:tagLst xmlns:a="http://schemas.openxmlformats.org/drawingml/2006/main" xmlns:r="http://schemas.openxmlformats.org/officeDocument/2006/relationships" xmlns:p="http://schemas.openxmlformats.org/presentationml/2006/main">
  <p:tag name="TIMING" val="|2.2"/>
</p:tagLst>
</file>

<file path=ppt/tags/tag6.xml><?xml version="1.0" encoding="utf-8"?>
<p:tagLst xmlns:a="http://schemas.openxmlformats.org/drawingml/2006/main" xmlns:r="http://schemas.openxmlformats.org/officeDocument/2006/relationships" xmlns:p="http://schemas.openxmlformats.org/presentationml/2006/main">
  <p:tag name="TIMING" val="|2.2"/>
</p:tagLst>
</file>

<file path=ppt/tags/tag60.xml><?xml version="1.0" encoding="utf-8"?>
<p:tagLst xmlns:a="http://schemas.openxmlformats.org/drawingml/2006/main" xmlns:r="http://schemas.openxmlformats.org/officeDocument/2006/relationships" xmlns:p="http://schemas.openxmlformats.org/presentationml/2006/main">
  <p:tag name="TIMING" val="|2.2"/>
</p:tagLst>
</file>

<file path=ppt/tags/tag61.xml><?xml version="1.0" encoding="utf-8"?>
<p:tagLst xmlns:a="http://schemas.openxmlformats.org/drawingml/2006/main" xmlns:r="http://schemas.openxmlformats.org/officeDocument/2006/relationships" xmlns:p="http://schemas.openxmlformats.org/presentationml/2006/main">
  <p:tag name="TIMING" val="|2.2"/>
</p:tagLst>
</file>

<file path=ppt/tags/tag62.xml><?xml version="1.0" encoding="utf-8"?>
<p:tagLst xmlns:a="http://schemas.openxmlformats.org/drawingml/2006/main" xmlns:r="http://schemas.openxmlformats.org/officeDocument/2006/relationships" xmlns:p="http://schemas.openxmlformats.org/presentationml/2006/main">
  <p:tag name="TIMING" val="|2.2"/>
</p:tagLst>
</file>

<file path=ppt/tags/tag63.xml><?xml version="1.0" encoding="utf-8"?>
<p:tagLst xmlns:a="http://schemas.openxmlformats.org/drawingml/2006/main" xmlns:r="http://schemas.openxmlformats.org/officeDocument/2006/relationships" xmlns:p="http://schemas.openxmlformats.org/presentationml/2006/main">
  <p:tag name="TIMING" val="|2.2"/>
</p:tagLst>
</file>

<file path=ppt/tags/tag64.xml><?xml version="1.0" encoding="utf-8"?>
<p:tagLst xmlns:a="http://schemas.openxmlformats.org/drawingml/2006/main" xmlns:r="http://schemas.openxmlformats.org/officeDocument/2006/relationships" xmlns:p="http://schemas.openxmlformats.org/presentationml/2006/main">
  <p:tag name="TIMING" val="|2.2"/>
</p:tagLst>
</file>

<file path=ppt/tags/tag65.xml><?xml version="1.0" encoding="utf-8"?>
<p:tagLst xmlns:a="http://schemas.openxmlformats.org/drawingml/2006/main" xmlns:r="http://schemas.openxmlformats.org/officeDocument/2006/relationships" xmlns:p="http://schemas.openxmlformats.org/presentationml/2006/main">
  <p:tag name="TIMING" val="|2.2"/>
</p:tagLst>
</file>

<file path=ppt/tags/tag66.xml><?xml version="1.0" encoding="utf-8"?>
<p:tagLst xmlns:a="http://schemas.openxmlformats.org/drawingml/2006/main" xmlns:r="http://schemas.openxmlformats.org/officeDocument/2006/relationships" xmlns:p="http://schemas.openxmlformats.org/presentationml/2006/main">
  <p:tag name="TIMING" val="|2.2"/>
</p:tagLst>
</file>

<file path=ppt/tags/tag67.xml><?xml version="1.0" encoding="utf-8"?>
<p:tagLst xmlns:a="http://schemas.openxmlformats.org/drawingml/2006/main" xmlns:r="http://schemas.openxmlformats.org/officeDocument/2006/relationships" xmlns:p="http://schemas.openxmlformats.org/presentationml/2006/main">
  <p:tag name="TIMING" val="|2.2"/>
</p:tagLst>
</file>

<file path=ppt/tags/tag68.xml><?xml version="1.0" encoding="utf-8"?>
<p:tagLst xmlns:a="http://schemas.openxmlformats.org/drawingml/2006/main" xmlns:r="http://schemas.openxmlformats.org/officeDocument/2006/relationships" xmlns:p="http://schemas.openxmlformats.org/presentationml/2006/main">
  <p:tag name="TIMING" val="|2.2"/>
</p:tagLst>
</file>

<file path=ppt/tags/tag69.xml><?xml version="1.0" encoding="utf-8"?>
<p:tagLst xmlns:a="http://schemas.openxmlformats.org/drawingml/2006/main" xmlns:r="http://schemas.openxmlformats.org/officeDocument/2006/relationships" xmlns:p="http://schemas.openxmlformats.org/presentationml/2006/main">
  <p:tag name="TIMING" val="|2.2"/>
</p:tagLst>
</file>

<file path=ppt/tags/tag7.xml><?xml version="1.0" encoding="utf-8"?>
<p:tagLst xmlns:a="http://schemas.openxmlformats.org/drawingml/2006/main" xmlns:r="http://schemas.openxmlformats.org/officeDocument/2006/relationships" xmlns:p="http://schemas.openxmlformats.org/presentationml/2006/main">
  <p:tag name="TIMING" val="|2.2"/>
</p:tagLst>
</file>

<file path=ppt/tags/tag70.xml><?xml version="1.0" encoding="utf-8"?>
<p:tagLst xmlns:a="http://schemas.openxmlformats.org/drawingml/2006/main" xmlns:r="http://schemas.openxmlformats.org/officeDocument/2006/relationships" xmlns:p="http://schemas.openxmlformats.org/presentationml/2006/main">
  <p:tag name="TIMING" val="|2.2"/>
</p:tagLst>
</file>

<file path=ppt/tags/tag71.xml><?xml version="1.0" encoding="utf-8"?>
<p:tagLst xmlns:a="http://schemas.openxmlformats.org/drawingml/2006/main" xmlns:r="http://schemas.openxmlformats.org/officeDocument/2006/relationships" xmlns:p="http://schemas.openxmlformats.org/presentationml/2006/main">
  <p:tag name="TIMING" val="|2.2"/>
</p:tagLst>
</file>

<file path=ppt/tags/tag72.xml><?xml version="1.0" encoding="utf-8"?>
<p:tagLst xmlns:a="http://schemas.openxmlformats.org/drawingml/2006/main" xmlns:r="http://schemas.openxmlformats.org/officeDocument/2006/relationships" xmlns:p="http://schemas.openxmlformats.org/presentationml/2006/main">
  <p:tag name="TIMING" val="|2.2"/>
</p:tagLst>
</file>

<file path=ppt/tags/tag73.xml><?xml version="1.0" encoding="utf-8"?>
<p:tagLst xmlns:a="http://schemas.openxmlformats.org/drawingml/2006/main" xmlns:r="http://schemas.openxmlformats.org/officeDocument/2006/relationships" xmlns:p="http://schemas.openxmlformats.org/presentationml/2006/main">
  <p:tag name="TIMING" val="|2.2"/>
</p:tagLst>
</file>

<file path=ppt/tags/tag74.xml><?xml version="1.0" encoding="utf-8"?>
<p:tagLst xmlns:a="http://schemas.openxmlformats.org/drawingml/2006/main" xmlns:r="http://schemas.openxmlformats.org/officeDocument/2006/relationships" xmlns:p="http://schemas.openxmlformats.org/presentationml/2006/main">
  <p:tag name="TIMING" val="|2.2"/>
</p:tagLst>
</file>

<file path=ppt/tags/tag75.xml><?xml version="1.0" encoding="utf-8"?>
<p:tagLst xmlns:a="http://schemas.openxmlformats.org/drawingml/2006/main" xmlns:r="http://schemas.openxmlformats.org/officeDocument/2006/relationships" xmlns:p="http://schemas.openxmlformats.org/presentationml/2006/main">
  <p:tag name="TIMING" val="|2.2"/>
</p:tagLst>
</file>

<file path=ppt/tags/tag76.xml><?xml version="1.0" encoding="utf-8"?>
<p:tagLst xmlns:a="http://schemas.openxmlformats.org/drawingml/2006/main" xmlns:r="http://schemas.openxmlformats.org/officeDocument/2006/relationships" xmlns:p="http://schemas.openxmlformats.org/presentationml/2006/main">
  <p:tag name="TIMING" val="|2.2"/>
</p:tagLst>
</file>

<file path=ppt/tags/tag77.xml><?xml version="1.0" encoding="utf-8"?>
<p:tagLst xmlns:a="http://schemas.openxmlformats.org/drawingml/2006/main" xmlns:r="http://schemas.openxmlformats.org/officeDocument/2006/relationships" xmlns:p="http://schemas.openxmlformats.org/presentationml/2006/main">
  <p:tag name="TIMING" val="|2.2"/>
</p:tagLst>
</file>

<file path=ppt/tags/tag78.xml><?xml version="1.0" encoding="utf-8"?>
<p:tagLst xmlns:a="http://schemas.openxmlformats.org/drawingml/2006/main" xmlns:r="http://schemas.openxmlformats.org/officeDocument/2006/relationships" xmlns:p="http://schemas.openxmlformats.org/presentationml/2006/main">
  <p:tag name="TIMING" val="|2.2"/>
</p:tagLst>
</file>

<file path=ppt/tags/tag79.xml><?xml version="1.0" encoding="utf-8"?>
<p:tagLst xmlns:a="http://schemas.openxmlformats.org/drawingml/2006/main" xmlns:r="http://schemas.openxmlformats.org/officeDocument/2006/relationships" xmlns:p="http://schemas.openxmlformats.org/presentationml/2006/main">
  <p:tag name="TIMING" val="|2.2"/>
</p:tagLst>
</file>

<file path=ppt/tags/tag8.xml><?xml version="1.0" encoding="utf-8"?>
<p:tagLst xmlns:a="http://schemas.openxmlformats.org/drawingml/2006/main" xmlns:r="http://schemas.openxmlformats.org/officeDocument/2006/relationships" xmlns:p="http://schemas.openxmlformats.org/presentationml/2006/main">
  <p:tag name="TIMING" val="|2.2"/>
</p:tagLst>
</file>

<file path=ppt/tags/tag80.xml><?xml version="1.0" encoding="utf-8"?>
<p:tagLst xmlns:a="http://schemas.openxmlformats.org/drawingml/2006/main" xmlns:r="http://schemas.openxmlformats.org/officeDocument/2006/relationships" xmlns:p="http://schemas.openxmlformats.org/presentationml/2006/main">
  <p:tag name="TIMING" val="|2.2"/>
</p:tagLst>
</file>

<file path=ppt/tags/tag81.xml><?xml version="1.0" encoding="utf-8"?>
<p:tagLst xmlns:a="http://schemas.openxmlformats.org/drawingml/2006/main" xmlns:r="http://schemas.openxmlformats.org/officeDocument/2006/relationships" xmlns:p="http://schemas.openxmlformats.org/presentationml/2006/main">
  <p:tag name="TIMING" val="|2.2"/>
</p:tagLst>
</file>

<file path=ppt/tags/tag82.xml><?xml version="1.0" encoding="utf-8"?>
<p:tagLst xmlns:a="http://schemas.openxmlformats.org/drawingml/2006/main" xmlns:r="http://schemas.openxmlformats.org/officeDocument/2006/relationships" xmlns:p="http://schemas.openxmlformats.org/presentationml/2006/main">
  <p:tag name="TIMING" val="|2.2"/>
</p:tagLst>
</file>

<file path=ppt/tags/tag83.xml><?xml version="1.0" encoding="utf-8"?>
<p:tagLst xmlns:a="http://schemas.openxmlformats.org/drawingml/2006/main" xmlns:r="http://schemas.openxmlformats.org/officeDocument/2006/relationships" xmlns:p="http://schemas.openxmlformats.org/presentationml/2006/main">
  <p:tag name="TIMING" val="|2.2"/>
</p:tagLst>
</file>

<file path=ppt/tags/tag84.xml><?xml version="1.0" encoding="utf-8"?>
<p:tagLst xmlns:a="http://schemas.openxmlformats.org/drawingml/2006/main" xmlns:r="http://schemas.openxmlformats.org/officeDocument/2006/relationships" xmlns:p="http://schemas.openxmlformats.org/presentationml/2006/main">
  <p:tag name="TIMING" val="|2.2"/>
</p:tagLst>
</file>

<file path=ppt/tags/tag85.xml><?xml version="1.0" encoding="utf-8"?>
<p:tagLst xmlns:a="http://schemas.openxmlformats.org/drawingml/2006/main" xmlns:r="http://schemas.openxmlformats.org/officeDocument/2006/relationships" xmlns:p="http://schemas.openxmlformats.org/presentationml/2006/main">
  <p:tag name="TIMING" val="|2.2"/>
</p:tagLst>
</file>

<file path=ppt/tags/tag86.xml><?xml version="1.0" encoding="utf-8"?>
<p:tagLst xmlns:a="http://schemas.openxmlformats.org/drawingml/2006/main" xmlns:r="http://schemas.openxmlformats.org/officeDocument/2006/relationships" xmlns:p="http://schemas.openxmlformats.org/presentationml/2006/main">
  <p:tag name="TIMING" val="|2.2"/>
</p:tagLst>
</file>

<file path=ppt/tags/tag87.xml><?xml version="1.0" encoding="utf-8"?>
<p:tagLst xmlns:a="http://schemas.openxmlformats.org/drawingml/2006/main" xmlns:r="http://schemas.openxmlformats.org/officeDocument/2006/relationships" xmlns:p="http://schemas.openxmlformats.org/presentationml/2006/main">
  <p:tag name="TIMING" val="|2.2"/>
</p:tagLst>
</file>

<file path=ppt/tags/tag88.xml><?xml version="1.0" encoding="utf-8"?>
<p:tagLst xmlns:a="http://schemas.openxmlformats.org/drawingml/2006/main" xmlns:r="http://schemas.openxmlformats.org/officeDocument/2006/relationships" xmlns:p="http://schemas.openxmlformats.org/presentationml/2006/main">
  <p:tag name="TIMING" val="|2.2"/>
</p:tagLst>
</file>

<file path=ppt/tags/tag89.xml><?xml version="1.0" encoding="utf-8"?>
<p:tagLst xmlns:a="http://schemas.openxmlformats.org/drawingml/2006/main" xmlns:r="http://schemas.openxmlformats.org/officeDocument/2006/relationships" xmlns:p="http://schemas.openxmlformats.org/presentationml/2006/main">
  <p:tag name="TIMING" val="|2.2"/>
</p:tagLst>
</file>

<file path=ppt/tags/tag9.xml><?xml version="1.0" encoding="utf-8"?>
<p:tagLst xmlns:a="http://schemas.openxmlformats.org/drawingml/2006/main" xmlns:r="http://schemas.openxmlformats.org/officeDocument/2006/relationships" xmlns:p="http://schemas.openxmlformats.org/presentationml/2006/main">
  <p:tag name="TIMING" val="|2.2"/>
</p:tagLst>
</file>

<file path=ppt/tags/tag90.xml><?xml version="1.0" encoding="utf-8"?>
<p:tagLst xmlns:a="http://schemas.openxmlformats.org/drawingml/2006/main" xmlns:r="http://schemas.openxmlformats.org/officeDocument/2006/relationships" xmlns:p="http://schemas.openxmlformats.org/presentationml/2006/main">
  <p:tag name="TIMING" val="|2.2"/>
</p:tagLst>
</file>

<file path=ppt/tags/tag91.xml><?xml version="1.0" encoding="utf-8"?>
<p:tagLst xmlns:a="http://schemas.openxmlformats.org/drawingml/2006/main" xmlns:r="http://schemas.openxmlformats.org/officeDocument/2006/relationships" xmlns:p="http://schemas.openxmlformats.org/presentationml/2006/main">
  <p:tag name="TIMING" val="|2.2"/>
</p:tagLst>
</file>

<file path=ppt/tags/tag92.xml><?xml version="1.0" encoding="utf-8"?>
<p:tagLst xmlns:a="http://schemas.openxmlformats.org/drawingml/2006/main" xmlns:r="http://schemas.openxmlformats.org/officeDocument/2006/relationships" xmlns:p="http://schemas.openxmlformats.org/presentationml/2006/main">
  <p:tag name="TIMING" val="|2.2"/>
</p:tagLst>
</file>

<file path=ppt/tags/tag93.xml><?xml version="1.0" encoding="utf-8"?>
<p:tagLst xmlns:a="http://schemas.openxmlformats.org/drawingml/2006/main" xmlns:r="http://schemas.openxmlformats.org/officeDocument/2006/relationships" xmlns:p="http://schemas.openxmlformats.org/presentationml/2006/main">
  <p:tag name="TIMING" val="|2.2"/>
</p:tagLst>
</file>

<file path=ppt/tags/tag94.xml><?xml version="1.0" encoding="utf-8"?>
<p:tagLst xmlns:a="http://schemas.openxmlformats.org/drawingml/2006/main" xmlns:r="http://schemas.openxmlformats.org/officeDocument/2006/relationships" xmlns:p="http://schemas.openxmlformats.org/presentationml/2006/main">
  <p:tag name="TIMING" val="|2.2"/>
</p:tagLst>
</file>

<file path=ppt/tags/tag95.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1895</TotalTime>
  <Words>7023</Words>
  <Application>Microsoft Office PowerPoint</Application>
  <PresentationFormat>Widescreen</PresentationFormat>
  <Paragraphs>1077</Paragraphs>
  <Slides>104</Slides>
  <Notes>1</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104</vt:i4>
      </vt:variant>
    </vt:vector>
  </HeadingPairs>
  <TitlesOfParts>
    <vt:vector size="124" baseType="lpstr">
      <vt:lpstr>AGA Arabesque</vt:lpstr>
      <vt:lpstr>AL-Mohanad Bold</vt:lpstr>
      <vt:lpstr>Arial</vt:lpstr>
      <vt:lpstr>Calibri</vt:lpstr>
      <vt:lpstr>Courier New</vt:lpstr>
      <vt:lpstr>等线</vt:lpstr>
      <vt:lpstr>Diwani Letter</vt:lpstr>
      <vt:lpstr>Franklin Gothic Book</vt:lpstr>
      <vt:lpstr>Garamond</vt:lpstr>
      <vt:lpstr>PT Bold Heading</vt:lpstr>
      <vt:lpstr>Simplified Arabic</vt:lpstr>
      <vt:lpstr>Stencil</vt:lpstr>
      <vt:lpstr>华文楷体</vt:lpstr>
      <vt:lpstr>Tahoma</vt:lpstr>
      <vt:lpstr>Times New Roman</vt:lpstr>
      <vt:lpstr>TimesNewRomanPSMT</vt:lpstr>
      <vt:lpstr>Traditional Arabic</vt:lpstr>
      <vt:lpstr>Wingdings</vt:lpstr>
      <vt:lpstr>Wingdings 2</vt:lpstr>
      <vt:lpstr>Office Theme</vt:lpstr>
      <vt:lpstr>Advanced Islamic Studies program (Diploma)  History of Quran </vt:lpstr>
      <vt:lpstr>Dr. Ashraf Negm</vt:lpstr>
      <vt:lpstr>Semester program</vt:lpstr>
      <vt:lpstr>Introduction  المقدمة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Microsoft account</cp:lastModifiedBy>
  <cp:revision>62</cp:revision>
  <dcterms:created xsi:type="dcterms:W3CDTF">2020-09-13T16:40:33Z</dcterms:created>
  <dcterms:modified xsi:type="dcterms:W3CDTF">2023-09-23T20:11:34Z</dcterms:modified>
</cp:coreProperties>
</file>