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2"/>
  </p:notesMasterIdLst>
  <p:sldIdLst>
    <p:sldId id="256" r:id="rId2"/>
    <p:sldId id="257" r:id="rId3"/>
    <p:sldId id="298" r:id="rId4"/>
    <p:sldId id="289" r:id="rId5"/>
    <p:sldId id="341" r:id="rId6"/>
    <p:sldId id="330" r:id="rId7"/>
    <p:sldId id="340" r:id="rId8"/>
    <p:sldId id="334" r:id="rId9"/>
    <p:sldId id="335" r:id="rId10"/>
    <p:sldId id="336" r:id="rId11"/>
    <p:sldId id="337" r:id="rId12"/>
    <p:sldId id="338" r:id="rId13"/>
    <p:sldId id="331" r:id="rId14"/>
    <p:sldId id="346" r:id="rId15"/>
    <p:sldId id="342" r:id="rId16"/>
    <p:sldId id="343" r:id="rId17"/>
    <p:sldId id="344" r:id="rId18"/>
    <p:sldId id="345" r:id="rId19"/>
    <p:sldId id="339" r:id="rId20"/>
    <p:sldId id="280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824" autoAdjust="0"/>
    <p:restoredTop sz="94778"/>
  </p:normalViewPr>
  <p:slideViewPr>
    <p:cSldViewPr snapToGrid="0" snapToObjects="1">
      <p:cViewPr varScale="1">
        <p:scale>
          <a:sx n="71" d="100"/>
          <a:sy n="71" d="100"/>
        </p:scale>
        <p:origin x="25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817F8B-DB8A-DC4E-988E-81C7D81C99EA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C20C3C-6D29-994C-AADA-104CE5129A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5585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9450F81-ECB8-4B42-BA7E-06CE3946D0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179649"/>
            <a:ext cx="9144000" cy="2387600"/>
          </a:xfrm>
        </p:spPr>
        <p:txBody>
          <a:bodyPr anchor="b"/>
          <a:lstStyle>
            <a:lvl1pPr algn="ctr">
              <a:defRPr sz="6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6ED65E05-0B75-294F-8B10-1A6C0FD51B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659324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F5A6B99-0490-3748-AFEE-F8153E666B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4F147-0FC4-C742-801D-18B7262A641E}" type="datetime1">
              <a:rPr lang="en-CA" smtClean="0"/>
              <a:t>2021-03-15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B6114DC-41CB-A642-9007-2EEE6F3AC5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B9FB2F30-F991-3E46-9F45-9EB242E0563F}"/>
              </a:ext>
            </a:extLst>
          </p:cNvPr>
          <p:cNvSpPr/>
          <p:nvPr userDrawn="1"/>
        </p:nvSpPr>
        <p:spPr>
          <a:xfrm>
            <a:off x="0" y="0"/>
            <a:ext cx="2414588" cy="17430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D87E672B-A631-7141-A87D-735F3811B1A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183274" y="242888"/>
            <a:ext cx="1825452" cy="1333141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0E15276A-1DF6-5146-B9E4-A70F82CA52F8}"/>
              </a:ext>
            </a:extLst>
          </p:cNvPr>
          <p:cNvSpPr/>
          <p:nvPr userDrawn="1"/>
        </p:nvSpPr>
        <p:spPr>
          <a:xfrm>
            <a:off x="4857750" y="1417708"/>
            <a:ext cx="24765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1600" b="1" dirty="0">
                <a:solidFill>
                  <a:schemeClr val="accent1">
                    <a:lumMod val="75000"/>
                  </a:schemeClr>
                </a:solidFill>
              </a:rPr>
              <a:t>أكاديمية آيات للعلوم الإسلامية </a:t>
            </a:r>
            <a:endParaRPr lang="en-US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4284228C-CBC9-294A-8A19-4479F85C2695}"/>
              </a:ext>
            </a:extLst>
          </p:cNvPr>
          <p:cNvSpPr txBox="1"/>
          <p:nvPr userDrawn="1"/>
        </p:nvSpPr>
        <p:spPr>
          <a:xfrm>
            <a:off x="0" y="1791401"/>
            <a:ext cx="12192000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0"/>
            <a:r>
              <a:rPr lang="ar-KW" sz="1800" b="1" dirty="0" smtClean="0"/>
              <a:t>تجويد  181 </a:t>
            </a:r>
            <a:r>
              <a:rPr lang="ar-SA" sz="1800" b="1" dirty="0" smtClean="0"/>
              <a:t>– </a:t>
            </a:r>
            <a:r>
              <a:rPr lang="ar-SA" sz="1800" b="1" dirty="0"/>
              <a:t>مادة </a:t>
            </a:r>
            <a:r>
              <a:rPr lang="ar-KW" sz="1800" b="1" dirty="0" smtClean="0"/>
              <a:t>التجويد </a:t>
            </a:r>
            <a:r>
              <a:rPr lang="ar-SA" sz="1800" b="1" dirty="0" smtClean="0"/>
              <a:t>– </a:t>
            </a:r>
            <a:r>
              <a:rPr lang="ar-SA" sz="1800" b="1" dirty="0"/>
              <a:t>المحاضرة </a:t>
            </a:r>
            <a:r>
              <a:rPr lang="ar-KW" sz="1800" b="1" dirty="0" smtClean="0"/>
              <a:t>3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5173694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16AE2AE-6837-2442-A1BC-9114D4647A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7E2CBFDC-9D6B-7F4D-8374-024733E7B5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457D277-D175-DB4B-96DC-9C5967C382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D8A66-BA4B-B547-93D7-511957FAFDEB}" type="datetime1">
              <a:rPr lang="en-CA" smtClean="0"/>
              <a:t>2021-03-15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1EA58A0-DFEC-8649-B92F-0D9B40E109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6220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C75E7044-F905-3B46-8ED8-674EA1CB116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1C9A897D-22B2-5B49-A749-7B4A2038D3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53B39CC-45C2-9C42-B9FD-1560CFC01A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3E764-3DBC-484A-A93B-3C4E1B8DE87F}" type="datetime1">
              <a:rPr lang="en-CA" smtClean="0"/>
              <a:t>2021-03-15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779713C-CBAF-1743-AE99-4AEC41559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2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D145FC0-A9B9-4640-B515-4DA13EE3C7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674FB1E-5B18-314A-A977-86FD63C004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150000"/>
              </a:lnSpc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29E7F04-DD03-814D-9305-C61B59A3F5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58DC7-5299-9241-B58C-B3B677802FE9}" type="datetime1">
              <a:rPr lang="en-CA" smtClean="0"/>
              <a:t>2021-03-15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79C47B0-93BE-914F-80C1-40B37FB46D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985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D7C9B3F-EC7D-3946-B416-0F352B9C36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>
            <a:normAutofit/>
          </a:bodyPr>
          <a:lstStyle>
            <a:lvl1pPr>
              <a:defRPr sz="54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69241F04-B6C2-0D43-A7A6-B55C53D360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EDAF989-14F6-A241-9FCB-0E11C68FDF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4D1B1-740E-3C49-A311-54C3556A4E34}" type="datetime1">
              <a:rPr lang="en-CA" smtClean="0"/>
              <a:t>2021-03-15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42CAFE2-23A3-164C-870A-6F3B0D01CB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3664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F2880CB-33FB-1641-B6E8-60B84234CD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1CF7B3B-64CD-3E46-B485-4383D0721D4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lnSpc>
                <a:spcPct val="150000"/>
              </a:lnSpc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50000"/>
              </a:lnSpc>
              <a:defRPr/>
            </a:lvl2pPr>
            <a:lvl3pPr>
              <a:lnSpc>
                <a:spcPct val="150000"/>
              </a:lnSpc>
              <a:defRPr/>
            </a:lvl3pPr>
            <a:lvl4pPr>
              <a:lnSpc>
                <a:spcPct val="150000"/>
              </a:lnSpc>
              <a:defRPr/>
            </a:lvl4pPr>
            <a:lvl5pPr>
              <a:lnSpc>
                <a:spcPct val="150000"/>
              </a:lnSpc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7E7360BB-1721-1243-A3A8-4E4EA25D43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lnSpc>
                <a:spcPct val="150000"/>
              </a:lnSpc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50000"/>
              </a:lnSpc>
              <a:defRPr/>
            </a:lvl2pPr>
            <a:lvl3pPr>
              <a:lnSpc>
                <a:spcPct val="150000"/>
              </a:lnSpc>
              <a:defRPr/>
            </a:lvl3pPr>
            <a:lvl4pPr>
              <a:lnSpc>
                <a:spcPct val="150000"/>
              </a:lnSpc>
              <a:defRPr/>
            </a:lvl4pPr>
            <a:lvl5pPr>
              <a:lnSpc>
                <a:spcPct val="150000"/>
              </a:lnSpc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2B4C016F-5F6F-8542-9F0D-9EAEC616F3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AB8A7-B79F-3248-A502-6965C0869732}" type="datetime1">
              <a:rPr lang="en-CA" smtClean="0"/>
              <a:t>2021-03-15</a:t>
            </a:fld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19B3060D-9617-164B-B5E8-47A916169A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736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E2CF653-D96B-8C46-AF61-30129124DA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B1E641E5-82E4-FA49-828A-2AB111A740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74DE58A4-B422-7A4B-8947-BE3D742065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1pPr>
              <a:lnSpc>
                <a:spcPct val="150000"/>
              </a:lnSpc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07818CB2-114C-A84B-896B-DE4CFD3DA74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54160736-D458-244F-B35D-B512E35A459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lvl1pPr>
              <a:lnSpc>
                <a:spcPct val="150000"/>
              </a:lnSpc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401D7E34-3479-E347-AEAA-F0C02C6134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AF997-D451-CD4A-BFD7-06CAD8CBF9F1}" type="datetime1">
              <a:rPr lang="en-CA" smtClean="0"/>
              <a:t>2021-03-15</a:t>
            </a:fld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A9059348-B6CD-CB46-A549-1D98AA7C55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4564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2D590E9-B859-834C-BC13-D849EAE249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7DA819D0-11DE-5F47-9EEC-29D6C0F7AF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84C43-BE7F-6343-9CA1-CC42DB3C2657}" type="datetime1">
              <a:rPr lang="en-CA" smtClean="0"/>
              <a:t>2021-03-15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7C13DA10-DD14-C846-8679-312362A37D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1465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648DDE56-378C-DE42-92CC-12F4AC1C35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CBFF9-7807-D640-971F-B9C921639AE7}" type="datetime1">
              <a:rPr lang="en-CA" smtClean="0"/>
              <a:t>2021-03-15</a:t>
            </a:fld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3FC394FC-8EF0-5D44-9B50-EFCE5480B9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1742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B3D2A63-5C6C-AC44-9795-2F13E042BC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D10FBF5-C6E9-6C4B-B057-ACC6A8CDD5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lnSpc>
                <a:spcPct val="150000"/>
              </a:lnSpc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50000"/>
              </a:lnSpc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50000"/>
              </a:lnSpc>
              <a:defRPr sz="22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50000"/>
              </a:lnSpc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50000"/>
              </a:lnSpc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FD7C874F-99B6-CD4D-B53D-10FB287F60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9DE4ABB4-4D2D-9D49-957C-7580A649AC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10FC2-9F2F-CA45-A32C-45BF441A8B04}" type="datetime1">
              <a:rPr lang="en-CA" smtClean="0"/>
              <a:t>2021-03-15</a:t>
            </a:fld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1816012D-9F74-BD40-9998-D5F5EEC877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1799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D0DB166-B8BE-2341-A8FF-FCBA831438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3BC9ED83-8A95-4345-B818-4D0A62DFC4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58A9E75F-2331-F541-92EE-2F0A8F46EB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A8E2E840-97AD-154A-8D0E-22D4700C72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E206D-EB4D-964A-A567-0195B566DE41}" type="datetime1">
              <a:rPr lang="en-CA" smtClean="0"/>
              <a:t>2021-03-15</a:t>
            </a:fld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E676EA82-1D92-024E-8482-37F3E1C89E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6873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856189A4-05F0-E045-AC33-155DCAA6BD15}"/>
              </a:ext>
            </a:extLst>
          </p:cNvPr>
          <p:cNvSpPr txBox="1"/>
          <p:nvPr userDrawn="1"/>
        </p:nvSpPr>
        <p:spPr>
          <a:xfrm>
            <a:off x="1" y="6519446"/>
            <a:ext cx="12192000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KW" sz="1800" b="1" dirty="0"/>
              <a:t>أكاديمية آيات للعلوم الإسلامية      </a:t>
            </a:r>
            <a:r>
              <a:rPr lang="en-US" sz="1600" dirty="0"/>
              <a:t>www.ayaatacademy.ca     </a:t>
            </a: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2CF4E62B-6930-4B47-8E28-4D0EBE8085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97111ACB-CCE0-8A40-B222-57747BE8BA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478417C-0319-084A-94FE-49E28A30500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859429C-CF35-9249-8D66-6AF2AABB73FB}" type="datetime1">
              <a:rPr lang="en-CA" smtClean="0"/>
              <a:t>2021-03-15</a:t>
            </a:fld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51E4D2D-A1A7-9C49-8DE3-152D5B2A009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52780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81817943-45D5-5949-BC48-405C5101A313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161100F1-BC82-2C40-8AD5-ED18BE99D6FA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96523" y="132864"/>
            <a:ext cx="1825452" cy="1333141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AC40EE06-4653-1649-9DC3-4134ADAEE20A}"/>
              </a:ext>
            </a:extLst>
          </p:cNvPr>
          <p:cNvSpPr/>
          <p:nvPr userDrawn="1"/>
        </p:nvSpPr>
        <p:spPr>
          <a:xfrm>
            <a:off x="-129001" y="1307684"/>
            <a:ext cx="24765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1600" b="1" dirty="0">
                <a:solidFill>
                  <a:schemeClr val="accent1">
                    <a:lumMod val="75000"/>
                  </a:schemeClr>
                </a:solidFill>
              </a:rPr>
              <a:t>أكاديمية آيات للعلوم الإسلامية </a:t>
            </a:r>
            <a:endParaRPr lang="en-US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8406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68D5548-C89A-1F44-B046-3AC8385071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71811" y="2459025"/>
            <a:ext cx="7156361" cy="2136165"/>
          </a:xfrm>
        </p:spPr>
        <p:txBody>
          <a:bodyPr>
            <a:normAutofit fontScale="90000"/>
          </a:bodyPr>
          <a:lstStyle/>
          <a:p>
            <a:r>
              <a:rPr lang="ar-KW" dirty="0" smtClean="0"/>
              <a:t>أحكام </a:t>
            </a:r>
            <a:br>
              <a:rPr lang="ar-KW" dirty="0" smtClean="0"/>
            </a:br>
            <a:r>
              <a:rPr lang="ar-KW" dirty="0" smtClean="0"/>
              <a:t>النون الساكنة والتنوين</a:t>
            </a:r>
            <a:br>
              <a:rPr lang="ar-KW" dirty="0" smtClean="0"/>
            </a:br>
            <a:r>
              <a:rPr lang="ar-KW" sz="4400" dirty="0" smtClean="0">
                <a:solidFill>
                  <a:srgbClr val="FF0000"/>
                </a:solidFill>
              </a:rPr>
              <a:t>(المقدمة)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47BE6263-52BA-8E43-9969-41582C6388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88406" y="4827012"/>
            <a:ext cx="9144000" cy="1655762"/>
          </a:xfrm>
        </p:spPr>
        <p:txBody>
          <a:bodyPr>
            <a:normAutofit/>
          </a:bodyPr>
          <a:lstStyle/>
          <a:p>
            <a:pPr marL="0" indent="0" algn="ct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ar-SA" sz="3200" b="1" dirty="0"/>
              <a:t>د. </a:t>
            </a:r>
            <a:r>
              <a:rPr lang="ar-KW" sz="3200" b="1" dirty="0" smtClean="0"/>
              <a:t>هاله رجب</a:t>
            </a:r>
            <a:endParaRPr lang="en-US" sz="3200" b="1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D114235-1DE1-9F49-9245-B11AEED727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6065F-1338-AD4E-B903-5D61FB6BDB5C}" type="datetime1">
              <a:rPr lang="en-CA" smtClean="0"/>
              <a:t>2021-03-15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7F70CC7B-69F3-EA46-AFE9-BC65DF8DE8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1</a:t>
            </a:fld>
            <a:endParaRPr lang="en-US"/>
          </a:p>
        </p:txBody>
      </p:sp>
      <p:pic>
        <p:nvPicPr>
          <p:cNvPr id="6" name="Picture 5" descr="noon.jpg"/>
          <p:cNvPicPr>
            <a:picLocks noChangeAspect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557011" y="2457544"/>
            <a:ext cx="4114800" cy="38246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120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FF626B8-DE6D-6542-8DDA-EB761F6D5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40FED-A4C5-4F44-A889-638281D21CB2}" type="datetime1">
              <a:rPr lang="en-CA" smtClean="0"/>
              <a:t>2021-03-15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B095017A-5177-654B-92DC-F8E777F3E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10</a:t>
            </a:fld>
            <a:endParaRPr lang="en-US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xmlns="" id="{49F0BAED-E3B8-1049-B15B-55DBF8987E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75020" y="615080"/>
            <a:ext cx="8825636" cy="742458"/>
          </a:xfrm>
          <a:solidFill>
            <a:schemeClr val="accent1">
              <a:lumMod val="50000"/>
            </a:schemeClr>
          </a:solidFill>
        </p:spPr>
        <p:txBody>
          <a:bodyPr>
            <a:normAutofit/>
          </a:bodyPr>
          <a:lstStyle/>
          <a:p>
            <a:pPr algn="ctr" rtl="0"/>
            <a:r>
              <a:rPr lang="en-US" sz="18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Introduction to </a:t>
            </a:r>
            <a:r>
              <a:rPr lang="en-US" sz="18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the Noon </a:t>
            </a:r>
            <a:r>
              <a:rPr lang="en-US" sz="1800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Sakinah</a:t>
            </a:r>
            <a:r>
              <a:rPr lang="en-US" sz="18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&amp; </a:t>
            </a:r>
            <a:r>
              <a:rPr lang="en-US" sz="1800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Tanween</a:t>
            </a:r>
            <a:r>
              <a:rPr lang="en-US" sz="18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sz="18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ar-KW" sz="18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مقدمة أحكام النون الساكنة والتنوين</a:t>
            </a:r>
            <a:endParaRPr lang="en-US" sz="1800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00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815780" y="1881199"/>
            <a:ext cx="1800200" cy="2616101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lvl="0" algn="ctr" rtl="0"/>
            <a:r>
              <a:rPr lang="ar-KW" sz="2800" b="1" dirty="0" smtClean="0">
                <a:solidFill>
                  <a:srgbClr val="FF0000"/>
                </a:solidFill>
              </a:rPr>
              <a:t>الفرق بين النون الساكنة </a:t>
            </a:r>
            <a:r>
              <a:rPr lang="ar-KW" sz="2800" b="1" dirty="0">
                <a:solidFill>
                  <a:srgbClr val="FF0000"/>
                </a:solidFill>
              </a:rPr>
              <a:t>والتنوين</a:t>
            </a:r>
            <a:endParaRPr lang="en-US" sz="2800" b="1" dirty="0">
              <a:solidFill>
                <a:srgbClr val="FF0000"/>
              </a:solidFill>
            </a:endParaRPr>
          </a:p>
          <a:p>
            <a:pPr algn="ctr" rtl="0"/>
            <a:r>
              <a:rPr lang="en-US" sz="2000" b="1" dirty="0">
                <a:solidFill>
                  <a:srgbClr val="FF0000"/>
                </a:solidFill>
              </a:rPr>
              <a:t>Difference between the Nun </a:t>
            </a:r>
            <a:r>
              <a:rPr lang="en-US" sz="2000" b="1" dirty="0" err="1">
                <a:solidFill>
                  <a:srgbClr val="FF0000"/>
                </a:solidFill>
              </a:rPr>
              <a:t>Sakinah</a:t>
            </a:r>
            <a:r>
              <a:rPr lang="en-US" sz="2000" b="1" dirty="0">
                <a:solidFill>
                  <a:srgbClr val="FF0000"/>
                </a:solidFill>
              </a:rPr>
              <a:t> and </a:t>
            </a:r>
            <a:r>
              <a:rPr lang="en-US" sz="2000" b="1" dirty="0" err="1">
                <a:solidFill>
                  <a:srgbClr val="FF0000"/>
                </a:solidFill>
              </a:rPr>
              <a:t>Tanween</a:t>
            </a:r>
            <a:r>
              <a:rPr lang="en-US" sz="2000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694394" y="2050765"/>
            <a:ext cx="6696744" cy="1428596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marL="514350" indent="-514350" algn="r" rtl="1">
              <a:buClr>
                <a:srgbClr val="FF0000"/>
              </a:buClr>
              <a:buFont typeface="+mj-lt"/>
              <a:buAutoNum type="arabicPeriod" startAt="3"/>
            </a:pPr>
            <a:r>
              <a:rPr lang="ar-KW" sz="3200" dirty="0" smtClean="0">
                <a:solidFill>
                  <a:srgbClr val="003192"/>
                </a:solidFill>
              </a:rPr>
              <a:t>النون </a:t>
            </a:r>
            <a:r>
              <a:rPr lang="ar-KW" sz="3200" dirty="0">
                <a:solidFill>
                  <a:srgbClr val="003192"/>
                </a:solidFill>
              </a:rPr>
              <a:t>الساكنة </a:t>
            </a:r>
            <a:r>
              <a:rPr lang="ar-KW" sz="3200" b="1" u="sng" dirty="0">
                <a:solidFill>
                  <a:srgbClr val="FF0000"/>
                </a:solidFill>
              </a:rPr>
              <a:t>ثابتة في الوصل </a:t>
            </a:r>
            <a:r>
              <a:rPr lang="ar-KW" sz="3200" b="1" u="sng" dirty="0" smtClean="0">
                <a:solidFill>
                  <a:srgbClr val="FF0000"/>
                </a:solidFill>
              </a:rPr>
              <a:t>والوقف</a:t>
            </a:r>
          </a:p>
          <a:p>
            <a:pPr algn="ctr" rtl="1">
              <a:lnSpc>
                <a:spcPct val="200000"/>
              </a:lnSpc>
            </a:pPr>
            <a:r>
              <a:rPr lang="ar-KW" sz="3200" dirty="0" smtClean="0">
                <a:solidFill>
                  <a:srgbClr val="003192"/>
                </a:solidFill>
              </a:rPr>
              <a:t>وأما </a:t>
            </a:r>
            <a:r>
              <a:rPr lang="ar-KW" sz="3200" dirty="0">
                <a:solidFill>
                  <a:srgbClr val="003192"/>
                </a:solidFill>
              </a:rPr>
              <a:t>التنوين </a:t>
            </a:r>
            <a:r>
              <a:rPr lang="ar-KW" sz="3200" b="1" u="sng" dirty="0">
                <a:solidFill>
                  <a:srgbClr val="FF0000"/>
                </a:solidFill>
              </a:rPr>
              <a:t>فثابت في الوصل </a:t>
            </a:r>
            <a:r>
              <a:rPr lang="ar-KW" sz="3200" dirty="0">
                <a:solidFill>
                  <a:srgbClr val="003192"/>
                </a:solidFill>
              </a:rPr>
              <a:t>دون الوقف</a:t>
            </a:r>
            <a:r>
              <a:rPr lang="ar-KW" sz="3200" dirty="0" smtClean="0">
                <a:solidFill>
                  <a:srgbClr val="003192"/>
                </a:solidFill>
              </a:rPr>
              <a:t>.</a:t>
            </a:r>
            <a:endParaRPr lang="en-US" sz="3200" dirty="0">
              <a:solidFill>
                <a:srgbClr val="003192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550378" y="3994981"/>
            <a:ext cx="6984776" cy="1938992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marL="457200" lvl="0" indent="-457200" algn="l" rtl="0">
              <a:buClr>
                <a:srgbClr val="FF0000"/>
              </a:buClr>
              <a:buFont typeface="+mj-lt"/>
              <a:buAutoNum type="arabicPeriod" startAt="3"/>
            </a:pPr>
            <a:r>
              <a:rPr lang="en-US" sz="2400" dirty="0" smtClean="0">
                <a:solidFill>
                  <a:srgbClr val="003192"/>
                </a:solidFill>
              </a:rPr>
              <a:t>The </a:t>
            </a:r>
            <a:r>
              <a:rPr lang="en-US" sz="2400" dirty="0">
                <a:solidFill>
                  <a:srgbClr val="003192"/>
                </a:solidFill>
              </a:rPr>
              <a:t>nun </a:t>
            </a:r>
            <a:r>
              <a:rPr lang="en-US" sz="2400" dirty="0" err="1">
                <a:solidFill>
                  <a:srgbClr val="003192"/>
                </a:solidFill>
              </a:rPr>
              <a:t>sakinah</a:t>
            </a:r>
            <a:r>
              <a:rPr lang="en-US" sz="2400" dirty="0">
                <a:solidFill>
                  <a:srgbClr val="003192"/>
                </a:solidFill>
              </a:rPr>
              <a:t> is </a:t>
            </a:r>
            <a:r>
              <a:rPr lang="en-US" sz="2400" b="1" u="sng" dirty="0">
                <a:solidFill>
                  <a:srgbClr val="FF0000"/>
                </a:solidFill>
              </a:rPr>
              <a:t>always pronounced</a:t>
            </a:r>
            <a:r>
              <a:rPr lang="en-US" sz="2400" dirty="0">
                <a:solidFill>
                  <a:srgbClr val="003192"/>
                </a:solidFill>
              </a:rPr>
              <a:t>, whether it is being recited continuously with what follows it, or the reciter pauses on </a:t>
            </a:r>
            <a:r>
              <a:rPr lang="en-US" sz="2400" dirty="0" smtClean="0">
                <a:solidFill>
                  <a:srgbClr val="003192"/>
                </a:solidFill>
              </a:rPr>
              <a:t>it</a:t>
            </a:r>
          </a:p>
          <a:p>
            <a:pPr lvl="0" algn="ctr" rtl="0">
              <a:buClr>
                <a:srgbClr val="FF0000"/>
              </a:buClr>
            </a:pPr>
            <a:r>
              <a:rPr lang="en-US" sz="2400" dirty="0" smtClean="0">
                <a:solidFill>
                  <a:srgbClr val="003192"/>
                </a:solidFill>
              </a:rPr>
              <a:t>&amp; the </a:t>
            </a:r>
            <a:r>
              <a:rPr lang="en-US" sz="2400" dirty="0" err="1" smtClean="0">
                <a:solidFill>
                  <a:srgbClr val="003192"/>
                </a:solidFill>
              </a:rPr>
              <a:t>tanween</a:t>
            </a:r>
            <a:r>
              <a:rPr lang="en-US" sz="2400" dirty="0" smtClean="0">
                <a:solidFill>
                  <a:srgbClr val="003192"/>
                </a:solidFill>
              </a:rPr>
              <a:t> is </a:t>
            </a:r>
            <a:r>
              <a:rPr lang="en-US" sz="2400" b="1" u="sng" dirty="0" smtClean="0">
                <a:solidFill>
                  <a:srgbClr val="FF0000"/>
                </a:solidFill>
              </a:rPr>
              <a:t>pronounced only if it is recited with the following word</a:t>
            </a:r>
            <a:r>
              <a:rPr lang="en-US" sz="2400" dirty="0" smtClean="0">
                <a:solidFill>
                  <a:srgbClr val="003192"/>
                </a:solidFill>
              </a:rPr>
              <a:t>. </a:t>
            </a:r>
            <a:endParaRPr lang="en-US" sz="2400" dirty="0">
              <a:solidFill>
                <a:srgbClr val="003192"/>
              </a:solidFill>
            </a:endParaRPr>
          </a:p>
        </p:txBody>
      </p:sp>
      <p:pic>
        <p:nvPicPr>
          <p:cNvPr id="12" name="Picture 11" descr="noon.jpg"/>
          <p:cNvPicPr>
            <a:picLocks noChangeAspect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241763" y="2443655"/>
            <a:ext cx="1722606" cy="1601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409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FF626B8-DE6D-6542-8DDA-EB761F6D5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40FED-A4C5-4F44-A889-638281D21CB2}" type="datetime1">
              <a:rPr lang="en-CA" smtClean="0"/>
              <a:t>2021-03-15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B095017A-5177-654B-92DC-F8E777F3E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11</a:t>
            </a:fld>
            <a:endParaRPr lang="en-US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xmlns="" id="{49F0BAED-E3B8-1049-B15B-55DBF8987E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75020" y="615080"/>
            <a:ext cx="8825636" cy="742458"/>
          </a:xfrm>
          <a:solidFill>
            <a:schemeClr val="accent1">
              <a:lumMod val="50000"/>
            </a:schemeClr>
          </a:solidFill>
        </p:spPr>
        <p:txBody>
          <a:bodyPr>
            <a:normAutofit/>
          </a:bodyPr>
          <a:lstStyle/>
          <a:p>
            <a:pPr algn="ctr" rtl="0"/>
            <a:r>
              <a:rPr lang="en-US" sz="18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Introduction to </a:t>
            </a:r>
            <a:r>
              <a:rPr lang="en-US" sz="18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the Noon </a:t>
            </a:r>
            <a:r>
              <a:rPr lang="en-US" sz="1800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Sakinah</a:t>
            </a:r>
            <a:r>
              <a:rPr lang="en-US" sz="18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&amp; </a:t>
            </a:r>
            <a:r>
              <a:rPr lang="en-US" sz="1800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Tanween</a:t>
            </a:r>
            <a:r>
              <a:rPr lang="en-US" sz="18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sz="18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ar-KW" sz="18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مقدمة أحكام النون الساكنة والتنوين</a:t>
            </a:r>
            <a:endParaRPr lang="en-US" sz="1800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00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815780" y="1881199"/>
            <a:ext cx="1800200" cy="2616101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lvl="0" algn="ctr" rtl="0"/>
            <a:r>
              <a:rPr lang="ar-KW" sz="2800" b="1" dirty="0" smtClean="0">
                <a:solidFill>
                  <a:srgbClr val="FF0000"/>
                </a:solidFill>
              </a:rPr>
              <a:t>الفرق بين النون الساكنة </a:t>
            </a:r>
            <a:r>
              <a:rPr lang="ar-KW" sz="2800" b="1" dirty="0">
                <a:solidFill>
                  <a:srgbClr val="FF0000"/>
                </a:solidFill>
              </a:rPr>
              <a:t>والتنوين</a:t>
            </a:r>
            <a:endParaRPr lang="en-US" sz="2800" b="1" dirty="0">
              <a:solidFill>
                <a:srgbClr val="FF0000"/>
              </a:solidFill>
            </a:endParaRPr>
          </a:p>
          <a:p>
            <a:pPr algn="ctr" rtl="0"/>
            <a:r>
              <a:rPr lang="en-US" sz="2000" b="1" dirty="0">
                <a:solidFill>
                  <a:srgbClr val="FF0000"/>
                </a:solidFill>
              </a:rPr>
              <a:t>Difference between the Nun </a:t>
            </a:r>
            <a:r>
              <a:rPr lang="en-US" sz="2000" b="1" dirty="0" err="1">
                <a:solidFill>
                  <a:srgbClr val="FF0000"/>
                </a:solidFill>
              </a:rPr>
              <a:t>Sakinah</a:t>
            </a:r>
            <a:r>
              <a:rPr lang="en-US" sz="2000" b="1" dirty="0">
                <a:solidFill>
                  <a:srgbClr val="FF0000"/>
                </a:solidFill>
              </a:rPr>
              <a:t> and </a:t>
            </a:r>
            <a:r>
              <a:rPr lang="en-US" sz="2000" b="1" dirty="0" err="1">
                <a:solidFill>
                  <a:srgbClr val="FF0000"/>
                </a:solidFill>
              </a:rPr>
              <a:t>Tanween</a:t>
            </a:r>
            <a:r>
              <a:rPr lang="en-US" sz="2000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119036" y="2060142"/>
            <a:ext cx="6696744" cy="1428596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marL="514350" indent="-514350" algn="r" rtl="1">
              <a:buClr>
                <a:srgbClr val="FF0000"/>
              </a:buClr>
              <a:buFont typeface="+mj-lt"/>
              <a:buAutoNum type="arabicPeriod" startAt="4"/>
            </a:pPr>
            <a:r>
              <a:rPr lang="ar-KW" sz="3200" dirty="0" smtClean="0">
                <a:solidFill>
                  <a:srgbClr val="003192"/>
                </a:solidFill>
              </a:rPr>
              <a:t>النون </a:t>
            </a:r>
            <a:r>
              <a:rPr lang="ar-KW" sz="3200" dirty="0">
                <a:solidFill>
                  <a:srgbClr val="003192"/>
                </a:solidFill>
              </a:rPr>
              <a:t>الساكنة تكون </a:t>
            </a:r>
            <a:r>
              <a:rPr lang="ar-KW" sz="3200" b="1" u="sng" dirty="0">
                <a:solidFill>
                  <a:srgbClr val="FF0000"/>
                </a:solidFill>
              </a:rPr>
              <a:t>متوسطة </a:t>
            </a:r>
            <a:r>
              <a:rPr lang="ar-KW" sz="3200" b="1" u="sng" dirty="0" smtClean="0">
                <a:solidFill>
                  <a:srgbClr val="FF0000"/>
                </a:solidFill>
              </a:rPr>
              <a:t>ومتطرفة</a:t>
            </a:r>
          </a:p>
          <a:p>
            <a:pPr algn="ctr" rtl="1">
              <a:lnSpc>
                <a:spcPct val="200000"/>
              </a:lnSpc>
            </a:pPr>
            <a:r>
              <a:rPr lang="ar-KW" sz="3200" dirty="0" smtClean="0">
                <a:solidFill>
                  <a:srgbClr val="003192"/>
                </a:solidFill>
              </a:rPr>
              <a:t>أما </a:t>
            </a:r>
            <a:r>
              <a:rPr lang="ar-KW" sz="3200" dirty="0">
                <a:solidFill>
                  <a:srgbClr val="003192"/>
                </a:solidFill>
              </a:rPr>
              <a:t>التنوين فلا يكون إلا </a:t>
            </a:r>
            <a:r>
              <a:rPr lang="ar-KW" sz="3200" b="1" u="sng" dirty="0" smtClean="0">
                <a:solidFill>
                  <a:srgbClr val="FF0000"/>
                </a:solidFill>
              </a:rPr>
              <a:t>متطرفًا</a:t>
            </a:r>
            <a:r>
              <a:rPr lang="ar-KW" sz="3200" dirty="0" smtClean="0">
                <a:solidFill>
                  <a:srgbClr val="003192"/>
                </a:solidFill>
              </a:rPr>
              <a:t>.</a:t>
            </a:r>
            <a:endParaRPr lang="en-US" sz="3200" dirty="0">
              <a:solidFill>
                <a:srgbClr val="003192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975020" y="4148374"/>
            <a:ext cx="7128792" cy="2246769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marL="514350" lvl="0" indent="-514350" algn="l" rtl="0">
              <a:buClr>
                <a:srgbClr val="FF0000"/>
              </a:buClr>
              <a:buFont typeface="+mj-lt"/>
              <a:buAutoNum type="arabicPeriod" startAt="4"/>
            </a:pPr>
            <a:r>
              <a:rPr lang="en-US" sz="2800" dirty="0" smtClean="0">
                <a:solidFill>
                  <a:srgbClr val="003192"/>
                </a:solidFill>
              </a:rPr>
              <a:t>The </a:t>
            </a:r>
            <a:r>
              <a:rPr lang="en-US" sz="2800" dirty="0">
                <a:solidFill>
                  <a:srgbClr val="003192"/>
                </a:solidFill>
              </a:rPr>
              <a:t>nun </a:t>
            </a:r>
            <a:r>
              <a:rPr lang="en-US" sz="2800" dirty="0" err="1">
                <a:solidFill>
                  <a:srgbClr val="003192"/>
                </a:solidFill>
              </a:rPr>
              <a:t>sakinah</a:t>
            </a:r>
            <a:r>
              <a:rPr lang="en-US" sz="2800" dirty="0">
                <a:solidFill>
                  <a:srgbClr val="003192"/>
                </a:solidFill>
              </a:rPr>
              <a:t> can occur </a:t>
            </a:r>
            <a:r>
              <a:rPr lang="en-US" sz="2800" b="1" u="sng" dirty="0">
                <a:solidFill>
                  <a:srgbClr val="FF0000"/>
                </a:solidFill>
              </a:rPr>
              <a:t>either in the middle or at the end </a:t>
            </a:r>
            <a:r>
              <a:rPr lang="en-US" sz="2800" dirty="0">
                <a:solidFill>
                  <a:srgbClr val="003192"/>
                </a:solidFill>
              </a:rPr>
              <a:t>of a </a:t>
            </a:r>
            <a:r>
              <a:rPr lang="en-US" sz="2800" dirty="0" smtClean="0">
                <a:solidFill>
                  <a:srgbClr val="003192"/>
                </a:solidFill>
              </a:rPr>
              <a:t>word</a:t>
            </a:r>
          </a:p>
          <a:p>
            <a:pPr lvl="0" algn="ctr" rtl="0">
              <a:lnSpc>
                <a:spcPct val="200000"/>
              </a:lnSpc>
            </a:pPr>
            <a:r>
              <a:rPr lang="en-US" sz="2800" dirty="0" smtClean="0">
                <a:solidFill>
                  <a:srgbClr val="003192"/>
                </a:solidFill>
              </a:rPr>
              <a:t>&amp; </a:t>
            </a:r>
            <a:r>
              <a:rPr lang="en-US" sz="2800" dirty="0" err="1" smtClean="0">
                <a:solidFill>
                  <a:srgbClr val="003192"/>
                </a:solidFill>
              </a:rPr>
              <a:t>tanween</a:t>
            </a:r>
            <a:r>
              <a:rPr lang="en-US" sz="2800" dirty="0" smtClean="0">
                <a:solidFill>
                  <a:srgbClr val="003192"/>
                </a:solidFill>
              </a:rPr>
              <a:t> </a:t>
            </a:r>
            <a:r>
              <a:rPr lang="en-US" sz="2800" dirty="0">
                <a:solidFill>
                  <a:srgbClr val="003192"/>
                </a:solidFill>
              </a:rPr>
              <a:t>can </a:t>
            </a:r>
            <a:r>
              <a:rPr lang="en-US" sz="2800" b="1" u="sng" dirty="0">
                <a:solidFill>
                  <a:srgbClr val="FF0000"/>
                </a:solidFill>
              </a:rPr>
              <a:t>only occur at the end </a:t>
            </a:r>
            <a:endParaRPr lang="en-US" sz="2800" b="1" u="sng" dirty="0" smtClean="0">
              <a:solidFill>
                <a:srgbClr val="FF0000"/>
              </a:solidFill>
            </a:endParaRPr>
          </a:p>
          <a:p>
            <a:pPr lvl="0" algn="ctr" rtl="0"/>
            <a:r>
              <a:rPr lang="en-US" sz="2800" dirty="0" smtClean="0">
                <a:solidFill>
                  <a:srgbClr val="003192"/>
                </a:solidFill>
              </a:rPr>
              <a:t>of </a:t>
            </a:r>
            <a:r>
              <a:rPr lang="en-US" sz="2800" dirty="0">
                <a:solidFill>
                  <a:srgbClr val="003192"/>
                </a:solidFill>
              </a:rPr>
              <a:t>the </a:t>
            </a:r>
            <a:r>
              <a:rPr lang="en-US" sz="2800" dirty="0" smtClean="0">
                <a:solidFill>
                  <a:srgbClr val="003192"/>
                </a:solidFill>
              </a:rPr>
              <a:t>word.</a:t>
            </a:r>
            <a:endParaRPr lang="en-US" sz="2800" dirty="0">
              <a:solidFill>
                <a:srgbClr val="003192"/>
              </a:solidFill>
            </a:endParaRPr>
          </a:p>
        </p:txBody>
      </p:sp>
      <p:pic>
        <p:nvPicPr>
          <p:cNvPr id="12" name="Picture 11" descr="noon.jpg"/>
          <p:cNvPicPr>
            <a:picLocks noChangeAspect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241763" y="2443655"/>
            <a:ext cx="1722606" cy="1601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6955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FF626B8-DE6D-6542-8DDA-EB761F6D5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40FED-A4C5-4F44-A889-638281D21CB2}" type="datetime1">
              <a:rPr lang="en-CA" smtClean="0"/>
              <a:t>2021-03-15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B095017A-5177-654B-92DC-F8E777F3E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12</a:t>
            </a:fld>
            <a:endParaRPr lang="en-US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xmlns="" id="{49F0BAED-E3B8-1049-B15B-55DBF8987E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75020" y="615080"/>
            <a:ext cx="8825636" cy="742458"/>
          </a:xfrm>
          <a:solidFill>
            <a:schemeClr val="accent1">
              <a:lumMod val="50000"/>
            </a:schemeClr>
          </a:solidFill>
        </p:spPr>
        <p:txBody>
          <a:bodyPr>
            <a:normAutofit/>
          </a:bodyPr>
          <a:lstStyle/>
          <a:p>
            <a:pPr algn="ctr" rtl="0"/>
            <a:r>
              <a:rPr lang="en-US" sz="18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Introduction to </a:t>
            </a:r>
            <a:r>
              <a:rPr lang="en-US" sz="18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the Noon </a:t>
            </a:r>
            <a:r>
              <a:rPr lang="en-US" sz="1800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Sakinah</a:t>
            </a:r>
            <a:r>
              <a:rPr lang="en-US" sz="18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&amp; </a:t>
            </a:r>
            <a:r>
              <a:rPr lang="en-US" sz="1800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Tanween</a:t>
            </a:r>
            <a:r>
              <a:rPr lang="en-US" sz="18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sz="18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ar-KW" sz="18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مقدمة أحكام النون الساكنة والتنوين</a:t>
            </a:r>
            <a:endParaRPr lang="en-US" sz="1800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00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815780" y="1881199"/>
            <a:ext cx="1800200" cy="2616101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lvl="0" algn="ctr" rtl="0"/>
            <a:r>
              <a:rPr lang="ar-KW" sz="2800" b="1" dirty="0" smtClean="0">
                <a:solidFill>
                  <a:srgbClr val="FF0000"/>
                </a:solidFill>
              </a:rPr>
              <a:t>الفرق بين النون الساكنة </a:t>
            </a:r>
            <a:r>
              <a:rPr lang="ar-KW" sz="2800" b="1" dirty="0">
                <a:solidFill>
                  <a:srgbClr val="FF0000"/>
                </a:solidFill>
              </a:rPr>
              <a:t>والتنوين</a:t>
            </a:r>
            <a:endParaRPr lang="en-US" sz="2800" b="1" dirty="0">
              <a:solidFill>
                <a:srgbClr val="FF0000"/>
              </a:solidFill>
            </a:endParaRPr>
          </a:p>
          <a:p>
            <a:pPr algn="ctr" rtl="0"/>
            <a:r>
              <a:rPr lang="en-US" sz="2000" b="1" dirty="0">
                <a:solidFill>
                  <a:srgbClr val="FF0000"/>
                </a:solidFill>
              </a:rPr>
              <a:t>Difference between the Nun </a:t>
            </a:r>
            <a:r>
              <a:rPr lang="en-US" sz="2000" b="1" dirty="0" err="1">
                <a:solidFill>
                  <a:srgbClr val="FF0000"/>
                </a:solidFill>
              </a:rPr>
              <a:t>Sakinah</a:t>
            </a:r>
            <a:r>
              <a:rPr lang="en-US" sz="2000" b="1" dirty="0">
                <a:solidFill>
                  <a:srgbClr val="FF0000"/>
                </a:solidFill>
              </a:rPr>
              <a:t> and </a:t>
            </a:r>
            <a:r>
              <a:rPr lang="en-US" sz="2000" b="1" dirty="0" err="1">
                <a:solidFill>
                  <a:srgbClr val="FF0000"/>
                </a:solidFill>
              </a:rPr>
              <a:t>Tanween</a:t>
            </a:r>
            <a:r>
              <a:rPr lang="en-US" sz="2000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672748" y="2050326"/>
            <a:ext cx="6696744" cy="1261564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marL="514350" indent="-514350" algn="r" rtl="1">
              <a:buClr>
                <a:srgbClr val="FF0000"/>
              </a:buClr>
              <a:buFont typeface="+mj-lt"/>
              <a:buAutoNum type="arabicPeriod" startAt="5"/>
            </a:pPr>
            <a:r>
              <a:rPr lang="ar-KW" sz="2800" dirty="0" smtClean="0">
                <a:solidFill>
                  <a:srgbClr val="003192"/>
                </a:solidFill>
              </a:rPr>
              <a:t>النون </a:t>
            </a:r>
            <a:r>
              <a:rPr lang="ar-KW" sz="2800" dirty="0">
                <a:solidFill>
                  <a:srgbClr val="003192"/>
                </a:solidFill>
              </a:rPr>
              <a:t>الساكنة </a:t>
            </a:r>
            <a:r>
              <a:rPr lang="ar-KW" sz="2800" b="1" u="sng" dirty="0">
                <a:solidFill>
                  <a:srgbClr val="FF0000"/>
                </a:solidFill>
              </a:rPr>
              <a:t>توجد في الأسماء والأفعال </a:t>
            </a:r>
            <a:r>
              <a:rPr lang="ar-KW" sz="2800" b="1" u="sng" dirty="0" smtClean="0">
                <a:solidFill>
                  <a:srgbClr val="FF0000"/>
                </a:solidFill>
              </a:rPr>
              <a:t>والحروف</a:t>
            </a:r>
          </a:p>
          <a:p>
            <a:pPr algn="ctr" rtl="1">
              <a:lnSpc>
                <a:spcPct val="200000"/>
              </a:lnSpc>
              <a:buClr>
                <a:srgbClr val="FF0000"/>
              </a:buClr>
            </a:pPr>
            <a:r>
              <a:rPr lang="ar-KW" sz="2800" dirty="0" smtClean="0">
                <a:solidFill>
                  <a:srgbClr val="003192"/>
                </a:solidFill>
              </a:rPr>
              <a:t>أما </a:t>
            </a:r>
            <a:r>
              <a:rPr lang="ar-KW" sz="2800" dirty="0">
                <a:solidFill>
                  <a:srgbClr val="003192"/>
                </a:solidFill>
              </a:rPr>
              <a:t>التنوين ففي </a:t>
            </a:r>
            <a:r>
              <a:rPr lang="ar-KW" sz="2800" b="1" u="sng" dirty="0">
                <a:solidFill>
                  <a:srgbClr val="FF0000"/>
                </a:solidFill>
              </a:rPr>
              <a:t>الأسماء فقط</a:t>
            </a:r>
            <a:r>
              <a:rPr lang="ar-KW" sz="2800" dirty="0">
                <a:solidFill>
                  <a:srgbClr val="003192"/>
                </a:solidFill>
              </a:rPr>
              <a:t>.</a:t>
            </a:r>
            <a:endParaRPr lang="en-US" sz="2800" dirty="0">
              <a:solidFill>
                <a:srgbClr val="003192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082524" y="4014977"/>
            <a:ext cx="6984776" cy="2062103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marL="514350" indent="-514350" algn="l" rtl="0">
              <a:buClr>
                <a:srgbClr val="FF0000"/>
              </a:buClr>
              <a:buFont typeface="+mj-lt"/>
              <a:buAutoNum type="arabicPeriod" startAt="5"/>
            </a:pPr>
            <a:r>
              <a:rPr lang="en-US" sz="3200" dirty="0" smtClean="0">
                <a:solidFill>
                  <a:srgbClr val="003192"/>
                </a:solidFill>
              </a:rPr>
              <a:t>The </a:t>
            </a:r>
            <a:r>
              <a:rPr lang="en-US" sz="3200" dirty="0">
                <a:solidFill>
                  <a:srgbClr val="003192"/>
                </a:solidFill>
              </a:rPr>
              <a:t>nun </a:t>
            </a:r>
            <a:r>
              <a:rPr lang="en-US" sz="3200" dirty="0" err="1">
                <a:solidFill>
                  <a:srgbClr val="003192"/>
                </a:solidFill>
              </a:rPr>
              <a:t>sakinah</a:t>
            </a:r>
            <a:r>
              <a:rPr lang="en-US" sz="3200" dirty="0">
                <a:solidFill>
                  <a:srgbClr val="003192"/>
                </a:solidFill>
              </a:rPr>
              <a:t> can be found in </a:t>
            </a:r>
            <a:r>
              <a:rPr lang="en-US" sz="3200" b="1" u="sng" dirty="0">
                <a:solidFill>
                  <a:srgbClr val="FF0000"/>
                </a:solidFill>
              </a:rPr>
              <a:t>nouns, verbs, or </a:t>
            </a:r>
            <a:r>
              <a:rPr lang="en-US" sz="3200" b="1" u="sng" dirty="0" smtClean="0">
                <a:solidFill>
                  <a:srgbClr val="FF0000"/>
                </a:solidFill>
              </a:rPr>
              <a:t>prepositions</a:t>
            </a:r>
          </a:p>
          <a:p>
            <a:pPr algn="ctr" rtl="0">
              <a:lnSpc>
                <a:spcPct val="200000"/>
              </a:lnSpc>
              <a:buClr>
                <a:srgbClr val="FF0000"/>
              </a:buClr>
            </a:pPr>
            <a:r>
              <a:rPr lang="en-US" sz="3200" dirty="0" smtClean="0">
                <a:solidFill>
                  <a:srgbClr val="003192"/>
                </a:solidFill>
              </a:rPr>
              <a:t>&amp; </a:t>
            </a:r>
            <a:r>
              <a:rPr lang="en-US" sz="3200" dirty="0" err="1" smtClean="0">
                <a:solidFill>
                  <a:srgbClr val="003192"/>
                </a:solidFill>
              </a:rPr>
              <a:t>tanween</a:t>
            </a:r>
            <a:r>
              <a:rPr lang="en-US" sz="3200" dirty="0" smtClean="0">
                <a:solidFill>
                  <a:srgbClr val="003192"/>
                </a:solidFill>
              </a:rPr>
              <a:t> </a:t>
            </a:r>
            <a:r>
              <a:rPr lang="en-US" sz="3200" dirty="0">
                <a:solidFill>
                  <a:srgbClr val="003192"/>
                </a:solidFill>
              </a:rPr>
              <a:t>can </a:t>
            </a:r>
            <a:r>
              <a:rPr lang="en-US" sz="3200" b="1" u="sng" dirty="0">
                <a:solidFill>
                  <a:srgbClr val="FF0000"/>
                </a:solidFill>
              </a:rPr>
              <a:t>only be found in nouns</a:t>
            </a:r>
            <a:r>
              <a:rPr lang="en-US" sz="3200" dirty="0">
                <a:solidFill>
                  <a:srgbClr val="003192"/>
                </a:solidFill>
              </a:rPr>
              <a:t>.</a:t>
            </a:r>
          </a:p>
        </p:txBody>
      </p:sp>
      <p:pic>
        <p:nvPicPr>
          <p:cNvPr id="12" name="Picture 11" descr="noon.jpg"/>
          <p:cNvPicPr>
            <a:picLocks noChangeAspect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241763" y="2443655"/>
            <a:ext cx="1722606" cy="1601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4348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FF626B8-DE6D-6542-8DDA-EB761F6D5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40FED-A4C5-4F44-A889-638281D21CB2}" type="datetime1">
              <a:rPr lang="en-CA" smtClean="0"/>
              <a:t>2021-03-15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B095017A-5177-654B-92DC-F8E777F3E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13</a:t>
            </a:fld>
            <a:endParaRPr lang="en-US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xmlns="" id="{49F0BAED-E3B8-1049-B15B-55DBF8987E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75020" y="615080"/>
            <a:ext cx="8825636" cy="742458"/>
          </a:xfrm>
          <a:solidFill>
            <a:schemeClr val="accent1">
              <a:lumMod val="50000"/>
            </a:schemeClr>
          </a:solidFill>
        </p:spPr>
        <p:txBody>
          <a:bodyPr>
            <a:normAutofit/>
          </a:bodyPr>
          <a:lstStyle/>
          <a:p>
            <a:pPr algn="ctr" rtl="0"/>
            <a:r>
              <a:rPr lang="en-US" sz="18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Introduction to </a:t>
            </a:r>
            <a:r>
              <a:rPr lang="en-US" sz="18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the Noon </a:t>
            </a:r>
            <a:r>
              <a:rPr lang="en-US" sz="1800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Sakinah</a:t>
            </a:r>
            <a:r>
              <a:rPr lang="en-US" sz="18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&amp; </a:t>
            </a:r>
            <a:r>
              <a:rPr lang="en-US" sz="1800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Tanween</a:t>
            </a:r>
            <a:r>
              <a:rPr lang="en-US" sz="18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sz="18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ar-KW" sz="18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مقدمة أحكام النون الساكنة والتنوين</a:t>
            </a:r>
            <a:endParaRPr lang="en-US" sz="1800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00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815780" y="1881199"/>
            <a:ext cx="1800200" cy="2616101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lvl="0" algn="ctr" rtl="0"/>
            <a:r>
              <a:rPr lang="ar-KW" sz="2800" b="1" dirty="0" smtClean="0">
                <a:solidFill>
                  <a:srgbClr val="FF0000"/>
                </a:solidFill>
              </a:rPr>
              <a:t>الفرق بين النون الساكنة </a:t>
            </a:r>
            <a:r>
              <a:rPr lang="ar-KW" sz="2800" b="1" dirty="0">
                <a:solidFill>
                  <a:srgbClr val="FF0000"/>
                </a:solidFill>
              </a:rPr>
              <a:t>والتنوين</a:t>
            </a:r>
            <a:endParaRPr lang="en-US" sz="2800" b="1" dirty="0">
              <a:solidFill>
                <a:srgbClr val="FF0000"/>
              </a:solidFill>
            </a:endParaRPr>
          </a:p>
          <a:p>
            <a:pPr algn="ctr" rtl="0"/>
            <a:r>
              <a:rPr lang="en-US" sz="2000" b="1" dirty="0">
                <a:solidFill>
                  <a:srgbClr val="FF0000"/>
                </a:solidFill>
              </a:rPr>
              <a:t>Difference between the Nun </a:t>
            </a:r>
            <a:r>
              <a:rPr lang="en-US" sz="2000" b="1" dirty="0" err="1">
                <a:solidFill>
                  <a:srgbClr val="FF0000"/>
                </a:solidFill>
              </a:rPr>
              <a:t>Sakinah</a:t>
            </a:r>
            <a:r>
              <a:rPr lang="en-US" sz="2000" b="1" dirty="0">
                <a:solidFill>
                  <a:srgbClr val="FF0000"/>
                </a:solidFill>
              </a:rPr>
              <a:t> and </a:t>
            </a:r>
            <a:r>
              <a:rPr lang="en-US" sz="2000" b="1" dirty="0" err="1">
                <a:solidFill>
                  <a:srgbClr val="FF0000"/>
                </a:solidFill>
              </a:rPr>
              <a:t>Tanween</a:t>
            </a:r>
            <a:r>
              <a:rPr lang="en-US" sz="2000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975020" y="1757458"/>
            <a:ext cx="6840760" cy="4370427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algn="ctr" rtl="1"/>
            <a:r>
              <a:rPr lang="ar-KW" sz="2800" b="1" dirty="0">
                <a:solidFill>
                  <a:srgbClr val="FF0000"/>
                </a:solidFill>
              </a:rPr>
              <a:t>ويستثنى من ذلك</a:t>
            </a:r>
            <a:r>
              <a:rPr lang="ar-KW" sz="2800" dirty="0">
                <a:solidFill>
                  <a:srgbClr val="003192"/>
                </a:solidFill>
              </a:rPr>
              <a:t>: </a:t>
            </a:r>
            <a:r>
              <a:rPr lang="ar-KW" sz="2800" dirty="0" smtClean="0">
                <a:solidFill>
                  <a:srgbClr val="003192"/>
                </a:solidFill>
              </a:rPr>
              <a:t>   </a:t>
            </a:r>
            <a:r>
              <a:rPr lang="en-US" sz="2800" b="1" dirty="0">
                <a:solidFill>
                  <a:srgbClr val="FF0000"/>
                </a:solidFill>
              </a:rPr>
              <a:t>An exception is:</a:t>
            </a:r>
          </a:p>
          <a:p>
            <a:pPr algn="ctr"/>
            <a:r>
              <a:rPr lang="ar-KW" sz="2800" b="1" u="sng" dirty="0" smtClean="0">
                <a:solidFill>
                  <a:srgbClr val="003192"/>
                </a:solidFill>
              </a:rPr>
              <a:t>نون </a:t>
            </a:r>
            <a:r>
              <a:rPr lang="ar-KW" sz="2800" b="1" u="sng" dirty="0">
                <a:solidFill>
                  <a:srgbClr val="003192"/>
                </a:solidFill>
              </a:rPr>
              <a:t>التوكيد </a:t>
            </a:r>
            <a:r>
              <a:rPr lang="ar-KW" sz="2800" b="1" u="sng" dirty="0" smtClean="0">
                <a:solidFill>
                  <a:srgbClr val="003192"/>
                </a:solidFill>
              </a:rPr>
              <a:t>الخفيفة</a:t>
            </a:r>
          </a:p>
          <a:p>
            <a:pPr algn="ctr"/>
            <a:r>
              <a:rPr lang="en-US" sz="2800" b="1" u="sng" dirty="0" smtClean="0">
                <a:solidFill>
                  <a:srgbClr val="003192"/>
                </a:solidFill>
              </a:rPr>
              <a:t>The </a:t>
            </a:r>
            <a:r>
              <a:rPr lang="en-US" sz="2800" b="1" u="sng" dirty="0">
                <a:solidFill>
                  <a:srgbClr val="003192"/>
                </a:solidFill>
              </a:rPr>
              <a:t>light nun that indicates emphasis </a:t>
            </a:r>
          </a:p>
          <a:p>
            <a:pPr algn="ctr"/>
            <a:r>
              <a:rPr lang="ar-KW" dirty="0" smtClean="0">
                <a:solidFill>
                  <a:srgbClr val="003192"/>
                </a:solidFill>
              </a:rPr>
              <a:t>التي </a:t>
            </a:r>
            <a:r>
              <a:rPr lang="ar-KW" dirty="0">
                <a:solidFill>
                  <a:srgbClr val="003192"/>
                </a:solidFill>
              </a:rPr>
              <a:t>لم تقع إلا في موضعين في القرآن وهما: </a:t>
            </a:r>
            <a:endParaRPr lang="ar-KW" dirty="0" smtClean="0">
              <a:solidFill>
                <a:srgbClr val="003192"/>
              </a:solidFill>
            </a:endParaRPr>
          </a:p>
          <a:p>
            <a:pPr algn="ctr"/>
            <a:r>
              <a:rPr lang="en-US" dirty="0">
                <a:solidFill>
                  <a:srgbClr val="003192"/>
                </a:solidFill>
              </a:rPr>
              <a:t>It occurs only in two places in the Qur’an: </a:t>
            </a:r>
          </a:p>
          <a:p>
            <a:pPr algn="ctr"/>
            <a:r>
              <a:rPr lang="ar-KW" sz="2800" dirty="0" smtClean="0">
                <a:solidFill>
                  <a:srgbClr val="003192"/>
                </a:solidFill>
              </a:rPr>
              <a:t>{وَلِيَكُون</a:t>
            </a:r>
            <a:r>
              <a:rPr lang="ar-KW" sz="2800" dirty="0" smtClean="0">
                <a:solidFill>
                  <a:srgbClr val="FF0000"/>
                </a:solidFill>
              </a:rPr>
              <a:t>اً</a:t>
            </a:r>
            <a:r>
              <a:rPr lang="ar-KW" sz="2800" dirty="0" smtClean="0">
                <a:solidFill>
                  <a:srgbClr val="003192"/>
                </a:solidFill>
              </a:rPr>
              <a:t> </a:t>
            </a:r>
            <a:r>
              <a:rPr lang="ar-KW" sz="2800" dirty="0">
                <a:solidFill>
                  <a:srgbClr val="003192"/>
                </a:solidFill>
              </a:rPr>
              <a:t>مِنَ الصَّاغِرِينَ} </a:t>
            </a:r>
            <a:r>
              <a:rPr lang="ar-KW" sz="1000" dirty="0">
                <a:solidFill>
                  <a:srgbClr val="003192"/>
                </a:solidFill>
              </a:rPr>
              <a:t>(يوسف 32) </a:t>
            </a:r>
            <a:r>
              <a:rPr lang="en-US" sz="1000" dirty="0">
                <a:solidFill>
                  <a:srgbClr val="003192"/>
                </a:solidFill>
              </a:rPr>
              <a:t>(Yusuf  12:32)</a:t>
            </a:r>
          </a:p>
          <a:p>
            <a:pPr algn="ctr"/>
            <a:r>
              <a:rPr lang="ar-KW" sz="2800" dirty="0" smtClean="0">
                <a:solidFill>
                  <a:srgbClr val="003192"/>
                </a:solidFill>
              </a:rPr>
              <a:t>{لَنَسْفَعَ</a:t>
            </a:r>
            <a:r>
              <a:rPr lang="ar-KW" sz="2800" dirty="0" smtClean="0">
                <a:solidFill>
                  <a:srgbClr val="FF0000"/>
                </a:solidFill>
              </a:rPr>
              <a:t>اً</a:t>
            </a:r>
            <a:r>
              <a:rPr lang="ar-KW" sz="2800" dirty="0" smtClean="0">
                <a:solidFill>
                  <a:srgbClr val="003192"/>
                </a:solidFill>
              </a:rPr>
              <a:t> </a:t>
            </a:r>
            <a:r>
              <a:rPr lang="ar-KW" sz="2800" dirty="0">
                <a:solidFill>
                  <a:srgbClr val="003192"/>
                </a:solidFill>
              </a:rPr>
              <a:t>بِالنَّاصِيَةِ} </a:t>
            </a:r>
            <a:r>
              <a:rPr lang="ar-KW" sz="1100" dirty="0">
                <a:solidFill>
                  <a:srgbClr val="003192"/>
                </a:solidFill>
              </a:rPr>
              <a:t>(العلق 15</a:t>
            </a:r>
            <a:r>
              <a:rPr lang="ar-KW" sz="1100" dirty="0" smtClean="0">
                <a:solidFill>
                  <a:srgbClr val="003192"/>
                </a:solidFill>
              </a:rPr>
              <a:t>) </a:t>
            </a:r>
            <a:r>
              <a:rPr lang="en-US" sz="1100" dirty="0">
                <a:solidFill>
                  <a:srgbClr val="003192"/>
                </a:solidFill>
              </a:rPr>
              <a:t>(Al-`</a:t>
            </a:r>
            <a:r>
              <a:rPr lang="en-US" sz="1100" dirty="0" err="1">
                <a:solidFill>
                  <a:srgbClr val="003192"/>
                </a:solidFill>
              </a:rPr>
              <a:t>Alaq</a:t>
            </a:r>
            <a:r>
              <a:rPr lang="en-US" sz="1100" dirty="0">
                <a:solidFill>
                  <a:srgbClr val="003192"/>
                </a:solidFill>
              </a:rPr>
              <a:t> 96:15)</a:t>
            </a:r>
            <a:endParaRPr lang="ar-KW" sz="1100" dirty="0" smtClean="0">
              <a:solidFill>
                <a:srgbClr val="003192"/>
              </a:solidFill>
            </a:endParaRPr>
          </a:p>
          <a:p>
            <a:pPr algn="ctr"/>
            <a:r>
              <a:rPr lang="ar-KW" sz="2400" b="1" u="sng" dirty="0" smtClean="0">
                <a:solidFill>
                  <a:srgbClr val="003192"/>
                </a:solidFill>
              </a:rPr>
              <a:t>فإنها نون شبيهة بالتنوين </a:t>
            </a:r>
          </a:p>
          <a:p>
            <a:pPr algn="ctr"/>
            <a:r>
              <a:rPr lang="en-US" sz="2400" b="1" u="sng" dirty="0">
                <a:solidFill>
                  <a:srgbClr val="003192"/>
                </a:solidFill>
              </a:rPr>
              <a:t>it is a </a:t>
            </a:r>
            <a:r>
              <a:rPr lang="en-US" sz="2400" b="1" u="sng" dirty="0" err="1">
                <a:solidFill>
                  <a:srgbClr val="003192"/>
                </a:solidFill>
              </a:rPr>
              <a:t>tanween</a:t>
            </a:r>
            <a:r>
              <a:rPr lang="en-US" sz="2400" b="1" u="sng" dirty="0">
                <a:solidFill>
                  <a:srgbClr val="003192"/>
                </a:solidFill>
              </a:rPr>
              <a:t>-cum-nun </a:t>
            </a:r>
            <a:r>
              <a:rPr lang="en-US" sz="2400" b="1" u="sng" dirty="0" err="1" smtClean="0">
                <a:solidFill>
                  <a:srgbClr val="003192"/>
                </a:solidFill>
              </a:rPr>
              <a:t>sakinah</a:t>
            </a:r>
            <a:endParaRPr lang="ar-KW" sz="2400" b="1" u="sng" dirty="0">
              <a:solidFill>
                <a:srgbClr val="003192"/>
              </a:solidFill>
            </a:endParaRPr>
          </a:p>
          <a:p>
            <a:pPr algn="ctr"/>
            <a:r>
              <a:rPr lang="ar-KW" dirty="0" smtClean="0">
                <a:solidFill>
                  <a:srgbClr val="003192"/>
                </a:solidFill>
              </a:rPr>
              <a:t>لاتصالها </a:t>
            </a:r>
            <a:r>
              <a:rPr lang="ar-KW" dirty="0">
                <a:solidFill>
                  <a:srgbClr val="003192"/>
                </a:solidFill>
              </a:rPr>
              <a:t>بالفعل، وإن كانت غير ثابتة خطًّا ووقفًا </a:t>
            </a:r>
            <a:r>
              <a:rPr lang="ar-KW" dirty="0" smtClean="0">
                <a:solidFill>
                  <a:srgbClr val="003192"/>
                </a:solidFill>
              </a:rPr>
              <a:t>كالتنوين</a:t>
            </a:r>
          </a:p>
          <a:p>
            <a:pPr algn="ctr"/>
            <a:r>
              <a:rPr lang="en-US" dirty="0" smtClean="0">
                <a:solidFill>
                  <a:srgbClr val="003192"/>
                </a:solidFill>
              </a:rPr>
              <a:t>as it </a:t>
            </a:r>
            <a:r>
              <a:rPr lang="en-US" dirty="0">
                <a:solidFill>
                  <a:srgbClr val="003192"/>
                </a:solidFill>
              </a:rPr>
              <a:t>is attached to the end of a </a:t>
            </a:r>
            <a:r>
              <a:rPr lang="en-US" dirty="0" smtClean="0">
                <a:solidFill>
                  <a:srgbClr val="003192"/>
                </a:solidFill>
              </a:rPr>
              <a:t>verb, yet</a:t>
            </a:r>
            <a:r>
              <a:rPr lang="en-US" dirty="0">
                <a:solidFill>
                  <a:srgbClr val="003192"/>
                </a:solidFill>
              </a:rPr>
              <a:t>, it resembles the </a:t>
            </a:r>
            <a:r>
              <a:rPr lang="en-US" dirty="0" err="1">
                <a:solidFill>
                  <a:srgbClr val="003192"/>
                </a:solidFill>
              </a:rPr>
              <a:t>tanween</a:t>
            </a:r>
            <a:r>
              <a:rPr lang="en-US" dirty="0">
                <a:solidFill>
                  <a:srgbClr val="003192"/>
                </a:solidFill>
              </a:rPr>
              <a:t> in that it is neither written nor is it pronounced if the reciter pauses on </a:t>
            </a:r>
            <a:r>
              <a:rPr lang="en-US" dirty="0" smtClean="0">
                <a:solidFill>
                  <a:srgbClr val="003192"/>
                </a:solidFill>
              </a:rPr>
              <a:t>it.</a:t>
            </a:r>
            <a:endParaRPr lang="en-US" sz="2800" dirty="0">
              <a:solidFill>
                <a:srgbClr val="003192"/>
              </a:solidFill>
            </a:endParaRPr>
          </a:p>
        </p:txBody>
      </p:sp>
      <p:pic>
        <p:nvPicPr>
          <p:cNvPr id="12" name="Picture 11" descr="noon.jpg"/>
          <p:cNvPicPr>
            <a:picLocks noChangeAspect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241763" y="2443655"/>
            <a:ext cx="1722606" cy="1601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7220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FF626B8-DE6D-6542-8DDA-EB761F6D5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40FED-A4C5-4F44-A889-638281D21CB2}" type="datetime1">
              <a:rPr lang="en-CA" smtClean="0"/>
              <a:t>2021-03-15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B095017A-5177-654B-92DC-F8E777F3E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14</a:t>
            </a:fld>
            <a:endParaRPr lang="en-US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xmlns="" id="{49F0BAED-E3B8-1049-B15B-55DBF8987E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75020" y="615080"/>
            <a:ext cx="8825636" cy="742458"/>
          </a:xfrm>
          <a:solidFill>
            <a:schemeClr val="accent1">
              <a:lumMod val="50000"/>
            </a:schemeClr>
          </a:solidFill>
        </p:spPr>
        <p:txBody>
          <a:bodyPr>
            <a:normAutofit/>
          </a:bodyPr>
          <a:lstStyle/>
          <a:p>
            <a:pPr algn="ctr" rtl="0"/>
            <a:r>
              <a:rPr lang="en-US" sz="18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Introduction to </a:t>
            </a:r>
            <a:r>
              <a:rPr lang="en-US" sz="18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the Noon </a:t>
            </a:r>
            <a:r>
              <a:rPr lang="en-US" sz="1800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Sakinah</a:t>
            </a:r>
            <a:r>
              <a:rPr lang="en-US" sz="18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&amp; </a:t>
            </a:r>
            <a:r>
              <a:rPr lang="en-US" sz="1800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Tanween</a:t>
            </a:r>
            <a:r>
              <a:rPr lang="en-US" sz="18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sz="18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ar-KW" sz="18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مقدمة أحكام النون الساكنة والتنوين</a:t>
            </a:r>
            <a:endParaRPr lang="en-US" sz="1800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00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815780" y="1881199"/>
            <a:ext cx="1800200" cy="2616101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lvl="0" algn="ctr" rtl="0"/>
            <a:r>
              <a:rPr lang="ar-KW" sz="2800" b="1" dirty="0" smtClean="0">
                <a:solidFill>
                  <a:srgbClr val="FF0000"/>
                </a:solidFill>
              </a:rPr>
              <a:t>الفرق بين النون الساكنة </a:t>
            </a:r>
            <a:r>
              <a:rPr lang="ar-KW" sz="2800" b="1" dirty="0">
                <a:solidFill>
                  <a:srgbClr val="FF0000"/>
                </a:solidFill>
              </a:rPr>
              <a:t>والتنوين</a:t>
            </a:r>
            <a:endParaRPr lang="en-US" sz="2800" b="1" dirty="0">
              <a:solidFill>
                <a:srgbClr val="FF0000"/>
              </a:solidFill>
            </a:endParaRPr>
          </a:p>
          <a:p>
            <a:pPr algn="ctr" rtl="0"/>
            <a:r>
              <a:rPr lang="en-US" sz="2000" b="1" dirty="0">
                <a:solidFill>
                  <a:srgbClr val="FF0000"/>
                </a:solidFill>
              </a:rPr>
              <a:t>Difference between the Nun </a:t>
            </a:r>
            <a:r>
              <a:rPr lang="en-US" sz="2000" b="1" dirty="0" err="1">
                <a:solidFill>
                  <a:srgbClr val="FF0000"/>
                </a:solidFill>
              </a:rPr>
              <a:t>Sakinah</a:t>
            </a:r>
            <a:r>
              <a:rPr lang="en-US" sz="2000" b="1" dirty="0">
                <a:solidFill>
                  <a:srgbClr val="FF0000"/>
                </a:solidFill>
              </a:rPr>
              <a:t> and </a:t>
            </a:r>
            <a:r>
              <a:rPr lang="en-US" sz="2000" b="1" dirty="0" err="1">
                <a:solidFill>
                  <a:srgbClr val="FF0000"/>
                </a:solidFill>
              </a:rPr>
              <a:t>Tanween</a:t>
            </a:r>
            <a:r>
              <a:rPr lang="en-US" sz="2000" b="1" dirty="0">
                <a:solidFill>
                  <a:srgbClr val="FF0000"/>
                </a:solidFill>
              </a:rPr>
              <a:t> </a:t>
            </a:r>
          </a:p>
        </p:txBody>
      </p:sp>
      <p:pic>
        <p:nvPicPr>
          <p:cNvPr id="12" name="Picture 11" descr="noon.jpg"/>
          <p:cNvPicPr>
            <a:picLocks noChangeAspect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241763" y="2443655"/>
            <a:ext cx="1722606" cy="1601125"/>
          </a:xfrm>
          <a:prstGeom prst="rect">
            <a:avLst/>
          </a:prstGeom>
        </p:spPr>
      </p:pic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8766774"/>
              </p:ext>
            </p:extLst>
          </p:nvPr>
        </p:nvGraphicFramePr>
        <p:xfrm>
          <a:off x="2202287" y="1535954"/>
          <a:ext cx="7315202" cy="43164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57601"/>
                <a:gridCol w="3657601"/>
              </a:tblGrid>
              <a:tr h="695161">
                <a:tc>
                  <a:txBody>
                    <a:bodyPr/>
                    <a:lstStyle/>
                    <a:p>
                      <a:pPr algn="ctr" rtl="0"/>
                      <a:r>
                        <a:rPr lang="en-US" sz="20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akkal Majalla" pitchFamily="2" charset="-78"/>
                          <a:cs typeface="Sakkal Majalla" pitchFamily="2" charset="-78"/>
                        </a:rPr>
                        <a:t>The </a:t>
                      </a:r>
                      <a:r>
                        <a:rPr lang="en-US" sz="2000" b="1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akkal Majalla" pitchFamily="2" charset="-78"/>
                          <a:cs typeface="Sakkal Majalla" pitchFamily="2" charset="-78"/>
                        </a:rPr>
                        <a:t>Tanween</a:t>
                      </a:r>
                      <a:r>
                        <a:rPr lang="en-US" sz="20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akkal Majalla" pitchFamily="2" charset="-78"/>
                          <a:cs typeface="Sakkal Majalla" pitchFamily="2" charset="-78"/>
                        </a:rPr>
                        <a:t>  </a:t>
                      </a:r>
                      <a:r>
                        <a:rPr lang="ar-EG" sz="20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akkal Majalla" pitchFamily="2" charset="-78"/>
                          <a:cs typeface="Sakkal Majalla" pitchFamily="2" charset="-78"/>
                        </a:rPr>
                        <a:t>التنوين</a:t>
                      </a:r>
                      <a:endParaRPr lang="en-US" sz="20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Sakkal Majalla" pitchFamily="2" charset="-78"/>
                        <a:cs typeface="Sakkal Majalla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0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akkal Majalla" pitchFamily="2" charset="-78"/>
                          <a:cs typeface="Sakkal Majalla" pitchFamily="2" charset="-78"/>
                        </a:rPr>
                        <a:t>The</a:t>
                      </a:r>
                      <a:r>
                        <a:rPr lang="en-US" sz="2000" b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akkal Majalla" pitchFamily="2" charset="-78"/>
                          <a:cs typeface="Sakkal Majalla" pitchFamily="2" charset="-78"/>
                        </a:rPr>
                        <a:t> Noon </a:t>
                      </a:r>
                      <a:r>
                        <a:rPr lang="ar-EG" sz="20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akkal Majalla" pitchFamily="2" charset="-78"/>
                          <a:cs typeface="Sakkal Majalla" pitchFamily="2" charset="-78"/>
                        </a:rPr>
                        <a:t>النون الساكنة</a:t>
                      </a:r>
                      <a:r>
                        <a:rPr lang="ar-KW" sz="20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akkal Majalla" pitchFamily="2" charset="-78"/>
                          <a:cs typeface="Sakkal Majalla" pitchFamily="2" charset="-78"/>
                        </a:rPr>
                        <a:t> </a:t>
                      </a:r>
                      <a:endParaRPr lang="en-US" sz="20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Sakkal Majalla" pitchFamily="2" charset="-78"/>
                        <a:cs typeface="Sakkal Majalla" pitchFamily="2" charset="-78"/>
                      </a:endParaRPr>
                    </a:p>
                  </a:txBody>
                  <a:tcPr anchor="ctr"/>
                </a:tc>
              </a:tr>
              <a:tr h="695161">
                <a:tc>
                  <a:txBody>
                    <a:bodyPr/>
                    <a:lstStyle/>
                    <a:p>
                      <a:pPr algn="ctr" rtl="0"/>
                      <a:r>
                        <a:rPr lang="en-US" sz="2000" b="1" dirty="0" smtClean="0">
                          <a:effectLst/>
                          <a:latin typeface="Sakkal Majalla" pitchFamily="2" charset="-78"/>
                          <a:cs typeface="Sakkal Majalla" pitchFamily="2" charset="-78"/>
                        </a:rPr>
                        <a:t>Always Extra letter     </a:t>
                      </a:r>
                      <a:r>
                        <a:rPr lang="ar-EG" sz="2000" b="1" dirty="0" smtClean="0">
                          <a:effectLst/>
                          <a:latin typeface="Sakkal Majalla" pitchFamily="2" charset="-78"/>
                          <a:cs typeface="Sakkal Majalla" pitchFamily="2" charset="-78"/>
                        </a:rPr>
                        <a:t>زائدة دائما</a:t>
                      </a:r>
                      <a:endParaRPr lang="en-US" sz="2000" b="1" dirty="0">
                        <a:effectLst/>
                        <a:latin typeface="Sakkal Majalla" pitchFamily="2" charset="-78"/>
                        <a:cs typeface="Sakkal Majalla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EG" sz="2000" b="1" dirty="0" smtClean="0">
                          <a:effectLst/>
                          <a:latin typeface="Sakkal Majalla" pitchFamily="2" charset="-78"/>
                          <a:cs typeface="Sakkal Majalla" pitchFamily="2" charset="-78"/>
                        </a:rPr>
                        <a:t>أصلية </a:t>
                      </a:r>
                      <a:r>
                        <a:rPr lang="en-US" sz="2000" b="1" dirty="0" smtClean="0">
                          <a:effectLst/>
                          <a:latin typeface="Sakkal Majalla" pitchFamily="2" charset="-78"/>
                          <a:cs typeface="Sakkal Majalla" pitchFamily="2" charset="-78"/>
                        </a:rPr>
                        <a:t>Original </a:t>
                      </a:r>
                      <a:endParaRPr lang="ar-KW" sz="2000" b="1" dirty="0" smtClean="0">
                        <a:effectLst/>
                        <a:latin typeface="Sakkal Majalla" pitchFamily="2" charset="-78"/>
                        <a:cs typeface="Sakkal Majalla" pitchFamily="2" charset="-78"/>
                      </a:endParaRPr>
                    </a:p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EG" sz="1400" b="1" dirty="0" smtClean="0">
                          <a:effectLst/>
                          <a:latin typeface="Sakkal Majalla" pitchFamily="2" charset="-78"/>
                          <a:cs typeface="Sakkal Majalla" pitchFamily="2" charset="-78"/>
                        </a:rPr>
                        <a:t>أو زائدة </a:t>
                      </a:r>
                      <a:r>
                        <a:rPr lang="en-US" sz="1400" b="1" dirty="0" smtClean="0">
                          <a:effectLst/>
                          <a:latin typeface="Sakkal Majalla" pitchFamily="2" charset="-78"/>
                          <a:cs typeface="Sakkal Majalla" pitchFamily="2" charset="-78"/>
                        </a:rPr>
                        <a:t>or Extra letter </a:t>
                      </a:r>
                    </a:p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EG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Sakkal Majalla" pitchFamily="2" charset="-78"/>
                          <a:ea typeface="+mn-ea"/>
                          <a:cs typeface="Sakkal Majalla" pitchFamily="2" charset="-78"/>
                        </a:rPr>
                        <a:t>(فانفلق)</a:t>
                      </a:r>
                      <a:endParaRPr lang="en-US" sz="1400" b="1" dirty="0">
                        <a:effectLst/>
                        <a:latin typeface="Sakkal Majalla" pitchFamily="2" charset="-78"/>
                        <a:cs typeface="Sakkal Majalla" pitchFamily="2" charset="-78"/>
                      </a:endParaRPr>
                    </a:p>
                  </a:txBody>
                  <a:tcPr anchor="ctr"/>
                </a:tc>
              </a:tr>
              <a:tr h="695161">
                <a:tc>
                  <a:txBody>
                    <a:bodyPr/>
                    <a:lstStyle/>
                    <a:p>
                      <a:pPr algn="ctr" rtl="0"/>
                      <a:r>
                        <a:rPr lang="en-US" sz="2000" b="1" dirty="0" smtClean="0">
                          <a:effectLst/>
                          <a:latin typeface="Sakkal Majalla" pitchFamily="2" charset="-78"/>
                          <a:cs typeface="Sakkal Majalla" pitchFamily="2" charset="-78"/>
                        </a:rPr>
                        <a:t>Only in Nouns  </a:t>
                      </a:r>
                      <a:r>
                        <a:rPr lang="ar-KW" sz="2000" b="1" dirty="0" smtClean="0">
                          <a:effectLst/>
                          <a:latin typeface="Sakkal Majalla" pitchFamily="2" charset="-78"/>
                          <a:cs typeface="Sakkal Majalla" pitchFamily="2" charset="-78"/>
                        </a:rPr>
                        <a:t>في ال</a:t>
                      </a:r>
                      <a:r>
                        <a:rPr lang="ar-EG" sz="2000" b="1" dirty="0" smtClean="0">
                          <a:effectLst/>
                          <a:latin typeface="Sakkal Majalla" pitchFamily="2" charset="-78"/>
                          <a:cs typeface="Sakkal Majalla" pitchFamily="2" charset="-78"/>
                        </a:rPr>
                        <a:t>أسماء فقط </a:t>
                      </a:r>
                      <a:endParaRPr lang="ar-KW" sz="2000" b="1" dirty="0" smtClean="0">
                        <a:effectLst/>
                        <a:latin typeface="Sakkal Majalla" pitchFamily="2" charset="-78"/>
                        <a:cs typeface="Sakkal Majalla" pitchFamily="2" charset="-78"/>
                      </a:endParaRPr>
                    </a:p>
                    <a:p>
                      <a:pPr algn="ctr" rtl="1"/>
                      <a:r>
                        <a:rPr lang="ar-EG" sz="1800" b="1" dirty="0" smtClean="0">
                          <a:effectLst/>
                          <a:latin typeface="Sakkal Majalla" pitchFamily="2" charset="-78"/>
                          <a:cs typeface="Sakkal Majalla" pitchFamily="2" charset="-78"/>
                        </a:rPr>
                        <a:t>باستثناء</a:t>
                      </a:r>
                      <a:r>
                        <a:rPr lang="en-US" sz="1800" b="1" dirty="0" smtClean="0">
                          <a:effectLst/>
                          <a:latin typeface="Sakkal Majalla" pitchFamily="2" charset="-78"/>
                          <a:cs typeface="Sakkal Majalla" pitchFamily="2" charset="-78"/>
                        </a:rPr>
                        <a:t> except  </a:t>
                      </a:r>
                      <a:r>
                        <a:rPr lang="ar-KW" sz="1800" b="1" dirty="0" smtClean="0">
                          <a:effectLst/>
                          <a:latin typeface="Sakkal Majalla" pitchFamily="2" charset="-78"/>
                          <a:cs typeface="Sakkal Majalla" pitchFamily="2" charset="-78"/>
                        </a:rPr>
                        <a:t>(</a:t>
                      </a:r>
                      <a:r>
                        <a:rPr lang="ar-EG" sz="1800" b="1" dirty="0" smtClean="0">
                          <a:effectLst/>
                          <a:latin typeface="Sakkal Majalla" pitchFamily="2" charset="-78"/>
                          <a:cs typeface="Sakkal Majalla" pitchFamily="2" charset="-78"/>
                        </a:rPr>
                        <a:t>وليكونا - لنسفعا)</a:t>
                      </a:r>
                      <a:endParaRPr lang="en-US" sz="1800" b="1" dirty="0">
                        <a:effectLst/>
                        <a:latin typeface="Sakkal Majalla" pitchFamily="2" charset="-78"/>
                        <a:cs typeface="Sakkal Majalla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KW" sz="2000" b="1" dirty="0" smtClean="0">
                          <a:effectLst/>
                          <a:latin typeface="Sakkal Majalla" pitchFamily="2" charset="-78"/>
                          <a:cs typeface="Sakkal Majalla" pitchFamily="2" charset="-78"/>
                        </a:rPr>
                        <a:t>في ال</a:t>
                      </a:r>
                      <a:r>
                        <a:rPr lang="ar-EG" sz="2000" b="1" dirty="0" smtClean="0">
                          <a:effectLst/>
                          <a:latin typeface="Sakkal Majalla" pitchFamily="2" charset="-78"/>
                          <a:cs typeface="Sakkal Majalla" pitchFamily="2" charset="-78"/>
                        </a:rPr>
                        <a:t>أسماء، </a:t>
                      </a:r>
                      <a:r>
                        <a:rPr lang="ar-KW" sz="2000" b="1" dirty="0" smtClean="0">
                          <a:effectLst/>
                          <a:latin typeface="Sakkal Majalla" pitchFamily="2" charset="-78"/>
                          <a:cs typeface="Sakkal Majalla" pitchFamily="2" charset="-78"/>
                        </a:rPr>
                        <a:t>ال</a:t>
                      </a:r>
                      <a:r>
                        <a:rPr lang="ar-EG" sz="2000" b="1" dirty="0" smtClean="0">
                          <a:effectLst/>
                          <a:latin typeface="Sakkal Majalla" pitchFamily="2" charset="-78"/>
                          <a:cs typeface="Sakkal Majalla" pitchFamily="2" charset="-78"/>
                        </a:rPr>
                        <a:t>أفعال، </a:t>
                      </a:r>
                      <a:r>
                        <a:rPr lang="ar-KW" sz="2000" b="1" dirty="0" smtClean="0">
                          <a:effectLst/>
                          <a:latin typeface="Sakkal Majalla" pitchFamily="2" charset="-78"/>
                          <a:cs typeface="Sakkal Majalla" pitchFamily="2" charset="-78"/>
                        </a:rPr>
                        <a:t>ال</a:t>
                      </a:r>
                      <a:r>
                        <a:rPr lang="ar-EG" sz="2000" b="1" dirty="0" smtClean="0">
                          <a:effectLst/>
                          <a:latin typeface="Sakkal Majalla" pitchFamily="2" charset="-78"/>
                          <a:cs typeface="Sakkal Majalla" pitchFamily="2" charset="-78"/>
                        </a:rPr>
                        <a:t>حروف</a:t>
                      </a:r>
                      <a:endParaRPr lang="ar-KW" sz="2000" b="1" dirty="0" smtClean="0">
                        <a:effectLst/>
                        <a:latin typeface="Sakkal Majalla" pitchFamily="2" charset="-78"/>
                        <a:cs typeface="Sakkal Majalla" pitchFamily="2" charset="-78"/>
                      </a:endParaRPr>
                    </a:p>
                    <a:p>
                      <a:pPr algn="ctr" rtl="1"/>
                      <a:r>
                        <a:rPr lang="en-US" sz="2000" b="1" dirty="0" smtClean="0">
                          <a:effectLst/>
                          <a:latin typeface="Sakkal Majalla" pitchFamily="2" charset="-78"/>
                          <a:cs typeface="Sakkal Majalla" pitchFamily="2" charset="-78"/>
                        </a:rPr>
                        <a:t>In all types of words</a:t>
                      </a:r>
                      <a:endParaRPr lang="en-US" sz="2000" b="1" dirty="0">
                        <a:effectLst/>
                        <a:latin typeface="Sakkal Majalla" pitchFamily="2" charset="-78"/>
                        <a:cs typeface="Sakkal Majalla" pitchFamily="2" charset="-78"/>
                      </a:endParaRPr>
                    </a:p>
                  </a:txBody>
                  <a:tcPr anchor="ctr"/>
                </a:tc>
              </a:tr>
              <a:tr h="695161">
                <a:tc>
                  <a:txBody>
                    <a:bodyPr/>
                    <a:lstStyle/>
                    <a:p>
                      <a:pPr algn="ctr" rtl="0"/>
                      <a:r>
                        <a:rPr lang="en-US" sz="2000" b="1" dirty="0" smtClean="0">
                          <a:effectLst/>
                          <a:latin typeface="Sakkal Majalla" pitchFamily="2" charset="-78"/>
                          <a:cs typeface="Sakkal Majalla" pitchFamily="2" charset="-78"/>
                        </a:rPr>
                        <a:t>Only at the end or the word </a:t>
                      </a:r>
                      <a:r>
                        <a:rPr lang="ar-KW" sz="2000" b="1" dirty="0" smtClean="0">
                          <a:effectLst/>
                          <a:latin typeface="Sakkal Majalla" pitchFamily="2" charset="-78"/>
                          <a:cs typeface="Sakkal Majalla" pitchFamily="2" charset="-78"/>
                        </a:rPr>
                        <a:t>في </a:t>
                      </a:r>
                      <a:r>
                        <a:rPr lang="ar-EG" sz="2000" b="1" dirty="0" smtClean="0">
                          <a:effectLst/>
                          <a:latin typeface="Sakkal Majalla" pitchFamily="2" charset="-78"/>
                          <a:cs typeface="Sakkal Majalla" pitchFamily="2" charset="-78"/>
                        </a:rPr>
                        <a:t>آخر</a:t>
                      </a:r>
                      <a:r>
                        <a:rPr lang="ar-KW" sz="2000" b="1" dirty="0" smtClean="0">
                          <a:effectLst/>
                          <a:latin typeface="Sakkal Majalla" pitchFamily="2" charset="-78"/>
                          <a:cs typeface="Sakkal Majalla" pitchFamily="2" charset="-78"/>
                        </a:rPr>
                        <a:t> الكلمة</a:t>
                      </a:r>
                      <a:r>
                        <a:rPr lang="ar-EG" sz="2000" b="1" dirty="0" smtClean="0">
                          <a:effectLst/>
                          <a:latin typeface="Sakkal Majalla" pitchFamily="2" charset="-78"/>
                          <a:cs typeface="Sakkal Majalla" pitchFamily="2" charset="-78"/>
                        </a:rPr>
                        <a:t> فقط</a:t>
                      </a:r>
                      <a:endParaRPr lang="ar-KW" sz="2000" b="1" dirty="0" smtClean="0">
                        <a:effectLst/>
                        <a:latin typeface="Sakkal Majalla" pitchFamily="2" charset="-78"/>
                        <a:cs typeface="Sakkal Majalla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2000" b="1" dirty="0" smtClean="0">
                          <a:effectLst/>
                          <a:latin typeface="Sakkal Majalla" pitchFamily="2" charset="-78"/>
                          <a:cs typeface="Sakkal Majalla" pitchFamily="2" charset="-78"/>
                        </a:rPr>
                        <a:t>In the middle or end of words </a:t>
                      </a:r>
                    </a:p>
                    <a:p>
                      <a:pPr algn="ctr" rtl="0"/>
                      <a:r>
                        <a:rPr lang="ar-KW" sz="2000" b="1" dirty="0" smtClean="0">
                          <a:effectLst/>
                          <a:latin typeface="Sakkal Majalla" pitchFamily="2" charset="-78"/>
                          <a:cs typeface="Sakkal Majalla" pitchFamily="2" charset="-78"/>
                        </a:rPr>
                        <a:t>في </a:t>
                      </a:r>
                      <a:r>
                        <a:rPr lang="ar-EG" sz="2000" b="1" dirty="0" smtClean="0">
                          <a:effectLst/>
                          <a:latin typeface="Sakkal Majalla" pitchFamily="2" charset="-78"/>
                          <a:cs typeface="Sakkal Majalla" pitchFamily="2" charset="-78"/>
                        </a:rPr>
                        <a:t>وسط وآخر الكلم</a:t>
                      </a:r>
                      <a:r>
                        <a:rPr lang="ar-KW" sz="2000" b="1" dirty="0" smtClean="0">
                          <a:effectLst/>
                          <a:latin typeface="Sakkal Majalla" pitchFamily="2" charset="-78"/>
                          <a:cs typeface="Sakkal Majalla" pitchFamily="2" charset="-78"/>
                        </a:rPr>
                        <a:t>ة</a:t>
                      </a:r>
                      <a:endParaRPr lang="en-US" sz="2000" b="1" dirty="0">
                        <a:effectLst/>
                        <a:latin typeface="Sakkal Majalla" pitchFamily="2" charset="-78"/>
                        <a:cs typeface="Sakkal Majalla" pitchFamily="2" charset="-78"/>
                      </a:endParaRPr>
                    </a:p>
                  </a:txBody>
                  <a:tcPr anchor="ctr"/>
                </a:tc>
              </a:tr>
              <a:tr h="695161">
                <a:tc>
                  <a:txBody>
                    <a:bodyPr/>
                    <a:lstStyle/>
                    <a:p>
                      <a:pPr algn="ctr" rtl="1"/>
                      <a:r>
                        <a:rPr lang="ar-EG" sz="2000" b="1" dirty="0" smtClean="0">
                          <a:effectLst/>
                          <a:latin typeface="Sakkal Majalla" pitchFamily="2" charset="-78"/>
                          <a:cs typeface="Sakkal Majalla" pitchFamily="2" charset="-78"/>
                        </a:rPr>
                        <a:t>تنطق فقط</a:t>
                      </a:r>
                      <a:r>
                        <a:rPr lang="en-US" sz="2000" b="1" dirty="0" smtClean="0">
                          <a:effectLst/>
                          <a:latin typeface="Sakkal Majalla" pitchFamily="2" charset="-78"/>
                          <a:cs typeface="Sakkal Majalla" pitchFamily="2" charset="-78"/>
                        </a:rPr>
                        <a:t>Only pronounced  </a:t>
                      </a:r>
                      <a:endParaRPr lang="en-US" sz="2000" b="1" dirty="0">
                        <a:effectLst/>
                        <a:latin typeface="Sakkal Majalla" pitchFamily="2" charset="-78"/>
                        <a:cs typeface="Sakkal Majalla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sz="2000" b="1" dirty="0" smtClean="0">
                          <a:effectLst/>
                          <a:latin typeface="Sakkal Majalla" pitchFamily="2" charset="-78"/>
                          <a:cs typeface="Sakkal Majalla" pitchFamily="2" charset="-78"/>
                        </a:rPr>
                        <a:t>تنطق وتكتب</a:t>
                      </a:r>
                      <a:r>
                        <a:rPr lang="ar-KW" sz="2000" b="1" dirty="0" smtClean="0">
                          <a:effectLst/>
                          <a:latin typeface="Sakkal Majalla" pitchFamily="2" charset="-78"/>
                          <a:cs typeface="Sakkal Majalla" pitchFamily="2" charset="-78"/>
                        </a:rPr>
                        <a:t> «ن»</a:t>
                      </a:r>
                      <a:r>
                        <a:rPr lang="en-US" sz="2000" b="1" dirty="0" smtClean="0">
                          <a:effectLst/>
                          <a:latin typeface="Sakkal Majalla" pitchFamily="2" charset="-78"/>
                          <a:cs typeface="Sakkal Majalla" pitchFamily="2" charset="-78"/>
                        </a:rPr>
                        <a:t> Pronounced &amp; written</a:t>
                      </a:r>
                      <a:endParaRPr lang="en-US" sz="2000" b="1" dirty="0">
                        <a:effectLst/>
                        <a:latin typeface="Sakkal Majalla" pitchFamily="2" charset="-78"/>
                        <a:cs typeface="Sakkal Majalla" pitchFamily="2" charset="-78"/>
                      </a:endParaRPr>
                    </a:p>
                  </a:txBody>
                  <a:tcPr anchor="ctr"/>
                </a:tc>
              </a:tr>
              <a:tr h="695161">
                <a:tc>
                  <a:txBody>
                    <a:bodyPr/>
                    <a:lstStyle/>
                    <a:p>
                      <a:pPr algn="ctr" rtl="1"/>
                      <a:r>
                        <a:rPr lang="ar-EG" sz="2000" b="1" dirty="0" smtClean="0">
                          <a:effectLst/>
                          <a:latin typeface="Sakkal Majalla" pitchFamily="2" charset="-78"/>
                          <a:cs typeface="Sakkal Majalla" pitchFamily="2" charset="-78"/>
                        </a:rPr>
                        <a:t>تنطق نونا في الوصل فقط</a:t>
                      </a:r>
                      <a:endParaRPr lang="en-US" sz="2000" b="1" dirty="0" smtClean="0">
                        <a:effectLst/>
                        <a:latin typeface="Sakkal Majalla" pitchFamily="2" charset="-78"/>
                        <a:cs typeface="Sakkal Majalla" pitchFamily="2" charset="-78"/>
                      </a:endParaRPr>
                    </a:p>
                    <a:p>
                      <a:pPr algn="ctr" rtl="1"/>
                      <a:r>
                        <a:rPr lang="en-US" sz="2000" b="1" dirty="0" smtClean="0">
                          <a:effectLst/>
                          <a:latin typeface="Sakkal Majalla" pitchFamily="2" charset="-78"/>
                          <a:cs typeface="Sakkal Majalla" pitchFamily="2" charset="-78"/>
                        </a:rPr>
                        <a:t>Pronounced when </a:t>
                      </a:r>
                      <a:r>
                        <a:rPr lang="en-US" sz="2000" b="1" baseline="0" dirty="0" smtClean="0">
                          <a:effectLst/>
                          <a:latin typeface="Sakkal Majalla" pitchFamily="2" charset="-78"/>
                          <a:cs typeface="Sakkal Majalla" pitchFamily="2" charset="-78"/>
                        </a:rPr>
                        <a:t>joined with next word</a:t>
                      </a:r>
                      <a:endParaRPr lang="en-US" sz="2000" b="1" dirty="0">
                        <a:effectLst/>
                        <a:latin typeface="Sakkal Majalla" pitchFamily="2" charset="-78"/>
                        <a:cs typeface="Sakkal Majalla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sz="2000" b="1" dirty="0" smtClean="0">
                          <a:effectLst/>
                          <a:latin typeface="Sakkal Majalla" pitchFamily="2" charset="-78"/>
                          <a:cs typeface="Sakkal Majalla" pitchFamily="2" charset="-78"/>
                        </a:rPr>
                        <a:t>تنطق في الوصل والوقف</a:t>
                      </a:r>
                      <a:endParaRPr lang="en-US" sz="2000" b="1" dirty="0" smtClean="0">
                        <a:effectLst/>
                        <a:latin typeface="Sakkal Majalla" pitchFamily="2" charset="-78"/>
                        <a:cs typeface="Sakkal Majalla" pitchFamily="2" charset="-78"/>
                      </a:endParaRPr>
                    </a:p>
                    <a:p>
                      <a:pPr algn="ctr" rtl="1"/>
                      <a:r>
                        <a:rPr lang="en-US" sz="2000" b="1" dirty="0" smtClean="0">
                          <a:effectLst/>
                          <a:latin typeface="Sakkal Majalla" pitchFamily="2" charset="-78"/>
                          <a:cs typeface="Sakkal Majalla" pitchFamily="2" charset="-78"/>
                        </a:rPr>
                        <a:t>Pronounced in all cases </a:t>
                      </a: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947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FF626B8-DE6D-6542-8DDA-EB761F6D5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40FED-A4C5-4F44-A889-638281D21CB2}" type="datetime1">
              <a:rPr lang="en-CA" smtClean="0"/>
              <a:t>2021-03-15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B095017A-5177-654B-92DC-F8E777F3E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15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0141656" y="1921810"/>
            <a:ext cx="1584176" cy="769441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lvl="0" algn="ctr" rtl="0"/>
            <a:r>
              <a:rPr lang="ar-KW" sz="2000" b="1" dirty="0" smtClean="0">
                <a:solidFill>
                  <a:srgbClr val="FF0000"/>
                </a:solidFill>
              </a:rPr>
              <a:t>ملاحظة</a:t>
            </a:r>
          </a:p>
          <a:p>
            <a:pPr lvl="0" algn="ctr" rtl="0"/>
            <a:r>
              <a:rPr lang="en-US" sz="2400" b="1" dirty="0" smtClean="0">
                <a:solidFill>
                  <a:srgbClr val="FF0000"/>
                </a:solidFill>
              </a:rPr>
              <a:t>Note</a:t>
            </a:r>
            <a:endParaRPr lang="ar-KW" sz="2400" b="1" dirty="0">
              <a:solidFill>
                <a:srgbClr val="FF0000"/>
              </a:solidFill>
            </a:endParaRP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xmlns="" id="{49F0BAED-E3B8-1049-B15B-55DBF8987E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75020" y="615080"/>
            <a:ext cx="8825636" cy="742458"/>
          </a:xfrm>
          <a:solidFill>
            <a:schemeClr val="accent1">
              <a:lumMod val="50000"/>
            </a:schemeClr>
          </a:solidFill>
        </p:spPr>
        <p:txBody>
          <a:bodyPr>
            <a:normAutofit/>
          </a:bodyPr>
          <a:lstStyle/>
          <a:p>
            <a:pPr algn="ctr" rtl="0"/>
            <a:r>
              <a:rPr lang="en-US" sz="18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Introduction to </a:t>
            </a:r>
            <a:r>
              <a:rPr lang="en-US" sz="18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the Noon </a:t>
            </a:r>
            <a:r>
              <a:rPr lang="en-US" sz="1800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Sakinah</a:t>
            </a:r>
            <a:r>
              <a:rPr lang="en-US" sz="18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&amp; </a:t>
            </a:r>
            <a:r>
              <a:rPr lang="en-US" sz="1800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Tanween</a:t>
            </a:r>
            <a:r>
              <a:rPr lang="en-US" sz="18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sz="18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ar-KW" sz="18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مقدمة أحكام النون الساكنة والتنوين</a:t>
            </a:r>
            <a:endParaRPr lang="en-US" sz="1800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00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31835" y="1856660"/>
            <a:ext cx="8496944" cy="2262158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KW" sz="2800" b="1" dirty="0" smtClean="0">
                <a:solidFill>
                  <a:srgbClr val="FF0000"/>
                </a:solidFill>
              </a:rPr>
              <a:t>حكم التنوين عند الوقف</a:t>
            </a:r>
          </a:p>
          <a:p>
            <a:pPr algn="ctr">
              <a:lnSpc>
                <a:spcPct val="150000"/>
              </a:lnSpc>
            </a:pPr>
            <a:r>
              <a:rPr lang="ar-KW" sz="2400" b="1" u="sng" dirty="0">
                <a:solidFill>
                  <a:srgbClr val="003192"/>
                </a:solidFill>
              </a:rPr>
              <a:t>تُبَدَّلُ الفتحتان ألفًا </a:t>
            </a:r>
            <a:r>
              <a:rPr lang="ar-KW" sz="2400" b="1" u="sng" dirty="0" smtClean="0">
                <a:solidFill>
                  <a:srgbClr val="003192"/>
                </a:solidFill>
              </a:rPr>
              <a:t>دائمًا</a:t>
            </a:r>
            <a:r>
              <a:rPr lang="ar-KW" sz="2400" dirty="0" smtClean="0">
                <a:solidFill>
                  <a:srgbClr val="003192"/>
                </a:solidFill>
              </a:rPr>
              <a:t> ... </a:t>
            </a:r>
          </a:p>
          <a:p>
            <a:pPr algn="ctr">
              <a:lnSpc>
                <a:spcPct val="150000"/>
              </a:lnSpc>
            </a:pPr>
            <a:r>
              <a:rPr lang="ar-KW" sz="2400" dirty="0" smtClean="0">
                <a:solidFill>
                  <a:srgbClr val="003192"/>
                </a:solidFill>
              </a:rPr>
              <a:t>إلا </a:t>
            </a:r>
            <a:r>
              <a:rPr lang="ar-KW" sz="2400" dirty="0">
                <a:solidFill>
                  <a:srgbClr val="003192"/>
                </a:solidFill>
              </a:rPr>
              <a:t>إذا كانتا على </a:t>
            </a:r>
            <a:r>
              <a:rPr lang="ar-KW" sz="2400" b="1" u="sng" dirty="0">
                <a:solidFill>
                  <a:srgbClr val="003192"/>
                </a:solidFill>
              </a:rPr>
              <a:t>هاء تأنيث</a:t>
            </a:r>
            <a:r>
              <a:rPr lang="ar-KW" sz="2400" b="1" dirty="0">
                <a:solidFill>
                  <a:srgbClr val="003192"/>
                </a:solidFill>
              </a:rPr>
              <a:t> </a:t>
            </a:r>
            <a:r>
              <a:rPr lang="ar-KW" sz="2400" b="1" dirty="0" smtClean="0">
                <a:solidFill>
                  <a:srgbClr val="003192"/>
                </a:solidFill>
              </a:rPr>
              <a:t>فيوقف </a:t>
            </a:r>
            <a:r>
              <a:rPr lang="ar-KW" sz="2400" b="1" dirty="0">
                <a:solidFill>
                  <a:srgbClr val="003192"/>
                </a:solidFill>
              </a:rPr>
              <a:t>عليها بالهاء من غير </a:t>
            </a:r>
            <a:r>
              <a:rPr lang="ar-KW" sz="2400" b="1" dirty="0" smtClean="0">
                <a:solidFill>
                  <a:srgbClr val="003192"/>
                </a:solidFill>
              </a:rPr>
              <a:t>تنوين</a:t>
            </a:r>
          </a:p>
          <a:p>
            <a:pPr algn="ctr">
              <a:lnSpc>
                <a:spcPct val="150000"/>
              </a:lnSpc>
            </a:pPr>
            <a:r>
              <a:rPr lang="ar-KW" dirty="0">
                <a:solidFill>
                  <a:srgbClr val="003192"/>
                </a:solidFill>
              </a:rPr>
              <a:t>مثل: {إِلَّا </a:t>
            </a:r>
            <a:r>
              <a:rPr lang="ar" b="1" dirty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رَحْمَةً </a:t>
            </a:r>
            <a:r>
              <a:rPr lang="ar-KW" dirty="0" smtClean="0">
                <a:solidFill>
                  <a:srgbClr val="003192"/>
                </a:solidFill>
              </a:rPr>
              <a:t>مِنْ </a:t>
            </a:r>
            <a:r>
              <a:rPr lang="ar-KW" dirty="0">
                <a:solidFill>
                  <a:srgbClr val="003192"/>
                </a:solidFill>
              </a:rPr>
              <a:t>رَبِّكَ</a:t>
            </a:r>
            <a:r>
              <a:rPr lang="ar-KW" dirty="0" smtClean="0">
                <a:solidFill>
                  <a:srgbClr val="003192"/>
                </a:solidFill>
              </a:rPr>
              <a:t>}</a:t>
            </a:r>
            <a:endParaRPr lang="ar-KW" b="1" dirty="0" smtClean="0">
              <a:solidFill>
                <a:srgbClr val="003192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059827" y="4016900"/>
            <a:ext cx="8712968" cy="249299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algn="ctr" rtl="0">
              <a:lnSpc>
                <a:spcPct val="150000"/>
              </a:lnSpc>
            </a:pPr>
            <a:r>
              <a:rPr lang="en-US" sz="2400" b="1" dirty="0" smtClean="0">
                <a:solidFill>
                  <a:srgbClr val="FF0000"/>
                </a:solidFill>
              </a:rPr>
              <a:t>Rules of </a:t>
            </a:r>
            <a:r>
              <a:rPr lang="en-US" sz="2400" b="1" dirty="0" err="1" smtClean="0">
                <a:solidFill>
                  <a:srgbClr val="FF0000"/>
                </a:solidFill>
              </a:rPr>
              <a:t>Tanween</a:t>
            </a:r>
            <a:r>
              <a:rPr lang="en-US" sz="2400" b="1" dirty="0" smtClean="0">
                <a:solidFill>
                  <a:srgbClr val="FF0000"/>
                </a:solidFill>
              </a:rPr>
              <a:t> on stopping or pausing</a:t>
            </a:r>
            <a:endParaRPr lang="en-US" sz="2400" dirty="0">
              <a:solidFill>
                <a:srgbClr val="FF0000"/>
              </a:solidFill>
            </a:endParaRPr>
          </a:p>
          <a:p>
            <a:pPr algn="ctr" rtl="0">
              <a:lnSpc>
                <a:spcPct val="150000"/>
              </a:lnSpc>
            </a:pPr>
            <a:r>
              <a:rPr lang="en-US" sz="2000" b="1" u="sng" dirty="0">
                <a:solidFill>
                  <a:srgbClr val="003192"/>
                </a:solidFill>
              </a:rPr>
              <a:t>The two </a:t>
            </a:r>
            <a:r>
              <a:rPr lang="en-US" sz="2000" b="1" u="sng" dirty="0" err="1">
                <a:solidFill>
                  <a:srgbClr val="003192"/>
                </a:solidFill>
              </a:rPr>
              <a:t>fathas</a:t>
            </a:r>
            <a:r>
              <a:rPr lang="en-US" sz="2000" b="1" u="sng" dirty="0">
                <a:solidFill>
                  <a:srgbClr val="003192"/>
                </a:solidFill>
              </a:rPr>
              <a:t> are always exchanged for an "</a:t>
            </a:r>
            <a:r>
              <a:rPr lang="en-US" sz="2000" b="1" u="sng" dirty="0" err="1">
                <a:solidFill>
                  <a:srgbClr val="003192"/>
                </a:solidFill>
              </a:rPr>
              <a:t>Alif</a:t>
            </a:r>
            <a:r>
              <a:rPr lang="en-US" sz="2000" b="1" u="sng" dirty="0">
                <a:solidFill>
                  <a:srgbClr val="003192"/>
                </a:solidFill>
              </a:rPr>
              <a:t>" </a:t>
            </a:r>
            <a:r>
              <a:rPr lang="en-US" sz="2000" dirty="0">
                <a:solidFill>
                  <a:srgbClr val="003192"/>
                </a:solidFill>
              </a:rPr>
              <a:t>(</a:t>
            </a:r>
            <a:r>
              <a:rPr lang="ar-EG" sz="2000" dirty="0">
                <a:solidFill>
                  <a:srgbClr val="003192"/>
                </a:solidFill>
              </a:rPr>
              <a:t>ا</a:t>
            </a:r>
            <a:r>
              <a:rPr lang="en-US" sz="2000" dirty="0" smtClean="0">
                <a:solidFill>
                  <a:srgbClr val="003192"/>
                </a:solidFill>
              </a:rPr>
              <a:t>)</a:t>
            </a:r>
          </a:p>
          <a:p>
            <a:pPr algn="ctr" rtl="0">
              <a:lnSpc>
                <a:spcPct val="150000"/>
              </a:lnSpc>
            </a:pPr>
            <a:r>
              <a:rPr lang="en-US" sz="2000" dirty="0" smtClean="0">
                <a:solidFill>
                  <a:srgbClr val="003192"/>
                </a:solidFill>
              </a:rPr>
              <a:t>except </a:t>
            </a:r>
            <a:r>
              <a:rPr lang="en-US" sz="2000" dirty="0">
                <a:solidFill>
                  <a:srgbClr val="003192"/>
                </a:solidFill>
              </a:rPr>
              <a:t>when they are written above </a:t>
            </a:r>
            <a:r>
              <a:rPr lang="en-US" sz="2000" b="1" u="sng" dirty="0">
                <a:solidFill>
                  <a:srgbClr val="003192"/>
                </a:solidFill>
              </a:rPr>
              <a:t>a feminine "Ha'" (</a:t>
            </a:r>
            <a:r>
              <a:rPr lang="ar-EG" sz="2000" b="1" u="sng" dirty="0">
                <a:solidFill>
                  <a:srgbClr val="003192"/>
                </a:solidFill>
              </a:rPr>
              <a:t>هـ</a:t>
            </a:r>
            <a:r>
              <a:rPr lang="en-US" sz="2000" b="1" u="sng" dirty="0">
                <a:solidFill>
                  <a:srgbClr val="003192"/>
                </a:solidFill>
              </a:rPr>
              <a:t>), </a:t>
            </a:r>
            <a:r>
              <a:rPr lang="en-US" sz="2000" u="sng" dirty="0" smtClean="0">
                <a:solidFill>
                  <a:srgbClr val="003192"/>
                </a:solidFill>
              </a:rPr>
              <a:t>w</a:t>
            </a:r>
            <a:r>
              <a:rPr lang="en-US" sz="2000" dirty="0" smtClean="0">
                <a:solidFill>
                  <a:srgbClr val="003192"/>
                </a:solidFill>
              </a:rPr>
              <a:t>hen </a:t>
            </a:r>
            <a:r>
              <a:rPr lang="en-US" sz="2000" dirty="0">
                <a:solidFill>
                  <a:srgbClr val="003192"/>
                </a:solidFill>
              </a:rPr>
              <a:t>the "</a:t>
            </a:r>
            <a:r>
              <a:rPr lang="ar-SA" sz="2000" dirty="0">
                <a:solidFill>
                  <a:srgbClr val="003192"/>
                </a:solidFill>
              </a:rPr>
              <a:t>ةً</a:t>
            </a:r>
            <a:r>
              <a:rPr lang="en-US" sz="2000" dirty="0">
                <a:solidFill>
                  <a:srgbClr val="003192"/>
                </a:solidFill>
              </a:rPr>
              <a:t>" is the last letter, it is to be </a:t>
            </a:r>
            <a:r>
              <a:rPr lang="en-US" sz="2000" b="1" dirty="0">
                <a:solidFill>
                  <a:srgbClr val="003192"/>
                </a:solidFill>
              </a:rPr>
              <a:t>pronounced just as a "</a:t>
            </a:r>
            <a:r>
              <a:rPr lang="ar-EG" sz="2000" b="1" dirty="0">
                <a:solidFill>
                  <a:srgbClr val="003192"/>
                </a:solidFill>
              </a:rPr>
              <a:t>هـ</a:t>
            </a:r>
            <a:r>
              <a:rPr lang="en-US" sz="2000" b="1" dirty="0">
                <a:solidFill>
                  <a:srgbClr val="003192"/>
                </a:solidFill>
              </a:rPr>
              <a:t>", without any </a:t>
            </a:r>
            <a:r>
              <a:rPr lang="en-US" sz="2000" b="1" dirty="0" smtClean="0">
                <a:solidFill>
                  <a:srgbClr val="003192"/>
                </a:solidFill>
              </a:rPr>
              <a:t>vowel</a:t>
            </a:r>
            <a:r>
              <a:rPr lang="en-US" sz="2000" dirty="0" smtClean="0">
                <a:solidFill>
                  <a:srgbClr val="003192"/>
                </a:solidFill>
              </a:rPr>
              <a:t>.</a:t>
            </a:r>
          </a:p>
          <a:p>
            <a:pPr algn="ctr" rtl="0">
              <a:lnSpc>
                <a:spcPct val="150000"/>
              </a:lnSpc>
            </a:pPr>
            <a:r>
              <a:rPr lang="en-US" sz="2000" dirty="0" err="1">
                <a:solidFill>
                  <a:srgbClr val="003192"/>
                </a:solidFill>
              </a:rPr>
              <a:t>eg</a:t>
            </a:r>
            <a:r>
              <a:rPr lang="en-US" sz="2000" dirty="0">
                <a:solidFill>
                  <a:srgbClr val="003192"/>
                </a:solidFill>
              </a:rPr>
              <a:t>. (</a:t>
            </a:r>
            <a:r>
              <a:rPr lang="ar-SA" sz="2000" dirty="0">
                <a:solidFill>
                  <a:srgbClr val="003192"/>
                </a:solidFill>
              </a:rPr>
              <a:t>إِلَّا رَحْمَةً مِنْ رَبِّكَ</a:t>
            </a:r>
            <a:r>
              <a:rPr lang="en-US" sz="2000" dirty="0" smtClean="0">
                <a:solidFill>
                  <a:srgbClr val="003192"/>
                </a:solidFill>
              </a:rPr>
              <a:t>).</a:t>
            </a:r>
          </a:p>
        </p:txBody>
      </p:sp>
      <p:pic>
        <p:nvPicPr>
          <p:cNvPr id="12" name="Picture 11" descr="noon.jpg"/>
          <p:cNvPicPr>
            <a:picLocks noChangeAspect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241763" y="2443655"/>
            <a:ext cx="1722606" cy="1601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2020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FF626B8-DE6D-6542-8DDA-EB761F6D5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40FED-A4C5-4F44-A889-638281D21CB2}" type="datetime1">
              <a:rPr lang="en-CA" smtClean="0"/>
              <a:t>2021-03-15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B095017A-5177-654B-92DC-F8E777F3E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16</a:t>
            </a:fld>
            <a:endParaRPr lang="en-US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xmlns="" id="{49F0BAED-E3B8-1049-B15B-55DBF8987E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75020" y="615080"/>
            <a:ext cx="8825636" cy="742458"/>
          </a:xfrm>
          <a:solidFill>
            <a:schemeClr val="accent1">
              <a:lumMod val="50000"/>
            </a:schemeClr>
          </a:solidFill>
        </p:spPr>
        <p:txBody>
          <a:bodyPr>
            <a:normAutofit/>
          </a:bodyPr>
          <a:lstStyle/>
          <a:p>
            <a:pPr algn="ctr" rtl="0"/>
            <a:r>
              <a:rPr lang="en-US" sz="18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Introduction to </a:t>
            </a:r>
            <a:r>
              <a:rPr lang="en-US" sz="18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the Noon </a:t>
            </a:r>
            <a:r>
              <a:rPr lang="en-US" sz="1800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Sakinah</a:t>
            </a:r>
            <a:r>
              <a:rPr lang="en-US" sz="18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&amp; </a:t>
            </a:r>
            <a:r>
              <a:rPr lang="en-US" sz="1800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Tanween</a:t>
            </a:r>
            <a:r>
              <a:rPr lang="en-US" sz="18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sz="18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ar-KW" sz="18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مقدمة أحكام النون الساكنة والتنوين</a:t>
            </a:r>
            <a:endParaRPr lang="en-US" sz="1800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00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885225" y="1719433"/>
            <a:ext cx="8496944" cy="156966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KW" sz="2400" dirty="0" smtClean="0">
                <a:solidFill>
                  <a:srgbClr val="003192"/>
                </a:solidFill>
              </a:rPr>
              <a:t>أما </a:t>
            </a:r>
            <a:r>
              <a:rPr lang="ar-KW" sz="2400" b="1" u="sng" dirty="0">
                <a:solidFill>
                  <a:srgbClr val="003192"/>
                </a:solidFill>
              </a:rPr>
              <a:t>الضمتان والكسرتان </a:t>
            </a:r>
            <a:r>
              <a:rPr lang="ar-KW" sz="2400" dirty="0">
                <a:solidFill>
                  <a:srgbClr val="003192"/>
                </a:solidFill>
              </a:rPr>
              <a:t>فيحذف التنوين فيهما، </a:t>
            </a:r>
            <a:r>
              <a:rPr lang="ar-KW" sz="2400" b="1" u="sng" dirty="0">
                <a:solidFill>
                  <a:srgbClr val="003192"/>
                </a:solidFill>
              </a:rPr>
              <a:t>ويوقف عليهما بالسكون </a:t>
            </a:r>
            <a:endParaRPr lang="ar-KW" sz="2400" b="1" u="sng" dirty="0" smtClean="0">
              <a:solidFill>
                <a:srgbClr val="003192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ar-KW" sz="2400" dirty="0" smtClean="0">
                <a:solidFill>
                  <a:srgbClr val="003192"/>
                </a:solidFill>
              </a:rPr>
              <a:t>إلا </a:t>
            </a:r>
            <a:r>
              <a:rPr lang="ar-KW" sz="2400" dirty="0">
                <a:solidFill>
                  <a:srgbClr val="003192"/>
                </a:solidFill>
              </a:rPr>
              <a:t>في قوله تعالى: {</a:t>
            </a:r>
            <a:r>
              <a:rPr lang="ar-KW" sz="2400" b="1" dirty="0">
                <a:solidFill>
                  <a:srgbClr val="FF0000"/>
                </a:solidFill>
              </a:rPr>
              <a:t>وَكَأَيِّنْ</a:t>
            </a:r>
            <a:r>
              <a:rPr lang="ar-KW" sz="2400" dirty="0">
                <a:solidFill>
                  <a:srgbClr val="003192"/>
                </a:solidFill>
              </a:rPr>
              <a:t>} حيث وقع </a:t>
            </a:r>
            <a:r>
              <a:rPr lang="ar-KW" sz="2400" dirty="0" smtClean="0">
                <a:solidFill>
                  <a:srgbClr val="003192"/>
                </a:solidFill>
              </a:rPr>
              <a:t>فيوقف عليه بالنون فإنهم </a:t>
            </a:r>
            <a:r>
              <a:rPr lang="ar-KW" sz="2400" dirty="0">
                <a:solidFill>
                  <a:srgbClr val="003192"/>
                </a:solidFill>
              </a:rPr>
              <a:t>كتبوه </a:t>
            </a:r>
            <a:r>
              <a:rPr lang="ar-KW" sz="2400" dirty="0" smtClean="0">
                <a:solidFill>
                  <a:srgbClr val="003192"/>
                </a:solidFill>
              </a:rPr>
              <a:t>بالنون</a:t>
            </a:r>
          </a:p>
          <a:p>
            <a:pPr algn="ctr">
              <a:lnSpc>
                <a:spcPct val="150000"/>
              </a:lnSpc>
            </a:pPr>
            <a:r>
              <a:rPr lang="ar-KW" sz="1600" dirty="0" smtClean="0">
                <a:solidFill>
                  <a:srgbClr val="003192"/>
                </a:solidFill>
              </a:rPr>
              <a:t>ولا </a:t>
            </a:r>
            <a:r>
              <a:rPr lang="ar-KW" sz="1600" dirty="0">
                <a:solidFill>
                  <a:srgbClr val="003192"/>
                </a:solidFill>
              </a:rPr>
              <a:t>يلتبس علينا وجود ميم الإقلاب مع أحد الحركات الثلاث؛ لأنها بمنزلة الحركة الثانية للتنوين.</a:t>
            </a:r>
            <a:endParaRPr lang="en-US" sz="1600" dirty="0">
              <a:solidFill>
                <a:srgbClr val="003192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813217" y="3510341"/>
            <a:ext cx="8640960" cy="2862322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algn="ctr" rtl="0">
              <a:lnSpc>
                <a:spcPct val="150000"/>
              </a:lnSpc>
            </a:pPr>
            <a:r>
              <a:rPr lang="en-US" sz="2000" dirty="0" smtClean="0">
                <a:solidFill>
                  <a:srgbClr val="003192"/>
                </a:solidFill>
              </a:rPr>
              <a:t>As </a:t>
            </a:r>
            <a:r>
              <a:rPr lang="en-US" sz="2000" dirty="0">
                <a:solidFill>
                  <a:srgbClr val="003192"/>
                </a:solidFill>
              </a:rPr>
              <a:t>for the </a:t>
            </a:r>
            <a:r>
              <a:rPr lang="en-US" sz="2000" b="1" u="sng" dirty="0">
                <a:solidFill>
                  <a:srgbClr val="003192"/>
                </a:solidFill>
              </a:rPr>
              <a:t>two </a:t>
            </a:r>
            <a:r>
              <a:rPr lang="en-US" sz="2000" b="1" u="sng" dirty="0" err="1">
                <a:solidFill>
                  <a:srgbClr val="003192"/>
                </a:solidFill>
              </a:rPr>
              <a:t>dammahs</a:t>
            </a:r>
            <a:r>
              <a:rPr lang="en-US" sz="2000" b="1" u="sng" dirty="0">
                <a:solidFill>
                  <a:srgbClr val="003192"/>
                </a:solidFill>
              </a:rPr>
              <a:t> and two </a:t>
            </a:r>
            <a:r>
              <a:rPr lang="en-US" sz="2000" b="1" u="sng" dirty="0" err="1">
                <a:solidFill>
                  <a:srgbClr val="003192"/>
                </a:solidFill>
              </a:rPr>
              <a:t>kasrahs</a:t>
            </a:r>
            <a:r>
              <a:rPr lang="en-US" sz="2000" dirty="0">
                <a:solidFill>
                  <a:srgbClr val="003192"/>
                </a:solidFill>
              </a:rPr>
              <a:t>, </a:t>
            </a:r>
            <a:endParaRPr lang="en-US" sz="2000" dirty="0" smtClean="0">
              <a:solidFill>
                <a:srgbClr val="003192"/>
              </a:solidFill>
            </a:endParaRPr>
          </a:p>
          <a:p>
            <a:pPr algn="ctr" rtl="0">
              <a:lnSpc>
                <a:spcPct val="150000"/>
              </a:lnSpc>
            </a:pPr>
            <a:r>
              <a:rPr lang="en-US" sz="2000" dirty="0" smtClean="0">
                <a:solidFill>
                  <a:srgbClr val="003192"/>
                </a:solidFill>
              </a:rPr>
              <a:t>the </a:t>
            </a:r>
            <a:r>
              <a:rPr lang="en-US" sz="2000" dirty="0" err="1">
                <a:solidFill>
                  <a:srgbClr val="003192"/>
                </a:solidFill>
              </a:rPr>
              <a:t>tanween</a:t>
            </a:r>
            <a:r>
              <a:rPr lang="en-US" sz="2000" dirty="0">
                <a:solidFill>
                  <a:srgbClr val="003192"/>
                </a:solidFill>
              </a:rPr>
              <a:t> is to be deleted and </a:t>
            </a:r>
            <a:r>
              <a:rPr lang="en-US" sz="2000" b="1" u="sng" dirty="0">
                <a:solidFill>
                  <a:srgbClr val="003192"/>
                </a:solidFill>
              </a:rPr>
              <a:t>replaced by a </a:t>
            </a:r>
            <a:r>
              <a:rPr lang="en-US" sz="2000" b="1" i="1" u="sng" dirty="0" err="1">
                <a:solidFill>
                  <a:srgbClr val="003192"/>
                </a:solidFill>
              </a:rPr>
              <a:t>sukun</a:t>
            </a:r>
            <a:r>
              <a:rPr lang="en-US" sz="2000" b="1" u="sng" dirty="0">
                <a:solidFill>
                  <a:srgbClr val="003192"/>
                </a:solidFill>
              </a:rPr>
              <a:t>,</a:t>
            </a:r>
            <a:r>
              <a:rPr lang="en-US" sz="2000" dirty="0">
                <a:solidFill>
                  <a:srgbClr val="003192"/>
                </a:solidFill>
              </a:rPr>
              <a:t> </a:t>
            </a:r>
            <a:endParaRPr lang="en-US" sz="2000" dirty="0" smtClean="0">
              <a:solidFill>
                <a:srgbClr val="003192"/>
              </a:solidFill>
            </a:endParaRPr>
          </a:p>
          <a:p>
            <a:pPr algn="ctr" rtl="0">
              <a:lnSpc>
                <a:spcPct val="150000"/>
              </a:lnSpc>
            </a:pPr>
            <a:r>
              <a:rPr lang="en-US" sz="2000" dirty="0" smtClean="0">
                <a:solidFill>
                  <a:srgbClr val="003192"/>
                </a:solidFill>
              </a:rPr>
              <a:t>except </a:t>
            </a:r>
            <a:r>
              <a:rPr lang="en-US" sz="2000" dirty="0">
                <a:solidFill>
                  <a:srgbClr val="003192"/>
                </a:solidFill>
              </a:rPr>
              <a:t>in Allah's (Exalted be He) Saying "</a:t>
            </a:r>
            <a:r>
              <a:rPr lang="ar-SA" sz="2800" b="1" dirty="0">
                <a:solidFill>
                  <a:srgbClr val="FF0000"/>
                </a:solidFill>
              </a:rPr>
              <a:t>وَكَأَيِّنْ</a:t>
            </a:r>
            <a:r>
              <a:rPr lang="en-US" sz="2000" dirty="0">
                <a:solidFill>
                  <a:srgbClr val="003192"/>
                </a:solidFill>
              </a:rPr>
              <a:t>" wherever it occurs in the Qur’an </a:t>
            </a:r>
            <a:r>
              <a:rPr lang="en-US" sz="2000" dirty="0" smtClean="0">
                <a:solidFill>
                  <a:srgbClr val="003192"/>
                </a:solidFill>
              </a:rPr>
              <a:t>we stop on the Noon since </a:t>
            </a:r>
            <a:r>
              <a:rPr lang="en-US" sz="2000" dirty="0">
                <a:solidFill>
                  <a:srgbClr val="003192"/>
                </a:solidFill>
              </a:rPr>
              <a:t>it is written in this very manner in Allah's Book. </a:t>
            </a:r>
            <a:endParaRPr lang="en-US" sz="2000" dirty="0" smtClean="0">
              <a:solidFill>
                <a:srgbClr val="003192"/>
              </a:solidFill>
            </a:endParaRPr>
          </a:p>
          <a:p>
            <a:pPr algn="ctr" rtl="0">
              <a:lnSpc>
                <a:spcPct val="150000"/>
              </a:lnSpc>
            </a:pPr>
            <a:r>
              <a:rPr lang="en-US" sz="1600" dirty="0" smtClean="0">
                <a:solidFill>
                  <a:srgbClr val="003192"/>
                </a:solidFill>
              </a:rPr>
              <a:t>The </a:t>
            </a:r>
            <a:r>
              <a:rPr lang="en-US" sz="1600" dirty="0">
                <a:solidFill>
                  <a:srgbClr val="003192"/>
                </a:solidFill>
              </a:rPr>
              <a:t>letter "</a:t>
            </a:r>
            <a:r>
              <a:rPr lang="ar-SA" sz="1600" dirty="0">
                <a:solidFill>
                  <a:srgbClr val="003192"/>
                </a:solidFill>
              </a:rPr>
              <a:t>ميم</a:t>
            </a:r>
            <a:r>
              <a:rPr lang="en-US" sz="1600" dirty="0">
                <a:solidFill>
                  <a:srgbClr val="003192"/>
                </a:solidFill>
              </a:rPr>
              <a:t>" so pronounced with any of the three vowel </a:t>
            </a:r>
            <a:r>
              <a:rPr lang="en-US" sz="1600" dirty="0" err="1">
                <a:solidFill>
                  <a:srgbClr val="003192"/>
                </a:solidFill>
              </a:rPr>
              <a:t>harakahs</a:t>
            </a:r>
            <a:r>
              <a:rPr lang="en-US" sz="1600" dirty="0">
                <a:solidFill>
                  <a:srgbClr val="003192"/>
                </a:solidFill>
              </a:rPr>
              <a:t>, i.e. instead of a "</a:t>
            </a:r>
            <a:r>
              <a:rPr lang="ar-SA" sz="1600" dirty="0">
                <a:solidFill>
                  <a:srgbClr val="003192"/>
                </a:solidFill>
              </a:rPr>
              <a:t>نون</a:t>
            </a:r>
            <a:r>
              <a:rPr lang="en-US" sz="1600" dirty="0">
                <a:solidFill>
                  <a:srgbClr val="003192"/>
                </a:solidFill>
              </a:rPr>
              <a:t>", should not escape our attention, since it functions as the second </a:t>
            </a:r>
            <a:r>
              <a:rPr lang="en-US" sz="1600" dirty="0" err="1">
                <a:solidFill>
                  <a:srgbClr val="003192"/>
                </a:solidFill>
              </a:rPr>
              <a:t>harakah</a:t>
            </a:r>
            <a:r>
              <a:rPr lang="en-US" sz="1600" dirty="0">
                <a:solidFill>
                  <a:srgbClr val="003192"/>
                </a:solidFill>
              </a:rPr>
              <a:t> above the </a:t>
            </a:r>
            <a:r>
              <a:rPr lang="en-US" sz="1600" dirty="0" err="1">
                <a:solidFill>
                  <a:srgbClr val="003192"/>
                </a:solidFill>
              </a:rPr>
              <a:t>tanween</a:t>
            </a:r>
            <a:r>
              <a:rPr lang="en-US" sz="1600" dirty="0">
                <a:solidFill>
                  <a:srgbClr val="003192"/>
                </a:solidFill>
              </a:rPr>
              <a:t>. </a:t>
            </a:r>
          </a:p>
        </p:txBody>
      </p:sp>
      <p:pic>
        <p:nvPicPr>
          <p:cNvPr id="12" name="Picture 11" descr="noon.jpg"/>
          <p:cNvPicPr>
            <a:picLocks noChangeAspect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241763" y="2443655"/>
            <a:ext cx="1722606" cy="1601125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0141656" y="1921810"/>
            <a:ext cx="1584176" cy="769441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lvl="0" algn="ctr" rtl="0"/>
            <a:r>
              <a:rPr lang="ar-KW" sz="2000" b="1" dirty="0" smtClean="0">
                <a:solidFill>
                  <a:srgbClr val="FF0000"/>
                </a:solidFill>
              </a:rPr>
              <a:t>ملاحظة</a:t>
            </a:r>
          </a:p>
          <a:p>
            <a:pPr lvl="0" algn="ctr" rtl="0"/>
            <a:r>
              <a:rPr lang="en-US" sz="2400" b="1" dirty="0" smtClean="0">
                <a:solidFill>
                  <a:srgbClr val="FF0000"/>
                </a:solidFill>
              </a:rPr>
              <a:t>Note</a:t>
            </a:r>
            <a:endParaRPr lang="ar-KW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7949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FF626B8-DE6D-6542-8DDA-EB761F6D5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40FED-A4C5-4F44-A889-638281D21CB2}" type="datetime1">
              <a:rPr lang="en-CA" smtClean="0"/>
              <a:t>2021-03-15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B095017A-5177-654B-92DC-F8E777F3E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17</a:t>
            </a:fld>
            <a:endParaRPr lang="en-US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xmlns="" id="{49F0BAED-E3B8-1049-B15B-55DBF8987E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75020" y="615080"/>
            <a:ext cx="8825636" cy="742458"/>
          </a:xfrm>
          <a:solidFill>
            <a:schemeClr val="accent1">
              <a:lumMod val="50000"/>
            </a:schemeClr>
          </a:solidFill>
        </p:spPr>
        <p:txBody>
          <a:bodyPr>
            <a:normAutofit/>
          </a:bodyPr>
          <a:lstStyle/>
          <a:p>
            <a:pPr algn="ctr" rtl="0"/>
            <a:r>
              <a:rPr lang="en-US" sz="18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Introduction to </a:t>
            </a:r>
            <a:r>
              <a:rPr lang="en-US" sz="18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the Noon </a:t>
            </a:r>
            <a:r>
              <a:rPr lang="en-US" sz="1800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Sakinah</a:t>
            </a:r>
            <a:r>
              <a:rPr lang="en-US" sz="18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&amp; </a:t>
            </a:r>
            <a:r>
              <a:rPr lang="en-US" sz="1800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Tanween</a:t>
            </a:r>
            <a:r>
              <a:rPr lang="en-US" sz="18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sz="18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ar-KW" sz="18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مقدمة أحكام النون الساكنة والتنوين</a:t>
            </a:r>
            <a:endParaRPr lang="en-US" sz="1800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00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12" name="Picture 11" descr="noon.jpg"/>
          <p:cNvPicPr>
            <a:picLocks noChangeAspect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241763" y="2443655"/>
            <a:ext cx="1722606" cy="1601125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0141656" y="1921810"/>
            <a:ext cx="1584176" cy="769441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lvl="0" algn="ctr" rtl="0"/>
            <a:r>
              <a:rPr lang="ar-KW" sz="2000" b="1" dirty="0" smtClean="0">
                <a:solidFill>
                  <a:srgbClr val="FF0000"/>
                </a:solidFill>
              </a:rPr>
              <a:t>ملاحظة</a:t>
            </a:r>
          </a:p>
          <a:p>
            <a:pPr lvl="0" algn="ctr" rtl="0"/>
            <a:r>
              <a:rPr lang="en-US" sz="2400" b="1" dirty="0" smtClean="0">
                <a:solidFill>
                  <a:srgbClr val="FF0000"/>
                </a:solidFill>
              </a:rPr>
              <a:t>Note</a:t>
            </a:r>
            <a:endParaRPr lang="ar-KW" sz="2400" b="1" dirty="0">
              <a:solidFill>
                <a:srgbClr val="FF0000"/>
              </a:solidFill>
            </a:endParaRPr>
          </a:p>
        </p:txBody>
      </p:sp>
      <p:sp>
        <p:nvSpPr>
          <p:cNvPr id="11" name="TextBox 14"/>
          <p:cNvSpPr txBox="1"/>
          <p:nvPr/>
        </p:nvSpPr>
        <p:spPr>
          <a:xfrm>
            <a:off x="2975020" y="1921810"/>
            <a:ext cx="7026923" cy="3539430"/>
          </a:xfrm>
          <a:prstGeom prst="rect">
            <a:avLst/>
          </a:prstGeom>
          <a:noFill/>
          <a:ln w="12700">
            <a:noFill/>
            <a:miter lim="400000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9" rIns="45719">
            <a:spAutoFit/>
          </a:bodyPr>
          <a:lstStyle/>
          <a:p>
            <a:pPr>
              <a:defRPr sz="2400" u="sng">
                <a:ln w="9525" cap="flat">
                  <a:solidFill>
                    <a:srgbClr val="002060"/>
                  </a:solidFill>
                  <a:prstDash val="solid"/>
                  <a:round/>
                </a:ln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 sz="3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 rtl="1">
              <a:lnSpc>
                <a:spcPct val="150000"/>
              </a:lnSpc>
              <a:defRPr sz="2400">
                <a:ln w="9525" cap="flat">
                  <a:solidFill>
                    <a:srgbClr val="002060"/>
                  </a:solidFill>
                  <a:prstDash val="solid"/>
                  <a:round/>
                </a:ln>
                <a:solidFill>
                  <a:srgbClr val="2F5597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rPr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    </a:t>
            </a:r>
            <a:r>
              <a:rPr sz="3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عليمٌ</a:t>
            </a:r>
            <a:r>
              <a:rPr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sz="3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حكي</a:t>
            </a:r>
            <a:r>
              <a:rPr sz="3200" dirty="0" err="1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مٌ</a:t>
            </a:r>
            <a:r>
              <a:rPr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  </a:t>
            </a:r>
            <a:r>
              <a:rPr sz="1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——————</a:t>
            </a:r>
            <a:r>
              <a:rPr lang="ar-KW" sz="1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  </a:t>
            </a:r>
            <a:r>
              <a:rPr sz="3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عليمٌ</a:t>
            </a:r>
            <a:r>
              <a:rPr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sz="3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حكي</a:t>
            </a:r>
            <a:r>
              <a:rPr sz="3200" dirty="0" err="1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مْ</a:t>
            </a:r>
            <a:r>
              <a:rPr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</a:p>
          <a:p>
            <a:pPr algn="ctr" rtl="1">
              <a:lnSpc>
                <a:spcPct val="150000"/>
              </a:lnSpc>
              <a:defRPr sz="2400">
                <a:ln w="9525" cap="flat">
                  <a:solidFill>
                    <a:srgbClr val="002060"/>
                  </a:solidFill>
                  <a:prstDash val="solid"/>
                  <a:round/>
                </a:ln>
                <a:solidFill>
                  <a:srgbClr val="2F5597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rPr lang="ar-KW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حكيمٍ خبـيـ</a:t>
            </a:r>
            <a:r>
              <a:rPr lang="ar-KW" sz="320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رٍ </a:t>
            </a:r>
            <a:r>
              <a:rPr lang="ar-KW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 </a:t>
            </a:r>
            <a:r>
              <a:rPr lang="ar-KW" sz="1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—————— </a:t>
            </a:r>
            <a:r>
              <a:rPr lang="ar-KW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  حكيمٍ </a:t>
            </a:r>
            <a:r>
              <a:rPr lang="ar-KW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خبيـ</a:t>
            </a:r>
            <a:r>
              <a:rPr lang="ar-KW" sz="320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رْ</a:t>
            </a:r>
            <a:endParaRPr sz="320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/>
              <a:ea typeface="Calibri"/>
              <a:cs typeface="Calibri"/>
            </a:endParaRPr>
          </a:p>
          <a:p>
            <a:pPr algn="r" rtl="1">
              <a:lnSpc>
                <a:spcPct val="150000"/>
              </a:lnSpc>
              <a:defRPr sz="2400">
                <a:ln w="9525" cap="flat">
                  <a:solidFill>
                    <a:srgbClr val="002060"/>
                  </a:solidFill>
                  <a:prstDash val="solid"/>
                  <a:round/>
                </a:ln>
                <a:solidFill>
                  <a:srgbClr val="2F5597"/>
                </a:solidFill>
                <a:latin typeface="Calibri"/>
                <a:ea typeface="Calibri"/>
                <a:cs typeface="Calibri"/>
                <a:sym typeface="Calibri"/>
              </a:defRPr>
            </a:pPr>
            <a:endParaRPr lang="ar-KW" sz="32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 rtl="1">
              <a:lnSpc>
                <a:spcPct val="150000"/>
              </a:lnSpc>
              <a:defRPr sz="2400">
                <a:ln w="9525" cap="flat">
                  <a:solidFill>
                    <a:srgbClr val="002060"/>
                  </a:solidFill>
                  <a:prstDash val="solid"/>
                  <a:round/>
                </a:ln>
                <a:solidFill>
                  <a:srgbClr val="2F5597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rPr lang="ar-KW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عليمًا حكي</a:t>
            </a:r>
            <a:r>
              <a:rPr lang="ar-KW" sz="32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مًا</a:t>
            </a:r>
            <a:r>
              <a:rPr lang="ar-KW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ar-KW" sz="1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—————— </a:t>
            </a:r>
            <a:r>
              <a:rPr lang="ar-KW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عليمًا </a:t>
            </a:r>
            <a:r>
              <a:rPr lang="ar-KW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حكي</a:t>
            </a:r>
            <a:r>
              <a:rPr lang="ar-KW" sz="320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ما</a:t>
            </a:r>
            <a:endParaRPr lang="ar-KW" sz="320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8954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FF626B8-DE6D-6542-8DDA-EB761F6D5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40FED-A4C5-4F44-A889-638281D21CB2}" type="datetime1">
              <a:rPr lang="en-CA" smtClean="0"/>
              <a:t>2021-03-15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B095017A-5177-654B-92DC-F8E777F3E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18</a:t>
            </a:fld>
            <a:endParaRPr lang="en-US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xmlns="" id="{49F0BAED-E3B8-1049-B15B-55DBF8987E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75020" y="615080"/>
            <a:ext cx="8825636" cy="742458"/>
          </a:xfrm>
          <a:solidFill>
            <a:schemeClr val="accent1">
              <a:lumMod val="50000"/>
            </a:schemeClr>
          </a:solidFill>
        </p:spPr>
        <p:txBody>
          <a:bodyPr>
            <a:normAutofit/>
          </a:bodyPr>
          <a:lstStyle/>
          <a:p>
            <a:pPr algn="ctr" rtl="0"/>
            <a:r>
              <a:rPr lang="en-US" sz="18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Introduction to </a:t>
            </a:r>
            <a:r>
              <a:rPr lang="en-US" sz="18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the Noon </a:t>
            </a:r>
            <a:r>
              <a:rPr lang="en-US" sz="1800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Sakinah</a:t>
            </a:r>
            <a:r>
              <a:rPr lang="en-US" sz="18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&amp; </a:t>
            </a:r>
            <a:r>
              <a:rPr lang="en-US" sz="1800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Tanween</a:t>
            </a:r>
            <a:r>
              <a:rPr lang="en-US" sz="18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sz="18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ar-KW" sz="18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مقدمة أحكام النون الساكنة والتنوين</a:t>
            </a:r>
            <a:endParaRPr lang="en-US" sz="1800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00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12" name="Picture 11" descr="noon.jpg"/>
          <p:cNvPicPr>
            <a:picLocks noChangeAspect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241763" y="2443655"/>
            <a:ext cx="1722606" cy="1601125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0141656" y="1921810"/>
            <a:ext cx="1584176" cy="769441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lvl="0" algn="ctr" rtl="0"/>
            <a:r>
              <a:rPr lang="ar-KW" sz="2000" b="1" dirty="0" smtClean="0">
                <a:solidFill>
                  <a:srgbClr val="FF0000"/>
                </a:solidFill>
              </a:rPr>
              <a:t>ملاحظة</a:t>
            </a:r>
          </a:p>
          <a:p>
            <a:pPr lvl="0" algn="ctr" rtl="0"/>
            <a:r>
              <a:rPr lang="en-US" sz="2400" b="1" dirty="0" smtClean="0">
                <a:solidFill>
                  <a:srgbClr val="FF0000"/>
                </a:solidFill>
              </a:rPr>
              <a:t>Note</a:t>
            </a:r>
            <a:endParaRPr lang="ar-KW" sz="2400" b="1" dirty="0">
              <a:solidFill>
                <a:srgbClr val="FF0000"/>
              </a:solidFill>
            </a:endParaRPr>
          </a:p>
        </p:txBody>
      </p:sp>
      <p:sp>
        <p:nvSpPr>
          <p:cNvPr id="11" name="TextBox 14"/>
          <p:cNvSpPr txBox="1"/>
          <p:nvPr/>
        </p:nvSpPr>
        <p:spPr>
          <a:xfrm>
            <a:off x="2975020" y="1482877"/>
            <a:ext cx="7026923" cy="2308324"/>
          </a:xfrm>
          <a:prstGeom prst="rect">
            <a:avLst/>
          </a:prstGeom>
          <a:noFill/>
          <a:ln w="12700">
            <a:noFill/>
            <a:miter lim="400000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9" rIns="45719">
            <a:spAutoFit/>
          </a:bodyPr>
          <a:lstStyle/>
          <a:p>
            <a:pPr algn="ctr" rtl="1">
              <a:lnSpc>
                <a:spcPct val="150000"/>
              </a:lnSpc>
              <a:defRPr sz="2400">
                <a:ln w="9525" cap="flat">
                  <a:solidFill>
                    <a:srgbClr val="002060"/>
                  </a:solidFill>
                  <a:prstDash val="solid"/>
                  <a:round/>
                </a:ln>
                <a:solidFill>
                  <a:srgbClr val="2F5597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rPr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    </a:t>
            </a:r>
            <a:r>
              <a:rPr lang="ar-KW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رَحْمَ</a:t>
            </a:r>
            <a:r>
              <a:rPr lang="ar-KW" sz="320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ةٌ</a:t>
            </a:r>
            <a:r>
              <a:rPr lang="ar-KW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    </a:t>
            </a:r>
            <a:r>
              <a:rPr lang="ar-KW" sz="1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——————</a:t>
            </a:r>
            <a:r>
              <a:rPr lang="ar-KW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   </a:t>
            </a:r>
            <a:r>
              <a:rPr lang="ar-KW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رحم</a:t>
            </a:r>
            <a:r>
              <a:rPr lang="ar-KW" sz="320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هْ</a:t>
            </a:r>
          </a:p>
          <a:p>
            <a:pPr algn="ctr" rtl="1">
              <a:lnSpc>
                <a:spcPct val="150000"/>
              </a:lnSpc>
              <a:defRPr sz="2400">
                <a:ln w="9525" cap="flat">
                  <a:solidFill>
                    <a:srgbClr val="002060"/>
                  </a:solidFill>
                  <a:prstDash val="solid"/>
                  <a:round/>
                </a:ln>
                <a:solidFill>
                  <a:srgbClr val="2F5597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rPr lang="ar-KW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ar-KW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رَحْمَ</a:t>
            </a:r>
            <a:r>
              <a:rPr lang="ar-KW" sz="320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ةٍ</a:t>
            </a:r>
            <a:r>
              <a:rPr lang="ar-KW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    </a:t>
            </a:r>
            <a:r>
              <a:rPr lang="ar-KW" sz="1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——————</a:t>
            </a:r>
            <a:r>
              <a:rPr lang="ar-KW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   </a:t>
            </a:r>
            <a:r>
              <a:rPr lang="ar-KW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رحم</a:t>
            </a:r>
            <a:r>
              <a:rPr lang="ar-KW" sz="320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هْ</a:t>
            </a:r>
          </a:p>
          <a:p>
            <a:pPr algn="ctr" rtl="1">
              <a:lnSpc>
                <a:spcPct val="150000"/>
              </a:lnSpc>
              <a:defRPr sz="2400">
                <a:ln w="9525" cap="flat">
                  <a:solidFill>
                    <a:srgbClr val="002060"/>
                  </a:solidFill>
                  <a:prstDash val="solid"/>
                  <a:round/>
                </a:ln>
                <a:solidFill>
                  <a:srgbClr val="2F5597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rPr lang="ar-KW" sz="3200" dirty="0">
                <a:ln w="0"/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رَحْمَ</a:t>
            </a:r>
            <a:r>
              <a:rPr lang="ar-KW" sz="3200" dirty="0">
                <a:ln w="0"/>
                <a:solidFill>
                  <a:srgbClr val="FF0000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ةً</a:t>
            </a:r>
            <a:r>
              <a:rPr lang="ar-KW" sz="3200" dirty="0">
                <a:ln w="0"/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    </a:t>
            </a:r>
            <a:r>
              <a:rPr lang="ar-KW" sz="1600" dirty="0">
                <a:ln w="0"/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——————</a:t>
            </a:r>
            <a:r>
              <a:rPr lang="ar-KW" sz="3200" dirty="0">
                <a:ln w="0"/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   رحم</a:t>
            </a:r>
            <a:r>
              <a:rPr lang="ar-KW" sz="3200" dirty="0">
                <a:ln w="0"/>
                <a:solidFill>
                  <a:srgbClr val="FF0000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هْ</a:t>
            </a:r>
          </a:p>
        </p:txBody>
      </p:sp>
      <p:sp>
        <p:nvSpPr>
          <p:cNvPr id="8" name="TextBox 14"/>
          <p:cNvSpPr txBox="1"/>
          <p:nvPr/>
        </p:nvSpPr>
        <p:spPr>
          <a:xfrm>
            <a:off x="2818327" y="3965903"/>
            <a:ext cx="7026923" cy="2308324"/>
          </a:xfrm>
          <a:prstGeom prst="rect">
            <a:avLst/>
          </a:prstGeom>
          <a:noFill/>
          <a:ln w="12700">
            <a:noFill/>
            <a:miter lim="400000"/>
          </a:ln>
          <a:effectLst>
            <a:outerShdw blurRad="38100" dist="20000" dir="5400000" rotWithShape="0">
              <a:srgbClr val="000000">
                <a:alpha val="38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9" rIns="45719">
            <a:spAutoFit/>
          </a:bodyPr>
          <a:lstStyle/>
          <a:p>
            <a:pPr algn="ctr" rtl="1">
              <a:lnSpc>
                <a:spcPct val="150000"/>
              </a:lnSpc>
              <a:defRPr sz="2400">
                <a:ln w="9525" cap="flat">
                  <a:solidFill>
                    <a:srgbClr val="002060"/>
                  </a:solidFill>
                  <a:prstDash val="solid"/>
                  <a:round/>
                </a:ln>
                <a:solidFill>
                  <a:srgbClr val="2F5597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rPr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ar-KW" sz="3200" b="1" dirty="0" smtClean="0">
                <a:solidFill>
                  <a:srgbClr val="FF0000"/>
                </a:solidFill>
              </a:rPr>
              <a:t>وَكَأَيِّنْ</a:t>
            </a:r>
            <a:r>
              <a:rPr lang="en-US" sz="3200" b="1" dirty="0" smtClean="0">
                <a:solidFill>
                  <a:srgbClr val="FF0000"/>
                </a:solidFill>
              </a:rPr>
              <a:t>   </a:t>
            </a:r>
            <a:r>
              <a:rPr lang="ar-KW" sz="3200" b="1" dirty="0" smtClean="0">
                <a:solidFill>
                  <a:srgbClr val="FF0000"/>
                </a:solidFill>
              </a:rPr>
              <a:t> </a:t>
            </a:r>
            <a:r>
              <a:rPr lang="ar-KW" sz="3200" b="1" dirty="0">
                <a:ln w="9525" cap="flat">
                  <a:solidFill>
                    <a:srgbClr val="002060"/>
                  </a:solidFill>
                  <a:prstDash val="solid"/>
                  <a:round/>
                </a:ln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(</a:t>
            </a:r>
            <a:r>
              <a:rPr lang="ar-KW" sz="3200" b="1" strike="sngStrike" dirty="0" smtClean="0">
                <a:ln w="9525" cap="flat">
                  <a:solidFill>
                    <a:srgbClr val="002060"/>
                  </a:solidFill>
                  <a:prstDash val="solid"/>
                  <a:round/>
                </a:ln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وَكَأَيٍّ</a:t>
            </a:r>
            <a:r>
              <a:rPr lang="ar-KW" sz="3200" b="1" dirty="0" smtClean="0">
                <a:ln w="9525" cap="flat">
                  <a:solidFill>
                    <a:srgbClr val="002060"/>
                  </a:solidFill>
                  <a:prstDash val="solid"/>
                  <a:round/>
                </a:ln>
                <a:solidFill>
                  <a:srgbClr val="FF0000"/>
                </a:solidFill>
                <a:latin typeface="Calibri"/>
                <a:ea typeface="Calibri"/>
                <a:cs typeface="Calibri"/>
              </a:rPr>
              <a:t>) </a:t>
            </a:r>
            <a:r>
              <a:rPr lang="ar-KW" sz="1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——————</a:t>
            </a:r>
            <a:r>
              <a:rPr lang="ar-KW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   </a:t>
            </a:r>
            <a:r>
              <a:rPr lang="ar-KW" sz="3200" b="1" dirty="0" smtClean="0">
                <a:solidFill>
                  <a:srgbClr val="FF0000"/>
                </a:solidFill>
              </a:rPr>
              <a:t>و</a:t>
            </a:r>
            <a:r>
              <a:rPr lang="ar-KW" sz="3200" b="1" strike="sngStrike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َكَأَيْ</a:t>
            </a:r>
            <a:r>
              <a:rPr lang="ar-KW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en-US" sz="3200" b="1" dirty="0" smtClean="0">
                <a:solidFill>
                  <a:srgbClr val="FF0000"/>
                </a:solidFill>
              </a:rPr>
              <a:t> </a:t>
            </a:r>
            <a:r>
              <a:rPr lang="ar-KW" sz="3200" b="1" dirty="0">
                <a:solidFill>
                  <a:srgbClr val="FF0000"/>
                </a:solidFill>
              </a:rPr>
              <a:t>وَكَأَيِّنْ</a:t>
            </a:r>
            <a:endParaRPr lang="ar-KW" sz="3200" dirty="0" smtClean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 rtl="1">
              <a:lnSpc>
                <a:spcPct val="150000"/>
              </a:lnSpc>
              <a:defRPr sz="2400">
                <a:ln w="9525" cap="flat">
                  <a:solidFill>
                    <a:srgbClr val="002060"/>
                  </a:solidFill>
                  <a:prstDash val="solid"/>
                  <a:round/>
                </a:ln>
                <a:solidFill>
                  <a:srgbClr val="2F5597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rPr lang="ar-KW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ar" sz="3200" b="1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لَنَسْفَعًا</a:t>
            </a:r>
            <a:r>
              <a:rPr lang="ar-KW" sz="32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KW" sz="3200" b="1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-KW" sz="1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——————</a:t>
            </a:r>
            <a:r>
              <a:rPr lang="ar-KW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   </a:t>
            </a:r>
            <a:r>
              <a:rPr lang="ar" sz="3200" b="1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لَنَسْفَع</a:t>
            </a:r>
            <a:r>
              <a:rPr lang="ar-KW" sz="3200" b="1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ا</a:t>
            </a:r>
            <a:endParaRPr lang="ar-KW" sz="3200" dirty="0" smtClean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 rtl="1">
              <a:lnSpc>
                <a:spcPct val="150000"/>
              </a:lnSpc>
              <a:defRPr sz="2400">
                <a:ln w="9525" cap="flat">
                  <a:solidFill>
                    <a:srgbClr val="002060"/>
                  </a:solidFill>
                  <a:prstDash val="solid"/>
                  <a:round/>
                </a:ln>
                <a:solidFill>
                  <a:srgbClr val="2F5597"/>
                </a:solidFill>
                <a:latin typeface="Calibri"/>
                <a:ea typeface="Calibri"/>
                <a:cs typeface="Calibri"/>
                <a:sym typeface="Calibri"/>
              </a:defRPr>
            </a:pPr>
            <a:r>
              <a:rPr lang="ar-KW" sz="3200" dirty="0">
                <a:ln w="0"/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ar" sz="3200" b="1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وَلَيَكُونًا</a:t>
            </a:r>
            <a:r>
              <a:rPr lang="ar-KW" sz="3200" b="1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ar-KW" sz="1600" dirty="0" smtClean="0">
                <a:ln w="0"/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——————</a:t>
            </a:r>
            <a:r>
              <a:rPr lang="ar-KW" sz="3200" dirty="0" smtClean="0">
                <a:ln w="0"/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   </a:t>
            </a:r>
            <a:r>
              <a:rPr lang="ar" sz="3200" b="1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وَلَيَكُون</a:t>
            </a:r>
            <a:r>
              <a:rPr lang="ar-KW" sz="3200" b="1" dirty="0" smtClean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ا</a:t>
            </a:r>
            <a:endParaRPr lang="ar-KW" sz="3200" dirty="0">
              <a:ln w="0"/>
              <a:solidFill>
                <a:srgbClr val="FF0000"/>
              </a:solidFill>
              <a:effectLst>
                <a:glow rad="139700">
                  <a:schemeClr val="accent4">
                    <a:satMod val="175000"/>
                    <a:alpha val="40000"/>
                  </a:schemeClr>
                </a:glow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72477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FF626B8-DE6D-6542-8DDA-EB761F6D5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40FED-A4C5-4F44-A889-638281D21CB2}" type="datetime1">
              <a:rPr lang="en-CA" smtClean="0"/>
              <a:t>2021-03-15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B095017A-5177-654B-92DC-F8E777F3E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19</a:t>
            </a:fld>
            <a:endParaRPr lang="en-US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xmlns="" id="{49F0BAED-E3B8-1049-B15B-55DBF8987E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75020" y="615080"/>
            <a:ext cx="8825636" cy="742458"/>
          </a:xfrm>
          <a:solidFill>
            <a:schemeClr val="accent1">
              <a:lumMod val="50000"/>
            </a:schemeClr>
          </a:solidFill>
        </p:spPr>
        <p:txBody>
          <a:bodyPr>
            <a:normAutofit/>
          </a:bodyPr>
          <a:lstStyle/>
          <a:p>
            <a:pPr algn="ctr" rtl="0"/>
            <a:r>
              <a:rPr lang="en-US" sz="18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Introduction to </a:t>
            </a:r>
            <a:r>
              <a:rPr lang="en-US" sz="18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the Noon </a:t>
            </a:r>
            <a:r>
              <a:rPr lang="en-US" sz="1800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Sakinah</a:t>
            </a:r>
            <a:r>
              <a:rPr lang="en-US" sz="18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&amp; </a:t>
            </a:r>
            <a:r>
              <a:rPr lang="en-US" sz="1800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Tanween</a:t>
            </a:r>
            <a:r>
              <a:rPr lang="en-US" sz="18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sz="18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ar-KW" sz="18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مقدمة أحكام النون الساكنة والتنوين</a:t>
            </a:r>
            <a:endParaRPr lang="en-US" sz="1800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00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389712" y="2307644"/>
            <a:ext cx="2376264" cy="3785652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ar-KW" sz="4000" b="1" dirty="0">
                <a:solidFill>
                  <a:srgbClr val="003192"/>
                </a:solidFill>
              </a:rPr>
              <a:t>الإظهار</a:t>
            </a:r>
            <a:r>
              <a:rPr lang="ar-KW" sz="4000" b="1" dirty="0" smtClean="0">
                <a:solidFill>
                  <a:srgbClr val="003192"/>
                </a:solidFill>
              </a:rPr>
              <a:t>.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ar-KW" sz="4000" b="1" dirty="0" smtClean="0">
                <a:solidFill>
                  <a:srgbClr val="003192"/>
                </a:solidFill>
              </a:rPr>
              <a:t>الإدغام.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ar-KW" sz="4000" b="1" dirty="0" smtClean="0">
                <a:solidFill>
                  <a:srgbClr val="003192"/>
                </a:solidFill>
              </a:rPr>
              <a:t>الإقلاب.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ar-KW" sz="4000" b="1" dirty="0" smtClean="0">
                <a:solidFill>
                  <a:srgbClr val="003192"/>
                </a:solidFill>
              </a:rPr>
              <a:t>الإخفاء</a:t>
            </a:r>
            <a:r>
              <a:rPr lang="ar-KW" sz="4000" b="1" dirty="0">
                <a:solidFill>
                  <a:srgbClr val="003192"/>
                </a:solidFill>
              </a:rPr>
              <a:t>.</a:t>
            </a:r>
            <a:endParaRPr lang="en-US" sz="4000" b="1" dirty="0">
              <a:solidFill>
                <a:srgbClr val="003192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581400" y="2257116"/>
            <a:ext cx="2808312" cy="4154984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algn="l" rtl="0">
              <a:lnSpc>
                <a:spcPct val="150000"/>
              </a:lnSpc>
              <a:buClr>
                <a:srgbClr val="FF0000"/>
              </a:buClr>
            </a:pPr>
            <a:r>
              <a:rPr lang="en-US" sz="4400" b="1" dirty="0">
                <a:solidFill>
                  <a:srgbClr val="003192"/>
                </a:solidFill>
              </a:rPr>
              <a:t>1- </a:t>
            </a:r>
            <a:r>
              <a:rPr lang="en-US" sz="4400" b="1" dirty="0" err="1" smtClean="0">
                <a:solidFill>
                  <a:srgbClr val="003192"/>
                </a:solidFill>
              </a:rPr>
              <a:t>Izh-har</a:t>
            </a:r>
            <a:endParaRPr lang="en-US" sz="4400" b="1" dirty="0" smtClean="0">
              <a:solidFill>
                <a:srgbClr val="003192"/>
              </a:solidFill>
            </a:endParaRPr>
          </a:p>
          <a:p>
            <a:pPr algn="l" rtl="0">
              <a:lnSpc>
                <a:spcPct val="150000"/>
              </a:lnSpc>
              <a:buClr>
                <a:srgbClr val="FF0000"/>
              </a:buClr>
            </a:pPr>
            <a:r>
              <a:rPr lang="en-US" sz="4400" b="1" dirty="0" smtClean="0">
                <a:solidFill>
                  <a:srgbClr val="003192"/>
                </a:solidFill>
              </a:rPr>
              <a:t>2- </a:t>
            </a:r>
            <a:r>
              <a:rPr lang="en-US" sz="4400" b="1" dirty="0" err="1" smtClean="0">
                <a:solidFill>
                  <a:srgbClr val="003192"/>
                </a:solidFill>
              </a:rPr>
              <a:t>Idgham</a:t>
            </a:r>
            <a:endParaRPr lang="en-US" sz="4400" b="1" dirty="0" smtClean="0">
              <a:solidFill>
                <a:srgbClr val="003192"/>
              </a:solidFill>
            </a:endParaRPr>
          </a:p>
          <a:p>
            <a:pPr algn="l" rtl="0">
              <a:lnSpc>
                <a:spcPct val="150000"/>
              </a:lnSpc>
              <a:buClr>
                <a:srgbClr val="FF0000"/>
              </a:buClr>
            </a:pPr>
            <a:r>
              <a:rPr lang="en-US" sz="4400" b="1" dirty="0" smtClean="0">
                <a:solidFill>
                  <a:srgbClr val="003192"/>
                </a:solidFill>
              </a:rPr>
              <a:t>3- </a:t>
            </a:r>
            <a:r>
              <a:rPr lang="en-US" sz="4400" b="1" dirty="0" err="1" smtClean="0">
                <a:solidFill>
                  <a:srgbClr val="003192"/>
                </a:solidFill>
              </a:rPr>
              <a:t>Iqlab</a:t>
            </a:r>
            <a:endParaRPr lang="en-US" sz="4400" b="1" dirty="0" smtClean="0">
              <a:solidFill>
                <a:srgbClr val="003192"/>
              </a:solidFill>
            </a:endParaRPr>
          </a:p>
          <a:p>
            <a:pPr algn="l" rtl="0">
              <a:lnSpc>
                <a:spcPct val="150000"/>
              </a:lnSpc>
              <a:buClr>
                <a:srgbClr val="FF0000"/>
              </a:buClr>
            </a:pPr>
            <a:r>
              <a:rPr lang="en-US" sz="4400" b="1" dirty="0" smtClean="0">
                <a:solidFill>
                  <a:srgbClr val="003192"/>
                </a:solidFill>
              </a:rPr>
              <a:t>4- </a:t>
            </a:r>
            <a:r>
              <a:rPr lang="en-US" sz="4400" b="1" dirty="0" err="1">
                <a:solidFill>
                  <a:srgbClr val="003192"/>
                </a:solidFill>
              </a:rPr>
              <a:t>Ikhfa</a:t>
            </a:r>
            <a:r>
              <a:rPr lang="en-US" sz="4400" b="1" dirty="0">
                <a:solidFill>
                  <a:srgbClr val="003192"/>
                </a:solidFill>
              </a:rPr>
              <a:t>'</a:t>
            </a:r>
            <a:r>
              <a:rPr lang="ar-SA" sz="4400" b="1" dirty="0">
                <a:solidFill>
                  <a:srgbClr val="003192"/>
                </a:solidFill>
              </a:rPr>
              <a:t> </a:t>
            </a:r>
            <a:endParaRPr lang="en-US" sz="4400" b="1" dirty="0">
              <a:solidFill>
                <a:srgbClr val="003192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748755" y="1533330"/>
            <a:ext cx="4356484" cy="830997"/>
          </a:xfrm>
          <a:prstGeom prst="rect">
            <a:avLst/>
          </a:prstGeom>
          <a:solidFill>
            <a:srgbClr val="FFFF00"/>
          </a:solidFill>
          <a:ln w="28575">
            <a:solidFill>
              <a:srgbClr val="FF0000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KW" sz="2800" b="1" dirty="0">
                <a:solidFill>
                  <a:srgbClr val="FF0000"/>
                </a:solidFill>
              </a:rPr>
              <a:t>أحكام النون الساكنة والتنوين</a:t>
            </a:r>
          </a:p>
          <a:p>
            <a:pPr algn="ctr" rtl="0"/>
            <a:r>
              <a:rPr lang="en-US" sz="2000" b="1" dirty="0">
                <a:solidFill>
                  <a:srgbClr val="FF0000"/>
                </a:solidFill>
              </a:rPr>
              <a:t>The Nun </a:t>
            </a:r>
            <a:r>
              <a:rPr lang="en-US" sz="2000" b="1" dirty="0" err="1">
                <a:solidFill>
                  <a:srgbClr val="FF0000"/>
                </a:solidFill>
              </a:rPr>
              <a:t>Sakinah</a:t>
            </a:r>
            <a:r>
              <a:rPr lang="en-US" sz="2000" b="1" dirty="0">
                <a:solidFill>
                  <a:srgbClr val="FF0000"/>
                </a:solidFill>
              </a:rPr>
              <a:t> and </a:t>
            </a:r>
            <a:r>
              <a:rPr lang="en-US" sz="2000" b="1" dirty="0" err="1">
                <a:solidFill>
                  <a:srgbClr val="FF0000"/>
                </a:solidFill>
              </a:rPr>
              <a:t>Tanween</a:t>
            </a:r>
            <a:r>
              <a:rPr lang="en-US" sz="2000" b="1" dirty="0">
                <a:solidFill>
                  <a:srgbClr val="FF0000"/>
                </a:solidFill>
              </a:rPr>
              <a:t> Rules</a:t>
            </a:r>
          </a:p>
        </p:txBody>
      </p:sp>
      <p:pic>
        <p:nvPicPr>
          <p:cNvPr id="14" name="Picture 13" descr="noon.jpg"/>
          <p:cNvPicPr>
            <a:picLocks noChangeAspect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241763" y="2443655"/>
            <a:ext cx="1722606" cy="1601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231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9F0BAED-E3B8-1049-B15B-55DBF8987E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</a:pPr>
            <a:r>
              <a:rPr lang="ar-KW" dirty="0" smtClean="0"/>
              <a:t>عناصر المحاضرة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EE6213F-BB81-D944-B8CE-65805947A8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37916" y="2057445"/>
            <a:ext cx="5815884" cy="3454713"/>
          </a:xfrm>
        </p:spPr>
        <p:txBody>
          <a:bodyPr>
            <a:noAutofit/>
          </a:bodyPr>
          <a:lstStyle/>
          <a:p>
            <a:pPr marL="228600" indent="-228600" algn="r" defTabSz="914400" rtl="1" eaLnBrk="1" latinLnBrk="0" hangingPunct="1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ar-KW" sz="3600" b="1" dirty="0" smtClean="0"/>
              <a:t>تعريف النون الساكنة والتنوين</a:t>
            </a:r>
          </a:p>
          <a:p>
            <a:pPr marL="228600" indent="-228600" algn="r" defTabSz="914400" rtl="1" eaLnBrk="1" latinLnBrk="0" hangingPunct="1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ar-KW" sz="3600" b="1" dirty="0" smtClean="0"/>
              <a:t>المقارنة بين النون الساكنة والتنوين</a:t>
            </a:r>
          </a:p>
          <a:p>
            <a:pPr marL="228600" indent="-228600" algn="r" defTabSz="914400" rtl="1" eaLnBrk="1" latinLnBrk="0" hangingPunct="1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ar-KW" sz="3600" b="1" dirty="0" smtClean="0"/>
              <a:t>أحكام الوقف على التنوين</a:t>
            </a:r>
          </a:p>
          <a:p>
            <a:pPr marL="0" indent="0" algn="r" defTabSz="914400" rtl="1" eaLnBrk="1" latinLnBrk="0" hangingPunct="1">
              <a:spcBef>
                <a:spcPts val="1000"/>
              </a:spcBef>
              <a:buNone/>
            </a:pPr>
            <a:endParaRPr lang="en-US" sz="3600" b="1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FF626B8-DE6D-6542-8DDA-EB761F6D5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40FED-A4C5-4F44-A889-638281D21CB2}" type="datetime1">
              <a:rPr lang="en-CA" smtClean="0"/>
              <a:t>2021-03-15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B095017A-5177-654B-92DC-F8E777F3E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2</a:t>
            </a:fld>
            <a:endParaRPr lang="en-US"/>
          </a:p>
        </p:txBody>
      </p:sp>
      <p:pic>
        <p:nvPicPr>
          <p:cNvPr id="9" name="Picture 8" descr="noon.jpg"/>
          <p:cNvPicPr>
            <a:picLocks noChangeAspect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5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57011" y="2457544"/>
            <a:ext cx="4114800" cy="38246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0926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70" name="Picture 22" descr="http://daryon.ir/wp-content/uploads/20111109174415_qura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69002" y="2373356"/>
            <a:ext cx="5943622" cy="3974760"/>
          </a:xfrm>
          <a:prstGeom prst="rect">
            <a:avLst/>
          </a:prstGeom>
          <a:noFill/>
        </p:spPr>
      </p:pic>
      <p:sp>
        <p:nvSpPr>
          <p:cNvPr id="2063" name="Rectangle 15"/>
          <p:cNvSpPr>
            <a:spLocks noChangeArrowheads="1"/>
          </p:cNvSpPr>
          <p:nvPr/>
        </p:nvSpPr>
        <p:spPr bwMode="auto">
          <a:xfrm>
            <a:off x="1524001" y="74712"/>
            <a:ext cx="18473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KW"/>
          </a:p>
        </p:txBody>
      </p:sp>
      <p:sp>
        <p:nvSpPr>
          <p:cNvPr id="2064" name="Rectangle 16"/>
          <p:cNvSpPr>
            <a:spLocks noChangeArrowheads="1"/>
          </p:cNvSpPr>
          <p:nvPr/>
        </p:nvSpPr>
        <p:spPr bwMode="auto">
          <a:xfrm>
            <a:off x="10483270" y="3107809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  <a:buClrTx/>
            </a:pPr>
            <a:endParaRPr lang="ar-KW" sz="180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169002" y="3462887"/>
            <a:ext cx="5926003" cy="193899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KW" sz="4000" b="1" dirty="0">
                <a:solidFill>
                  <a:schemeClr val="bg1"/>
                </a:solidFill>
              </a:rPr>
              <a:t>والله من وراء القصد</a:t>
            </a:r>
          </a:p>
          <a:p>
            <a:pPr algn="ctr"/>
            <a:r>
              <a:rPr lang="ar-KW" sz="4000" b="1" dirty="0">
                <a:solidFill>
                  <a:schemeClr val="bg1"/>
                </a:solidFill>
              </a:rPr>
              <a:t>وهو يهدي </a:t>
            </a:r>
            <a:r>
              <a:rPr lang="ar-KW" sz="4000" b="1" dirty="0" smtClean="0">
                <a:solidFill>
                  <a:schemeClr val="bg1"/>
                </a:solidFill>
              </a:rPr>
              <a:t>السبيل</a:t>
            </a:r>
            <a:endParaRPr lang="en-US" sz="4000" b="1" dirty="0" smtClean="0">
              <a:solidFill>
                <a:schemeClr val="bg1"/>
              </a:solidFill>
            </a:endParaRPr>
          </a:p>
          <a:p>
            <a:pPr algn="ctr"/>
            <a:r>
              <a:rPr lang="en-US" sz="4000" b="1" dirty="0" err="1" smtClean="0">
                <a:solidFill>
                  <a:schemeClr val="bg1"/>
                </a:solidFill>
              </a:rPr>
              <a:t>Jazakom</a:t>
            </a:r>
            <a:r>
              <a:rPr lang="en-US" sz="4000" b="1" dirty="0" smtClean="0">
                <a:solidFill>
                  <a:schemeClr val="bg1"/>
                </a:solidFill>
              </a:rPr>
              <a:t> Allah </a:t>
            </a:r>
            <a:r>
              <a:rPr lang="en-US" sz="4000" b="1" dirty="0" err="1" smtClean="0">
                <a:solidFill>
                  <a:schemeClr val="bg1"/>
                </a:solidFill>
              </a:rPr>
              <a:t>Khairan</a:t>
            </a:r>
            <a:endParaRPr lang="ar-KW" sz="4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954645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9F0BAED-E3B8-1049-B15B-55DBF8987E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1825" y="1846196"/>
            <a:ext cx="10058400" cy="3382627"/>
          </a:xfrm>
          <a:solidFill>
            <a:schemeClr val="accent1">
              <a:lumMod val="5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ar-KW" sz="80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مقدمة </a:t>
            </a:r>
            <a:br>
              <a:rPr lang="ar-KW" sz="80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</a:br>
            <a:r>
              <a:rPr lang="ar-KW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أحكام النون الساكنة والتنوين</a:t>
            </a:r>
            <a:r>
              <a:rPr lang="en-US" sz="80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/>
            </a:r>
            <a:br>
              <a:rPr lang="en-US" sz="80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</a:br>
            <a:r>
              <a:rPr lang="en-US" sz="80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Introduction</a:t>
            </a:r>
            <a:br>
              <a:rPr lang="en-US" sz="80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</a:br>
            <a:r>
              <a:rPr lang="en-US" sz="40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to the Noon </a:t>
            </a:r>
            <a:r>
              <a:rPr lang="en-US" sz="4000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Sakinah</a:t>
            </a:r>
            <a:r>
              <a:rPr lang="en-US" sz="40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&amp; </a:t>
            </a:r>
            <a:r>
              <a:rPr lang="en-US" sz="4000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Tanween</a:t>
            </a:r>
            <a:endParaRPr lang="en-US" sz="4000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00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FF626B8-DE6D-6542-8DDA-EB761F6D5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40FED-A4C5-4F44-A889-638281D21CB2}" type="datetime1">
              <a:rPr lang="en-CA" smtClean="0"/>
              <a:t>2021-03-15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B095017A-5177-654B-92DC-F8E777F3E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360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FF626B8-DE6D-6542-8DDA-EB761F6D5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40FED-A4C5-4F44-A889-638281D21CB2}" type="datetime1">
              <a:rPr lang="en-CA" smtClean="0"/>
              <a:t>2021-03-15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B095017A-5177-654B-92DC-F8E777F3E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4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0141656" y="1921810"/>
            <a:ext cx="1584176" cy="769441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lvl="0" algn="ctr" rtl="0"/>
            <a:r>
              <a:rPr lang="ar-KW" sz="2000" b="1" dirty="0" smtClean="0">
                <a:solidFill>
                  <a:srgbClr val="FF0000"/>
                </a:solidFill>
              </a:rPr>
              <a:t>التعريف</a:t>
            </a:r>
          </a:p>
          <a:p>
            <a:pPr lvl="0" algn="ctr" rtl="0"/>
            <a:r>
              <a:rPr lang="en-US" sz="2400" b="1" dirty="0" smtClean="0">
                <a:solidFill>
                  <a:srgbClr val="FF0000"/>
                </a:solidFill>
              </a:rPr>
              <a:t>Definition</a:t>
            </a:r>
            <a:endParaRPr lang="ar-KW" sz="2400" b="1" dirty="0">
              <a:solidFill>
                <a:srgbClr val="FF0000"/>
              </a:solidFill>
            </a:endParaRP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xmlns="" id="{49F0BAED-E3B8-1049-B15B-55DBF8987E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75020" y="615080"/>
            <a:ext cx="8825636" cy="742458"/>
          </a:xfrm>
          <a:solidFill>
            <a:schemeClr val="accent1">
              <a:lumMod val="50000"/>
            </a:schemeClr>
          </a:solidFill>
        </p:spPr>
        <p:txBody>
          <a:bodyPr>
            <a:normAutofit/>
          </a:bodyPr>
          <a:lstStyle/>
          <a:p>
            <a:pPr algn="ctr" rtl="0"/>
            <a:r>
              <a:rPr lang="en-US" sz="18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Introduction to </a:t>
            </a:r>
            <a:r>
              <a:rPr lang="en-US" sz="18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the Noon </a:t>
            </a:r>
            <a:r>
              <a:rPr lang="en-US" sz="1800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Sakinah</a:t>
            </a:r>
            <a:r>
              <a:rPr lang="en-US" sz="18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&amp; </a:t>
            </a:r>
            <a:r>
              <a:rPr lang="en-US" sz="1800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Tanween</a:t>
            </a:r>
            <a:r>
              <a:rPr lang="en-US" sz="18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sz="18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ar-KW" sz="18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مقدمة أحكام النون الساكنة والتنوين</a:t>
            </a:r>
            <a:endParaRPr lang="en-US" sz="1800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00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032226" y="2244690"/>
            <a:ext cx="7949974" cy="1323439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KW" sz="2800" b="1" dirty="0">
                <a:solidFill>
                  <a:srgbClr val="FF0000"/>
                </a:solidFill>
              </a:rPr>
              <a:t>النون </a:t>
            </a:r>
            <a:r>
              <a:rPr lang="ar-KW" sz="2800" b="1" dirty="0" smtClean="0">
                <a:solidFill>
                  <a:srgbClr val="FF0000"/>
                </a:solidFill>
              </a:rPr>
              <a:t>الساكنة</a:t>
            </a:r>
            <a:endParaRPr lang="en-US" sz="2800" b="1" dirty="0" smtClean="0">
              <a:solidFill>
                <a:srgbClr val="FF0000"/>
              </a:solidFill>
            </a:endParaRPr>
          </a:p>
          <a:p>
            <a:pPr algn="ctr"/>
            <a:r>
              <a:rPr lang="ar-KW" sz="2800" b="1" dirty="0" smtClean="0">
                <a:solidFill>
                  <a:srgbClr val="003192"/>
                </a:solidFill>
              </a:rPr>
              <a:t> </a:t>
            </a:r>
            <a:r>
              <a:rPr lang="ar-KW" sz="2400" b="1" dirty="0" smtClean="0">
                <a:solidFill>
                  <a:srgbClr val="003192"/>
                </a:solidFill>
              </a:rPr>
              <a:t>النون </a:t>
            </a:r>
            <a:r>
              <a:rPr lang="ar-KW" sz="2400" b="1" dirty="0">
                <a:solidFill>
                  <a:srgbClr val="003192"/>
                </a:solidFill>
              </a:rPr>
              <a:t>الخالية من </a:t>
            </a:r>
            <a:r>
              <a:rPr lang="ar-KW" sz="2400" b="1" dirty="0" smtClean="0">
                <a:solidFill>
                  <a:srgbClr val="003192"/>
                </a:solidFill>
              </a:rPr>
              <a:t>الحركة</a:t>
            </a:r>
            <a:endParaRPr lang="en-US" sz="2400" b="1" dirty="0" smtClean="0">
              <a:solidFill>
                <a:srgbClr val="003192"/>
              </a:solidFill>
            </a:endParaRPr>
          </a:p>
          <a:p>
            <a:pPr algn="ctr"/>
            <a:r>
              <a:rPr lang="ar-KW" sz="2400" b="1" dirty="0" smtClean="0">
                <a:solidFill>
                  <a:srgbClr val="003192"/>
                </a:solidFill>
              </a:rPr>
              <a:t> </a:t>
            </a:r>
            <a:r>
              <a:rPr lang="ar-KW" sz="2400" b="1" dirty="0">
                <a:solidFill>
                  <a:srgbClr val="003192"/>
                </a:solidFill>
              </a:rPr>
              <a:t>والثابتة لفظًا وخطًّا، وصلا </a:t>
            </a:r>
            <a:r>
              <a:rPr lang="ar-KW" sz="2400" b="1" dirty="0" smtClean="0">
                <a:solidFill>
                  <a:srgbClr val="003192"/>
                </a:solidFill>
              </a:rPr>
              <a:t>ووقفًا</a:t>
            </a:r>
            <a:endParaRPr lang="ar-KW" sz="2800" dirty="0" smtClean="0">
              <a:solidFill>
                <a:srgbClr val="003192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859031" y="4066551"/>
            <a:ext cx="8496944" cy="156966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algn="ctr" rtl="0"/>
            <a:r>
              <a:rPr lang="en-US" sz="2400" b="1" dirty="0">
                <a:solidFill>
                  <a:srgbClr val="FF0000"/>
                </a:solidFill>
              </a:rPr>
              <a:t>Definition of Nun </a:t>
            </a:r>
            <a:r>
              <a:rPr lang="en-US" sz="2400" b="1" dirty="0" err="1">
                <a:solidFill>
                  <a:srgbClr val="FF0000"/>
                </a:solidFill>
              </a:rPr>
              <a:t>Sakinah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endParaRPr lang="en-US" sz="2400" dirty="0">
              <a:solidFill>
                <a:srgbClr val="FF0000"/>
              </a:solidFill>
            </a:endParaRPr>
          </a:p>
          <a:p>
            <a:pPr algn="ctr" rtl="0"/>
            <a:r>
              <a:rPr lang="en-US" sz="2400" b="1" dirty="0">
                <a:solidFill>
                  <a:srgbClr val="003192"/>
                </a:solidFill>
              </a:rPr>
              <a:t>It is the consonant nun (</a:t>
            </a:r>
            <a:r>
              <a:rPr lang="ar-SA" sz="2400" b="1" dirty="0">
                <a:solidFill>
                  <a:srgbClr val="003192"/>
                </a:solidFill>
              </a:rPr>
              <a:t>نون</a:t>
            </a:r>
            <a:r>
              <a:rPr lang="en-US" sz="2400" b="1" dirty="0">
                <a:solidFill>
                  <a:srgbClr val="003192"/>
                </a:solidFill>
              </a:rPr>
              <a:t>)  that has no vowel sound on it. It is written and pronounced clearly, whether it is being recited continuously with what follows it, or the reciter pauses on </a:t>
            </a:r>
            <a:r>
              <a:rPr lang="en-US" sz="2400" b="1" dirty="0" smtClean="0">
                <a:solidFill>
                  <a:srgbClr val="003192"/>
                </a:solidFill>
              </a:rPr>
              <a:t>it</a:t>
            </a:r>
            <a:r>
              <a:rPr lang="en-US" sz="2000" dirty="0" smtClean="0">
                <a:solidFill>
                  <a:srgbClr val="003192"/>
                </a:solidFill>
              </a:rPr>
              <a:t> </a:t>
            </a:r>
          </a:p>
        </p:txBody>
      </p:sp>
      <p:pic>
        <p:nvPicPr>
          <p:cNvPr id="14" name="Picture 13" descr="noon.jpg"/>
          <p:cNvPicPr>
            <a:picLocks noChangeAspect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241763" y="2443655"/>
            <a:ext cx="1722606" cy="1601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4341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FF626B8-DE6D-6542-8DDA-EB761F6D5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40FED-A4C5-4F44-A889-638281D21CB2}" type="datetime1">
              <a:rPr lang="en-CA" smtClean="0"/>
              <a:t>2021-03-15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B095017A-5177-654B-92DC-F8E777F3E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5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0141656" y="1921810"/>
            <a:ext cx="1584176" cy="769441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lvl="0" algn="ctr" rtl="0"/>
            <a:r>
              <a:rPr lang="ar-KW" sz="2000" b="1" dirty="0" smtClean="0">
                <a:solidFill>
                  <a:srgbClr val="FF0000"/>
                </a:solidFill>
              </a:rPr>
              <a:t>التعريف</a:t>
            </a:r>
          </a:p>
          <a:p>
            <a:pPr lvl="0" algn="ctr" rtl="0"/>
            <a:r>
              <a:rPr lang="en-US" sz="2400" b="1" dirty="0" smtClean="0">
                <a:solidFill>
                  <a:srgbClr val="FF0000"/>
                </a:solidFill>
              </a:rPr>
              <a:t>Definition</a:t>
            </a:r>
            <a:endParaRPr lang="ar-KW" sz="2400" b="1" dirty="0">
              <a:solidFill>
                <a:srgbClr val="FF0000"/>
              </a:solidFill>
            </a:endParaRP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xmlns="" id="{49F0BAED-E3B8-1049-B15B-55DBF8987E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75020" y="615080"/>
            <a:ext cx="8825636" cy="742458"/>
          </a:xfrm>
          <a:solidFill>
            <a:schemeClr val="accent1">
              <a:lumMod val="50000"/>
            </a:schemeClr>
          </a:solidFill>
        </p:spPr>
        <p:txBody>
          <a:bodyPr>
            <a:normAutofit/>
          </a:bodyPr>
          <a:lstStyle/>
          <a:p>
            <a:pPr algn="ctr" rtl="0"/>
            <a:r>
              <a:rPr lang="en-US" sz="18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Introduction to </a:t>
            </a:r>
            <a:r>
              <a:rPr lang="en-US" sz="18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the Noon </a:t>
            </a:r>
            <a:r>
              <a:rPr lang="en-US" sz="1800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Sakinah</a:t>
            </a:r>
            <a:r>
              <a:rPr lang="en-US" sz="18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&amp; </a:t>
            </a:r>
            <a:r>
              <a:rPr lang="en-US" sz="1800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Tanween</a:t>
            </a:r>
            <a:r>
              <a:rPr lang="en-US" sz="18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sz="18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ar-KW" sz="18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مقدمة أحكام النون الساكنة والتنوين</a:t>
            </a:r>
            <a:endParaRPr lang="en-US" sz="1800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00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14" name="Picture 13" descr="noon.jpg"/>
          <p:cNvPicPr>
            <a:picLocks noChangeAspect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241763" y="2443655"/>
            <a:ext cx="1722606" cy="1601125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6111413" y="2832849"/>
            <a:ext cx="4998373" cy="3000821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ar-KW" dirty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✦ </a:t>
            </a:r>
            <a:r>
              <a:rPr lang="ar-KW" u="sng" dirty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النّون السّاكنة:</a:t>
            </a:r>
          </a:p>
          <a:p>
            <a:pPr algn="r" rtl="1">
              <a:lnSpc>
                <a:spcPct val="150000"/>
              </a:lnSpc>
            </a:pPr>
            <a:r>
              <a:rPr lang="ar-KW" dirty="0">
                <a:ln>
                  <a:solidFill>
                    <a:srgbClr val="002060"/>
                  </a:solidFill>
                </a:ln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↩︎ حرف أصلي من حروف الهجاء.</a:t>
            </a:r>
          </a:p>
          <a:p>
            <a:pPr algn="r" rtl="1">
              <a:lnSpc>
                <a:spcPct val="150000"/>
              </a:lnSpc>
            </a:pPr>
            <a:r>
              <a:rPr lang="ar-KW" dirty="0">
                <a:ln>
                  <a:solidFill>
                    <a:srgbClr val="002060"/>
                  </a:solidFill>
                </a:ln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↩︎ ثابتة في اللفظ والخط.</a:t>
            </a:r>
          </a:p>
          <a:p>
            <a:pPr algn="r" rtl="1">
              <a:lnSpc>
                <a:spcPct val="150000"/>
              </a:lnSpc>
            </a:pPr>
            <a:r>
              <a:rPr lang="ar-KW" dirty="0">
                <a:ln>
                  <a:solidFill>
                    <a:srgbClr val="002060"/>
                  </a:solidFill>
                </a:ln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↩︎ ثابتة في الوقف والوصل.</a:t>
            </a:r>
          </a:p>
          <a:p>
            <a:pPr algn="r" rtl="1">
              <a:lnSpc>
                <a:spcPct val="150000"/>
              </a:lnSpc>
            </a:pPr>
            <a:r>
              <a:rPr lang="ar-KW" dirty="0">
                <a:ln>
                  <a:solidFill>
                    <a:srgbClr val="002060"/>
                  </a:solidFill>
                </a:ln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↩︎ تكون في الأسماء والأفعال والحروف.</a:t>
            </a:r>
          </a:p>
          <a:p>
            <a:pPr algn="r" rtl="1">
              <a:lnSpc>
                <a:spcPct val="150000"/>
              </a:lnSpc>
            </a:pPr>
            <a:r>
              <a:rPr lang="ar-KW" dirty="0">
                <a:ln>
                  <a:solidFill>
                    <a:srgbClr val="002060"/>
                  </a:solidFill>
                </a:ln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↩︎ متوسطة ومتطرفة.</a:t>
            </a:r>
          </a:p>
          <a:p>
            <a:pPr algn="r" rtl="1">
              <a:lnSpc>
                <a:spcPct val="150000"/>
              </a:lnSpc>
            </a:pPr>
            <a:r>
              <a:rPr lang="ar-KW" dirty="0">
                <a:ln>
                  <a:solidFill>
                    <a:srgbClr val="002060"/>
                  </a:solidFill>
                </a:ln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↩︎ أصليّة </a:t>
            </a:r>
            <a:r>
              <a:rPr lang="ar-KW" dirty="0" smtClean="0">
                <a:ln>
                  <a:solidFill>
                    <a:srgbClr val="002060"/>
                  </a:solidFill>
                </a:ln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أ</a:t>
            </a:r>
            <a:r>
              <a:rPr lang="ar-EG" dirty="0" smtClean="0">
                <a:ln>
                  <a:solidFill>
                    <a:srgbClr val="002060"/>
                  </a:solidFill>
                </a:ln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و </a:t>
            </a:r>
            <a:r>
              <a:rPr lang="ar-KW" dirty="0" smtClean="0">
                <a:ln>
                  <a:solidFill>
                    <a:srgbClr val="002060"/>
                  </a:solidFill>
                </a:ln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زائدة </a:t>
            </a:r>
            <a:r>
              <a:rPr lang="ar-KW" dirty="0">
                <a:ln>
                  <a:solidFill>
                    <a:srgbClr val="002060"/>
                  </a:solidFill>
                </a:ln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عن بنية </a:t>
            </a:r>
            <a:r>
              <a:rPr lang="ar-KW" dirty="0" smtClean="0">
                <a:ln>
                  <a:solidFill>
                    <a:srgbClr val="002060"/>
                  </a:solidFill>
                </a:ln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الكلمة (فا</a:t>
            </a:r>
            <a:r>
              <a:rPr lang="ar-KW" dirty="0" smtClean="0">
                <a:ln>
                  <a:solidFill>
                    <a:srgbClr val="002060"/>
                  </a:solidFill>
                </a:ln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نـ</a:t>
            </a:r>
            <a:r>
              <a:rPr lang="ar-KW" dirty="0" smtClean="0">
                <a:ln>
                  <a:solidFill>
                    <a:srgbClr val="002060"/>
                  </a:solidFill>
                </a:ln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فلق).</a:t>
            </a:r>
            <a:endParaRPr lang="ar-KW" dirty="0">
              <a:ln>
                <a:solidFill>
                  <a:srgbClr val="002060"/>
                </a:solidFill>
              </a:ln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115872" y="2017154"/>
            <a:ext cx="5271966" cy="3785652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1600" u="sng" dirty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Noon Sakina </a:t>
            </a:r>
            <a:r>
              <a:rPr lang="ar-EG" sz="1600" u="sng" dirty="0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نْ)</a:t>
            </a:r>
            <a:r>
              <a:rPr lang="en-US" sz="1600" u="sng" dirty="0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):</a:t>
            </a:r>
            <a:endParaRPr lang="en-US" sz="1600" u="sng" dirty="0">
              <a:ln>
                <a:solidFill>
                  <a:srgbClr val="C00000"/>
                </a:solidFill>
              </a:ln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1600" dirty="0" smtClean="0">
                <a:ln>
                  <a:solidFill>
                    <a:srgbClr val="002060"/>
                  </a:solidFill>
                </a:ln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It </a:t>
            </a:r>
            <a:r>
              <a:rPr lang="en-US" sz="1600" dirty="0">
                <a:ln>
                  <a:solidFill>
                    <a:srgbClr val="002060"/>
                  </a:solidFill>
                </a:ln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is one of </a:t>
            </a:r>
            <a:r>
              <a:rPr lang="en-US" sz="1600" dirty="0" smtClean="0">
                <a:ln>
                  <a:solidFill>
                    <a:srgbClr val="002060"/>
                  </a:solidFill>
                </a:ln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Alphabet letters.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1600" dirty="0" smtClean="0">
                <a:ln>
                  <a:solidFill>
                    <a:srgbClr val="002060"/>
                  </a:solidFill>
                </a:ln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It </a:t>
            </a:r>
            <a:r>
              <a:rPr lang="en-US" sz="1600" dirty="0">
                <a:ln>
                  <a:solidFill>
                    <a:srgbClr val="002060"/>
                  </a:solidFill>
                </a:ln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remains unchanged in the oral pronunciation, and the written transcript.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1600" dirty="0" smtClean="0">
                <a:ln>
                  <a:solidFill>
                    <a:srgbClr val="002060"/>
                  </a:solidFill>
                </a:ln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It </a:t>
            </a:r>
            <a:r>
              <a:rPr lang="en-US" sz="1600" dirty="0">
                <a:ln>
                  <a:solidFill>
                    <a:srgbClr val="002060"/>
                  </a:solidFill>
                </a:ln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is pronounced whether one stops at the end of the word or continues with the </a:t>
            </a:r>
            <a:r>
              <a:rPr lang="en-US" sz="1600" dirty="0" smtClean="0">
                <a:ln>
                  <a:solidFill>
                    <a:srgbClr val="002060"/>
                  </a:solidFill>
                </a:ln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recitation.</a:t>
            </a:r>
            <a:endParaRPr lang="en-US" sz="1600" dirty="0">
              <a:ln>
                <a:solidFill>
                  <a:srgbClr val="002060"/>
                </a:solidFill>
              </a:ln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1600" dirty="0" smtClean="0">
                <a:ln>
                  <a:solidFill>
                    <a:srgbClr val="002060"/>
                  </a:solidFill>
                </a:ln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It </a:t>
            </a:r>
            <a:r>
              <a:rPr lang="en-US" sz="1600" dirty="0">
                <a:ln>
                  <a:solidFill>
                    <a:srgbClr val="002060"/>
                  </a:solidFill>
                </a:ln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appears in names, verbs, or letters.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1600" dirty="0" smtClean="0">
                <a:ln>
                  <a:solidFill>
                    <a:srgbClr val="002060"/>
                  </a:solidFill>
                </a:ln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It appears </a:t>
            </a:r>
            <a:r>
              <a:rPr lang="en-US" sz="1600">
                <a:ln>
                  <a:solidFill>
                    <a:srgbClr val="002060"/>
                  </a:solidFill>
                </a:ln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 </a:t>
            </a:r>
            <a:r>
              <a:rPr lang="en-US" sz="1600" smtClean="0">
                <a:ln>
                  <a:solidFill>
                    <a:srgbClr val="002060"/>
                  </a:solidFill>
                </a:ln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middle or the end </a:t>
            </a:r>
            <a:r>
              <a:rPr lang="en-US" sz="1600" dirty="0" smtClean="0">
                <a:ln>
                  <a:solidFill>
                    <a:srgbClr val="002060"/>
                  </a:solidFill>
                </a:ln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of the word.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1600" dirty="0" smtClean="0">
                <a:ln>
                  <a:solidFill>
                    <a:srgbClr val="002060"/>
                  </a:solidFill>
                </a:ln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</a:t>
            </a:r>
            <a:r>
              <a:rPr lang="en-US" sz="1600" dirty="0">
                <a:ln>
                  <a:solidFill>
                    <a:srgbClr val="002060"/>
                  </a:solidFill>
                </a:ln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noon </a:t>
            </a:r>
            <a:r>
              <a:rPr lang="en-US" sz="1600" dirty="0" err="1">
                <a:ln>
                  <a:solidFill>
                    <a:srgbClr val="002060"/>
                  </a:solidFill>
                </a:ln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sakina</a:t>
            </a:r>
            <a:r>
              <a:rPr lang="en-US" sz="1600" dirty="0">
                <a:ln>
                  <a:solidFill>
                    <a:srgbClr val="002060"/>
                  </a:solidFill>
                </a:ln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600" dirty="0" smtClean="0">
                <a:ln>
                  <a:solidFill>
                    <a:srgbClr val="002060"/>
                  </a:solidFill>
                </a:ln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appears </a:t>
            </a:r>
            <a:r>
              <a:rPr lang="en-US" sz="1600" dirty="0">
                <a:ln>
                  <a:solidFill>
                    <a:srgbClr val="002060"/>
                  </a:solidFill>
                </a:ln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as </a:t>
            </a:r>
            <a:r>
              <a:rPr lang="en-US" sz="1600" dirty="0" smtClean="0">
                <a:ln>
                  <a:solidFill>
                    <a:srgbClr val="002060"/>
                  </a:solidFill>
                </a:ln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part </a:t>
            </a:r>
            <a:r>
              <a:rPr lang="en-US" sz="1600" dirty="0">
                <a:ln>
                  <a:solidFill>
                    <a:srgbClr val="002060"/>
                  </a:solidFill>
                </a:ln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of the word or </a:t>
            </a:r>
            <a:r>
              <a:rPr lang="en-US" sz="1600" dirty="0" smtClean="0">
                <a:ln>
                  <a:solidFill>
                    <a:srgbClr val="002060"/>
                  </a:solidFill>
                </a:ln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as an </a:t>
            </a:r>
            <a:r>
              <a:rPr lang="en-US" sz="1600" dirty="0">
                <a:ln>
                  <a:solidFill>
                    <a:srgbClr val="002060"/>
                  </a:solidFill>
                </a:ln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extra letter added to the original word.</a:t>
            </a:r>
          </a:p>
        </p:txBody>
      </p:sp>
    </p:spTree>
    <p:extLst>
      <p:ext uri="{BB962C8B-B14F-4D97-AF65-F5344CB8AC3E}">
        <p14:creationId xmlns:p14="http://schemas.microsoft.com/office/powerpoint/2010/main" val="191362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FF626B8-DE6D-6542-8DDA-EB761F6D5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40FED-A4C5-4F44-A889-638281D21CB2}" type="datetime1">
              <a:rPr lang="en-CA" smtClean="0"/>
              <a:t>2021-03-15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B095017A-5177-654B-92DC-F8E777F3E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6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0141656" y="1921810"/>
            <a:ext cx="1584176" cy="769441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lvl="0" algn="ctr" rtl="0"/>
            <a:r>
              <a:rPr lang="ar-KW" sz="2000" b="1" dirty="0" smtClean="0">
                <a:solidFill>
                  <a:srgbClr val="FF0000"/>
                </a:solidFill>
              </a:rPr>
              <a:t>التعريف</a:t>
            </a:r>
          </a:p>
          <a:p>
            <a:pPr lvl="0" algn="ctr" rtl="0"/>
            <a:r>
              <a:rPr lang="en-US" sz="2400" b="1" dirty="0" smtClean="0">
                <a:solidFill>
                  <a:srgbClr val="FF0000"/>
                </a:solidFill>
              </a:rPr>
              <a:t>Definition</a:t>
            </a:r>
            <a:endParaRPr lang="ar-KW" sz="2400" b="1" dirty="0">
              <a:solidFill>
                <a:srgbClr val="FF0000"/>
              </a:solidFill>
            </a:endParaRP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xmlns="" id="{49F0BAED-E3B8-1049-B15B-55DBF8987E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75020" y="615080"/>
            <a:ext cx="8825636" cy="742458"/>
          </a:xfrm>
          <a:solidFill>
            <a:schemeClr val="accent1">
              <a:lumMod val="50000"/>
            </a:schemeClr>
          </a:solidFill>
        </p:spPr>
        <p:txBody>
          <a:bodyPr>
            <a:normAutofit/>
          </a:bodyPr>
          <a:lstStyle/>
          <a:p>
            <a:pPr algn="ctr" rtl="0"/>
            <a:r>
              <a:rPr lang="en-US" sz="18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Introduction to </a:t>
            </a:r>
            <a:r>
              <a:rPr lang="en-US" sz="18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the Noon </a:t>
            </a:r>
            <a:r>
              <a:rPr lang="en-US" sz="1800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Sakinah</a:t>
            </a:r>
            <a:r>
              <a:rPr lang="en-US" sz="18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&amp; </a:t>
            </a:r>
            <a:r>
              <a:rPr lang="en-US" sz="1800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Tanween</a:t>
            </a:r>
            <a:r>
              <a:rPr lang="en-US" sz="18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sz="18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ar-KW" sz="18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مقدمة أحكام النون الساكنة والتنوين</a:t>
            </a:r>
            <a:endParaRPr lang="en-US" sz="1800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00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644712" y="1598644"/>
            <a:ext cx="8496944" cy="2185214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algn="ctr"/>
            <a:r>
              <a:rPr lang="ar-KW" sz="2800" b="1" dirty="0" smtClean="0">
                <a:solidFill>
                  <a:srgbClr val="FF0000"/>
                </a:solidFill>
              </a:rPr>
              <a:t>التنوين</a:t>
            </a:r>
            <a:endParaRPr lang="en-US" sz="2800" b="1" dirty="0">
              <a:solidFill>
                <a:srgbClr val="003192"/>
              </a:solidFill>
            </a:endParaRPr>
          </a:p>
          <a:p>
            <a:pPr algn="ctr"/>
            <a:r>
              <a:rPr lang="ar-KW" sz="2400" b="1" dirty="0" smtClean="0">
                <a:solidFill>
                  <a:srgbClr val="003192"/>
                </a:solidFill>
              </a:rPr>
              <a:t>نون </a:t>
            </a:r>
            <a:r>
              <a:rPr lang="ar-KW" sz="2400" b="1" dirty="0">
                <a:solidFill>
                  <a:srgbClr val="003192"/>
                </a:solidFill>
              </a:rPr>
              <a:t>ساكنة زائدة تلحق آخر الاسم </a:t>
            </a:r>
            <a:endParaRPr lang="en-US" sz="2400" b="1" dirty="0" smtClean="0">
              <a:solidFill>
                <a:srgbClr val="003192"/>
              </a:solidFill>
            </a:endParaRPr>
          </a:p>
          <a:p>
            <a:pPr algn="ctr"/>
            <a:r>
              <a:rPr lang="ar-KW" sz="2400" b="1" dirty="0" smtClean="0">
                <a:solidFill>
                  <a:srgbClr val="003192"/>
                </a:solidFill>
              </a:rPr>
              <a:t>لفظًا </a:t>
            </a:r>
            <a:r>
              <a:rPr lang="ar-KW" sz="2400" b="1" dirty="0">
                <a:solidFill>
                  <a:srgbClr val="003192"/>
                </a:solidFill>
              </a:rPr>
              <a:t>ووصلا وتفارقه خطًّا ووقفًا</a:t>
            </a:r>
            <a:r>
              <a:rPr lang="ar-KW" sz="2400" dirty="0">
                <a:solidFill>
                  <a:srgbClr val="003192"/>
                </a:solidFill>
              </a:rPr>
              <a:t> </a:t>
            </a:r>
            <a:r>
              <a:rPr lang="ar-KW" sz="2800" dirty="0">
                <a:solidFill>
                  <a:srgbClr val="003192"/>
                </a:solidFill>
              </a:rPr>
              <a:t>.. </a:t>
            </a:r>
            <a:endParaRPr lang="ar-KW" sz="2800" dirty="0" smtClean="0">
              <a:solidFill>
                <a:srgbClr val="003192"/>
              </a:solidFill>
            </a:endParaRPr>
          </a:p>
          <a:p>
            <a:pPr algn="ctr"/>
            <a:endParaRPr lang="en-US" sz="2800" b="1" dirty="0" smtClean="0">
              <a:solidFill>
                <a:srgbClr val="003192"/>
              </a:solidFill>
            </a:endParaRPr>
          </a:p>
          <a:p>
            <a:pPr algn="ctr"/>
            <a:r>
              <a:rPr lang="ar-KW" sz="2800" b="1" dirty="0" smtClean="0">
                <a:solidFill>
                  <a:srgbClr val="003192"/>
                </a:solidFill>
              </a:rPr>
              <a:t>علامته</a:t>
            </a:r>
            <a:r>
              <a:rPr lang="ar-KW" sz="2800" dirty="0">
                <a:solidFill>
                  <a:srgbClr val="003192"/>
                </a:solidFill>
              </a:rPr>
              <a:t>: فتحتان أو كسرتان أو ضمتان.</a:t>
            </a:r>
            <a:endParaRPr lang="en-US" sz="2800" dirty="0">
              <a:solidFill>
                <a:srgbClr val="003192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500696" y="3840564"/>
            <a:ext cx="8640960" cy="2185214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algn="ctr" rtl="0"/>
            <a:r>
              <a:rPr lang="en-US" sz="2800" b="1" dirty="0">
                <a:solidFill>
                  <a:srgbClr val="FF0000"/>
                </a:solidFill>
              </a:rPr>
              <a:t>Definition of </a:t>
            </a:r>
            <a:r>
              <a:rPr lang="en-US" sz="2800" b="1" dirty="0" err="1">
                <a:solidFill>
                  <a:srgbClr val="FF0000"/>
                </a:solidFill>
              </a:rPr>
              <a:t>Tanween</a:t>
            </a:r>
            <a:endParaRPr lang="en-US" sz="2800" dirty="0">
              <a:solidFill>
                <a:srgbClr val="FF0000"/>
              </a:solidFill>
            </a:endParaRPr>
          </a:p>
          <a:p>
            <a:pPr algn="ctr" rtl="0"/>
            <a:r>
              <a:rPr lang="en-US" sz="2400" b="1" dirty="0">
                <a:solidFill>
                  <a:srgbClr val="003192"/>
                </a:solidFill>
              </a:rPr>
              <a:t>It is an extra </a:t>
            </a:r>
            <a:r>
              <a:rPr lang="en-US" sz="2400" b="1" i="1" dirty="0">
                <a:solidFill>
                  <a:srgbClr val="003192"/>
                </a:solidFill>
              </a:rPr>
              <a:t>nun </a:t>
            </a:r>
            <a:r>
              <a:rPr lang="en-US" sz="2400" b="1" i="1" dirty="0" err="1">
                <a:solidFill>
                  <a:srgbClr val="003192"/>
                </a:solidFill>
              </a:rPr>
              <a:t>sakinah</a:t>
            </a:r>
            <a:r>
              <a:rPr lang="en-US" sz="2400" b="1" dirty="0">
                <a:solidFill>
                  <a:srgbClr val="003192"/>
                </a:solidFill>
              </a:rPr>
              <a:t> added to the end of a noun </a:t>
            </a:r>
            <a:endParaRPr lang="en-US" sz="2400" b="1" dirty="0" smtClean="0">
              <a:solidFill>
                <a:srgbClr val="003192"/>
              </a:solidFill>
            </a:endParaRPr>
          </a:p>
          <a:p>
            <a:pPr algn="ctr" rtl="0"/>
            <a:r>
              <a:rPr lang="en-US" sz="2000" b="1" dirty="0" smtClean="0">
                <a:solidFill>
                  <a:srgbClr val="003192"/>
                </a:solidFill>
              </a:rPr>
              <a:t>when </a:t>
            </a:r>
            <a:r>
              <a:rPr lang="en-US" sz="2000" b="1" dirty="0">
                <a:solidFill>
                  <a:srgbClr val="003192"/>
                </a:solidFill>
              </a:rPr>
              <a:t>it is </a:t>
            </a:r>
            <a:r>
              <a:rPr lang="en-US" sz="2000" b="1" dirty="0" smtClean="0">
                <a:solidFill>
                  <a:srgbClr val="003192"/>
                </a:solidFill>
              </a:rPr>
              <a:t>being </a:t>
            </a:r>
            <a:r>
              <a:rPr lang="en-US" sz="2000" b="1" dirty="0">
                <a:solidFill>
                  <a:srgbClr val="003192"/>
                </a:solidFill>
              </a:rPr>
              <a:t>recited continuously with what follows it, but it is neither written clearly nor pronounced when stopping or pausing on it</a:t>
            </a:r>
            <a:r>
              <a:rPr lang="en-US" sz="2000" b="1" dirty="0" smtClean="0">
                <a:solidFill>
                  <a:srgbClr val="003192"/>
                </a:solidFill>
              </a:rPr>
              <a:t>.</a:t>
            </a:r>
          </a:p>
          <a:p>
            <a:pPr algn="ctr" rtl="0"/>
            <a:endParaRPr lang="en-US" sz="2400" b="1" u="sng" dirty="0">
              <a:solidFill>
                <a:srgbClr val="003192"/>
              </a:solidFill>
            </a:endParaRPr>
          </a:p>
          <a:p>
            <a:pPr algn="ctr" rtl="0"/>
            <a:r>
              <a:rPr lang="en-US" sz="2000" dirty="0" smtClean="0">
                <a:solidFill>
                  <a:srgbClr val="003192"/>
                </a:solidFill>
              </a:rPr>
              <a:t>In </a:t>
            </a:r>
            <a:r>
              <a:rPr lang="en-US" sz="2000" dirty="0">
                <a:solidFill>
                  <a:srgbClr val="003192"/>
                </a:solidFill>
              </a:rPr>
              <a:t>writing it is </a:t>
            </a:r>
            <a:r>
              <a:rPr lang="en-US" sz="2000" b="1" dirty="0">
                <a:solidFill>
                  <a:srgbClr val="003192"/>
                </a:solidFill>
              </a:rPr>
              <a:t>represented as </a:t>
            </a:r>
            <a:r>
              <a:rPr lang="en-US" sz="2000" dirty="0">
                <a:solidFill>
                  <a:srgbClr val="003192"/>
                </a:solidFill>
              </a:rPr>
              <a:t>either two </a:t>
            </a:r>
            <a:r>
              <a:rPr lang="en-US" sz="2000" dirty="0" err="1">
                <a:solidFill>
                  <a:srgbClr val="003192"/>
                </a:solidFill>
              </a:rPr>
              <a:t>fathas</a:t>
            </a:r>
            <a:r>
              <a:rPr lang="en-US" sz="2000" dirty="0">
                <a:solidFill>
                  <a:srgbClr val="003192"/>
                </a:solidFill>
              </a:rPr>
              <a:t>, two </a:t>
            </a:r>
            <a:r>
              <a:rPr lang="en-US" sz="2000" dirty="0" err="1">
                <a:solidFill>
                  <a:srgbClr val="003192"/>
                </a:solidFill>
              </a:rPr>
              <a:t>kasrahs</a:t>
            </a:r>
            <a:r>
              <a:rPr lang="en-US" sz="2000" dirty="0">
                <a:solidFill>
                  <a:srgbClr val="003192"/>
                </a:solidFill>
              </a:rPr>
              <a:t>, or two </a:t>
            </a:r>
            <a:r>
              <a:rPr lang="en-US" sz="2000" dirty="0" err="1">
                <a:solidFill>
                  <a:srgbClr val="003192"/>
                </a:solidFill>
              </a:rPr>
              <a:t>dammahs</a:t>
            </a:r>
            <a:r>
              <a:rPr lang="en-US" sz="2000" dirty="0">
                <a:solidFill>
                  <a:srgbClr val="003192"/>
                </a:solidFill>
              </a:rPr>
              <a:t>.</a:t>
            </a:r>
          </a:p>
        </p:txBody>
      </p:sp>
      <p:pic>
        <p:nvPicPr>
          <p:cNvPr id="16" name="Picture 15" descr="noon.jpg"/>
          <p:cNvPicPr>
            <a:picLocks noChangeAspect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241763" y="2443655"/>
            <a:ext cx="1722606" cy="1601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3311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FF626B8-DE6D-6542-8DDA-EB761F6D5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40FED-A4C5-4F44-A889-638281D21CB2}" type="datetime1">
              <a:rPr lang="en-CA" smtClean="0"/>
              <a:t>2021-03-15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B095017A-5177-654B-92DC-F8E777F3E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7</a:t>
            </a:fld>
            <a:endParaRPr lang="en-US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xmlns="" id="{49F0BAED-E3B8-1049-B15B-55DBF8987E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75020" y="615080"/>
            <a:ext cx="8825636" cy="742458"/>
          </a:xfrm>
          <a:solidFill>
            <a:schemeClr val="accent1">
              <a:lumMod val="50000"/>
            </a:schemeClr>
          </a:solidFill>
        </p:spPr>
        <p:txBody>
          <a:bodyPr>
            <a:normAutofit/>
          </a:bodyPr>
          <a:lstStyle/>
          <a:p>
            <a:pPr algn="ctr" rtl="0"/>
            <a:r>
              <a:rPr lang="en-US" sz="18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Introduction to </a:t>
            </a:r>
            <a:r>
              <a:rPr lang="en-US" sz="18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the Noon </a:t>
            </a:r>
            <a:r>
              <a:rPr lang="en-US" sz="1800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Sakinah</a:t>
            </a:r>
            <a:r>
              <a:rPr lang="en-US" sz="18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&amp; </a:t>
            </a:r>
            <a:r>
              <a:rPr lang="en-US" sz="1800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Tanween</a:t>
            </a:r>
            <a:r>
              <a:rPr lang="en-US" sz="18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sz="18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ar-KW" sz="18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مقدمة أحكام النون الساكنة والتنوين</a:t>
            </a:r>
            <a:endParaRPr lang="en-US" sz="1800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00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16" name="Picture 15" descr="noon.jpg"/>
          <p:cNvPicPr>
            <a:picLocks noChangeAspect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241763" y="2443655"/>
            <a:ext cx="1722606" cy="1601125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6847575" y="2947535"/>
            <a:ext cx="4199586" cy="3323987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ar-KW" sz="2000" u="sng" dirty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✦ التّنوين:</a:t>
            </a:r>
          </a:p>
          <a:p>
            <a:pPr algn="r" rtl="1">
              <a:lnSpc>
                <a:spcPct val="150000"/>
              </a:lnSpc>
            </a:pPr>
            <a:r>
              <a:rPr lang="ar-KW" sz="2000" dirty="0">
                <a:ln>
                  <a:solidFill>
                    <a:srgbClr val="002060"/>
                  </a:solidFill>
                </a:ln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↩︎ ليس من حروف الهجاء.</a:t>
            </a:r>
          </a:p>
          <a:p>
            <a:pPr algn="r" rtl="1">
              <a:lnSpc>
                <a:spcPct val="150000"/>
              </a:lnSpc>
            </a:pPr>
            <a:r>
              <a:rPr lang="ar-KW" sz="2000" dirty="0">
                <a:ln>
                  <a:solidFill>
                    <a:srgbClr val="002060"/>
                  </a:solidFill>
                </a:ln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↩︎ ثابت في اللّفظ دون الخط.</a:t>
            </a:r>
          </a:p>
          <a:p>
            <a:pPr algn="r" rtl="1">
              <a:lnSpc>
                <a:spcPct val="150000"/>
              </a:lnSpc>
            </a:pPr>
            <a:r>
              <a:rPr lang="ar-KW" sz="2000" dirty="0">
                <a:ln>
                  <a:solidFill>
                    <a:srgbClr val="002060"/>
                  </a:solidFill>
                </a:ln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↩︎ ثابت في الوصل دون الوقف.</a:t>
            </a:r>
          </a:p>
          <a:p>
            <a:pPr algn="r" rtl="1">
              <a:lnSpc>
                <a:spcPct val="150000"/>
              </a:lnSpc>
            </a:pPr>
            <a:r>
              <a:rPr lang="ar-KW" sz="2000" dirty="0">
                <a:ln>
                  <a:solidFill>
                    <a:srgbClr val="002060"/>
                  </a:solidFill>
                </a:ln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↩︎ في الأسماء وفي فعلين فقط </a:t>
            </a:r>
            <a:r>
              <a:rPr lang="ar" sz="2000" b="1" dirty="0"/>
              <a:t> </a:t>
            </a:r>
            <a:r>
              <a:rPr lang="ar" sz="20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لَنَسْفَعًا، وَلَيَكُونًا.</a:t>
            </a:r>
          </a:p>
          <a:p>
            <a:pPr algn="r" rtl="1">
              <a:lnSpc>
                <a:spcPct val="150000"/>
              </a:lnSpc>
            </a:pPr>
            <a:r>
              <a:rPr lang="ar-KW" sz="2000" dirty="0">
                <a:ln>
                  <a:solidFill>
                    <a:srgbClr val="002060"/>
                  </a:solidFill>
                </a:ln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↩︎ لا يكون إلّا متطرفاً.</a:t>
            </a:r>
          </a:p>
          <a:p>
            <a:pPr algn="r" rtl="1">
              <a:lnSpc>
                <a:spcPct val="150000"/>
              </a:lnSpc>
            </a:pPr>
            <a:r>
              <a:rPr lang="ar-KW" sz="2000" dirty="0">
                <a:ln>
                  <a:solidFill>
                    <a:srgbClr val="002060"/>
                  </a:solidFill>
                </a:ln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↩︎ لا يكون إلّا زائداً عن بنية الكلمة.</a:t>
            </a:r>
            <a:endParaRPr lang="ar" sz="2000" b="1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898080" y="2270903"/>
            <a:ext cx="5854999" cy="2862322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lvl="0" indent="-342900">
              <a:buFont typeface="Wingdings" panose="05000000000000000000" pitchFamily="2" charset="2"/>
              <a:buChar char="q"/>
            </a:pPr>
            <a:r>
              <a:rPr lang="en-US" u="sng" dirty="0" err="1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</a:rPr>
              <a:t>Tanween</a:t>
            </a:r>
            <a:r>
              <a:rPr lang="en-US" dirty="0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</a:rPr>
              <a:t>:</a:t>
            </a:r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en-US" dirty="0" smtClean="0">
                <a:ln>
                  <a:solidFill>
                    <a:srgbClr val="002060"/>
                  </a:solidFill>
                </a:ln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It is not one of the </a:t>
            </a:r>
            <a:r>
              <a:rPr lang="en-US" dirty="0" err="1" smtClean="0">
                <a:ln>
                  <a:solidFill>
                    <a:srgbClr val="002060"/>
                  </a:solidFill>
                </a:ln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Alpabet</a:t>
            </a:r>
            <a:r>
              <a:rPr lang="en-US" dirty="0" smtClean="0">
                <a:ln>
                  <a:solidFill>
                    <a:srgbClr val="002060"/>
                  </a:solidFill>
                </a:ln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letters.</a:t>
            </a:r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en-US" dirty="0" smtClean="0">
                <a:ln>
                  <a:solidFill>
                    <a:srgbClr val="002060"/>
                  </a:solidFill>
                </a:ln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It is pronounced, but not written.</a:t>
            </a:r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en-US" dirty="0" smtClean="0">
                <a:ln>
                  <a:solidFill>
                    <a:srgbClr val="002060"/>
                  </a:solidFill>
                </a:ln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It is indicated only when the recitation continues.  It does not appear when the recitation ends at the end of the word.</a:t>
            </a:r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en-US" dirty="0" smtClean="0">
                <a:ln>
                  <a:solidFill>
                    <a:srgbClr val="002060"/>
                  </a:solidFill>
                </a:ln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It appears in nouns and only in two verbs</a:t>
            </a:r>
            <a:r>
              <a:rPr lang="en-US" dirty="0" smtClean="0">
                <a:ln>
                  <a:solidFill>
                    <a:srgbClr val="002060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ar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لَنَسْفَعًا، وَلَيَكُونًا</a:t>
            </a: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en-US" dirty="0" smtClean="0">
                <a:ln>
                  <a:solidFill>
                    <a:srgbClr val="002060"/>
                  </a:solidFill>
                </a:ln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It </a:t>
            </a:r>
            <a:r>
              <a:rPr lang="en-US" dirty="0">
                <a:ln>
                  <a:solidFill>
                    <a:srgbClr val="002060"/>
                  </a:solidFill>
                </a:ln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appears only at the end of the word.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dirty="0">
                <a:ln>
                  <a:solidFill>
                    <a:srgbClr val="002060"/>
                  </a:solidFill>
                </a:ln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</a:t>
            </a:r>
            <a:r>
              <a:rPr lang="en-US" dirty="0" err="1">
                <a:ln>
                  <a:solidFill>
                    <a:srgbClr val="002060"/>
                  </a:solidFill>
                </a:ln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tanween</a:t>
            </a:r>
            <a:r>
              <a:rPr lang="en-US" dirty="0">
                <a:ln>
                  <a:solidFill>
                    <a:srgbClr val="002060"/>
                  </a:solidFill>
                </a:ln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is an addition to the word and is not </a:t>
            </a:r>
            <a:r>
              <a:rPr lang="en-US" dirty="0" smtClean="0">
                <a:ln>
                  <a:solidFill>
                    <a:srgbClr val="002060"/>
                  </a:solidFill>
                </a:ln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lang="en-US" dirty="0">
                <a:ln>
                  <a:solidFill>
                    <a:srgbClr val="002060"/>
                  </a:solidFill>
                </a:ln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part of the word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endParaRPr lang="ar-KW" dirty="0">
              <a:ln>
                <a:solidFill>
                  <a:srgbClr val="002060"/>
                </a:solidFill>
              </a:ln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0141656" y="1921810"/>
            <a:ext cx="1584176" cy="769441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lvl="0" algn="ctr" rtl="0"/>
            <a:r>
              <a:rPr lang="ar-KW" sz="2000" b="1" dirty="0" smtClean="0">
                <a:solidFill>
                  <a:srgbClr val="FF0000"/>
                </a:solidFill>
              </a:rPr>
              <a:t>التعريف</a:t>
            </a:r>
          </a:p>
          <a:p>
            <a:pPr lvl="0" algn="ctr" rtl="0"/>
            <a:r>
              <a:rPr lang="en-US" sz="2400" b="1" dirty="0" smtClean="0">
                <a:solidFill>
                  <a:srgbClr val="FF0000"/>
                </a:solidFill>
              </a:rPr>
              <a:t>Definition</a:t>
            </a:r>
            <a:endParaRPr lang="ar-KW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6093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FF626B8-DE6D-6542-8DDA-EB761F6D5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40FED-A4C5-4F44-A889-638281D21CB2}" type="datetime1">
              <a:rPr lang="en-CA" smtClean="0"/>
              <a:t>2021-03-15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B095017A-5177-654B-92DC-F8E777F3E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8</a:t>
            </a:fld>
            <a:endParaRPr lang="en-US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xmlns="" id="{49F0BAED-E3B8-1049-B15B-55DBF8987E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75020" y="615080"/>
            <a:ext cx="8825636" cy="742458"/>
          </a:xfrm>
          <a:solidFill>
            <a:schemeClr val="accent1">
              <a:lumMod val="50000"/>
            </a:schemeClr>
          </a:solidFill>
        </p:spPr>
        <p:txBody>
          <a:bodyPr>
            <a:normAutofit/>
          </a:bodyPr>
          <a:lstStyle/>
          <a:p>
            <a:pPr algn="ctr" rtl="0"/>
            <a:r>
              <a:rPr lang="en-US" sz="18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Introduction to </a:t>
            </a:r>
            <a:r>
              <a:rPr lang="en-US" sz="18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the Noon </a:t>
            </a:r>
            <a:r>
              <a:rPr lang="en-US" sz="1800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Sakinah</a:t>
            </a:r>
            <a:r>
              <a:rPr lang="en-US" sz="18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&amp; </a:t>
            </a:r>
            <a:r>
              <a:rPr lang="en-US" sz="1800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Tanween</a:t>
            </a:r>
            <a:r>
              <a:rPr lang="en-US" sz="18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sz="18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ar-KW" sz="18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مقدمة أحكام النون الساكنة والتنوين</a:t>
            </a:r>
            <a:endParaRPr lang="en-US" sz="1800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00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815780" y="1881199"/>
            <a:ext cx="1800200" cy="2616101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lvl="0" algn="ctr" rtl="0"/>
            <a:r>
              <a:rPr lang="ar-KW" sz="2800" b="1" dirty="0" smtClean="0">
                <a:solidFill>
                  <a:srgbClr val="FF0000"/>
                </a:solidFill>
              </a:rPr>
              <a:t>الفرق بين النون الساكنة </a:t>
            </a:r>
            <a:r>
              <a:rPr lang="ar-KW" sz="2800" b="1" dirty="0">
                <a:solidFill>
                  <a:srgbClr val="FF0000"/>
                </a:solidFill>
              </a:rPr>
              <a:t>والتنوين</a:t>
            </a:r>
            <a:endParaRPr lang="en-US" sz="2800" b="1" dirty="0">
              <a:solidFill>
                <a:srgbClr val="FF0000"/>
              </a:solidFill>
            </a:endParaRPr>
          </a:p>
          <a:p>
            <a:pPr algn="ctr" rtl="0"/>
            <a:r>
              <a:rPr lang="en-US" sz="2000" b="1" dirty="0">
                <a:solidFill>
                  <a:srgbClr val="FF0000"/>
                </a:solidFill>
              </a:rPr>
              <a:t>Difference between the Nun </a:t>
            </a:r>
            <a:r>
              <a:rPr lang="en-US" sz="2000" b="1" dirty="0" err="1">
                <a:solidFill>
                  <a:srgbClr val="FF0000"/>
                </a:solidFill>
              </a:rPr>
              <a:t>Sakinah</a:t>
            </a:r>
            <a:r>
              <a:rPr lang="en-US" sz="2000" b="1" dirty="0">
                <a:solidFill>
                  <a:srgbClr val="FF0000"/>
                </a:solidFill>
              </a:rPr>
              <a:t> and </a:t>
            </a:r>
            <a:r>
              <a:rPr lang="en-US" sz="2000" b="1" dirty="0" err="1">
                <a:solidFill>
                  <a:srgbClr val="FF0000"/>
                </a:solidFill>
              </a:rPr>
              <a:t>Tanween</a:t>
            </a:r>
            <a:r>
              <a:rPr lang="en-US" sz="2000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975020" y="2296404"/>
            <a:ext cx="6696744" cy="1661993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marL="514350" indent="-514350" algn="r" rtl="1">
              <a:buClr>
                <a:srgbClr val="FF0000"/>
              </a:buClr>
              <a:buFont typeface="+mj-lt"/>
              <a:buAutoNum type="arabicPeriod"/>
            </a:pPr>
            <a:r>
              <a:rPr lang="ar-KW" sz="2800" dirty="0">
                <a:solidFill>
                  <a:srgbClr val="003192"/>
                </a:solidFill>
              </a:rPr>
              <a:t>النون الساكنة </a:t>
            </a:r>
            <a:r>
              <a:rPr lang="ar-KW" sz="2800" b="1" u="sng" dirty="0">
                <a:solidFill>
                  <a:srgbClr val="FF0000"/>
                </a:solidFill>
              </a:rPr>
              <a:t>حرف أصلي</a:t>
            </a:r>
            <a:r>
              <a:rPr lang="ar-KW" sz="2800" dirty="0">
                <a:solidFill>
                  <a:srgbClr val="FF0000"/>
                </a:solidFill>
              </a:rPr>
              <a:t> </a:t>
            </a:r>
            <a:r>
              <a:rPr lang="ar-KW" sz="2800" dirty="0">
                <a:solidFill>
                  <a:srgbClr val="003192"/>
                </a:solidFill>
              </a:rPr>
              <a:t>من أحرف </a:t>
            </a:r>
            <a:r>
              <a:rPr lang="ar-KW" sz="2800" dirty="0" smtClean="0">
                <a:solidFill>
                  <a:srgbClr val="003192"/>
                </a:solidFill>
              </a:rPr>
              <a:t>الهجاء</a:t>
            </a:r>
          </a:p>
          <a:p>
            <a:pPr algn="ctr" rtl="1">
              <a:buClr>
                <a:srgbClr val="FF0000"/>
              </a:buClr>
            </a:pPr>
            <a:r>
              <a:rPr lang="ar-KW" dirty="0" smtClean="0">
                <a:solidFill>
                  <a:srgbClr val="003192"/>
                </a:solidFill>
              </a:rPr>
              <a:t>(قد تكون زائدة عن بنية الكلمة .. مثل: «فا</a:t>
            </a:r>
            <a:r>
              <a:rPr lang="ar-KW" dirty="0" smtClean="0">
                <a:solidFill>
                  <a:srgbClr val="FF0000"/>
                </a:solidFill>
              </a:rPr>
              <a:t>ن</a:t>
            </a:r>
            <a:r>
              <a:rPr lang="ar-KW" dirty="0" smtClean="0">
                <a:solidFill>
                  <a:srgbClr val="003192"/>
                </a:solidFill>
              </a:rPr>
              <a:t>فلق»)</a:t>
            </a:r>
          </a:p>
          <a:p>
            <a:pPr algn="ctr" rtl="1">
              <a:lnSpc>
                <a:spcPct val="200000"/>
              </a:lnSpc>
            </a:pPr>
            <a:r>
              <a:rPr lang="ar-KW" sz="2800" dirty="0" smtClean="0">
                <a:solidFill>
                  <a:srgbClr val="003192"/>
                </a:solidFill>
              </a:rPr>
              <a:t>أما </a:t>
            </a:r>
            <a:r>
              <a:rPr lang="ar-KW" sz="2800" dirty="0">
                <a:solidFill>
                  <a:srgbClr val="003192"/>
                </a:solidFill>
              </a:rPr>
              <a:t>التنوين فلا يكون إلا </a:t>
            </a:r>
            <a:r>
              <a:rPr lang="ar-KW" sz="2800" b="1" u="sng" dirty="0">
                <a:solidFill>
                  <a:srgbClr val="FF0000"/>
                </a:solidFill>
              </a:rPr>
              <a:t>زائد</a:t>
            </a:r>
            <a:r>
              <a:rPr lang="ar-KW" sz="2800" dirty="0">
                <a:solidFill>
                  <a:srgbClr val="003192"/>
                </a:solidFill>
              </a:rPr>
              <a:t> عن بنية الكلمة</a:t>
            </a:r>
            <a:r>
              <a:rPr lang="ar-KW" sz="2800" dirty="0" smtClean="0">
                <a:solidFill>
                  <a:srgbClr val="003192"/>
                </a:solidFill>
              </a:rPr>
              <a:t>.</a:t>
            </a:r>
            <a:endParaRPr lang="en-US" sz="2800" dirty="0">
              <a:solidFill>
                <a:srgbClr val="003192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831004" y="4257463"/>
            <a:ext cx="6840760" cy="138499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marL="228600" lvl="0" indent="-228600" algn="l" rtl="0">
              <a:buClr>
                <a:srgbClr val="FF0000"/>
              </a:buClr>
              <a:buFont typeface="+mj-lt"/>
              <a:buAutoNum type="arabicPeriod"/>
            </a:pPr>
            <a:r>
              <a:rPr lang="en-US" sz="2800" dirty="0">
                <a:solidFill>
                  <a:srgbClr val="003192"/>
                </a:solidFill>
              </a:rPr>
              <a:t>The nun </a:t>
            </a:r>
            <a:r>
              <a:rPr lang="en-US" sz="2800" dirty="0" err="1">
                <a:solidFill>
                  <a:srgbClr val="003192"/>
                </a:solidFill>
              </a:rPr>
              <a:t>sakinah</a:t>
            </a:r>
            <a:r>
              <a:rPr lang="en-US" sz="2800" dirty="0">
                <a:solidFill>
                  <a:srgbClr val="003192"/>
                </a:solidFill>
              </a:rPr>
              <a:t> </a:t>
            </a:r>
            <a:r>
              <a:rPr lang="en-US" sz="2800" dirty="0" smtClean="0">
                <a:solidFill>
                  <a:srgbClr val="003192"/>
                </a:solidFill>
              </a:rPr>
              <a:t>is an </a:t>
            </a:r>
            <a:r>
              <a:rPr lang="en-US" sz="2800" b="1" u="sng" dirty="0" smtClean="0">
                <a:solidFill>
                  <a:srgbClr val="FF0000"/>
                </a:solidFill>
              </a:rPr>
              <a:t>original letter</a:t>
            </a:r>
          </a:p>
          <a:p>
            <a:pPr lvl="0" algn="ctr" rtl="0"/>
            <a:r>
              <a:rPr lang="en-US" sz="2800" dirty="0" smtClean="0">
                <a:solidFill>
                  <a:srgbClr val="003192"/>
                </a:solidFill>
              </a:rPr>
              <a:t>&amp; </a:t>
            </a:r>
            <a:r>
              <a:rPr lang="en-US" sz="2800" dirty="0" err="1" smtClean="0">
                <a:solidFill>
                  <a:srgbClr val="003192"/>
                </a:solidFill>
              </a:rPr>
              <a:t>Tanween</a:t>
            </a:r>
            <a:r>
              <a:rPr lang="en-US" sz="2800" dirty="0">
                <a:solidFill>
                  <a:srgbClr val="003192"/>
                </a:solidFill>
              </a:rPr>
              <a:t>, it can only be an </a:t>
            </a:r>
            <a:r>
              <a:rPr lang="en-US" sz="2800" b="1" u="sng" dirty="0">
                <a:solidFill>
                  <a:srgbClr val="FF0000"/>
                </a:solidFill>
              </a:rPr>
              <a:t>extra letter </a:t>
            </a:r>
            <a:r>
              <a:rPr lang="en-US" sz="2800" dirty="0">
                <a:solidFill>
                  <a:srgbClr val="003192"/>
                </a:solidFill>
              </a:rPr>
              <a:t>which is added to the root of a word. </a:t>
            </a:r>
          </a:p>
        </p:txBody>
      </p:sp>
      <p:pic>
        <p:nvPicPr>
          <p:cNvPr id="13" name="Picture 12" descr="noon.jpg"/>
          <p:cNvPicPr>
            <a:picLocks noChangeAspect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241763" y="2443655"/>
            <a:ext cx="1722606" cy="1601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0593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FF626B8-DE6D-6542-8DDA-EB761F6D5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40FED-A4C5-4F44-A889-638281D21CB2}" type="datetime1">
              <a:rPr lang="en-CA" smtClean="0"/>
              <a:t>2021-03-15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B095017A-5177-654B-92DC-F8E777F3E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9</a:t>
            </a:fld>
            <a:endParaRPr lang="en-US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xmlns="" id="{49F0BAED-E3B8-1049-B15B-55DBF8987E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75020" y="615080"/>
            <a:ext cx="8825636" cy="742458"/>
          </a:xfrm>
          <a:solidFill>
            <a:schemeClr val="accent1">
              <a:lumMod val="50000"/>
            </a:schemeClr>
          </a:solidFill>
        </p:spPr>
        <p:txBody>
          <a:bodyPr>
            <a:normAutofit/>
          </a:bodyPr>
          <a:lstStyle/>
          <a:p>
            <a:pPr algn="ctr" rtl="0"/>
            <a:r>
              <a:rPr lang="en-US" sz="18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Introduction to </a:t>
            </a:r>
            <a:r>
              <a:rPr lang="en-US" sz="18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the Noon </a:t>
            </a:r>
            <a:r>
              <a:rPr lang="en-US" sz="1800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Sakinah</a:t>
            </a:r>
            <a:r>
              <a:rPr lang="en-US" sz="18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&amp; </a:t>
            </a:r>
            <a:r>
              <a:rPr lang="en-US" sz="1800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Tanween</a:t>
            </a:r>
            <a:r>
              <a:rPr lang="en-US" sz="18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sz="18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ar-KW" sz="18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مقدمة أحكام النون الساكنة والتنوين</a:t>
            </a:r>
            <a:endParaRPr lang="en-US" sz="1800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00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815780" y="1881199"/>
            <a:ext cx="1800200" cy="2616101"/>
          </a:xfrm>
          <a:prstGeom prst="rect">
            <a:avLst/>
          </a:prstGeom>
          <a:solidFill>
            <a:srgbClr val="FFFF99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lvl="0" algn="ctr" rtl="0"/>
            <a:r>
              <a:rPr lang="ar-KW" sz="2800" b="1" dirty="0" smtClean="0">
                <a:solidFill>
                  <a:srgbClr val="FF0000"/>
                </a:solidFill>
              </a:rPr>
              <a:t>الفرق بين النون الساكنة </a:t>
            </a:r>
            <a:r>
              <a:rPr lang="ar-KW" sz="2800" b="1" dirty="0">
                <a:solidFill>
                  <a:srgbClr val="FF0000"/>
                </a:solidFill>
              </a:rPr>
              <a:t>والتنوين</a:t>
            </a:r>
            <a:endParaRPr lang="en-US" sz="2800" b="1" dirty="0">
              <a:solidFill>
                <a:srgbClr val="FF0000"/>
              </a:solidFill>
            </a:endParaRPr>
          </a:p>
          <a:p>
            <a:pPr algn="ctr" rtl="0"/>
            <a:r>
              <a:rPr lang="en-US" sz="2000" b="1" dirty="0">
                <a:solidFill>
                  <a:srgbClr val="FF0000"/>
                </a:solidFill>
              </a:rPr>
              <a:t>Difference between the Nun </a:t>
            </a:r>
            <a:r>
              <a:rPr lang="en-US" sz="2000" b="1" dirty="0" err="1">
                <a:solidFill>
                  <a:srgbClr val="FF0000"/>
                </a:solidFill>
              </a:rPr>
              <a:t>Sakinah</a:t>
            </a:r>
            <a:r>
              <a:rPr lang="en-US" sz="2000" b="1" dirty="0">
                <a:solidFill>
                  <a:srgbClr val="FF0000"/>
                </a:solidFill>
              </a:rPr>
              <a:t> and </a:t>
            </a:r>
            <a:r>
              <a:rPr lang="en-US" sz="2000" b="1" dirty="0" err="1">
                <a:solidFill>
                  <a:srgbClr val="FF0000"/>
                </a:solidFill>
              </a:rPr>
              <a:t>Tanween</a:t>
            </a:r>
            <a:r>
              <a:rPr lang="en-US" sz="2000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975020" y="2014029"/>
            <a:ext cx="6696744" cy="1428596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marL="514350" indent="-514350" algn="r" rtl="1">
              <a:buFont typeface="+mj-lt"/>
              <a:buAutoNum type="arabicPeriod" startAt="2"/>
            </a:pPr>
            <a:r>
              <a:rPr lang="ar-KW" sz="3200" dirty="0" smtClean="0">
                <a:solidFill>
                  <a:srgbClr val="003192"/>
                </a:solidFill>
              </a:rPr>
              <a:t>النون </a:t>
            </a:r>
            <a:r>
              <a:rPr lang="ar-KW" sz="3200" dirty="0">
                <a:solidFill>
                  <a:srgbClr val="003192"/>
                </a:solidFill>
              </a:rPr>
              <a:t>الساكنة </a:t>
            </a:r>
            <a:r>
              <a:rPr lang="ar-KW" sz="3200" b="1" u="sng" dirty="0">
                <a:solidFill>
                  <a:srgbClr val="FF0000"/>
                </a:solidFill>
              </a:rPr>
              <a:t>ثابتة في اللفظ </a:t>
            </a:r>
            <a:r>
              <a:rPr lang="ar-KW" sz="3200" b="1" u="sng" dirty="0" smtClean="0">
                <a:solidFill>
                  <a:srgbClr val="FF0000"/>
                </a:solidFill>
              </a:rPr>
              <a:t>والخط</a:t>
            </a:r>
          </a:p>
          <a:p>
            <a:pPr algn="ctr" rtl="1">
              <a:lnSpc>
                <a:spcPct val="200000"/>
              </a:lnSpc>
            </a:pPr>
            <a:r>
              <a:rPr lang="ar-KW" sz="3200" dirty="0" smtClean="0">
                <a:solidFill>
                  <a:srgbClr val="003192"/>
                </a:solidFill>
              </a:rPr>
              <a:t>أما </a:t>
            </a:r>
            <a:r>
              <a:rPr lang="ar-KW" sz="3200" dirty="0">
                <a:solidFill>
                  <a:srgbClr val="003192"/>
                </a:solidFill>
              </a:rPr>
              <a:t>التنوين </a:t>
            </a:r>
            <a:r>
              <a:rPr lang="ar-KW" sz="3200" b="1" u="sng" dirty="0">
                <a:solidFill>
                  <a:srgbClr val="FF0000"/>
                </a:solidFill>
              </a:rPr>
              <a:t>فثابت في اللفظ </a:t>
            </a:r>
            <a:r>
              <a:rPr lang="ar-KW" sz="3200" dirty="0">
                <a:solidFill>
                  <a:srgbClr val="003192"/>
                </a:solidFill>
              </a:rPr>
              <a:t>دون </a:t>
            </a:r>
            <a:r>
              <a:rPr lang="ar-KW" sz="3200" dirty="0" smtClean="0">
                <a:solidFill>
                  <a:srgbClr val="003192"/>
                </a:solidFill>
              </a:rPr>
              <a:t>الخط.</a:t>
            </a:r>
            <a:endParaRPr lang="en-US" sz="3200" dirty="0">
              <a:solidFill>
                <a:srgbClr val="003192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831004" y="4102261"/>
            <a:ext cx="7342588" cy="156966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marL="457200" lvl="0" indent="-457200" algn="l" rtl="0">
              <a:lnSpc>
                <a:spcPct val="200000"/>
              </a:lnSpc>
              <a:buClr>
                <a:srgbClr val="FF0000"/>
              </a:buClr>
              <a:buFont typeface="+mj-lt"/>
              <a:buAutoNum type="arabicPeriod" startAt="2"/>
            </a:pPr>
            <a:r>
              <a:rPr lang="en-US" sz="2400" dirty="0" smtClean="0">
                <a:solidFill>
                  <a:srgbClr val="003192"/>
                </a:solidFill>
              </a:rPr>
              <a:t>The </a:t>
            </a:r>
            <a:r>
              <a:rPr lang="en-US" sz="2400" dirty="0">
                <a:solidFill>
                  <a:srgbClr val="003192"/>
                </a:solidFill>
              </a:rPr>
              <a:t>nun </a:t>
            </a:r>
            <a:r>
              <a:rPr lang="en-US" sz="2400" dirty="0" err="1">
                <a:solidFill>
                  <a:srgbClr val="003192"/>
                </a:solidFill>
              </a:rPr>
              <a:t>sakinah</a:t>
            </a:r>
            <a:r>
              <a:rPr lang="en-US" sz="2400" dirty="0">
                <a:solidFill>
                  <a:srgbClr val="003192"/>
                </a:solidFill>
              </a:rPr>
              <a:t> is </a:t>
            </a:r>
            <a:r>
              <a:rPr lang="en-US" sz="2400" b="1" u="sng" dirty="0">
                <a:solidFill>
                  <a:srgbClr val="FF0000"/>
                </a:solidFill>
              </a:rPr>
              <a:t>always written </a:t>
            </a:r>
            <a:r>
              <a:rPr lang="en-US" sz="2400" b="1" u="sng" dirty="0" smtClean="0">
                <a:solidFill>
                  <a:srgbClr val="FF0000"/>
                </a:solidFill>
              </a:rPr>
              <a:t>&amp; pronounced</a:t>
            </a:r>
          </a:p>
          <a:p>
            <a:pPr lvl="0" algn="ctr" rtl="0">
              <a:lnSpc>
                <a:spcPct val="200000"/>
              </a:lnSpc>
            </a:pPr>
            <a:r>
              <a:rPr lang="en-US" sz="2400" dirty="0" smtClean="0">
                <a:solidFill>
                  <a:srgbClr val="003192"/>
                </a:solidFill>
              </a:rPr>
              <a:t>&amp; </a:t>
            </a:r>
            <a:r>
              <a:rPr lang="en-US" sz="2400" dirty="0" err="1" smtClean="0">
                <a:solidFill>
                  <a:srgbClr val="003192"/>
                </a:solidFill>
              </a:rPr>
              <a:t>tanween</a:t>
            </a:r>
            <a:r>
              <a:rPr lang="en-US" sz="2400" dirty="0" smtClean="0">
                <a:solidFill>
                  <a:srgbClr val="003192"/>
                </a:solidFill>
              </a:rPr>
              <a:t> </a:t>
            </a:r>
            <a:r>
              <a:rPr lang="en-US" sz="2400" dirty="0">
                <a:solidFill>
                  <a:srgbClr val="003192"/>
                </a:solidFill>
              </a:rPr>
              <a:t>is always </a:t>
            </a:r>
            <a:r>
              <a:rPr lang="en-US" sz="2400" b="1" u="sng" dirty="0">
                <a:solidFill>
                  <a:srgbClr val="FF0000"/>
                </a:solidFill>
              </a:rPr>
              <a:t>pronounced but </a:t>
            </a:r>
            <a:r>
              <a:rPr lang="en-US" sz="2400" b="1" u="sng" dirty="0" smtClean="0">
                <a:solidFill>
                  <a:srgbClr val="FF0000"/>
                </a:solidFill>
              </a:rPr>
              <a:t>not written as nun</a:t>
            </a:r>
            <a:r>
              <a:rPr lang="en-US" sz="2400" dirty="0" smtClean="0">
                <a:solidFill>
                  <a:srgbClr val="003192"/>
                </a:solidFill>
              </a:rPr>
              <a:t>.</a:t>
            </a:r>
            <a:endParaRPr lang="en-US" sz="2400" dirty="0">
              <a:solidFill>
                <a:srgbClr val="003192"/>
              </a:solidFill>
            </a:endParaRPr>
          </a:p>
        </p:txBody>
      </p:sp>
      <p:pic>
        <p:nvPicPr>
          <p:cNvPr id="12" name="Picture 11" descr="noon.jpg"/>
          <p:cNvPicPr>
            <a:picLocks noChangeAspect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241763" y="2443655"/>
            <a:ext cx="1722606" cy="1601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6871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6349</TotalTime>
  <Words>1490</Words>
  <Application>Microsoft Office PowerPoint</Application>
  <PresentationFormat>Widescreen</PresentationFormat>
  <Paragraphs>225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Arial</vt:lpstr>
      <vt:lpstr>Calibri</vt:lpstr>
      <vt:lpstr>Calibri Light</vt:lpstr>
      <vt:lpstr>Sakkal Majalla</vt:lpstr>
      <vt:lpstr>Wingdings</vt:lpstr>
      <vt:lpstr>Office Theme</vt:lpstr>
      <vt:lpstr>أحكام  النون الساكنة والتنوين (المقدمة)</vt:lpstr>
      <vt:lpstr>عناصر المحاضرة</vt:lpstr>
      <vt:lpstr>مقدمة  أحكام النون الساكنة والتنوين Introduction to the Noon Sakinah &amp; Tanween</vt:lpstr>
      <vt:lpstr>Introduction to the Noon Sakinah &amp; Tanween  مقدمة أحكام النون الساكنة والتنوين</vt:lpstr>
      <vt:lpstr>Introduction to the Noon Sakinah &amp; Tanween  مقدمة أحكام النون الساكنة والتنوين</vt:lpstr>
      <vt:lpstr>Introduction to the Noon Sakinah &amp; Tanween  مقدمة أحكام النون الساكنة والتنوين</vt:lpstr>
      <vt:lpstr>Introduction to the Noon Sakinah &amp; Tanween  مقدمة أحكام النون الساكنة والتنوين</vt:lpstr>
      <vt:lpstr>Introduction to the Noon Sakinah &amp; Tanween  مقدمة أحكام النون الساكنة والتنوين</vt:lpstr>
      <vt:lpstr>Introduction to the Noon Sakinah &amp; Tanween  مقدمة أحكام النون الساكنة والتنوين</vt:lpstr>
      <vt:lpstr>Introduction to the Noon Sakinah &amp; Tanween  مقدمة أحكام النون الساكنة والتنوين</vt:lpstr>
      <vt:lpstr>Introduction to the Noon Sakinah &amp; Tanween  مقدمة أحكام النون الساكنة والتنوين</vt:lpstr>
      <vt:lpstr>Introduction to the Noon Sakinah &amp; Tanween  مقدمة أحكام النون الساكنة والتنوين</vt:lpstr>
      <vt:lpstr>Introduction to the Noon Sakinah &amp; Tanween  مقدمة أحكام النون الساكنة والتنوين</vt:lpstr>
      <vt:lpstr>Introduction to the Noon Sakinah &amp; Tanween  مقدمة أحكام النون الساكنة والتنوين</vt:lpstr>
      <vt:lpstr>Introduction to the Noon Sakinah &amp; Tanween  مقدمة أحكام النون الساكنة والتنوين</vt:lpstr>
      <vt:lpstr>Introduction to the Noon Sakinah &amp; Tanween  مقدمة أحكام النون الساكنة والتنوين</vt:lpstr>
      <vt:lpstr>Introduction to the Noon Sakinah &amp; Tanween  مقدمة أحكام النون الساكنة والتنوين</vt:lpstr>
      <vt:lpstr>Introduction to the Noon Sakinah &amp; Tanween  مقدمة أحكام النون الساكنة والتنوين</vt:lpstr>
      <vt:lpstr>Introduction to the Noon Sakinah &amp; Tanween  مقدمة أحكام النون الساكنة والتنوين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Amro Ibrahim</dc:creator>
  <cp:lastModifiedBy>Microsoft account</cp:lastModifiedBy>
  <cp:revision>54</cp:revision>
  <dcterms:created xsi:type="dcterms:W3CDTF">2020-09-13T17:12:40Z</dcterms:created>
  <dcterms:modified xsi:type="dcterms:W3CDTF">2021-03-15T20:34:26Z</dcterms:modified>
</cp:coreProperties>
</file>