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3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39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40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41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4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43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44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45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46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47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48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49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50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51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52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53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5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55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56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5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58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59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60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61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62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63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64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65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66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67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68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69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287" r:id="rId7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jbWXi1PKxhyuEk/+KdJXu8SXzh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A44AB6-B369-4836-A505-B03DC6F30AFF}">
  <a:tblStyle styleId="{44A44AB6-B369-4836-A505-B03DC6F30A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39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0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39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0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6T14:38:21.44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2367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36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286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271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34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76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644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67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07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295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280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891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59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2542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2801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1578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1601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5241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3378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0967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3" name="Google Shape;3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167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0" name="Google Shape;3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9853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5" name="Google Shape;3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499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798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2" name="Google Shape;3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1372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0" name="Google Shape;3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4958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418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482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65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789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985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371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915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04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827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176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871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792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848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472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5222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813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05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904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1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23875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715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7996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7318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1482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0131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743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141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8747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8881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70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80690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8582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4878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838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6373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71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9677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05403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1483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8239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79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6317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14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451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1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4"/>
          <p:cNvSpPr/>
          <p:nvPr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3274" y="242888"/>
            <a:ext cx="1825452" cy="1333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4857750" y="1417708"/>
            <a:ext cx="2476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أكاديمية آيات للعلوم الإسلامية </a:t>
            </a:r>
            <a:endParaRPr sz="16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4"/>
          <p:cNvSpPr txBox="1"/>
          <p:nvPr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منهج ال</a:t>
            </a:r>
            <a:r>
              <a:rPr lang="en-US" sz="18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تجويد</a:t>
            </a:r>
            <a:r>
              <a:rPr lang="ar-SA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المتقدم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أكاديمية آيات للعلوم الإسلامية     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www.ayaatacademy.ca     </a:t>
            </a:r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6523" y="132864"/>
            <a:ext cx="1825452" cy="133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3"/>
          <p:cNvSpPr/>
          <p:nvPr/>
        </p:nvSpPr>
        <p:spPr>
          <a:xfrm>
            <a:off x="-129001" y="1307684"/>
            <a:ext cx="2476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أكاديمية آيات للعلوم الإسلامية </a:t>
            </a:r>
            <a:endParaRPr sz="16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customXml" Target="../ink/ink6.xml"/><Relationship Id="rId14" Type="http://schemas.openxmlformats.org/officeDocument/2006/relationships/customXml" Target="../ink/ink3.xml"/><Relationship Id="rId22" Type="http://schemas.openxmlformats.org/officeDocument/2006/relationships/image" Target="NULL"/><Relationship Id="rId27" Type="http://schemas.openxmlformats.org/officeDocument/2006/relationships/customXml" Target="../ink/ink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9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10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12.xml"/><Relationship Id="rId34" Type="http://schemas.openxmlformats.org/officeDocument/2006/relationships/image" Target="NULL"/><Relationship Id="rId25" Type="http://schemas.openxmlformats.org/officeDocument/2006/relationships/customXml" Target="../ink/ink14.xml"/><Relationship Id="rId7" Type="http://schemas.openxmlformats.org/officeDocument/2006/relationships/image" Target="NULL"/><Relationship Id="rId33" Type="http://schemas.openxmlformats.org/officeDocument/2006/relationships/customXml" Target="../ink/ink19.xml"/><Relationship Id="rId2" Type="http://schemas.openxmlformats.org/officeDocument/2006/relationships/notesSlide" Target="../notesSlides/notesSlide34.xml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image" Target="NULL"/><Relationship Id="rId28" Type="http://schemas.openxmlformats.org/officeDocument/2006/relationships/customXml" Target="../ink/ink15.xml"/><Relationship Id="rId31" Type="http://schemas.openxmlformats.org/officeDocument/2006/relationships/customXml" Target="../ink/ink18.xml"/><Relationship Id="rId14" Type="http://schemas.openxmlformats.org/officeDocument/2006/relationships/customXml" Target="../ink/ink13.xml"/><Relationship Id="rId27" Type="http://schemas.openxmlformats.org/officeDocument/2006/relationships/image" Target="../media/image11.jpeg"/><Relationship Id="rId9" Type="http://schemas.openxmlformats.org/officeDocument/2006/relationships/image" Target="NULL"/><Relationship Id="rId30" Type="http://schemas.openxmlformats.org/officeDocument/2006/relationships/customXml" Target="../ink/ink17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20.xml"/><Relationship Id="rId12" Type="http://schemas.openxmlformats.org/officeDocument/2006/relationships/customXml" Target="../ink/ink21.xml"/><Relationship Id="rId17" Type="http://schemas.openxmlformats.org/officeDocument/2006/relationships/customXml" Target="../ink/ink24.xml"/><Relationship Id="rId25" Type="http://schemas.openxmlformats.org/officeDocument/2006/relationships/customXml" Target="../ink/ink26.xml"/><Relationship Id="rId2" Type="http://schemas.openxmlformats.org/officeDocument/2006/relationships/notesSlide" Target="../notesSlides/notesSlide35.xml"/><Relationship Id="rId16" Type="http://schemas.openxmlformats.org/officeDocument/2006/relationships/customXml" Target="../ink/ink23.xml"/><Relationship Id="rId29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customXml" Target="../ink/ink25.xml"/><Relationship Id="rId28" Type="http://schemas.openxmlformats.org/officeDocument/2006/relationships/image" Target="../media/image12.gif"/><Relationship Id="rId14" Type="http://schemas.openxmlformats.org/officeDocument/2006/relationships/customXml" Target="../ink/ink22.xml"/><Relationship Id="rId22" Type="http://schemas.openxmlformats.org/officeDocument/2006/relationships/image" Target="NULL"/><Relationship Id="rId27" Type="http://schemas.openxmlformats.org/officeDocument/2006/relationships/customXml" Target="../ink/ink2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28.xml"/><Relationship Id="rId25" Type="http://schemas.openxmlformats.org/officeDocument/2006/relationships/customXml" Target="../ink/ink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29.xml"/><Relationship Id="rId27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31.xml"/><Relationship Id="rId25" Type="http://schemas.openxmlformats.org/officeDocument/2006/relationships/customXml" Target="../ink/ink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32.xml"/><Relationship Id="rId27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34.xml"/><Relationship Id="rId25" Type="http://schemas.openxmlformats.org/officeDocument/2006/relationships/customXml" Target="../ink/ink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35.xml"/><Relationship Id="rId27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37.xml"/><Relationship Id="rId25" Type="http://schemas.openxmlformats.org/officeDocument/2006/relationships/customXml" Target="../ink/ink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38.xml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40.xml"/><Relationship Id="rId25" Type="http://schemas.openxmlformats.org/officeDocument/2006/relationships/customXml" Target="../ink/ink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41.xml"/><Relationship Id="rId27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image" Target="../media/image15.jpg"/><Relationship Id="rId25" Type="http://schemas.openxmlformats.org/officeDocument/2006/relationships/customXml" Target="../ink/ink4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5" Type="http://schemas.openxmlformats.org/officeDocument/2006/relationships/customXml" Target="../ink/ink43.xml"/><Relationship Id="rId4" Type="http://schemas.openxmlformats.org/officeDocument/2006/relationships/image" Target="../media/image16.jpg"/><Relationship Id="rId14" Type="http://schemas.openxmlformats.org/officeDocument/2006/relationships/customXml" Target="../ink/ink44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46.xml"/><Relationship Id="rId25" Type="http://schemas.openxmlformats.org/officeDocument/2006/relationships/customXml" Target="../ink/ink4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4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49.xml"/><Relationship Id="rId25" Type="http://schemas.openxmlformats.org/officeDocument/2006/relationships/customXml" Target="../ink/ink5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50.xml"/><Relationship Id="rId27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52.xml"/><Relationship Id="rId25" Type="http://schemas.openxmlformats.org/officeDocument/2006/relationships/customXml" Target="../ink/ink5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53.xml"/><Relationship Id="rId27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55.xml"/><Relationship Id="rId25" Type="http://schemas.openxmlformats.org/officeDocument/2006/relationships/customXml" Target="../ink/ink5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56.xml"/><Relationship Id="rId27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58.xml"/><Relationship Id="rId25" Type="http://schemas.openxmlformats.org/officeDocument/2006/relationships/customXml" Target="../ink/ink6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59.xml"/><Relationship Id="rId27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61.xml"/><Relationship Id="rId25" Type="http://schemas.openxmlformats.org/officeDocument/2006/relationships/customXml" Target="../ink/ink6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62.xml"/><Relationship Id="rId27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64.xml"/><Relationship Id="rId25" Type="http://schemas.openxmlformats.org/officeDocument/2006/relationships/customXml" Target="../ink/ink6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65.xml"/><Relationship Id="rId27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67.xml"/><Relationship Id="rId25" Type="http://schemas.openxmlformats.org/officeDocument/2006/relationships/customXml" Target="../ink/ink6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68.xml"/><Relationship Id="rId27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70.xml"/><Relationship Id="rId25" Type="http://schemas.openxmlformats.org/officeDocument/2006/relationships/customXml" Target="../ink/ink7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71.xml"/><Relationship Id="rId27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73.xml"/><Relationship Id="rId25" Type="http://schemas.openxmlformats.org/officeDocument/2006/relationships/customXml" Target="../ink/ink7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74.xml"/><Relationship Id="rId27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image" Target="../media/image14.png"/><Relationship Id="rId25" Type="http://schemas.openxmlformats.org/officeDocument/2006/relationships/customXml" Target="../ink/ink7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4" Type="http://schemas.openxmlformats.org/officeDocument/2006/relationships/customXml" Target="../ink/ink76.xml"/><Relationship Id="rId14" Type="http://schemas.openxmlformats.org/officeDocument/2006/relationships/customXml" Target="../ink/ink77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79.xml"/><Relationship Id="rId25" Type="http://schemas.openxmlformats.org/officeDocument/2006/relationships/customXml" Target="../ink/ink8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80.xml"/><Relationship Id="rId27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image" Target="../media/image14.png"/><Relationship Id="rId25" Type="http://schemas.openxmlformats.org/officeDocument/2006/relationships/customXml" Target="../ink/ink8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4" Type="http://schemas.openxmlformats.org/officeDocument/2006/relationships/customXml" Target="../ink/ink82.xml"/><Relationship Id="rId14" Type="http://schemas.openxmlformats.org/officeDocument/2006/relationships/customXml" Target="../ink/ink83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85.xml"/><Relationship Id="rId25" Type="http://schemas.openxmlformats.org/officeDocument/2006/relationships/customXml" Target="../ink/ink8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86.xml"/><Relationship Id="rId27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88.xml"/><Relationship Id="rId25" Type="http://schemas.openxmlformats.org/officeDocument/2006/relationships/customXml" Target="../ink/ink9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4" Type="http://schemas.openxmlformats.org/officeDocument/2006/relationships/customXml" Target="../ink/ink89.xml"/><Relationship Id="rId27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../media/image5.jpg"/><Relationship Id="rId3" Type="http://schemas.openxmlformats.org/officeDocument/2006/relationships/customXml" Target="../ink/ink91.xml"/><Relationship Id="rId34" Type="http://schemas.openxmlformats.org/officeDocument/2006/relationships/image" Target="NULL"/><Relationship Id="rId25" Type="http://schemas.openxmlformats.org/officeDocument/2006/relationships/customXml" Target="../ink/ink93.xml"/><Relationship Id="rId7" Type="http://schemas.openxmlformats.org/officeDocument/2006/relationships/image" Target="NULL"/><Relationship Id="rId33" Type="http://schemas.openxmlformats.org/officeDocument/2006/relationships/customXml" Target="../ink/ink98.xml"/><Relationship Id="rId2" Type="http://schemas.openxmlformats.org/officeDocument/2006/relationships/notesSlide" Target="../notesSlides/notesSlide57.xml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3.xml"/><Relationship Id="rId24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image" Target="NULL"/><Relationship Id="rId28" Type="http://schemas.openxmlformats.org/officeDocument/2006/relationships/customXml" Target="../ink/ink94.xml"/><Relationship Id="rId31" Type="http://schemas.openxmlformats.org/officeDocument/2006/relationships/customXml" Target="../ink/ink97.xml"/><Relationship Id="rId14" Type="http://schemas.openxmlformats.org/officeDocument/2006/relationships/customXml" Target="../ink/ink92.xml"/><Relationship Id="rId27" Type="http://schemas.openxmlformats.org/officeDocument/2006/relationships/image" Target="../media/image11.jpeg"/><Relationship Id="rId9" Type="http://schemas.openxmlformats.org/officeDocument/2006/relationships/image" Target="NULL"/><Relationship Id="rId30" Type="http://schemas.openxmlformats.org/officeDocument/2006/relationships/customXml" Target="../ink/ink96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99.xml"/><Relationship Id="rId25" Type="http://schemas.openxmlformats.org/officeDocument/2006/relationships/customXml" Target="../ink/ink10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0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02.xml"/><Relationship Id="rId25" Type="http://schemas.openxmlformats.org/officeDocument/2006/relationships/customXml" Target="../ink/ink10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05.xml"/><Relationship Id="rId25" Type="http://schemas.openxmlformats.org/officeDocument/2006/relationships/customXml" Target="../ink/ink10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6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08.xml"/><Relationship Id="rId25" Type="http://schemas.openxmlformats.org/officeDocument/2006/relationships/customXml" Target="../ink/ink11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09.xml"/><Relationship Id="rId27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11.xml"/><Relationship Id="rId25" Type="http://schemas.openxmlformats.org/officeDocument/2006/relationships/customXml" Target="../ink/ink1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12.xml"/><Relationship Id="rId27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14.xml"/><Relationship Id="rId25" Type="http://schemas.openxmlformats.org/officeDocument/2006/relationships/customXml" Target="../ink/ink11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15.xml"/><Relationship Id="rId27" Type="http://schemas.openxmlformats.org/officeDocument/2006/relationships/image" Target="../media/image19.jp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17.xml"/><Relationship Id="rId12" Type="http://schemas.openxmlformats.org/officeDocument/2006/relationships/customXml" Target="../ink/ink118.xml"/><Relationship Id="rId17" Type="http://schemas.openxmlformats.org/officeDocument/2006/relationships/customXml" Target="../ink/ink121.xml"/><Relationship Id="rId25" Type="http://schemas.openxmlformats.org/officeDocument/2006/relationships/customXml" Target="../ink/ink123.xml"/><Relationship Id="rId2" Type="http://schemas.openxmlformats.org/officeDocument/2006/relationships/notesSlide" Target="../notesSlides/notesSlide64.xml"/><Relationship Id="rId16" Type="http://schemas.openxmlformats.org/officeDocument/2006/relationships/customXml" Target="../ink/ink12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122.xml"/><Relationship Id="rId14" Type="http://schemas.openxmlformats.org/officeDocument/2006/relationships/customXml" Target="../ink/ink119.xml"/><Relationship Id="rId22" Type="http://schemas.openxmlformats.org/officeDocument/2006/relationships/image" Target="../media/image7.emf"/><Relationship Id="rId27" Type="http://schemas.openxmlformats.org/officeDocument/2006/relationships/customXml" Target="../ink/ink124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25.xml"/><Relationship Id="rId25" Type="http://schemas.openxmlformats.org/officeDocument/2006/relationships/customXml" Target="../ink/ink12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26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5.jpg"/><Relationship Id="rId3" Type="http://schemas.openxmlformats.org/officeDocument/2006/relationships/customXml" Target="../ink/ink128.xml"/><Relationship Id="rId25" Type="http://schemas.openxmlformats.org/officeDocument/2006/relationships/customXml" Target="../ink/ink13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4" Type="http://schemas.openxmlformats.org/officeDocument/2006/relationships/customXml" Target="../ink/ink129.xml"/><Relationship Id="rId27" Type="http://schemas.openxmlformats.org/officeDocument/2006/relationships/image" Target="../media/image20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31.xml"/><Relationship Id="rId25" Type="http://schemas.openxmlformats.org/officeDocument/2006/relationships/customXml" Target="../ink/ink135.xml"/><Relationship Id="rId2" Type="http://schemas.openxmlformats.org/officeDocument/2006/relationships/notesSlide" Target="../notesSlides/notesSlide67.xml"/><Relationship Id="rId29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5" Type="http://schemas.openxmlformats.org/officeDocument/2006/relationships/customXml" Target="../ink/ink133.xml"/><Relationship Id="rId23" Type="http://schemas.openxmlformats.org/officeDocument/2006/relationships/customXml" Target="../ink/ink134.xml"/><Relationship Id="rId28" Type="http://schemas.openxmlformats.org/officeDocument/2006/relationships/image" Target="../media/image5.jpg"/><Relationship Id="rId14" Type="http://schemas.openxmlformats.org/officeDocument/2006/relationships/customXml" Target="../ink/ink132.xml"/><Relationship Id="rId22" Type="http://schemas.openxmlformats.org/officeDocument/2006/relationships/image" Target="../media/image7.emf"/><Relationship Id="rId27" Type="http://schemas.openxmlformats.org/officeDocument/2006/relationships/customXml" Target="../ink/ink136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37.xml"/><Relationship Id="rId25" Type="http://schemas.openxmlformats.org/officeDocument/2006/relationships/customXml" Target="../ink/ink14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5" Type="http://schemas.openxmlformats.org/officeDocument/2006/relationships/customXml" Target="../ink/ink139.xml"/><Relationship Id="rId23" Type="http://schemas.openxmlformats.org/officeDocument/2006/relationships/customXml" Target="../ink/ink140.xml"/><Relationship Id="rId28" Type="http://schemas.openxmlformats.org/officeDocument/2006/relationships/image" Target="../media/image5.jpg"/><Relationship Id="rId14" Type="http://schemas.openxmlformats.org/officeDocument/2006/relationships/customXml" Target="../ink/ink138.xml"/><Relationship Id="rId22" Type="http://schemas.openxmlformats.org/officeDocument/2006/relationships/image" Target="../media/image7.emf"/><Relationship Id="rId27" Type="http://schemas.openxmlformats.org/officeDocument/2006/relationships/customXml" Target="../ink/ink1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notesSlide" Target="../notesSlides/notesSlide6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15" Type="http://schemas.openxmlformats.org/officeDocument/2006/relationships/customXml" Target="../ink/ink145.xml"/><Relationship Id="rId23" Type="http://schemas.openxmlformats.org/officeDocument/2006/relationships/customXml" Target="../ink/ink146.xml"/><Relationship Id="rId28" Type="http://schemas.openxmlformats.org/officeDocument/2006/relationships/image" Target="../media/image5.jpg"/><Relationship Id="rId14" Type="http://schemas.openxmlformats.org/officeDocument/2006/relationships/customXml" Target="../ink/ink144.xml"/><Relationship Id="rId22" Type="http://schemas.openxmlformats.org/officeDocument/2006/relationships/image" Target="../media/image7.emf"/><Relationship Id="rId27" Type="http://schemas.openxmlformats.org/officeDocument/2006/relationships/customXml" Target="../ink/ink1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1524000" y="2541305"/>
            <a:ext cx="9144000" cy="209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ar-SA" sz="2400" dirty="0" smtClean="0"/>
              <a:t>برنامج (دبلوم) الدراسات الإسلامية المتقدمة</a:t>
            </a:r>
            <a:br>
              <a:rPr lang="ar-SA" sz="2400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err="1" smtClean="0"/>
              <a:t>مخارج</a:t>
            </a:r>
            <a:r>
              <a:rPr lang="en-US" dirty="0" smtClean="0"/>
              <a:t> </a:t>
            </a:r>
            <a:r>
              <a:rPr lang="en-US" dirty="0" err="1" smtClean="0"/>
              <a:t>الحروف</a:t>
            </a: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د. هاله رجب</a:t>
            </a:r>
            <a:endParaRPr sz="32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2022-02-25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4" name="Google Shape;164;p10"/>
          <p:cNvSpPr txBox="1"/>
          <p:nvPr/>
        </p:nvSpPr>
        <p:spPr>
          <a:xfrm>
            <a:off x="2955250" y="1643476"/>
            <a:ext cx="8280919" cy="267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طريقةُ معرفةِ مخرجِ الحرفِ: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لحروف المد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ادْخِلْ على أي حرف منها حرفًا محركًا بحركة مناسبة له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800"/>
              <a:buFont typeface="Noto Sans Symbols"/>
              <a:buChar char="❑"/>
            </a:pPr>
            <a:r>
              <a:rPr lang="en-US" sz="2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ستجد أنه ينتهي بانتهاء الهواء الخارج من جوف الفم</a:t>
            </a:r>
            <a:endParaRPr/>
          </a:p>
          <a:p>
            <a:pPr marL="0" marR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وبذلك يتضح لك أن مخرجها مقدر</a:t>
            </a:r>
            <a:endParaRPr sz="2800" b="1" i="0" u="sng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3121896" y="4699774"/>
            <a:ext cx="87129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determine the makhraj of a harf (letter)? 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For letters of Mad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1746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Precede it by any letter that has a diacritical mark which matches the letter of the madd </a:t>
            </a:r>
            <a:endParaRPr sz="16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1746"/>
              </a:buClr>
              <a:buSzPts val="160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You will notice that it ends with the air exiting out of the oral cavity i.e. at no particular point. </a:t>
            </a:r>
            <a:endParaRPr sz="16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Thus, it is clear that its Makhraj not clearly defined.</a:t>
            </a:r>
            <a:endParaRPr sz="1600" b="1" i="0" u="sng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2" name="Google Shape;172;p11"/>
          <p:cNvSpPr txBox="1"/>
          <p:nvPr/>
        </p:nvSpPr>
        <p:spPr>
          <a:xfrm>
            <a:off x="3264532" y="1670116"/>
            <a:ext cx="828091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تقسيم الحروفُ الهجائيةِ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3200"/>
              <a:buFont typeface="Calibri"/>
              <a:buAutoNum type="arabicPeriod"/>
            </a:pP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حروف أصلية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31 حرفاً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ثمانية وعشرون حرفًا + حروف المد الثلاثة</a:t>
            </a:r>
            <a:endParaRPr/>
          </a:p>
          <a:p>
            <a:pPr marL="514350" marR="0" lvl="0" indent="-51435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3200"/>
              <a:buFont typeface="Calibri"/>
              <a:buAutoNum type="arabicPeriod" startAt="2"/>
            </a:pP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حروف فرعية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التي تخرج من مخرجين أو تَتَرَدَّدُ بين حرفين أو صفتين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4141622" y="4671459"/>
            <a:ext cx="63123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Division of the letters of the alphabet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1746"/>
              </a:buClr>
              <a:buSzPts val="1800"/>
              <a:buFont typeface="Calibri"/>
              <a:buAutoNum type="arabicPeriod"/>
            </a:pPr>
            <a:r>
              <a:rPr lang="en-US" sz="18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The primary letters</a:t>
            </a: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:  31 letters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28 + 3 Letters of Mad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The secondary letters</a:t>
            </a: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they are produced between two makhraj</a:t>
            </a:r>
            <a:endParaRPr sz="18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OR fall between two letters or two particular characteristics</a:t>
            </a:r>
            <a:endParaRPr sz="18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0" name="Google Shape;180;p12"/>
          <p:cNvSpPr/>
          <p:nvPr/>
        </p:nvSpPr>
        <p:spPr>
          <a:xfrm>
            <a:off x="2501153" y="404197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2501153" y="404197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2608657" y="3219745"/>
            <a:ext cx="6624736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الألف المفخمة       Alef with Tafkhem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إذا وقعت بعد حرف مفخم   After a letter with Tafkhem</a:t>
            </a:r>
            <a:endParaRPr sz="1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الطَّامَّة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اللام المفخمة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Lam with Tafkhem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في لفظ الجلالة إذا وقع قبلها ضم أو فتح   Only in Allah after Dham or Fath </a:t>
            </a:r>
            <a:endParaRPr sz="1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عَبْدُ اللَّه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 .... {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قَالَ اللَّهُ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9377409" y="3242397"/>
            <a:ext cx="1944216" cy="95410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التفخيم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Tafkhem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الحروف الفرعية The Secondary Letters</a:t>
            </a:r>
            <a:endParaRPr sz="36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1" name="Google Shape;191;p13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الحروف الفرعية The Secondary Letters</a:t>
            </a:r>
            <a:endParaRPr sz="36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2743200" y="3247449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2743200" y="3247449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3426768" y="2735902"/>
            <a:ext cx="6048672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النون المخفاة &amp; الميم المخفاة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Non &amp; Mem with Ikhfa’a</a:t>
            </a:r>
            <a:endParaRPr sz="32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حيث تختلط بالحرف الذي بعدها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إذا أُخْفِيَا صارا حرفين ناقصين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Where they mix with the following letter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يَنكُثُونَ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أَنْبِئْهُمْ بِأَسْمَائِهِمْ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}.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9619456" y="3311966"/>
            <a:ext cx="1944216" cy="95410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الإخفاء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Ikhfa’a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2" name="Google Shape;202;p14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الحروف الفرعية The Secondary Letters</a:t>
            </a:r>
            <a:endParaRPr sz="36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3088989" y="2735902"/>
            <a:ext cx="6552728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الهمزة الْمُسَهَّلَة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بَيْنَ بَينَ </a:t>
            </a: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Hamza with Tashel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لحفص خاصة في كلمة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أَأَعْجَمِيٌّ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التي ينطق بها بين الهمزة والألف.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الألف الْمُمَالَة       Alef with Emalah</a:t>
            </a:r>
            <a:endParaRPr sz="32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لحفص خاصة في كلمة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مَجْرَاهَا</a:t>
            </a: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أي التي ينطق بها مائلة إلى الياء</a:t>
            </a:r>
            <a:endParaRPr sz="18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9785733" y="3724850"/>
            <a:ext cx="1944216" cy="1815882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التسهيل والإمالة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Tashel &amp; Emalah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1" name="Google Shape;211;p15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الحروف الفرعية The Secondary Letters</a:t>
            </a:r>
            <a:endParaRPr sz="36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2576561" y="2837589"/>
            <a:ext cx="730830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الصاد الْمُشَمَّة صوتَ الزَّاي Sad with Eshmam of Zay</a:t>
            </a:r>
            <a:endParaRPr sz="28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الصِّرَاط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في قراءة حمزة    At Hamza.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الياء المشمة صوت الواو Ya’a with Eshmam of Waw</a:t>
            </a:r>
            <a:endParaRPr sz="28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قِيلَ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في قراءة الكسائي وهشام At Alkesa’ey &amp; Hesham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9668841" y="3293500"/>
            <a:ext cx="1944216" cy="95410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الإشمام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Eshmam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0" name="Google Shape;220;p16"/>
          <p:cNvSpPr txBox="1"/>
          <p:nvPr/>
        </p:nvSpPr>
        <p:spPr>
          <a:xfrm>
            <a:off x="3328737" y="1793526"/>
            <a:ext cx="7704856" cy="7078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الحروف الفرعية The Secondary Letters</a:t>
            </a:r>
            <a:endParaRPr sz="36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11371030" y="3525156"/>
            <a:ext cx="1847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11371030" y="3525156"/>
            <a:ext cx="1847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2434600" y="5525542"/>
            <a:ext cx="73083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الصاد الْمُشَمَّة صوتَ الزَّاي Sad with Eshmam of Zay</a:t>
            </a:r>
            <a:endParaRPr sz="24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الياء المشمة صوت الواو Ya’a with Eshmam of Waw</a:t>
            </a:r>
            <a:endParaRPr sz="24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9742904" y="5525543"/>
            <a:ext cx="1705352" cy="83099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الإشمام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Eshmam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2447256" y="4556900"/>
            <a:ext cx="6044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الهمزة الْمُسَهَّلَة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بَيْنَ بَينَ 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Hamza with Tashel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الألف الْمُمَالَة       Alef with Emalah</a:t>
            </a:r>
            <a:endParaRPr sz="24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8635712" y="4556900"/>
            <a:ext cx="2808312" cy="83099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التسهيل والإمالة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Tashel &amp; Emalah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3095328" y="3692149"/>
            <a:ext cx="60486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النون المخفاة &amp; الميم المخفاة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Non &amp; Mem with Ikhfa’a</a:t>
            </a:r>
            <a:endParaRPr sz="24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9499808" y="3622542"/>
            <a:ext cx="1944216" cy="83099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الإخفاء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Ikhfa’a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2519264" y="2804843"/>
            <a:ext cx="66247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الألف المفخمة       Alef with Tafkhem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اللام المفخمة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Lam with Tafkhem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9482683" y="2686037"/>
            <a:ext cx="1944216" cy="830997"/>
          </a:xfrm>
          <a:prstGeom prst="rect">
            <a:avLst/>
          </a:prstGeom>
          <a:solidFill>
            <a:srgbClr val="FCF600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التفخيم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Tafkhem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7" name="Google Shape;237;p17" descr="C:\Users\HP\Desktop\صور مخارج الحروف والصفات\post-39387-12960340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847" y="2845325"/>
            <a:ext cx="6130190" cy="326382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أقسام المخارج Divisions of Makharij</a:t>
            </a:r>
            <a:endParaRPr sz="32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5" name="Google Shape;245;p18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أقسام المخارج Divisions of Makharij</a:t>
            </a:r>
            <a:endParaRPr sz="32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8" descr="C:\Users\HP\Desktop\صور مخارج الحروف والصفات\points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5976" y="2722413"/>
            <a:ext cx="6649216" cy="347128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"/>
          <p:cNvSpPr txBox="1"/>
          <p:nvPr/>
        </p:nvSpPr>
        <p:spPr>
          <a:xfrm>
            <a:off x="9216864" y="3175518"/>
            <a:ext cx="2016224" cy="95410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      The Tongue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9216864" y="4272034"/>
            <a:ext cx="2016224" cy="95410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الحلق       The Throat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4096192" y="4900297"/>
            <a:ext cx="2016224" cy="95410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الشفتان      The Lips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3218548" y="3848359"/>
            <a:ext cx="2016224" cy="95410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الجوف        Al Jawf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3088080" y="2796421"/>
            <a:ext cx="2016224" cy="95410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الخيشوم      The Nose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8" name="Google Shape;258;p19"/>
          <p:cNvSpPr txBox="1"/>
          <p:nvPr/>
        </p:nvSpPr>
        <p:spPr>
          <a:xfrm>
            <a:off x="7812360" y="2543614"/>
            <a:ext cx="3096344" cy="646331"/>
          </a:xfrm>
          <a:prstGeom prst="rect">
            <a:avLst/>
          </a:prstGeom>
          <a:solidFill>
            <a:srgbClr val="1F3864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عامة </a:t>
            </a:r>
            <a:r>
              <a:rPr lang="en-US" sz="32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3275856" y="2543614"/>
            <a:ext cx="3096344" cy="646331"/>
          </a:xfrm>
          <a:prstGeom prst="rect">
            <a:avLst/>
          </a:prstGeom>
          <a:solidFill>
            <a:srgbClr val="1F3864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خاصة </a:t>
            </a:r>
            <a:r>
              <a:rPr lang="en-US" sz="32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Particular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7481528" y="3259879"/>
            <a:ext cx="3571192" cy="58477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الجوف    Al Jawf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7481528" y="3937372"/>
            <a:ext cx="3601890" cy="58477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الحلق The Throat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7452319" y="4604966"/>
            <a:ext cx="3600401" cy="58477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  The Tongue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7452319" y="5282459"/>
            <a:ext cx="3600401" cy="58477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الشفتان   The Lips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7452319" y="5941021"/>
            <a:ext cx="3600401" cy="584775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الخيشوم   The Nose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3131840" y="3338624"/>
            <a:ext cx="3888432" cy="461665"/>
          </a:xfrm>
          <a:prstGeom prst="rect">
            <a:avLst/>
          </a:prstGeom>
          <a:solidFill>
            <a:srgbClr val="D8E2F3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مخرج واحد One Makhraj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3131840" y="4007639"/>
            <a:ext cx="3888432" cy="461665"/>
          </a:xfrm>
          <a:prstGeom prst="rect">
            <a:avLst/>
          </a:prstGeom>
          <a:solidFill>
            <a:srgbClr val="D8E2F3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مخارج  3 Makhraj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3131840" y="4702875"/>
            <a:ext cx="3888432" cy="461665"/>
          </a:xfrm>
          <a:prstGeom prst="rect">
            <a:avLst/>
          </a:prstGeom>
          <a:solidFill>
            <a:srgbClr val="D8E2F3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مخارج 10 Makhraj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3131840" y="5414281"/>
            <a:ext cx="3888432" cy="461665"/>
          </a:xfrm>
          <a:prstGeom prst="rect">
            <a:avLst/>
          </a:prstGeom>
          <a:solidFill>
            <a:srgbClr val="D8E2F3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مخرجان 2Makhraj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3131840" y="6053679"/>
            <a:ext cx="3888432" cy="461665"/>
          </a:xfrm>
          <a:prstGeom prst="rect">
            <a:avLst/>
          </a:prstGeom>
          <a:solidFill>
            <a:srgbClr val="D8E2F3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مخرج واحد One Makhraj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أقسام المخارج Divisions of Makharij</a:t>
            </a:r>
            <a:endParaRPr sz="32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3891409" y="979660"/>
            <a:ext cx="7712455" cy="412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dirty="0">
                <a:solidFill>
                  <a:srgbClr val="FF0000"/>
                </a:solidFill>
              </a:rPr>
              <a:t>د. </a:t>
            </a:r>
            <a:r>
              <a:rPr lang="en-US" sz="2800" b="1" dirty="0" err="1">
                <a:solidFill>
                  <a:srgbClr val="FF0000"/>
                </a:solidFill>
              </a:rPr>
              <a:t>هاله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رجب</a:t>
            </a:r>
            <a:endParaRPr sz="2800" b="1" dirty="0">
              <a:solidFill>
                <a:srgbClr val="FF0000"/>
              </a:solidFill>
            </a:endParaRPr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</a:endParaRPr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 err="1"/>
              <a:t>إجازة</a:t>
            </a:r>
            <a:r>
              <a:rPr lang="en-US" sz="1800" b="1" dirty="0"/>
              <a:t> </a:t>
            </a:r>
            <a:r>
              <a:rPr lang="en-US" sz="1800" b="1" dirty="0" err="1"/>
              <a:t>قراءة</a:t>
            </a:r>
            <a:r>
              <a:rPr lang="en-US" sz="1800" b="1" dirty="0"/>
              <a:t> </a:t>
            </a:r>
            <a:r>
              <a:rPr lang="en-US" sz="1800" b="1" dirty="0" err="1"/>
              <a:t>وإقراء</a:t>
            </a:r>
            <a:r>
              <a:rPr lang="en-US" sz="1800" b="1" dirty="0"/>
              <a:t> في </a:t>
            </a:r>
            <a:r>
              <a:rPr lang="en-US" sz="1800" b="1" dirty="0" err="1"/>
              <a:t>قراءات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عاصم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وقالون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وابن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كثير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وأبو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جعفر</a:t>
            </a:r>
            <a:r>
              <a:rPr lang="ar-SA" sz="1800" b="1" dirty="0" smtClean="0">
                <a:solidFill>
                  <a:srgbClr val="C00000"/>
                </a:solidFill>
              </a:rPr>
              <a:t> وورش وأبو عمرو البصري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/>
              <a:t>من </a:t>
            </a:r>
            <a:r>
              <a:rPr lang="en-US" sz="1800" b="1" dirty="0" err="1"/>
              <a:t>طريقي</a:t>
            </a:r>
            <a:r>
              <a:rPr lang="en-US" sz="1800" b="1" dirty="0"/>
              <a:t> </a:t>
            </a:r>
            <a:r>
              <a:rPr lang="en-US" sz="1800" b="1" dirty="0" err="1"/>
              <a:t>الشاطبية</a:t>
            </a:r>
            <a:r>
              <a:rPr lang="en-US" sz="1800" b="1" dirty="0"/>
              <a:t> </a:t>
            </a:r>
            <a:r>
              <a:rPr lang="en-US" sz="1800" b="1" dirty="0" err="1"/>
              <a:t>والدرة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4 </a:t>
            </a:r>
            <a:r>
              <a:rPr lang="ar-SA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دبلومات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/>
              <a:t>في </a:t>
            </a:r>
            <a:r>
              <a:rPr lang="en-US" sz="1800" b="1" dirty="0" err="1"/>
              <a:t>الدراسات</a:t>
            </a:r>
            <a:r>
              <a:rPr lang="en-US" sz="1800" b="1" dirty="0"/>
              <a:t> </a:t>
            </a:r>
            <a:r>
              <a:rPr lang="en-US" sz="1800" b="1" dirty="0" err="1"/>
              <a:t>الإسلامية</a:t>
            </a:r>
            <a:r>
              <a:rPr lang="en-US" sz="1800" b="1" dirty="0"/>
              <a:t> - </a:t>
            </a:r>
            <a:r>
              <a:rPr lang="en-US" sz="1800" b="1" dirty="0" err="1"/>
              <a:t>أكاديمية</a:t>
            </a:r>
            <a:r>
              <a:rPr lang="en-US" sz="1800" b="1" dirty="0"/>
              <a:t> </a:t>
            </a:r>
            <a:r>
              <a:rPr lang="en-US" sz="1800" b="1" dirty="0" err="1"/>
              <a:t>سماحة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 err="1"/>
              <a:t>شهادة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دار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القرآن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الكريم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تعادل</a:t>
            </a:r>
            <a:r>
              <a:rPr lang="en-US" sz="1800" b="1" dirty="0"/>
              <a:t> </a:t>
            </a:r>
            <a:r>
              <a:rPr lang="en-US" sz="1800" b="1" dirty="0" err="1"/>
              <a:t>الثانوية</a:t>
            </a:r>
            <a:r>
              <a:rPr lang="en-US" sz="1800" b="1" dirty="0"/>
              <a:t> </a:t>
            </a:r>
            <a:r>
              <a:rPr lang="en-US" sz="1800" b="1" dirty="0" err="1"/>
              <a:t>الأزهرية</a:t>
            </a:r>
            <a:r>
              <a:rPr lang="en-US" sz="1800" b="1" dirty="0"/>
              <a:t>) – </a:t>
            </a:r>
            <a:r>
              <a:rPr lang="en-US" sz="1800" b="1" dirty="0" err="1"/>
              <a:t>الكويت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 err="1"/>
              <a:t>شهادة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معهد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الأترجة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/>
              <a:t>لعلوم</a:t>
            </a:r>
            <a:r>
              <a:rPr lang="en-US" sz="1800" b="1" dirty="0"/>
              <a:t> </a:t>
            </a:r>
            <a:r>
              <a:rPr lang="en-US" sz="1800" b="1" dirty="0" err="1"/>
              <a:t>القرآن</a:t>
            </a:r>
            <a:r>
              <a:rPr lang="en-US" sz="1800" b="1" dirty="0"/>
              <a:t> </a:t>
            </a:r>
            <a:r>
              <a:rPr lang="en-US" sz="1800" b="1" dirty="0" err="1"/>
              <a:t>الكريم</a:t>
            </a:r>
            <a:r>
              <a:rPr lang="en-US" sz="1800" b="1" dirty="0"/>
              <a:t> - </a:t>
            </a:r>
            <a:r>
              <a:rPr lang="en-US" sz="1800" b="1" dirty="0" err="1"/>
              <a:t>الكويت</a:t>
            </a:r>
            <a:r>
              <a:rPr lang="en-US" sz="1800" b="1" dirty="0"/>
              <a:t> 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err="1">
                <a:solidFill>
                  <a:srgbClr val="C00000"/>
                </a:solidFill>
              </a:rPr>
              <a:t>دكتوراه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المايكروبيولوجي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/>
              <a:t>– </a:t>
            </a:r>
            <a:r>
              <a:rPr lang="en-US" sz="1800" b="1" dirty="0" err="1"/>
              <a:t>كلية</a:t>
            </a:r>
            <a:r>
              <a:rPr lang="en-US" sz="1800" b="1" dirty="0"/>
              <a:t> </a:t>
            </a:r>
            <a:r>
              <a:rPr lang="en-US" sz="1800" b="1" dirty="0" err="1"/>
              <a:t>العلوم</a:t>
            </a:r>
            <a:r>
              <a:rPr lang="en-US" sz="1800" b="1" dirty="0"/>
              <a:t> – </a:t>
            </a:r>
            <a:r>
              <a:rPr lang="en-US" sz="1800" b="1" dirty="0" err="1"/>
              <a:t>جامعة</a:t>
            </a:r>
            <a:r>
              <a:rPr lang="en-US" sz="1800" b="1" dirty="0"/>
              <a:t> </a:t>
            </a:r>
            <a:r>
              <a:rPr lang="en-US" sz="1800" b="1" dirty="0" err="1"/>
              <a:t>الأزهر</a:t>
            </a:r>
            <a:r>
              <a:rPr lang="en-US" sz="1800" b="1" dirty="0"/>
              <a:t> 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err="1">
                <a:solidFill>
                  <a:srgbClr val="C00000"/>
                </a:solidFill>
              </a:rPr>
              <a:t>خبرة</a:t>
            </a:r>
            <a:r>
              <a:rPr lang="en-US" sz="1800" b="1" dirty="0"/>
              <a:t> في </a:t>
            </a:r>
            <a:r>
              <a:rPr lang="en-US" sz="1800" b="1" dirty="0" err="1"/>
              <a:t>التدريس</a:t>
            </a:r>
            <a:r>
              <a:rPr lang="en-US" sz="1800" b="1" dirty="0"/>
              <a:t> </a:t>
            </a:r>
            <a:r>
              <a:rPr lang="en-US" sz="1800" b="1" dirty="0" err="1"/>
              <a:t>الأكاديمي</a:t>
            </a:r>
            <a:r>
              <a:rPr lang="en-US" sz="1800" b="1" dirty="0"/>
              <a:t> </a:t>
            </a:r>
            <a:r>
              <a:rPr lang="en-US" sz="1800" b="1" dirty="0" err="1"/>
              <a:t>والشرعي</a:t>
            </a:r>
            <a:r>
              <a:rPr lang="en-US" sz="1800" b="1" dirty="0"/>
              <a:t> </a:t>
            </a:r>
            <a:r>
              <a:rPr lang="en-US" sz="1800" b="1" dirty="0" err="1"/>
              <a:t>لأكثر</a:t>
            </a:r>
            <a:r>
              <a:rPr lang="en-US" sz="1800" b="1" dirty="0"/>
              <a:t> من 18 </a:t>
            </a:r>
            <a:r>
              <a:rPr lang="en-US" sz="1800" b="1" dirty="0" err="1"/>
              <a:t>عاماً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err="1">
                <a:solidFill>
                  <a:srgbClr val="C00000"/>
                </a:solidFill>
              </a:rPr>
              <a:t>مؤسس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ومدير</a:t>
            </a:r>
            <a:r>
              <a:rPr lang="en-US" sz="1800" b="1" dirty="0">
                <a:solidFill>
                  <a:srgbClr val="C00000"/>
                </a:solidFill>
              </a:rPr>
              <a:t> 3 </a:t>
            </a:r>
            <a:r>
              <a:rPr lang="ar-SA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مؤسسات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تعليمية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إسلامية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بكندا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ar-SA" sz="1800" b="1" dirty="0" smtClean="0"/>
              <a:t>(</a:t>
            </a:r>
            <a:r>
              <a:rPr lang="en-US" sz="1800" b="1" dirty="0" err="1" smtClean="0"/>
              <a:t>مركز</a:t>
            </a:r>
            <a:r>
              <a:rPr lang="en-US" sz="1800" b="1" dirty="0" smtClean="0"/>
              <a:t> </a:t>
            </a:r>
            <a:r>
              <a:rPr lang="en-US" sz="1800" b="1" dirty="0" err="1"/>
              <a:t>الأترجة</a:t>
            </a:r>
            <a:r>
              <a:rPr lang="en-US" sz="1800" b="1" dirty="0"/>
              <a:t> </a:t>
            </a:r>
            <a:r>
              <a:rPr lang="en-US" sz="1800" b="1" dirty="0" err="1"/>
              <a:t>للدراسات</a:t>
            </a:r>
            <a:r>
              <a:rPr lang="en-US" sz="1800" b="1" dirty="0"/>
              <a:t> </a:t>
            </a:r>
            <a:r>
              <a:rPr lang="en-US" sz="1800" b="1" dirty="0" err="1" smtClean="0"/>
              <a:t>القرآنية</a:t>
            </a:r>
            <a:r>
              <a:rPr lang="ar-SA" sz="1800" b="1" dirty="0" smtClean="0"/>
              <a:t>) </a:t>
            </a:r>
            <a:r>
              <a:rPr lang="en-US" sz="1800" b="1" dirty="0" smtClean="0"/>
              <a:t>و </a:t>
            </a:r>
            <a:r>
              <a:rPr lang="ar-SA" sz="1800" b="1" dirty="0"/>
              <a:t>(</a:t>
            </a:r>
            <a:r>
              <a:rPr lang="en-US" sz="1800" b="1" dirty="0" err="1" smtClean="0"/>
              <a:t>شركة</a:t>
            </a:r>
            <a:r>
              <a:rPr lang="en-US" sz="1800" b="1" dirty="0" smtClean="0"/>
              <a:t> </a:t>
            </a:r>
            <a:r>
              <a:rPr lang="en-US" sz="1800" b="1" dirty="0" err="1"/>
              <a:t>أكاديمية</a:t>
            </a:r>
            <a:r>
              <a:rPr lang="en-US" sz="1800" b="1" dirty="0"/>
              <a:t> </a:t>
            </a:r>
            <a:r>
              <a:rPr lang="en-US" sz="1800" b="1" dirty="0" err="1" smtClean="0"/>
              <a:t>آيات</a:t>
            </a:r>
            <a:r>
              <a:rPr lang="ar-SA" sz="1800" b="1" dirty="0" smtClean="0"/>
              <a:t>) </a:t>
            </a:r>
            <a:r>
              <a:rPr lang="en-US" sz="1800" b="1" dirty="0" smtClean="0"/>
              <a:t>و </a:t>
            </a:r>
            <a:r>
              <a:rPr lang="ar-SA" sz="1800" b="1" dirty="0" smtClean="0"/>
              <a:t>(</a:t>
            </a:r>
            <a:r>
              <a:rPr lang="en-US" sz="1800" b="1" dirty="0" err="1" smtClean="0"/>
              <a:t>مؤسسة</a:t>
            </a:r>
            <a:r>
              <a:rPr lang="en-US" sz="1800" b="1" dirty="0" smtClean="0"/>
              <a:t> </a:t>
            </a:r>
            <a:r>
              <a:rPr lang="en-US" sz="1800" b="1" dirty="0" err="1"/>
              <a:t>آيات</a:t>
            </a:r>
            <a:r>
              <a:rPr lang="en-US" sz="1800" b="1" dirty="0"/>
              <a:t> </a:t>
            </a:r>
            <a:r>
              <a:rPr lang="en-US" sz="1800" b="1" dirty="0" err="1" smtClean="0"/>
              <a:t>الخيرية</a:t>
            </a:r>
            <a:r>
              <a:rPr lang="ar-SA" sz="1800" b="1" dirty="0" smtClean="0"/>
              <a:t>)</a:t>
            </a:r>
            <a:endParaRPr sz="18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2022-02-25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27128"/>
            <a:ext cx="3053210" cy="305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7" name="Google Shape;277;p20"/>
          <p:cNvSpPr txBox="1"/>
          <p:nvPr/>
        </p:nvSpPr>
        <p:spPr>
          <a:xfrm>
            <a:off x="7812360" y="2543614"/>
            <a:ext cx="3096344" cy="646331"/>
          </a:xfrm>
          <a:prstGeom prst="rect">
            <a:avLst/>
          </a:prstGeom>
          <a:solidFill>
            <a:srgbClr val="1F3864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عامة </a:t>
            </a:r>
            <a:r>
              <a:rPr lang="en-US" sz="32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3275856" y="2543614"/>
            <a:ext cx="3096344" cy="646331"/>
          </a:xfrm>
          <a:prstGeom prst="rect">
            <a:avLst/>
          </a:prstGeom>
          <a:solidFill>
            <a:srgbClr val="1F3864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خاصة </a:t>
            </a:r>
            <a:r>
              <a:rPr lang="en-US" sz="32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Particular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4226660" y="1807276"/>
            <a:ext cx="6624736" cy="646331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أقسام المخارج Divisions of Makharij</a:t>
            </a:r>
            <a:endParaRPr sz="32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3911585" y="3889028"/>
            <a:ext cx="6696744" cy="46166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مخارجُ الحروفِ سبعةَ عشرْ ... على الذي يختارُه منِ اختبرْ</a:t>
            </a:r>
            <a:endParaRPr sz="2400" b="0" i="0" u="none" strike="noStrike" cap="non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4226660" y="3338641"/>
            <a:ext cx="7344816" cy="52322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ابن الجزري والجمهور Ibn AlJazri &amp; most of Scholers </a:t>
            </a: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2930516" y="3222207"/>
            <a:ext cx="113364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62F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6600" b="1" i="0" u="none" strike="noStrike" cap="none">
              <a:solidFill>
                <a:srgbClr val="F62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>
            <a:off x="3650596" y="5070664"/>
            <a:ext cx="6696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أَسْقَطَ مخرج الجوف، وفرَّق حروفه </a:t>
            </a:r>
            <a:endParaRPr sz="20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4995697" y="4524978"/>
            <a:ext cx="6287747" cy="46166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سيبويه والشاطبي    Sebaweh &amp; Al Shateby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3015476" y="4389380"/>
            <a:ext cx="9637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62F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5400" b="1" i="0" u="none" strike="noStrike" cap="none">
              <a:solidFill>
                <a:srgbClr val="F62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3650596" y="6090101"/>
            <a:ext cx="6696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+ جعل مخرج اللام والنون والراء مخرجًا واحًدا </a:t>
            </a:r>
            <a:endParaRPr sz="24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995697" y="5548010"/>
            <a:ext cx="6287747" cy="46166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الفراء       Al Fara’a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3015475" y="5412412"/>
            <a:ext cx="9637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62F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5400" b="1" i="0" u="none" strike="noStrike" cap="none">
              <a:solidFill>
                <a:srgbClr val="F62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الجوف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Al Jawf</a:t>
            </a:r>
            <a:endParaRPr sz="4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99" name="Google Shape;299;p22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 الجوف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 Al Jawf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5875173" y="1543930"/>
            <a:ext cx="6048672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لغة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الخلاء      </a:t>
            </a: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Lexically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emptiness. 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اصطلاحًا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            </a:t>
            </a: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Terminologically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2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الخلاء الواقع داخل الحلق والفم.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All the empty space present in the throat and  mouth.</a:t>
            </a: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014" y="2328584"/>
            <a:ext cx="2545371" cy="335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07" name="Google Shape;307;p23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 الجوف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 Al Jawf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3890029" y="1345241"/>
            <a:ext cx="6624736" cy="5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وهو </a:t>
            </a:r>
            <a:r>
              <a:rPr lang="en-US" sz="24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 خاص واحد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تخرج منه </a:t>
            </a:r>
            <a:r>
              <a:rPr lang="en-US" sz="24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ثلاثة أحرف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وهي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حروف المد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18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one particular makhraj </a:t>
            </a:r>
            <a:endParaRPr sz="1800" b="1" i="0" u="sng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in which the </a:t>
            </a:r>
            <a:r>
              <a:rPr lang="en-US" sz="18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letters of madd </a:t>
            </a:r>
            <a:r>
              <a:rPr lang="en-US" sz="18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are produced</a:t>
            </a:r>
            <a:endParaRPr sz="18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1- الألف   Alef: {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قَ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لَ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2- الواو المدية  Waw maddiyyah : {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يَقُ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لُ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3- الياء المدية Ya’a maddiyyah : {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قِ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يـــ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لَ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4" name="Google Shape;314;p24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 الجوف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 Al Jawf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4" descr="C:\Users\HP\Desktop\صور مخارج الحروف والصفات\26606_0128696036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0744" y="1916833"/>
            <a:ext cx="6408712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/>
        </p:nvSpPr>
        <p:spPr>
          <a:xfrm>
            <a:off x="8610500" y="5811940"/>
            <a:ext cx="1554968" cy="64633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Alef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6559016" y="5811940"/>
            <a:ext cx="1554968" cy="64633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Waw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4542792" y="5810199"/>
            <a:ext cx="1554968" cy="64633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Ya’a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24" name="Google Shape;324;p25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 الجوف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 Al Jawf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5"/>
          <p:cNvSpPr txBox="1"/>
          <p:nvPr/>
        </p:nvSpPr>
        <p:spPr>
          <a:xfrm>
            <a:off x="3778624" y="1764964"/>
            <a:ext cx="65882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تسمى هذه الأحرف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These Letters are called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3778624" y="3061108"/>
            <a:ext cx="65882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حروف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جوفية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لأنها من الجوف</a:t>
            </a:r>
            <a:endParaRPr/>
          </a:p>
        </p:txBody>
      </p:sp>
      <p:sp>
        <p:nvSpPr>
          <p:cNvPr id="327" name="Google Shape;327;p25"/>
          <p:cNvSpPr txBox="1"/>
          <p:nvPr/>
        </p:nvSpPr>
        <p:spPr>
          <a:xfrm>
            <a:off x="3778624" y="4793030"/>
            <a:ext cx="65882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حروف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مدية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لامتداد الصوت في يُسْر عند النطق بها</a:t>
            </a:r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3814120" y="3853196"/>
            <a:ext cx="6588224" cy="72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Letters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Jawf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since they are from Jawf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3814120" y="5653396"/>
            <a:ext cx="6588224" cy="72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Letters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Mad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since it’s easy to elongat them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5" name="Google Shape;335;p26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 الجوف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 Al Jawf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3778624" y="1764964"/>
            <a:ext cx="65882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تسمى هذه الأحرف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These Letters are called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6"/>
          <p:cNvSpPr txBox="1"/>
          <p:nvPr/>
        </p:nvSpPr>
        <p:spPr>
          <a:xfrm>
            <a:off x="4087906" y="2892232"/>
            <a:ext cx="6588224" cy="7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حروف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هوائية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لأنها تنتهي بانقطاع هواء الفم</a:t>
            </a:r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4087906" y="4624154"/>
            <a:ext cx="6588224" cy="72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حروف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عِلَّة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لتأوُّه العليل -أي المريض- بها.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4123402" y="3684320"/>
            <a:ext cx="6588224" cy="72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Letters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Air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since they end when air finishs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4123402" y="5695425"/>
            <a:ext cx="65882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Letters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‘Ellah (weakness)</a:t>
            </a: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since weak sick person produce them</a:t>
            </a:r>
            <a:endParaRPr sz="24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46" name="Google Shape;346;p27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أولاً: الجوف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First: Al Jawf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4310071" y="2681242"/>
            <a:ext cx="5832648" cy="168219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فألف الجوف وأختاها ... وهي     </a:t>
            </a:r>
            <a:endParaRPr lang="ar-SA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    حروف مد للهواء تنتهي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 txBox="1"/>
          <p:nvPr/>
        </p:nvSpPr>
        <p:spPr>
          <a:xfrm>
            <a:off x="3213847" y="1272161"/>
            <a:ext cx="5606625" cy="3724096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ثانياً: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الحلق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Second: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Al Halq </a:t>
            </a: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(Throat)</a:t>
            </a:r>
            <a:endParaRPr sz="44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58" name="Google Shape;358;p29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ثانياً: الحلق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Second: Al Halq (Throat)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9"/>
          <p:cNvSpPr txBox="1"/>
          <p:nvPr/>
        </p:nvSpPr>
        <p:spPr>
          <a:xfrm>
            <a:off x="3780389" y="2024789"/>
            <a:ext cx="6048672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ثلاثة مخارج خاصة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تخرج منها </a:t>
            </a:r>
            <a:r>
              <a:rPr lang="en-US" sz="32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ستة أحرف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Three particular makharij</a:t>
            </a:r>
            <a:endParaRPr sz="1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from which </a:t>
            </a:r>
            <a:r>
              <a:rPr lang="en-US" sz="16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six letters </a:t>
            </a:r>
            <a:r>
              <a:rPr lang="en-US" sz="1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are produced</a:t>
            </a:r>
            <a:endParaRPr sz="1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1. أقصى الحلق   The deepest part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ء  - هـ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2. وسط الحلق  The middle part: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ع  - ح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3. أدنى الحلق  The closest part</a:t>
            </a:r>
            <a:r>
              <a:rPr lang="en-US" sz="24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غ  - خ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2380129" y="444684"/>
            <a:ext cx="289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برنامج</a:t>
            </a:r>
            <a:br>
              <a:rPr lang="en-US"/>
            </a:br>
            <a:r>
              <a:rPr lang="en-US"/>
              <a:t>الفصل الدراسي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2022-02-25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2" name="Google Shape;102;p3" descr="Quran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134" y="2176955"/>
            <a:ext cx="2371725" cy="328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06" y="444684"/>
            <a:ext cx="4411483" cy="5836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65" name="Google Shape;365;p30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ثانياً: الحلق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Second: Al Halq (Throat)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7" name="Google Shape;367;p30"/>
          <p:cNvGraphicFramePr/>
          <p:nvPr>
            <p:extLst>
              <p:ext uri="{D42A27DB-BD31-4B8C-83A1-F6EECF244321}">
                <p14:modId xmlns:p14="http://schemas.microsoft.com/office/powerpoint/2010/main" val="3068158507"/>
              </p:ext>
            </p:extLst>
          </p:nvPr>
        </p:nvGraphicFramePr>
        <p:xfrm>
          <a:off x="3774221" y="5232600"/>
          <a:ext cx="6172200" cy="9749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{44A44AB6-B369-4836-A505-B03DC6F30AFF}</a:tableStyleId>
              </a:tblPr>
              <a:tblGrid>
                <a:gridCol w="2961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4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لِـوَسْـطِـهِ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فَـعَـيْـنٌ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حَـــاءُ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ثُـمَّ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لأَقْصَـى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الحَـلْـقِ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هَـمْـزٌ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هَـاءُ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xmlns="" id="{01021AE6-37A3-D74B-90D9-4AB68B3FA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207264" y="1905001"/>
            <a:ext cx="4897838" cy="32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3" name="Google Shape;373;p3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ثانياً: الحلق</a:t>
            </a: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Second: Al Halq (Throat)</a:t>
            </a:r>
            <a:endParaRPr sz="1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3588812" y="2328584"/>
            <a:ext cx="604867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الحروف الحلقية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Huruf Al-Halqiyyah 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(The throat letters)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ء  - هـ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ع  - ح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غ  - خ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solidFill>
                  <a:srgbClr val="FFFF00"/>
                </a:solidFill>
              </a:rPr>
              <a:t>ثالثًا: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KW" sz="9600" b="1" dirty="0">
                <a:solidFill>
                  <a:srgbClr val="FFFF00"/>
                </a:solidFill>
              </a:rPr>
              <a:t>اللسان</a:t>
            </a: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Third: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Al </a:t>
            </a:r>
            <a:r>
              <a:rPr lang="en-US" sz="4400" b="1" dirty="0" err="1">
                <a:solidFill>
                  <a:srgbClr val="FFFF00"/>
                </a:solidFill>
              </a:rPr>
              <a:t>Lisan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(the tongue)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3A2B1B-9468-6F4D-8A21-B78E9D7459BA}"/>
              </a:ext>
            </a:extLst>
          </p:cNvPr>
          <p:cNvSpPr txBox="1"/>
          <p:nvPr/>
        </p:nvSpPr>
        <p:spPr>
          <a:xfrm>
            <a:off x="3215623" y="1917213"/>
            <a:ext cx="7776032" cy="46166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عشرة مخارج خاصة</a:t>
            </a:r>
          </a:p>
          <a:p>
            <a:pPr algn="ctr" rtl="1"/>
            <a:r>
              <a:rPr lang="ar-KW" sz="3200" dirty="0">
                <a:solidFill>
                  <a:srgbClr val="003192"/>
                </a:solidFill>
              </a:rPr>
              <a:t>يخرج منها </a:t>
            </a:r>
            <a:r>
              <a:rPr lang="ar-KW" sz="3200" b="1" u="sng" dirty="0">
                <a:solidFill>
                  <a:srgbClr val="003192"/>
                </a:solidFill>
              </a:rPr>
              <a:t>ثمانية عشرة حرف</a:t>
            </a:r>
          </a:p>
          <a:p>
            <a:pPr algn="ctr" rtl="1"/>
            <a:r>
              <a:rPr lang="en-US" sz="1600" b="1" dirty="0">
                <a:solidFill>
                  <a:srgbClr val="FF0000"/>
                </a:solidFill>
              </a:rPr>
              <a:t>Ten particular </a:t>
            </a:r>
            <a:r>
              <a:rPr lang="en-US" sz="1600" b="1" dirty="0" err="1">
                <a:solidFill>
                  <a:srgbClr val="FF0000"/>
                </a:solidFill>
              </a:rPr>
              <a:t>makharij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 rtl="1"/>
            <a:r>
              <a:rPr lang="en-US" sz="1600" dirty="0">
                <a:solidFill>
                  <a:srgbClr val="003192"/>
                </a:solidFill>
              </a:rPr>
              <a:t>from which </a:t>
            </a:r>
            <a:r>
              <a:rPr lang="en-US" sz="1600" b="1" u="sng" dirty="0">
                <a:solidFill>
                  <a:srgbClr val="003192"/>
                </a:solidFill>
              </a:rPr>
              <a:t>Eighteen letters </a:t>
            </a:r>
            <a:r>
              <a:rPr lang="en-US" sz="1600" dirty="0">
                <a:solidFill>
                  <a:srgbClr val="003192"/>
                </a:solidFill>
              </a:rPr>
              <a:t>are produced</a:t>
            </a:r>
            <a:endParaRPr lang="ar-KW" sz="1600" dirty="0">
              <a:solidFill>
                <a:srgbClr val="003192"/>
              </a:solidFill>
            </a:endParaRPr>
          </a:p>
          <a:p>
            <a:pPr lvl="0" algn="r" rtl="1"/>
            <a:endParaRPr lang="ar-KW" dirty="0">
              <a:solidFill>
                <a:srgbClr val="003192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1. أقصى اللسان  </a:t>
            </a:r>
            <a:r>
              <a:rPr lang="en-US" sz="2000" b="1" dirty="0">
                <a:solidFill>
                  <a:srgbClr val="003192"/>
                </a:solidFill>
              </a:rPr>
              <a:t>The deepest part</a:t>
            </a:r>
            <a:r>
              <a:rPr lang="ar-KW" sz="2000" dirty="0">
                <a:solidFill>
                  <a:srgbClr val="003192"/>
                </a:solidFill>
              </a:rPr>
              <a:t>:   </a:t>
            </a:r>
            <a:r>
              <a:rPr lang="ar-SA" sz="2800" dirty="0">
                <a:solidFill>
                  <a:srgbClr val="FF0000"/>
                </a:solidFill>
              </a:rPr>
              <a:t>ق - ك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2. وسط اللسان  </a:t>
            </a:r>
            <a:r>
              <a:rPr lang="en-US" sz="2000" b="1" dirty="0">
                <a:solidFill>
                  <a:srgbClr val="003192"/>
                </a:solidFill>
              </a:rPr>
              <a:t>The middle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SA" sz="2800" dirty="0" err="1">
                <a:solidFill>
                  <a:srgbClr val="FF0000"/>
                </a:solidFill>
              </a:rPr>
              <a:t>ج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ش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ي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طرف اللسان  </a:t>
            </a:r>
            <a:r>
              <a:rPr lang="en-US" sz="2000" b="1" dirty="0">
                <a:solidFill>
                  <a:srgbClr val="003192"/>
                </a:solidFill>
              </a:rPr>
              <a:t>The closest part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lvl="0" algn="ctr" rtl="1">
              <a:spcAft>
                <a:spcPts val="600"/>
              </a:spcAft>
            </a:pPr>
            <a:r>
              <a:rPr lang="ar-SA" sz="2800" dirty="0" err="1">
                <a:solidFill>
                  <a:srgbClr val="FF0000"/>
                </a:solidFill>
              </a:rPr>
              <a:t>ت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ط</a:t>
            </a:r>
            <a:r>
              <a:rPr lang="ar-SA" sz="2800" dirty="0">
                <a:solidFill>
                  <a:srgbClr val="FF0000"/>
                </a:solidFill>
              </a:rPr>
              <a:t> - د  /  </a:t>
            </a:r>
            <a:r>
              <a:rPr lang="ar-SA" sz="2800" dirty="0" err="1">
                <a:solidFill>
                  <a:srgbClr val="FF0000"/>
                </a:solidFill>
              </a:rPr>
              <a:t>ث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ظ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ذ</a:t>
            </a:r>
            <a:r>
              <a:rPr lang="ar-SA" sz="2800" dirty="0">
                <a:solidFill>
                  <a:srgbClr val="FF0000"/>
                </a:solidFill>
              </a:rPr>
              <a:t>  /  </a:t>
            </a:r>
            <a:r>
              <a:rPr lang="ar-SA" sz="2800" dirty="0" err="1">
                <a:solidFill>
                  <a:srgbClr val="FF0000"/>
                </a:solidFill>
              </a:rPr>
              <a:t>ز</a:t>
            </a:r>
            <a:r>
              <a:rPr lang="ar-SA" sz="2800" dirty="0">
                <a:solidFill>
                  <a:srgbClr val="FF0000"/>
                </a:solidFill>
              </a:rPr>
              <a:t> - ص - </a:t>
            </a:r>
            <a:r>
              <a:rPr lang="ar-SA" sz="2800" dirty="0" err="1">
                <a:solidFill>
                  <a:srgbClr val="FF0000"/>
                </a:solidFill>
              </a:rPr>
              <a:t>س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br>
              <a:rPr lang="ar-SA" sz="2800" dirty="0">
                <a:solidFill>
                  <a:srgbClr val="FF0000"/>
                </a:solidFill>
              </a:rPr>
            </a:br>
            <a:r>
              <a:rPr lang="ar-SA" sz="2800" dirty="0">
                <a:solidFill>
                  <a:srgbClr val="FF0000"/>
                </a:solidFill>
              </a:rPr>
              <a:t>/  ل - ن - </a:t>
            </a:r>
            <a:r>
              <a:rPr lang="ar-SA" sz="2800" dirty="0" err="1">
                <a:solidFill>
                  <a:srgbClr val="FF0000"/>
                </a:solidFill>
              </a:rPr>
              <a:t>ر</a:t>
            </a:r>
            <a:endParaRPr lang="en-CA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حافة اللسان  </a:t>
            </a:r>
            <a:r>
              <a:rPr lang="en-US" sz="2000" b="1" dirty="0">
                <a:solidFill>
                  <a:srgbClr val="003192"/>
                </a:solidFill>
              </a:rPr>
              <a:t>The side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KW" sz="2800" dirty="0">
                <a:solidFill>
                  <a:srgbClr val="FF0000"/>
                </a:solidFill>
              </a:rPr>
              <a:t>ض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5" name="Google Shape;94;p2">
            <a:extLst>
              <a:ext uri="{FF2B5EF4-FFF2-40B4-BE49-F238E27FC236}">
                <a16:creationId xmlns:a16="http://schemas.microsoft.com/office/drawing/2014/main" xmlns="" id="{4D026B1C-0CB9-C446-9313-9195DCE56F80}"/>
              </a:ext>
            </a:extLst>
          </p:cNvPr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728A46-34F9-444C-A8A2-FE9593675A4E}"/>
              </a:ext>
            </a:extLst>
          </p:cNvPr>
          <p:cNvSpPr txBox="1"/>
          <p:nvPr/>
        </p:nvSpPr>
        <p:spPr>
          <a:xfrm>
            <a:off x="10933344" y="6550223"/>
            <a:ext cx="107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1.2</a:t>
            </a:r>
          </a:p>
        </p:txBody>
      </p:sp>
      <p:pic>
        <p:nvPicPr>
          <p:cNvPr id="18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36AA7559-BA21-CC4D-AB83-26924710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37" y="1910738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01A050B-3C56-A842-B0A4-8DCC6FD829F3}"/>
              </a:ext>
            </a:extLst>
          </p:cNvPr>
          <p:cNvSpPr txBox="1"/>
          <p:nvPr/>
        </p:nvSpPr>
        <p:spPr>
          <a:xfrm>
            <a:off x="7881135" y="3033382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B077A4-3241-1B45-9339-90F12640AA91}"/>
              </a:ext>
            </a:extLst>
          </p:cNvPr>
          <p:cNvSpPr txBox="1"/>
          <p:nvPr/>
        </p:nvSpPr>
        <p:spPr>
          <a:xfrm>
            <a:off x="8675556" y="3628424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6F88C5-9BF5-AA48-9B6B-ADC3DAF1F5F2}"/>
              </a:ext>
            </a:extLst>
          </p:cNvPr>
          <p:cNvSpPr txBox="1"/>
          <p:nvPr/>
        </p:nvSpPr>
        <p:spPr>
          <a:xfrm>
            <a:off x="8733434" y="4180957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8CB439-95FC-C146-83CF-6B4761F8C163}"/>
              </a:ext>
            </a:extLst>
          </p:cNvPr>
          <p:cNvSpPr txBox="1"/>
          <p:nvPr/>
        </p:nvSpPr>
        <p:spPr>
          <a:xfrm>
            <a:off x="3413517" y="3905681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82C4D2-5135-6B4A-8256-57619C29E42B}"/>
              </a:ext>
            </a:extLst>
          </p:cNvPr>
          <p:cNvGrpSpPr/>
          <p:nvPr/>
        </p:nvGrpSpPr>
        <p:grpSpPr>
          <a:xfrm>
            <a:off x="5563276" y="3760454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9B8BEAA3-6CAD-974C-902D-601964AFDE55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97ADC2B6-6A50-114B-9EAF-1CD28756B3D8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7FC8B347-4DAC-1C43-9BCC-2892605E6E10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31104D6-05F8-204C-90F1-38DD44FFA96A}"/>
                  </a:ext>
                </a:extLst>
              </p14:cNvPr>
              <p14:cNvContentPartPr/>
              <p14:nvPr/>
            </p14:nvContentPartPr>
            <p14:xfrm>
              <a:off x="5809738" y="4912634"/>
              <a:ext cx="383400" cy="237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1104D6-05F8-204C-90F1-38DD44FFA9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738" y="4876634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58579453-F859-C84D-B75F-E9F1E70A8B4E}"/>
                  </a:ext>
                </a:extLst>
              </p14:cNvPr>
              <p14:cNvContentPartPr/>
              <p14:nvPr/>
            </p14:nvContentPartPr>
            <p14:xfrm>
              <a:off x="6761157" y="4297257"/>
              <a:ext cx="546480" cy="9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579453-F859-C84D-B75F-E9F1E70A8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25157" y="4261257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C3F3711-210B-814E-82E9-00F4FC86493B}"/>
              </a:ext>
            </a:extLst>
          </p:cNvPr>
          <p:cNvSpPr txBox="1"/>
          <p:nvPr/>
        </p:nvSpPr>
        <p:spPr>
          <a:xfrm>
            <a:off x="3678658" y="4748307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4CBF6A-D5CA-6746-9F65-227684FB8811}"/>
              </a:ext>
            </a:extLst>
          </p:cNvPr>
          <p:cNvSpPr txBox="1"/>
          <p:nvPr/>
        </p:nvSpPr>
        <p:spPr>
          <a:xfrm>
            <a:off x="4755801" y="5744821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B54464B-4089-D34E-AFC5-F29EB3C035FF}"/>
              </a:ext>
            </a:extLst>
          </p:cNvPr>
          <p:cNvSpPr txBox="1"/>
          <p:nvPr/>
        </p:nvSpPr>
        <p:spPr>
          <a:xfrm>
            <a:off x="7659155" y="4790845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pic>
        <p:nvPicPr>
          <p:cNvPr id="15" name="Google Shape;442;p32" descr="C:\Users\HP\Desktop\صور مخارج الحروف والصفات\1752010-080544AM-1.gif">
            <a:extLst>
              <a:ext uri="{FF2B5EF4-FFF2-40B4-BE49-F238E27FC236}">
                <a16:creationId xmlns:a16="http://schemas.microsoft.com/office/drawing/2014/main" xmlns="" id="{D85D1BD1-9FED-CA49-8056-008A75538F43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1509" y="1764964"/>
            <a:ext cx="6096000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52;p33" descr="C:\Users\HP\Desktop\صور مخارج الحروف والصفات\375658482.jpg">
            <a:extLst>
              <a:ext uri="{FF2B5EF4-FFF2-40B4-BE49-F238E27FC236}">
                <a16:creationId xmlns:a16="http://schemas.microsoft.com/office/drawing/2014/main" xmlns="" id="{0BF15AD6-B3E8-9540-A293-D4BAFCB91B09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 b="3013"/>
          <a:stretch/>
        </p:blipFill>
        <p:spPr>
          <a:xfrm>
            <a:off x="624725" y="1672047"/>
            <a:ext cx="4692225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55;p33">
            <a:extLst>
              <a:ext uri="{FF2B5EF4-FFF2-40B4-BE49-F238E27FC236}">
                <a16:creationId xmlns:a16="http://schemas.microsoft.com/office/drawing/2014/main" xmlns="" id="{635073BA-2166-7E40-B07C-26EE7873AF37}"/>
              </a:ext>
            </a:extLst>
          </p:cNvPr>
          <p:cNvSpPr txBox="1"/>
          <p:nvPr/>
        </p:nvSpPr>
        <p:spPr>
          <a:xfrm>
            <a:off x="806004" y="2519498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Divisions of Upper Palate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Google Shape;488;p36">
            <a:extLst>
              <a:ext uri="{FF2B5EF4-FFF2-40B4-BE49-F238E27FC236}">
                <a16:creationId xmlns:a16="http://schemas.microsoft.com/office/drawing/2014/main" xmlns="" id="{41EE6B0B-AC23-5043-AD57-352168BABC49}"/>
              </a:ext>
            </a:extLst>
          </p:cNvPr>
          <p:cNvSpPr txBox="1"/>
          <p:nvPr/>
        </p:nvSpPr>
        <p:spPr>
          <a:xfrm>
            <a:off x="2931033" y="2195877"/>
            <a:ext cx="60486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</a:t>
            </a: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الحلق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يحاذيه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الحنك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الأعلى</a:t>
            </a:r>
            <a:r>
              <a:rPr lang="ar-SA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 المنطقة 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الرخوة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innermost end </a:t>
            </a:r>
            <a:r>
              <a:rPr lang="en-C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tongue</a:t>
            </a:r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/>
            </a:r>
            <a:b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throat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part of the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palate 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parallel to it</a:t>
            </a:r>
            <a:endParaRPr sz="24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9658515" y="1345241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0;p36">
            <a:extLst>
              <a:ext uri="{FF2B5EF4-FFF2-40B4-BE49-F238E27FC236}">
                <a16:creationId xmlns:a16="http://schemas.microsoft.com/office/drawing/2014/main" xmlns="" id="{B64D3760-A851-1C40-AA6C-12B3CA10F6D6}"/>
              </a:ext>
            </a:extLst>
          </p:cNvPr>
          <p:cNvGraphicFramePr/>
          <p:nvPr>
            <p:extLst/>
          </p:nvPr>
        </p:nvGraphicFramePr>
        <p:xfrm>
          <a:off x="2981686" y="5759706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Google Shape;493;p36">
            <a:extLst>
              <a:ext uri="{FF2B5EF4-FFF2-40B4-BE49-F238E27FC236}">
                <a16:creationId xmlns:a16="http://schemas.microsoft.com/office/drawing/2014/main" xmlns="" id="{0F2B9522-CD31-6545-8670-86D7A30AF48F}"/>
              </a:ext>
            </a:extLst>
          </p:cNvPr>
          <p:cNvSpPr txBox="1"/>
          <p:nvPr/>
        </p:nvSpPr>
        <p:spPr>
          <a:xfrm>
            <a:off x="5577327" y="4716188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6C89428C-6B00-7648-BEED-ACC33222F64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71676" t="30358" r="13509" b="55040"/>
          <a:stretch/>
        </p:blipFill>
        <p:spPr>
          <a:xfrm>
            <a:off x="9139047" y="2562879"/>
            <a:ext cx="2816157" cy="37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Google Shape;488;p36">
            <a:extLst>
              <a:ext uri="{FF2B5EF4-FFF2-40B4-BE49-F238E27FC236}">
                <a16:creationId xmlns:a16="http://schemas.microsoft.com/office/drawing/2014/main" xmlns="" id="{41EE6B0B-AC23-5043-AD57-352168BABC49}"/>
              </a:ext>
            </a:extLst>
          </p:cNvPr>
          <p:cNvSpPr txBox="1"/>
          <p:nvPr/>
        </p:nvSpPr>
        <p:spPr>
          <a:xfrm>
            <a:off x="2961829" y="2297456"/>
            <a:ext cx="60486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أسفل مخرج القاف</a:t>
            </a:r>
            <a:endParaRPr dirty="0"/>
          </a:p>
          <a:p>
            <a:pPr algn="ctr" rtl="1"/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ما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يحاذيه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من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الحنك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الأعلى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عند المنطقة </a:t>
            </a:r>
            <a:r>
              <a:rPr lang="en-CA" sz="2400" b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ا</a:t>
            </a:r>
            <a:r>
              <a:rPr lang="ar-SA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لصلبة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innermost end of the tongue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</a:t>
            </a:r>
            <a:r>
              <a:rPr lang="en-US" sz="1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1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Qaf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part of the hard </a:t>
            </a:r>
            <a:r>
              <a:rPr lang="en-US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palate 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parallel to it</a:t>
            </a:r>
            <a:endParaRPr sz="24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9589844" y="1282367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93;p36">
            <a:extLst>
              <a:ext uri="{FF2B5EF4-FFF2-40B4-BE49-F238E27FC236}">
                <a16:creationId xmlns:a16="http://schemas.microsoft.com/office/drawing/2014/main" xmlns="" id="{0F2B9522-CD31-6545-8670-86D7A30AF48F}"/>
              </a:ext>
            </a:extLst>
          </p:cNvPr>
          <p:cNvSpPr txBox="1"/>
          <p:nvPr/>
        </p:nvSpPr>
        <p:spPr>
          <a:xfrm>
            <a:off x="5717958" y="4698474"/>
            <a:ext cx="75608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oogle Shape;490;p36">
            <a:extLst>
              <a:ext uri="{FF2B5EF4-FFF2-40B4-BE49-F238E27FC236}">
                <a16:creationId xmlns:a16="http://schemas.microsoft.com/office/drawing/2014/main" xmlns="" id="{851A9FF4-1502-A841-9E78-74DFFEE60E9A}"/>
              </a:ext>
            </a:extLst>
          </p:cNvPr>
          <p:cNvGraphicFramePr/>
          <p:nvPr>
            <p:extLst/>
          </p:nvPr>
        </p:nvGraphicFramePr>
        <p:xfrm>
          <a:off x="3365146" y="5761404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42710933-332F-FD42-A31E-A94E1F5B4C4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7561" t="30460" r="28107" b="54938"/>
          <a:stretch/>
        </p:blipFill>
        <p:spPr>
          <a:xfrm>
            <a:off x="9304275" y="2482696"/>
            <a:ext cx="2726911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3A2B1B-9468-6F4D-8A21-B78E9D7459BA}"/>
              </a:ext>
            </a:extLst>
          </p:cNvPr>
          <p:cNvSpPr txBox="1"/>
          <p:nvPr/>
        </p:nvSpPr>
        <p:spPr>
          <a:xfrm>
            <a:off x="2972163" y="2638939"/>
            <a:ext cx="4692225" cy="372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اللهوية</a:t>
            </a:r>
          </a:p>
          <a:p>
            <a:pPr lvl="0" algn="ctr" rtl="1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Lahawiyyah</a:t>
            </a:r>
            <a:endParaRPr lang="en-US" sz="36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(Uvular letters) </a:t>
            </a:r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200000"/>
              </a:lnSpc>
            </a:pP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ق  /  ك</a:t>
            </a:r>
            <a:endParaRPr lang="en-US" sz="40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FBE9923-6C2E-E849-B9AC-2941576BA28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72473" t="30800" r="13942" b="58797"/>
          <a:stretch/>
        </p:blipFill>
        <p:spPr>
          <a:xfrm>
            <a:off x="7901163" y="2485471"/>
            <a:ext cx="3438398" cy="3510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A83585-B0EA-A34A-871D-5C8BD3043C3E}"/>
              </a:ext>
            </a:extLst>
          </p:cNvPr>
          <p:cNvSpPr txBox="1"/>
          <p:nvPr/>
        </p:nvSpPr>
        <p:spPr>
          <a:xfrm>
            <a:off x="10870279" y="1913085"/>
            <a:ext cx="938563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اللَّهَاة</a:t>
            </a:r>
            <a:endParaRPr lang="en-CA" sz="2400" dirty="0"/>
          </a:p>
          <a:p>
            <a:pPr algn="ctr" rtl="1"/>
            <a:r>
              <a:rPr lang="en-CA" sz="2400" dirty="0"/>
              <a:t>Uvula</a:t>
            </a:r>
            <a:endParaRPr lang="ar-S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4297FA3-A116-4246-B4B3-C4A3A8D3058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0870279" y="2328584"/>
            <a:ext cx="0" cy="1374956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9200257" y="159762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48;p42">
            <a:extLst>
              <a:ext uri="{FF2B5EF4-FFF2-40B4-BE49-F238E27FC236}">
                <a16:creationId xmlns:a16="http://schemas.microsoft.com/office/drawing/2014/main" xmlns="" id="{A025FD1C-3D96-1A4D-AE2D-93BFAD6FAC8C}"/>
              </a:ext>
            </a:extLst>
          </p:cNvPr>
          <p:cNvSpPr txBox="1"/>
          <p:nvPr/>
        </p:nvSpPr>
        <p:spPr>
          <a:xfrm>
            <a:off x="3191122" y="2181060"/>
            <a:ext cx="604867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وسط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يحاذية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الحنك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الأعلى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Middle 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of tongue</a:t>
            </a:r>
            <a:endParaRPr sz="2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palate just above it</a:t>
            </a:r>
            <a:endParaRPr sz="20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550;p42">
            <a:extLst>
              <a:ext uri="{FF2B5EF4-FFF2-40B4-BE49-F238E27FC236}">
                <a16:creationId xmlns:a16="http://schemas.microsoft.com/office/drawing/2014/main" xmlns="" id="{1C0AD1B3-8F44-5944-BD6C-EB94148ABBA5}"/>
              </a:ext>
            </a:extLst>
          </p:cNvPr>
          <p:cNvGraphicFramePr/>
          <p:nvPr>
            <p:extLst/>
          </p:nvPr>
        </p:nvGraphicFramePr>
        <p:xfrm>
          <a:off x="3359233" y="5907744"/>
          <a:ext cx="5712450" cy="4988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8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Google Shape;553;p42">
            <a:extLst>
              <a:ext uri="{FF2B5EF4-FFF2-40B4-BE49-F238E27FC236}">
                <a16:creationId xmlns:a16="http://schemas.microsoft.com/office/drawing/2014/main" xmlns="" id="{20634712-2C6E-EF4D-B4BC-B96AAF049C08}"/>
              </a:ext>
            </a:extLst>
          </p:cNvPr>
          <p:cNvSpPr txBox="1"/>
          <p:nvPr/>
        </p:nvSpPr>
        <p:spPr>
          <a:xfrm>
            <a:off x="4775298" y="4581509"/>
            <a:ext cx="323256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ج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7AE49826-05D9-D546-8BD2-CFBB6570C97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2140" t="30708" r="74025" b="58827"/>
          <a:stretch/>
        </p:blipFill>
        <p:spPr>
          <a:xfrm>
            <a:off x="8914996" y="2774070"/>
            <a:ext cx="3038012" cy="30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00"/>
                </a:solidFill>
              </a:rPr>
              <a:t>المقدمة</a:t>
            </a:r>
            <a:br>
              <a:rPr lang="en-US" sz="54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>The  introduction</a:t>
            </a:r>
            <a:endParaRPr sz="4000">
              <a:solidFill>
                <a:srgbClr val="FFFF00"/>
              </a:solidFill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2022-02-25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376977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46C7CBB-54A1-B14C-A259-6F6B8492395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2140" t="30708" r="45660" b="55507"/>
          <a:stretch/>
        </p:blipFill>
        <p:spPr>
          <a:xfrm>
            <a:off x="3938559" y="3613817"/>
            <a:ext cx="5666407" cy="24678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F9AD99-8CD9-084E-87F5-FF1FC16663D0}"/>
              </a:ext>
            </a:extLst>
          </p:cNvPr>
          <p:cNvSpPr txBox="1"/>
          <p:nvPr/>
        </p:nvSpPr>
        <p:spPr>
          <a:xfrm>
            <a:off x="8240484" y="5996427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Jeem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FABC69-060F-8E48-8FD2-310304A56441}"/>
              </a:ext>
            </a:extLst>
          </p:cNvPr>
          <p:cNvSpPr txBox="1"/>
          <p:nvPr/>
        </p:nvSpPr>
        <p:spPr>
          <a:xfrm>
            <a:off x="6217573" y="6049424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Sheen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4436E2-4F29-5145-8FA9-F3EF82E7BEE0}"/>
              </a:ext>
            </a:extLst>
          </p:cNvPr>
          <p:cNvSpPr txBox="1"/>
          <p:nvPr/>
        </p:nvSpPr>
        <p:spPr>
          <a:xfrm>
            <a:off x="4245692" y="6065528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D09A79-8F5F-8548-8B88-7B84FB56A279}"/>
              </a:ext>
            </a:extLst>
          </p:cNvPr>
          <p:cNvSpPr txBox="1"/>
          <p:nvPr/>
        </p:nvSpPr>
        <p:spPr>
          <a:xfrm>
            <a:off x="4425649" y="1920895"/>
            <a:ext cx="46922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الحروف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الشجرية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Al-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Shajryyah</a:t>
            </a:r>
            <a:endParaRPr lang="en-US"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middle of the tongue)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9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82;p45" descr="C:\Users\HP\Desktop\صور مخارج الحروف والصفات\71984648.jpg">
            <a:extLst>
              <a:ext uri="{FF2B5EF4-FFF2-40B4-BE49-F238E27FC236}">
                <a16:creationId xmlns:a16="http://schemas.microsoft.com/office/drawing/2014/main" xmlns="" id="{22550B1D-06B9-F647-A455-E29400E47D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744" y="1659146"/>
            <a:ext cx="3344479" cy="44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3;p45" descr="C:\Users\HP\Desktop\صور مخارج الحروف والصفات\86491036.jpg">
            <a:extLst>
              <a:ext uri="{FF2B5EF4-FFF2-40B4-BE49-F238E27FC236}">
                <a16:creationId xmlns:a16="http://schemas.microsoft.com/office/drawing/2014/main" xmlns="" id="{1C143A5D-47D7-CD4B-B9D2-7418A66B43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7269" y="1594571"/>
            <a:ext cx="3344479" cy="45317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DF53D0-9C98-EA40-BDD6-6419E8CE4DDF}"/>
              </a:ext>
            </a:extLst>
          </p:cNvPr>
          <p:cNvSpPr txBox="1"/>
          <p:nvPr/>
        </p:nvSpPr>
        <p:spPr>
          <a:xfrm>
            <a:off x="6961269" y="5864674"/>
            <a:ext cx="25738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 err="1">
                <a:solidFill>
                  <a:srgbClr val="FF0000"/>
                </a:solidFill>
              </a:rPr>
              <a:t>Ya</a:t>
            </a:r>
            <a:r>
              <a:rPr lang="en-CA" sz="2800" b="1" dirty="0">
                <a:solidFill>
                  <a:srgbClr val="FF0000"/>
                </a:solidFill>
              </a:rPr>
              <a:t>’ </a:t>
            </a:r>
            <a:r>
              <a:rPr lang="en-CA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1D80EB-EF4C-B54A-A648-135ACCAE9647}"/>
              </a:ext>
            </a:extLst>
          </p:cNvPr>
          <p:cNvSpPr txBox="1"/>
          <p:nvPr/>
        </p:nvSpPr>
        <p:spPr>
          <a:xfrm>
            <a:off x="2909630" y="5839815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r>
              <a:rPr lang="en-US" sz="2800" b="1" dirty="0">
                <a:solidFill>
                  <a:srgbClr val="FF0000"/>
                </a:solidFill>
              </a:rPr>
              <a:t> Non-</a:t>
            </a:r>
            <a:r>
              <a:rPr lang="en-US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9358440" y="2070701"/>
            <a:ext cx="9720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CA" sz="66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03;p47">
            <a:extLst>
              <a:ext uri="{FF2B5EF4-FFF2-40B4-BE49-F238E27FC236}">
                <a16:creationId xmlns:a16="http://schemas.microsoft.com/office/drawing/2014/main" xmlns="" id="{8142C89F-5667-C948-A97C-E7C3D8A129A5}"/>
              </a:ext>
            </a:extLst>
          </p:cNvPr>
          <p:cNvSpPr txBox="1"/>
          <p:nvPr/>
        </p:nvSpPr>
        <p:spPr>
          <a:xfrm>
            <a:off x="3672248" y="2070701"/>
            <a:ext cx="604867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إحدى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حافتي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الأضراس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اليسرى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أو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اليمنى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of the edges of the tongue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upper molars</a:t>
            </a:r>
            <a:endParaRPr sz="2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07;p47">
            <a:extLst>
              <a:ext uri="{FF2B5EF4-FFF2-40B4-BE49-F238E27FC236}">
                <a16:creationId xmlns:a16="http://schemas.microsoft.com/office/drawing/2014/main" xmlns="" id="{DB63269C-0591-5045-94EA-921E36C53B8D}"/>
              </a:ext>
            </a:extLst>
          </p:cNvPr>
          <p:cNvSpPr txBox="1"/>
          <p:nvPr/>
        </p:nvSpPr>
        <p:spPr>
          <a:xfrm>
            <a:off x="6292915" y="4407776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618;p48">
            <a:extLst>
              <a:ext uri="{FF2B5EF4-FFF2-40B4-BE49-F238E27FC236}">
                <a16:creationId xmlns:a16="http://schemas.microsoft.com/office/drawing/2014/main" xmlns="" id="{30F8DB70-EEB3-004C-813E-4402DCBFC0BE}"/>
              </a:ext>
            </a:extLst>
          </p:cNvPr>
          <p:cNvGraphicFramePr/>
          <p:nvPr>
            <p:extLst/>
          </p:nvPr>
        </p:nvGraphicFramePr>
        <p:xfrm>
          <a:off x="4008470" y="5371751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3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pic>
        <p:nvPicPr>
          <p:cNvPr id="11" name="Google Shape;626;p49" descr="C:\Users\HP\Desktop\صور مخارج الحروف والصفات\مخرج الضاد.jpg">
            <a:extLst>
              <a:ext uri="{FF2B5EF4-FFF2-40B4-BE49-F238E27FC236}">
                <a16:creationId xmlns:a16="http://schemas.microsoft.com/office/drawing/2014/main" xmlns="" id="{1D90E959-835F-7C49-B334-3C9C461A9EC9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344090" y="1580606"/>
            <a:ext cx="6829969" cy="49036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55;p33">
            <a:extLst>
              <a:ext uri="{FF2B5EF4-FFF2-40B4-BE49-F238E27FC236}">
                <a16:creationId xmlns:a16="http://schemas.microsoft.com/office/drawing/2014/main" xmlns="" id="{A45D90BF-BD09-714C-80C1-2DBB6D7646C6}"/>
              </a:ext>
            </a:extLst>
          </p:cNvPr>
          <p:cNvSpPr txBox="1"/>
          <p:nvPr/>
        </p:nvSpPr>
        <p:spPr>
          <a:xfrm>
            <a:off x="7385828" y="2226668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Daad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7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6196722" y="3029430"/>
            <a:ext cx="61656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3192"/>
                </a:solidFill>
                <a:cs typeface="Calibri"/>
              </a:rPr>
              <a:t>الحرف</a:t>
            </a:r>
            <a:r>
              <a:rPr lang="ar-SA" sz="2800" b="1" dirty="0">
                <a:solidFill>
                  <a:srgbClr val="FF0000"/>
                </a:solidFill>
                <a:cs typeface="Calibri"/>
              </a:rPr>
              <a:t> المُسْتَطِيل</a:t>
            </a:r>
          </a:p>
          <a:p>
            <a:pPr algn="ctr">
              <a:lnSpc>
                <a:spcPct val="150000"/>
              </a:lnSpc>
            </a:pPr>
            <a:r>
              <a:rPr lang="en-CA" sz="2800" b="1" dirty="0">
                <a:solidFill>
                  <a:srgbClr val="003192"/>
                </a:solidFill>
                <a:cs typeface="Calibri"/>
              </a:rPr>
              <a:t>Al-</a:t>
            </a:r>
            <a:r>
              <a:rPr lang="en-CA" sz="2800" b="1" dirty="0" err="1">
                <a:solidFill>
                  <a:srgbClr val="003192"/>
                </a:solidFill>
                <a:cs typeface="Calibri"/>
              </a:rPr>
              <a:t>Harf</a:t>
            </a:r>
            <a:r>
              <a:rPr lang="en-CA" sz="2800" b="1" dirty="0">
                <a:solidFill>
                  <a:srgbClr val="FF0000"/>
                </a:solidFill>
                <a:cs typeface="Calibri"/>
              </a:rPr>
              <a:t> Al-</a:t>
            </a:r>
            <a:r>
              <a:rPr lang="en-CA" sz="2800" b="1" dirty="0" err="1">
                <a:solidFill>
                  <a:srgbClr val="FF0000"/>
                </a:solidFill>
                <a:cs typeface="Calibri"/>
              </a:rPr>
              <a:t>Mustateel</a:t>
            </a:r>
            <a:endParaRPr lang="en-CA" sz="2800" b="1" dirty="0">
              <a:solidFill>
                <a:srgbClr val="FF0000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CA" dirty="0">
                <a:solidFill>
                  <a:srgbClr val="003192"/>
                </a:solidFill>
                <a:cs typeface="Calibri"/>
              </a:rPr>
              <a:t>(A 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letters with a long </a:t>
            </a:r>
            <a:r>
              <a:rPr lang="en-US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)</a:t>
            </a:r>
            <a:endParaRPr lang="ar-KW" dirty="0">
              <a:solidFill>
                <a:srgbClr val="003192"/>
              </a:solidFill>
              <a:cs typeface="Calibri"/>
            </a:endParaRPr>
          </a:p>
          <a:p>
            <a:pPr lvl="0" algn="ctr" rtl="1"/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E24480DC-6822-CA46-BA83-196511A4804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66519" t="48928" r="19525" b="40873"/>
          <a:stretch/>
        </p:blipFill>
        <p:spPr>
          <a:xfrm>
            <a:off x="3477142" y="2109931"/>
            <a:ext cx="3610116" cy="35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8402626" y="179739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49;p52">
            <a:extLst>
              <a:ext uri="{FF2B5EF4-FFF2-40B4-BE49-F238E27FC236}">
                <a16:creationId xmlns:a16="http://schemas.microsoft.com/office/drawing/2014/main" xmlns="" id="{5E998533-D7F8-104B-9E66-95C7D0A234A8}"/>
              </a:ext>
            </a:extLst>
          </p:cNvPr>
          <p:cNvSpPr txBox="1"/>
          <p:nvPr/>
        </p:nvSpPr>
        <p:spPr>
          <a:xfrm>
            <a:off x="2875831" y="2382632"/>
            <a:ext cx="636396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أدنى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حافة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منتهاها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يحاذيها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اللَّثَة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CA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closest part of the edge of the tongue to its end </a:t>
            </a:r>
          </a:p>
          <a:p>
            <a:pPr lvl="0" algn="ctr" rtl="1"/>
            <a:r>
              <a:rPr lang="en-CA" sz="20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with the part from the upper gums parallel to it</a:t>
            </a:r>
            <a:endParaRPr sz="20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6" name="Google Shape;651;p52">
            <a:extLst>
              <a:ext uri="{FF2B5EF4-FFF2-40B4-BE49-F238E27FC236}">
                <a16:creationId xmlns:a16="http://schemas.microsoft.com/office/drawing/2014/main" xmlns="" id="{768E153A-7B25-3B4C-AAA9-F4709BD3BA9B}"/>
              </a:ext>
            </a:extLst>
          </p:cNvPr>
          <p:cNvGraphicFramePr/>
          <p:nvPr>
            <p:extLst/>
          </p:nvPr>
        </p:nvGraphicFramePr>
        <p:xfrm>
          <a:off x="3349063" y="5803719"/>
          <a:ext cx="5225648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507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Google Shape;654;p52">
            <a:extLst>
              <a:ext uri="{FF2B5EF4-FFF2-40B4-BE49-F238E27FC236}">
                <a16:creationId xmlns:a16="http://schemas.microsoft.com/office/drawing/2014/main" xmlns="" id="{F4C9DB6C-E22F-E84E-9DA8-0AF4D54D29F3}"/>
              </a:ext>
            </a:extLst>
          </p:cNvPr>
          <p:cNvSpPr txBox="1"/>
          <p:nvPr/>
        </p:nvSpPr>
        <p:spPr>
          <a:xfrm>
            <a:off x="5513766" y="4867485"/>
            <a:ext cx="89624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D580F755-E7FA-AC49-B5F8-B5CD5B575DE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1565" t="48519" r="34234" b="37290"/>
          <a:stretch/>
        </p:blipFill>
        <p:spPr>
          <a:xfrm>
            <a:off x="9285233" y="2397557"/>
            <a:ext cx="2604021" cy="3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 descr="مخرج حرف اللام - مدونة قرآنيات">
            <a:extLst>
              <a:ext uri="{FF2B5EF4-FFF2-40B4-BE49-F238E27FC236}">
                <a16:creationId xmlns:a16="http://schemas.microsoft.com/office/drawing/2014/main" xmlns="" id="{0F5BDB85-A272-0C47-871D-3D31D82E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57" y="1604743"/>
            <a:ext cx="6392854" cy="47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55;p33">
            <a:extLst>
              <a:ext uri="{FF2B5EF4-FFF2-40B4-BE49-F238E27FC236}">
                <a16:creationId xmlns:a16="http://schemas.microsoft.com/office/drawing/2014/main" xmlns="" id="{4F3EFE16-3F9E-5A43-937F-82045AE25C2B}"/>
              </a:ext>
            </a:extLst>
          </p:cNvPr>
          <p:cNvSpPr txBox="1"/>
          <p:nvPr/>
        </p:nvSpPr>
        <p:spPr>
          <a:xfrm>
            <a:off x="4491350" y="1604743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Lam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5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8348135" y="1851709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68;p54">
            <a:extLst>
              <a:ext uri="{FF2B5EF4-FFF2-40B4-BE49-F238E27FC236}">
                <a16:creationId xmlns:a16="http://schemas.microsoft.com/office/drawing/2014/main" xmlns="" id="{7EDC11E0-CECD-6243-93ED-7FFE50121124}"/>
              </a:ext>
            </a:extLst>
          </p:cNvPr>
          <p:cNvSpPr txBox="1"/>
          <p:nvPr/>
        </p:nvSpPr>
        <p:spPr>
          <a:xfrm>
            <a:off x="2952206" y="2320484"/>
            <a:ext cx="6048672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dirty="0"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تحت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اللام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قليلا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يليه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لَثَة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الأسنان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CA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C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end of the tip </a:t>
            </a:r>
            <a:r>
              <a:rPr lang="en-CA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tongue</a:t>
            </a:r>
            <a:r>
              <a:rPr lang="en-CA" sz="20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below 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Makhraj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of the lam </a:t>
            </a:r>
          </a:p>
          <a:p>
            <a:pPr lvl="0" algn="ctr"/>
            <a:r>
              <a:rPr lang="en-CA" sz="20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With the nearest part of the upper gums</a:t>
            </a:r>
            <a:endParaRPr sz="20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4" name="Google Shape;670;p54">
            <a:extLst>
              <a:ext uri="{FF2B5EF4-FFF2-40B4-BE49-F238E27FC236}">
                <a16:creationId xmlns:a16="http://schemas.microsoft.com/office/drawing/2014/main" xmlns="" id="{BF9B7C35-3B29-7344-8C44-3299AF80A609}"/>
              </a:ext>
            </a:extLst>
          </p:cNvPr>
          <p:cNvGraphicFramePr/>
          <p:nvPr>
            <p:extLst/>
          </p:nvPr>
        </p:nvGraphicFramePr>
        <p:xfrm>
          <a:off x="3442765" y="5891526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Google Shape;673;p54">
            <a:extLst>
              <a:ext uri="{FF2B5EF4-FFF2-40B4-BE49-F238E27FC236}">
                <a16:creationId xmlns:a16="http://schemas.microsoft.com/office/drawing/2014/main" xmlns="" id="{BB85A50B-8819-8D4B-983B-E6D6B5E7B96B}"/>
              </a:ext>
            </a:extLst>
          </p:cNvPr>
          <p:cNvSpPr/>
          <p:nvPr/>
        </p:nvSpPr>
        <p:spPr>
          <a:xfrm>
            <a:off x="2900518" y="5038349"/>
            <a:ext cx="28191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المظهرة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والمتحركة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 Izhar or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Haraka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74;p54">
            <a:extLst>
              <a:ext uri="{FF2B5EF4-FFF2-40B4-BE49-F238E27FC236}">
                <a16:creationId xmlns:a16="http://schemas.microsoft.com/office/drawing/2014/main" xmlns="" id="{B418B7A0-6FB7-604B-B5DC-E7AABF2D254B}"/>
              </a:ext>
            </a:extLst>
          </p:cNvPr>
          <p:cNvSpPr txBox="1"/>
          <p:nvPr/>
        </p:nvSpPr>
        <p:spPr>
          <a:xfrm>
            <a:off x="5951089" y="4848490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9F576E3-ECE9-BC4C-B351-51122C2070F4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4059" t="48474" r="51946" b="37290"/>
          <a:stretch/>
        </p:blipFill>
        <p:spPr>
          <a:xfrm>
            <a:off x="9349340" y="2328584"/>
            <a:ext cx="2558331" cy="34699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6A5CB8-1EB7-FA48-A02B-EE5187B6F17B}"/>
              </a:ext>
            </a:extLst>
          </p:cNvPr>
          <p:cNvSpPr txBox="1"/>
          <p:nvPr/>
        </p:nvSpPr>
        <p:spPr>
          <a:xfrm>
            <a:off x="10786918" y="5629916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Nun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8587051" y="1782964"/>
            <a:ext cx="65274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-CA"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94;p56">
            <a:extLst>
              <a:ext uri="{FF2B5EF4-FFF2-40B4-BE49-F238E27FC236}">
                <a16:creationId xmlns:a16="http://schemas.microsoft.com/office/drawing/2014/main" xmlns="" id="{DE2B6C3B-9708-5A4B-9723-1254189708A3}"/>
              </a:ext>
            </a:extLst>
          </p:cNvPr>
          <p:cNvSpPr txBox="1"/>
          <p:nvPr/>
        </p:nvSpPr>
        <p:spPr>
          <a:xfrm>
            <a:off x="2808005" y="2143433"/>
            <a:ext cx="628784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ظهره</a:t>
            </a:r>
            <a:endParaRPr lang="ar-SA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بعد مخرج النون</a:t>
            </a:r>
            <a:endParaRPr lang="ar-SA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CA" sz="36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CA" sz="3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tip of </a:t>
            </a:r>
            <a:r>
              <a:rPr lang="en-CA" sz="36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 tongue </a:t>
            </a:r>
            <a:r>
              <a:rPr lang="en-C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near to its</a:t>
            </a:r>
            <a:r>
              <a:rPr lang="en-C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upper surface</a:t>
            </a:r>
            <a:r>
              <a:rPr lang="en-CA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CA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next to 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Makhraj</a:t>
            </a:r>
            <a:r>
              <a:rPr lang="en-CA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of the noon</a:t>
            </a:r>
            <a:endParaRPr sz="24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699;p56">
            <a:extLst>
              <a:ext uri="{FF2B5EF4-FFF2-40B4-BE49-F238E27FC236}">
                <a16:creationId xmlns:a16="http://schemas.microsoft.com/office/drawing/2014/main" xmlns="" id="{C8CEC8C4-F0BF-A94D-8AB3-C44DDCBAF22F}"/>
              </a:ext>
            </a:extLst>
          </p:cNvPr>
          <p:cNvSpPr txBox="1"/>
          <p:nvPr/>
        </p:nvSpPr>
        <p:spPr>
          <a:xfrm>
            <a:off x="5927426" y="4829021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D43D46F5-F0DE-9442-9C23-EB0B04886F9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9535" t="48346" r="66464" b="41093"/>
          <a:stretch/>
        </p:blipFill>
        <p:spPr>
          <a:xfrm>
            <a:off x="9189840" y="2893134"/>
            <a:ext cx="2794553" cy="2810699"/>
          </a:xfrm>
          <a:prstGeom prst="rect">
            <a:avLst/>
          </a:prstGeom>
        </p:spPr>
      </p:pic>
      <p:graphicFrame>
        <p:nvGraphicFramePr>
          <p:cNvPr id="13" name="Google Shape;670;p54">
            <a:extLst>
              <a:ext uri="{FF2B5EF4-FFF2-40B4-BE49-F238E27FC236}">
                <a16:creationId xmlns:a16="http://schemas.microsoft.com/office/drawing/2014/main" xmlns="" id="{1E010D64-C965-2949-93B5-4567B11B395B}"/>
              </a:ext>
            </a:extLst>
          </p:cNvPr>
          <p:cNvGraphicFramePr/>
          <p:nvPr>
            <p:extLst/>
          </p:nvPr>
        </p:nvGraphicFramePr>
        <p:xfrm>
          <a:off x="3434521" y="5905773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7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A3F5E10-3037-2B46-BD92-EE52D7C27CE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214" t="48346" r="66464" b="37290"/>
          <a:stretch/>
        </p:blipFill>
        <p:spPr>
          <a:xfrm>
            <a:off x="4583162" y="2123325"/>
            <a:ext cx="5137758" cy="34742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77F7E2-3C2F-4E4B-ABEB-48126E0655A4}"/>
              </a:ext>
            </a:extLst>
          </p:cNvPr>
          <p:cNvSpPr txBox="1"/>
          <p:nvPr/>
        </p:nvSpPr>
        <p:spPr>
          <a:xfrm>
            <a:off x="2989977" y="5392272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Tafkheem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051DDF-7D7A-6448-B8CE-0BB110FF0ADA}"/>
              </a:ext>
            </a:extLst>
          </p:cNvPr>
          <p:cNvSpPr txBox="1"/>
          <p:nvPr/>
        </p:nvSpPr>
        <p:spPr>
          <a:xfrm>
            <a:off x="7807303" y="5442541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Tarqeeq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0F2ADDF-CD98-3B47-B0BE-7B9AE6356454}"/>
              </a:ext>
            </a:extLst>
          </p:cNvPr>
          <p:cNvCxnSpPr/>
          <p:nvPr/>
        </p:nvCxnSpPr>
        <p:spPr>
          <a:xfrm flipH="1">
            <a:off x="9202023" y="3175399"/>
            <a:ext cx="1666274" cy="25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0BA654F-3FAD-3847-B881-2B07023AAFD0}"/>
              </a:ext>
            </a:extLst>
          </p:cNvPr>
          <p:cNvCxnSpPr>
            <a:cxnSpLocks/>
          </p:cNvCxnSpPr>
          <p:nvPr/>
        </p:nvCxnSpPr>
        <p:spPr>
          <a:xfrm>
            <a:off x="3707951" y="2861110"/>
            <a:ext cx="3058609" cy="314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7" name="Google Shape;117;p5"/>
          <p:cNvSpPr txBox="1"/>
          <p:nvPr/>
        </p:nvSpPr>
        <p:spPr>
          <a:xfrm>
            <a:off x="3376446" y="1776389"/>
            <a:ext cx="8280919" cy="248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المخارج: 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جمع مَخْرَج ... </a:t>
            </a:r>
            <a:endParaRPr sz="3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لغةً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محلُّ الخروج.</a:t>
            </a:r>
            <a:b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اصطلاحًا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اسم لموضع خروج الحرف وتمييزه عن غيره.</a:t>
            </a:r>
            <a:endParaRPr sz="3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3268434" y="4460858"/>
            <a:ext cx="849694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Lexically</a:t>
            </a:r>
            <a:r>
              <a:rPr lang="en-US" sz="32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: the place of articulation </a:t>
            </a:r>
            <a:r>
              <a:rPr lang="en-US" sz="32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Terminologically</a:t>
            </a:r>
            <a:r>
              <a:rPr lang="en-US" sz="32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:  the place of articulation of a certain </a:t>
            </a:r>
            <a:r>
              <a:rPr lang="en-US" sz="3200" b="0" i="1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harf</a:t>
            </a:r>
            <a:r>
              <a:rPr lang="en-US" sz="32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 (letter) that distinguishes it from others. </a:t>
            </a:r>
            <a:endParaRPr sz="32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5919462" y="2499751"/>
            <a:ext cx="6165668" cy="228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</a:t>
            </a:r>
            <a:r>
              <a:rPr lang="en-CA" sz="28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ذ</a:t>
            </a:r>
            <a:r>
              <a:rPr lang="ar-S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لقية</a:t>
            </a: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Al-</a:t>
            </a:r>
            <a:r>
              <a:rPr lang="en-C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Dh</a:t>
            </a:r>
            <a:r>
              <a:rPr lang="en-US" sz="28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alqiyyah</a:t>
            </a:r>
            <a:endParaRPr lang="en-US" sz="28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easily produced from tongue tip)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>
              <a:lnSpc>
                <a:spcPct val="200000"/>
              </a:lnSpc>
            </a:pPr>
            <a:r>
              <a:rPr lang="ar-SA" sz="4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ر</a:t>
            </a: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– ن – ل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17" name="Picture 16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AACC7BF6-2F04-B04F-A87D-2073F2FEB44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4059" t="48778" r="51946" b="40912"/>
          <a:stretch/>
        </p:blipFill>
        <p:spPr>
          <a:xfrm>
            <a:off x="3104371" y="2096942"/>
            <a:ext cx="3354740" cy="329533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22EC061-F91D-BA49-85AB-E9E956B3E372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3465793" y="3429000"/>
            <a:ext cx="727384" cy="234953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4CBC3A-7A30-A14E-A10E-EB7B63BEAE07}"/>
              </a:ext>
            </a:extLst>
          </p:cNvPr>
          <p:cNvSpPr txBox="1"/>
          <p:nvPr/>
        </p:nvSpPr>
        <p:spPr>
          <a:xfrm>
            <a:off x="2630242" y="5778531"/>
            <a:ext cx="1671102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الذَّلق</a:t>
            </a:r>
            <a:r>
              <a:rPr lang="en-CA" sz="2400" dirty="0" err="1"/>
              <a:t>Dhalaq</a:t>
            </a:r>
            <a:r>
              <a:rPr lang="en-CA" sz="24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892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8463033" y="1825618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35;p60">
            <a:extLst>
              <a:ext uri="{FF2B5EF4-FFF2-40B4-BE49-F238E27FC236}">
                <a16:creationId xmlns:a16="http://schemas.microsoft.com/office/drawing/2014/main" xmlns="" id="{3472AE69-9081-6344-BEAF-C2BDA5815EC0}"/>
              </a:ext>
            </a:extLst>
          </p:cNvPr>
          <p:cNvSpPr txBox="1"/>
          <p:nvPr/>
        </p:nvSpPr>
        <p:spPr>
          <a:xfrm>
            <a:off x="3202118" y="2187500"/>
            <a:ext cx="5665843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أصول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dirty="0">
              <a:solidFill>
                <a:srgbClr val="003192"/>
              </a:solidFill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front end 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tip 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part of the </a:t>
            </a:r>
            <a:r>
              <a:rPr lang="en-C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roots</a:t>
            </a:r>
            <a:r>
              <a:rPr lang="en-C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  <a:endParaRPr sz="2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Google Shape;737;p60">
            <a:extLst>
              <a:ext uri="{FF2B5EF4-FFF2-40B4-BE49-F238E27FC236}">
                <a16:creationId xmlns:a16="http://schemas.microsoft.com/office/drawing/2014/main" xmlns="" id="{DF9DCFC2-8272-2A43-AC3F-6966CE04A9BC}"/>
              </a:ext>
            </a:extLst>
          </p:cNvPr>
          <p:cNvGraphicFramePr/>
          <p:nvPr>
            <p:extLst/>
          </p:nvPr>
        </p:nvGraphicFramePr>
        <p:xfrm>
          <a:off x="3556600" y="5876233"/>
          <a:ext cx="5712450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Google Shape;740;p60">
            <a:extLst>
              <a:ext uri="{FF2B5EF4-FFF2-40B4-BE49-F238E27FC236}">
                <a16:creationId xmlns:a16="http://schemas.microsoft.com/office/drawing/2014/main" xmlns="" id="{87046370-1481-9642-A9AC-FA3AA785F6FF}"/>
              </a:ext>
            </a:extLst>
          </p:cNvPr>
          <p:cNvSpPr txBox="1"/>
          <p:nvPr/>
        </p:nvSpPr>
        <p:spPr>
          <a:xfrm>
            <a:off x="4873146" y="4732656"/>
            <a:ext cx="270030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CF93746F-85C2-9D41-BF05-3F9992828899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66108" t="66642" r="19834" b="22442"/>
          <a:stretch/>
        </p:blipFill>
        <p:spPr>
          <a:xfrm>
            <a:off x="9002296" y="2499924"/>
            <a:ext cx="2959405" cy="30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7EB94959-E4DE-5847-8A87-38A46B805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08" t="66382" r="4675" b="19241"/>
          <a:stretch/>
        </p:blipFill>
        <p:spPr>
          <a:xfrm>
            <a:off x="3006398" y="2080987"/>
            <a:ext cx="5290109" cy="3470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236AB1-7A98-B548-9797-40463FB5DA17}"/>
              </a:ext>
            </a:extLst>
          </p:cNvPr>
          <p:cNvSpPr txBox="1"/>
          <p:nvPr/>
        </p:nvSpPr>
        <p:spPr>
          <a:xfrm>
            <a:off x="6338829" y="5399454"/>
            <a:ext cx="11596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T’aa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1D80EB-EF4C-B54A-A648-135ACCAE9647}"/>
              </a:ext>
            </a:extLst>
          </p:cNvPr>
          <p:cNvSpPr txBox="1"/>
          <p:nvPr/>
        </p:nvSpPr>
        <p:spPr>
          <a:xfrm>
            <a:off x="3218916" y="5391966"/>
            <a:ext cx="169592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Dal – </a:t>
            </a:r>
            <a:r>
              <a:rPr lang="en-US" sz="2800" b="1" dirty="0" err="1">
                <a:solidFill>
                  <a:srgbClr val="FF0000"/>
                </a:solidFill>
              </a:rPr>
              <a:t>Taa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A93074-9AC0-B142-B856-14F951DBF796}"/>
              </a:ext>
            </a:extLst>
          </p:cNvPr>
          <p:cNvSpPr txBox="1"/>
          <p:nvPr/>
        </p:nvSpPr>
        <p:spPr>
          <a:xfrm>
            <a:off x="8562857" y="2552377"/>
            <a:ext cx="34856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النطعية</a:t>
            </a: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Nata`iyyah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“rugae”)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77FB7EF-0293-0A41-BB19-EE1E6EC3626F}"/>
              </a:ext>
            </a:extLst>
          </p:cNvPr>
          <p:cNvCxnSpPr>
            <a:cxnSpLocks/>
          </p:cNvCxnSpPr>
          <p:nvPr/>
        </p:nvCxnSpPr>
        <p:spPr>
          <a:xfrm flipH="1">
            <a:off x="2296973" y="2924926"/>
            <a:ext cx="1372916" cy="283805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6F1806-8CFC-A448-927B-5CADE7C816EB}"/>
              </a:ext>
            </a:extLst>
          </p:cNvPr>
          <p:cNvSpPr txBox="1"/>
          <p:nvPr/>
        </p:nvSpPr>
        <p:spPr>
          <a:xfrm>
            <a:off x="156117" y="5740679"/>
            <a:ext cx="2850281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1400" b="1" dirty="0">
                <a:solidFill>
                  <a:srgbClr val="002060"/>
                </a:solidFill>
              </a:rPr>
              <a:t>النِطَع (المنطقة الخشنة)</a:t>
            </a:r>
            <a:r>
              <a:rPr lang="en-CA" sz="1400" b="1" dirty="0">
                <a:solidFill>
                  <a:srgbClr val="002060"/>
                </a:solidFill>
              </a:rPr>
              <a:t/>
            </a:r>
            <a:br>
              <a:rPr lang="en-CA" sz="1400" b="1" dirty="0">
                <a:solidFill>
                  <a:srgbClr val="002060"/>
                </a:solidFill>
              </a:rPr>
            </a:br>
            <a:r>
              <a:rPr lang="ar-SA" sz="1400" b="1" dirty="0">
                <a:solidFill>
                  <a:srgbClr val="002060"/>
                </a:solidFill>
              </a:rPr>
              <a:t> </a:t>
            </a:r>
            <a:r>
              <a:rPr lang="en-CA" sz="1400" b="1" dirty="0">
                <a:solidFill>
                  <a:srgbClr val="002060"/>
                </a:solidFill>
              </a:rPr>
              <a:t>Al-Nita’ (The rough skin of the upper pallet)</a:t>
            </a: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8094287" y="1630490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16;p67">
            <a:extLst>
              <a:ext uri="{FF2B5EF4-FFF2-40B4-BE49-F238E27FC236}">
                <a16:creationId xmlns:a16="http://schemas.microsoft.com/office/drawing/2014/main" xmlns="" id="{0712F448-0850-074A-9382-5AC1E1198123}"/>
              </a:ext>
            </a:extLst>
          </p:cNvPr>
          <p:cNvSpPr txBox="1"/>
          <p:nvPr/>
        </p:nvSpPr>
        <p:spPr>
          <a:xfrm>
            <a:off x="3069202" y="2013164"/>
            <a:ext cx="6048672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32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3192"/>
              </a:solidFill>
            </a:endParaRPr>
          </a:p>
          <a:p>
            <a:pPr lvl="0" algn="ctr" rtl="1"/>
            <a:endParaRPr lang="en-US" sz="1600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upper side 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tip </a:t>
            </a:r>
          </a:p>
          <a:p>
            <a:pPr lvl="0" algn="ctr" rtl="1"/>
            <a:r>
              <a:rPr lang="en-US" sz="20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</a:t>
            </a:r>
          </a:p>
          <a:p>
            <a:pPr lvl="0" algn="ctr" rtl="1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tips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  <a:endParaRPr sz="2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817;p67">
            <a:extLst>
              <a:ext uri="{FF2B5EF4-FFF2-40B4-BE49-F238E27FC236}">
                <a16:creationId xmlns:a16="http://schemas.microsoft.com/office/drawing/2014/main" xmlns="" id="{A0BCFF72-42E8-0D4D-94B1-61F70B0471B6}"/>
              </a:ext>
            </a:extLst>
          </p:cNvPr>
          <p:cNvGraphicFramePr/>
          <p:nvPr>
            <p:extLst/>
          </p:nvPr>
        </p:nvGraphicFramePr>
        <p:xfrm>
          <a:off x="3268128" y="5477145"/>
          <a:ext cx="5712450" cy="8828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521276"/>
                  </a:ext>
                </a:extLst>
              </a:tr>
            </a:tbl>
          </a:graphicData>
        </a:graphic>
      </p:graphicFrame>
      <p:sp>
        <p:nvSpPr>
          <p:cNvPr id="19" name="Google Shape;821;p67">
            <a:extLst>
              <a:ext uri="{FF2B5EF4-FFF2-40B4-BE49-F238E27FC236}">
                <a16:creationId xmlns:a16="http://schemas.microsoft.com/office/drawing/2014/main" xmlns="" id="{85FDB787-4AAF-C348-BD37-AE0E3256FE6E}"/>
              </a:ext>
            </a:extLst>
          </p:cNvPr>
          <p:cNvSpPr txBox="1"/>
          <p:nvPr/>
        </p:nvSpPr>
        <p:spPr>
          <a:xfrm>
            <a:off x="4640051" y="4563895"/>
            <a:ext cx="2906975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ث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2EF5C2C-67F8-1B4F-A6F7-00BEDCA32D6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213" t="66763" r="82048" b="22692"/>
          <a:stretch/>
        </p:blipFill>
        <p:spPr>
          <a:xfrm>
            <a:off x="9002296" y="2146537"/>
            <a:ext cx="2906586" cy="3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861886D-8708-EC46-8EC0-0639182AC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" t="66385" r="66174" b="19262"/>
          <a:stretch/>
        </p:blipFill>
        <p:spPr>
          <a:xfrm>
            <a:off x="2704877" y="1959943"/>
            <a:ext cx="5612213" cy="3681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236AB1-7A98-B548-9797-40463FB5DA17}"/>
              </a:ext>
            </a:extLst>
          </p:cNvPr>
          <p:cNvSpPr txBox="1"/>
          <p:nvPr/>
        </p:nvSpPr>
        <p:spPr>
          <a:xfrm>
            <a:off x="6072118" y="5570415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1D80EB-EF4C-B54A-A648-135ACCAE9647}"/>
              </a:ext>
            </a:extLst>
          </p:cNvPr>
          <p:cNvSpPr txBox="1"/>
          <p:nvPr/>
        </p:nvSpPr>
        <p:spPr>
          <a:xfrm>
            <a:off x="2952206" y="5562927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Dhaal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Thaa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A93074-9AC0-B142-B856-14F951DBF796}"/>
              </a:ext>
            </a:extLst>
          </p:cNvPr>
          <p:cNvSpPr txBox="1"/>
          <p:nvPr/>
        </p:nvSpPr>
        <p:spPr>
          <a:xfrm>
            <a:off x="8618613" y="2924926"/>
            <a:ext cx="348566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اللثوية</a:t>
            </a:r>
          </a:p>
          <a:p>
            <a:pPr lvl="0" algn="ctr" rtl="1"/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Lethawiyyah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US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Gum)</a:t>
            </a:r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6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Google Shape;489;p36">
            <a:extLst>
              <a:ext uri="{FF2B5EF4-FFF2-40B4-BE49-F238E27FC236}">
                <a16:creationId xmlns:a16="http://schemas.microsoft.com/office/drawing/2014/main" xmlns="" id="{117BB55A-BAAA-BE4E-9F5A-C935B5FD5E04}"/>
              </a:ext>
            </a:extLst>
          </p:cNvPr>
          <p:cNvSpPr/>
          <p:nvPr/>
        </p:nvSpPr>
        <p:spPr>
          <a:xfrm>
            <a:off x="8337176" y="1571961"/>
            <a:ext cx="11596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70;p63">
            <a:extLst>
              <a:ext uri="{FF2B5EF4-FFF2-40B4-BE49-F238E27FC236}">
                <a16:creationId xmlns:a16="http://schemas.microsoft.com/office/drawing/2014/main" xmlns="" id="{4E22CB4C-1C2C-B143-B686-276B82422E1E}"/>
              </a:ext>
            </a:extLst>
          </p:cNvPr>
          <p:cNvSpPr txBox="1"/>
          <p:nvPr/>
        </p:nvSpPr>
        <p:spPr>
          <a:xfrm>
            <a:off x="2952206" y="2005704"/>
            <a:ext cx="573529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r>
              <a:rPr lang="ar-SA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أس </a:t>
            </a:r>
            <a:r>
              <a:rPr lang="ar-SA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dirty="0">
                <a:solidFill>
                  <a:srgbClr val="003192"/>
                </a:solidFill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ما بين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 و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 إلى الأسفل</a:t>
            </a:r>
            <a:endParaRPr lang="en-CA" sz="1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end 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tip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and the part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between </a:t>
            </a:r>
            <a:r>
              <a:rPr lang="en-US" sz="24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 upper and lower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front teeth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 closer to the lower</a:t>
            </a:r>
            <a:endParaRPr sz="1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Google Shape;772;p63">
            <a:extLst>
              <a:ext uri="{FF2B5EF4-FFF2-40B4-BE49-F238E27FC236}">
                <a16:creationId xmlns:a16="http://schemas.microsoft.com/office/drawing/2014/main" xmlns="" id="{03997345-5D96-0E44-831F-C46793A2CEF6}"/>
              </a:ext>
            </a:extLst>
          </p:cNvPr>
          <p:cNvGraphicFramePr/>
          <p:nvPr>
            <p:extLst/>
          </p:nvPr>
        </p:nvGraphicFramePr>
        <p:xfrm>
          <a:off x="3329789" y="5377476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Google Shape;775;p63">
            <a:extLst>
              <a:ext uri="{FF2B5EF4-FFF2-40B4-BE49-F238E27FC236}">
                <a16:creationId xmlns:a16="http://schemas.microsoft.com/office/drawing/2014/main" xmlns="" id="{0DEF44BC-391C-8140-B13E-6C7AFB917498}"/>
              </a:ext>
            </a:extLst>
          </p:cNvPr>
          <p:cNvSpPr txBox="1"/>
          <p:nvPr/>
        </p:nvSpPr>
        <p:spPr>
          <a:xfrm>
            <a:off x="5061317" y="4440940"/>
            <a:ext cx="288032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ص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ز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91E332D4-6F96-814B-B521-CB1E1A18F3A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5458" t="66389" r="50057" b="22395"/>
          <a:stretch/>
        </p:blipFill>
        <p:spPr>
          <a:xfrm>
            <a:off x="9496785" y="2682554"/>
            <a:ext cx="2384853" cy="24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236AB1-7A98-B548-9797-40463FB5DA17}"/>
              </a:ext>
            </a:extLst>
          </p:cNvPr>
          <p:cNvSpPr txBox="1"/>
          <p:nvPr/>
        </p:nvSpPr>
        <p:spPr>
          <a:xfrm>
            <a:off x="6072118" y="5570415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S’aad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1D80EB-EF4C-B54A-A648-135ACCAE9647}"/>
              </a:ext>
            </a:extLst>
          </p:cNvPr>
          <p:cNvSpPr txBox="1"/>
          <p:nvPr/>
        </p:nvSpPr>
        <p:spPr>
          <a:xfrm>
            <a:off x="2952206" y="5562927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Seen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Zay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A93074-9AC0-B142-B856-14F951DBF796}"/>
              </a:ext>
            </a:extLst>
          </p:cNvPr>
          <p:cNvSpPr txBox="1"/>
          <p:nvPr/>
        </p:nvSpPr>
        <p:spPr>
          <a:xfrm>
            <a:off x="8618613" y="2924926"/>
            <a:ext cx="34856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الأسلية</a:t>
            </a:r>
          </a:p>
          <a:p>
            <a:pPr lvl="0" algn="ctr" rtl="1"/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Asliyyah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tip of tongue)</a:t>
            </a:r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06420547-F1D0-FE4C-9517-B339D584DBA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5458" t="66389" r="35521" b="19134"/>
          <a:stretch/>
        </p:blipFill>
        <p:spPr>
          <a:xfrm>
            <a:off x="2823804" y="2089940"/>
            <a:ext cx="5188573" cy="34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A50406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ثالثًا: اللسان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Third: Al </a:t>
            </a:r>
            <a:r>
              <a:rPr lang="en-US" b="1" dirty="0" err="1">
                <a:solidFill>
                  <a:srgbClr val="FFFF00"/>
                </a:solidFill>
              </a:rPr>
              <a:t>Lisan</a:t>
            </a:r>
            <a:r>
              <a:rPr lang="en-US" b="1" dirty="0">
                <a:solidFill>
                  <a:srgbClr val="FFFF00"/>
                </a:solidFill>
              </a:rPr>
              <a:t> (The Tongue)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2940A-ABAB-4E41-8707-5142B2381F9E}"/>
              </a:ext>
            </a:extLst>
          </p:cNvPr>
          <p:cNvSpPr txBox="1"/>
          <p:nvPr/>
        </p:nvSpPr>
        <p:spPr>
          <a:xfrm>
            <a:off x="2952206" y="3309648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15" name="Google Shape;94;p2">
            <a:extLst>
              <a:ext uri="{FF2B5EF4-FFF2-40B4-BE49-F238E27FC236}">
                <a16:creationId xmlns:a16="http://schemas.microsoft.com/office/drawing/2014/main" xmlns="" id="{4D026B1C-0CB9-C446-9313-9195DCE56F80}"/>
              </a:ext>
            </a:extLst>
          </p:cNvPr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728A46-34F9-444C-A8A2-FE9593675A4E}"/>
              </a:ext>
            </a:extLst>
          </p:cNvPr>
          <p:cNvSpPr txBox="1"/>
          <p:nvPr/>
        </p:nvSpPr>
        <p:spPr>
          <a:xfrm>
            <a:off x="10933344" y="6550223"/>
            <a:ext cx="107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1.2</a:t>
            </a:r>
          </a:p>
        </p:txBody>
      </p:sp>
      <p:pic>
        <p:nvPicPr>
          <p:cNvPr id="18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36AA7559-BA21-CC4D-AB83-26924710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37" y="1910738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01A050B-3C56-A842-B0A4-8DCC6FD829F3}"/>
              </a:ext>
            </a:extLst>
          </p:cNvPr>
          <p:cNvSpPr txBox="1"/>
          <p:nvPr/>
        </p:nvSpPr>
        <p:spPr>
          <a:xfrm>
            <a:off x="7881135" y="3033382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B077A4-3241-1B45-9339-90F12640AA91}"/>
              </a:ext>
            </a:extLst>
          </p:cNvPr>
          <p:cNvSpPr txBox="1"/>
          <p:nvPr/>
        </p:nvSpPr>
        <p:spPr>
          <a:xfrm>
            <a:off x="8675556" y="3628424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B6F88C5-9BF5-AA48-9B6B-ADC3DAF1F5F2}"/>
              </a:ext>
            </a:extLst>
          </p:cNvPr>
          <p:cNvSpPr txBox="1"/>
          <p:nvPr/>
        </p:nvSpPr>
        <p:spPr>
          <a:xfrm>
            <a:off x="8733434" y="4180957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8CB439-95FC-C146-83CF-6B4761F8C163}"/>
              </a:ext>
            </a:extLst>
          </p:cNvPr>
          <p:cNvSpPr txBox="1"/>
          <p:nvPr/>
        </p:nvSpPr>
        <p:spPr>
          <a:xfrm>
            <a:off x="3413517" y="3905681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382C4D2-5135-6B4A-8256-57619C29E42B}"/>
              </a:ext>
            </a:extLst>
          </p:cNvPr>
          <p:cNvGrpSpPr/>
          <p:nvPr/>
        </p:nvGrpSpPr>
        <p:grpSpPr>
          <a:xfrm>
            <a:off x="5563276" y="3760454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9B8BEAA3-6CAD-974C-902D-601964AFDE55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xmlns="" id="{97ADC2B6-6A50-114B-9EAF-1CD28756B3D8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xmlns="" id="{7FC8B347-4DAC-1C43-9BCC-2892605E6E10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31104D6-05F8-204C-90F1-38DD44FFA96A}"/>
                  </a:ext>
                </a:extLst>
              </p14:cNvPr>
              <p14:cNvContentPartPr/>
              <p14:nvPr/>
            </p14:nvContentPartPr>
            <p14:xfrm>
              <a:off x="5809738" y="4912634"/>
              <a:ext cx="383400" cy="237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1104D6-05F8-204C-90F1-38DD44FFA9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738" y="4876634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58579453-F859-C84D-B75F-E9F1E70A8B4E}"/>
                  </a:ext>
                </a:extLst>
              </p14:cNvPr>
              <p14:cNvContentPartPr/>
              <p14:nvPr/>
            </p14:nvContentPartPr>
            <p14:xfrm>
              <a:off x="6761157" y="4297257"/>
              <a:ext cx="546480" cy="9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579453-F859-C84D-B75F-E9F1E70A8B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25157" y="4261257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C3F3711-210B-814E-82E9-00F4FC86493B}"/>
              </a:ext>
            </a:extLst>
          </p:cNvPr>
          <p:cNvSpPr txBox="1"/>
          <p:nvPr/>
        </p:nvSpPr>
        <p:spPr>
          <a:xfrm>
            <a:off x="3678658" y="4748307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4CBF6A-D5CA-6746-9F65-227684FB8811}"/>
              </a:ext>
            </a:extLst>
          </p:cNvPr>
          <p:cNvSpPr txBox="1"/>
          <p:nvPr/>
        </p:nvSpPr>
        <p:spPr>
          <a:xfrm>
            <a:off x="4755801" y="5744821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B54464B-4089-D34E-AFC5-F29EB3C035FF}"/>
              </a:ext>
            </a:extLst>
          </p:cNvPr>
          <p:cNvSpPr txBox="1"/>
          <p:nvPr/>
        </p:nvSpPr>
        <p:spPr>
          <a:xfrm>
            <a:off x="7659155" y="4790845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FFFF00"/>
                </a:solidFill>
              </a:rPr>
              <a:t>رابعًا: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KW" sz="9600" b="1" dirty="0">
                <a:solidFill>
                  <a:srgbClr val="FFFF00"/>
                </a:solidFill>
              </a:rPr>
              <a:t>الشفت</a:t>
            </a:r>
            <a:r>
              <a:rPr lang="en-CA" sz="9600" b="1" dirty="0" err="1">
                <a:solidFill>
                  <a:srgbClr val="FFFF00"/>
                </a:solidFill>
              </a:rPr>
              <a:t>ا</a:t>
            </a:r>
            <a:r>
              <a:rPr lang="ar-KW" sz="9600" b="1" dirty="0">
                <a:solidFill>
                  <a:srgbClr val="FFFF00"/>
                </a:solidFill>
              </a:rPr>
              <a:t>ن</a:t>
            </a: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CA" sz="2000" b="1" dirty="0">
                <a:solidFill>
                  <a:srgbClr val="FFFF00"/>
                </a:solidFill>
              </a:rPr>
              <a:t>Forth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Al </a:t>
            </a:r>
            <a:r>
              <a:rPr lang="en-US" sz="4400" b="1" dirty="0" err="1">
                <a:solidFill>
                  <a:srgbClr val="FFFF00"/>
                </a:solidFill>
              </a:rPr>
              <a:t>Shafataan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(the lips)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1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3A2B1B-9468-6F4D-8A21-B78E9D7459BA}"/>
              </a:ext>
            </a:extLst>
          </p:cNvPr>
          <p:cNvSpPr txBox="1"/>
          <p:nvPr/>
        </p:nvSpPr>
        <p:spPr>
          <a:xfrm>
            <a:off x="2992599" y="2348126"/>
            <a:ext cx="7776032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مخرجان</a:t>
            </a:r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فرعيان</a:t>
            </a:r>
            <a:endParaRPr lang="ar-SA" sz="3200" dirty="0"/>
          </a:p>
          <a:p>
            <a:pPr lvl="0" algn="ctr" rtl="1"/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يخرج منها </a:t>
            </a:r>
            <a:r>
              <a:rPr lang="ar-SA" sz="32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أربعة أحرف</a:t>
            </a:r>
            <a:endParaRPr lang="ar-SA" sz="3200" dirty="0"/>
          </a:p>
          <a:p>
            <a:pPr lvl="0" algn="ctr"/>
            <a:endParaRPr lang="ar-SA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C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 specific</a:t>
            </a:r>
            <a:r>
              <a:rPr lang="en-C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makharij</a:t>
            </a:r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From which comes out </a:t>
            </a:r>
            <a:r>
              <a:rPr lang="en-US" sz="32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4 Letters</a:t>
            </a:r>
          </a:p>
        </p:txBody>
      </p:sp>
    </p:spTree>
    <p:extLst>
      <p:ext uri="{BB962C8B-B14F-4D97-AF65-F5344CB8AC3E}">
        <p14:creationId xmlns:p14="http://schemas.microsoft.com/office/powerpoint/2010/main" val="312553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5" name="Google Shape;125;p6"/>
          <p:cNvSpPr/>
          <p:nvPr/>
        </p:nvSpPr>
        <p:spPr>
          <a:xfrm>
            <a:off x="2626181" y="3812124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2626181" y="3812124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3093725" y="1572385"/>
            <a:ext cx="828091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فائدة المخارج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المخارج للحرف بمثابة </a:t>
            </a:r>
            <a:r>
              <a:rPr lang="en-US" sz="36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الموازين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تعرف بها مقاديرها فتتميز عن بعضها.</a:t>
            </a:r>
            <a:endParaRPr sz="3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p6"/>
          <p:cNvGraphicFramePr/>
          <p:nvPr>
            <p:extLst>
              <p:ext uri="{D42A27DB-BD31-4B8C-83A1-F6EECF244321}">
                <p14:modId xmlns:p14="http://schemas.microsoft.com/office/powerpoint/2010/main" val="31092214"/>
              </p:ext>
            </p:extLst>
          </p:nvPr>
        </p:nvGraphicFramePr>
        <p:xfrm>
          <a:off x="3417760" y="4642850"/>
          <a:ext cx="7632850" cy="16455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{44A44AB6-B369-4836-A505-B03DC6F30AFF}</a:tableStyleId>
              </a:tblPr>
              <a:tblGrid>
                <a:gridCol w="36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0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13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قَـبْـلَ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الـشُّـرُوعِ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أَوَّلاً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أَنْ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يَعْـلَـمُـوا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إذْ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وَاجِــبٌ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عَلَـيْـهِـمُ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مُـحَـتَّــمُ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3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لِيَلْـفِـظُـوا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بِـأَفْـصَـحِ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الـلُّـغَــاتِ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مَـخَـارِجَ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الْـحُـرُوفِ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وَالـصِّـفَـاتِ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3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الَّـذِي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رُسِّـمَ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فِـي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المَصَـاحِـفِ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مُـحَـرِّرِي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التَّـجْـوِيـدِ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وَالمَـوَاقِـفِ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3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وَتَـاءِ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أُنْثَـى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لَـمْ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تَكُـنْ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تُكْـتَـبْ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بِّـهَـا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كُـلِّ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مَقْطُـوعٍ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وَمَوْصُولٍ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بِـهَـا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9" name="Google Shape;129;p6"/>
          <p:cNvSpPr txBox="1"/>
          <p:nvPr/>
        </p:nvSpPr>
        <p:spPr>
          <a:xfrm>
            <a:off x="2949709" y="3516601"/>
            <a:ext cx="84969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It is considered </a:t>
            </a:r>
            <a:r>
              <a:rPr lang="en-US" sz="18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the criteria </a:t>
            </a:r>
            <a:endParaRPr sz="1800" b="1" i="0" u="sng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that determine the properties of a certain harf (letter) so that it can be distinguished from other sounds.</a:t>
            </a:r>
            <a:endParaRPr sz="18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8" name="Google Shape;913;p76">
            <a:extLst>
              <a:ext uri="{FF2B5EF4-FFF2-40B4-BE49-F238E27FC236}">
                <a16:creationId xmlns="" xmlns:a16="http://schemas.microsoft.com/office/drawing/2014/main" id="{4F8848E8-3D5C-DF41-8D5F-85ADC8F9B73F}"/>
              </a:ext>
            </a:extLst>
          </p:cNvPr>
          <p:cNvSpPr txBox="1"/>
          <p:nvPr/>
        </p:nvSpPr>
        <p:spPr>
          <a:xfrm>
            <a:off x="3740037" y="1647826"/>
            <a:ext cx="604867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الشفتين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معًا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انطباق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الباء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والميم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وانفراج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الواو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 two lips</a:t>
            </a:r>
            <a:endParaRPr sz="3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applied pressure on closed lips for </a:t>
            </a:r>
            <a:r>
              <a:rPr lang="en-US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 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and with rounded lips for Waw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914;p76">
            <a:extLst>
              <a:ext uri="{FF2B5EF4-FFF2-40B4-BE49-F238E27FC236}">
                <a16:creationId xmlns="" xmlns:a16="http://schemas.microsoft.com/office/drawing/2014/main" id="{D30DA5BC-0C82-CE44-8AD9-6F1796469C08}"/>
              </a:ext>
            </a:extLst>
          </p:cNvPr>
          <p:cNvGraphicFramePr/>
          <p:nvPr>
            <p:extLst/>
          </p:nvPr>
        </p:nvGraphicFramePr>
        <p:xfrm>
          <a:off x="3740037" y="5986885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Google Shape;917;p76">
            <a:extLst>
              <a:ext uri="{FF2B5EF4-FFF2-40B4-BE49-F238E27FC236}">
                <a16:creationId xmlns="" xmlns:a16="http://schemas.microsoft.com/office/drawing/2014/main" id="{65182918-B378-D848-91BD-7759A4AD84F8}"/>
              </a:ext>
            </a:extLst>
          </p:cNvPr>
          <p:cNvSpPr txBox="1"/>
          <p:nvPr/>
        </p:nvSpPr>
        <p:spPr>
          <a:xfrm>
            <a:off x="5519749" y="4707290"/>
            <a:ext cx="2952328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="" xmlns:a16="http://schemas.microsoft.com/office/drawing/2014/main" id="{D6998E3E-7CBC-B04C-ACEC-A933B3E69BF8}"/>
              </a:ext>
            </a:extLst>
          </p:cNvPr>
          <p:cNvSpPr/>
          <p:nvPr/>
        </p:nvSpPr>
        <p:spPr>
          <a:xfrm>
            <a:off x="9912237" y="1728419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1630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pic>
        <p:nvPicPr>
          <p:cNvPr id="8" name="Picture 7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76302808-1B18-D847-BD94-15974EFBA065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6122" t="84618" r="19504" b="987"/>
          <a:stretch/>
        </p:blipFill>
        <p:spPr>
          <a:xfrm>
            <a:off x="3321968" y="2449072"/>
            <a:ext cx="7083359" cy="3063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7CCE22-EB1D-7449-A70D-6513BB64CEFE}"/>
              </a:ext>
            </a:extLst>
          </p:cNvPr>
          <p:cNvSpPr txBox="1"/>
          <p:nvPr/>
        </p:nvSpPr>
        <p:spPr>
          <a:xfrm>
            <a:off x="2764405" y="5525562"/>
            <a:ext cx="4701401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pressure on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closed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98C4AC-89BA-F94D-93CC-1F7BC115EA40}"/>
              </a:ext>
            </a:extLst>
          </p:cNvPr>
          <p:cNvSpPr txBox="1"/>
          <p:nvPr/>
        </p:nvSpPr>
        <p:spPr>
          <a:xfrm>
            <a:off x="8474926" y="5525562"/>
            <a:ext cx="2676292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rounded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Waw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84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8" name="Google Shape;902;p75">
            <a:extLst>
              <a:ext uri="{FF2B5EF4-FFF2-40B4-BE49-F238E27FC236}">
                <a16:creationId xmlns="" xmlns:a16="http://schemas.microsoft.com/office/drawing/2014/main" id="{5EBA9FAB-7192-B444-A013-38799501F20A}"/>
              </a:ext>
            </a:extLst>
          </p:cNvPr>
          <p:cNvSpPr txBox="1"/>
          <p:nvPr/>
        </p:nvSpPr>
        <p:spPr>
          <a:xfrm>
            <a:off x="2972789" y="2014967"/>
            <a:ext cx="604867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بطن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الشَّفة</a:t>
            </a:r>
            <a:r>
              <a:rPr lang="en-US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32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32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32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inside</a:t>
            </a:r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lower lip </a:t>
            </a: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tips of the upper front teeth</a:t>
            </a:r>
            <a:endParaRPr sz="2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903;p75">
            <a:extLst>
              <a:ext uri="{FF2B5EF4-FFF2-40B4-BE49-F238E27FC236}">
                <a16:creationId xmlns="" xmlns:a16="http://schemas.microsoft.com/office/drawing/2014/main" id="{04CF0B93-38C3-D04A-8226-DAB24A403CBF}"/>
              </a:ext>
            </a:extLst>
          </p:cNvPr>
          <p:cNvGraphicFramePr/>
          <p:nvPr>
            <p:extLst/>
          </p:nvPr>
        </p:nvGraphicFramePr>
        <p:xfrm>
          <a:off x="3117428" y="5764239"/>
          <a:ext cx="5712450" cy="441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Google Shape;905;p75">
            <a:extLst>
              <a:ext uri="{FF2B5EF4-FFF2-40B4-BE49-F238E27FC236}">
                <a16:creationId xmlns="" xmlns:a16="http://schemas.microsoft.com/office/drawing/2014/main" id="{E6E77137-960B-4A42-971C-BBA1ABB2F30B}"/>
              </a:ext>
            </a:extLst>
          </p:cNvPr>
          <p:cNvSpPr txBox="1"/>
          <p:nvPr/>
        </p:nvSpPr>
        <p:spPr>
          <a:xfrm>
            <a:off x="5683450" y="4590958"/>
            <a:ext cx="122413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="" xmlns:a16="http://schemas.microsoft.com/office/drawing/2014/main" id="{8F64770B-854D-D64B-B61F-4503A4DEB6DB}"/>
              </a:ext>
            </a:extLst>
          </p:cNvPr>
          <p:cNvSpPr/>
          <p:nvPr/>
        </p:nvSpPr>
        <p:spPr>
          <a:xfrm>
            <a:off x="10838897" y="1165016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FC6BFBC3-C8FE-5347-9513-1ADC6313296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80526" t="84751" r="4927" b="987"/>
          <a:stretch/>
        </p:blipFill>
        <p:spPr>
          <a:xfrm>
            <a:off x="9147203" y="2345080"/>
            <a:ext cx="2458429" cy="32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2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رابعًا: الشفتان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Forth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Shafataan</a:t>
            </a:r>
            <a:r>
              <a:rPr lang="en-US" b="1" dirty="0">
                <a:solidFill>
                  <a:srgbClr val="FFFF00"/>
                </a:solidFill>
              </a:rPr>
              <a:t> (the lips)</a:t>
            </a:r>
          </a:p>
        </p:txBody>
      </p:sp>
      <p:sp>
        <p:nvSpPr>
          <p:cNvPr id="8" name="Google Shape;936;p78">
            <a:extLst>
              <a:ext uri="{FF2B5EF4-FFF2-40B4-BE49-F238E27FC236}">
                <a16:creationId xmlns="" xmlns:a16="http://schemas.microsoft.com/office/drawing/2014/main" id="{A109CDBC-28B3-B141-AF9B-5531A5FF8E58}"/>
              </a:ext>
            </a:extLst>
          </p:cNvPr>
          <p:cNvSpPr txBox="1"/>
          <p:nvPr/>
        </p:nvSpPr>
        <p:spPr>
          <a:xfrm>
            <a:off x="5816330" y="2231284"/>
            <a:ext cx="6912768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الحروف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الشفوية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Shafawiyyah</a:t>
            </a:r>
            <a:endParaRPr sz="3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lips)</a:t>
            </a:r>
            <a:r>
              <a:rPr lang="en-US" sz="36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4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ب - و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9" name="Google Shape;925;p77" descr="C:\Users\HP\Desktop\صور مخارج الحروف والصفات\12pb9.jpg">
            <a:extLst>
              <a:ext uri="{FF2B5EF4-FFF2-40B4-BE49-F238E27FC236}">
                <a16:creationId xmlns="" xmlns:a16="http://schemas.microsoft.com/office/drawing/2014/main" id="{FD8F09DB-E035-5640-B96A-225F0EC06BA1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12880" t="2909" r="7910" b="38698"/>
          <a:stretch/>
        </p:blipFill>
        <p:spPr>
          <a:xfrm>
            <a:off x="2827802" y="2160618"/>
            <a:ext cx="3695661" cy="3231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961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124206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FFFF00"/>
                </a:solidFill>
              </a:rPr>
              <a:t>خامسًا: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SA" sz="9600" b="1" dirty="0">
                <a:solidFill>
                  <a:srgbClr val="FFFF00"/>
                </a:solidFill>
              </a:rPr>
              <a:t>الخيشوم</a:t>
            </a:r>
            <a:endParaRPr lang="ar-KW" sz="96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CA" sz="2000" b="1" dirty="0">
                <a:solidFill>
                  <a:srgbClr val="FFFF00"/>
                </a:solidFill>
              </a:rPr>
              <a:t>Fifth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Al </a:t>
            </a:r>
            <a:r>
              <a:rPr lang="en-US" sz="4400" b="1" dirty="0" err="1">
                <a:solidFill>
                  <a:srgbClr val="FFFF00"/>
                </a:solidFill>
              </a:rPr>
              <a:t>Khayshoum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(the nose)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894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خامسًا: الخيشوم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Fifth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Khayshoum</a:t>
            </a:r>
            <a:r>
              <a:rPr lang="en-US" b="1" dirty="0">
                <a:solidFill>
                  <a:srgbClr val="FFFF00"/>
                </a:solidFill>
              </a:rPr>
              <a:t> (the nose)</a:t>
            </a:r>
          </a:p>
        </p:txBody>
      </p:sp>
      <p:sp>
        <p:nvSpPr>
          <p:cNvPr id="8" name="Google Shape;945;p79">
            <a:extLst>
              <a:ext uri="{FF2B5EF4-FFF2-40B4-BE49-F238E27FC236}">
                <a16:creationId xmlns="" xmlns:a16="http://schemas.microsoft.com/office/drawing/2014/main" id="{D85E6409-B6CD-534E-B61C-92984C82A7FF}"/>
              </a:ext>
            </a:extLst>
          </p:cNvPr>
          <p:cNvSpPr txBox="1"/>
          <p:nvPr/>
        </p:nvSpPr>
        <p:spPr>
          <a:xfrm>
            <a:off x="3564270" y="2043617"/>
            <a:ext cx="6552728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وهو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الأنف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الداخل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وفيه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فرعي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واحد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The upper part of the nose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that has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One </a:t>
            </a:r>
            <a:r>
              <a:rPr lang="en-CA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endParaRPr sz="28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تخرج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منه</a:t>
            </a:r>
            <a:r>
              <a:rPr lang="en-US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ar-SA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Comes out from it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الغ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The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946;p79">
            <a:extLst>
              <a:ext uri="{FF2B5EF4-FFF2-40B4-BE49-F238E27FC236}">
                <a16:creationId xmlns="" xmlns:a16="http://schemas.microsoft.com/office/drawing/2014/main" id="{A8196C9B-DA06-7A41-AE95-9404A3887851}"/>
              </a:ext>
            </a:extLst>
          </p:cNvPr>
          <p:cNvGraphicFramePr/>
          <p:nvPr>
            <p:extLst/>
          </p:nvPr>
        </p:nvGraphicFramePr>
        <p:xfrm>
          <a:off x="3754534" y="5805054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4312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0071" y="494965"/>
            <a:ext cx="4692225" cy="98488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خامسًا: الخيشوم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Fifth</a:t>
            </a:r>
            <a:r>
              <a:rPr lang="en-US" b="1" dirty="0">
                <a:solidFill>
                  <a:srgbClr val="FFFF00"/>
                </a:solidFill>
              </a:rPr>
              <a:t>: Al </a:t>
            </a:r>
            <a:r>
              <a:rPr lang="en-US" b="1" dirty="0" err="1">
                <a:solidFill>
                  <a:srgbClr val="FFFF00"/>
                </a:solidFill>
              </a:rPr>
              <a:t>Khayshoum</a:t>
            </a:r>
            <a:r>
              <a:rPr lang="en-US" b="1" dirty="0">
                <a:solidFill>
                  <a:srgbClr val="FFFF00"/>
                </a:solidFill>
              </a:rPr>
              <a:t> (the nose)</a:t>
            </a:r>
          </a:p>
        </p:txBody>
      </p:sp>
      <p:pic>
        <p:nvPicPr>
          <p:cNvPr id="7" name="Google Shape;952;p80" descr="C:\Users\HP\Desktop\صور مخارج الحروف والصفات\82843081.jpg">
            <a:extLst>
              <a:ext uri="{FF2B5EF4-FFF2-40B4-BE49-F238E27FC236}">
                <a16:creationId xmlns="" xmlns:a16="http://schemas.microsoft.com/office/drawing/2014/main" id="{F716C001-2BED-7441-93C3-7494C28C1AA3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7807" t="19894" r="4608" b="5247"/>
          <a:stretch/>
        </p:blipFill>
        <p:spPr>
          <a:xfrm>
            <a:off x="3222703" y="1800964"/>
            <a:ext cx="4025590" cy="43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45;p79">
            <a:extLst>
              <a:ext uri="{FF2B5EF4-FFF2-40B4-BE49-F238E27FC236}">
                <a16:creationId xmlns="" xmlns:a16="http://schemas.microsoft.com/office/drawing/2014/main" id="{5B5567B9-9E9A-064F-B83E-BD39C5361B29}"/>
              </a:ext>
            </a:extLst>
          </p:cNvPr>
          <p:cNvSpPr txBox="1"/>
          <p:nvPr/>
        </p:nvSpPr>
        <p:spPr>
          <a:xfrm>
            <a:off x="7684954" y="2690897"/>
            <a:ext cx="3828988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الغنة تكون تابعة للنون والميم في </a:t>
            </a:r>
            <a: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كافة أحوالها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is pronounced with Nun and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Meem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all its cases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510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9C95680-2449-034F-B474-F99BF2DB27D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5095" t="18703" r="4948" b="4375"/>
          <a:stretch/>
        </p:blipFill>
        <p:spPr>
          <a:xfrm>
            <a:off x="2746134" y="1597828"/>
            <a:ext cx="5394256" cy="4881628"/>
          </a:xfrm>
          <a:prstGeom prst="rect">
            <a:avLst/>
          </a:prstGeom>
        </p:spPr>
      </p:pic>
      <p:sp>
        <p:nvSpPr>
          <p:cNvPr id="25" name="Google Shape;945;p79">
            <a:extLst>
              <a:ext uri="{FF2B5EF4-FFF2-40B4-BE49-F238E27FC236}">
                <a16:creationId xmlns="" xmlns:a16="http://schemas.microsoft.com/office/drawing/2014/main" id="{7AC33791-A128-B040-A602-12593D9ABE3C}"/>
              </a:ext>
            </a:extLst>
          </p:cNvPr>
          <p:cNvSpPr txBox="1"/>
          <p:nvPr/>
        </p:nvSpPr>
        <p:spPr>
          <a:xfrm>
            <a:off x="8240751" y="1734556"/>
            <a:ext cx="3828988" cy="47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1600" b="1" dirty="0">
                <a:solidFill>
                  <a:srgbClr val="003192"/>
                </a:solidFill>
                <a:cs typeface="Calibri"/>
                <a:sym typeface="Calibri"/>
              </a:rPr>
              <a:t>لمعرفة مخرج أي حرف:</a:t>
            </a:r>
          </a:p>
          <a:p>
            <a:pPr lvl="0" algn="ctr" rtl="1"/>
            <a:r>
              <a:rPr lang="ar-SA" sz="16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تنطق به </a:t>
            </a:r>
            <a:r>
              <a:rPr lang="ar-SA" sz="2800" b="1" dirty="0">
                <a:solidFill>
                  <a:srgbClr val="FF0000"/>
                </a:solidFill>
                <a:cs typeface="Calibri"/>
                <a:sym typeface="Calibri"/>
              </a:rPr>
              <a:t>ساكنًا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 أو </a:t>
            </a:r>
            <a:r>
              <a:rPr lang="ar-SA" sz="2800" b="1" dirty="0">
                <a:solidFill>
                  <a:srgbClr val="FF0000"/>
                </a:solidFill>
                <a:cs typeface="Calibri"/>
                <a:sym typeface="Calibri"/>
              </a:rPr>
              <a:t>مشددًا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2000" b="1" dirty="0">
                <a:solidFill>
                  <a:srgbClr val="003192"/>
                </a:solidFill>
                <a:cs typeface="Calibri"/>
                <a:sym typeface="Calibri"/>
              </a:rPr>
              <a:t>ثم تدخل عليها همزة وصل محركة بأي حركة. ماعدا</a:t>
            </a:r>
          </a:p>
          <a:p>
            <a:pPr lvl="0" algn="ctr" rtl="1"/>
            <a:r>
              <a:rPr lang="ar-SA" sz="12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endParaRPr lang="ar-SA" sz="28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حروف </a:t>
            </a:r>
            <a:r>
              <a:rPr lang="ar-SA" sz="2800" b="1" dirty="0">
                <a:solidFill>
                  <a:srgbClr val="FF0000"/>
                </a:solidFill>
                <a:cs typeface="Calibri"/>
                <a:sym typeface="Calibri"/>
              </a:rPr>
              <a:t>المد</a:t>
            </a:r>
            <a:r>
              <a:rPr lang="ar-SA" sz="28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2000" b="1" dirty="0">
                <a:solidFill>
                  <a:srgbClr val="003192"/>
                </a:solidFill>
                <a:cs typeface="Calibri"/>
                <a:sym typeface="Calibri"/>
              </a:rPr>
              <a:t>فيحرك كل حرف قبلها بما </a:t>
            </a:r>
            <a:r>
              <a:rPr lang="ar-SA" sz="2000" b="1" dirty="0">
                <a:solidFill>
                  <a:srgbClr val="FF0000"/>
                </a:solidFill>
                <a:cs typeface="Calibri"/>
                <a:sym typeface="Calibri"/>
              </a:rPr>
              <a:t>يجانسها</a:t>
            </a:r>
          </a:p>
          <a:p>
            <a:pPr lvl="0" algn="ctr" rtl="1"/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>
                <a:solidFill>
                  <a:srgbClr val="003192"/>
                </a:solidFill>
                <a:cs typeface="Calibri"/>
                <a:sym typeface="Calibri"/>
              </a:rPr>
              <a:t>To find out the </a:t>
            </a:r>
            <a:r>
              <a:rPr lang="en-CA" sz="1200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sz="1200" b="1" dirty="0">
                <a:solidFill>
                  <a:srgbClr val="003192"/>
                </a:solidFill>
                <a:cs typeface="Calibri"/>
                <a:sym typeface="Calibri"/>
              </a:rPr>
              <a:t> of a letter: </a:t>
            </a:r>
          </a:p>
          <a:p>
            <a:pPr lvl="0" algn="ctr"/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pronounce the letter</a:t>
            </a:r>
          </a:p>
          <a:p>
            <a:pPr lvl="0" algn="ctr"/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a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sukoon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or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shaddah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preceded by a hamza having a vowel. For the</a:t>
            </a:r>
          </a:p>
          <a:p>
            <a:pPr lvl="0" algn="ctr"/>
            <a:endParaRPr lang="en-US" sz="105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madd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letters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add a vowel to the letter before the </a:t>
            </a:r>
            <a:r>
              <a:rPr lang="en-US" sz="16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 letter with a </a:t>
            </a:r>
            <a:r>
              <a:rPr lang="en-US" sz="1600" b="1" dirty="0">
                <a:solidFill>
                  <a:srgbClr val="FF0000"/>
                </a:solidFill>
                <a:cs typeface="Calibri"/>
                <a:sym typeface="Calibri"/>
              </a:rPr>
              <a:t>vowel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 that is </a:t>
            </a:r>
            <a:r>
              <a:rPr lang="en-US" sz="1600" b="1" dirty="0">
                <a:solidFill>
                  <a:srgbClr val="FF0000"/>
                </a:solidFill>
                <a:cs typeface="Calibri"/>
                <a:sym typeface="Calibri"/>
              </a:rPr>
              <a:t>similar 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to the </a:t>
            </a:r>
            <a:r>
              <a:rPr lang="en-US" sz="16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16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letter.</a:t>
            </a:r>
            <a:endParaRPr b="1" dirty="0">
              <a:solidFill>
                <a:srgbClr val="003192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7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Google Shape;917;p76">
            <a:extLst>
              <a:ext uri="{FF2B5EF4-FFF2-40B4-BE49-F238E27FC236}">
                <a16:creationId xmlns="" xmlns:a16="http://schemas.microsoft.com/office/drawing/2014/main" id="{496ECE36-F39E-5A41-838D-02D003414857}"/>
              </a:ext>
            </a:extLst>
          </p:cNvPr>
          <p:cNvSpPr txBox="1"/>
          <p:nvPr/>
        </p:nvSpPr>
        <p:spPr>
          <a:xfrm>
            <a:off x="8281948" y="159092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17;p76">
            <a:extLst>
              <a:ext uri="{FF2B5EF4-FFF2-40B4-BE49-F238E27FC236}">
                <a16:creationId xmlns="" xmlns:a16="http://schemas.microsoft.com/office/drawing/2014/main" id="{D90419D2-12E3-D841-A156-9ACA736E0AC9}"/>
              </a:ext>
            </a:extLst>
          </p:cNvPr>
          <p:cNvSpPr txBox="1"/>
          <p:nvPr/>
        </p:nvSpPr>
        <p:spPr>
          <a:xfrm>
            <a:off x="8281948" y="2423544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17;p76">
            <a:extLst>
              <a:ext uri="{FF2B5EF4-FFF2-40B4-BE49-F238E27FC236}">
                <a16:creationId xmlns="" xmlns:a16="http://schemas.microsoft.com/office/drawing/2014/main" id="{A7284353-B1BA-B64C-8557-E44655C08CEC}"/>
              </a:ext>
            </a:extLst>
          </p:cNvPr>
          <p:cNvSpPr txBox="1"/>
          <p:nvPr/>
        </p:nvSpPr>
        <p:spPr>
          <a:xfrm>
            <a:off x="8281948" y="3256168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خ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17;p76">
            <a:extLst>
              <a:ext uri="{FF2B5EF4-FFF2-40B4-BE49-F238E27FC236}">
                <a16:creationId xmlns="" xmlns:a16="http://schemas.microsoft.com/office/drawing/2014/main" id="{949757B0-5410-474C-855F-F1DA93424DA8}"/>
              </a:ext>
            </a:extLst>
          </p:cNvPr>
          <p:cNvSpPr txBox="1"/>
          <p:nvPr/>
        </p:nvSpPr>
        <p:spPr>
          <a:xfrm>
            <a:off x="8281948" y="4088792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17;p76">
            <a:extLst>
              <a:ext uri="{FF2B5EF4-FFF2-40B4-BE49-F238E27FC236}">
                <a16:creationId xmlns="" xmlns:a16="http://schemas.microsoft.com/office/drawing/2014/main" id="{A15C588E-8561-D84D-9D4A-D9D49BD65AB0}"/>
              </a:ext>
            </a:extLst>
          </p:cNvPr>
          <p:cNvSpPr txBox="1"/>
          <p:nvPr/>
        </p:nvSpPr>
        <p:spPr>
          <a:xfrm>
            <a:off x="8281948" y="4915616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17;p76">
            <a:extLst>
              <a:ext uri="{FF2B5EF4-FFF2-40B4-BE49-F238E27FC236}">
                <a16:creationId xmlns="" xmlns:a16="http://schemas.microsoft.com/office/drawing/2014/main" id="{1C1E3C41-D424-D446-BDFD-9AFD2A3A4BEE}"/>
              </a:ext>
            </a:extLst>
          </p:cNvPr>
          <p:cNvSpPr txBox="1"/>
          <p:nvPr/>
        </p:nvSpPr>
        <p:spPr>
          <a:xfrm>
            <a:off x="8281948" y="574824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7;p76">
            <a:extLst>
              <a:ext uri="{FF2B5EF4-FFF2-40B4-BE49-F238E27FC236}">
                <a16:creationId xmlns="" xmlns:a16="http://schemas.microsoft.com/office/drawing/2014/main" id="{339420B6-FEEF-B04E-8A85-3B52CADFF8C6}"/>
              </a:ext>
            </a:extLst>
          </p:cNvPr>
          <p:cNvSpPr txBox="1"/>
          <p:nvPr/>
        </p:nvSpPr>
        <p:spPr>
          <a:xfrm>
            <a:off x="3099301" y="16864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أسلية </a:t>
            </a:r>
            <a:r>
              <a:rPr lang="en-US" dirty="0" err="1">
                <a:sym typeface="Calibri"/>
              </a:rPr>
              <a:t>Asliyyah</a:t>
            </a:r>
            <a:endParaRPr dirty="0">
              <a:sym typeface="Calibri"/>
            </a:endParaRPr>
          </a:p>
        </p:txBody>
      </p:sp>
      <p:sp>
        <p:nvSpPr>
          <p:cNvPr id="27" name="Google Shape;917;p76">
            <a:extLst>
              <a:ext uri="{FF2B5EF4-FFF2-40B4-BE49-F238E27FC236}">
                <a16:creationId xmlns="" xmlns:a16="http://schemas.microsoft.com/office/drawing/2014/main" id="{FF40FC1D-2F68-D546-AD59-66A72E4EF1B6}"/>
              </a:ext>
            </a:extLst>
          </p:cNvPr>
          <p:cNvSpPr txBox="1"/>
          <p:nvPr/>
        </p:nvSpPr>
        <p:spPr>
          <a:xfrm>
            <a:off x="3110452" y="2513290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/>
              <a:t>حلقية </a:t>
            </a:r>
            <a:r>
              <a:rPr lang="en-CA" dirty="0" err="1"/>
              <a:t>Halqiyyah</a:t>
            </a:r>
            <a:endParaRPr dirty="0">
              <a:sym typeface="Calibri"/>
            </a:endParaRPr>
          </a:p>
        </p:txBody>
      </p:sp>
      <p:sp>
        <p:nvSpPr>
          <p:cNvPr id="28" name="Google Shape;917;p76">
            <a:extLst>
              <a:ext uri="{FF2B5EF4-FFF2-40B4-BE49-F238E27FC236}">
                <a16:creationId xmlns="" xmlns:a16="http://schemas.microsoft.com/office/drawing/2014/main" id="{88969996-9745-684E-B8E7-3FF5FB41F270}"/>
              </a:ext>
            </a:extLst>
          </p:cNvPr>
          <p:cNvSpPr txBox="1"/>
          <p:nvPr/>
        </p:nvSpPr>
        <p:spPr>
          <a:xfrm>
            <a:off x="3093725" y="33485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لثوية </a:t>
            </a:r>
            <a:r>
              <a:rPr lang="en-US" dirty="0" err="1">
                <a:sym typeface="Calibri"/>
              </a:rPr>
              <a:t>Lethawiyyah</a:t>
            </a:r>
            <a:endParaRPr dirty="0">
              <a:sym typeface="Calibri"/>
            </a:endParaRPr>
          </a:p>
        </p:txBody>
      </p:sp>
      <p:sp>
        <p:nvSpPr>
          <p:cNvPr id="29" name="Google Shape;917;p76">
            <a:extLst>
              <a:ext uri="{FF2B5EF4-FFF2-40B4-BE49-F238E27FC236}">
                <a16:creationId xmlns="" xmlns:a16="http://schemas.microsoft.com/office/drawing/2014/main" id="{5DE7D5B1-0200-B845-8A88-808F5731699F}"/>
              </a:ext>
            </a:extLst>
          </p:cNvPr>
          <p:cNvSpPr txBox="1">
            <a:spLocks noChangeAspect="1"/>
          </p:cNvSpPr>
          <p:nvPr/>
        </p:nvSpPr>
        <p:spPr>
          <a:xfrm>
            <a:off x="3099301" y="4178225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800" dirty="0">
                <a:sym typeface="Calibri"/>
              </a:rPr>
              <a:t>شفوية </a:t>
            </a:r>
            <a:r>
              <a:rPr lang="en-US" sz="2800" dirty="0" err="1">
                <a:sym typeface="Calibri"/>
              </a:rPr>
              <a:t>Shafawiyyah</a:t>
            </a:r>
            <a:endParaRPr lang="en-US" sz="2800" dirty="0">
              <a:sym typeface="Calibri"/>
            </a:endParaRPr>
          </a:p>
        </p:txBody>
      </p:sp>
      <p:sp>
        <p:nvSpPr>
          <p:cNvPr id="30" name="Google Shape;917;p76">
            <a:extLst>
              <a:ext uri="{FF2B5EF4-FFF2-40B4-BE49-F238E27FC236}">
                <a16:creationId xmlns="" xmlns:a16="http://schemas.microsoft.com/office/drawing/2014/main" id="{8734AEDB-B452-C04B-AF25-4D8E03937904}"/>
              </a:ext>
            </a:extLst>
          </p:cNvPr>
          <p:cNvSpPr txBox="1"/>
          <p:nvPr/>
        </p:nvSpPr>
        <p:spPr>
          <a:xfrm>
            <a:off x="3099301" y="4915616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>
                <a:sym typeface="Calibri"/>
              </a:rPr>
              <a:t>اللهوية </a:t>
            </a:r>
            <a:r>
              <a:rPr lang="en-US" dirty="0" err="1">
                <a:sym typeface="Calibri"/>
              </a:rPr>
              <a:t>Lahawiyyah</a:t>
            </a:r>
            <a:endParaRPr dirty="0">
              <a:sym typeface="Calibri"/>
            </a:endParaRPr>
          </a:p>
        </p:txBody>
      </p:sp>
      <p:sp>
        <p:nvSpPr>
          <p:cNvPr id="31" name="Google Shape;917;p76">
            <a:extLst>
              <a:ext uri="{FF2B5EF4-FFF2-40B4-BE49-F238E27FC236}">
                <a16:creationId xmlns="" xmlns:a16="http://schemas.microsoft.com/office/drawing/2014/main" id="{E3B3F32B-4A94-0549-AF1F-EF7E570256EC}"/>
              </a:ext>
            </a:extLst>
          </p:cNvPr>
          <p:cNvSpPr txBox="1"/>
          <p:nvPr/>
        </p:nvSpPr>
        <p:spPr>
          <a:xfrm>
            <a:off x="3099301" y="5837673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CA" dirty="0" err="1">
                <a:sym typeface="Calibri"/>
              </a:rPr>
              <a:t>ذ</a:t>
            </a:r>
            <a:r>
              <a:rPr lang="ar-SA" dirty="0">
                <a:sym typeface="Calibri"/>
              </a:rPr>
              <a:t>لقية </a:t>
            </a:r>
            <a:r>
              <a:rPr lang="en-CA" dirty="0">
                <a:sym typeface="Calibri"/>
              </a:rPr>
              <a:t>Dh</a:t>
            </a:r>
            <a:r>
              <a:rPr lang="en-US" dirty="0" err="1">
                <a:sym typeface="Calibri"/>
              </a:rPr>
              <a:t>alqiyyah</a:t>
            </a:r>
            <a:endParaRPr lang="ar-SA" dirty="0">
              <a:sym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DD360660-5552-2D47-9DB5-59D06EE0CF32}"/>
              </a:ext>
            </a:extLst>
          </p:cNvPr>
          <p:cNvCxnSpPr>
            <a:stCxn id="15" idx="1"/>
            <a:endCxn id="27" idx="3"/>
          </p:cNvCxnSpPr>
          <p:nvPr/>
        </p:nvCxnSpPr>
        <p:spPr>
          <a:xfrm flipH="1" flipV="1">
            <a:off x="6179277" y="2774880"/>
            <a:ext cx="2102671" cy="835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1DFAF5A0-4398-7346-88B1-5EDE696F991B}"/>
              </a:ext>
            </a:extLst>
          </p:cNvPr>
          <p:cNvCxnSpPr>
            <a:cxnSpLocks/>
            <a:stCxn id="12" idx="1"/>
            <a:endCxn id="29" idx="3"/>
          </p:cNvCxnSpPr>
          <p:nvPr/>
        </p:nvCxnSpPr>
        <p:spPr>
          <a:xfrm flipH="1">
            <a:off x="6168126" y="1944843"/>
            <a:ext cx="2113822" cy="2494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4FE3601-2706-4C4F-BDA1-9BB40AFC5792}"/>
              </a:ext>
            </a:extLst>
          </p:cNvPr>
          <p:cNvCxnSpPr>
            <a:stCxn id="23" idx="1"/>
            <a:endCxn id="30" idx="3"/>
          </p:cNvCxnSpPr>
          <p:nvPr/>
        </p:nvCxnSpPr>
        <p:spPr>
          <a:xfrm flipH="1" flipV="1">
            <a:off x="6168126" y="5177206"/>
            <a:ext cx="2113822" cy="924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6F80053-F859-B34A-AE87-AF07254778F1}"/>
              </a:ext>
            </a:extLst>
          </p:cNvPr>
          <p:cNvCxnSpPr>
            <a:stCxn id="14" idx="1"/>
            <a:endCxn id="31" idx="3"/>
          </p:cNvCxnSpPr>
          <p:nvPr/>
        </p:nvCxnSpPr>
        <p:spPr>
          <a:xfrm flipH="1">
            <a:off x="6168126" y="2777467"/>
            <a:ext cx="2113822" cy="3321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13FAA79E-7C97-EE43-95CB-5EA830F1FAB2}"/>
              </a:ext>
            </a:extLst>
          </p:cNvPr>
          <p:cNvCxnSpPr>
            <a:stCxn id="18" idx="1"/>
            <a:endCxn id="28" idx="3"/>
          </p:cNvCxnSpPr>
          <p:nvPr/>
        </p:nvCxnSpPr>
        <p:spPr>
          <a:xfrm flipH="1" flipV="1">
            <a:off x="6162550" y="3610091"/>
            <a:ext cx="2119398" cy="1659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C29F472F-8705-BA41-9B3C-172946740AAB}"/>
              </a:ext>
            </a:extLst>
          </p:cNvPr>
          <p:cNvCxnSpPr>
            <a:cxnSpLocks/>
            <a:stCxn id="16" idx="1"/>
            <a:endCxn id="26" idx="3"/>
          </p:cNvCxnSpPr>
          <p:nvPr/>
        </p:nvCxnSpPr>
        <p:spPr>
          <a:xfrm flipH="1" flipV="1">
            <a:off x="6168126" y="1947991"/>
            <a:ext cx="2113822" cy="2494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945;p79">
            <a:extLst>
              <a:ext uri="{FF2B5EF4-FFF2-40B4-BE49-F238E27FC236}">
                <a16:creationId xmlns="" xmlns:a16="http://schemas.microsoft.com/office/drawing/2014/main" id="{935DF51E-7D12-504C-A0C0-E68C3BD88C44}"/>
              </a:ext>
            </a:extLst>
          </p:cNvPr>
          <p:cNvSpPr txBox="1"/>
          <p:nvPr/>
        </p:nvSpPr>
        <p:spPr>
          <a:xfrm>
            <a:off x="9410418" y="2871427"/>
            <a:ext cx="2490841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3192"/>
                </a:solidFill>
                <a:cs typeface="Calibri"/>
                <a:sym typeface="Calibri"/>
              </a:rPr>
              <a:t>صل الحرف بلقبه</a:t>
            </a:r>
            <a:endParaRPr sz="24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1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</a:t>
            </a:r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letter to its name</a:t>
            </a:r>
            <a:endParaRPr sz="2400" b="1" dirty="0">
              <a:solidFill>
                <a:srgbClr val="003192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6" name="Google Shape;136;p7"/>
          <p:cNvSpPr/>
          <p:nvPr/>
        </p:nvSpPr>
        <p:spPr>
          <a:xfrm>
            <a:off x="2786746" y="3358799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2786746" y="3358799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2786746" y="1832808"/>
            <a:ext cx="82809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معنى الحرف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لغةً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الطَّرَف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اصطلاحًا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: صوت اعتمد على مخرج </a:t>
            </a:r>
            <a:r>
              <a:rPr lang="en-US" sz="3600" b="0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مُحَقَّقٍ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أو </a:t>
            </a:r>
            <a:r>
              <a:rPr lang="en-US" sz="3600" b="0" i="0" u="sng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مقدَّر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i="0" u="none" strike="noStrike" cap="none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3093725" y="4574516"/>
            <a:ext cx="849694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Meaning of a Harf (letter)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Lexically: </a:t>
            </a: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 the tip</a:t>
            </a:r>
            <a:endParaRPr/>
          </a:p>
          <a:p>
            <a:pPr marL="2697163" marR="0" lvl="0" indent="-26971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Terminologically</a:t>
            </a:r>
            <a:r>
              <a:rPr lang="en-US" sz="2000" b="1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a sound that depends on a makhraj </a:t>
            </a:r>
            <a:r>
              <a:rPr lang="en-US" sz="16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(place of articulation)</a:t>
            </a: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, either a </a:t>
            </a:r>
            <a:r>
              <a:rPr lang="en-US" sz="20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not clearly defined</a:t>
            </a: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 makhraj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" y="2328584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Google Shape;945;p79">
            <a:extLst>
              <a:ext uri="{FF2B5EF4-FFF2-40B4-BE49-F238E27FC236}">
                <a16:creationId xmlns="" xmlns:a16="http://schemas.microsoft.com/office/drawing/2014/main" id="{946DFD41-B997-3446-A4C7-FD349AE2797B}"/>
              </a:ext>
            </a:extLst>
          </p:cNvPr>
          <p:cNvSpPr txBox="1"/>
          <p:nvPr/>
        </p:nvSpPr>
        <p:spPr>
          <a:xfrm>
            <a:off x="9410418" y="2871427"/>
            <a:ext cx="2490841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SA" sz="3600" b="1" dirty="0">
                <a:solidFill>
                  <a:srgbClr val="003192"/>
                </a:solidFill>
                <a:cs typeface="Calibri"/>
                <a:sym typeface="Calibri"/>
              </a:rPr>
              <a:t>صل الحرف بمخرجه</a:t>
            </a:r>
            <a:endParaRPr lang="ar-SA" sz="2400" b="1" u="sng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endParaRPr lang="ar-SA" sz="1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C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 the letter to its </a:t>
            </a:r>
            <a:r>
              <a:rPr lang="en-CA" sz="24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endParaRPr lang="en-CA" sz="2400" b="1" dirty="0">
              <a:solidFill>
                <a:srgbClr val="003192"/>
              </a:solidFill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D5554534-4117-FE43-87B7-20626CC5547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80526" t="84751" r="4927" b="4475"/>
          <a:stretch/>
        </p:blipFill>
        <p:spPr>
          <a:xfrm>
            <a:off x="5152312" y="4520622"/>
            <a:ext cx="1975199" cy="1950464"/>
          </a:xfrm>
          <a:prstGeom prst="rect">
            <a:avLst/>
          </a:prstGeom>
        </p:spPr>
      </p:pic>
      <p:pic>
        <p:nvPicPr>
          <p:cNvPr id="15" name="Picture 14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AFE1161B-D46E-4049-8097-CE821E6DC3A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66519" t="48928" r="19525" b="40873"/>
          <a:stretch/>
        </p:blipFill>
        <p:spPr>
          <a:xfrm>
            <a:off x="5149417" y="1685649"/>
            <a:ext cx="1975199" cy="1924811"/>
          </a:xfrm>
          <a:prstGeom prst="rect">
            <a:avLst/>
          </a:prstGeom>
        </p:spPr>
      </p:pic>
      <p:pic>
        <p:nvPicPr>
          <p:cNvPr id="16" name="Picture 15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0F76602A-3128-3A44-A2DE-84DC8FB603A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72328" t="30897" r="14101" b="58726"/>
          <a:stretch/>
        </p:blipFill>
        <p:spPr>
          <a:xfrm>
            <a:off x="2928482" y="1685650"/>
            <a:ext cx="1888031" cy="1924811"/>
          </a:xfrm>
          <a:prstGeom prst="rect">
            <a:avLst/>
          </a:prstGeom>
        </p:spPr>
      </p:pic>
      <p:pic>
        <p:nvPicPr>
          <p:cNvPr id="23" name="Picture 22" descr="A picture containing object, covered, photo, many&#10;&#10;Description automatically generated">
            <a:extLst>
              <a:ext uri="{FF2B5EF4-FFF2-40B4-BE49-F238E27FC236}">
                <a16:creationId xmlns="" xmlns:a16="http://schemas.microsoft.com/office/drawing/2014/main" id="{5DD35917-FD9F-074E-BF48-6CEA757D970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6643" t="30708" r="59512" b="59014"/>
          <a:stretch/>
        </p:blipFill>
        <p:spPr>
          <a:xfrm>
            <a:off x="7435220" y="4516177"/>
            <a:ext cx="1975198" cy="19549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8DE3185-AD0A-174D-ADBA-709CF03B6C3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9790" t="12571" r="66067" b="76730"/>
          <a:stretch/>
        </p:blipFill>
        <p:spPr>
          <a:xfrm>
            <a:off x="2873071" y="4516176"/>
            <a:ext cx="1938110" cy="1954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423D80A-CAE8-D24A-A758-228B81D6D935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80417" t="12912" r="5803" b="76686"/>
          <a:stretch/>
        </p:blipFill>
        <p:spPr>
          <a:xfrm>
            <a:off x="7438416" y="1628801"/>
            <a:ext cx="1969107" cy="1981659"/>
          </a:xfrm>
          <a:prstGeom prst="rect">
            <a:avLst/>
          </a:prstGeom>
        </p:spPr>
      </p:pic>
      <p:sp>
        <p:nvSpPr>
          <p:cNvPr id="28" name="Google Shape;917;p76">
            <a:extLst>
              <a:ext uri="{FF2B5EF4-FFF2-40B4-BE49-F238E27FC236}">
                <a16:creationId xmlns="" xmlns:a16="http://schemas.microsoft.com/office/drawing/2014/main" id="{CF7C2A77-415E-E441-A580-6009CC65E25A}"/>
              </a:ext>
            </a:extLst>
          </p:cNvPr>
          <p:cNvSpPr txBox="1"/>
          <p:nvPr/>
        </p:nvSpPr>
        <p:spPr>
          <a:xfrm>
            <a:off x="3279723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17;p76">
            <a:extLst>
              <a:ext uri="{FF2B5EF4-FFF2-40B4-BE49-F238E27FC236}">
                <a16:creationId xmlns="" xmlns:a16="http://schemas.microsoft.com/office/drawing/2014/main" id="{6562CF75-7A19-6B4B-A22C-2834887D207B}"/>
              </a:ext>
            </a:extLst>
          </p:cNvPr>
          <p:cNvSpPr txBox="1"/>
          <p:nvPr/>
        </p:nvSpPr>
        <p:spPr>
          <a:xfrm>
            <a:off x="4271424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917;p76">
            <a:extLst>
              <a:ext uri="{FF2B5EF4-FFF2-40B4-BE49-F238E27FC236}">
                <a16:creationId xmlns="" xmlns:a16="http://schemas.microsoft.com/office/drawing/2014/main" id="{DAC22DA4-6989-E34F-A64B-193D62D938C4}"/>
              </a:ext>
            </a:extLst>
          </p:cNvPr>
          <p:cNvSpPr txBox="1"/>
          <p:nvPr/>
        </p:nvSpPr>
        <p:spPr>
          <a:xfrm>
            <a:off x="5275452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17;p76">
            <a:extLst>
              <a:ext uri="{FF2B5EF4-FFF2-40B4-BE49-F238E27FC236}">
                <a16:creationId xmlns="" xmlns:a16="http://schemas.microsoft.com/office/drawing/2014/main" id="{7FDC208D-C03B-B04B-9F95-190689B6E16C}"/>
              </a:ext>
            </a:extLst>
          </p:cNvPr>
          <p:cNvSpPr txBox="1"/>
          <p:nvPr/>
        </p:nvSpPr>
        <p:spPr>
          <a:xfrm>
            <a:off x="6267153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17;p76">
            <a:extLst>
              <a:ext uri="{FF2B5EF4-FFF2-40B4-BE49-F238E27FC236}">
                <a16:creationId xmlns="" xmlns:a16="http://schemas.microsoft.com/office/drawing/2014/main" id="{FD0D7415-4642-BF4F-86DE-F3D004218975}"/>
              </a:ext>
            </a:extLst>
          </p:cNvPr>
          <p:cNvSpPr txBox="1"/>
          <p:nvPr/>
        </p:nvSpPr>
        <p:spPr>
          <a:xfrm>
            <a:off x="7258854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917;p76">
            <a:extLst>
              <a:ext uri="{FF2B5EF4-FFF2-40B4-BE49-F238E27FC236}">
                <a16:creationId xmlns="" xmlns:a16="http://schemas.microsoft.com/office/drawing/2014/main" id="{1A22744E-5693-1C41-896B-30D9964C5F82}"/>
              </a:ext>
            </a:extLst>
          </p:cNvPr>
          <p:cNvSpPr txBox="1"/>
          <p:nvPr/>
        </p:nvSpPr>
        <p:spPr>
          <a:xfrm>
            <a:off x="8250555" y="373707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6F02FFF1-0335-EE48-8598-E646F7BE5B8A}"/>
              </a:ext>
            </a:extLst>
          </p:cNvPr>
          <p:cNvCxnSpPr>
            <a:cxnSpLocks/>
          </p:cNvCxnSpPr>
          <p:nvPr/>
        </p:nvCxnSpPr>
        <p:spPr>
          <a:xfrm flipH="1" flipV="1">
            <a:off x="6367313" y="3151057"/>
            <a:ext cx="1207170" cy="738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4D85677B-16C3-7F40-A5AB-0FD4A607030A}"/>
              </a:ext>
            </a:extLst>
          </p:cNvPr>
          <p:cNvCxnSpPr>
            <a:cxnSpLocks/>
          </p:cNvCxnSpPr>
          <p:nvPr/>
        </p:nvCxnSpPr>
        <p:spPr>
          <a:xfrm flipH="1">
            <a:off x="4362705" y="4333143"/>
            <a:ext cx="1146739" cy="5287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08CC5B65-FCD7-2B4C-B4C8-5BA4A17B39B4}"/>
              </a:ext>
            </a:extLst>
          </p:cNvPr>
          <p:cNvCxnSpPr>
            <a:cxnSpLocks/>
          </p:cNvCxnSpPr>
          <p:nvPr/>
        </p:nvCxnSpPr>
        <p:spPr>
          <a:xfrm flipV="1">
            <a:off x="6812546" y="2606315"/>
            <a:ext cx="912023" cy="169318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B7DF355A-B1ED-9E48-BC26-2FA73A8D7885}"/>
              </a:ext>
            </a:extLst>
          </p:cNvPr>
          <p:cNvCxnSpPr>
            <a:cxnSpLocks/>
          </p:cNvCxnSpPr>
          <p:nvPr/>
        </p:nvCxnSpPr>
        <p:spPr>
          <a:xfrm flipH="1" flipV="1">
            <a:off x="3960463" y="3174644"/>
            <a:ext cx="4679122" cy="68211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D52104D3-EA84-5E45-9D60-208980193491}"/>
              </a:ext>
            </a:extLst>
          </p:cNvPr>
          <p:cNvCxnSpPr>
            <a:cxnSpLocks/>
          </p:cNvCxnSpPr>
          <p:nvPr/>
        </p:nvCxnSpPr>
        <p:spPr>
          <a:xfrm>
            <a:off x="3842126" y="4299502"/>
            <a:ext cx="2001365" cy="56243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2A9878A0-AB28-1046-B21B-A07E43B2DDE1}"/>
              </a:ext>
            </a:extLst>
          </p:cNvPr>
          <p:cNvCxnSpPr>
            <a:cxnSpLocks/>
          </p:cNvCxnSpPr>
          <p:nvPr/>
        </p:nvCxnSpPr>
        <p:spPr>
          <a:xfrm>
            <a:off x="4754149" y="3860428"/>
            <a:ext cx="3026073" cy="13565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2" descr="http://daryon.ir/wp-content/uploads/20111109174415_qur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002" y="2373356"/>
            <a:ext cx="5943622" cy="397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/>
          <p:nvPr/>
        </p:nvSpPr>
        <p:spPr>
          <a:xfrm>
            <a:off x="1524001" y="7471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10483270" y="31078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2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والله من وراء القصد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وهو يهدي السبيل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Jazakom Allah Khairan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6" name="Google Shape;146;p8"/>
          <p:cNvSpPr/>
          <p:nvPr/>
        </p:nvSpPr>
        <p:spPr>
          <a:xfrm>
            <a:off x="2259106" y="397429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2259106" y="397429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2726650" y="1734556"/>
            <a:ext cx="828091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المخرج المحقق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الذي 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يعتمد على جزء 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معين من أجزاء الفم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المخرج المقدَّر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الذي </a:t>
            </a:r>
            <a:r>
              <a:rPr lang="en-US" sz="3600" b="1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لا يعتمد </a:t>
            </a:r>
            <a:r>
              <a:rPr lang="en-US" sz="36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على شيء من أجزاء الفم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2726650" y="4902990"/>
            <a:ext cx="849694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specific makhraj </a:t>
            </a: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(Almohakak)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is the place of vocal articulation that depends on a certain part of the mouth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not clearly defined makhraj </a:t>
            </a: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(Almoqadar)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is the place of vocal articulation that does not depend on any particular part of the mouth</a:t>
            </a:r>
            <a:endParaRPr sz="18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مقدمة مخارج الحروف</a:t>
            </a:r>
            <a:br>
              <a:rPr lang="en-US" sz="4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introduction of the Makharij</a:t>
            </a:r>
            <a:endParaRPr sz="2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58" y="2328584"/>
            <a:ext cx="1671102" cy="306368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6" name="Google Shape;156;p9"/>
          <p:cNvSpPr txBox="1"/>
          <p:nvPr/>
        </p:nvSpPr>
        <p:spPr>
          <a:xfrm>
            <a:off x="2861120" y="1789276"/>
            <a:ext cx="8280919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طريقةُ معرفةِ مخرجِ الحرفِ: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لكل الحروف إلا حروف المد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تنطق بالحرف ساكنًا أو مشددًا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ثم تُدْخل عليه همزة الوصل محركةً بأي حركة</a:t>
            </a:r>
            <a:endParaRPr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3192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فحيث انقطع الصوت فهو مخرجه المحقق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3783324" y="4758670"/>
            <a:ext cx="671535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determine the makhraj of a harf (letter)? </a:t>
            </a: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For All letters exept Mad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1746"/>
              </a:buClr>
              <a:buSzPts val="2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Pronounce it either with Sukun or mushadad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1746"/>
              </a:buClr>
              <a:buSzPts val="2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Precede it by a "hamzat-ul-wasl" with any Haraka.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1746"/>
              </a:buClr>
              <a:buSzPts val="2000"/>
              <a:buFont typeface="Noto Sans Symbols"/>
              <a:buChar char="❑"/>
            </a:pPr>
            <a:r>
              <a:rPr lang="en-US" sz="2000" b="0" i="0" u="none" strike="noStrike" cap="none">
                <a:solidFill>
                  <a:srgbClr val="001746"/>
                </a:solidFill>
                <a:latin typeface="Calibri"/>
                <a:ea typeface="Calibri"/>
                <a:cs typeface="Calibri"/>
                <a:sym typeface="Calibri"/>
              </a:rPr>
              <a:t>The point where the sound stops is its Makhraj</a:t>
            </a:r>
            <a:endParaRPr sz="2000" b="0" i="0" u="none" strike="noStrike" cap="none">
              <a:solidFill>
                <a:srgbClr val="0017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2597</Words>
  <Application>Microsoft Office PowerPoint</Application>
  <PresentationFormat>Widescreen</PresentationFormat>
  <Paragraphs>647</Paragraphs>
  <Slides>71</Slides>
  <Notes>70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Noto Sans Symbols</vt:lpstr>
      <vt:lpstr>Office Theme</vt:lpstr>
      <vt:lpstr>برنامج (دبلوم) الدراسات الإسلامية المتقدمة  مخارج الحروف</vt:lpstr>
      <vt:lpstr>PowerPoint Presentation</vt:lpstr>
      <vt:lpstr>برنامج الفصل الدراسي</vt:lpstr>
      <vt:lpstr>المقدمة The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تدريبات Practice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مخارج الحروف  (1) المقدمة ومخرجي الجوف والحلق</dc:title>
  <dc:creator>Amro Ibrahim</dc:creator>
  <cp:lastModifiedBy>Microsoft account</cp:lastModifiedBy>
  <cp:revision>7</cp:revision>
  <dcterms:created xsi:type="dcterms:W3CDTF">2020-09-13T17:12:40Z</dcterms:created>
  <dcterms:modified xsi:type="dcterms:W3CDTF">2023-09-15T18:37:33Z</dcterms:modified>
</cp:coreProperties>
</file>