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2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3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4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5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6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ink/ink38.xml" ContentType="application/inkml+xml"/>
  <Override PartName="/ppt/notesSlides/notesSlide7.xml" ContentType="application/vnd.openxmlformats-officedocument.presentationml.notesSlide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8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Slides/notesSlide9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ink/ink47.xml" ContentType="application/inkml+xml"/>
  <Override PartName="/ppt/notesSlides/notesSlide10.xml" ContentType="application/vnd.openxmlformats-officedocument.presentationml.notesSlide+xml"/>
  <Override PartName="/ppt/ink/ink48.xml" ContentType="application/inkml+xml"/>
  <Override PartName="/ppt/ink/ink49.xml" ContentType="application/inkml+xml"/>
  <Override PartName="/ppt/ink/ink50.xml" ContentType="application/inkml+xml"/>
  <Override PartName="/ppt/notesSlides/notesSlide11.xml" ContentType="application/vnd.openxmlformats-officedocument.presentationml.notesSlide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notesSlides/notesSlide12.xml" ContentType="application/vnd.openxmlformats-officedocument.presentationml.notesSlide+xml"/>
  <Override PartName="/ppt/ink/ink59.xml" ContentType="application/inkml+xml"/>
  <Override PartName="/ppt/ink/ink60.xml" ContentType="application/inkml+xml"/>
  <Override PartName="/ppt/ink/ink61.xml" ContentType="application/inkml+xml"/>
  <Override PartName="/ppt/notesSlides/notesSlide13.xml" ContentType="application/vnd.openxmlformats-officedocument.presentationml.notesSlide+xml"/>
  <Override PartName="/ppt/ink/ink62.xml" ContentType="application/inkml+xml"/>
  <Override PartName="/ppt/ink/ink63.xml" ContentType="application/inkml+xml"/>
  <Override PartName="/ppt/ink/ink64.xml" ContentType="application/inkml+xml"/>
  <Override PartName="/ppt/notesSlides/notesSlide14.xml" ContentType="application/vnd.openxmlformats-officedocument.presentationml.notesSlide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notesSlides/notesSlide15.xml" ContentType="application/vnd.openxmlformats-officedocument.presentationml.notesSlide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notesSlides/notesSlide16.xml" ContentType="application/vnd.openxmlformats-officedocument.presentationml.notesSlide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348" r:id="rId3"/>
    <p:sldId id="349" r:id="rId4"/>
    <p:sldId id="351" r:id="rId5"/>
    <p:sldId id="352" r:id="rId6"/>
    <p:sldId id="380" r:id="rId7"/>
    <p:sldId id="354" r:id="rId8"/>
    <p:sldId id="355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91" r:id="rId17"/>
    <p:sldId id="390" r:id="rId18"/>
    <p:sldId id="392" r:id="rId19"/>
    <p:sldId id="393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3192"/>
    <a:srgbClr val="1F3764"/>
    <a:srgbClr val="ED0AB6"/>
    <a:srgbClr val="A50406"/>
    <a:srgbClr val="B40305"/>
    <a:srgbClr val="66FF33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08"/>
    <p:restoredTop sz="94778"/>
  </p:normalViewPr>
  <p:slideViewPr>
    <p:cSldViewPr snapToGrid="0" snapToObjects="1">
      <p:cViewPr varScale="1">
        <p:scale>
          <a:sx n="71" d="100"/>
          <a:sy n="71" d="100"/>
        </p:scale>
        <p:origin x="5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799">331 1</inkml:trace>
  <inkml:trace contextRef="#ctx0" brushRef="#br0" timeOffset="1929.46">331 1</inkml:trace>
  <inkml:trace contextRef="#ctx0" brushRef="#br0" timeOffset="2378.95">331 1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799">331 1</inkml:trace>
  <inkml:trace contextRef="#ctx0" brushRef="#br0" timeOffset="1929.46">331 1</inkml:trace>
  <inkml:trace contextRef="#ctx0" brushRef="#br0" timeOffset="2378.95">331 1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199">1 0</inkml:trace>
  <inkml:trace contextRef="#ctx0" brushRef="#br0" timeOffset="1085.2">1 0</inkml:trace>
  <inkml:trace contextRef="#ctx0" brushRef="#br0" timeOffset="1470.6499">1 0</inkml:trace>
  <inkml:trace contextRef="#ctx0" brushRef="#br0" timeOffset="2584.27">279 75</inkml:trace>
  <inkml:trace contextRef="#ctx0" brushRef="#br0" timeOffset="2982.99">279 75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4:38:21.439"/>
    </inkml:context>
    <inkml:brush xml:id="br0">
      <inkml:brushProperty name="width" value="0.1" units="cm"/>
      <inkml:brushProperty name="height" value="0.1" units="cm"/>
      <inkml:brushProperty name="color" value="#9C63FF"/>
    </inkml:brush>
  </inkml:definitions>
  <inkml:trace contextRef="#ctx0" brushRef="#br0">0 0 24575,'0'10'0,"0"-1"0,0-2 0,0-1 0,0-1 0,0 0 0,0 1 0,0-3 0,0 1 0,0 2 0,0-2 0,0 1 0,0-1 0,0 0 0,0 0 0,0 0 0,0-1 0,0 3 0,0-1 0,0 0 0,0 1 0,2-1 0,-2 2 0,2-2 0,-2 3 0,0-4 0,2 2 0,-2-2 0,2-1 0,-2 1 0,1 0 0,0 0 0,1 0 0,-2 0 0,0-1 0,1 1 0,0 0 0,2 1 0,-3 0 0,2 0 0,-2-1 0,0 0 0,2 0 0,-2-1 0,2 5 0,0-3 0,-2 2 0,2-3 0,-2 2 0,0-2 0,1 2 0,0-2 0,1 0 0,-2 2 0,0-2 0,1 2 0,0-2 0,0-1 0,-1 1 0,0 0 0,2 0 0,-2 0 0,2 1 0,-2 0 0,0 1 0,2-1 0,-2 0 0,2 3 0,-2-4 0,0 2 0,2 0 0,-1-2 0,1 2 0,-2-2 0,0-1 0,0 1 0,1 0 0,0 2 0,0-2 0,-1 2 0,0 0 0,0-2 0,0 6 0,0-5 0,0 2 0,2-3 0,-1 2 0,0-2 0,-1 2 0,0-2 0,0 0 0,0-1 0,2 1 0,-2 0 0,2 0 0,-2 0 0,2-1 0,-2 1 0,2 2 0,-2-2 0,2 4 0,-2-3 0,2 3 0,0-2 0,-2 0 0,2 2 0,0-1 0,-1-1 0,0 2 0,1-4 0,-1 4 0,0-4 0,1 6 0,-2-5 0,4 2 0,-4-3 0,2 0 0,0 0 0,-2 0 0,2 1 0,-2 0 0,1 1 0,0-3 0,0 1 0,1 0 0,-1 0 0,0 0 0,-1-1 0,0 1 0,2-2 0,-2 2 0,2-2 0,-2 2 0,2-1 0,-2 3 0,4-2 0,-4 2 0,2-3 0,-1 1 0,0 0 0,0 0 0,1 0 0,-1-1 0,2 1 0,-3 0 0,3-1 0,-2 1 0,0 0 0,1-1 0,-2 1 0,2-1 0,0 1 0,-2 0 0,2-1 0,-1 0 0,0 0 0,1-1 0,-1 2 0,0 0 0,0-1 0,1 1 0,-2 0 0,2-1 0,-2 1 0,2-2 0,-2 1 0,2-1 0,0 2 0,-2 0 0,3 0 0,-2-1 0,0 1 0,-1 0 0,2 0 0,-2 0 0,2-1 0,-2 1 0,2 0 0,-2 0 0,2 0 0,0-1 0,-2 1 0,2 0 0,-2 0 0,0 0 0,1-2 0,0 1 0,2-2 0,-2-6 0,0 2 0,-1-4 0,0 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4:38:21.440"/>
    </inkml:context>
    <inkml:brush xml:id="br0">
      <inkml:brushProperty name="width" value="0.1" units="cm"/>
      <inkml:brushProperty name="height" value="0.1" units="cm"/>
      <inkml:brushProperty name="color" value="#9C63FF"/>
    </inkml:brush>
  </inkml:definitions>
  <inkml:trace contextRef="#ctx0" brushRef="#br0">1 0 24575,'0'8'0,"0"2"0,0-3 0,0 6 0,0-6 0,0 3 0,0-1 0,0 0 0,0 1 0,0-1 0,0 2 0,0-2 0,0 2 0,0-3 0,0 0 0,0 5 0,0-4 0,0 3 0,0-3 0,0-1 0,0 0 0,0 1 0,0-1 0,0 1 0,0-1 0,0-2 0,0 2 0,0-1 0,0-1 0,0 2 0,0-2 0,0 1 0,0 1 0,0-2 0,0 0 0,0 2 0,0-3 0,0 3 0,0-4 0,1 2 0,0 0 0,0 0 0,-1 2 0,0-1 0,2 1 0,-1-2 0,1 2 0,-2 1 0,2 2 0,-2-2 0,2 2 0,0-3 0,-1 3 0,0-4 0,-1 3 0,0-4 0,2 3 0,-1-1 0,1-1 0,-2-1 0,0-3 0,0 1 0,0 0 0,0 0 0,1-2 0,0 1 0,0-1 0,-1 1 0,2 1 0,-2 0 0,2 0 0,-2-1 0,2 1 0,-2 0 0,2 2 0,-2-2 0,1 2 0,0-2 0,0 2 0,-1-2 0,2 4 0,-1-4 0,1 2 0,-2 0 0,1-2 0,0 2 0,0 0 0,-1 0 0,2 1 0,-1 1 0,0-4 0,1 4 0,-1-4 0,0 4 0,-1-4 0,0 4 0,0-3 0,2 0 0,-1 1 0,0-1 0,-1 3 0,0-4 0,0 4 0,0-4 0,2 4 0,-1-4 0,0 4 0,-1-1 0,2 1 0,-1-2 0,3 6 0,-2-7 0,0 7 0,1-8 0,-2 4 0,1-3 0,-1 0 0,0-1 0,0 0 0,1 2 0,-1-2 0,1 2 0,-1-2 0,0 0 0,2 2 0,-2-2 0,1 2 0,-2-2 0,1-1 0,0 1 0,0 0 0,1 0 0,-2 0 0,2-1 0,-2 1 0,0 0 0,0-1 0,2 0 0,-2 0 0,2-1 0,-2 1 0,0 1 0,0-2 0,0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4:38:21.441"/>
    </inkml:context>
    <inkml:brush xml:id="br0">
      <inkml:brushProperty name="width" value="0.1" units="cm"/>
      <inkml:brushProperty name="height" value="0.1" units="cm"/>
      <inkml:brushProperty name="color" value="#9C63FF"/>
    </inkml:brush>
  </inkml:definitions>
  <inkml:trace contextRef="#ctx0" brushRef="#br0">111 513 24575,'0'8'0,"0"2"0,0-4 0,0 1 0,0 0 0,0 0 0,0 1 0,0-1 0,0 7 0,0-7 0,0 6 0,0-5 0,0 1 0,0 0 0,0 4 0,0-2 0,0 1 0,0 1 0,0-2 0,0 7 0,0-6 0,0 5 0,0-8 0,0 2 0,0-2 0,0-1 0,0 3 0,0-2 0,0 2 0,0-3 0,0 1 0,0-1 0,0 0 0,0 3 0,0-2 0,0 5 0,0-5 0,0 1 0,0 1 0,0-2 0,0 2 0,0-2 0,0-1 0,0 0 0,2 1 0,-1-1 0,1-1 0,-2 1 0,0-2 0,0 0 0,0 0 0,0-2 0,0 0 0,1-1 0,0 1 0,-2-14 0,1 7 0,-2-14 0,0 11 0,2-3 0,-2 1 0,0-3 0,-1 2 0,1-2 0,-2 0 0,3 2 0,-3-4 0,4 4 0,-5-5 0,5 5 0,-4-2 0,3 3 0,0-1 0,1 3 0,-2-2 0,1 0 0,-1-1 0,1 1 0,0 0 0,-1 1 0,2-1 0,-1 0 0,0-1 0,-1 1 0,2-1 0,0 1 0,-2-1 0,2 1 0,-2-1 0,2 1 0,0-3 0,0 2 0,0-2 0,-2 0 0,1 0 0,-1-1 0,2-1 0,0 1 0,-2 1 0,2 0 0,-2 2 0,2 1 0,-2 1 0,2 2 0,-2-1 0,1 1 0,-1 0 0,-2 3 0,0 0 0,1 2 0,-1 0 0,1 2 0,1 0 0,-2 1 0,4 3 0,-4 1 0,4 1 0,-4 0 0,4 1 0,-2-1 0,0 1 0,1-1 0,0 1 0,1-1 0,0-2 0,0 2 0,-2-1 0,1-1 0,-1 2 0,2-4 0,0 4 0,0-2 0,-1 1 0,0-1 0,-1 0 0,2-2 0,0 2 0,0-2 0,-1-1 0,0 1 0,0 0 0,1 0 0,0 0 0,0-1 0,0 1 0,0 0 0,0 0 0,0-1 0,0 1 0,0 0 0,0 0 0,0 0 0,0-1 0,0 1 0,0 0 0,0 0 0,0-1 0,0 1 0,0 0 0,0 0 0,0-1 0,0 1 0,0 0 0,0-1 0,0 1 0,0 0 0,0 0 0,0-1 0,0 1 0,0 0 0,0 0 0,0-1 0,0 1 0,0 0 0,0 0 0,0 2 0,0-2 0,0 4 0,0-4 0,0 4 0,0-4 0,0 4 0,0-3 0,0 3 0,0-4 0,0 2 0,0 0 0,0-2 0,0 2 0,0-2 0,0-1 0,0 1 0,0 0 0,0 0 0,0 2 0,0-2 0,0 2 0,1-2 0,0-1 0,0 1 0,-1 0 0,0 2 0,0-2 0,0 2 0,0 0 0,2-2 0,-2 2 0,2 0 0,-2-2 0,0 4 0,2-1 0,-2 1 0,2 0 0,-2-1 0,0 1 0,0-2 0,0 3 0,0-1 0,2 0 0,-1-1 0,1 1 0,-2-2 0,0 2 0,1 3 0,0-3 0,0 0 0,-1 0 0,0-1 0,2 1 0,-1-1 0,1 0 0,-2 0 0,0-1 0,1 2 0,0-4 0,1 4 0,-2-1 0,1 3 0,0-3 0,2 2 0,-2-4 0,1 0 0,-2 1 0,1-1 0,0 0 0,1-1 0,-2 0 0,0 0 0,0 0 0,0-1 0,0 1 0,1 0 0,0 0 0,0-1 0,-1 1 0,0 0 0,0-1 0,0 1 0,0 0 0,0 0 0,0 0 0,0-1 0,0 1 0,2 0 0,-1 0 0,0 0 0,-1-1 0,0 3 0,2-1 0,-2 3 0,2-4 0,-2 2 0,2 0 0,-2-2 0,4 4 0,-3-4 0,0 4 0,-1-4 0,2 4 0,-1-3 0,1 0 0,-2-1 0,0 2 0,0-2 0,1 2 0,0-2 0,0 0 0,-1 0 0,0 0 0,0-1 0,0 1 0,0 2 0,0-2 0,2 4 0,-1-3 0,1 2 0,-2 0 0,0 3 0,2-1 0,-2-1 0,4 0 0,-4-2 0,2 3 0,-2-1 0,2 3 0,-1-2 0,1 2 0,-2-3 0,0 3 0,2-2 0,-2 2 0,2-3 0,-2 1 0,0-3 0,2 2 0,-2-4 0,2 2 0,-2 0 0,0-2 0,2 2 0,-2-2 0,2 0 0,0 0 0,-2-1 0,3-1 0,-2 2 0,1-2 0,-1 0 0,0 1 0,2-3 0,-3 3 0,3-1 0,-1 1 0,0 0 0,1-1 0,-2 1 0,2-1 0,-3 1 0,3-1 0,-2 2 0,2-2 0,-3 1 0,4-1 0,-4 2 0,3-2 0,-2 1 0,0-1 0,1 0 0,-2 1 0,2-1 0,-2 4 0,0-2 0,0 4 0,0-4 0,1 4 0,0-3 0,2 1 0,0-3 0,-1 1 0,-1 0 0,1 0 0,-2 0 0,4-1 0,-2 1 0,1-2 0,-1 1 0,0-1 0,0 0 0,-2 2 0,2-2 0,-1 0 0,0 1 0,2-2 0,-2 2 0,2-3 0,-1 2 0,1-2 0,1 0 0,-1 0 0,1 0 0,-1 0 0,1-2 0,-1 2 0,1-2 0,-2 1 0,1 0 0,-2-2 0,2 2 0,-2-2 0,2 3 0,-1-4 0,2 4 0,-2-3 0,1 2 0,-3-2 0,3 3 0,-2-3 0,2 2 0,-1-2 0,2 3 0,-2-4 0,1 4 0,-3-3 0,3 2 0,-3-2 0,4 3 0,-4-3 0,3 2 0,-1 0 0,0-1 0,1 2 0,-3-4 0,4 4 0,-7-5 0,2 3 0,-2-4 0,-1 3 0,2 0 0,0 0 0,-2 1 0,4-2 0,-2 0 0,1 0 0,0 1 0,-2-1 0,2 0 0,0 1 0,-1-1 0,2 0 0,-3 2 0,2-1 0,-2 1 0,2-2 0,-2 1 0,3-1 0,-2 0 0,0 1 0,2-1 0,-2 0 0,2 0 0,-1 1 0,0-1 0,-2 0 0,3 1 0,-2-1 0,1 2 0,0-1 0,-1 1 0,1-2 0,0 0 0,0 0 0,-1 0 0,1 0 0,0-1 0,-1 0 0,1-3 0,-2 4 0,3-4 0,-4 1 0,4 1 0,-4-2 0,3 4 0,-2-2 0,2 2 0,-2 0 0,2-2 0,0 2 0,-1 0 0,2 0 0,-2 2 0,0-1 0,2-1 0,-2 0 0,2 1 0,-2-1 0,2 0 0,-2 0 0,2 0 0,-2-2 0,2 2 0,-2-2 0,0 0 0,2 2 0,-4-2 0,4 2 0,-2 0 0,0-2 0,2 2 0,-2-2 0,2 2 0,-2 0 0,2-2 0,-2 2 0,0-4 0,1 4 0,0-2 0,-1 0 0,1 1 0,-1-1 0,1 3 0,0-3 0,-1 1 0,2-1 0,0 1 0,-1 0 0,0-3 0,0 4 0,-1-4 0,1 1 0,-1-1 0,0-1 0,2 1 0,-2-1 0,0 1 0,2 0 0,-4-1 0,3 1 0,-2-1 0,2 1 0,-1-1 0,0 1 0,2-1 0,-2 1 0,2-1 0,-2 1 0,2-2 0,-4 1 0,3-2 0,-1 5 0,2 0 0,-1 2 0,0-2 0,0 2 0,1-6 0,0 5 0,0-4 0,0 2 0,-2-1 0,1 1 0,-1-1 0,2 2 0,0 0 0,0-2 0,0 3 0,0-3 0,0 4 0,-2-4 0,2 4 0,-2-4 0,2 1 0,0 1 0,0-2 0,0 1 0,0-1 0,0-1 0,0-3 0,0 3 0,-2-4 0,2 5 0,-2 0 0,2-1 0,0 1 0,0-1 0,0 1 0,0-1 0,0-2 0,0 2 0,0-2 0,0 0 0,0 2 0,0-2 0,0 1 0,0 0 0,0 0 0,0 1 0,0 1 0,0-3 0,0 2 0,0 0 0,0 1 0,0 1 0,0-1 0,0-1 0,0 3 0,0-2 0,0 2 0,0-3 0,0 3 0,0-2 0,0 1 0,0-1 0,0-3 0,0 2 0,0-2 0,0 3 0,0-3 0,0 2 0,0-5 0,0 5 0,0-4 0,0 1 0,0-5 0,0 2 0,0 0 0,0 1 0,0 5 0,0-4 0,0 4 0,0-2 0,0 2 0,0 3 0,0 0 0,0 2 0,0 0 0,0 1 0,0-1 0,0 0 0,0-2 0,0-2 0,0-4 0,0 1 0,-2-2 0,1 3 0,-3-9 0,3 8 0,-3-8 0,4 10 0,-4-4 0,3 4 0,-1 0 0,0 1 0,2 3 0,-2-3 0,2 4 0,-2-2 0,2 2 0,-2 0 0,2 1 0,0-3 0,-2 1 0,2-1 0,-2 2 0,2 1 0,0-1 0,0 0 0,0 0 0,-2 0 0,2 0 0,-2 0 0,2 1 0,0-1 0,0-2 0,0 2 0,0-2 0,0 2 0,-2-2 0,2 2 0,-2-2 0,2 0 0,0 1 0,0-3 0,0 4 0,0-4 0,-2 4 0,2-2 0,-2 2 0,2-2 0,0 2 0,0-2 0,0 2 0,0-2 0,0 2 0,0-4 0,0 1 0,0 1 0,0-2 0,-2 1 0,2-4 0,-2 2 0,2-4 0,0 4 0,0-2 0,0 5 0,0-5 0,-2 6 0,2-3 0,-2 2 0,2 2 0,0 0 0,0 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4:38:21.444"/>
    </inkml:context>
    <inkml:brush xml:id="br0">
      <inkml:brushProperty name="width" value="0.2" units="cm"/>
      <inkml:brushProperty name="height" value="0.2" units="cm"/>
      <inkml:brushProperty name="color" value="#B5E484"/>
    </inkml:brush>
  </inkml:definitions>
  <inkml:trace contextRef="#ctx0" brushRef="#br0">127 1 24575,'0'21'0,"4"-4"0,-3-1 0,3 18 0,-1-12 0,-2 16 0,7-21 0,-7 0 0,2 0 0,-3-1 0,4 1 0,-3-4 0,6-1 0,-6-3 0,7-1 0,-4 4 0,5 1 0,-1 0 0,-3-1 0,6 0 0,-5-2 0,6 2 0,-4 0 0,0-3 0,1 3 0,-1-7 0,0 2 0,1-6 0,-1 7 0,0-4 0,1 1 0,-1 2 0,0-6 0,4 7 0,2 0 0,-1-2 0,-1 1 0,-4-7 0,4 4 0,-3 0 0,7 1 0,-6 3 0,2-4 0,0 1 0,-3 2 0,3-2 0,0-1 0,-2 4 0,2-3 0,-4-1 0,0 4 0,1-8 0,-1 4 0,0 0 0,1-3 0,-1 3 0,0-4 0,1 3 0,-1 2 0,0-1 0,1 0 0,-1-4 0,0 0 0,5 4 0,-4-3 0,3 3 0,-4-1 0,1-2 0,-1 3 0,4 0 0,1-3 0,4 6 0,-4-2 0,-1-1 0,0 4 0,1-4 0,0 1 0,-1 2 0,1-6 0,-4 7 0,7-7 0,-3 2 0,0 1 0,-1-3 0,0 3 0,1-1 0,0-2 0,3 3 0,-7-4 0,3 0 0,-3 0 0,-1 0 0,0 0 0,1 0 0,3 0 0,1 0 0,4 0 0,-4 0 0,-1 0 0,-4 0 0,1 0 0,-27 4 0,1-3 0,-13 2 0,1-3 0,14 0 0,-16 0 0,17 0 0,-9 0 0,13 0 0,-12 0 0,7 0 0,-5 0 0,7 0 0,1 0 0,3 0 0,-4 0 0,1 0 0,3-3 0,-7-2 0,6 0 0,-6-2 0,3-2 0,0 0 0,1-4 0,-1 1 0,4 6 0,-7-9 0,3 10 0,-4-11 0,4 10 0,-23-15 0,22 18 0,-28-15 0,27 16 0,-8-6 0,6 7 0,4-3 0,-11 4 0,9 0 0,-10-4 0,8 3 0,-6-7 0,8 3 0,-4-1 0,10 2 0,-3-3 0,3 5 0,-7-9 0,6 6 0,-6-7 0,7 2 0,-4-2 0,5 4 0,-4-5 0,2 4 0,-6-7 0,3 3 0,0-4 0,1 3 0,3-2 0,1 3 0,-1-4 0,4 4 0,-2 1 0,1-7 0,-3 8 0,0-8 0,-1 0 0,2 4 0,-2-9 0,2 11 0,3 1 0,-3 3 0,7 1 0,-2-1 0,3 4 0,0 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4:38:21.445"/>
    </inkml:context>
    <inkml:brush xml:id="br0">
      <inkml:brushProperty name="width" value="0.2" units="cm"/>
      <inkml:brushProperty name="height" value="0.2" units="cm"/>
      <inkml:brushProperty name="color" value="#B5E484"/>
    </inkml:brush>
  </inkml:definitions>
  <inkml:trace contextRef="#ctx0" brushRef="#br0">1 2552 24575,'21'0'0,"0"0"0,-4 0 0,0 0 0,-1-4 0,-3 3 0,0-6 0,5 1 0,-7 1 0,12-3 0,-10 7 0,4-7 0,0 3 0,-4 1 0,-1 0 0,-4 0 0,1-1 0,-1-3 0,0-1 0,1 1 0,-1-1 0,0 1 0,1 0 0,-1-1 0,0 1 0,1-1 0,-1-3 0,0 2 0,1-6 0,-1 7 0,0-3 0,1 3 0,-5 1 0,4-1 0,-4-3 0,5-1 0,-1 0 0,1-10 0,0 12 0,0-8 0,0 6 0,-1 0 0,4-4 0,-3 4 0,4-3 0,-5 7 0,4-7 0,-3 6 0,3-2 0,-3 3 0,-1 1 0,4-4 0,8-4 0,-5 3 0,4-2 0,-11 7 0,11-6 0,-8 7 0,12-10 0,-14 12 0,3-8 0,-4 5 0,1-1 0,-1 1 0,4-4 0,-3 2 0,3-2 0,1 0 0,-4 2 0,3-2 0,-4 0 0,1 2 0,3-6 0,1-4 0,0 5 0,-5-5 0,0 11 0,-3-10 0,4 8 0,0-12 0,5 3 0,-4 2 0,4-2 0,-5 7 0,3 5 0,-3-1 0,3-3 0,-4-1 0,7-11 0,-9 6-3277,11-6 0,-11 0 3047,11-5 230,-6 3 0,2-2 0,-4 4 0,0 9 0,0-4 3276,3 7 0,-6 3-3044,1-4-232,-3 1 0,1 3 0,-1-7 0,5-4 0,-4 1 0,4-8 0,-1 12 0,-3-1 0,8-3 0,-6-2 0,8-5 0,-6 3 0,0 6 0,0-7 0,0 9 0,-4-8 0,3 10 0,-4-8 0,5 7 0,-5-2 0,0 4 0,0 2 0,-3-2 0,6 4 0,-6-1 0,6-3 0,-2-1 0,0 0 0,2-4 0,-6 8 0,3-7 0,-1 3 0,-2 0 0,7-3 0,-4 2 0,1-3 0,2 4 0,-6 1 0,3 4 0,9-24 0,-9 18 0,13-21 0,-16 22 0,2-4 0,7-7 0,-8 9 0,11-8 0,-8 10 0,0 0 0,2-3 0,-6 6 0,3-6 0,-1 3 0,-2 0 0,7 1 0,-4 3 0,1 1 0,-1-5 0,-1 4 0,2-7 0,0 3 0,2 0 0,-6 0 0,3 5 0,-4-1 0,0 1 0,3-1 0,-2 1 0,3-11 0,0 4 0,-3-5 0,2 8 0,-3 3 0,4-3 0,-3 3 0,3-4 0,-4 5 0,0-1 0,0 1 0,0-4 0,3 2 0,-2-2 0,3 4 0,-4-5 0,0 4 0,0-3 0,0-1 0,0 0 0,0 0 0,0 1 0,0 3 0,0 1 0,4-5 0,-3 0 0,2 0 0,-3 1 0,0 7 0,0 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799">331 1</inkml:trace>
  <inkml:trace contextRef="#ctx0" brushRef="#br0" timeOffset="1929.46">331 1</inkml:trace>
  <inkml:trace contextRef="#ctx0" brushRef="#br0" timeOffset="2378.95">331 1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199">1 0</inkml:trace>
  <inkml:trace contextRef="#ctx0" brushRef="#br0" timeOffset="1085.2">1 0</inkml:trace>
  <inkml:trace contextRef="#ctx0" brushRef="#br0" timeOffset="1470.6499">1 0</inkml:trace>
  <inkml:trace contextRef="#ctx0" brushRef="#br0" timeOffset="2584.27">279 75</inkml:trace>
  <inkml:trace contextRef="#ctx0" brushRef="#br0" timeOffset="2982.99">279 75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199">1 0</inkml:trace>
  <inkml:trace contextRef="#ctx0" brushRef="#br0" timeOffset="1085.2">1 0</inkml:trace>
  <inkml:trace contextRef="#ctx0" brushRef="#br0" timeOffset="1470.6499">1 0</inkml:trace>
  <inkml:trace contextRef="#ctx0" brushRef="#br0" timeOffset="2584.27">279 75</inkml:trace>
  <inkml:trace contextRef="#ctx0" brushRef="#br0" timeOffset="2982.99">279 75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799">331 1</inkml:trace>
  <inkml:trace contextRef="#ctx0" brushRef="#br0" timeOffset="1929.46">331 1</inkml:trace>
  <inkml:trace contextRef="#ctx0" brushRef="#br0" timeOffset="2378.95">331 1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199">1 0</inkml:trace>
  <inkml:trace contextRef="#ctx0" brushRef="#br0" timeOffset="1085.2">1 0</inkml:trace>
  <inkml:trace contextRef="#ctx0" brushRef="#br0" timeOffset="1470.6499">1 0</inkml:trace>
  <inkml:trace contextRef="#ctx0" brushRef="#br0" timeOffset="2584.27">279 75</inkml:trace>
  <inkml:trace contextRef="#ctx0" brushRef="#br0" timeOffset="2982.99">279 75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17F8B-DB8A-DC4E-988E-81C7D81C99EA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20C3C-6D29-994C-AADA-104CE5129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5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2228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1319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3607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0212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3103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1286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898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016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828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8480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6709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9461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4259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5729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5980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6462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450F81-ECB8-4B42-BA7E-06CE3946D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79649"/>
            <a:ext cx="9144000" cy="2387600"/>
          </a:xfrm>
        </p:spPr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ED65E05-0B75-294F-8B10-1A6C0FD51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5932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5A6B99-0490-3748-AFEE-F8153E666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F147-0FC4-C742-801D-18B7262A641E}" type="datetime1">
              <a:rPr lang="en-CA" smtClean="0"/>
              <a:t>2022-03-11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6114DC-41CB-A642-9007-2EEE6F3AC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9FB2F30-F991-3E46-9F45-9EB242E0563F}"/>
              </a:ext>
            </a:extLst>
          </p:cNvPr>
          <p:cNvSpPr/>
          <p:nvPr userDrawn="1"/>
        </p:nvSpPr>
        <p:spPr>
          <a:xfrm>
            <a:off x="0" y="0"/>
            <a:ext cx="2414588" cy="1743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87E672B-A631-7141-A87D-735F3811B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E15276A-1DF6-5146-B9E4-A70F82CA52F8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284228C-CBC9-294A-8A19-4479F85C2695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ar-KW" sz="1800" b="1" dirty="0"/>
              <a:t>تجويد  </a:t>
            </a:r>
            <a:r>
              <a:rPr lang="ar-SA" sz="1800" b="1" dirty="0"/>
              <a:t>2</a:t>
            </a:r>
            <a:r>
              <a:rPr lang="ar-KW" sz="1800" b="1" dirty="0"/>
              <a:t>8</a:t>
            </a:r>
            <a:r>
              <a:rPr lang="ar-SA" sz="1800" b="1" dirty="0"/>
              <a:t>2</a:t>
            </a:r>
            <a:r>
              <a:rPr lang="ar-KW" sz="1800" b="1" dirty="0"/>
              <a:t> </a:t>
            </a:r>
            <a:r>
              <a:rPr lang="ar-SA" sz="1800" b="1" dirty="0"/>
              <a:t>– مادة </a:t>
            </a:r>
            <a:r>
              <a:rPr lang="ar-KW" sz="1800" b="1" dirty="0"/>
              <a:t>التجويد </a:t>
            </a:r>
            <a:r>
              <a:rPr lang="ar-SA" sz="1800" b="1" dirty="0"/>
              <a:t>– المحاضرة الأولى – الفصل الرابع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1736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6AE2AE-6837-2442-A1BC-9114D4647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E2CBFDC-9D6B-7F4D-8374-024733E7B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57D277-D175-DB4B-96DC-9C5967C3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8A66-BA4B-B547-93D7-511957FAFDEB}" type="datetime1">
              <a:rPr lang="en-CA" smtClean="0"/>
              <a:t>2022-03-11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EA58A0-DFEC-8649-B92F-0D9B40E1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2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75E7044-F905-3B46-8ED8-674EA1CB1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C9A897D-22B2-5B49-A749-7B4A2038D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B39CC-45C2-9C42-B9FD-1560CFC01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E764-3DBC-484A-A93B-3C4E1B8DE87F}" type="datetime1">
              <a:rPr lang="en-CA" smtClean="0"/>
              <a:t>2022-03-11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79713C-CBAF-1743-AE99-4AEC41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145FC0-A9B9-4640-B515-4DA13EE3C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74FB1E-5B18-314A-A977-86FD63C00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9E7F04-DD03-814D-9305-C61B59A3F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8DC7-5299-9241-B58C-B3B677802FE9}" type="datetime1">
              <a:rPr lang="en-CA" smtClean="0"/>
              <a:t>2022-03-11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9C47B0-93BE-914F-80C1-40B37FB4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7C9B3F-EC7D-3946-B416-0F352B9C3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241F04-B6C2-0D43-A7A6-B55C53D36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DAF989-14F6-A241-9FCB-0E11C68FD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D1B1-740E-3C49-A311-54C3556A4E34}" type="datetime1">
              <a:rPr lang="en-CA" smtClean="0"/>
              <a:t>2022-03-11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2CAFE2-23A3-164C-870A-6F3B0D01C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6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2880CB-33FB-1641-B6E8-60B84234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CF7B3B-64CD-3E46-B485-4383D0721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E7360BB-1721-1243-A3A8-4E4EA25D4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B4C016F-5F6F-8542-9F0D-9EAEC616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B8A7-B79F-3248-A502-6965C0869732}" type="datetime1">
              <a:rPr lang="en-CA" smtClean="0"/>
              <a:t>2022-03-11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B3060D-9617-164B-B5E8-47A916169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2CF653-D96B-8C46-AF61-30129124D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E641E5-82E4-FA49-828A-2AB111A74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4DE58A4-B422-7A4B-8947-BE3D74206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818CB2-114C-A84B-896B-DE4CFD3DA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4160736-D458-244F-B35D-B512E35A45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01D7E34-3479-E347-AEAA-F0C02C613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F997-D451-CD4A-BFD7-06CAD8CBF9F1}" type="datetime1">
              <a:rPr lang="en-CA" smtClean="0"/>
              <a:t>2022-03-11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9059348-B6CD-CB46-A549-1D98AA7C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5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590E9-B859-834C-BC13-D849EAE24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DA819D0-11DE-5F47-9EEC-29D6C0F7A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4C43-BE7F-6343-9CA1-CC42DB3C2657}" type="datetime1">
              <a:rPr lang="en-CA" smtClean="0"/>
              <a:t>2022-03-11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13DA10-DD14-C846-8679-312362A37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4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48DDE56-378C-DE42-92CC-12F4AC1C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BFF9-7807-D640-971F-B9C921639AE7}" type="datetime1">
              <a:rPr lang="en-CA" smtClean="0"/>
              <a:t>2022-03-11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C394FC-8EF0-5D44-9B50-EFCE5480B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7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3D2A63-5C6C-AC44-9795-2F13E042B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10FBF5-C6E9-6C4B-B057-ACC6A8CDD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D7C874F-99B6-CD4D-B53D-10FB287F6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DE4ABB4-4D2D-9D49-957C-7580A649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10FC2-9F2F-CA45-A32C-45BF441A8B04}" type="datetime1">
              <a:rPr lang="en-CA" smtClean="0"/>
              <a:t>2022-03-11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16012D-9F74-BD40-9998-D5F5EEC8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7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0DB166-B8BE-2341-A8FF-FCBA8314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BC9ED83-8A95-4345-B818-4D0A62DFC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8A9E75F-2331-F541-92EE-2F0A8F46E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E2E840-97AD-154A-8D0E-22D4700C7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206D-EB4D-964A-A567-0195B566DE41}" type="datetime1">
              <a:rPr lang="en-CA" smtClean="0"/>
              <a:t>2022-03-11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76EA82-1D92-024E-8482-37F3E1C89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8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6189A4-05F0-E045-AC33-155DCAA6BD15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CF4E62B-6930-4B47-8E28-4D0EBE808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7111ACB-CCE0-8A40-B222-57747BE8B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78417C-0319-084A-94FE-49E28A305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859429C-CF35-9249-8D66-6AF2AABB73FB}" type="datetime1">
              <a:rPr lang="en-CA" smtClean="0"/>
              <a:t>2022-03-11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1E4D2D-A1A7-9C49-8DE3-152D5B2A0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817943-45D5-5949-BC48-405C5101A3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1100F1-BC82-2C40-8AD5-ED18BE99D6F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96523" y="132864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C40EE06-4653-1649-9DC3-4134ADAEE20A}"/>
              </a:ext>
            </a:extLst>
          </p:cNvPr>
          <p:cNvSpPr/>
          <p:nvPr userDrawn="1"/>
        </p:nvSpPr>
        <p:spPr>
          <a:xfrm>
            <a:off x="-129001" y="1307684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0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2.jpg"/><Relationship Id="rId3" Type="http://schemas.openxmlformats.org/officeDocument/2006/relationships/customXml" Target="../ink/ink42.xml"/><Relationship Id="rId25" Type="http://schemas.openxmlformats.org/officeDocument/2006/relationships/customXml" Target="../ink/ink4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4" Type="http://schemas.openxmlformats.org/officeDocument/2006/relationships/customXml" Target="../ink/ink43.xml"/><Relationship Id="rId27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2.jpg"/><Relationship Id="rId3" Type="http://schemas.openxmlformats.org/officeDocument/2006/relationships/customXml" Target="../ink/ink45.xml"/><Relationship Id="rId25" Type="http://schemas.openxmlformats.org/officeDocument/2006/relationships/customXml" Target="../ink/ink4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4" Type="http://schemas.openxmlformats.org/officeDocument/2006/relationships/customXml" Target="../ink/ink46.xml"/><Relationship Id="rId27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2.jpg"/><Relationship Id="rId3" Type="http://schemas.openxmlformats.org/officeDocument/2006/relationships/customXml" Target="../ink/ink48.xml"/><Relationship Id="rId25" Type="http://schemas.openxmlformats.org/officeDocument/2006/relationships/customXml" Target="../ink/ink5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4" Type="http://schemas.openxmlformats.org/officeDocument/2006/relationships/customXml" Target="../ink/ink49.xml"/><Relationship Id="rId27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51.xml"/><Relationship Id="rId12" Type="http://schemas.openxmlformats.org/officeDocument/2006/relationships/customXml" Target="../ink/ink52.xml"/><Relationship Id="rId17" Type="http://schemas.openxmlformats.org/officeDocument/2006/relationships/customXml" Target="../ink/ink55.xml"/><Relationship Id="rId25" Type="http://schemas.openxmlformats.org/officeDocument/2006/relationships/customXml" Target="../ink/ink57.xml"/><Relationship Id="rId2" Type="http://schemas.openxmlformats.org/officeDocument/2006/relationships/notesSlide" Target="../notesSlides/notesSlide11.xml"/><Relationship Id="rId16" Type="http://schemas.openxmlformats.org/officeDocument/2006/relationships/customXml" Target="../ink/ink54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24" Type="http://schemas.openxmlformats.org/officeDocument/2006/relationships/image" Target="../media/image8.emf"/><Relationship Id="rId15" Type="http://schemas.openxmlformats.org/officeDocument/2006/relationships/image" Target="../media/image24.png"/><Relationship Id="rId23" Type="http://schemas.openxmlformats.org/officeDocument/2006/relationships/customXml" Target="../ink/ink56.xml"/><Relationship Id="rId14" Type="http://schemas.openxmlformats.org/officeDocument/2006/relationships/customXml" Target="../ink/ink53.xml"/><Relationship Id="rId22" Type="http://schemas.openxmlformats.org/officeDocument/2006/relationships/image" Target="../media/image7.emf"/><Relationship Id="rId27" Type="http://schemas.openxmlformats.org/officeDocument/2006/relationships/customXml" Target="../ink/ink58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2.jpg"/><Relationship Id="rId3" Type="http://schemas.openxmlformats.org/officeDocument/2006/relationships/customXml" Target="../ink/ink59.xml"/><Relationship Id="rId25" Type="http://schemas.openxmlformats.org/officeDocument/2006/relationships/customXml" Target="../ink/ink6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4" Type="http://schemas.openxmlformats.org/officeDocument/2006/relationships/customXml" Target="../ink/ink60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2.jpg"/><Relationship Id="rId3" Type="http://schemas.openxmlformats.org/officeDocument/2006/relationships/customXml" Target="../ink/ink62.xml"/><Relationship Id="rId25" Type="http://schemas.openxmlformats.org/officeDocument/2006/relationships/customXml" Target="../ink/ink6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4" Type="http://schemas.openxmlformats.org/officeDocument/2006/relationships/customXml" Target="../ink/ink63.xml"/><Relationship Id="rId27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65.xml"/><Relationship Id="rId25" Type="http://schemas.openxmlformats.org/officeDocument/2006/relationships/customXml" Target="../ink/ink69.xml"/><Relationship Id="rId2" Type="http://schemas.openxmlformats.org/officeDocument/2006/relationships/notesSlide" Target="../notesSlides/notesSlide14.xml"/><Relationship Id="rId29" Type="http://schemas.openxmlformats.org/officeDocument/2006/relationships/image" Target="../media/image14.tiff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5" Type="http://schemas.openxmlformats.org/officeDocument/2006/relationships/customXml" Target="../ink/ink67.xml"/><Relationship Id="rId23" Type="http://schemas.openxmlformats.org/officeDocument/2006/relationships/customXml" Target="../ink/ink68.xml"/><Relationship Id="rId28" Type="http://schemas.openxmlformats.org/officeDocument/2006/relationships/image" Target="../media/image2.jpg"/><Relationship Id="rId14" Type="http://schemas.openxmlformats.org/officeDocument/2006/relationships/customXml" Target="../ink/ink66.xml"/><Relationship Id="rId22" Type="http://schemas.openxmlformats.org/officeDocument/2006/relationships/image" Target="../media/image7.emf"/><Relationship Id="rId27" Type="http://schemas.openxmlformats.org/officeDocument/2006/relationships/customXml" Target="../ink/ink70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71.xml"/><Relationship Id="rId25" Type="http://schemas.openxmlformats.org/officeDocument/2006/relationships/customXml" Target="../ink/ink7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5" Type="http://schemas.openxmlformats.org/officeDocument/2006/relationships/customXml" Target="../ink/ink73.xml"/><Relationship Id="rId23" Type="http://schemas.openxmlformats.org/officeDocument/2006/relationships/customXml" Target="../ink/ink74.xml"/><Relationship Id="rId28" Type="http://schemas.openxmlformats.org/officeDocument/2006/relationships/image" Target="../media/image2.jpg"/><Relationship Id="rId14" Type="http://schemas.openxmlformats.org/officeDocument/2006/relationships/customXml" Target="../ink/ink72.xml"/><Relationship Id="rId22" Type="http://schemas.openxmlformats.org/officeDocument/2006/relationships/image" Target="../media/image7.emf"/><Relationship Id="rId27" Type="http://schemas.openxmlformats.org/officeDocument/2006/relationships/customXml" Target="../ink/ink76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77.xml"/><Relationship Id="rId25" Type="http://schemas.openxmlformats.org/officeDocument/2006/relationships/customXml" Target="../ink/ink81.xml"/><Relationship Id="rId2" Type="http://schemas.openxmlformats.org/officeDocument/2006/relationships/notesSlide" Target="../notesSlides/notesSlide16.xml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5" Type="http://schemas.openxmlformats.org/officeDocument/2006/relationships/customXml" Target="../ink/ink79.xml"/><Relationship Id="rId23" Type="http://schemas.openxmlformats.org/officeDocument/2006/relationships/customXml" Target="../ink/ink80.xml"/><Relationship Id="rId28" Type="http://schemas.openxmlformats.org/officeDocument/2006/relationships/image" Target="../media/image2.jpg"/><Relationship Id="rId14" Type="http://schemas.openxmlformats.org/officeDocument/2006/relationships/customXml" Target="../ink/ink78.xml"/><Relationship Id="rId22" Type="http://schemas.openxmlformats.org/officeDocument/2006/relationships/image" Target="../media/image7.emf"/><Relationship Id="rId27" Type="http://schemas.openxmlformats.org/officeDocument/2006/relationships/customXml" Target="../ink/ink8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1.xml"/><Relationship Id="rId12" Type="http://schemas.openxmlformats.org/officeDocument/2006/relationships/customXml" Target="../ink/ink2.xml"/><Relationship Id="rId17" Type="http://schemas.openxmlformats.org/officeDocument/2006/relationships/customXml" Target="../ink/ink5.xml"/><Relationship Id="rId25" Type="http://schemas.openxmlformats.org/officeDocument/2006/relationships/customXml" Target="../ink/ink7.xml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4.xml"/><Relationship Id="rId29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24" Type="http://schemas.openxmlformats.org/officeDocument/2006/relationships/image" Target="../media/image8.emf"/><Relationship Id="rId15" Type="http://schemas.openxmlformats.org/officeDocument/2006/relationships/image" Target="../media/image24.png"/><Relationship Id="rId23" Type="http://schemas.openxmlformats.org/officeDocument/2006/relationships/customXml" Target="../ink/ink6.xml"/><Relationship Id="rId28" Type="http://schemas.openxmlformats.org/officeDocument/2006/relationships/image" Target="../media/image2.jpg"/><Relationship Id="rId14" Type="http://schemas.openxmlformats.org/officeDocument/2006/relationships/customXml" Target="../ink/ink3.xml"/><Relationship Id="rId22" Type="http://schemas.openxmlformats.org/officeDocument/2006/relationships/image" Target="../media/image7.emf"/><Relationship Id="rId27" Type="http://schemas.openxmlformats.org/officeDocument/2006/relationships/customXml" Target="../ink/ink8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2.jpg"/><Relationship Id="rId3" Type="http://schemas.openxmlformats.org/officeDocument/2006/relationships/customXml" Target="../ink/ink9.xml"/><Relationship Id="rId25" Type="http://schemas.openxmlformats.org/officeDocument/2006/relationships/customXml" Target="../ink/ink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4" Type="http://schemas.openxmlformats.org/officeDocument/2006/relationships/customXml" Target="../ink/ink10.xml"/><Relationship Id="rId27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12.xml"/><Relationship Id="rId12" Type="http://schemas.openxmlformats.org/officeDocument/2006/relationships/customXml" Target="../ink/ink13.xml"/><Relationship Id="rId17" Type="http://schemas.openxmlformats.org/officeDocument/2006/relationships/customXml" Target="../ink/ink16.xml"/><Relationship Id="rId25" Type="http://schemas.openxmlformats.org/officeDocument/2006/relationships/customXml" Target="../ink/ink18.xml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15.xml"/><Relationship Id="rId29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24" Type="http://schemas.openxmlformats.org/officeDocument/2006/relationships/image" Target="../media/image8.emf"/><Relationship Id="rId15" Type="http://schemas.openxmlformats.org/officeDocument/2006/relationships/image" Target="../media/image24.png"/><Relationship Id="rId23" Type="http://schemas.openxmlformats.org/officeDocument/2006/relationships/customXml" Target="../ink/ink17.xml"/><Relationship Id="rId28" Type="http://schemas.openxmlformats.org/officeDocument/2006/relationships/image" Target="../media/image2.jpg"/><Relationship Id="rId14" Type="http://schemas.openxmlformats.org/officeDocument/2006/relationships/customXml" Target="../ink/ink14.xml"/><Relationship Id="rId22" Type="http://schemas.openxmlformats.org/officeDocument/2006/relationships/image" Target="../media/image7.emf"/><Relationship Id="rId27" Type="http://schemas.openxmlformats.org/officeDocument/2006/relationships/customXml" Target="../ink/ink19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2.jpg"/><Relationship Id="rId3" Type="http://schemas.openxmlformats.org/officeDocument/2006/relationships/customXml" Target="../ink/ink20.xml"/><Relationship Id="rId34" Type="http://schemas.openxmlformats.org/officeDocument/2006/relationships/image" Target="../media/image10.png"/><Relationship Id="rId25" Type="http://schemas.openxmlformats.org/officeDocument/2006/relationships/customXml" Target="../ink/ink22.xml"/><Relationship Id="rId7" Type="http://schemas.openxmlformats.org/officeDocument/2006/relationships/image" Target="../media/image6.png"/><Relationship Id="rId33" Type="http://schemas.openxmlformats.org/officeDocument/2006/relationships/customXml" Target="../ink/ink27.xml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24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1" Type="http://schemas.openxmlformats.org/officeDocument/2006/relationships/image" Target="../media/image8.png"/><Relationship Id="rId32" Type="http://schemas.openxmlformats.org/officeDocument/2006/relationships/image" Target="../media/image9.png"/><Relationship Id="rId28" Type="http://schemas.openxmlformats.org/officeDocument/2006/relationships/customXml" Target="../ink/ink23.xml"/><Relationship Id="rId31" Type="http://schemas.openxmlformats.org/officeDocument/2006/relationships/customXml" Target="../ink/ink26.xml"/><Relationship Id="rId14" Type="http://schemas.openxmlformats.org/officeDocument/2006/relationships/customXml" Target="../ink/ink21.xml"/><Relationship Id="rId27" Type="http://schemas.openxmlformats.org/officeDocument/2006/relationships/image" Target="../media/image6.jpeg"/><Relationship Id="rId9" Type="http://schemas.openxmlformats.org/officeDocument/2006/relationships/image" Target="../media/image7.png"/><Relationship Id="rId30" Type="http://schemas.openxmlformats.org/officeDocument/2006/relationships/customXml" Target="../ink/ink25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28.xml"/><Relationship Id="rId12" Type="http://schemas.openxmlformats.org/officeDocument/2006/relationships/customXml" Target="../ink/ink29.xml"/><Relationship Id="rId17" Type="http://schemas.openxmlformats.org/officeDocument/2006/relationships/customXml" Target="../ink/ink32.xml"/><Relationship Id="rId25" Type="http://schemas.openxmlformats.org/officeDocument/2006/relationships/customXml" Target="../ink/ink34.xml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31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24" Type="http://schemas.openxmlformats.org/officeDocument/2006/relationships/image" Target="../media/image8.emf"/><Relationship Id="rId15" Type="http://schemas.openxmlformats.org/officeDocument/2006/relationships/image" Target="../media/image24.png"/><Relationship Id="rId23" Type="http://schemas.openxmlformats.org/officeDocument/2006/relationships/customXml" Target="../ink/ink33.xml"/><Relationship Id="rId14" Type="http://schemas.openxmlformats.org/officeDocument/2006/relationships/customXml" Target="../ink/ink30.xml"/><Relationship Id="rId22" Type="http://schemas.openxmlformats.org/officeDocument/2006/relationships/image" Target="../media/image7.emf"/><Relationship Id="rId27" Type="http://schemas.openxmlformats.org/officeDocument/2006/relationships/customXml" Target="../ink/ink35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2.jpg"/><Relationship Id="rId3" Type="http://schemas.openxmlformats.org/officeDocument/2006/relationships/customXml" Target="../ink/ink36.xml"/><Relationship Id="rId25" Type="http://schemas.openxmlformats.org/officeDocument/2006/relationships/customXml" Target="../ink/ink3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4" Type="http://schemas.openxmlformats.org/officeDocument/2006/relationships/customXml" Target="../ink/ink3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2.jpg"/><Relationship Id="rId3" Type="http://schemas.openxmlformats.org/officeDocument/2006/relationships/customXml" Target="../ink/ink39.xml"/><Relationship Id="rId25" Type="http://schemas.openxmlformats.org/officeDocument/2006/relationships/customXml" Target="../ink/ink4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4" Type="http://schemas.openxmlformats.org/officeDocument/2006/relationships/customXml" Target="../ink/ink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8D5548-C89A-1F44-B046-3AC838507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3235"/>
            <a:ext cx="9144000" cy="2093369"/>
          </a:xfrm>
        </p:spPr>
        <p:txBody>
          <a:bodyPr>
            <a:normAutofit/>
          </a:bodyPr>
          <a:lstStyle/>
          <a:p>
            <a:r>
              <a:rPr lang="ar-SA" dirty="0"/>
              <a:t>مخارج الحروف</a:t>
            </a:r>
            <a:r>
              <a:rPr lang="en-US" dirty="0"/>
              <a:t/>
            </a:r>
            <a:br>
              <a:rPr lang="en-US" dirty="0"/>
            </a:br>
            <a:r>
              <a:rPr lang="ar-SA" sz="2800" dirty="0"/>
              <a:t/>
            </a:r>
            <a:br>
              <a:rPr lang="ar-SA" sz="2800" dirty="0"/>
            </a:br>
            <a:r>
              <a:rPr lang="ar-SA" sz="3600" dirty="0"/>
              <a:t>المخارج (</a:t>
            </a:r>
            <a:r>
              <a:rPr lang="en-CA" sz="3600" dirty="0"/>
              <a:t>3</a:t>
            </a:r>
            <a:r>
              <a:rPr lang="ar-SA" sz="3600" dirty="0"/>
              <a:t>): مخرجي </a:t>
            </a:r>
            <a:r>
              <a:rPr lang="ar-SA" sz="3600" dirty="0" smtClean="0"/>
              <a:t>الشفتين </a:t>
            </a:r>
            <a:r>
              <a:rPr lang="ar-SA" sz="3600" dirty="0"/>
              <a:t>والخيشوم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7BE6263-52BA-8E43-9969-41582C638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34354"/>
            <a:ext cx="9144000" cy="694093"/>
          </a:xfrm>
        </p:spPr>
        <p:txBody>
          <a:bodyPr>
            <a:normAutofit/>
          </a:bodyPr>
          <a:lstStyle/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sz="3200" b="1" dirty="0"/>
              <a:t>د. </a:t>
            </a:r>
            <a:r>
              <a:rPr lang="ar-KW" sz="3200" b="1" dirty="0"/>
              <a:t>هاله رجب</a:t>
            </a:r>
            <a:endParaRPr lang="en-US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DC1293F-C03C-0043-9F4F-2AC1978EF5F4}"/>
              </a:ext>
            </a:extLst>
          </p:cNvPr>
          <p:cNvSpPr txBox="1">
            <a:spLocks noChangeAspect="1"/>
          </p:cNvSpPr>
          <p:nvPr/>
        </p:nvSpPr>
        <p:spPr>
          <a:xfrm>
            <a:off x="3448594" y="1791611"/>
            <a:ext cx="1920317" cy="369332"/>
          </a:xfrm>
          <a:prstGeom prst="rect">
            <a:avLst/>
          </a:prstGeom>
          <a:solidFill>
            <a:srgbClr val="1F3764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SA" b="1" dirty="0">
                <a:solidFill>
                  <a:schemeClr val="bg1"/>
                </a:solidFill>
              </a:rPr>
              <a:t>الثانية – الفصل الرابع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20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1F3764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رابعًا: الشفتان</a:t>
            </a:r>
          </a:p>
          <a:p>
            <a:pPr algn="ctr"/>
            <a:r>
              <a:rPr lang="en-CA" b="1" dirty="0">
                <a:solidFill>
                  <a:srgbClr val="FFFF00"/>
                </a:solidFill>
              </a:rPr>
              <a:t>Forth</a:t>
            </a:r>
            <a:r>
              <a:rPr lang="en-US" b="1" dirty="0">
                <a:solidFill>
                  <a:srgbClr val="FFFF00"/>
                </a:solidFill>
              </a:rPr>
              <a:t>: Al </a:t>
            </a:r>
            <a:r>
              <a:rPr lang="en-US" b="1" dirty="0" err="1">
                <a:solidFill>
                  <a:srgbClr val="FFFF00"/>
                </a:solidFill>
              </a:rPr>
              <a:t>Shafataan</a:t>
            </a:r>
            <a:r>
              <a:rPr lang="en-US" b="1" dirty="0">
                <a:solidFill>
                  <a:srgbClr val="FFFF00"/>
                </a:solidFill>
              </a:rPr>
              <a:t> (the lips)</a:t>
            </a:r>
          </a:p>
        </p:txBody>
      </p:sp>
      <p:pic>
        <p:nvPicPr>
          <p:cNvPr id="8" name="Picture 7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76302808-1B18-D847-BD94-15974EFBA065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36122" t="84618" r="19504" b="987"/>
          <a:stretch/>
        </p:blipFill>
        <p:spPr>
          <a:xfrm>
            <a:off x="3321968" y="2449072"/>
            <a:ext cx="7083359" cy="30636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A7CCE22-EB1D-7449-A70D-6513BB64CEFE}"/>
              </a:ext>
            </a:extLst>
          </p:cNvPr>
          <p:cNvSpPr txBox="1"/>
          <p:nvPr/>
        </p:nvSpPr>
        <p:spPr>
          <a:xfrm>
            <a:off x="2764405" y="5525562"/>
            <a:ext cx="4701401" cy="40011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pressure on </a:t>
            </a:r>
            <a:r>
              <a:rPr lang="en-US" sz="20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closed</a:t>
            </a:r>
            <a:r>
              <a:rPr lang="en-US" sz="2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lips for </a:t>
            </a:r>
            <a:r>
              <a:rPr lang="en-US" sz="2000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Meem</a:t>
            </a:r>
            <a:r>
              <a:rPr lang="en-US" sz="2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and Baa’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298C4AC-89BA-F94D-93CC-1F7BC115EA40}"/>
              </a:ext>
            </a:extLst>
          </p:cNvPr>
          <p:cNvSpPr txBox="1"/>
          <p:nvPr/>
        </p:nvSpPr>
        <p:spPr>
          <a:xfrm>
            <a:off x="8474926" y="5525562"/>
            <a:ext cx="2676292" cy="40011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0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rounded</a:t>
            </a:r>
            <a:r>
              <a:rPr lang="en-US" sz="2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lips for Waw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02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1F3764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رابعًا: الشفتان</a:t>
            </a:r>
          </a:p>
          <a:p>
            <a:pPr algn="ctr"/>
            <a:r>
              <a:rPr lang="en-CA" b="1" dirty="0">
                <a:solidFill>
                  <a:srgbClr val="FFFF00"/>
                </a:solidFill>
              </a:rPr>
              <a:t>Forth</a:t>
            </a:r>
            <a:r>
              <a:rPr lang="en-US" b="1" dirty="0">
                <a:solidFill>
                  <a:srgbClr val="FFFF00"/>
                </a:solidFill>
              </a:rPr>
              <a:t>: Al </a:t>
            </a:r>
            <a:r>
              <a:rPr lang="en-US" b="1" dirty="0" err="1">
                <a:solidFill>
                  <a:srgbClr val="FFFF00"/>
                </a:solidFill>
              </a:rPr>
              <a:t>Shafataan</a:t>
            </a:r>
            <a:r>
              <a:rPr lang="en-US" b="1" dirty="0">
                <a:solidFill>
                  <a:srgbClr val="FFFF00"/>
                </a:solidFill>
              </a:rPr>
              <a:t> (the lips)</a:t>
            </a:r>
          </a:p>
        </p:txBody>
      </p:sp>
      <p:sp>
        <p:nvSpPr>
          <p:cNvPr id="8" name="Google Shape;902;p75">
            <a:extLst>
              <a:ext uri="{FF2B5EF4-FFF2-40B4-BE49-F238E27FC236}">
                <a16:creationId xmlns:a16="http://schemas.microsoft.com/office/drawing/2014/main" xmlns="" id="{5EBA9FAB-7192-B444-A013-38799501F20A}"/>
              </a:ext>
            </a:extLst>
          </p:cNvPr>
          <p:cNvSpPr txBox="1"/>
          <p:nvPr/>
        </p:nvSpPr>
        <p:spPr>
          <a:xfrm>
            <a:off x="2972789" y="2014967"/>
            <a:ext cx="6048672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بطن</a:t>
            </a:r>
            <a:r>
              <a:rPr lang="en-US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الشَّفة</a:t>
            </a:r>
            <a:r>
              <a:rPr lang="en-US" sz="4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السفلى</a:t>
            </a:r>
            <a:endParaRPr dirty="0">
              <a:solidFill>
                <a:srgbClr val="003192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</a:t>
            </a:r>
            <a:r>
              <a:rPr lang="en-US" sz="32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أطراف</a:t>
            </a:r>
            <a:r>
              <a:rPr lang="en-US" sz="32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الثنايا</a:t>
            </a:r>
            <a:r>
              <a:rPr lang="en-US" sz="32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العليا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rtl="1"/>
            <a:r>
              <a:rPr lang="en-US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The </a:t>
            </a:r>
            <a:r>
              <a:rPr lang="en-US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inside</a:t>
            </a:r>
            <a:r>
              <a:rPr lang="en-US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of the lower lip </a:t>
            </a:r>
          </a:p>
          <a:p>
            <a:pPr lvl="0" algn="ctr" rtl="1"/>
            <a:r>
              <a:rPr lang="en-US" sz="28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with the tips of the upper front teeth</a:t>
            </a:r>
            <a:endParaRPr sz="28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" name="Google Shape;903;p75">
            <a:extLst>
              <a:ext uri="{FF2B5EF4-FFF2-40B4-BE49-F238E27FC236}">
                <a16:creationId xmlns:a16="http://schemas.microsoft.com/office/drawing/2014/main" xmlns="" id="{04CF0B93-38C3-D04A-8226-DAB24A403C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9092039"/>
              </p:ext>
            </p:extLst>
          </p:nvPr>
        </p:nvGraphicFramePr>
        <p:xfrm>
          <a:off x="3117428" y="5764239"/>
          <a:ext cx="5712450" cy="4414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14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فَالْفَـا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مَـعَ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اطْـرافِ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الثَّنَايَـا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المُشْرِفَـهْ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مِـنْ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طَرَفَيْهِمَـا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وَمِـنْ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بَـطْـنِ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الشَّفَهْ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" name="Google Shape;905;p75">
            <a:extLst>
              <a:ext uri="{FF2B5EF4-FFF2-40B4-BE49-F238E27FC236}">
                <a16:creationId xmlns:a16="http://schemas.microsoft.com/office/drawing/2014/main" xmlns="" id="{E6E77137-960B-4A42-971C-BBA1ABB2F30B}"/>
              </a:ext>
            </a:extLst>
          </p:cNvPr>
          <p:cNvSpPr txBox="1"/>
          <p:nvPr/>
        </p:nvSpPr>
        <p:spPr>
          <a:xfrm>
            <a:off x="5683450" y="4590958"/>
            <a:ext cx="1224136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ف</a:t>
            </a: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89;p36">
            <a:extLst>
              <a:ext uri="{FF2B5EF4-FFF2-40B4-BE49-F238E27FC236}">
                <a16:creationId xmlns:a16="http://schemas.microsoft.com/office/drawing/2014/main" xmlns="" id="{8F64770B-854D-D64B-B61F-4503A4DEB6DB}"/>
              </a:ext>
            </a:extLst>
          </p:cNvPr>
          <p:cNvSpPr/>
          <p:nvPr/>
        </p:nvSpPr>
        <p:spPr>
          <a:xfrm>
            <a:off x="10838897" y="1165016"/>
            <a:ext cx="6527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FC6BFBC3-C8FE-5347-9513-1ADC6313296B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80526" t="84751" r="4927" b="987"/>
          <a:stretch/>
        </p:blipFill>
        <p:spPr>
          <a:xfrm>
            <a:off x="9147203" y="2345080"/>
            <a:ext cx="2458429" cy="321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69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1F3764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رابعًا: الشفتان</a:t>
            </a:r>
          </a:p>
          <a:p>
            <a:pPr algn="ctr"/>
            <a:r>
              <a:rPr lang="en-CA" b="1" dirty="0">
                <a:solidFill>
                  <a:srgbClr val="FFFF00"/>
                </a:solidFill>
              </a:rPr>
              <a:t>Forth</a:t>
            </a:r>
            <a:r>
              <a:rPr lang="en-US" b="1" dirty="0">
                <a:solidFill>
                  <a:srgbClr val="FFFF00"/>
                </a:solidFill>
              </a:rPr>
              <a:t>: Al </a:t>
            </a:r>
            <a:r>
              <a:rPr lang="en-US" b="1" dirty="0" err="1">
                <a:solidFill>
                  <a:srgbClr val="FFFF00"/>
                </a:solidFill>
              </a:rPr>
              <a:t>Shafataan</a:t>
            </a:r>
            <a:r>
              <a:rPr lang="en-US" b="1" dirty="0">
                <a:solidFill>
                  <a:srgbClr val="FFFF00"/>
                </a:solidFill>
              </a:rPr>
              <a:t> (the lips)</a:t>
            </a:r>
          </a:p>
        </p:txBody>
      </p:sp>
      <p:sp>
        <p:nvSpPr>
          <p:cNvPr id="8" name="Google Shape;936;p78">
            <a:extLst>
              <a:ext uri="{FF2B5EF4-FFF2-40B4-BE49-F238E27FC236}">
                <a16:creationId xmlns:a16="http://schemas.microsoft.com/office/drawing/2014/main" xmlns="" id="{A109CDBC-28B3-B141-AF9B-5531A5FF8E58}"/>
              </a:ext>
            </a:extLst>
          </p:cNvPr>
          <p:cNvSpPr txBox="1"/>
          <p:nvPr/>
        </p:nvSpPr>
        <p:spPr>
          <a:xfrm>
            <a:off x="5816330" y="2231284"/>
            <a:ext cx="6912768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الحروف</a:t>
            </a: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الشفوية</a:t>
            </a:r>
            <a:endParaRPr sz="3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Al-</a:t>
            </a:r>
            <a:r>
              <a:rPr lang="en-US" sz="36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Huruf</a:t>
            </a:r>
            <a:r>
              <a:rPr lang="en-US" sz="36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Al-</a:t>
            </a: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Shafawiyyah</a:t>
            </a:r>
            <a:endParaRPr sz="36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(letters of the lips)</a:t>
            </a:r>
            <a:r>
              <a:rPr lang="en-US" sz="36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ar-SA" sz="48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ف</a:t>
            </a:r>
            <a:r>
              <a:rPr lang="ar-SA" sz="4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ar-SA" sz="4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</a:t>
            </a:r>
            <a:r>
              <a:rPr lang="ar-SA" sz="4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– ب - و</a:t>
            </a:r>
            <a:endParaRPr lang="ar-SA" dirty="0">
              <a:solidFill>
                <a:srgbClr val="003192"/>
              </a:solidFill>
            </a:endParaRPr>
          </a:p>
        </p:txBody>
      </p:sp>
      <p:pic>
        <p:nvPicPr>
          <p:cNvPr id="9" name="Google Shape;925;p77" descr="C:\Users\HP\Desktop\صور مخارج الحروف والصفات\12pb9.jpg">
            <a:extLst>
              <a:ext uri="{FF2B5EF4-FFF2-40B4-BE49-F238E27FC236}">
                <a16:creationId xmlns:a16="http://schemas.microsoft.com/office/drawing/2014/main" xmlns="" id="{FD8F09DB-E035-5640-B96A-225F0EC06BA1}"/>
              </a:ext>
            </a:extLst>
          </p:cNvPr>
          <p:cNvPicPr preferRelativeResize="0"/>
          <p:nvPr/>
        </p:nvPicPr>
        <p:blipFill rotWithShape="1">
          <a:blip r:embed="rId27">
            <a:alphaModFix/>
          </a:blip>
          <a:srcRect l="12880" t="2909" r="7910" b="38698"/>
          <a:stretch/>
        </p:blipFill>
        <p:spPr>
          <a:xfrm>
            <a:off x="2827802" y="2160618"/>
            <a:ext cx="3695661" cy="3231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645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/>
          <p:cNvSpPr txBox="1"/>
          <p:nvPr/>
        </p:nvSpPr>
        <p:spPr>
          <a:xfrm>
            <a:off x="3415553" y="1272161"/>
            <a:ext cx="5606625" cy="4124206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400" b="1" dirty="0">
                <a:solidFill>
                  <a:srgbClr val="FFFF00"/>
                </a:solidFill>
              </a:rPr>
              <a:t>خامسًا:</a:t>
            </a:r>
          </a:p>
          <a:p>
            <a:pPr algn="ctr"/>
            <a:endParaRPr lang="ar-KW" sz="2400" b="1" dirty="0">
              <a:solidFill>
                <a:srgbClr val="FFFF00"/>
              </a:solidFill>
            </a:endParaRPr>
          </a:p>
          <a:p>
            <a:pPr algn="ctr"/>
            <a:r>
              <a:rPr lang="ar-SA" sz="9600" b="1" dirty="0">
                <a:solidFill>
                  <a:srgbClr val="FFFF00"/>
                </a:solidFill>
              </a:rPr>
              <a:t>الخيشوم</a:t>
            </a:r>
            <a:endParaRPr lang="ar-KW" sz="9600" b="1" dirty="0">
              <a:solidFill>
                <a:srgbClr val="FFFF00"/>
              </a:solidFill>
            </a:endParaRPr>
          </a:p>
          <a:p>
            <a:pPr algn="ctr"/>
            <a:endParaRPr lang="ar-KW" sz="5400" b="1" dirty="0">
              <a:solidFill>
                <a:srgbClr val="FFFF00"/>
              </a:solidFill>
            </a:endParaRPr>
          </a:p>
          <a:p>
            <a:pPr algn="ctr"/>
            <a:r>
              <a:rPr lang="en-CA" sz="2000" b="1" dirty="0">
                <a:solidFill>
                  <a:srgbClr val="FFFF00"/>
                </a:solidFill>
              </a:rPr>
              <a:t>Fifth</a:t>
            </a:r>
            <a:r>
              <a:rPr lang="en-US" sz="2000" b="1" dirty="0">
                <a:solidFill>
                  <a:srgbClr val="FFFF00"/>
                </a:solidFill>
              </a:rPr>
              <a:t>:</a:t>
            </a:r>
          </a:p>
          <a:p>
            <a:pPr algn="ctr"/>
            <a:r>
              <a:rPr lang="en-US" sz="4400" b="1" dirty="0">
                <a:solidFill>
                  <a:srgbClr val="FFFF00"/>
                </a:solidFill>
              </a:rPr>
              <a:t>Al </a:t>
            </a:r>
            <a:r>
              <a:rPr lang="en-US" sz="4400" b="1" dirty="0" err="1">
                <a:solidFill>
                  <a:srgbClr val="FFFF00"/>
                </a:solidFill>
              </a:rPr>
              <a:t>Khayshoum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1600" b="1" dirty="0">
                <a:solidFill>
                  <a:srgbClr val="FFFF00"/>
                </a:solidFill>
              </a:rPr>
              <a:t>(the nose)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82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خامسًا: الخيشوم</a:t>
            </a:r>
          </a:p>
          <a:p>
            <a:pPr algn="ctr"/>
            <a:r>
              <a:rPr lang="en-CA" b="1" dirty="0">
                <a:solidFill>
                  <a:srgbClr val="FFFF00"/>
                </a:solidFill>
              </a:rPr>
              <a:t>Fifth</a:t>
            </a:r>
            <a:r>
              <a:rPr lang="en-US" b="1" dirty="0">
                <a:solidFill>
                  <a:srgbClr val="FFFF00"/>
                </a:solidFill>
              </a:rPr>
              <a:t>: Al </a:t>
            </a:r>
            <a:r>
              <a:rPr lang="en-US" b="1" dirty="0" err="1">
                <a:solidFill>
                  <a:srgbClr val="FFFF00"/>
                </a:solidFill>
              </a:rPr>
              <a:t>Khayshoum</a:t>
            </a:r>
            <a:r>
              <a:rPr lang="en-US" b="1" dirty="0">
                <a:solidFill>
                  <a:srgbClr val="FFFF00"/>
                </a:solidFill>
              </a:rPr>
              <a:t> (the nose)</a:t>
            </a:r>
          </a:p>
        </p:txBody>
      </p:sp>
      <p:sp>
        <p:nvSpPr>
          <p:cNvPr id="8" name="Google Shape;945;p79">
            <a:extLst>
              <a:ext uri="{FF2B5EF4-FFF2-40B4-BE49-F238E27FC236}">
                <a16:creationId xmlns:a16="http://schemas.microsoft.com/office/drawing/2014/main" xmlns="" id="{D85E6409-B6CD-534E-B61C-92984C82A7FF}"/>
              </a:ext>
            </a:extLst>
          </p:cNvPr>
          <p:cNvSpPr txBox="1"/>
          <p:nvPr/>
        </p:nvSpPr>
        <p:spPr>
          <a:xfrm>
            <a:off x="3564270" y="2043617"/>
            <a:ext cx="6552728" cy="360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وهو</a:t>
            </a:r>
            <a:r>
              <a:rPr lang="en-US" sz="2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أقصى</a:t>
            </a:r>
            <a:r>
              <a:rPr lang="en-US" sz="2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الأنف</a:t>
            </a:r>
            <a:r>
              <a:rPr lang="en-US" sz="2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من</a:t>
            </a:r>
            <a:r>
              <a:rPr lang="en-US" sz="2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الداخل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وفيه</a:t>
            </a:r>
            <a:r>
              <a:rPr lang="en-US" sz="2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مخرج</a:t>
            </a:r>
            <a:r>
              <a:rPr lang="en-US" sz="2800" b="1" u="sng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فرعي</a:t>
            </a:r>
            <a:r>
              <a:rPr lang="en-US" sz="2800" b="1" u="sng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واحد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b="1" u="sng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The upper part of the nose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that has</a:t>
            </a:r>
            <a:endParaRPr sz="11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One </a:t>
            </a:r>
            <a:r>
              <a:rPr lang="en-CA" sz="2800" b="1" u="sng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specific</a:t>
            </a:r>
            <a:r>
              <a:rPr lang="en-US" sz="2800" b="1" u="sng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Makhraj</a:t>
            </a:r>
            <a:endParaRPr sz="2800" b="1" u="sng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000" b="1" u="sng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تخرج</a:t>
            </a:r>
            <a:r>
              <a:rPr lang="en-US" sz="2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منه</a:t>
            </a:r>
            <a:r>
              <a:rPr lang="en-US" sz="1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ar-SA" sz="1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Comes out from it</a:t>
            </a:r>
            <a:endParaRPr sz="2800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الغ</a:t>
            </a:r>
            <a:r>
              <a:rPr lang="en-US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ـــ</a:t>
            </a:r>
            <a:r>
              <a:rPr lang="en-US" sz="4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ن</a:t>
            </a:r>
            <a:r>
              <a:rPr lang="en-US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ــ</a:t>
            </a:r>
            <a:r>
              <a:rPr lang="en-US" sz="4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ة</a:t>
            </a:r>
            <a:r>
              <a:rPr lang="en-US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The </a:t>
            </a:r>
            <a:r>
              <a:rPr lang="en-US" sz="4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Ghunnah</a:t>
            </a:r>
            <a:r>
              <a:rPr lang="en-US" sz="2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800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" name="Google Shape;946;p79">
            <a:extLst>
              <a:ext uri="{FF2B5EF4-FFF2-40B4-BE49-F238E27FC236}">
                <a16:creationId xmlns:a16="http://schemas.microsoft.com/office/drawing/2014/main" xmlns="" id="{A8196C9B-DA06-7A41-AE95-9404A38878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8762884"/>
              </p:ext>
            </p:extLst>
          </p:nvPr>
        </p:nvGraphicFramePr>
        <p:xfrm>
          <a:off x="3754534" y="5805054"/>
          <a:ext cx="5712450" cy="31125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125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وَغُـنَّــةٌ</a:t>
                      </a:r>
                      <a:r>
                        <a:rPr lang="en-US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مَخْـرَجُـهَـا</a:t>
                      </a:r>
                      <a:r>
                        <a:rPr lang="en-US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الخَـيْـشُـومُ</a:t>
                      </a:r>
                      <a:endParaRPr lang="en-CA" sz="1800" b="1" kern="1200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لِلشَّفَتَـيْـنِ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الْــوَاوُ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بَــاءٌ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مِـيْــمُ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43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خامسًا: الخيشوم</a:t>
            </a:r>
          </a:p>
          <a:p>
            <a:pPr algn="ctr"/>
            <a:r>
              <a:rPr lang="en-CA" b="1" dirty="0">
                <a:solidFill>
                  <a:srgbClr val="FFFF00"/>
                </a:solidFill>
              </a:rPr>
              <a:t>Fifth</a:t>
            </a:r>
            <a:r>
              <a:rPr lang="en-US" b="1" dirty="0">
                <a:solidFill>
                  <a:srgbClr val="FFFF00"/>
                </a:solidFill>
              </a:rPr>
              <a:t>: Al </a:t>
            </a:r>
            <a:r>
              <a:rPr lang="en-US" b="1" dirty="0" err="1">
                <a:solidFill>
                  <a:srgbClr val="FFFF00"/>
                </a:solidFill>
              </a:rPr>
              <a:t>Khayshoum</a:t>
            </a:r>
            <a:r>
              <a:rPr lang="en-US" b="1" dirty="0">
                <a:solidFill>
                  <a:srgbClr val="FFFF00"/>
                </a:solidFill>
              </a:rPr>
              <a:t> (the nose)</a:t>
            </a:r>
          </a:p>
        </p:txBody>
      </p:sp>
      <p:pic>
        <p:nvPicPr>
          <p:cNvPr id="7" name="Google Shape;952;p80" descr="C:\Users\HP\Desktop\صور مخارج الحروف والصفات\82843081.jpg">
            <a:extLst>
              <a:ext uri="{FF2B5EF4-FFF2-40B4-BE49-F238E27FC236}">
                <a16:creationId xmlns:a16="http://schemas.microsoft.com/office/drawing/2014/main" xmlns="" id="{F716C001-2BED-7441-93C3-7494C28C1AA3}"/>
              </a:ext>
            </a:extLst>
          </p:cNvPr>
          <p:cNvPicPr preferRelativeResize="0"/>
          <p:nvPr/>
        </p:nvPicPr>
        <p:blipFill rotWithShape="1">
          <a:blip r:embed="rId27">
            <a:alphaModFix/>
          </a:blip>
          <a:srcRect l="7807" t="19894" r="4608" b="5247"/>
          <a:stretch/>
        </p:blipFill>
        <p:spPr>
          <a:xfrm>
            <a:off x="3222703" y="1800964"/>
            <a:ext cx="4025590" cy="43030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45;p79">
            <a:extLst>
              <a:ext uri="{FF2B5EF4-FFF2-40B4-BE49-F238E27FC236}">
                <a16:creationId xmlns:a16="http://schemas.microsoft.com/office/drawing/2014/main" xmlns="" id="{5B5567B9-9E9A-064F-B83E-BD39C5361B29}"/>
              </a:ext>
            </a:extLst>
          </p:cNvPr>
          <p:cNvSpPr txBox="1"/>
          <p:nvPr/>
        </p:nvSpPr>
        <p:spPr>
          <a:xfrm>
            <a:off x="7684954" y="2690897"/>
            <a:ext cx="3828988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الغنة تكون تابعة للنون والميم في </a:t>
            </a:r>
            <a:r>
              <a:rPr lang="ar-SA" sz="28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كافة أحوالها</a:t>
            </a:r>
            <a:endParaRPr b="1" dirty="0">
              <a:solidFill>
                <a:srgbClr val="FF0000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b="1" u="sng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CA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Ghunnah</a:t>
            </a:r>
            <a:r>
              <a:rPr lang="en-CA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is pronounced with Nun and </a:t>
            </a:r>
            <a:r>
              <a:rPr lang="en-CA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Meem</a:t>
            </a:r>
            <a:r>
              <a:rPr lang="en-CA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all its cases</a:t>
            </a:r>
            <a:endParaRPr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4528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687" y="1846196"/>
            <a:ext cx="6188677" cy="338262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تدريبات</a:t>
            </a:r>
            <a:br>
              <a:rPr lang="ar-SA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Practice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2022-03-11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13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تدريبات</a:t>
            </a:r>
            <a:b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Practice</a:t>
            </a:r>
            <a:endParaRPr lang="en-CA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9C95680-2449-034F-B474-F99BF2DB27D4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5095" t="18703" r="4948" b="4375"/>
          <a:stretch/>
        </p:blipFill>
        <p:spPr>
          <a:xfrm>
            <a:off x="2746134" y="1597828"/>
            <a:ext cx="5394256" cy="4881628"/>
          </a:xfrm>
          <a:prstGeom prst="rect">
            <a:avLst/>
          </a:prstGeom>
        </p:spPr>
      </p:pic>
      <p:sp>
        <p:nvSpPr>
          <p:cNvPr id="25" name="Google Shape;945;p79">
            <a:extLst>
              <a:ext uri="{FF2B5EF4-FFF2-40B4-BE49-F238E27FC236}">
                <a16:creationId xmlns:a16="http://schemas.microsoft.com/office/drawing/2014/main" xmlns="" id="{7AC33791-A128-B040-A602-12593D9ABE3C}"/>
              </a:ext>
            </a:extLst>
          </p:cNvPr>
          <p:cNvSpPr txBox="1"/>
          <p:nvPr/>
        </p:nvSpPr>
        <p:spPr>
          <a:xfrm>
            <a:off x="8240751" y="1734556"/>
            <a:ext cx="3828988" cy="4716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 rtl="1"/>
            <a:r>
              <a:rPr lang="ar-SA" sz="1600" b="1" dirty="0">
                <a:solidFill>
                  <a:srgbClr val="003192"/>
                </a:solidFill>
                <a:cs typeface="Calibri"/>
                <a:sym typeface="Calibri"/>
              </a:rPr>
              <a:t>لمعرفة مخرج أي حرف:</a:t>
            </a:r>
          </a:p>
          <a:p>
            <a:pPr lvl="0" algn="ctr" rtl="1"/>
            <a:r>
              <a:rPr lang="ar-SA" sz="1600" b="1" dirty="0">
                <a:solidFill>
                  <a:srgbClr val="003192"/>
                </a:solidFill>
                <a:cs typeface="Calibri"/>
                <a:sym typeface="Calibri"/>
              </a:rPr>
              <a:t> </a:t>
            </a:r>
            <a:r>
              <a:rPr lang="ar-SA" sz="2800" b="1" dirty="0">
                <a:solidFill>
                  <a:srgbClr val="003192"/>
                </a:solidFill>
                <a:cs typeface="Calibri"/>
                <a:sym typeface="Calibri"/>
              </a:rPr>
              <a:t>تنطق به </a:t>
            </a:r>
            <a:r>
              <a:rPr lang="ar-SA" sz="2800" b="1" dirty="0">
                <a:solidFill>
                  <a:srgbClr val="FF0000"/>
                </a:solidFill>
                <a:cs typeface="Calibri"/>
                <a:sym typeface="Calibri"/>
              </a:rPr>
              <a:t>ساكنًا</a:t>
            </a:r>
            <a:r>
              <a:rPr lang="ar-SA" sz="2800" b="1" dirty="0">
                <a:solidFill>
                  <a:srgbClr val="003192"/>
                </a:solidFill>
                <a:cs typeface="Calibri"/>
                <a:sym typeface="Calibri"/>
              </a:rPr>
              <a:t> أو </a:t>
            </a:r>
            <a:r>
              <a:rPr lang="ar-SA" sz="2800" b="1" dirty="0">
                <a:solidFill>
                  <a:srgbClr val="FF0000"/>
                </a:solidFill>
                <a:cs typeface="Calibri"/>
                <a:sym typeface="Calibri"/>
              </a:rPr>
              <a:t>مشددًا</a:t>
            </a:r>
            <a:r>
              <a:rPr lang="ar-SA" sz="2800" b="1" dirty="0">
                <a:solidFill>
                  <a:srgbClr val="003192"/>
                </a:solidFill>
                <a:cs typeface="Calibri"/>
                <a:sym typeface="Calibri"/>
              </a:rPr>
              <a:t> </a:t>
            </a:r>
          </a:p>
          <a:p>
            <a:pPr lvl="0" algn="ctr" rtl="1"/>
            <a:r>
              <a:rPr lang="ar-SA" sz="2000" b="1" dirty="0">
                <a:solidFill>
                  <a:srgbClr val="003192"/>
                </a:solidFill>
                <a:cs typeface="Calibri"/>
                <a:sym typeface="Calibri"/>
              </a:rPr>
              <a:t>ثم تدخل عليها همزة وصل محركة بأي حركة. ماعدا</a:t>
            </a:r>
          </a:p>
          <a:p>
            <a:pPr lvl="0" algn="ctr" rtl="1"/>
            <a:r>
              <a:rPr lang="ar-SA" sz="1200" b="1" dirty="0">
                <a:solidFill>
                  <a:srgbClr val="003192"/>
                </a:solidFill>
                <a:cs typeface="Calibri"/>
                <a:sym typeface="Calibri"/>
              </a:rPr>
              <a:t> </a:t>
            </a:r>
            <a:endParaRPr lang="ar-SA" sz="2800" b="1" dirty="0">
              <a:solidFill>
                <a:srgbClr val="003192"/>
              </a:solidFill>
              <a:cs typeface="Calibri"/>
              <a:sym typeface="Calibri"/>
            </a:endParaRPr>
          </a:p>
          <a:p>
            <a:pPr lvl="0" algn="ctr" rtl="1"/>
            <a:r>
              <a:rPr lang="ar-SA" sz="2800" b="1" dirty="0">
                <a:solidFill>
                  <a:srgbClr val="003192"/>
                </a:solidFill>
                <a:cs typeface="Calibri"/>
                <a:sym typeface="Calibri"/>
              </a:rPr>
              <a:t>حروف </a:t>
            </a:r>
            <a:r>
              <a:rPr lang="ar-SA" sz="2800" b="1" dirty="0">
                <a:solidFill>
                  <a:srgbClr val="FF0000"/>
                </a:solidFill>
                <a:cs typeface="Calibri"/>
                <a:sym typeface="Calibri"/>
              </a:rPr>
              <a:t>المد</a:t>
            </a:r>
            <a:r>
              <a:rPr lang="ar-SA" sz="2800" b="1" dirty="0">
                <a:solidFill>
                  <a:srgbClr val="003192"/>
                </a:solidFill>
                <a:cs typeface="Calibri"/>
                <a:sym typeface="Calibri"/>
              </a:rPr>
              <a:t> </a:t>
            </a:r>
          </a:p>
          <a:p>
            <a:pPr lvl="0" algn="ctr" rtl="1"/>
            <a:r>
              <a:rPr lang="ar-SA" sz="2000" b="1" dirty="0">
                <a:solidFill>
                  <a:srgbClr val="003192"/>
                </a:solidFill>
                <a:cs typeface="Calibri"/>
                <a:sym typeface="Calibri"/>
              </a:rPr>
              <a:t>فيحرك كل حرف قبلها بما </a:t>
            </a:r>
            <a:r>
              <a:rPr lang="ar-SA" sz="2000" b="1" dirty="0">
                <a:solidFill>
                  <a:srgbClr val="FF0000"/>
                </a:solidFill>
                <a:cs typeface="Calibri"/>
                <a:sym typeface="Calibri"/>
              </a:rPr>
              <a:t>يجانسها</a:t>
            </a:r>
          </a:p>
          <a:p>
            <a:pPr lvl="0" algn="ctr" rtl="1"/>
            <a:endParaRPr b="1" u="sng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dirty="0">
                <a:solidFill>
                  <a:srgbClr val="003192"/>
                </a:solidFill>
                <a:cs typeface="Calibri"/>
                <a:sym typeface="Calibri"/>
              </a:rPr>
              <a:t>To find out the </a:t>
            </a:r>
            <a:r>
              <a:rPr lang="en-CA" sz="1200" b="1" dirty="0" err="1">
                <a:solidFill>
                  <a:srgbClr val="003192"/>
                </a:solidFill>
                <a:cs typeface="Calibri"/>
                <a:sym typeface="Calibri"/>
              </a:rPr>
              <a:t>makhraj</a:t>
            </a:r>
            <a:r>
              <a:rPr lang="en-US" sz="1200" b="1" dirty="0">
                <a:solidFill>
                  <a:srgbClr val="003192"/>
                </a:solidFill>
                <a:cs typeface="Calibri"/>
                <a:sym typeface="Calibri"/>
              </a:rPr>
              <a:t> of a letter: </a:t>
            </a:r>
          </a:p>
          <a:p>
            <a:pPr lvl="0" algn="ctr"/>
            <a:r>
              <a:rPr lang="en-US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pronounce the letter</a:t>
            </a:r>
          </a:p>
          <a:p>
            <a:pPr lvl="0" algn="ctr"/>
            <a:r>
              <a:rPr lang="en-US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with a 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sukoon</a:t>
            </a:r>
            <a:r>
              <a:rPr lang="en-US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or 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shaddah</a:t>
            </a:r>
            <a:r>
              <a:rPr lang="en-US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1400" b="1" dirty="0">
                <a:solidFill>
                  <a:srgbClr val="003192"/>
                </a:solidFill>
                <a:cs typeface="Calibri"/>
                <a:sym typeface="Calibri"/>
              </a:rPr>
              <a:t>preceded by a hamza having a vowel. For the</a:t>
            </a:r>
          </a:p>
          <a:p>
            <a:pPr lvl="0" algn="ctr"/>
            <a:endParaRPr lang="en-US" sz="1050" b="1" dirty="0">
              <a:solidFill>
                <a:srgbClr val="003192"/>
              </a:solidFill>
              <a:cs typeface="Calibri"/>
              <a:sym typeface="Calibri"/>
            </a:endParaRPr>
          </a:p>
          <a:p>
            <a:pPr lvl="0" algn="ctr"/>
            <a:r>
              <a:rPr lang="en-US" b="1" dirty="0" err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madd</a:t>
            </a:r>
            <a:r>
              <a:rPr lang="en-US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letters</a:t>
            </a:r>
            <a:r>
              <a:rPr lang="en-US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1600" b="1" dirty="0">
                <a:solidFill>
                  <a:srgbClr val="003192"/>
                </a:solidFill>
                <a:cs typeface="Calibri"/>
                <a:sym typeface="Calibri"/>
              </a:rPr>
              <a:t>add a vowel to the letter before the </a:t>
            </a:r>
            <a:r>
              <a:rPr lang="en-US" sz="1600" b="1" dirty="0" err="1">
                <a:solidFill>
                  <a:srgbClr val="003192"/>
                </a:solidFill>
                <a:cs typeface="Calibri"/>
                <a:sym typeface="Calibri"/>
              </a:rPr>
              <a:t>madd</a:t>
            </a:r>
            <a:r>
              <a:rPr lang="en-US" sz="1600" b="1" dirty="0">
                <a:solidFill>
                  <a:srgbClr val="003192"/>
                </a:solidFill>
                <a:cs typeface="Calibri"/>
                <a:sym typeface="Calibri"/>
              </a:rPr>
              <a:t> letter with a </a:t>
            </a:r>
            <a:r>
              <a:rPr lang="en-US" sz="1600" b="1" dirty="0">
                <a:solidFill>
                  <a:srgbClr val="FF0000"/>
                </a:solidFill>
                <a:cs typeface="Calibri"/>
                <a:sym typeface="Calibri"/>
              </a:rPr>
              <a:t>vowel</a:t>
            </a:r>
            <a:r>
              <a:rPr lang="en-US" sz="1600" b="1" dirty="0">
                <a:solidFill>
                  <a:srgbClr val="003192"/>
                </a:solidFill>
                <a:cs typeface="Calibri"/>
                <a:sym typeface="Calibri"/>
              </a:rPr>
              <a:t> that is </a:t>
            </a:r>
            <a:r>
              <a:rPr lang="en-US" sz="1600" b="1" dirty="0">
                <a:solidFill>
                  <a:srgbClr val="FF0000"/>
                </a:solidFill>
                <a:cs typeface="Calibri"/>
                <a:sym typeface="Calibri"/>
              </a:rPr>
              <a:t>similar </a:t>
            </a:r>
            <a:r>
              <a:rPr lang="en-US" sz="1600" b="1" dirty="0">
                <a:solidFill>
                  <a:srgbClr val="003192"/>
                </a:solidFill>
                <a:cs typeface="Calibri"/>
                <a:sym typeface="Calibri"/>
              </a:rPr>
              <a:t>to the </a:t>
            </a:r>
            <a:r>
              <a:rPr lang="en-US" sz="1600" b="1" dirty="0" err="1">
                <a:solidFill>
                  <a:srgbClr val="003192"/>
                </a:solidFill>
                <a:cs typeface="Calibri"/>
                <a:sym typeface="Calibri"/>
              </a:rPr>
              <a:t>madd</a:t>
            </a:r>
            <a:r>
              <a:rPr lang="en-US" sz="1600" b="1" dirty="0">
                <a:solidFill>
                  <a:srgbClr val="003192"/>
                </a:solidFill>
                <a:cs typeface="Calibri"/>
                <a:sym typeface="Calibri"/>
              </a:rPr>
              <a:t> </a:t>
            </a:r>
            <a:r>
              <a:rPr lang="en-US" b="1" dirty="0">
                <a:solidFill>
                  <a:srgbClr val="003192"/>
                </a:solidFill>
                <a:cs typeface="Calibri"/>
                <a:sym typeface="Calibri"/>
              </a:rPr>
              <a:t>letter.</a:t>
            </a:r>
            <a:endParaRPr b="1" dirty="0">
              <a:solidFill>
                <a:srgbClr val="003192"/>
              </a:solidFill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547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تدريبات</a:t>
            </a:r>
            <a:b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Practice</a:t>
            </a:r>
            <a:endParaRPr lang="en-CA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Google Shape;917;p76">
            <a:extLst>
              <a:ext uri="{FF2B5EF4-FFF2-40B4-BE49-F238E27FC236}">
                <a16:creationId xmlns:a16="http://schemas.microsoft.com/office/drawing/2014/main" xmlns="" id="{496ECE36-F39E-5A41-838D-02D003414857}"/>
              </a:ext>
            </a:extLst>
          </p:cNvPr>
          <p:cNvSpPr txBox="1"/>
          <p:nvPr/>
        </p:nvSpPr>
        <p:spPr>
          <a:xfrm>
            <a:off x="8281948" y="1590920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ب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917;p76">
            <a:extLst>
              <a:ext uri="{FF2B5EF4-FFF2-40B4-BE49-F238E27FC236}">
                <a16:creationId xmlns:a16="http://schemas.microsoft.com/office/drawing/2014/main" xmlns="" id="{D90419D2-12E3-D841-A156-9ACA736E0AC9}"/>
              </a:ext>
            </a:extLst>
          </p:cNvPr>
          <p:cNvSpPr txBox="1"/>
          <p:nvPr/>
        </p:nvSpPr>
        <p:spPr>
          <a:xfrm>
            <a:off x="8281948" y="2423544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ل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917;p76">
            <a:extLst>
              <a:ext uri="{FF2B5EF4-FFF2-40B4-BE49-F238E27FC236}">
                <a16:creationId xmlns:a16="http://schemas.microsoft.com/office/drawing/2014/main" xmlns="" id="{A7284353-B1BA-B64C-8557-E44655C08CEC}"/>
              </a:ext>
            </a:extLst>
          </p:cNvPr>
          <p:cNvSpPr txBox="1"/>
          <p:nvPr/>
        </p:nvSpPr>
        <p:spPr>
          <a:xfrm>
            <a:off x="8281948" y="3256168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خ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917;p76">
            <a:extLst>
              <a:ext uri="{FF2B5EF4-FFF2-40B4-BE49-F238E27FC236}">
                <a16:creationId xmlns:a16="http://schemas.microsoft.com/office/drawing/2014/main" xmlns="" id="{949757B0-5410-474C-855F-F1DA93424DA8}"/>
              </a:ext>
            </a:extLst>
          </p:cNvPr>
          <p:cNvSpPr txBox="1"/>
          <p:nvPr/>
        </p:nvSpPr>
        <p:spPr>
          <a:xfrm>
            <a:off x="8281948" y="4088792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س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917;p76">
            <a:extLst>
              <a:ext uri="{FF2B5EF4-FFF2-40B4-BE49-F238E27FC236}">
                <a16:creationId xmlns:a16="http://schemas.microsoft.com/office/drawing/2014/main" xmlns="" id="{A15C588E-8561-D84D-9D4A-D9D49BD65AB0}"/>
              </a:ext>
            </a:extLst>
          </p:cNvPr>
          <p:cNvSpPr txBox="1"/>
          <p:nvPr/>
        </p:nvSpPr>
        <p:spPr>
          <a:xfrm>
            <a:off x="8281948" y="4915616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ذ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917;p76">
            <a:extLst>
              <a:ext uri="{FF2B5EF4-FFF2-40B4-BE49-F238E27FC236}">
                <a16:creationId xmlns:a16="http://schemas.microsoft.com/office/drawing/2014/main" xmlns="" id="{1C1E3C41-D424-D446-BDFD-9AFD2A3A4BEE}"/>
              </a:ext>
            </a:extLst>
          </p:cNvPr>
          <p:cNvSpPr txBox="1"/>
          <p:nvPr/>
        </p:nvSpPr>
        <p:spPr>
          <a:xfrm>
            <a:off x="8281948" y="5748240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ك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917;p76">
            <a:extLst>
              <a:ext uri="{FF2B5EF4-FFF2-40B4-BE49-F238E27FC236}">
                <a16:creationId xmlns:a16="http://schemas.microsoft.com/office/drawing/2014/main" xmlns="" id="{339420B6-FEEF-B04E-8A85-3B52CADFF8C6}"/>
              </a:ext>
            </a:extLst>
          </p:cNvPr>
          <p:cNvSpPr txBox="1"/>
          <p:nvPr/>
        </p:nvSpPr>
        <p:spPr>
          <a:xfrm>
            <a:off x="3099301" y="1686401"/>
            <a:ext cx="3068825" cy="523180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003192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ar-SA" dirty="0">
                <a:sym typeface="Calibri"/>
              </a:rPr>
              <a:t>أسلية </a:t>
            </a:r>
            <a:r>
              <a:rPr lang="en-US" dirty="0" err="1">
                <a:sym typeface="Calibri"/>
              </a:rPr>
              <a:t>Asliyyah</a:t>
            </a:r>
            <a:endParaRPr dirty="0">
              <a:sym typeface="Calibri"/>
            </a:endParaRPr>
          </a:p>
        </p:txBody>
      </p:sp>
      <p:sp>
        <p:nvSpPr>
          <p:cNvPr id="27" name="Google Shape;917;p76">
            <a:extLst>
              <a:ext uri="{FF2B5EF4-FFF2-40B4-BE49-F238E27FC236}">
                <a16:creationId xmlns:a16="http://schemas.microsoft.com/office/drawing/2014/main" xmlns="" id="{FF40FC1D-2F68-D546-AD59-66A72E4EF1B6}"/>
              </a:ext>
            </a:extLst>
          </p:cNvPr>
          <p:cNvSpPr txBox="1"/>
          <p:nvPr/>
        </p:nvSpPr>
        <p:spPr>
          <a:xfrm>
            <a:off x="3110452" y="2513290"/>
            <a:ext cx="3068825" cy="523180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003192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ar-SA" dirty="0"/>
              <a:t>حلقية </a:t>
            </a:r>
            <a:r>
              <a:rPr lang="en-CA" dirty="0" err="1"/>
              <a:t>Halqiyyah</a:t>
            </a:r>
            <a:endParaRPr dirty="0">
              <a:sym typeface="Calibri"/>
            </a:endParaRPr>
          </a:p>
        </p:txBody>
      </p:sp>
      <p:sp>
        <p:nvSpPr>
          <p:cNvPr id="28" name="Google Shape;917;p76">
            <a:extLst>
              <a:ext uri="{FF2B5EF4-FFF2-40B4-BE49-F238E27FC236}">
                <a16:creationId xmlns:a16="http://schemas.microsoft.com/office/drawing/2014/main" xmlns="" id="{88969996-9745-684E-B8E7-3FF5FB41F270}"/>
              </a:ext>
            </a:extLst>
          </p:cNvPr>
          <p:cNvSpPr txBox="1"/>
          <p:nvPr/>
        </p:nvSpPr>
        <p:spPr>
          <a:xfrm>
            <a:off x="3093725" y="3348501"/>
            <a:ext cx="3068825" cy="523180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003192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ar-SA" dirty="0">
                <a:sym typeface="Calibri"/>
              </a:rPr>
              <a:t>لثوية </a:t>
            </a:r>
            <a:r>
              <a:rPr lang="en-US" dirty="0" err="1">
                <a:sym typeface="Calibri"/>
              </a:rPr>
              <a:t>Lethawiyyah</a:t>
            </a:r>
            <a:endParaRPr dirty="0">
              <a:sym typeface="Calibri"/>
            </a:endParaRPr>
          </a:p>
        </p:txBody>
      </p:sp>
      <p:sp>
        <p:nvSpPr>
          <p:cNvPr id="29" name="Google Shape;917;p76">
            <a:extLst>
              <a:ext uri="{FF2B5EF4-FFF2-40B4-BE49-F238E27FC236}">
                <a16:creationId xmlns:a16="http://schemas.microsoft.com/office/drawing/2014/main" xmlns="" id="{5DE7D5B1-0200-B845-8A88-808F5731699F}"/>
              </a:ext>
            </a:extLst>
          </p:cNvPr>
          <p:cNvSpPr txBox="1">
            <a:spLocks noChangeAspect="1"/>
          </p:cNvSpPr>
          <p:nvPr/>
        </p:nvSpPr>
        <p:spPr>
          <a:xfrm>
            <a:off x="3099301" y="4178225"/>
            <a:ext cx="3068825" cy="523180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003192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ar-SA" sz="2800" dirty="0">
                <a:sym typeface="Calibri"/>
              </a:rPr>
              <a:t>شفوية </a:t>
            </a:r>
            <a:r>
              <a:rPr lang="en-US" sz="2800" dirty="0" err="1">
                <a:sym typeface="Calibri"/>
              </a:rPr>
              <a:t>Shafawiyyah</a:t>
            </a:r>
            <a:endParaRPr lang="en-US" sz="2800" dirty="0">
              <a:sym typeface="Calibri"/>
            </a:endParaRPr>
          </a:p>
        </p:txBody>
      </p:sp>
      <p:sp>
        <p:nvSpPr>
          <p:cNvPr id="30" name="Google Shape;917;p76">
            <a:extLst>
              <a:ext uri="{FF2B5EF4-FFF2-40B4-BE49-F238E27FC236}">
                <a16:creationId xmlns:a16="http://schemas.microsoft.com/office/drawing/2014/main" xmlns="" id="{8734AEDB-B452-C04B-AF25-4D8E03937904}"/>
              </a:ext>
            </a:extLst>
          </p:cNvPr>
          <p:cNvSpPr txBox="1"/>
          <p:nvPr/>
        </p:nvSpPr>
        <p:spPr>
          <a:xfrm>
            <a:off x="3099301" y="4915616"/>
            <a:ext cx="3068825" cy="523180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003192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ar-SA">
                <a:sym typeface="Calibri"/>
              </a:rPr>
              <a:t>اللهوية </a:t>
            </a:r>
            <a:r>
              <a:rPr lang="en-US" dirty="0" err="1">
                <a:sym typeface="Calibri"/>
              </a:rPr>
              <a:t>Lahawiyyah</a:t>
            </a:r>
            <a:endParaRPr dirty="0">
              <a:sym typeface="Calibri"/>
            </a:endParaRPr>
          </a:p>
        </p:txBody>
      </p:sp>
      <p:sp>
        <p:nvSpPr>
          <p:cNvPr id="31" name="Google Shape;917;p76">
            <a:extLst>
              <a:ext uri="{FF2B5EF4-FFF2-40B4-BE49-F238E27FC236}">
                <a16:creationId xmlns:a16="http://schemas.microsoft.com/office/drawing/2014/main" xmlns="" id="{E3B3F32B-4A94-0549-AF1F-EF7E570256EC}"/>
              </a:ext>
            </a:extLst>
          </p:cNvPr>
          <p:cNvSpPr txBox="1"/>
          <p:nvPr/>
        </p:nvSpPr>
        <p:spPr>
          <a:xfrm>
            <a:off x="3099301" y="5837673"/>
            <a:ext cx="3068825" cy="523180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003192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-CA" dirty="0" err="1">
                <a:sym typeface="Calibri"/>
              </a:rPr>
              <a:t>ذ</a:t>
            </a:r>
            <a:r>
              <a:rPr lang="ar-SA" dirty="0">
                <a:sym typeface="Calibri"/>
              </a:rPr>
              <a:t>لقية </a:t>
            </a:r>
            <a:r>
              <a:rPr lang="en-CA" dirty="0">
                <a:sym typeface="Calibri"/>
              </a:rPr>
              <a:t>Dh</a:t>
            </a:r>
            <a:r>
              <a:rPr lang="en-US" dirty="0" err="1">
                <a:sym typeface="Calibri"/>
              </a:rPr>
              <a:t>alqiyyah</a:t>
            </a:r>
            <a:endParaRPr lang="ar-SA" dirty="0">
              <a:sym typeface="Calibri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DD360660-5552-2D47-9DB5-59D06EE0CF32}"/>
              </a:ext>
            </a:extLst>
          </p:cNvPr>
          <p:cNvCxnSpPr>
            <a:stCxn id="15" idx="1"/>
            <a:endCxn id="27" idx="3"/>
          </p:cNvCxnSpPr>
          <p:nvPr/>
        </p:nvCxnSpPr>
        <p:spPr>
          <a:xfrm flipH="1" flipV="1">
            <a:off x="6179277" y="2774880"/>
            <a:ext cx="2102671" cy="8352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1DFAF5A0-4398-7346-88B1-5EDE696F991B}"/>
              </a:ext>
            </a:extLst>
          </p:cNvPr>
          <p:cNvCxnSpPr>
            <a:cxnSpLocks/>
            <a:stCxn id="12" idx="1"/>
            <a:endCxn id="29" idx="3"/>
          </p:cNvCxnSpPr>
          <p:nvPr/>
        </p:nvCxnSpPr>
        <p:spPr>
          <a:xfrm flipH="1">
            <a:off x="6168126" y="1944843"/>
            <a:ext cx="2113822" cy="24949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24FE3601-2706-4C4F-BDA1-9BB40AFC5792}"/>
              </a:ext>
            </a:extLst>
          </p:cNvPr>
          <p:cNvCxnSpPr>
            <a:stCxn id="23" idx="1"/>
            <a:endCxn id="30" idx="3"/>
          </p:cNvCxnSpPr>
          <p:nvPr/>
        </p:nvCxnSpPr>
        <p:spPr>
          <a:xfrm flipH="1" flipV="1">
            <a:off x="6168126" y="5177206"/>
            <a:ext cx="2113822" cy="9249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26F80053-F859-B34A-AE87-AF07254778F1}"/>
              </a:ext>
            </a:extLst>
          </p:cNvPr>
          <p:cNvCxnSpPr>
            <a:stCxn id="14" idx="1"/>
            <a:endCxn id="31" idx="3"/>
          </p:cNvCxnSpPr>
          <p:nvPr/>
        </p:nvCxnSpPr>
        <p:spPr>
          <a:xfrm flipH="1">
            <a:off x="6168126" y="2777467"/>
            <a:ext cx="2113822" cy="33217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13FAA79E-7C97-EE43-95CB-5EA830F1FAB2}"/>
              </a:ext>
            </a:extLst>
          </p:cNvPr>
          <p:cNvCxnSpPr>
            <a:stCxn id="18" idx="1"/>
            <a:endCxn id="28" idx="3"/>
          </p:cNvCxnSpPr>
          <p:nvPr/>
        </p:nvCxnSpPr>
        <p:spPr>
          <a:xfrm flipH="1" flipV="1">
            <a:off x="6162550" y="3610091"/>
            <a:ext cx="2119398" cy="16594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C29F472F-8705-BA41-9B3C-172946740AAB}"/>
              </a:ext>
            </a:extLst>
          </p:cNvPr>
          <p:cNvCxnSpPr>
            <a:cxnSpLocks/>
            <a:stCxn id="16" idx="1"/>
            <a:endCxn id="26" idx="3"/>
          </p:cNvCxnSpPr>
          <p:nvPr/>
        </p:nvCxnSpPr>
        <p:spPr>
          <a:xfrm flipH="1" flipV="1">
            <a:off x="6168126" y="1947991"/>
            <a:ext cx="2113822" cy="24947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Google Shape;945;p79">
            <a:extLst>
              <a:ext uri="{FF2B5EF4-FFF2-40B4-BE49-F238E27FC236}">
                <a16:creationId xmlns:a16="http://schemas.microsoft.com/office/drawing/2014/main" xmlns="" id="{935DF51E-7D12-504C-A0C0-E68C3BD88C44}"/>
              </a:ext>
            </a:extLst>
          </p:cNvPr>
          <p:cNvSpPr txBox="1"/>
          <p:nvPr/>
        </p:nvSpPr>
        <p:spPr>
          <a:xfrm>
            <a:off x="9410418" y="2871427"/>
            <a:ext cx="2490841" cy="21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 rtl="1"/>
            <a:r>
              <a:rPr lang="ar-SA" sz="3600" b="1" dirty="0">
                <a:solidFill>
                  <a:srgbClr val="003192"/>
                </a:solidFill>
                <a:cs typeface="Calibri"/>
                <a:sym typeface="Calibri"/>
              </a:rPr>
              <a:t>صل الحرف بلقبه</a:t>
            </a:r>
            <a:endParaRPr sz="2400" b="1" u="sng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lang="en-US" sz="1600" b="1" dirty="0">
              <a:solidFill>
                <a:srgbClr val="003192"/>
              </a:solidFill>
              <a:cs typeface="Calibri"/>
              <a:sym typeface="Calibri"/>
            </a:endParaRPr>
          </a:p>
          <a:p>
            <a:pPr lvl="0" algn="ctr"/>
            <a:r>
              <a:rPr lang="en-US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Match</a:t>
            </a:r>
            <a:r>
              <a:rPr lang="ar-SA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CA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the letter to its name</a:t>
            </a:r>
            <a:endParaRPr sz="2400" b="1" dirty="0">
              <a:solidFill>
                <a:srgbClr val="003192"/>
              </a:solidFill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9318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تدريبات</a:t>
            </a:r>
            <a:b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Practice</a:t>
            </a:r>
            <a:endParaRPr lang="en-CA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Google Shape;945;p79">
            <a:extLst>
              <a:ext uri="{FF2B5EF4-FFF2-40B4-BE49-F238E27FC236}">
                <a16:creationId xmlns:a16="http://schemas.microsoft.com/office/drawing/2014/main" xmlns="" id="{946DFD41-B997-3446-A4C7-FD349AE2797B}"/>
              </a:ext>
            </a:extLst>
          </p:cNvPr>
          <p:cNvSpPr txBox="1"/>
          <p:nvPr/>
        </p:nvSpPr>
        <p:spPr>
          <a:xfrm>
            <a:off x="9410418" y="2871427"/>
            <a:ext cx="2490841" cy="21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 rtl="1"/>
            <a:r>
              <a:rPr lang="ar-SA" sz="3600" b="1" dirty="0">
                <a:solidFill>
                  <a:srgbClr val="003192"/>
                </a:solidFill>
                <a:cs typeface="Calibri"/>
                <a:sym typeface="Calibri"/>
              </a:rPr>
              <a:t>صل الحرف بمخرجه</a:t>
            </a:r>
            <a:endParaRPr lang="ar-SA" sz="2400" b="1" u="sng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lvl="0" algn="ctr"/>
            <a:endParaRPr lang="ar-SA" sz="1600" b="1" dirty="0">
              <a:solidFill>
                <a:srgbClr val="003192"/>
              </a:solidFill>
              <a:cs typeface="Calibri"/>
              <a:sym typeface="Calibri"/>
            </a:endParaRPr>
          </a:p>
          <a:p>
            <a:pPr lvl="0" algn="ctr"/>
            <a:r>
              <a:rPr lang="en-CA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Match the letter to its </a:t>
            </a:r>
            <a:r>
              <a:rPr lang="en-CA" sz="2400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Makhraj</a:t>
            </a:r>
            <a:endParaRPr lang="en-CA" sz="2400" b="1" dirty="0">
              <a:solidFill>
                <a:srgbClr val="003192"/>
              </a:solidFill>
              <a:cs typeface="Calibri"/>
              <a:sym typeface="Calibri"/>
            </a:endParaRPr>
          </a:p>
        </p:txBody>
      </p:sp>
      <p:pic>
        <p:nvPicPr>
          <p:cNvPr id="13" name="Picture 12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D5554534-4117-FE43-87B7-20626CC55479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80526" t="84751" r="4927" b="4475"/>
          <a:stretch/>
        </p:blipFill>
        <p:spPr>
          <a:xfrm>
            <a:off x="5152312" y="4520622"/>
            <a:ext cx="1975199" cy="1950464"/>
          </a:xfrm>
          <a:prstGeom prst="rect">
            <a:avLst/>
          </a:prstGeom>
        </p:spPr>
      </p:pic>
      <p:pic>
        <p:nvPicPr>
          <p:cNvPr id="15" name="Picture 14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AFE1161B-D46E-4049-8097-CE821E6DC3AD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66519" t="48928" r="19525" b="40873"/>
          <a:stretch/>
        </p:blipFill>
        <p:spPr>
          <a:xfrm>
            <a:off x="5149417" y="1685649"/>
            <a:ext cx="1975199" cy="1924811"/>
          </a:xfrm>
          <a:prstGeom prst="rect">
            <a:avLst/>
          </a:prstGeom>
        </p:spPr>
      </p:pic>
      <p:pic>
        <p:nvPicPr>
          <p:cNvPr id="16" name="Picture 15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0F76602A-3128-3A44-A2DE-84DC8FB603AF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72328" t="30897" r="14101" b="58726"/>
          <a:stretch/>
        </p:blipFill>
        <p:spPr>
          <a:xfrm>
            <a:off x="2928482" y="1685650"/>
            <a:ext cx="1888031" cy="1924811"/>
          </a:xfrm>
          <a:prstGeom prst="rect">
            <a:avLst/>
          </a:prstGeom>
        </p:spPr>
      </p:pic>
      <p:pic>
        <p:nvPicPr>
          <p:cNvPr id="23" name="Picture 22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5DD35917-FD9F-074E-BF48-6CEA757D970F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26643" t="30708" r="59512" b="59014"/>
          <a:stretch/>
        </p:blipFill>
        <p:spPr>
          <a:xfrm>
            <a:off x="7435220" y="4516177"/>
            <a:ext cx="1975198" cy="19549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8DE3185-AD0A-174D-ADBA-709CF03B6C3D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19790" t="12571" r="66067" b="76730"/>
          <a:stretch/>
        </p:blipFill>
        <p:spPr>
          <a:xfrm>
            <a:off x="2873071" y="4516176"/>
            <a:ext cx="1938110" cy="19549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423D80A-CAE8-D24A-A758-228B81D6D935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80417" t="12912" r="5803" b="76686"/>
          <a:stretch/>
        </p:blipFill>
        <p:spPr>
          <a:xfrm>
            <a:off x="7438416" y="1628801"/>
            <a:ext cx="1969107" cy="1981659"/>
          </a:xfrm>
          <a:prstGeom prst="rect">
            <a:avLst/>
          </a:prstGeom>
        </p:spPr>
      </p:pic>
      <p:sp>
        <p:nvSpPr>
          <p:cNvPr id="28" name="Google Shape;917;p76">
            <a:extLst>
              <a:ext uri="{FF2B5EF4-FFF2-40B4-BE49-F238E27FC236}">
                <a16:creationId xmlns:a16="http://schemas.microsoft.com/office/drawing/2014/main" xmlns="" id="{CF7C2A77-415E-E441-A580-6009CC65E25A}"/>
              </a:ext>
            </a:extLst>
          </p:cNvPr>
          <p:cNvSpPr txBox="1"/>
          <p:nvPr/>
        </p:nvSpPr>
        <p:spPr>
          <a:xfrm>
            <a:off x="3279723" y="3737073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ف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917;p76">
            <a:extLst>
              <a:ext uri="{FF2B5EF4-FFF2-40B4-BE49-F238E27FC236}">
                <a16:creationId xmlns:a16="http://schemas.microsoft.com/office/drawing/2014/main" xmlns="" id="{6562CF75-7A19-6B4B-A22C-2834887D207B}"/>
              </a:ext>
            </a:extLst>
          </p:cNvPr>
          <p:cNvSpPr txBox="1"/>
          <p:nvPr/>
        </p:nvSpPr>
        <p:spPr>
          <a:xfrm>
            <a:off x="4271424" y="3737073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ش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917;p76">
            <a:extLst>
              <a:ext uri="{FF2B5EF4-FFF2-40B4-BE49-F238E27FC236}">
                <a16:creationId xmlns:a16="http://schemas.microsoft.com/office/drawing/2014/main" xmlns="" id="{DAC22DA4-6989-E34F-A64B-193D62D938C4}"/>
              </a:ext>
            </a:extLst>
          </p:cNvPr>
          <p:cNvSpPr txBox="1"/>
          <p:nvPr/>
        </p:nvSpPr>
        <p:spPr>
          <a:xfrm>
            <a:off x="5275452" y="3737073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ع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917;p76">
            <a:extLst>
              <a:ext uri="{FF2B5EF4-FFF2-40B4-BE49-F238E27FC236}">
                <a16:creationId xmlns:a16="http://schemas.microsoft.com/office/drawing/2014/main" xmlns="" id="{7FDC208D-C03B-B04B-9F95-190689B6E16C}"/>
              </a:ext>
            </a:extLst>
          </p:cNvPr>
          <p:cNvSpPr txBox="1"/>
          <p:nvPr/>
        </p:nvSpPr>
        <p:spPr>
          <a:xfrm>
            <a:off x="6267153" y="3737073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917;p76">
            <a:extLst>
              <a:ext uri="{FF2B5EF4-FFF2-40B4-BE49-F238E27FC236}">
                <a16:creationId xmlns:a16="http://schemas.microsoft.com/office/drawing/2014/main" xmlns="" id="{FD0D7415-4642-BF4F-86DE-F3D004218975}"/>
              </a:ext>
            </a:extLst>
          </p:cNvPr>
          <p:cNvSpPr txBox="1"/>
          <p:nvPr/>
        </p:nvSpPr>
        <p:spPr>
          <a:xfrm>
            <a:off x="7258854" y="3737073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ض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917;p76">
            <a:extLst>
              <a:ext uri="{FF2B5EF4-FFF2-40B4-BE49-F238E27FC236}">
                <a16:creationId xmlns:a16="http://schemas.microsoft.com/office/drawing/2014/main" xmlns="" id="{1A22744E-5693-1C41-896B-30D9964C5F82}"/>
              </a:ext>
            </a:extLst>
          </p:cNvPr>
          <p:cNvSpPr txBox="1"/>
          <p:nvPr/>
        </p:nvSpPr>
        <p:spPr>
          <a:xfrm>
            <a:off x="8250555" y="3737073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ق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6F02FFF1-0335-EE48-8598-E646F7BE5B8A}"/>
              </a:ext>
            </a:extLst>
          </p:cNvPr>
          <p:cNvCxnSpPr>
            <a:cxnSpLocks/>
          </p:cNvCxnSpPr>
          <p:nvPr/>
        </p:nvCxnSpPr>
        <p:spPr>
          <a:xfrm flipH="1" flipV="1">
            <a:off x="6367313" y="3151057"/>
            <a:ext cx="1207170" cy="73877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4D85677B-16C3-7F40-A5AB-0FD4A607030A}"/>
              </a:ext>
            </a:extLst>
          </p:cNvPr>
          <p:cNvCxnSpPr>
            <a:cxnSpLocks/>
          </p:cNvCxnSpPr>
          <p:nvPr/>
        </p:nvCxnSpPr>
        <p:spPr>
          <a:xfrm flipH="1">
            <a:off x="4362705" y="4333143"/>
            <a:ext cx="1146739" cy="52878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08CC5B65-FCD7-2B4C-B4C8-5BA4A17B39B4}"/>
              </a:ext>
            </a:extLst>
          </p:cNvPr>
          <p:cNvCxnSpPr>
            <a:cxnSpLocks/>
          </p:cNvCxnSpPr>
          <p:nvPr/>
        </p:nvCxnSpPr>
        <p:spPr>
          <a:xfrm flipV="1">
            <a:off x="6812546" y="2606315"/>
            <a:ext cx="912023" cy="169318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B7DF355A-B1ED-9E48-BC26-2FA73A8D7885}"/>
              </a:ext>
            </a:extLst>
          </p:cNvPr>
          <p:cNvCxnSpPr>
            <a:cxnSpLocks/>
          </p:cNvCxnSpPr>
          <p:nvPr/>
        </p:nvCxnSpPr>
        <p:spPr>
          <a:xfrm flipH="1" flipV="1">
            <a:off x="3960463" y="3174644"/>
            <a:ext cx="4679122" cy="68211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D52104D3-EA84-5E45-9D60-208980193491}"/>
              </a:ext>
            </a:extLst>
          </p:cNvPr>
          <p:cNvCxnSpPr>
            <a:cxnSpLocks/>
          </p:cNvCxnSpPr>
          <p:nvPr/>
        </p:nvCxnSpPr>
        <p:spPr>
          <a:xfrm>
            <a:off x="3842126" y="4299502"/>
            <a:ext cx="2001365" cy="56243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2A9878A0-AB28-1046-B21B-A07E43B2DDE1}"/>
              </a:ext>
            </a:extLst>
          </p:cNvPr>
          <p:cNvCxnSpPr>
            <a:cxnSpLocks/>
          </p:cNvCxnSpPr>
          <p:nvPr/>
        </p:nvCxnSpPr>
        <p:spPr>
          <a:xfrm>
            <a:off x="4754149" y="3860428"/>
            <a:ext cx="3026073" cy="135654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187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687" y="1846196"/>
            <a:ext cx="6188677" cy="338262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مراجعة</a:t>
            </a:r>
            <a:br>
              <a:rPr lang="ar-SA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Recall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2022-03-11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57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http://daryon.ir/wp-content/uploads/20111109174415_qu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9002" y="2373356"/>
            <a:ext cx="5943622" cy="3974760"/>
          </a:xfrm>
          <a:prstGeom prst="rect">
            <a:avLst/>
          </a:prstGeom>
          <a:noFill/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524001" y="74712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0483270" y="3107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buClrTx/>
            </a:pPr>
            <a:endParaRPr lang="ar-KW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9002" y="3462887"/>
            <a:ext cx="592600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4000" b="1" dirty="0">
                <a:solidFill>
                  <a:schemeClr val="bg1"/>
                </a:solidFill>
                <a:effectLst>
                  <a:outerShdw blurRad="50800" dist="111602" dir="6660000" algn="t" rotWithShape="0">
                    <a:prstClr val="black">
                      <a:alpha val="62720"/>
                    </a:prstClr>
                  </a:outerShdw>
                </a:effectLst>
              </a:rPr>
              <a:t>والله من وراء القصد</a:t>
            </a:r>
          </a:p>
          <a:p>
            <a:pPr algn="ctr"/>
            <a:r>
              <a:rPr lang="ar-KW" sz="4000" b="1" dirty="0">
                <a:solidFill>
                  <a:schemeClr val="bg1"/>
                </a:solidFill>
                <a:effectLst>
                  <a:outerShdw blurRad="50800" dist="111602" dir="6660000" algn="t" rotWithShape="0">
                    <a:prstClr val="black">
                      <a:alpha val="62720"/>
                    </a:prstClr>
                  </a:outerShdw>
                </a:effectLst>
              </a:rPr>
              <a:t>وهو يهدي السبيل</a:t>
            </a:r>
            <a:endParaRPr lang="en-US" sz="4000" b="1" dirty="0">
              <a:solidFill>
                <a:schemeClr val="bg1"/>
              </a:solidFill>
              <a:effectLst>
                <a:outerShdw blurRad="50800" dist="111602" dir="6660000" algn="t" rotWithShape="0">
                  <a:prstClr val="black">
                    <a:alpha val="62720"/>
                  </a:prstClr>
                </a:outerShdw>
              </a:effectLst>
            </a:endParaRPr>
          </a:p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50800" dist="111602" dir="6660000" algn="t" rotWithShape="0">
                    <a:prstClr val="black">
                      <a:alpha val="62720"/>
                    </a:prstClr>
                  </a:outerShdw>
                </a:effectLst>
              </a:rPr>
              <a:t>Jazakom</a:t>
            </a:r>
            <a:r>
              <a:rPr lang="en-US" sz="4000" b="1" dirty="0">
                <a:solidFill>
                  <a:schemeClr val="bg1"/>
                </a:solidFill>
                <a:effectLst>
                  <a:outerShdw blurRad="50800" dist="111602" dir="6660000" algn="t" rotWithShape="0">
                    <a:prstClr val="black">
                      <a:alpha val="62720"/>
                    </a:prstClr>
                  </a:outerShdw>
                </a:effectLst>
              </a:rPr>
              <a:t> Allah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50800" dist="111602" dir="6660000" algn="t" rotWithShape="0">
                    <a:prstClr val="black">
                      <a:alpha val="62720"/>
                    </a:prstClr>
                  </a:outerShdw>
                </a:effectLst>
              </a:rPr>
              <a:t>Khairan</a:t>
            </a:r>
            <a:endParaRPr lang="ar-KW" sz="4000" b="1" dirty="0">
              <a:solidFill>
                <a:schemeClr val="bg1"/>
              </a:solidFill>
              <a:effectLst>
                <a:outerShdw blurRad="50800" dist="111602" dir="6660000" algn="t" rotWithShape="0">
                  <a:prstClr val="black">
                    <a:alpha val="62720"/>
                  </a:prst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EDB6E0-1A05-CA4D-AA1B-DC96F09CFF26}"/>
              </a:ext>
            </a:extLst>
          </p:cNvPr>
          <p:cNvSpPr txBox="1">
            <a:spLocks noChangeAspect="1"/>
          </p:cNvSpPr>
          <p:nvPr/>
        </p:nvSpPr>
        <p:spPr>
          <a:xfrm>
            <a:off x="3448594" y="1791611"/>
            <a:ext cx="1920317" cy="369332"/>
          </a:xfrm>
          <a:prstGeom prst="rect">
            <a:avLst/>
          </a:prstGeom>
          <a:solidFill>
            <a:srgbClr val="1F3764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SA" b="1" dirty="0">
                <a:solidFill>
                  <a:schemeClr val="bg1"/>
                </a:solidFill>
              </a:rPr>
              <a:t>الثالثة – الفصل الرابع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546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b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introduction of the </a:t>
            </a:r>
            <a:r>
              <a:rPr lang="en-US" sz="20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endParaRPr lang="en-CA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226660" y="1807276"/>
            <a:ext cx="6624736" cy="646331"/>
          </a:xfrm>
          <a:prstGeom prst="rect">
            <a:avLst/>
          </a:prstGeom>
          <a:solidFill>
            <a:srgbClr val="FF00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600" b="1" dirty="0">
                <a:solidFill>
                  <a:srgbClr val="FFFF00"/>
                </a:solidFill>
              </a:rPr>
              <a:t>أقسام المخارج </a:t>
            </a:r>
            <a:r>
              <a:rPr lang="en-US" sz="3600" b="1" dirty="0">
                <a:solidFill>
                  <a:srgbClr val="FFFF00"/>
                </a:solidFill>
              </a:rPr>
              <a:t>Divisions of </a:t>
            </a:r>
            <a:r>
              <a:rPr lang="en-US" sz="3600" b="1" dirty="0" err="1">
                <a:solidFill>
                  <a:srgbClr val="FFFF00"/>
                </a:solidFill>
              </a:rPr>
              <a:t>Makharij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13" name="Picture 2" descr="C:\Users\HP\Desktop\صور مخارج الحروف والصفات\points10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976" y="2722413"/>
            <a:ext cx="6649216" cy="347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216864" y="3175518"/>
            <a:ext cx="201622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ar-KW" sz="2800" b="1" dirty="0">
                <a:solidFill>
                  <a:srgbClr val="FF0000"/>
                </a:solidFill>
              </a:rPr>
              <a:t>اللسان      </a:t>
            </a:r>
            <a:r>
              <a:rPr lang="en-US" sz="2800" b="1" dirty="0">
                <a:solidFill>
                  <a:srgbClr val="FF0000"/>
                </a:solidFill>
              </a:rPr>
              <a:t>The Tongue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16864" y="4272034"/>
            <a:ext cx="201622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ar-KW" sz="2800" b="1" dirty="0">
                <a:solidFill>
                  <a:srgbClr val="FF0000"/>
                </a:solidFill>
              </a:rPr>
              <a:t>الحلق       </a:t>
            </a:r>
            <a:r>
              <a:rPr lang="en-US" sz="2800" b="1" dirty="0">
                <a:solidFill>
                  <a:srgbClr val="FF0000"/>
                </a:solidFill>
              </a:rPr>
              <a:t>The Throat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96192" y="4900297"/>
            <a:ext cx="201622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ar-KW" sz="2800" b="1" dirty="0">
                <a:solidFill>
                  <a:srgbClr val="FF0000"/>
                </a:solidFill>
              </a:rPr>
              <a:t>الشفتان      </a:t>
            </a:r>
            <a:r>
              <a:rPr lang="en-US" sz="2800" b="1" dirty="0">
                <a:solidFill>
                  <a:srgbClr val="FF0000"/>
                </a:solidFill>
              </a:rPr>
              <a:t>The Lips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18548" y="3848359"/>
            <a:ext cx="201622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ar-KW" sz="2800" b="1" dirty="0">
                <a:solidFill>
                  <a:srgbClr val="FF0000"/>
                </a:solidFill>
              </a:rPr>
              <a:t>الجوف        </a:t>
            </a:r>
            <a:r>
              <a:rPr lang="en-US" sz="2800" b="1" dirty="0">
                <a:solidFill>
                  <a:srgbClr val="FF0000"/>
                </a:solidFill>
              </a:rPr>
              <a:t>Al </a:t>
            </a:r>
            <a:r>
              <a:rPr lang="en-US" sz="2800" b="1" dirty="0" err="1">
                <a:solidFill>
                  <a:srgbClr val="FF0000"/>
                </a:solidFill>
              </a:rPr>
              <a:t>Jawf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88080" y="2796421"/>
            <a:ext cx="201622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ar-KW" sz="2800" b="1" dirty="0">
                <a:solidFill>
                  <a:srgbClr val="FF0000"/>
                </a:solidFill>
              </a:rPr>
              <a:t>الخيشوم      </a:t>
            </a:r>
            <a:r>
              <a:rPr lang="en-US" sz="2800" b="1" dirty="0">
                <a:solidFill>
                  <a:srgbClr val="FF0000"/>
                </a:solidFill>
              </a:rPr>
              <a:t>The Nose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232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أولاً: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ar-KW" sz="4000" b="1" dirty="0">
                <a:solidFill>
                  <a:srgbClr val="FFFF00"/>
                </a:solidFill>
              </a:rPr>
              <a:t>الجوف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First: Al </a:t>
            </a:r>
            <a:r>
              <a:rPr lang="en-US" b="1" dirty="0" err="1">
                <a:solidFill>
                  <a:srgbClr val="FFFF00"/>
                </a:solidFill>
              </a:rPr>
              <a:t>Jawf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3" name="Picture 2" descr="C:\Users\HP\Desktop\صور مخارج الحروف والصفات\26606_01286960366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019" y="2010950"/>
            <a:ext cx="5581845" cy="357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406336" y="5324229"/>
            <a:ext cx="123029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Alef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4852" y="5324229"/>
            <a:ext cx="123029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Waw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8628" y="5322488"/>
            <a:ext cx="123029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Ya’a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D7B2D6F-7A41-EA45-BB8D-4CCB702E994A}"/>
              </a:ext>
            </a:extLst>
          </p:cNvPr>
          <p:cNvSpPr txBox="1"/>
          <p:nvPr/>
        </p:nvSpPr>
        <p:spPr>
          <a:xfrm>
            <a:off x="9457820" y="2010950"/>
            <a:ext cx="2317521" cy="34056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KW" sz="2800" b="1" dirty="0">
                <a:solidFill>
                  <a:srgbClr val="003300"/>
                </a:solidFill>
              </a:rPr>
              <a:t>فألف الجوف وأختاها ... وهي     </a:t>
            </a:r>
          </a:p>
          <a:p>
            <a:pPr algn="l">
              <a:lnSpc>
                <a:spcPct val="200000"/>
              </a:lnSpc>
            </a:pPr>
            <a:r>
              <a:rPr lang="ar-KW" sz="2800" b="1" dirty="0">
                <a:solidFill>
                  <a:srgbClr val="003300"/>
                </a:solidFill>
              </a:rPr>
              <a:t>     حروف مد للهواء تنتهي</a:t>
            </a:r>
          </a:p>
        </p:txBody>
      </p:sp>
    </p:spTree>
    <p:extLst>
      <p:ext uri="{BB962C8B-B14F-4D97-AF65-F5344CB8AC3E}">
        <p14:creationId xmlns:p14="http://schemas.microsoft.com/office/powerpoint/2010/main" val="131986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SA" sz="4000" b="1" dirty="0">
                <a:solidFill>
                  <a:srgbClr val="FFFF00"/>
                </a:solidFill>
              </a:rPr>
              <a:t>ثانيا</a:t>
            </a:r>
            <a:r>
              <a:rPr lang="ar-KW" sz="4000" b="1" dirty="0">
                <a:solidFill>
                  <a:srgbClr val="FFFF00"/>
                </a:solidFill>
              </a:rPr>
              <a:t>ً: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ar-KW" sz="4000" b="1" dirty="0">
                <a:solidFill>
                  <a:srgbClr val="FFFF00"/>
                </a:solidFill>
              </a:rPr>
              <a:t>ال</a:t>
            </a:r>
            <a:r>
              <a:rPr lang="ar-SA" sz="4000" b="1" dirty="0">
                <a:solidFill>
                  <a:srgbClr val="FFFF00"/>
                </a:solidFill>
              </a:rPr>
              <a:t>حلق</a:t>
            </a:r>
            <a:endParaRPr lang="ar-KW" sz="4000" b="1" dirty="0">
              <a:solidFill>
                <a:srgbClr val="FFFF00"/>
              </a:solidFill>
            </a:endParaRP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Second: Al </a:t>
            </a:r>
            <a:r>
              <a:rPr lang="en-US" b="1" dirty="0" err="1">
                <a:solidFill>
                  <a:srgbClr val="FFFF00"/>
                </a:solidFill>
              </a:rPr>
              <a:t>Halq</a:t>
            </a:r>
            <a:r>
              <a:rPr lang="en-US" b="1" dirty="0">
                <a:solidFill>
                  <a:srgbClr val="FFFF00"/>
                </a:solidFill>
              </a:rPr>
              <a:t> (Throat)</a:t>
            </a:r>
          </a:p>
        </p:txBody>
      </p:sp>
      <p:pic>
        <p:nvPicPr>
          <p:cNvPr id="15" name="Picture 2" descr="No photo description available.">
            <a:extLst>
              <a:ext uri="{FF2B5EF4-FFF2-40B4-BE49-F238E27FC236}">
                <a16:creationId xmlns:a16="http://schemas.microsoft.com/office/drawing/2014/main" xmlns="" id="{A1E2C9CB-A77F-5646-A41A-CA9B0F5B9F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7"/>
          <a:stretch/>
        </p:blipFill>
        <p:spPr bwMode="auto">
          <a:xfrm>
            <a:off x="4207264" y="1905001"/>
            <a:ext cx="4897838" cy="322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Google Shape;367;p30">
            <a:extLst>
              <a:ext uri="{FF2B5EF4-FFF2-40B4-BE49-F238E27FC236}">
                <a16:creationId xmlns:a16="http://schemas.microsoft.com/office/drawing/2014/main" xmlns="" id="{A2834063-8987-144E-86A9-6C88625B43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4887829"/>
              </p:ext>
            </p:extLst>
          </p:nvPr>
        </p:nvGraphicFramePr>
        <p:xfrm>
          <a:off x="3774221" y="5232600"/>
          <a:ext cx="6172200" cy="97495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961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10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7475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ثُــمَّ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لِـوَسْـطِـهِ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فَـعَـيْـنٌ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حَـــاءُ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ثُـمَّ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لأَقْصَـى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الحَـلْـقِ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هَـمْـزٌ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هَـاءُ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475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أَقْصَـى</a:t>
                      </a:r>
                      <a:r>
                        <a:rPr lang="en-US" sz="1800" b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اللِّسَـانِ</a:t>
                      </a:r>
                      <a:r>
                        <a:rPr lang="en-US" sz="1800" b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فَـوْقُ</a:t>
                      </a:r>
                      <a:r>
                        <a:rPr lang="en-US" sz="1800" b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ثُــمَّ</a:t>
                      </a:r>
                      <a:r>
                        <a:rPr lang="en-US" sz="1800" b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الْـكَـافُ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أَدْنَــاهُ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غَـيْـنٌ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 err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خَـاؤُهَـا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والْـقَـافُ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065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902940A-ABAB-4E41-8707-5142B2381F9E}"/>
              </a:ext>
            </a:extLst>
          </p:cNvPr>
          <p:cNvSpPr txBox="1"/>
          <p:nvPr/>
        </p:nvSpPr>
        <p:spPr>
          <a:xfrm>
            <a:off x="3086018" y="3309648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sp>
        <p:nvSpPr>
          <p:cNvPr id="15" name="Google Shape;94;p2">
            <a:extLst>
              <a:ext uri="{FF2B5EF4-FFF2-40B4-BE49-F238E27FC236}">
                <a16:creationId xmlns:a16="http://schemas.microsoft.com/office/drawing/2014/main" xmlns="" id="{4D026B1C-0CB9-C446-9313-9195DCE56F80}"/>
              </a:ext>
            </a:extLst>
          </p:cNvPr>
          <p:cNvSpPr txBox="1"/>
          <p:nvPr/>
        </p:nvSpPr>
        <p:spPr>
          <a:xfrm>
            <a:off x="9177377" y="2009894"/>
            <a:ext cx="2623990" cy="428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rtl="1"/>
            <a:r>
              <a:rPr lang="ar-KW" sz="3600" b="1" dirty="0">
                <a:solidFill>
                  <a:srgbClr val="FF0000"/>
                </a:solidFill>
              </a:rPr>
              <a:t>عشرة مخارج خاصة</a:t>
            </a:r>
          </a:p>
          <a:p>
            <a:pPr algn="ctr" rtl="1"/>
            <a:r>
              <a:rPr lang="ar-KW" sz="3600" dirty="0">
                <a:solidFill>
                  <a:srgbClr val="003192"/>
                </a:solidFill>
              </a:rPr>
              <a:t>يخرج منها </a:t>
            </a:r>
            <a:r>
              <a:rPr lang="ar-KW" sz="3600" b="1" u="sng" dirty="0">
                <a:solidFill>
                  <a:srgbClr val="003192"/>
                </a:solidFill>
              </a:rPr>
              <a:t>ثمانية عشرة حرف</a:t>
            </a:r>
          </a:p>
          <a:p>
            <a:pPr algn="ctr" rtl="1"/>
            <a:r>
              <a:rPr lang="en-US" b="1" dirty="0">
                <a:solidFill>
                  <a:srgbClr val="FF0000"/>
                </a:solidFill>
              </a:rPr>
              <a:t>Ten particular </a:t>
            </a:r>
            <a:r>
              <a:rPr lang="en-US" b="1" dirty="0" err="1">
                <a:solidFill>
                  <a:srgbClr val="FF0000"/>
                </a:solidFill>
              </a:rPr>
              <a:t>makharij</a:t>
            </a:r>
            <a:endParaRPr lang="en-US" b="1" dirty="0">
              <a:solidFill>
                <a:srgbClr val="FF0000"/>
              </a:solidFill>
            </a:endParaRPr>
          </a:p>
          <a:p>
            <a:pPr algn="ctr" rtl="1"/>
            <a:r>
              <a:rPr lang="en-US" dirty="0">
                <a:solidFill>
                  <a:srgbClr val="003192"/>
                </a:solidFill>
              </a:rPr>
              <a:t>from which </a:t>
            </a:r>
            <a:r>
              <a:rPr lang="en-US" b="1" u="sng" dirty="0">
                <a:solidFill>
                  <a:srgbClr val="003192"/>
                </a:solidFill>
              </a:rPr>
              <a:t>Eighteen letters </a:t>
            </a:r>
            <a:r>
              <a:rPr lang="en-US" dirty="0">
                <a:solidFill>
                  <a:srgbClr val="003192"/>
                </a:solidFill>
              </a:rPr>
              <a:t>are produced</a:t>
            </a:r>
            <a:endParaRPr lang="ar-KW" dirty="0">
              <a:solidFill>
                <a:srgbClr val="00319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D728A46-34F9-444C-A8A2-FE9593675A4E}"/>
              </a:ext>
            </a:extLst>
          </p:cNvPr>
          <p:cNvSpPr txBox="1"/>
          <p:nvPr/>
        </p:nvSpPr>
        <p:spPr>
          <a:xfrm>
            <a:off x="10933344" y="6550223"/>
            <a:ext cx="1074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1.2</a:t>
            </a:r>
          </a:p>
        </p:txBody>
      </p:sp>
      <p:pic>
        <p:nvPicPr>
          <p:cNvPr id="18" name="Picture 2" descr="أحمد عبدالرحمن الحميدان on Twitter: &amp;quot;صورة توضح مخارج الحروف من اللسان.  #almajma3 #اليوم_العالمي_للغة_العربية #١٨_ديسمبر #اللغة_العربية #الثقافة… &amp;quot;">
            <a:extLst>
              <a:ext uri="{FF2B5EF4-FFF2-40B4-BE49-F238E27FC236}">
                <a16:creationId xmlns:a16="http://schemas.microsoft.com/office/drawing/2014/main" xmlns="" id="{36AA7559-BA21-CC4D-AB83-269247108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62" y="1871108"/>
            <a:ext cx="5197333" cy="456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01A050B-3C56-A842-B0A4-8DCC6FD829F3}"/>
              </a:ext>
            </a:extLst>
          </p:cNvPr>
          <p:cNvSpPr txBox="1"/>
          <p:nvPr/>
        </p:nvSpPr>
        <p:spPr>
          <a:xfrm>
            <a:off x="7010460" y="2993752"/>
            <a:ext cx="213755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The end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BB077A4-3241-1B45-9339-90F12640AA91}"/>
              </a:ext>
            </a:extLst>
          </p:cNvPr>
          <p:cNvSpPr txBox="1"/>
          <p:nvPr/>
        </p:nvSpPr>
        <p:spPr>
          <a:xfrm>
            <a:off x="7804881" y="3588794"/>
            <a:ext cx="1506308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1400" b="1" dirty="0">
                <a:solidFill>
                  <a:srgbClr val="003192"/>
                </a:solidFill>
              </a:rPr>
              <a:t> ق</a:t>
            </a:r>
            <a:r>
              <a:rPr lang="en-CA" sz="1400" b="1" dirty="0">
                <a:solidFill>
                  <a:srgbClr val="003192"/>
                </a:solidFill>
              </a:rPr>
              <a:t>Under the </a:t>
            </a:r>
            <a:r>
              <a:rPr lang="ar-SA" sz="1400" b="1" dirty="0">
                <a:solidFill>
                  <a:srgbClr val="003192"/>
                </a:solidFill>
              </a:rPr>
              <a:t> </a:t>
            </a:r>
            <a:endParaRPr lang="ar-KW" sz="1400" b="1" dirty="0">
              <a:solidFill>
                <a:srgbClr val="00319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B6F88C5-9BF5-AA48-9B6B-ADC3DAF1F5F2}"/>
              </a:ext>
            </a:extLst>
          </p:cNvPr>
          <p:cNvSpPr txBox="1"/>
          <p:nvPr/>
        </p:nvSpPr>
        <p:spPr>
          <a:xfrm>
            <a:off x="7111279" y="4400312"/>
            <a:ext cx="2199910" cy="30777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n-CA" sz="1400" b="1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CA" sz="1400" b="1" dirty="0">
                <a:solidFill>
                  <a:srgbClr val="003192"/>
                </a:solidFill>
              </a:rPr>
              <a:t>he middle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68CB439-95FC-C146-83CF-6B4761F8C163}"/>
              </a:ext>
            </a:extLst>
          </p:cNvPr>
          <p:cNvSpPr txBox="1"/>
          <p:nvPr/>
        </p:nvSpPr>
        <p:spPr>
          <a:xfrm>
            <a:off x="2579246" y="3899687"/>
            <a:ext cx="1933390" cy="30777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The side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1382C4D2-5135-6B4A-8256-57619C29E42B}"/>
              </a:ext>
            </a:extLst>
          </p:cNvPr>
          <p:cNvGrpSpPr/>
          <p:nvPr/>
        </p:nvGrpSpPr>
        <p:grpSpPr>
          <a:xfrm>
            <a:off x="4692601" y="3720824"/>
            <a:ext cx="99720" cy="680040"/>
            <a:chOff x="4987314" y="3740860"/>
            <a:chExt cx="99720" cy="68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xmlns="" id="{9B8BEAA3-6CAD-974C-902D-601964AFDE55}"/>
                    </a:ext>
                  </a:extLst>
                </p14:cNvPr>
                <p14:cNvContentPartPr/>
                <p14:nvPr/>
              </p14:nvContentPartPr>
              <p14:xfrm>
                <a:off x="5008194" y="4098340"/>
                <a:ext cx="62280" cy="307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7EAD960-655D-8249-9888-7977268D566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90194" y="4080340"/>
                  <a:ext cx="979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xmlns="" id="{97ADC2B6-6A50-114B-9EAF-1CD28756B3D8}"/>
                    </a:ext>
                  </a:extLst>
                </p14:cNvPr>
                <p14:cNvContentPartPr/>
                <p14:nvPr/>
              </p14:nvContentPartPr>
              <p14:xfrm>
                <a:off x="5031594" y="4055500"/>
                <a:ext cx="37440" cy="327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BE5A41D-8137-7443-990B-E3EC4771181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13954" y="4037500"/>
                  <a:ext cx="730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xmlns="" id="{7FC8B347-4DAC-1C43-9BCC-2892605E6E10}"/>
                    </a:ext>
                  </a:extLst>
                </p14:cNvPr>
                <p14:cNvContentPartPr/>
                <p14:nvPr/>
              </p14:nvContentPartPr>
              <p14:xfrm>
                <a:off x="4987314" y="3740860"/>
                <a:ext cx="99720" cy="680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5AE4096-7314-9347-ADE2-B737F01DA3B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69674" y="3722860"/>
                  <a:ext cx="135360" cy="71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xmlns="" id="{E31104D6-05F8-204C-90F1-38DD44FFA96A}"/>
                  </a:ext>
                </a:extLst>
              </p14:cNvPr>
              <p14:cNvContentPartPr/>
              <p14:nvPr/>
            </p14:nvContentPartPr>
            <p14:xfrm>
              <a:off x="4939063" y="4873004"/>
              <a:ext cx="383400" cy="237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31104D6-05F8-204C-90F1-38DD44FFA96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903063" y="4837004"/>
                <a:ext cx="4550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xmlns="" id="{58579453-F859-C84D-B75F-E9F1E70A8B4E}"/>
                  </a:ext>
                </a:extLst>
              </p14:cNvPr>
              <p14:cNvContentPartPr/>
              <p14:nvPr/>
            </p14:nvContentPartPr>
            <p14:xfrm>
              <a:off x="5890482" y="4257627"/>
              <a:ext cx="546480" cy="919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8579453-F859-C84D-B75F-E9F1E70A8B4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854482" y="4221627"/>
                <a:ext cx="618120" cy="990720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C3F3711-210B-814E-82E9-00F4FC86493B}"/>
              </a:ext>
            </a:extLst>
          </p:cNvPr>
          <p:cNvSpPr txBox="1"/>
          <p:nvPr/>
        </p:nvSpPr>
        <p:spPr>
          <a:xfrm>
            <a:off x="2674171" y="4708677"/>
            <a:ext cx="1601901" cy="30777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Tip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94CBF6A-D5CA-6746-9F65-227684FB8811}"/>
              </a:ext>
            </a:extLst>
          </p:cNvPr>
          <p:cNvSpPr txBox="1"/>
          <p:nvPr/>
        </p:nvSpPr>
        <p:spPr>
          <a:xfrm>
            <a:off x="3885126" y="5705191"/>
            <a:ext cx="2584576" cy="73866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Side of the tip of the tongue</a:t>
            </a: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1400" b="1" dirty="0">
                <a:solidFill>
                  <a:srgbClr val="003192"/>
                </a:solidFill>
              </a:rPr>
              <a:t>أدنى حافة اللسان</a:t>
            </a: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KW" sz="1400" b="1" dirty="0">
                <a:solidFill>
                  <a:srgbClr val="003192"/>
                </a:solidFill>
              </a:rPr>
              <a:t>(ل)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B54464B-4089-D34E-AFC5-F29EB3C035FF}"/>
              </a:ext>
            </a:extLst>
          </p:cNvPr>
          <p:cNvSpPr txBox="1"/>
          <p:nvPr/>
        </p:nvSpPr>
        <p:spPr>
          <a:xfrm>
            <a:off x="6788480" y="4751215"/>
            <a:ext cx="1601901" cy="307777"/>
          </a:xfrm>
          <a:prstGeom prst="rect">
            <a:avLst/>
          </a:prstGeom>
          <a:ln>
            <a:solidFill>
              <a:srgbClr val="ED0AB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Tip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57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/>
          <p:cNvSpPr txBox="1"/>
          <p:nvPr/>
        </p:nvSpPr>
        <p:spPr>
          <a:xfrm>
            <a:off x="3415553" y="1272161"/>
            <a:ext cx="5606625" cy="4124206"/>
          </a:xfrm>
          <a:prstGeom prst="rect">
            <a:avLst/>
          </a:prstGeom>
          <a:solidFill>
            <a:srgbClr val="1F3764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400" b="1" dirty="0">
                <a:solidFill>
                  <a:srgbClr val="FFFF00"/>
                </a:solidFill>
              </a:rPr>
              <a:t>رابعًا:</a:t>
            </a:r>
          </a:p>
          <a:p>
            <a:pPr algn="ctr"/>
            <a:endParaRPr lang="ar-KW" sz="2400" b="1" dirty="0">
              <a:solidFill>
                <a:srgbClr val="FFFF00"/>
              </a:solidFill>
            </a:endParaRPr>
          </a:p>
          <a:p>
            <a:pPr algn="ctr"/>
            <a:r>
              <a:rPr lang="ar-KW" sz="9600" b="1" dirty="0">
                <a:solidFill>
                  <a:srgbClr val="FFFF00"/>
                </a:solidFill>
              </a:rPr>
              <a:t>الشفت</a:t>
            </a:r>
            <a:r>
              <a:rPr lang="en-CA" sz="9600" b="1" dirty="0" err="1">
                <a:solidFill>
                  <a:srgbClr val="FFFF00"/>
                </a:solidFill>
              </a:rPr>
              <a:t>ا</a:t>
            </a:r>
            <a:r>
              <a:rPr lang="ar-KW" sz="9600" b="1" dirty="0">
                <a:solidFill>
                  <a:srgbClr val="FFFF00"/>
                </a:solidFill>
              </a:rPr>
              <a:t>ن</a:t>
            </a:r>
          </a:p>
          <a:p>
            <a:pPr algn="ctr"/>
            <a:endParaRPr lang="ar-KW" sz="5400" b="1" dirty="0">
              <a:solidFill>
                <a:srgbClr val="FFFF00"/>
              </a:solidFill>
            </a:endParaRPr>
          </a:p>
          <a:p>
            <a:pPr algn="ctr"/>
            <a:r>
              <a:rPr lang="en-CA" sz="2000" b="1" dirty="0">
                <a:solidFill>
                  <a:srgbClr val="FFFF00"/>
                </a:solidFill>
              </a:rPr>
              <a:t>Forth</a:t>
            </a:r>
            <a:r>
              <a:rPr lang="en-US" sz="2000" b="1" dirty="0">
                <a:solidFill>
                  <a:srgbClr val="FFFF00"/>
                </a:solidFill>
              </a:rPr>
              <a:t>:</a:t>
            </a:r>
          </a:p>
          <a:p>
            <a:pPr algn="ctr"/>
            <a:r>
              <a:rPr lang="en-US" sz="4400" b="1" dirty="0">
                <a:solidFill>
                  <a:srgbClr val="FFFF00"/>
                </a:solidFill>
              </a:rPr>
              <a:t>Al </a:t>
            </a:r>
            <a:r>
              <a:rPr lang="en-US" sz="4400" b="1" dirty="0" err="1">
                <a:solidFill>
                  <a:srgbClr val="FFFF00"/>
                </a:solidFill>
              </a:rPr>
              <a:t>Shafataan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1600" b="1" dirty="0">
                <a:solidFill>
                  <a:srgbClr val="FFFF00"/>
                </a:solidFill>
              </a:rPr>
              <a:t>(the lips)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47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1F3764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رابعًا: الشفتان</a:t>
            </a:r>
          </a:p>
          <a:p>
            <a:pPr algn="ctr"/>
            <a:r>
              <a:rPr lang="en-CA" b="1" dirty="0">
                <a:solidFill>
                  <a:srgbClr val="FFFF00"/>
                </a:solidFill>
              </a:rPr>
              <a:t>Forth</a:t>
            </a:r>
            <a:r>
              <a:rPr lang="en-US" b="1" dirty="0">
                <a:solidFill>
                  <a:srgbClr val="FFFF00"/>
                </a:solidFill>
              </a:rPr>
              <a:t>: Al </a:t>
            </a:r>
            <a:r>
              <a:rPr lang="en-US" b="1" dirty="0" err="1">
                <a:solidFill>
                  <a:srgbClr val="FFFF00"/>
                </a:solidFill>
              </a:rPr>
              <a:t>Shafataan</a:t>
            </a:r>
            <a:r>
              <a:rPr lang="en-US" b="1" dirty="0">
                <a:solidFill>
                  <a:srgbClr val="FFFF00"/>
                </a:solidFill>
              </a:rPr>
              <a:t> (the lips)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43A2B1B-9468-6F4D-8A21-B78E9D7459BA}"/>
              </a:ext>
            </a:extLst>
          </p:cNvPr>
          <p:cNvSpPr txBox="1"/>
          <p:nvPr/>
        </p:nvSpPr>
        <p:spPr>
          <a:xfrm>
            <a:off x="2992599" y="2348126"/>
            <a:ext cx="7776032" cy="25545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ar-SA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مخرجان</a:t>
            </a:r>
            <a:r>
              <a:rPr lang="ar-SA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فرعيان</a:t>
            </a:r>
            <a:endParaRPr lang="ar-SA" sz="3200" dirty="0"/>
          </a:p>
          <a:p>
            <a:pPr lvl="0" algn="ctr" rtl="1"/>
            <a:r>
              <a:rPr lang="ar-SA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يخرج منها </a:t>
            </a:r>
            <a:r>
              <a:rPr lang="ar-SA" sz="3200" b="1" u="sng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أربعة أحرف</a:t>
            </a:r>
            <a:endParaRPr lang="ar-SA" sz="3200" dirty="0"/>
          </a:p>
          <a:p>
            <a:pPr lvl="0" algn="ctr"/>
            <a:endParaRPr lang="ar-SA" sz="3200" b="1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lvl="0" algn="ctr"/>
            <a:r>
              <a:rPr lang="en-CA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2 specific</a:t>
            </a:r>
            <a:r>
              <a:rPr lang="en-CA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CA" sz="3200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makharij</a:t>
            </a:r>
            <a:endParaRPr lang="en-US" sz="3200" b="1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From which comes out </a:t>
            </a:r>
            <a:r>
              <a:rPr lang="en-US" sz="3200" b="1" u="sng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4 Letters</a:t>
            </a:r>
          </a:p>
        </p:txBody>
      </p:sp>
    </p:spTree>
    <p:extLst>
      <p:ext uri="{BB962C8B-B14F-4D97-AF65-F5344CB8AC3E}">
        <p14:creationId xmlns:p14="http://schemas.microsoft.com/office/powerpoint/2010/main" val="1372630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1F3764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رابعًا: الشفتان</a:t>
            </a:r>
          </a:p>
          <a:p>
            <a:pPr algn="ctr"/>
            <a:r>
              <a:rPr lang="en-CA" b="1" dirty="0">
                <a:solidFill>
                  <a:srgbClr val="FFFF00"/>
                </a:solidFill>
              </a:rPr>
              <a:t>Forth</a:t>
            </a:r>
            <a:r>
              <a:rPr lang="en-US" b="1" dirty="0">
                <a:solidFill>
                  <a:srgbClr val="FFFF00"/>
                </a:solidFill>
              </a:rPr>
              <a:t>: Al </a:t>
            </a:r>
            <a:r>
              <a:rPr lang="en-US" b="1" dirty="0" err="1">
                <a:solidFill>
                  <a:srgbClr val="FFFF00"/>
                </a:solidFill>
              </a:rPr>
              <a:t>Shafataan</a:t>
            </a:r>
            <a:r>
              <a:rPr lang="en-US" b="1" dirty="0">
                <a:solidFill>
                  <a:srgbClr val="FFFF00"/>
                </a:solidFill>
              </a:rPr>
              <a:t> (the lips)</a:t>
            </a:r>
          </a:p>
        </p:txBody>
      </p:sp>
      <p:sp>
        <p:nvSpPr>
          <p:cNvPr id="8" name="Google Shape;913;p76">
            <a:extLst>
              <a:ext uri="{FF2B5EF4-FFF2-40B4-BE49-F238E27FC236}">
                <a16:creationId xmlns:a16="http://schemas.microsoft.com/office/drawing/2014/main" xmlns="" id="{4F8848E8-3D5C-DF41-8D5F-85ADC8F9B73F}"/>
              </a:ext>
            </a:extLst>
          </p:cNvPr>
          <p:cNvSpPr txBox="1"/>
          <p:nvPr/>
        </p:nvSpPr>
        <p:spPr>
          <a:xfrm>
            <a:off x="3740037" y="1647826"/>
            <a:ext cx="6048672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ما</a:t>
            </a:r>
            <a:r>
              <a:rPr lang="en-US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بين</a:t>
            </a:r>
            <a:r>
              <a:rPr lang="en-US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الشفتين</a:t>
            </a:r>
            <a:r>
              <a:rPr lang="en-US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معًا</a:t>
            </a:r>
            <a:endParaRPr dirty="0">
              <a:solidFill>
                <a:srgbClr val="003192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</a:t>
            </a:r>
            <a:r>
              <a:rPr lang="en-US" sz="2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انطباق</a:t>
            </a:r>
            <a:r>
              <a:rPr lang="en-US" sz="2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عند</a:t>
            </a:r>
            <a:r>
              <a:rPr lang="en-US" sz="2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الباء</a:t>
            </a:r>
            <a:r>
              <a:rPr lang="en-US" sz="2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والميم</a:t>
            </a:r>
            <a:r>
              <a:rPr lang="en-US" sz="2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وانفراج</a:t>
            </a:r>
            <a:r>
              <a:rPr lang="en-US" sz="2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قليل</a:t>
            </a:r>
            <a:r>
              <a:rPr lang="en-US" sz="2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عند</a:t>
            </a:r>
            <a:r>
              <a:rPr lang="en-US" sz="2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الواو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Between </a:t>
            </a:r>
            <a:r>
              <a:rPr lang="en-US" sz="36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the two lips</a:t>
            </a:r>
            <a:endParaRPr sz="36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1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With applied pressure on closed lips for </a:t>
            </a:r>
            <a:r>
              <a:rPr lang="en-US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Meem</a:t>
            </a:r>
            <a:r>
              <a:rPr lang="en-US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and Baa’ </a:t>
            </a:r>
            <a:r>
              <a:rPr lang="en-US" sz="1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and with rounded lips for Waw</a:t>
            </a: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" name="Google Shape;914;p76">
            <a:extLst>
              <a:ext uri="{FF2B5EF4-FFF2-40B4-BE49-F238E27FC236}">
                <a16:creationId xmlns:a16="http://schemas.microsoft.com/office/drawing/2014/main" xmlns="" id="{D30DA5BC-0C82-CE44-8AD9-6F1796469C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512002"/>
              </p:ext>
            </p:extLst>
          </p:nvPr>
        </p:nvGraphicFramePr>
        <p:xfrm>
          <a:off x="3740037" y="5986885"/>
          <a:ext cx="5712450" cy="31125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125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وَغُـنَّــةٌ</a:t>
                      </a:r>
                      <a:r>
                        <a:rPr lang="en-US" sz="1800" b="1" kern="120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مَخْـرَجُـهَـا</a:t>
                      </a:r>
                      <a:r>
                        <a:rPr lang="en-US" sz="1800" b="1" kern="120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الخَـيْـشُـومُ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لِلشَّفَتَـيْـنِ</a:t>
                      </a:r>
                      <a:r>
                        <a:rPr lang="en-US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الْــوَاوُ</a:t>
                      </a:r>
                      <a:r>
                        <a:rPr lang="en-US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بَــاءٌ</a:t>
                      </a:r>
                      <a:r>
                        <a:rPr lang="en-US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مِـيْــمُ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" name="Google Shape;917;p76">
            <a:extLst>
              <a:ext uri="{FF2B5EF4-FFF2-40B4-BE49-F238E27FC236}">
                <a16:creationId xmlns:a16="http://schemas.microsoft.com/office/drawing/2014/main" xmlns="" id="{65182918-B378-D848-91BD-7759A4AD84F8}"/>
              </a:ext>
            </a:extLst>
          </p:cNvPr>
          <p:cNvSpPr txBox="1"/>
          <p:nvPr/>
        </p:nvSpPr>
        <p:spPr>
          <a:xfrm>
            <a:off x="5519749" y="4707290"/>
            <a:ext cx="2952328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ب – </a:t>
            </a:r>
            <a:r>
              <a:rPr lang="ar-SA" sz="4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م – </a:t>
            </a:r>
            <a:r>
              <a:rPr lang="ar-SA" sz="4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و</a:t>
            </a: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89;p36">
            <a:extLst>
              <a:ext uri="{FF2B5EF4-FFF2-40B4-BE49-F238E27FC236}">
                <a16:creationId xmlns:a16="http://schemas.microsoft.com/office/drawing/2014/main" xmlns="" id="{D6998E3E-7CBC-B04C-ACEC-A933B3E69BF8}"/>
              </a:ext>
            </a:extLst>
          </p:cNvPr>
          <p:cNvSpPr/>
          <p:nvPr/>
        </p:nvSpPr>
        <p:spPr>
          <a:xfrm>
            <a:off x="9912237" y="1728419"/>
            <a:ext cx="6527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258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2687</TotalTime>
  <Words>555</Words>
  <Application>Microsoft Office PowerPoint</Application>
  <PresentationFormat>Widescreen</PresentationFormat>
  <Paragraphs>160</Paragraphs>
  <Slides>20</Slides>
  <Notes>16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مخارج الحروف  المخارج (3): مخرجي الشفتين والخيشوم</vt:lpstr>
      <vt:lpstr>مراجعة Recall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تدريبات Practice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Microsoft account</cp:lastModifiedBy>
  <cp:revision>196</cp:revision>
  <dcterms:created xsi:type="dcterms:W3CDTF">2020-09-13T17:12:40Z</dcterms:created>
  <dcterms:modified xsi:type="dcterms:W3CDTF">2022-03-12T02:05:56Z</dcterms:modified>
</cp:coreProperties>
</file>