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94" r:id="rId6"/>
    <p:sldId id="291" r:id="rId7"/>
    <p:sldId id="292" r:id="rId8"/>
    <p:sldId id="293" r:id="rId9"/>
    <p:sldId id="295" r:id="rId10"/>
    <p:sldId id="296" r:id="rId11"/>
    <p:sldId id="297" r:id="rId12"/>
    <p:sldId id="298" r:id="rId13"/>
    <p:sldId id="268" r:id="rId14"/>
    <p:sldId id="269" r:id="rId15"/>
    <p:sldId id="299" r:id="rId16"/>
    <p:sldId id="300" r:id="rId17"/>
    <p:sldId id="301" r:id="rId18"/>
    <p:sldId id="302" r:id="rId19"/>
    <p:sldId id="270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2"/>
    <p:restoredTop sz="92683"/>
  </p:normalViewPr>
  <p:slideViewPr>
    <p:cSldViewPr snapToGrid="0" snapToObjects="1">
      <p:cViewPr varScale="1">
        <p:scale>
          <a:sx n="74" d="100"/>
          <a:sy n="74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2020-10-09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err="1" smtClean="0"/>
              <a:t>Tajw</a:t>
            </a:r>
            <a:r>
              <a:rPr lang="en-US" sz="1800" b="1" baseline="0" dirty="0" smtClean="0"/>
              <a:t> 181 </a:t>
            </a:r>
            <a:r>
              <a:rPr lang="en-CA" sz="1800" b="1" dirty="0" smtClean="0"/>
              <a:t>– </a:t>
            </a:r>
            <a:r>
              <a:rPr lang="en-CA" sz="1800" b="1" dirty="0" err="1" smtClean="0"/>
              <a:t>Tajweed</a:t>
            </a:r>
            <a:r>
              <a:rPr lang="en-CA" sz="1800" b="1" dirty="0" smtClean="0"/>
              <a:t> </a:t>
            </a:r>
            <a:r>
              <a:rPr lang="en-CA" sz="1800" b="1" dirty="0"/>
              <a:t>Curriculum – Lecture No. </a:t>
            </a:r>
            <a:r>
              <a:rPr lang="en-CA" sz="1800" b="1" dirty="0" smtClean="0"/>
              <a:t>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2020-10-09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2020-10-09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2020-10-09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2020-10-09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2020-10-09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2020-10-09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2020-10-09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2020-10-09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2020-10-09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2020-10-09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2020-10-09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8653"/>
            <a:ext cx="9144000" cy="1454799"/>
          </a:xfrm>
        </p:spPr>
        <p:txBody>
          <a:bodyPr/>
          <a:lstStyle/>
          <a:p>
            <a:r>
              <a:rPr lang="en-US" dirty="0" err="1" smtClean="0"/>
              <a:t>Isti’aza</a:t>
            </a:r>
            <a:r>
              <a:rPr lang="en-US" dirty="0" smtClean="0"/>
              <a:t> &amp; </a:t>
            </a:r>
            <a:r>
              <a:rPr lang="en-US" dirty="0" err="1" smtClean="0"/>
              <a:t>Basmalah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760"/>
            <a:ext cx="9144000" cy="1335199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smtClean="0"/>
              <a:t>Ashraf </a:t>
            </a:r>
            <a:r>
              <a:rPr lang="en-US" b="1" dirty="0" err="1" smtClean="0"/>
              <a:t>Negm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8D3839-5137-2E43-9E9E-2448574C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27A-0449-7248-A94F-950571DA4F0A}" type="datetime1">
              <a:rPr lang="en-CA" smtClean="0"/>
              <a:t>2020-10-09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727" y="1931693"/>
            <a:ext cx="2036618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en-US" sz="2400" b="1" dirty="0" smtClean="0">
                <a:solidFill>
                  <a:srgbClr val="FF0000"/>
                </a:solidFill>
              </a:rPr>
              <a:t>Its Conditions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0324" y="1693610"/>
            <a:ext cx="6948264" cy="3077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b="1" dirty="0" smtClean="0">
                <a:solidFill>
                  <a:srgbClr val="FF0000"/>
                </a:solidFill>
              </a:rPr>
              <a:t>recite </a:t>
            </a:r>
            <a:r>
              <a:rPr lang="en-US" sz="2000" b="1" dirty="0">
                <a:solidFill>
                  <a:srgbClr val="FF0000"/>
                </a:solidFill>
              </a:rPr>
              <a:t>it </a:t>
            </a:r>
            <a:r>
              <a:rPr lang="en-US" sz="2000" b="1" dirty="0" smtClean="0">
                <a:solidFill>
                  <a:srgbClr val="FF0000"/>
                </a:solidFill>
              </a:rPr>
              <a:t>sub-vocally: </a:t>
            </a:r>
            <a:endParaRPr lang="en-US" sz="2000" dirty="0">
              <a:solidFill>
                <a:srgbClr val="FF0000"/>
              </a:solidFill>
            </a:endParaRP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the reciter is </a:t>
            </a:r>
            <a:r>
              <a:rPr lang="en-US" sz="2000" b="1" u="sng" dirty="0">
                <a:solidFill>
                  <a:srgbClr val="003192"/>
                </a:solidFill>
              </a:rPr>
              <a:t>reciting sub-vocally</a:t>
            </a:r>
            <a:r>
              <a:rPr lang="en-US" sz="2000" dirty="0">
                <a:solidFill>
                  <a:srgbClr val="003192"/>
                </a:solidFill>
              </a:rPr>
              <a:t>;</a:t>
            </a: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the reciter is reciting out loud but </a:t>
            </a:r>
            <a:r>
              <a:rPr lang="en-US" sz="2000" b="1" u="sng" dirty="0">
                <a:solidFill>
                  <a:srgbClr val="003192"/>
                </a:solidFill>
              </a:rPr>
              <a:t>no one is listening</a:t>
            </a:r>
            <a:r>
              <a:rPr lang="en-US" sz="2000" dirty="0">
                <a:solidFill>
                  <a:srgbClr val="003192"/>
                </a:solidFill>
              </a:rPr>
              <a:t> to his recitation;</a:t>
            </a: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the Qur'an is being recited </a:t>
            </a:r>
            <a:r>
              <a:rPr lang="en-US" sz="2000" b="1" u="sng" dirty="0">
                <a:solidFill>
                  <a:srgbClr val="003192"/>
                </a:solidFill>
              </a:rPr>
              <a:t>during prayer</a:t>
            </a:r>
            <a:r>
              <a:rPr lang="en-US" sz="2000" dirty="0">
                <a:solidFill>
                  <a:srgbClr val="003192"/>
                </a:solidFill>
              </a:rPr>
              <a:t>, </a:t>
            </a:r>
            <a:r>
              <a:rPr lang="en-US" sz="1400" dirty="0">
                <a:solidFill>
                  <a:srgbClr val="003192"/>
                </a:solidFill>
              </a:rPr>
              <a:t>whether one is the imam leading the prayer, being led by the imam, or performing the prayer by oneself,</a:t>
            </a:r>
            <a:r>
              <a:rPr lang="en-US" sz="2000" dirty="0">
                <a:solidFill>
                  <a:srgbClr val="003192"/>
                </a:solidFill>
              </a:rPr>
              <a:t> particularly in the prayer performed out loud;</a:t>
            </a: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one is reciting </a:t>
            </a:r>
            <a:r>
              <a:rPr lang="en-US" sz="2000" b="1" u="sng" dirty="0">
                <a:solidFill>
                  <a:srgbClr val="003192"/>
                </a:solidFill>
              </a:rPr>
              <a:t>with other reciters </a:t>
            </a:r>
            <a:r>
              <a:rPr lang="en-US" sz="2000" dirty="0">
                <a:solidFill>
                  <a:srgbClr val="003192"/>
                </a:solidFill>
              </a:rPr>
              <a:t>but he is </a:t>
            </a:r>
            <a:r>
              <a:rPr lang="en-US" sz="2000" b="1" u="sng" dirty="0">
                <a:solidFill>
                  <a:srgbClr val="003192"/>
                </a:solidFill>
              </a:rPr>
              <a:t>not the one who starts </a:t>
            </a:r>
            <a:r>
              <a:rPr lang="en-US" sz="2000" dirty="0">
                <a:solidFill>
                  <a:srgbClr val="003192"/>
                </a:solidFill>
              </a:rPr>
              <a:t>the recitation.</a:t>
            </a:r>
          </a:p>
          <a:p>
            <a:pPr marL="631825"/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0324" y="439849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ar-KW" sz="2000" b="1" u="sng" dirty="0">
                <a:solidFill>
                  <a:srgbClr val="FF0000"/>
                </a:solidFill>
              </a:rPr>
              <a:t>إخفاؤها</a:t>
            </a:r>
            <a:r>
              <a:rPr lang="ar-KW" dirty="0">
                <a:solidFill>
                  <a:srgbClr val="003192"/>
                </a:solidFill>
              </a:rPr>
              <a:t>:</a:t>
            </a:r>
            <a:endParaRPr lang="en-US" dirty="0">
              <a:solidFill>
                <a:srgbClr val="003192"/>
              </a:solidFill>
            </a:endParaRPr>
          </a:p>
          <a:p>
            <a:pPr marL="631825" algn="r" rtl="1"/>
            <a:r>
              <a:rPr lang="ar-KW" dirty="0">
                <a:solidFill>
                  <a:srgbClr val="003192"/>
                </a:solidFill>
              </a:rPr>
              <a:t>1- إذا كان القارئ </a:t>
            </a:r>
            <a:r>
              <a:rPr lang="ar-KW" b="1" u="sng" dirty="0">
                <a:solidFill>
                  <a:srgbClr val="003192"/>
                </a:solidFill>
              </a:rPr>
              <a:t>يقرأ سرًّا</a:t>
            </a:r>
            <a:r>
              <a:rPr lang="ar-KW" dirty="0">
                <a:solidFill>
                  <a:srgbClr val="003192"/>
                </a:solidFill>
              </a:rPr>
              <a:t>.</a:t>
            </a:r>
            <a:endParaRPr lang="en-US" dirty="0">
              <a:solidFill>
                <a:srgbClr val="003192"/>
              </a:solidFill>
            </a:endParaRPr>
          </a:p>
          <a:p>
            <a:pPr marL="631825" algn="r" rtl="1"/>
            <a:r>
              <a:rPr lang="ar-KW" dirty="0">
                <a:solidFill>
                  <a:srgbClr val="003192"/>
                </a:solidFill>
              </a:rPr>
              <a:t>2- إذا كان القارئ يقرأ جهرًا، </a:t>
            </a:r>
            <a:r>
              <a:rPr lang="ar-KW" b="1" u="sng" dirty="0">
                <a:solidFill>
                  <a:srgbClr val="003192"/>
                </a:solidFill>
              </a:rPr>
              <a:t>وليس معه أحد </a:t>
            </a:r>
            <a:r>
              <a:rPr lang="ar-KW" dirty="0">
                <a:solidFill>
                  <a:srgbClr val="003192"/>
                </a:solidFill>
              </a:rPr>
              <a:t>يستمع لقراءته.</a:t>
            </a:r>
            <a:endParaRPr lang="en-US" dirty="0">
              <a:solidFill>
                <a:srgbClr val="003192"/>
              </a:solidFill>
            </a:endParaRPr>
          </a:p>
          <a:p>
            <a:pPr marL="631825" algn="r" rtl="1"/>
            <a:r>
              <a:rPr lang="ar-KW" dirty="0">
                <a:solidFill>
                  <a:srgbClr val="003192"/>
                </a:solidFill>
              </a:rPr>
              <a:t>3- إذا كان </a:t>
            </a:r>
            <a:r>
              <a:rPr lang="ar-KW" b="1" u="sng" dirty="0">
                <a:solidFill>
                  <a:srgbClr val="003192"/>
                </a:solidFill>
              </a:rPr>
              <a:t>يقرأ بالصلاة </a:t>
            </a:r>
            <a:r>
              <a:rPr lang="ar-KW" sz="1200" dirty="0">
                <a:solidFill>
                  <a:srgbClr val="003192"/>
                </a:solidFill>
              </a:rPr>
              <a:t>سواء إمامًا أم مأمومًا أم منفردًا</a:t>
            </a:r>
            <a:r>
              <a:rPr lang="ar-KW" dirty="0">
                <a:solidFill>
                  <a:srgbClr val="003192"/>
                </a:solidFill>
              </a:rPr>
              <a:t>، ولا سيما في الصلاة جهرية.</a:t>
            </a:r>
            <a:endParaRPr lang="en-US" dirty="0">
              <a:solidFill>
                <a:srgbClr val="003192"/>
              </a:solidFill>
            </a:endParaRPr>
          </a:p>
          <a:p>
            <a:pPr marL="631825" algn="r" rtl="1"/>
            <a:r>
              <a:rPr lang="ar-KW" dirty="0">
                <a:solidFill>
                  <a:srgbClr val="003192"/>
                </a:solidFill>
              </a:rPr>
              <a:t>4- إذا كان يقرأ وسط جماعة </a:t>
            </a:r>
            <a:r>
              <a:rPr lang="ar-KW" b="1" u="sng" dirty="0">
                <a:solidFill>
                  <a:srgbClr val="003192"/>
                </a:solidFill>
              </a:rPr>
              <a:t>وليس هو المبتدئ بالقراءة</a:t>
            </a:r>
            <a:r>
              <a:rPr lang="ar-KW" dirty="0">
                <a:solidFill>
                  <a:srgbClr val="00319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0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727" y="1931693"/>
            <a:ext cx="2036618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en-US" sz="2400" b="1" dirty="0" smtClean="0">
                <a:solidFill>
                  <a:srgbClr val="FF0000"/>
                </a:solidFill>
              </a:rPr>
              <a:t>Its Conditions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9609" y="1565758"/>
            <a:ext cx="6768752" cy="2139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If </a:t>
            </a:r>
            <a:r>
              <a:rPr lang="en-US" sz="2000" b="1" dirty="0">
                <a:solidFill>
                  <a:srgbClr val="003192"/>
                </a:solidFill>
              </a:rPr>
              <a:t>one stops the recitation due to </a:t>
            </a:r>
            <a:r>
              <a:rPr lang="en-US" sz="2000" b="1" u="sng" dirty="0">
                <a:solidFill>
                  <a:srgbClr val="003192"/>
                </a:solidFill>
              </a:rPr>
              <a:t>any </a:t>
            </a:r>
            <a:r>
              <a:rPr lang="en-US" sz="2000" b="1" u="sng" dirty="0" smtClean="0">
                <a:solidFill>
                  <a:srgbClr val="003192"/>
                </a:solidFill>
              </a:rPr>
              <a:t>unavoidable excuse</a:t>
            </a:r>
            <a:endParaRPr lang="en-US" sz="2000" b="1" u="sng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1600" dirty="0" smtClean="0">
                <a:solidFill>
                  <a:srgbClr val="003192"/>
                </a:solidFill>
              </a:rPr>
              <a:t>such </a:t>
            </a:r>
            <a:r>
              <a:rPr lang="en-US" sz="1600" dirty="0">
                <a:solidFill>
                  <a:srgbClr val="003192"/>
                </a:solidFill>
              </a:rPr>
              <a:t>as sneezing, clearing one's throat, or to comment on the </a:t>
            </a:r>
            <a:r>
              <a:rPr lang="en-US" sz="1600" dirty="0" smtClean="0">
                <a:solidFill>
                  <a:srgbClr val="003192"/>
                </a:solidFill>
              </a:rPr>
              <a:t>recitation</a:t>
            </a:r>
          </a:p>
          <a:p>
            <a:pPr algn="ctr" rtl="0">
              <a:spcAft>
                <a:spcPts val="600"/>
              </a:spcAft>
            </a:pPr>
            <a:r>
              <a:rPr lang="en-US" sz="2000" b="1" u="sng" dirty="0" smtClean="0">
                <a:solidFill>
                  <a:srgbClr val="FF0000"/>
                </a:solidFill>
              </a:rPr>
              <a:t>He shouldn't pronounce the </a:t>
            </a:r>
            <a:r>
              <a:rPr lang="en-US" sz="2000" b="1" i="1" u="sng" dirty="0" err="1">
                <a:solidFill>
                  <a:srgbClr val="FF0000"/>
                </a:solidFill>
              </a:rPr>
              <a:t>Isti`adhah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again</a:t>
            </a:r>
          </a:p>
          <a:p>
            <a:pPr algn="ctr" rtl="0">
              <a:spcAft>
                <a:spcPts val="600"/>
              </a:spcAft>
            </a:pPr>
            <a:endParaRPr lang="en-US" sz="1200" b="1" u="sng" dirty="0" smtClean="0">
              <a:solidFill>
                <a:srgbClr val="FF0000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Yet</a:t>
            </a:r>
            <a:r>
              <a:rPr lang="en-US" sz="2000" b="1" dirty="0">
                <a:solidFill>
                  <a:srgbClr val="003192"/>
                </a:solidFill>
              </a:rPr>
              <a:t>, if one stops the recitation for any other </a:t>
            </a:r>
            <a:r>
              <a:rPr lang="en-US" sz="2000" b="1" dirty="0" smtClean="0">
                <a:solidFill>
                  <a:srgbClr val="003192"/>
                </a:solidFill>
              </a:rPr>
              <a:t>reason</a:t>
            </a:r>
          </a:p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he </a:t>
            </a:r>
            <a:r>
              <a:rPr lang="en-US" sz="2000" b="1" dirty="0">
                <a:solidFill>
                  <a:srgbClr val="003192"/>
                </a:solidFill>
              </a:rPr>
              <a:t>should start </a:t>
            </a:r>
            <a:r>
              <a:rPr lang="en-US" sz="2000" b="1" dirty="0" smtClean="0">
                <a:solidFill>
                  <a:srgbClr val="003192"/>
                </a:solidFill>
              </a:rPr>
              <a:t>with </a:t>
            </a:r>
            <a:r>
              <a:rPr lang="en-US" sz="2000" b="1" dirty="0">
                <a:solidFill>
                  <a:srgbClr val="003192"/>
                </a:solidFill>
              </a:rPr>
              <a:t>a new </a:t>
            </a:r>
            <a:r>
              <a:rPr lang="en-US" sz="2000" b="1" i="1" dirty="0" err="1">
                <a:solidFill>
                  <a:srgbClr val="003192"/>
                </a:solidFill>
              </a:rPr>
              <a:t>Isti`adhah</a:t>
            </a:r>
            <a:r>
              <a:rPr lang="en-US" sz="2000" b="1" dirty="0" smtClean="0">
                <a:solidFill>
                  <a:srgbClr val="003192"/>
                </a:solidFill>
              </a:rPr>
              <a:t>.</a:t>
            </a:r>
            <a:endParaRPr lang="en-US" sz="2000" b="1" dirty="0">
              <a:solidFill>
                <a:srgbClr val="00319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9051" y="3962448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لو قطع القارئ قراءته </a:t>
            </a:r>
            <a:r>
              <a:rPr lang="ar-KW" sz="2000" b="1" u="sng" dirty="0">
                <a:solidFill>
                  <a:srgbClr val="003192"/>
                </a:solidFill>
              </a:rPr>
              <a:t>لعذر طارئ</a:t>
            </a:r>
          </a:p>
          <a:p>
            <a:pPr algn="ctr">
              <a:spcAft>
                <a:spcPts val="600"/>
              </a:spcAft>
            </a:pPr>
            <a:r>
              <a:rPr lang="ar-KW" sz="1400" b="1" dirty="0">
                <a:solidFill>
                  <a:srgbClr val="003192"/>
                </a:solidFill>
              </a:rPr>
              <a:t>كالعطاس أو التنحنح أو لكلام يتعلق بمصلحة القراءة </a:t>
            </a:r>
          </a:p>
          <a:p>
            <a:pPr algn="ctr">
              <a:spcAft>
                <a:spcPts val="600"/>
              </a:spcAft>
            </a:pPr>
            <a:r>
              <a:rPr lang="ar-KW" sz="2400" b="1" u="sng" dirty="0">
                <a:solidFill>
                  <a:srgbClr val="FF0000"/>
                </a:solidFill>
              </a:rPr>
              <a:t>لا يعيد الاستعاذة</a:t>
            </a:r>
          </a:p>
          <a:p>
            <a:pPr algn="ctr">
              <a:spcAft>
                <a:spcPts val="600"/>
              </a:spcAft>
            </a:pPr>
            <a:endParaRPr lang="ar-KW" sz="1100" b="1" dirty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ar-KW" b="1" dirty="0">
                <a:solidFill>
                  <a:srgbClr val="003192"/>
                </a:solidFill>
              </a:rPr>
              <a:t>أما لو قطعها إعراضًا عن القراءة</a:t>
            </a:r>
          </a:p>
          <a:p>
            <a:pPr algn="ctr">
              <a:spcAft>
                <a:spcPts val="600"/>
              </a:spcAft>
            </a:pPr>
            <a:r>
              <a:rPr lang="ar-KW" b="1" dirty="0">
                <a:solidFill>
                  <a:srgbClr val="003192"/>
                </a:solidFill>
              </a:rPr>
              <a:t>فإنه يستأنف الاستعاذة.</a:t>
            </a:r>
            <a:endParaRPr lang="en-US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727" y="1931693"/>
            <a:ext cx="2036618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en-US" sz="2400" b="1" dirty="0" smtClean="0">
                <a:solidFill>
                  <a:srgbClr val="FF0000"/>
                </a:solidFill>
              </a:rPr>
              <a:t>Its Conditions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03323" y="1559795"/>
            <a:ext cx="6768752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20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CA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recommended not to join </a:t>
            </a:r>
            <a:r>
              <a:rPr lang="en-CA" sz="2000" dirty="0" err="1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Isti’adha</a:t>
            </a:r>
            <a:r>
              <a:rPr lang="en-CA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verse</a:t>
            </a:r>
            <a:r>
              <a:rPr lang="en-CA" sz="20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ar-KW" sz="20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CA" sz="20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verse started with one of the attributes of Allah, or a pronoun that refers to Allah. The same rule applies if the verse starts with a reference to the prophet (PBUH).</a:t>
            </a:r>
            <a:endParaRPr lang="ar-KW" sz="20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Aft>
                <a:spcPts val="600"/>
              </a:spcAft>
            </a:pPr>
            <a:endParaRPr lang="ar-KW" sz="2000" b="1" dirty="0" smtClean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ar-KW" sz="20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{اللَّهُ لَا إِلَٰهَ إِلَّا هُوَ الْحَيُّ الْقَيُّومُ ۚ</a:t>
            </a:r>
            <a:r>
              <a:rPr lang="a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ar-KW" sz="2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ar-KW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ar-KW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محمدٌ رسول ُ الله ..</a:t>
            </a:r>
            <a:r>
              <a:rPr lang="a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algn="ctr">
              <a:spcAft>
                <a:spcPts val="600"/>
              </a:spcAft>
            </a:pPr>
            <a:endParaRPr lang="ar-KW" sz="2000" b="1" dirty="0" smtClean="0">
              <a:solidFill>
                <a:srgbClr val="003192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KW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يُندب قطع الاستعاذة عن الآية </a:t>
            </a:r>
          </a:p>
          <a:p>
            <a:pPr algn="ctr" rtl="1">
              <a:lnSpc>
                <a:spcPct val="150000"/>
              </a:lnSpc>
            </a:pPr>
            <a:r>
              <a:rPr lang="ar-KW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اذا بدأت الآية باسم من أسماء اللّه أو ضمير يعود عليه عزوجلّ</a:t>
            </a:r>
          </a:p>
          <a:p>
            <a:pPr algn="ctr" rtl="1">
              <a:lnSpc>
                <a:spcPct val="150000"/>
              </a:lnSpc>
            </a:pPr>
            <a:r>
              <a:rPr lang="ar-KW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اسم للرّسول </a:t>
            </a:r>
            <a:r>
              <a:rPr lang="a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KW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صفة له </a:t>
            </a:r>
          </a:p>
          <a:p>
            <a:pPr algn="ctr">
              <a:spcAft>
                <a:spcPts val="600"/>
              </a:spcAft>
            </a:pPr>
            <a:endParaRPr lang="ar-KW" sz="2000" b="1" dirty="0" smtClean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055" y="1563084"/>
            <a:ext cx="6585692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36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9600" b="1" dirty="0" err="1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96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9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البـَسْــــــــــمَــــلَــةُ</a:t>
            </a:r>
            <a:endParaRPr lang="en-US" sz="96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88" y="2391557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984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88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1708" y="2270382"/>
            <a:ext cx="7045491" cy="2893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KW" sz="3600" b="1" dirty="0" smtClean="0">
                <a:solidFill>
                  <a:srgbClr val="003192"/>
                </a:solidFill>
              </a:rPr>
              <a:t>مصدر </a:t>
            </a:r>
            <a:r>
              <a:rPr lang="ar-KW" sz="3600" b="1" dirty="0" smtClean="0">
                <a:solidFill>
                  <a:srgbClr val="FF0000"/>
                </a:solidFill>
              </a:rPr>
              <a:t>بَسْمَلَ </a:t>
            </a:r>
            <a:r>
              <a:rPr lang="ar-KW" dirty="0">
                <a:solidFill>
                  <a:srgbClr val="003192"/>
                </a:solidFill>
              </a:rPr>
              <a:t>.. أي: إذا </a:t>
            </a:r>
            <a:r>
              <a:rPr lang="ar-KW" dirty="0" smtClean="0">
                <a:solidFill>
                  <a:srgbClr val="003192"/>
                </a:solidFill>
              </a:rPr>
              <a:t>قال:</a:t>
            </a:r>
          </a:p>
          <a:p>
            <a:pPr algn="ctr" rtl="0"/>
            <a:r>
              <a:rPr lang="en-US" sz="2000" dirty="0" smtClean="0">
                <a:solidFill>
                  <a:srgbClr val="003192"/>
                </a:solidFill>
              </a:rPr>
              <a:t>It </a:t>
            </a:r>
            <a:r>
              <a:rPr lang="en-US" sz="2000" dirty="0">
                <a:solidFill>
                  <a:srgbClr val="003192"/>
                </a:solidFill>
              </a:rPr>
              <a:t>is </a:t>
            </a:r>
            <a:r>
              <a:rPr lang="en-US" sz="2000" b="1" dirty="0">
                <a:solidFill>
                  <a:srgbClr val="003192"/>
                </a:solidFill>
              </a:rPr>
              <a:t>the infinitive </a:t>
            </a:r>
            <a:r>
              <a:rPr lang="en-US" sz="2000" dirty="0">
                <a:solidFill>
                  <a:srgbClr val="003192"/>
                </a:solidFill>
              </a:rPr>
              <a:t>of the verb "</a:t>
            </a:r>
            <a:r>
              <a:rPr lang="en-US" sz="2000" i="1" dirty="0" err="1">
                <a:solidFill>
                  <a:srgbClr val="003192"/>
                </a:solidFill>
              </a:rPr>
              <a:t>basmala</a:t>
            </a:r>
            <a:r>
              <a:rPr lang="en-US" sz="2000" dirty="0" smtClean="0">
                <a:solidFill>
                  <a:srgbClr val="003192"/>
                </a:solidFill>
              </a:rPr>
              <a:t>“ … </a:t>
            </a:r>
            <a:r>
              <a:rPr lang="en-US" dirty="0" smtClean="0">
                <a:solidFill>
                  <a:srgbClr val="003192"/>
                </a:solidFill>
              </a:rPr>
              <a:t>i.e</a:t>
            </a:r>
            <a:r>
              <a:rPr lang="en-US" dirty="0">
                <a:solidFill>
                  <a:srgbClr val="003192"/>
                </a:solidFill>
              </a:rPr>
              <a:t>. to say </a:t>
            </a:r>
            <a:endParaRPr lang="en-US" dirty="0" smtClean="0">
              <a:solidFill>
                <a:srgbClr val="003192"/>
              </a:solidFill>
            </a:endParaRPr>
          </a:p>
          <a:p>
            <a:pPr algn="ctr" rtl="0"/>
            <a:endParaRPr lang="ar-KW" sz="2400" dirty="0" smtClean="0">
              <a:solidFill>
                <a:srgbClr val="003192"/>
              </a:solidFill>
            </a:endParaRPr>
          </a:p>
          <a:p>
            <a:pPr algn="ctr" rtl="0"/>
            <a:endParaRPr lang="ar-KW" sz="2400" dirty="0" smtClean="0">
              <a:solidFill>
                <a:srgbClr val="003192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ar-KW" sz="2800" dirty="0" smtClean="0">
                <a:solidFill>
                  <a:srgbClr val="003192"/>
                </a:solidFill>
              </a:rPr>
              <a:t>« </a:t>
            </a:r>
            <a:r>
              <a:rPr lang="ar-K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بسم </a:t>
            </a: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الرحمن </a:t>
            </a:r>
            <a:r>
              <a:rPr lang="ar-K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الرحيم </a:t>
            </a:r>
            <a:r>
              <a:rPr lang="ar-KW" sz="2800" dirty="0" smtClean="0">
                <a:solidFill>
                  <a:srgbClr val="003192"/>
                </a:solidFill>
              </a:rPr>
              <a:t>»</a:t>
            </a:r>
          </a:p>
          <a:p>
            <a:pPr algn="ctr" rtl="0"/>
            <a:r>
              <a:rPr lang="x-none" sz="2000" dirty="0" smtClean="0">
                <a:solidFill>
                  <a:srgbClr val="003192"/>
                </a:solidFill>
              </a:rPr>
              <a:t> </a:t>
            </a:r>
            <a:r>
              <a:rPr lang="en-US" sz="2000" dirty="0">
                <a:solidFill>
                  <a:srgbClr val="003192"/>
                </a:solidFill>
              </a:rPr>
              <a:t>(</a:t>
            </a: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Allah, the Lord of Mercy, the Giver of 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</a:t>
            </a:r>
            <a:r>
              <a:rPr lang="en-US" sz="2000" dirty="0" smtClean="0">
                <a:solidFill>
                  <a:srgbClr val="003192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00" y="1916439"/>
            <a:ext cx="1584176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Definition</a:t>
            </a:r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ar-KW" sz="2000" b="1" dirty="0" smtClean="0">
                <a:solidFill>
                  <a:srgbClr val="FF0000"/>
                </a:solidFill>
              </a:rPr>
              <a:t>التعريف</a:t>
            </a:r>
            <a:endParaRPr lang="ar-KW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88" y="2391557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984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88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600" y="1916439"/>
            <a:ext cx="1584176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</a:rPr>
              <a:t>Its Rule</a:t>
            </a:r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ar-KW" sz="2000" b="1" dirty="0" smtClean="0">
                <a:solidFill>
                  <a:srgbClr val="FF0000"/>
                </a:solidFill>
              </a:rPr>
              <a:t>حكمها</a:t>
            </a:r>
            <a:endParaRPr lang="ar-KW" sz="2000" b="1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BD2DD2-3E16-4530-AFB0-7C0046D6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4" y="2929401"/>
            <a:ext cx="8336165" cy="23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88" y="2391557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984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88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600" y="1916439"/>
            <a:ext cx="1584176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Its Rule</a:t>
            </a:r>
            <a:endParaRPr lang="ar-KW" sz="2000" b="1" dirty="0">
              <a:solidFill>
                <a:srgbClr val="FF0000"/>
              </a:solidFill>
            </a:endParaRPr>
          </a:p>
          <a:p>
            <a:pPr lvl="0" algn="ctr"/>
            <a:r>
              <a:rPr lang="ar-KW" sz="2000" b="1" dirty="0">
                <a:solidFill>
                  <a:srgbClr val="FF0000"/>
                </a:solidFill>
              </a:rPr>
              <a:t>حكمها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7776" y="1285497"/>
            <a:ext cx="7288712" cy="29238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u="sng" dirty="0">
                <a:solidFill>
                  <a:srgbClr val="FF0000"/>
                </a:solidFill>
              </a:rPr>
              <a:t>Scholars agree that the </a:t>
            </a:r>
            <a:r>
              <a:rPr lang="en-US" sz="2000" b="1" i="1" u="sng" dirty="0" err="1">
                <a:solidFill>
                  <a:srgbClr val="FF0000"/>
                </a:solidFill>
              </a:rPr>
              <a:t>Basmalah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is</a:t>
            </a:r>
            <a:r>
              <a:rPr lang="en-US" sz="1600" dirty="0" smtClean="0">
                <a:solidFill>
                  <a:srgbClr val="003192"/>
                </a:solidFill>
              </a:rPr>
              <a:t>:</a:t>
            </a:r>
          </a:p>
          <a:p>
            <a:pPr marL="627063" indent="-342900" algn="l" rtl="0">
              <a:buFont typeface="+mj-lt"/>
              <a:buAutoNum type="arabicPeriod"/>
            </a:pPr>
            <a:r>
              <a:rPr lang="en-US" sz="1600" dirty="0" smtClean="0">
                <a:solidFill>
                  <a:srgbClr val="003192"/>
                </a:solidFill>
              </a:rPr>
              <a:t>A </a:t>
            </a:r>
            <a:r>
              <a:rPr lang="en-US" sz="1600" b="1" u="sng" dirty="0" smtClean="0">
                <a:solidFill>
                  <a:srgbClr val="003192"/>
                </a:solidFill>
              </a:rPr>
              <a:t>part </a:t>
            </a:r>
            <a:r>
              <a:rPr lang="en-US" sz="1600" b="1" u="sng" dirty="0">
                <a:solidFill>
                  <a:srgbClr val="003192"/>
                </a:solidFill>
              </a:rPr>
              <a:t>of a verse </a:t>
            </a:r>
            <a:r>
              <a:rPr lang="en-US" sz="1600" dirty="0">
                <a:solidFill>
                  <a:srgbClr val="003192"/>
                </a:solidFill>
              </a:rPr>
              <a:t>in </a:t>
            </a:r>
            <a:r>
              <a:rPr lang="en-US" sz="1600" dirty="0" err="1">
                <a:solidFill>
                  <a:srgbClr val="003192"/>
                </a:solidFill>
              </a:rPr>
              <a:t>Surat</a:t>
            </a:r>
            <a:r>
              <a:rPr lang="en-US" sz="1600" dirty="0">
                <a:solidFill>
                  <a:srgbClr val="003192"/>
                </a:solidFill>
              </a:rPr>
              <a:t> An-</a:t>
            </a:r>
            <a:r>
              <a:rPr lang="en-US" sz="1600" dirty="0" err="1">
                <a:solidFill>
                  <a:srgbClr val="003192"/>
                </a:solidFill>
              </a:rPr>
              <a:t>Naml</a:t>
            </a:r>
            <a:r>
              <a:rPr lang="en-US" sz="1600" dirty="0" smtClean="0">
                <a:solidFill>
                  <a:srgbClr val="003192"/>
                </a:solidFill>
              </a:rPr>
              <a:t>.</a:t>
            </a:r>
          </a:p>
          <a:p>
            <a:pPr marL="627063" indent="-342900" algn="l" rtl="0">
              <a:buFont typeface="+mj-lt"/>
              <a:buAutoNum type="arabicPeriod"/>
            </a:pPr>
            <a:r>
              <a:rPr lang="en-US" sz="1600" dirty="0" smtClean="0">
                <a:solidFill>
                  <a:srgbClr val="003192"/>
                </a:solidFill>
              </a:rPr>
              <a:t>Should </a:t>
            </a:r>
            <a:r>
              <a:rPr lang="en-US" sz="1600" dirty="0">
                <a:solidFill>
                  <a:srgbClr val="003192"/>
                </a:solidFill>
              </a:rPr>
              <a:t>be recited at </a:t>
            </a:r>
            <a:r>
              <a:rPr lang="en-US" sz="1600" b="1" u="sng" dirty="0">
                <a:solidFill>
                  <a:srgbClr val="003192"/>
                </a:solidFill>
              </a:rPr>
              <a:t>the beginning of </a:t>
            </a:r>
            <a:r>
              <a:rPr lang="en-US" sz="1600" b="1" u="sng" dirty="0" err="1">
                <a:solidFill>
                  <a:srgbClr val="003192"/>
                </a:solidFill>
              </a:rPr>
              <a:t>Surat</a:t>
            </a:r>
            <a:r>
              <a:rPr lang="en-US" sz="1600" b="1" u="sng" dirty="0">
                <a:solidFill>
                  <a:srgbClr val="003192"/>
                </a:solidFill>
              </a:rPr>
              <a:t> </a:t>
            </a:r>
            <a:r>
              <a:rPr lang="en-US" sz="1600" b="1" u="sng" dirty="0" smtClean="0">
                <a:solidFill>
                  <a:srgbClr val="003192"/>
                </a:solidFill>
              </a:rPr>
              <a:t>Al-</a:t>
            </a:r>
            <a:r>
              <a:rPr lang="en-US" sz="1600" b="1" u="sng" dirty="0" err="1" smtClean="0">
                <a:solidFill>
                  <a:srgbClr val="003192"/>
                </a:solidFill>
              </a:rPr>
              <a:t>Fatihah</a:t>
            </a:r>
            <a:r>
              <a:rPr lang="en-US" sz="1600" dirty="0">
                <a:solidFill>
                  <a:srgbClr val="003192"/>
                </a:solidFill>
              </a:rPr>
              <a:t>.</a:t>
            </a:r>
            <a:endParaRPr lang="en-US" sz="1600" dirty="0" smtClean="0">
              <a:solidFill>
                <a:srgbClr val="003192"/>
              </a:solidFill>
            </a:endParaRPr>
          </a:p>
          <a:p>
            <a:pPr marL="627063" indent="-342900" algn="l" rtl="0">
              <a:buFont typeface="+mj-lt"/>
              <a:buAutoNum type="arabicPeriod"/>
            </a:pPr>
            <a:r>
              <a:rPr lang="en-US" sz="1600" dirty="0">
                <a:solidFill>
                  <a:srgbClr val="003192"/>
                </a:solidFill>
              </a:rPr>
              <a:t>The reciter </a:t>
            </a:r>
            <a:r>
              <a:rPr lang="en-US" sz="1600" b="1" u="sng" dirty="0">
                <a:solidFill>
                  <a:srgbClr val="003192"/>
                </a:solidFill>
              </a:rPr>
              <a:t>can choose to begin his recitation with </a:t>
            </a:r>
            <a:r>
              <a:rPr lang="en-US" sz="1600" b="1" u="sng" dirty="0" err="1">
                <a:solidFill>
                  <a:srgbClr val="003192"/>
                </a:solidFill>
              </a:rPr>
              <a:t>Basmalah</a:t>
            </a:r>
            <a:r>
              <a:rPr lang="en-US" sz="1600" b="1" u="sng" dirty="0">
                <a:solidFill>
                  <a:srgbClr val="003192"/>
                </a:solidFill>
              </a:rPr>
              <a:t> or not </a:t>
            </a:r>
            <a:r>
              <a:rPr lang="en-US" sz="1600" dirty="0">
                <a:solidFill>
                  <a:srgbClr val="003192"/>
                </a:solidFill>
              </a:rPr>
              <a:t>if he begins reciting from any part of the Qur'an other than the beginning of a Surah.</a:t>
            </a:r>
          </a:p>
          <a:p>
            <a:pPr marL="627063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3192"/>
                </a:solidFill>
              </a:rPr>
              <a:t>Should be recited </a:t>
            </a:r>
            <a:r>
              <a:rPr lang="en-US" sz="1600" b="1" dirty="0" smtClean="0">
                <a:solidFill>
                  <a:srgbClr val="003192"/>
                </a:solidFill>
              </a:rPr>
              <a:t>at the beginning of every Surah of the Qur'an, except </a:t>
            </a:r>
            <a:r>
              <a:rPr lang="en-US" sz="1600" b="1" dirty="0" err="1" smtClean="0">
                <a:solidFill>
                  <a:srgbClr val="003192"/>
                </a:solidFill>
              </a:rPr>
              <a:t>Surat</a:t>
            </a:r>
            <a:r>
              <a:rPr lang="en-US" sz="1600" b="1" dirty="0" smtClean="0">
                <a:solidFill>
                  <a:srgbClr val="003192"/>
                </a:solidFill>
              </a:rPr>
              <a:t> Al-</a:t>
            </a:r>
            <a:r>
              <a:rPr lang="en-US" sz="1600" b="1" dirty="0" err="1" smtClean="0">
                <a:solidFill>
                  <a:srgbClr val="003192"/>
                </a:solidFill>
              </a:rPr>
              <a:t>Tawbah</a:t>
            </a:r>
            <a:r>
              <a:rPr lang="en-US" sz="1600" dirty="0" smtClean="0">
                <a:solidFill>
                  <a:srgbClr val="003192"/>
                </a:solidFill>
              </a:rPr>
              <a:t>. </a:t>
            </a:r>
          </a:p>
          <a:p>
            <a:pPr marL="993775" indent="-285750" algn="l" rtl="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192"/>
                </a:solidFill>
              </a:rPr>
              <a:t>due </a:t>
            </a:r>
            <a:r>
              <a:rPr lang="en-US" sz="1400" dirty="0">
                <a:solidFill>
                  <a:srgbClr val="003192"/>
                </a:solidFill>
              </a:rPr>
              <a:t>to the fact that the </a:t>
            </a:r>
            <a:r>
              <a:rPr lang="en-US" sz="1400" i="1" dirty="0" err="1">
                <a:solidFill>
                  <a:srgbClr val="003192"/>
                </a:solidFill>
              </a:rPr>
              <a:t>Basmalah</a:t>
            </a:r>
            <a:r>
              <a:rPr lang="en-US" sz="1400" dirty="0">
                <a:solidFill>
                  <a:srgbClr val="003192"/>
                </a:solidFill>
              </a:rPr>
              <a:t> is so written in the </a:t>
            </a:r>
            <a:r>
              <a:rPr lang="en-US" sz="1400" dirty="0" err="1" smtClean="0">
                <a:solidFill>
                  <a:srgbClr val="003192"/>
                </a:solidFill>
              </a:rPr>
              <a:t>Mushaf</a:t>
            </a:r>
            <a:endParaRPr lang="en-US" sz="1400" dirty="0" smtClean="0">
              <a:solidFill>
                <a:srgbClr val="003192"/>
              </a:solidFill>
            </a:endParaRPr>
          </a:p>
          <a:p>
            <a:pPr marL="993775" indent="-285750" algn="l" rtl="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3192"/>
                </a:solidFill>
              </a:rPr>
              <a:t>als</a:t>
            </a:r>
            <a:r>
              <a:rPr lang="en-US" sz="1400" dirty="0" smtClean="0">
                <a:solidFill>
                  <a:srgbClr val="003192"/>
                </a:solidFill>
              </a:rPr>
              <a:t> </a:t>
            </a:r>
            <a:r>
              <a:rPr lang="en-US" sz="1400" dirty="0">
                <a:solidFill>
                  <a:srgbClr val="003192"/>
                </a:solidFill>
              </a:rPr>
              <a:t>Allah's Messenger </a:t>
            </a:r>
            <a:r>
              <a:rPr lang="en-US" sz="900" dirty="0">
                <a:solidFill>
                  <a:srgbClr val="003192"/>
                </a:solidFill>
              </a:rPr>
              <a:t>(peace and blessings of Allah be upon him) </a:t>
            </a:r>
            <a:r>
              <a:rPr lang="en-US" sz="1400" dirty="0">
                <a:solidFill>
                  <a:srgbClr val="003192"/>
                </a:solidFill>
              </a:rPr>
              <a:t>would only know that a Surah of the Qur'an ended when the </a:t>
            </a:r>
            <a:r>
              <a:rPr lang="en-US" sz="1400" dirty="0" err="1">
                <a:solidFill>
                  <a:srgbClr val="003192"/>
                </a:solidFill>
              </a:rPr>
              <a:t>Basmalah</a:t>
            </a:r>
            <a:r>
              <a:rPr lang="en-US" sz="1400" dirty="0">
                <a:solidFill>
                  <a:srgbClr val="003192"/>
                </a:solidFill>
              </a:rPr>
              <a:t> was revealed to him</a:t>
            </a:r>
            <a:r>
              <a:rPr lang="en-US" sz="1400" dirty="0" smtClean="0">
                <a:solidFill>
                  <a:srgbClr val="003192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9386" y="4082952"/>
            <a:ext cx="7045491" cy="24314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KW" sz="2400" b="1" u="sng" dirty="0" smtClean="0">
                <a:solidFill>
                  <a:srgbClr val="FF0000"/>
                </a:solidFill>
              </a:rPr>
              <a:t>لا </a:t>
            </a:r>
            <a:r>
              <a:rPr lang="ar-KW" sz="2400" b="1" u="sng" dirty="0">
                <a:solidFill>
                  <a:srgbClr val="FF0000"/>
                </a:solidFill>
              </a:rPr>
              <a:t>خلاف بين </a:t>
            </a:r>
            <a:r>
              <a:rPr lang="ar-KW" sz="2400" b="1" u="sng" dirty="0" smtClean="0">
                <a:solidFill>
                  <a:srgbClr val="FF0000"/>
                </a:solidFill>
              </a:rPr>
              <a:t>العلماء</a:t>
            </a:r>
            <a:r>
              <a:rPr lang="ar-KW" sz="1400" dirty="0" smtClean="0">
                <a:solidFill>
                  <a:srgbClr val="003192"/>
                </a:solidFill>
              </a:rPr>
              <a:t>:</a:t>
            </a:r>
          </a:p>
          <a:p>
            <a:pPr marL="804863" indent="-457200" algn="r" rtl="1">
              <a:buFont typeface="+mj-lt"/>
              <a:buAutoNum type="arabicPeriod"/>
            </a:pPr>
            <a:r>
              <a:rPr lang="ar-KW" dirty="0" smtClean="0">
                <a:solidFill>
                  <a:srgbClr val="003192"/>
                </a:solidFill>
              </a:rPr>
              <a:t>أنها </a:t>
            </a:r>
            <a:r>
              <a:rPr lang="ar-KW" b="1" u="sng" dirty="0">
                <a:solidFill>
                  <a:srgbClr val="003192"/>
                </a:solidFill>
              </a:rPr>
              <a:t>بعض آية </a:t>
            </a:r>
            <a:r>
              <a:rPr lang="ar-KW" dirty="0">
                <a:solidFill>
                  <a:srgbClr val="003192"/>
                </a:solidFill>
              </a:rPr>
              <a:t>من سورة </a:t>
            </a:r>
            <a:r>
              <a:rPr lang="ar-KW" dirty="0" smtClean="0">
                <a:solidFill>
                  <a:srgbClr val="003192"/>
                </a:solidFill>
              </a:rPr>
              <a:t>النَّمل</a:t>
            </a:r>
          </a:p>
          <a:p>
            <a:pPr marL="804863" indent="-457200" algn="r" rtl="1">
              <a:buFont typeface="+mj-lt"/>
              <a:buAutoNum type="arabicPeriod"/>
            </a:pPr>
            <a:r>
              <a:rPr lang="ar-KW" dirty="0" smtClean="0">
                <a:solidFill>
                  <a:srgbClr val="003192"/>
                </a:solidFill>
              </a:rPr>
              <a:t>إثباتها </a:t>
            </a:r>
            <a:r>
              <a:rPr lang="ar-KW" dirty="0">
                <a:solidFill>
                  <a:srgbClr val="003192"/>
                </a:solidFill>
              </a:rPr>
              <a:t>في </a:t>
            </a:r>
            <a:r>
              <a:rPr lang="ar-KW" b="1" u="sng" dirty="0">
                <a:solidFill>
                  <a:srgbClr val="003192"/>
                </a:solidFill>
              </a:rPr>
              <a:t>أول </a:t>
            </a:r>
            <a:r>
              <a:rPr lang="ar-KW" b="1" u="sng" dirty="0" smtClean="0">
                <a:solidFill>
                  <a:srgbClr val="003192"/>
                </a:solidFill>
              </a:rPr>
              <a:t>الفاتحة</a:t>
            </a:r>
          </a:p>
          <a:p>
            <a:pPr marL="804863" indent="-457200" algn="r" rtl="1">
              <a:buFont typeface="+mj-lt"/>
              <a:buAutoNum type="arabicPeriod"/>
            </a:pPr>
            <a:r>
              <a:rPr lang="ar-KW" b="1" u="sng" dirty="0" smtClean="0">
                <a:solidFill>
                  <a:srgbClr val="003192"/>
                </a:solidFill>
              </a:rPr>
              <a:t>تخيير القارئ من وسط السور </a:t>
            </a:r>
            <a:r>
              <a:rPr lang="ar-KW" dirty="0" smtClean="0">
                <a:solidFill>
                  <a:srgbClr val="003192"/>
                </a:solidFill>
              </a:rPr>
              <a:t>في الاتيان بها</a:t>
            </a:r>
          </a:p>
          <a:p>
            <a:pPr marL="804863" indent="-457200" algn="r" rtl="1">
              <a:spcAft>
                <a:spcPts val="1200"/>
              </a:spcAft>
              <a:buFont typeface="+mj-lt"/>
              <a:buAutoNum type="arabicPeriod"/>
            </a:pPr>
            <a:r>
              <a:rPr lang="ar-KW" dirty="0" smtClean="0">
                <a:solidFill>
                  <a:srgbClr val="003192"/>
                </a:solidFill>
              </a:rPr>
              <a:t>الإتيان </a:t>
            </a:r>
            <a:r>
              <a:rPr lang="ar-KW" dirty="0">
                <a:solidFill>
                  <a:srgbClr val="003192"/>
                </a:solidFill>
              </a:rPr>
              <a:t>بها عند </a:t>
            </a:r>
            <a:r>
              <a:rPr lang="ar-KW" b="1" u="sng" dirty="0">
                <a:solidFill>
                  <a:srgbClr val="003192"/>
                </a:solidFill>
              </a:rPr>
              <a:t>ابتداء القراءة بأول أي سورة </a:t>
            </a:r>
            <a:r>
              <a:rPr lang="ar-KW" b="1" u="sng" dirty="0" smtClean="0">
                <a:solidFill>
                  <a:srgbClr val="003192"/>
                </a:solidFill>
              </a:rPr>
              <a:t>سوى </a:t>
            </a:r>
            <a:r>
              <a:rPr lang="ar-KW" b="1" u="sng" dirty="0">
                <a:solidFill>
                  <a:srgbClr val="003192"/>
                </a:solidFill>
              </a:rPr>
              <a:t>سورة </a:t>
            </a:r>
            <a:r>
              <a:rPr lang="ar-KW" b="1" u="sng" dirty="0" smtClean="0">
                <a:solidFill>
                  <a:srgbClr val="003192"/>
                </a:solidFill>
              </a:rPr>
              <a:t>براءة </a:t>
            </a:r>
            <a:r>
              <a:rPr lang="ar-KW" dirty="0" smtClean="0">
                <a:solidFill>
                  <a:srgbClr val="003192"/>
                </a:solidFill>
              </a:rPr>
              <a:t>(التوبة)</a:t>
            </a:r>
          </a:p>
          <a:p>
            <a:pPr marL="993775" indent="-285750" algn="r" rtl="1">
              <a:buFont typeface="Wingdings" panose="05000000000000000000" pitchFamily="2" charset="2"/>
              <a:buChar char="§"/>
            </a:pPr>
            <a:r>
              <a:rPr lang="ar-KW" dirty="0" smtClean="0">
                <a:solidFill>
                  <a:srgbClr val="003192"/>
                </a:solidFill>
              </a:rPr>
              <a:t>لكتابتها </a:t>
            </a:r>
            <a:r>
              <a:rPr lang="ar-KW" dirty="0">
                <a:solidFill>
                  <a:srgbClr val="003192"/>
                </a:solidFill>
              </a:rPr>
              <a:t>في </a:t>
            </a:r>
            <a:r>
              <a:rPr lang="ar-KW" dirty="0" smtClean="0">
                <a:solidFill>
                  <a:srgbClr val="003192"/>
                </a:solidFill>
              </a:rPr>
              <a:t>المصحف</a:t>
            </a:r>
          </a:p>
          <a:p>
            <a:pPr marL="993775" indent="-285750" algn="r" rtl="1">
              <a:buFont typeface="Wingdings" panose="05000000000000000000" pitchFamily="2" charset="2"/>
              <a:buChar char="§"/>
            </a:pPr>
            <a:r>
              <a:rPr lang="ar-KW" dirty="0" smtClean="0">
                <a:solidFill>
                  <a:srgbClr val="003192"/>
                </a:solidFill>
              </a:rPr>
              <a:t>لأن </a:t>
            </a:r>
            <a:r>
              <a:rPr lang="ar-KW" dirty="0">
                <a:solidFill>
                  <a:srgbClr val="003192"/>
                </a:solidFill>
              </a:rPr>
              <a:t>رسول الله -</a:t>
            </a:r>
            <a:r>
              <a:rPr lang="ar-KW" sz="900" dirty="0">
                <a:solidFill>
                  <a:srgbClr val="003192"/>
                </a:solidFill>
              </a:rPr>
              <a:t>صلى الله عليه وآله وسلم</a:t>
            </a:r>
            <a:r>
              <a:rPr lang="ar-KW" dirty="0">
                <a:solidFill>
                  <a:srgbClr val="003192"/>
                </a:solidFill>
              </a:rPr>
              <a:t>- كان لا يعلم انقضاء السورة حتى تنزل </a:t>
            </a:r>
            <a:r>
              <a:rPr lang="ar-KW" dirty="0" smtClean="0">
                <a:solidFill>
                  <a:srgbClr val="003192"/>
                </a:solidFill>
              </a:rPr>
              <a:t>عليه.</a:t>
            </a:r>
          </a:p>
        </p:txBody>
      </p:sp>
    </p:spTree>
    <p:extLst>
      <p:ext uri="{BB962C8B-B14F-4D97-AF65-F5344CB8AC3E}">
        <p14:creationId xmlns:p14="http://schemas.microsoft.com/office/powerpoint/2010/main" val="4351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88" y="2391557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984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88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600" y="1916439"/>
            <a:ext cx="1584176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Its Rule</a:t>
            </a:r>
            <a:endParaRPr lang="ar-KW" sz="2000" b="1" dirty="0">
              <a:solidFill>
                <a:srgbClr val="FF0000"/>
              </a:solidFill>
            </a:endParaRPr>
          </a:p>
          <a:p>
            <a:pPr lvl="0" algn="ctr"/>
            <a:r>
              <a:rPr lang="ar-KW" sz="2000" b="1" dirty="0">
                <a:solidFill>
                  <a:srgbClr val="FF0000"/>
                </a:solidFill>
              </a:rPr>
              <a:t>حكمها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8198" y="1623232"/>
            <a:ext cx="7045491" cy="24622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As </a:t>
            </a:r>
            <a:r>
              <a:rPr lang="en-US" sz="2800" b="1" dirty="0">
                <a:solidFill>
                  <a:srgbClr val="FF0000"/>
                </a:solidFill>
              </a:rPr>
              <a:t>for Surat </a:t>
            </a:r>
            <a:r>
              <a:rPr lang="en-US" sz="2800" b="1" dirty="0" err="1">
                <a:solidFill>
                  <a:srgbClr val="FF0000"/>
                </a:solidFill>
              </a:rPr>
              <a:t>Bara`ah</a:t>
            </a:r>
            <a:r>
              <a:rPr lang="en-US" sz="2800" b="1" dirty="0">
                <a:solidFill>
                  <a:srgbClr val="FF0000"/>
                </a:solidFill>
              </a:rPr>
              <a:t> (At-</a:t>
            </a:r>
            <a:r>
              <a:rPr lang="en-US" sz="2800" b="1" dirty="0" err="1">
                <a:solidFill>
                  <a:srgbClr val="FF0000"/>
                </a:solidFill>
              </a:rPr>
              <a:t>Tawhbah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algn="ctr" rtl="0"/>
            <a:r>
              <a:rPr lang="en-US" sz="2800" b="1" dirty="0" smtClean="0">
                <a:solidFill>
                  <a:srgbClr val="003192"/>
                </a:solidFill>
              </a:rPr>
              <a:t>All scholars agree that the </a:t>
            </a:r>
            <a:r>
              <a:rPr lang="en-US" sz="2800" b="1" i="1" dirty="0" err="1">
                <a:solidFill>
                  <a:srgbClr val="003192"/>
                </a:solidFill>
              </a:rPr>
              <a:t>Basmalah</a:t>
            </a:r>
            <a:r>
              <a:rPr lang="en-US" sz="2800" b="1" dirty="0">
                <a:solidFill>
                  <a:srgbClr val="003192"/>
                </a:solidFill>
              </a:rPr>
              <a:t> should not be recited at the beginning of this </a:t>
            </a:r>
            <a:r>
              <a:rPr lang="en-US" sz="2800" b="1" dirty="0" smtClean="0">
                <a:solidFill>
                  <a:srgbClr val="003192"/>
                </a:solidFill>
              </a:rPr>
              <a:t>Surah</a:t>
            </a:r>
          </a:p>
          <a:p>
            <a:pPr algn="ctr" rtl="0"/>
            <a:endParaRPr lang="en-US" sz="2000" dirty="0">
              <a:solidFill>
                <a:srgbClr val="003192"/>
              </a:solidFill>
            </a:endParaRPr>
          </a:p>
          <a:p>
            <a:pPr algn="ctr" rtl="0"/>
            <a:r>
              <a:rPr lang="en-US" sz="2000" dirty="0" smtClean="0">
                <a:solidFill>
                  <a:srgbClr val="003192"/>
                </a:solidFill>
              </a:rPr>
              <a:t>This </a:t>
            </a:r>
            <a:r>
              <a:rPr lang="en-US" sz="2000" dirty="0">
                <a:solidFill>
                  <a:srgbClr val="003192"/>
                </a:solidFill>
              </a:rPr>
              <a:t>is because Surah </a:t>
            </a:r>
            <a:r>
              <a:rPr lang="en-US" sz="2000" dirty="0" err="1">
                <a:solidFill>
                  <a:srgbClr val="003192"/>
                </a:solidFill>
              </a:rPr>
              <a:t>Bara`ah</a:t>
            </a:r>
            <a:r>
              <a:rPr lang="en-US" sz="2000" dirty="0">
                <a:solidFill>
                  <a:srgbClr val="003192"/>
                </a:solidFill>
              </a:rPr>
              <a:t> was revealed including the verse of the </a:t>
            </a:r>
            <a:r>
              <a:rPr lang="en-US" sz="2000" dirty="0" smtClean="0">
                <a:solidFill>
                  <a:srgbClr val="003192"/>
                </a:solidFill>
              </a:rPr>
              <a:t>sword (verse 29)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2943" y="4322618"/>
            <a:ext cx="6096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</a:pPr>
            <a:r>
              <a:rPr lang="ar-KW" sz="2400" b="1" dirty="0">
                <a:solidFill>
                  <a:srgbClr val="FF0000"/>
                </a:solidFill>
              </a:rPr>
              <a:t>أما سورة براءة (التوبة)</a:t>
            </a:r>
          </a:p>
          <a:p>
            <a:pPr algn="ctr"/>
            <a:r>
              <a:rPr lang="ar-KW" sz="3200" b="1" u="sng" dirty="0">
                <a:solidFill>
                  <a:srgbClr val="003192"/>
                </a:solidFill>
              </a:rPr>
              <a:t>متروكة في أولها اتفاقًا</a:t>
            </a:r>
          </a:p>
          <a:p>
            <a:pPr algn="ctr"/>
            <a:endParaRPr lang="ar-KW" b="1" dirty="0">
              <a:solidFill>
                <a:srgbClr val="003192"/>
              </a:solidFill>
            </a:endParaRPr>
          </a:p>
          <a:p>
            <a:pPr algn="ctr"/>
            <a:r>
              <a:rPr lang="ar-KW" b="1" dirty="0">
                <a:solidFill>
                  <a:srgbClr val="003192"/>
                </a:solidFill>
              </a:rPr>
              <a:t>لأنها نزلت مشتملة على السيف (آية السيف رقم: 29)</a:t>
            </a:r>
          </a:p>
        </p:txBody>
      </p:sp>
    </p:spTree>
    <p:extLst>
      <p:ext uri="{BB962C8B-B14F-4D97-AF65-F5344CB8AC3E}">
        <p14:creationId xmlns:p14="http://schemas.microsoft.com/office/powerpoint/2010/main" val="17300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9184" y="2169249"/>
            <a:ext cx="6722772" cy="21236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4400" b="1" dirty="0" smtClean="0">
                <a:solidFill>
                  <a:srgbClr val="FFFF00"/>
                </a:solidFill>
              </a:rPr>
              <a:t>Options </a:t>
            </a:r>
            <a:r>
              <a:rPr lang="en-US" sz="4400" b="1" dirty="0">
                <a:solidFill>
                  <a:srgbClr val="FFFF00"/>
                </a:solidFill>
              </a:rPr>
              <a:t>of </a:t>
            </a:r>
            <a:endParaRPr lang="ar-KW" sz="4400" b="1" dirty="0" smtClean="0">
              <a:solidFill>
                <a:srgbClr val="FFFF00"/>
              </a:solidFill>
            </a:endParaRPr>
          </a:p>
          <a:p>
            <a:pPr algn="ctr" rtl="1"/>
            <a:r>
              <a:rPr lang="en-US" sz="4400" b="1" dirty="0" smtClean="0">
                <a:solidFill>
                  <a:srgbClr val="FFFF00"/>
                </a:solidFill>
              </a:rPr>
              <a:t>beginning </a:t>
            </a:r>
            <a:r>
              <a:rPr lang="en-US" sz="4400" b="1" dirty="0" smtClean="0">
                <a:solidFill>
                  <a:srgbClr val="FFFF00"/>
                </a:solidFill>
              </a:rPr>
              <a:t>recitation </a:t>
            </a:r>
            <a:endParaRPr lang="ar-KW" sz="44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KW" sz="4400" b="1" dirty="0">
                <a:solidFill>
                  <a:srgbClr val="FFFF00"/>
                </a:solidFill>
              </a:rPr>
              <a:t>أوجه الابتداء </a:t>
            </a:r>
            <a:r>
              <a:rPr lang="ar-KW" sz="4400" b="1" dirty="0" smtClean="0">
                <a:solidFill>
                  <a:srgbClr val="FFFF00"/>
                </a:solidFill>
              </a:rPr>
              <a:t>بالقراءة</a:t>
            </a:r>
            <a:endParaRPr lang="ar-KW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980" y="2104954"/>
            <a:ext cx="7144891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الرَّجِيمِ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بِسْمِ اللَّـهِ الرَّحْمَـٰنِ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الرَّحِيمِ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قُلْ هُوَ اللَّهُ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أَحَدٌ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94" y="1827955"/>
            <a:ext cx="194421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بداية أي سورة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Beginning any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42286-A1D8-B645-BE41-A0441A30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568" y="2147597"/>
            <a:ext cx="6018923" cy="2720617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 err="1" smtClean="0"/>
              <a:t>Isti’aza</a:t>
            </a:r>
            <a:endParaRPr lang="en-US" sz="3200" b="1" dirty="0" smtClean="0"/>
          </a:p>
          <a:p>
            <a:r>
              <a:rPr lang="en-US" sz="3200" b="1" dirty="0" err="1" smtClean="0"/>
              <a:t>Basmalah</a:t>
            </a:r>
            <a:endParaRPr lang="en-US" sz="3200" b="1" dirty="0" smtClean="0"/>
          </a:p>
          <a:p>
            <a:r>
              <a:rPr lang="en-US" sz="3200" b="1" dirty="0" smtClean="0"/>
              <a:t>Options of beginning recitation</a:t>
            </a:r>
          </a:p>
          <a:p>
            <a:r>
              <a:rPr lang="en-US" sz="3100" b="1" dirty="0"/>
              <a:t>Options </a:t>
            </a:r>
            <a:r>
              <a:rPr lang="en-US" sz="3100" b="1" dirty="0" smtClean="0"/>
              <a:t>between </a:t>
            </a:r>
            <a:r>
              <a:rPr lang="en-US" sz="3100" b="1" dirty="0"/>
              <a:t>2 consecutive </a:t>
            </a:r>
            <a:r>
              <a:rPr lang="en-US" sz="3100" b="1" dirty="0" err="1"/>
              <a:t>Surahs</a:t>
            </a:r>
            <a:r>
              <a:rPr lang="en-US" sz="3100" b="1" dirty="0"/>
              <a:t> </a:t>
            </a:r>
          </a:p>
          <a:p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2020-10-09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C:\Users\HP\Desktop\القرآن حياتي\Pict\imagesCACP1R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47597"/>
            <a:ext cx="23256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94" y="1827955"/>
            <a:ext cx="194421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بداية أي سورة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Beginning any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8960623" y="1988886"/>
            <a:ext cx="2596570" cy="339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xmlns="" id="{B4FEA9C4-C33E-424E-BE5B-28F1EA408066}"/>
              </a:ext>
            </a:extLst>
          </p:cNvPr>
          <p:cNvSpPr/>
          <p:nvPr/>
        </p:nvSpPr>
        <p:spPr>
          <a:xfrm>
            <a:off x="5973668" y="1988886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3272099" y="1988884"/>
            <a:ext cx="1590383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B7B2517-E9C2-416B-9482-E5C5A80C6648}"/>
              </a:ext>
            </a:extLst>
          </p:cNvPr>
          <p:cNvGrpSpPr/>
          <p:nvPr/>
        </p:nvGrpSpPr>
        <p:grpSpPr>
          <a:xfrm>
            <a:off x="4857377" y="1739726"/>
            <a:ext cx="523220" cy="964514"/>
            <a:chOff x="7888051" y="2133600"/>
            <a:chExt cx="532177" cy="1209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A5FAAC3-A4EC-4D0A-A1F2-9229C4D1FA77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F55C89C-E7CE-4160-AD56-D1AB17290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8960623" y="3382110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23" name="Rectangle: Rounded Corners 17">
            <a:extLst>
              <a:ext uri="{FF2B5EF4-FFF2-40B4-BE49-F238E27FC236}">
                <a16:creationId xmlns:a16="http://schemas.microsoft.com/office/drawing/2014/main" xmlns="" id="{78B382EC-2B66-4F20-9580-1AB6BE7B16C2}"/>
              </a:ext>
            </a:extLst>
          </p:cNvPr>
          <p:cNvSpPr/>
          <p:nvPr/>
        </p:nvSpPr>
        <p:spPr>
          <a:xfrm>
            <a:off x="5973668" y="3382109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24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3272099" y="3382108"/>
            <a:ext cx="1590383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C189C59-56E9-47DA-9A72-9760AB33255D}"/>
              </a:ext>
            </a:extLst>
          </p:cNvPr>
          <p:cNvGrpSpPr/>
          <p:nvPr/>
        </p:nvGrpSpPr>
        <p:grpSpPr>
          <a:xfrm>
            <a:off x="4924062" y="3121152"/>
            <a:ext cx="902336" cy="923330"/>
            <a:chOff x="4062143" y="3102872"/>
            <a:chExt cx="902336" cy="923330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xmlns="" id="{AF289A0F-77CE-4C74-860C-29604E494CBA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4D7301D-D32F-45C0-ABFC-7C03F462A368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D200597-13FB-4789-921E-20A0F23873D7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7898510" y="1766613"/>
            <a:ext cx="523220" cy="964514"/>
            <a:chOff x="7888051" y="2133600"/>
            <a:chExt cx="532177" cy="12091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8175750" y="3090471"/>
            <a:ext cx="523220" cy="964514"/>
            <a:chOff x="7888051" y="2133600"/>
            <a:chExt cx="532177" cy="12091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8960623" y="4558815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36" name="Rectangle: Rounded Corners 39">
            <a:extLst>
              <a:ext uri="{FF2B5EF4-FFF2-40B4-BE49-F238E27FC236}">
                <a16:creationId xmlns:a16="http://schemas.microsoft.com/office/drawing/2014/main" xmlns="" id="{17A221CE-AC57-4E9A-BCDE-78B461DFA8DF}"/>
              </a:ext>
            </a:extLst>
          </p:cNvPr>
          <p:cNvSpPr/>
          <p:nvPr/>
        </p:nvSpPr>
        <p:spPr>
          <a:xfrm>
            <a:off x="5973668" y="4558814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37" name="Rectangle: Rounded Corners 40">
            <a:extLst>
              <a:ext uri="{FF2B5EF4-FFF2-40B4-BE49-F238E27FC236}">
                <a16:creationId xmlns:a16="http://schemas.microsoft.com/office/drawing/2014/main" xmlns="" id="{16F2F510-6E62-4677-853C-BBCF3E96DECF}"/>
              </a:ext>
            </a:extLst>
          </p:cNvPr>
          <p:cNvSpPr/>
          <p:nvPr/>
        </p:nvSpPr>
        <p:spPr>
          <a:xfrm>
            <a:off x="3272099" y="4558813"/>
            <a:ext cx="1590383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7948656" y="4290027"/>
            <a:ext cx="902336" cy="923330"/>
            <a:chOff x="4062143" y="3102872"/>
            <a:chExt cx="902336" cy="923330"/>
          </a:xfrm>
        </p:grpSpPr>
        <p:sp>
          <p:nvSpPr>
            <p:cNvPr id="39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1276FD5-2246-4CAF-B950-D3350C237F09}"/>
              </a:ext>
            </a:extLst>
          </p:cNvPr>
          <p:cNvGrpSpPr/>
          <p:nvPr/>
        </p:nvGrpSpPr>
        <p:grpSpPr>
          <a:xfrm>
            <a:off x="5078729" y="4361768"/>
            <a:ext cx="523220" cy="964514"/>
            <a:chOff x="7888051" y="2133600"/>
            <a:chExt cx="532177" cy="120915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29C0AB6-751C-4B01-84C2-C6E0F6664308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6D3FAD2-6012-4A39-B604-A2F44F9C4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8960623" y="5769106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46" name="Rectangle: Rounded Corners 50">
            <a:extLst>
              <a:ext uri="{FF2B5EF4-FFF2-40B4-BE49-F238E27FC236}">
                <a16:creationId xmlns:a16="http://schemas.microsoft.com/office/drawing/2014/main" xmlns="" id="{65DEA8AC-3B47-4A33-A320-437685DF3DBD}"/>
              </a:ext>
            </a:extLst>
          </p:cNvPr>
          <p:cNvSpPr/>
          <p:nvPr/>
        </p:nvSpPr>
        <p:spPr>
          <a:xfrm>
            <a:off x="5973668" y="5769105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47" name="Rectangle: Rounded Corners 51">
            <a:extLst>
              <a:ext uri="{FF2B5EF4-FFF2-40B4-BE49-F238E27FC236}">
                <a16:creationId xmlns:a16="http://schemas.microsoft.com/office/drawing/2014/main" xmlns="" id="{BB8B6CFD-52D8-4FC6-8FAB-7E1EFD601323}"/>
              </a:ext>
            </a:extLst>
          </p:cNvPr>
          <p:cNvSpPr/>
          <p:nvPr/>
        </p:nvSpPr>
        <p:spPr>
          <a:xfrm>
            <a:off x="3272099" y="5769104"/>
            <a:ext cx="1590383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7948656" y="5500318"/>
            <a:ext cx="902336" cy="923330"/>
            <a:chOff x="4062143" y="3102872"/>
            <a:chExt cx="902336" cy="923330"/>
          </a:xfrm>
        </p:grpSpPr>
        <p:sp>
          <p:nvSpPr>
            <p:cNvPr id="49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D0F41B3-B0FD-40ED-9E3C-BBFE560EA147}"/>
              </a:ext>
            </a:extLst>
          </p:cNvPr>
          <p:cNvGrpSpPr/>
          <p:nvPr/>
        </p:nvGrpSpPr>
        <p:grpSpPr>
          <a:xfrm>
            <a:off x="4927868" y="5466216"/>
            <a:ext cx="902336" cy="923330"/>
            <a:chOff x="4062143" y="3102872"/>
            <a:chExt cx="902336" cy="923330"/>
          </a:xfrm>
        </p:grpSpPr>
        <p:sp>
          <p:nvSpPr>
            <p:cNvPr id="53" name="Arrow: Right 57">
              <a:extLst>
                <a:ext uri="{FF2B5EF4-FFF2-40B4-BE49-F238E27FC236}">
                  <a16:creationId xmlns:a16="http://schemas.microsoft.com/office/drawing/2014/main" xmlns="" id="{4980564F-568A-4EEC-8F25-5AE15549EDF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7508DD4-16C5-4106-8C8E-F7A45ED6AD99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F8FD2E4-D026-4038-B6CB-BC5DDC0AB743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1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94" y="1827955"/>
            <a:ext cx="194421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بداية أي سورة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Beginning any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763" y="4649673"/>
            <a:ext cx="115212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3910" y="1343291"/>
            <a:ext cx="6613443" cy="2708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three separately:</a:t>
            </a:r>
            <a:r>
              <a:rPr lang="en-US" sz="2000" dirty="0">
                <a:solidFill>
                  <a:srgbClr val="003192"/>
                </a:solidFill>
              </a:rPr>
              <a:t> </a:t>
            </a:r>
            <a:r>
              <a:rPr lang="en-US" sz="2000" dirty="0" smtClean="0">
                <a:solidFill>
                  <a:srgbClr val="003192"/>
                </a:solidFill>
              </a:rPr>
              <a:t>the </a:t>
            </a:r>
            <a:r>
              <a:rPr lang="en-US" sz="2000" dirty="0">
                <a:solidFill>
                  <a:srgbClr val="003192"/>
                </a:solidFill>
              </a:rPr>
              <a:t>most preferable option.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</a:t>
            </a:r>
            <a:r>
              <a:rPr lang="en-US" sz="2000" b="1" dirty="0" err="1">
                <a:solidFill>
                  <a:srgbClr val="003192"/>
                </a:solidFill>
              </a:rPr>
              <a:t>Isti`adhah</a:t>
            </a:r>
            <a:r>
              <a:rPr lang="en-US" sz="2000" b="1" dirty="0">
                <a:solidFill>
                  <a:srgbClr val="003192"/>
                </a:solidFill>
              </a:rPr>
              <a:t> separately</a:t>
            </a:r>
            <a:r>
              <a:rPr lang="en-US" sz="2000" dirty="0">
                <a:solidFill>
                  <a:srgbClr val="003192"/>
                </a:solidFill>
              </a:rPr>
              <a:t> from the </a:t>
            </a:r>
            <a:r>
              <a:rPr lang="en-US" sz="2000" dirty="0" err="1">
                <a:solidFill>
                  <a:srgbClr val="003192"/>
                </a:solidFill>
              </a:rPr>
              <a:t>Basmalah</a:t>
            </a:r>
            <a:r>
              <a:rPr lang="en-US" sz="2000" dirty="0">
                <a:solidFill>
                  <a:srgbClr val="003192"/>
                </a:solidFill>
              </a:rPr>
              <a:t> and the first verse of the Surah: </a:t>
            </a:r>
            <a:r>
              <a:rPr lang="en-US" sz="2000" dirty="0" smtClean="0">
                <a:solidFill>
                  <a:srgbClr val="003192"/>
                </a:solidFill>
              </a:rPr>
              <a:t>next in preference</a:t>
            </a:r>
            <a:r>
              <a:rPr lang="en-US" sz="2000" dirty="0">
                <a:solidFill>
                  <a:srgbClr val="003192"/>
                </a:solidFill>
              </a:rPr>
              <a:t>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</a:t>
            </a:r>
            <a:r>
              <a:rPr lang="en-US" sz="2000" b="1" dirty="0" err="1">
                <a:solidFill>
                  <a:srgbClr val="003192"/>
                </a:solidFill>
              </a:rPr>
              <a:t>Isti`adhah</a:t>
            </a:r>
            <a:r>
              <a:rPr lang="en-US" sz="2000" b="1" dirty="0">
                <a:solidFill>
                  <a:srgbClr val="003192"/>
                </a:solidFill>
              </a:rPr>
              <a:t> and the </a:t>
            </a:r>
            <a:r>
              <a:rPr lang="en-US" sz="2000" b="1" dirty="0" err="1">
                <a:solidFill>
                  <a:srgbClr val="003192"/>
                </a:solidFill>
              </a:rPr>
              <a:t>Basmalah</a:t>
            </a:r>
            <a:r>
              <a:rPr lang="en-US" sz="2000" b="1" dirty="0">
                <a:solidFill>
                  <a:srgbClr val="003192"/>
                </a:solidFill>
              </a:rPr>
              <a:t> together</a:t>
            </a:r>
            <a:r>
              <a:rPr lang="en-US" sz="2000" dirty="0">
                <a:solidFill>
                  <a:srgbClr val="003192"/>
                </a:solidFill>
              </a:rPr>
              <a:t>, and then saying the first verse of the Surah </a:t>
            </a:r>
            <a:r>
              <a:rPr lang="en-US" sz="2000" dirty="0" smtClean="0">
                <a:solidFill>
                  <a:srgbClr val="003192"/>
                </a:solidFill>
              </a:rPr>
              <a:t>separately. </a:t>
            </a:r>
            <a:r>
              <a:rPr lang="en-US" sz="2000" dirty="0">
                <a:solidFill>
                  <a:srgbClr val="003192"/>
                </a:solidFill>
              </a:rPr>
              <a:t>It is </a:t>
            </a:r>
            <a:r>
              <a:rPr lang="en-US" sz="2000" dirty="0" smtClean="0">
                <a:solidFill>
                  <a:srgbClr val="003192"/>
                </a:solidFill>
              </a:rPr>
              <a:t>next in preference. </a:t>
            </a:r>
            <a:endParaRPr lang="en-US" sz="2000" dirty="0">
              <a:solidFill>
                <a:srgbClr val="003192"/>
              </a:solidFill>
            </a:endParaRP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Reciting them all without </a:t>
            </a:r>
            <a:r>
              <a:rPr lang="en-US" sz="2000" b="1" dirty="0" smtClean="0">
                <a:solidFill>
                  <a:srgbClr val="003192"/>
                </a:solidFill>
              </a:rPr>
              <a:t>pausing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812" y="4195731"/>
            <a:ext cx="6613443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>
                <a:solidFill>
                  <a:srgbClr val="003192"/>
                </a:solidFill>
              </a:rPr>
              <a:t>قطع الجميع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r>
              <a:rPr lang="ar-KW" sz="2000" dirty="0" smtClean="0">
                <a:solidFill>
                  <a:srgbClr val="003192"/>
                </a:solidFill>
              </a:rPr>
              <a:t>وهذا </a:t>
            </a:r>
            <a:r>
              <a:rPr lang="ar-KW" sz="2000" dirty="0">
                <a:solidFill>
                  <a:srgbClr val="003192"/>
                </a:solidFill>
              </a:rPr>
              <a:t>الوجه أفضلها.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قطع </a:t>
            </a:r>
            <a:r>
              <a:rPr lang="ar-KW" sz="2000" b="1" dirty="0">
                <a:solidFill>
                  <a:srgbClr val="003192"/>
                </a:solidFill>
              </a:rPr>
              <a:t>الأول</a:t>
            </a:r>
            <a:r>
              <a:rPr lang="ar-KW" sz="2000" dirty="0">
                <a:solidFill>
                  <a:srgbClr val="003192"/>
                </a:solidFill>
              </a:rPr>
              <a:t> ووصل الثاني بالثالث: </a:t>
            </a:r>
            <a:r>
              <a:rPr lang="ar-KW" sz="2000" dirty="0" smtClean="0">
                <a:solidFill>
                  <a:srgbClr val="003192"/>
                </a:solidFill>
              </a:rPr>
              <a:t>وهو </a:t>
            </a:r>
            <a:r>
              <a:rPr lang="ar-KW" sz="2000" dirty="0">
                <a:solidFill>
                  <a:srgbClr val="003192"/>
                </a:solidFill>
              </a:rPr>
              <a:t>يلي الوجه الأول في الأفضلية.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وصل </a:t>
            </a:r>
            <a:r>
              <a:rPr lang="ar-KW" sz="2000" b="1" dirty="0">
                <a:solidFill>
                  <a:srgbClr val="003192"/>
                </a:solidFill>
              </a:rPr>
              <a:t>الأول</a:t>
            </a:r>
            <a:r>
              <a:rPr lang="ar-KW" sz="2000" dirty="0">
                <a:solidFill>
                  <a:srgbClr val="003192"/>
                </a:solidFill>
              </a:rPr>
              <a:t> بالثاني وقطع الثالث: </a:t>
            </a:r>
            <a:r>
              <a:rPr lang="ar-KW" sz="2000" dirty="0" smtClean="0">
                <a:solidFill>
                  <a:srgbClr val="003192"/>
                </a:solidFill>
              </a:rPr>
              <a:t>وهو </a:t>
            </a:r>
            <a:r>
              <a:rPr lang="ar-KW" sz="2000" dirty="0">
                <a:solidFill>
                  <a:srgbClr val="003192"/>
                </a:solidFill>
              </a:rPr>
              <a:t>أفضل من الأخير.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وصل الجميع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434" y="1693598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بداية 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Tawbah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996" y="2110944"/>
            <a:ext cx="7144891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الرَّجِيمِ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بَرَاءَةٌ مِنَ اللهِ وَرَسُولِهَ 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434" y="1693598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بداية 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Tawbah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6712673" y="2710153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2891587" y="2710151"/>
            <a:ext cx="2478904" cy="33966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براءة من الله ورسوله</a:t>
            </a:r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5927800" y="2418514"/>
            <a:ext cx="523220" cy="964514"/>
            <a:chOff x="7888051" y="2133600"/>
            <a:chExt cx="532177" cy="12091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6712673" y="3886858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5700706" y="3618070"/>
            <a:ext cx="902336" cy="923330"/>
            <a:chOff x="4062143" y="3102872"/>
            <a:chExt cx="902336" cy="923330"/>
          </a:xfrm>
        </p:grpSpPr>
        <p:sp>
          <p:nvSpPr>
            <p:cNvPr id="21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sp>
        <p:nvSpPr>
          <p:cNvPr id="24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2891587" y="3913701"/>
            <a:ext cx="2478904" cy="33966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براءة من الله ورسوله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06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434" y="1693598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بداية 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Tawbah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9091" y="1593570"/>
            <a:ext cx="6613443" cy="18928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just" rtl="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003192"/>
                </a:solidFill>
              </a:rPr>
              <a:t>To first start with the </a:t>
            </a:r>
            <a:r>
              <a:rPr lang="en-US" i="1" dirty="0" err="1">
                <a:solidFill>
                  <a:srgbClr val="003192"/>
                </a:solidFill>
              </a:rPr>
              <a:t>Isti`adhah</a:t>
            </a:r>
            <a:r>
              <a:rPr lang="en-US" dirty="0">
                <a:solidFill>
                  <a:srgbClr val="003192"/>
                </a:solidFill>
              </a:rPr>
              <a:t> and </a:t>
            </a:r>
            <a:r>
              <a:rPr lang="en-US" sz="2400" b="1" dirty="0">
                <a:solidFill>
                  <a:srgbClr val="003192"/>
                </a:solidFill>
              </a:rPr>
              <a:t>pause </a:t>
            </a:r>
            <a:r>
              <a:rPr lang="en-US" dirty="0">
                <a:solidFill>
                  <a:srgbClr val="003192"/>
                </a:solidFill>
              </a:rPr>
              <a:t>for a while after it, and then recite the first verse of the Surah, without reciting the </a:t>
            </a:r>
            <a:r>
              <a:rPr lang="en-US" i="1" dirty="0" err="1">
                <a:solidFill>
                  <a:srgbClr val="003192"/>
                </a:solidFill>
              </a:rPr>
              <a:t>Basmalah</a:t>
            </a:r>
            <a:r>
              <a:rPr lang="en-US" dirty="0">
                <a:solidFill>
                  <a:srgbClr val="003192"/>
                </a:solidFill>
              </a:rPr>
              <a:t>. </a:t>
            </a:r>
          </a:p>
          <a:p>
            <a:pPr marL="457200" lvl="0" indent="-457200" algn="just" rtl="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003192"/>
                </a:solidFill>
              </a:rPr>
              <a:t>To first start with the </a:t>
            </a:r>
            <a:r>
              <a:rPr lang="en-US" i="1" dirty="0" err="1">
                <a:solidFill>
                  <a:srgbClr val="003192"/>
                </a:solidFill>
              </a:rPr>
              <a:t>Isti`adhah</a:t>
            </a:r>
            <a:r>
              <a:rPr lang="en-US" dirty="0">
                <a:solidFill>
                  <a:srgbClr val="003192"/>
                </a:solidFill>
              </a:rPr>
              <a:t>, and then recite the first verse of the Surah, </a:t>
            </a:r>
            <a:r>
              <a:rPr lang="en-US" sz="2400" b="1" dirty="0">
                <a:solidFill>
                  <a:srgbClr val="003192"/>
                </a:solidFill>
              </a:rPr>
              <a:t>without pausing</a:t>
            </a: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dirty="0">
                <a:solidFill>
                  <a:srgbClr val="003192"/>
                </a:solidFill>
              </a:rPr>
              <a:t>or reciting the </a:t>
            </a:r>
            <a:r>
              <a:rPr lang="en-US" i="1" dirty="0" err="1">
                <a:solidFill>
                  <a:srgbClr val="003192"/>
                </a:solidFill>
              </a:rPr>
              <a:t>Basmalah</a:t>
            </a:r>
            <a:r>
              <a:rPr lang="en-US" dirty="0">
                <a:solidFill>
                  <a:srgbClr val="003192"/>
                </a:solidFill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6078" y="3879456"/>
            <a:ext cx="15943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319" y="3879456"/>
            <a:ext cx="6613443" cy="1694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lnSpc>
                <a:spcPct val="2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ar-KW" sz="2400" b="1" dirty="0">
                <a:solidFill>
                  <a:srgbClr val="003192"/>
                </a:solidFill>
              </a:rPr>
              <a:t>الوقف على الاستعاذة</a:t>
            </a:r>
            <a:r>
              <a:rPr lang="ar-KW" sz="2400" dirty="0">
                <a:solidFill>
                  <a:srgbClr val="003192"/>
                </a:solidFill>
              </a:rPr>
              <a:t> وفصلها عن أول السورة بدون بسملة.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lnSpc>
                <a:spcPct val="2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وصل </a:t>
            </a:r>
            <a:r>
              <a:rPr lang="ar-KW" sz="2400" b="1" dirty="0">
                <a:solidFill>
                  <a:srgbClr val="003192"/>
                </a:solidFill>
              </a:rPr>
              <a:t>الاستعاذة</a:t>
            </a:r>
            <a:r>
              <a:rPr lang="ar-KW" sz="2400" dirty="0">
                <a:solidFill>
                  <a:srgbClr val="003192"/>
                </a:solidFill>
              </a:rPr>
              <a:t> بأول السورة بدون بسملة أيضًا.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14704" y="2875081"/>
            <a:ext cx="4968361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</a:t>
            </a:r>
            <a:r>
              <a:rPr lang="a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الرَّجِيمِ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بِسْمِ اللَّـهِ الرَّحْمَـٰنِ </a:t>
            </a:r>
            <a:r>
              <a:rPr lang="a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الرَّحِيمِ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أفَتَطْمَعُونَ أَنْ يُؤمِنُوا لَكُم ....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49208"/>
            <a:ext cx="4968361" cy="184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الرَّجِيمِ</a:t>
            </a:r>
            <a:r>
              <a:rPr lang="a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أفَتَطْمَعُونَ أَنْ يُؤمِنُوا لَكُم ....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4114" y="1298679"/>
            <a:ext cx="7560840" cy="11387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Middle of any Surah </a:t>
            </a:r>
            <a:r>
              <a:rPr lang="en-US" b="1" dirty="0">
                <a:solidFill>
                  <a:schemeClr val="bg1"/>
                </a:solidFill>
              </a:rPr>
              <a:t> (2 </a:t>
            </a:r>
            <a:r>
              <a:rPr lang="en-US" b="1" dirty="0" err="1">
                <a:solidFill>
                  <a:schemeClr val="bg1"/>
                </a:solidFill>
              </a:rPr>
              <a:t>openions</a:t>
            </a:r>
            <a:r>
              <a:rPr lang="en-US" b="1" dirty="0">
                <a:solidFill>
                  <a:schemeClr val="bg1"/>
                </a:solidFill>
              </a:rPr>
              <a:t> about Al-</a:t>
            </a:r>
            <a:r>
              <a:rPr lang="en-US" b="1" dirty="0" err="1">
                <a:solidFill>
                  <a:schemeClr val="bg1"/>
                </a:solidFill>
              </a:rPr>
              <a:t>Tawbah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endParaRPr lang="ar-KW" b="1" dirty="0">
              <a:solidFill>
                <a:schemeClr val="bg1"/>
              </a:solidFill>
            </a:endParaRPr>
          </a:p>
          <a:p>
            <a:pPr lvl="0" algn="ctr"/>
            <a:r>
              <a:rPr lang="ar-KW" sz="2800" b="1" dirty="0" smtClean="0">
                <a:solidFill>
                  <a:schemeClr val="bg1"/>
                </a:solidFill>
              </a:rPr>
              <a:t>وسط </a:t>
            </a:r>
            <a:r>
              <a:rPr lang="ar-KW" sz="2800" b="1" dirty="0" smtClean="0">
                <a:solidFill>
                  <a:schemeClr val="bg1"/>
                </a:solidFill>
              </a:rPr>
              <a:t>أي سورة   </a:t>
            </a:r>
            <a:r>
              <a:rPr lang="ar-KW" b="1" dirty="0" smtClean="0">
                <a:solidFill>
                  <a:schemeClr val="bg1"/>
                </a:solidFill>
              </a:rPr>
              <a:t>(</a:t>
            </a:r>
            <a:r>
              <a:rPr lang="ar-KW" sz="2000" b="1" dirty="0" smtClean="0">
                <a:solidFill>
                  <a:schemeClr val="bg1"/>
                </a:solidFill>
              </a:rPr>
              <a:t>رأيان في التوبة</a:t>
            </a:r>
            <a:r>
              <a:rPr lang="ar-KW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4114" y="1298679"/>
            <a:ext cx="7560840" cy="11387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Middle of any Surah </a:t>
            </a:r>
            <a:r>
              <a:rPr lang="en-US" b="1" dirty="0">
                <a:solidFill>
                  <a:schemeClr val="bg1"/>
                </a:solidFill>
              </a:rPr>
              <a:t> (2 </a:t>
            </a:r>
            <a:r>
              <a:rPr lang="en-US" b="1" dirty="0" err="1">
                <a:solidFill>
                  <a:schemeClr val="bg1"/>
                </a:solidFill>
              </a:rPr>
              <a:t>openions</a:t>
            </a:r>
            <a:r>
              <a:rPr lang="en-US" b="1" dirty="0">
                <a:solidFill>
                  <a:schemeClr val="bg1"/>
                </a:solidFill>
              </a:rPr>
              <a:t> about Al-</a:t>
            </a:r>
            <a:r>
              <a:rPr lang="en-US" b="1" dirty="0" err="1">
                <a:solidFill>
                  <a:schemeClr val="bg1"/>
                </a:solidFill>
              </a:rPr>
              <a:t>Tawbah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endParaRPr lang="ar-KW" b="1" dirty="0">
              <a:solidFill>
                <a:schemeClr val="bg1"/>
              </a:solidFill>
            </a:endParaRPr>
          </a:p>
          <a:p>
            <a:pPr lvl="0" algn="ctr"/>
            <a:r>
              <a:rPr lang="ar-KW" sz="2800" b="1" dirty="0" smtClean="0">
                <a:solidFill>
                  <a:schemeClr val="bg1"/>
                </a:solidFill>
              </a:rPr>
              <a:t>وسط </a:t>
            </a:r>
            <a:r>
              <a:rPr lang="ar-KW" sz="2800" b="1" dirty="0" smtClean="0">
                <a:solidFill>
                  <a:schemeClr val="bg1"/>
                </a:solidFill>
              </a:rPr>
              <a:t>أي سورة   </a:t>
            </a:r>
            <a:r>
              <a:rPr lang="ar-KW" b="1" dirty="0" smtClean="0">
                <a:solidFill>
                  <a:schemeClr val="bg1"/>
                </a:solidFill>
              </a:rPr>
              <a:t>(</a:t>
            </a:r>
            <a:r>
              <a:rPr lang="ar-KW" sz="2000" b="1" dirty="0" smtClean="0">
                <a:solidFill>
                  <a:schemeClr val="bg1"/>
                </a:solidFill>
              </a:rPr>
              <a:t>رأيان في التوبة</a:t>
            </a:r>
            <a:r>
              <a:rPr lang="ar-KW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6895626" y="2673532"/>
            <a:ext cx="2596570" cy="339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xmlns="" id="{B4FEA9C4-C33E-424E-BE5B-28F1EA408066}"/>
              </a:ext>
            </a:extLst>
          </p:cNvPr>
          <p:cNvSpPr/>
          <p:nvPr/>
        </p:nvSpPr>
        <p:spPr>
          <a:xfrm>
            <a:off x="3908802" y="2615933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438876" y="2581793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6882746" y="3242727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19" name="Rectangle: Rounded Corners 17">
            <a:extLst>
              <a:ext uri="{FF2B5EF4-FFF2-40B4-BE49-F238E27FC236}">
                <a16:creationId xmlns:a16="http://schemas.microsoft.com/office/drawing/2014/main" xmlns="" id="{78B382EC-2B66-4F20-9580-1AB6BE7B16C2}"/>
              </a:ext>
            </a:extLst>
          </p:cNvPr>
          <p:cNvSpPr/>
          <p:nvPr/>
        </p:nvSpPr>
        <p:spPr>
          <a:xfrm>
            <a:off x="3908802" y="3228326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6042756" y="3000195"/>
            <a:ext cx="630212" cy="799262"/>
            <a:chOff x="7950200" y="2133600"/>
            <a:chExt cx="444617" cy="12091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6882746" y="3855107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24" name="Rectangle: Rounded Corners 39">
            <a:extLst>
              <a:ext uri="{FF2B5EF4-FFF2-40B4-BE49-F238E27FC236}">
                <a16:creationId xmlns:a16="http://schemas.microsoft.com/office/drawing/2014/main" xmlns="" id="{17A221CE-AC57-4E9A-BCDE-78B461DFA8DF}"/>
              </a:ext>
            </a:extLst>
          </p:cNvPr>
          <p:cNvSpPr/>
          <p:nvPr/>
        </p:nvSpPr>
        <p:spPr>
          <a:xfrm>
            <a:off x="3902949" y="3873824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5850536" y="3592282"/>
            <a:ext cx="902336" cy="718486"/>
            <a:chOff x="4062143" y="3102872"/>
            <a:chExt cx="902336" cy="830997"/>
          </a:xfrm>
        </p:grpSpPr>
        <p:sp>
          <p:nvSpPr>
            <p:cNvPr id="26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sp>
        <p:nvSpPr>
          <p:cNvPr id="29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6882746" y="4396967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30" name="Rectangle: Rounded Corners 50">
            <a:extLst>
              <a:ext uri="{FF2B5EF4-FFF2-40B4-BE49-F238E27FC236}">
                <a16:creationId xmlns:a16="http://schemas.microsoft.com/office/drawing/2014/main" xmlns="" id="{65DEA8AC-3B47-4A33-A320-437685DF3DBD}"/>
              </a:ext>
            </a:extLst>
          </p:cNvPr>
          <p:cNvSpPr/>
          <p:nvPr/>
        </p:nvSpPr>
        <p:spPr>
          <a:xfrm>
            <a:off x="3902949" y="4519322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5906694" y="4242419"/>
            <a:ext cx="902336" cy="718486"/>
            <a:chOff x="4062143" y="3102872"/>
            <a:chExt cx="902336" cy="830997"/>
          </a:xfrm>
        </p:grpSpPr>
        <p:sp>
          <p:nvSpPr>
            <p:cNvPr id="32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6012635" y="2383651"/>
            <a:ext cx="630212" cy="799262"/>
            <a:chOff x="7950200" y="2133600"/>
            <a:chExt cx="444617" cy="12091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3073671" y="2420992"/>
            <a:ext cx="630212" cy="799262"/>
            <a:chOff x="7950200" y="2133600"/>
            <a:chExt cx="444617" cy="12091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2884402" y="3053317"/>
            <a:ext cx="902336" cy="718486"/>
            <a:chOff x="4062143" y="3102872"/>
            <a:chExt cx="902336" cy="830997"/>
          </a:xfrm>
        </p:grpSpPr>
        <p:sp>
          <p:nvSpPr>
            <p:cNvPr id="42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3071523" y="3668096"/>
            <a:ext cx="630212" cy="799262"/>
            <a:chOff x="7950200" y="2133600"/>
            <a:chExt cx="444617" cy="120915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2882254" y="4300421"/>
            <a:ext cx="902336" cy="718486"/>
            <a:chOff x="4062143" y="3102872"/>
            <a:chExt cx="902336" cy="830997"/>
          </a:xfrm>
        </p:grpSpPr>
        <p:sp>
          <p:nvSpPr>
            <p:cNvPr id="49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sp>
        <p:nvSpPr>
          <p:cNvPr id="52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438876" y="3249459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53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462486" y="3931927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54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462486" y="4599593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55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6906356" y="5417108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6066366" y="5174576"/>
            <a:ext cx="630212" cy="799262"/>
            <a:chOff x="7950200" y="2133600"/>
            <a:chExt cx="444617" cy="120915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6906356" y="6029488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5874146" y="5766663"/>
            <a:ext cx="902336" cy="718486"/>
            <a:chOff x="4062143" y="3102872"/>
            <a:chExt cx="902336" cy="830997"/>
          </a:xfrm>
        </p:grpSpPr>
        <p:sp>
          <p:nvSpPr>
            <p:cNvPr id="61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sp>
        <p:nvSpPr>
          <p:cNvPr id="64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3514782" y="5423840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65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3538392" y="6106308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61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9" grpId="0" animBg="1"/>
      <p:bldP spid="30" grpId="0" animBg="1"/>
      <p:bldP spid="52" grpId="0" animBg="1"/>
      <p:bldP spid="53" grpId="0" animBg="1"/>
      <p:bldP spid="54" grpId="0" animBg="1"/>
      <p:bldP spid="55" grpId="0" animBg="1"/>
      <p:bldP spid="59" grpId="0" animBg="1"/>
      <p:bldP spid="64" grpId="0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114" y="564213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57" y="2012036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4114" y="1298679"/>
            <a:ext cx="7560840" cy="11387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Middle of any Surah </a:t>
            </a:r>
            <a:r>
              <a:rPr lang="en-US" b="1" dirty="0">
                <a:solidFill>
                  <a:schemeClr val="bg1"/>
                </a:solidFill>
              </a:rPr>
              <a:t> (2 </a:t>
            </a:r>
            <a:r>
              <a:rPr lang="en-US" b="1" dirty="0" err="1">
                <a:solidFill>
                  <a:schemeClr val="bg1"/>
                </a:solidFill>
              </a:rPr>
              <a:t>openions</a:t>
            </a:r>
            <a:r>
              <a:rPr lang="en-US" b="1" dirty="0">
                <a:solidFill>
                  <a:schemeClr val="bg1"/>
                </a:solidFill>
              </a:rPr>
              <a:t> about Al-</a:t>
            </a:r>
            <a:r>
              <a:rPr lang="en-US" b="1" dirty="0" err="1">
                <a:solidFill>
                  <a:schemeClr val="bg1"/>
                </a:solidFill>
              </a:rPr>
              <a:t>Tawbah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endParaRPr lang="ar-KW" b="1" dirty="0">
              <a:solidFill>
                <a:schemeClr val="bg1"/>
              </a:solidFill>
            </a:endParaRPr>
          </a:p>
          <a:p>
            <a:pPr lvl="0" algn="ctr"/>
            <a:r>
              <a:rPr lang="ar-KW" sz="2800" b="1" dirty="0" smtClean="0">
                <a:solidFill>
                  <a:schemeClr val="bg1"/>
                </a:solidFill>
              </a:rPr>
              <a:t>وسط </a:t>
            </a:r>
            <a:r>
              <a:rPr lang="ar-KW" sz="2800" b="1" dirty="0" smtClean="0">
                <a:solidFill>
                  <a:schemeClr val="bg1"/>
                </a:solidFill>
              </a:rPr>
              <a:t>أي سورة   </a:t>
            </a:r>
            <a:r>
              <a:rPr lang="ar-KW" b="1" dirty="0" smtClean="0">
                <a:solidFill>
                  <a:schemeClr val="bg1"/>
                </a:solidFill>
              </a:rPr>
              <a:t>(</a:t>
            </a:r>
            <a:r>
              <a:rPr lang="ar-KW" sz="2000" b="1" dirty="0" smtClean="0">
                <a:solidFill>
                  <a:schemeClr val="bg1"/>
                </a:solidFill>
              </a:rPr>
              <a:t>رأيان في التوبة</a:t>
            </a:r>
            <a:r>
              <a:rPr lang="ar-KW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886943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886943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91383" y="4680138"/>
            <a:ext cx="2262605" cy="1292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>
                <a:solidFill>
                  <a:srgbClr val="003192"/>
                </a:solidFill>
              </a:rPr>
              <a:t>قطع </a:t>
            </a:r>
            <a:r>
              <a:rPr lang="ar-KW" sz="1200" b="1" dirty="0" smtClean="0">
                <a:solidFill>
                  <a:srgbClr val="003192"/>
                </a:solidFill>
              </a:rPr>
              <a:t>الجميع</a:t>
            </a:r>
            <a:endParaRPr lang="en-US" sz="12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 smtClean="0">
                <a:solidFill>
                  <a:srgbClr val="003192"/>
                </a:solidFill>
              </a:rPr>
              <a:t>قطع </a:t>
            </a:r>
            <a:r>
              <a:rPr lang="ar-KW" sz="1200" b="1" dirty="0">
                <a:solidFill>
                  <a:srgbClr val="003192"/>
                </a:solidFill>
              </a:rPr>
              <a:t>الأول</a:t>
            </a:r>
            <a:r>
              <a:rPr lang="ar-KW" sz="1200" dirty="0">
                <a:solidFill>
                  <a:srgbClr val="003192"/>
                </a:solidFill>
              </a:rPr>
              <a:t> ووصل الثاني </a:t>
            </a:r>
            <a:r>
              <a:rPr lang="ar-KW" sz="1200" dirty="0" smtClean="0">
                <a:solidFill>
                  <a:srgbClr val="003192"/>
                </a:solidFill>
              </a:rPr>
              <a:t>بالثالث</a:t>
            </a:r>
            <a:endParaRPr lang="en-US" sz="12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 smtClean="0">
                <a:solidFill>
                  <a:srgbClr val="003192"/>
                </a:solidFill>
              </a:rPr>
              <a:t>وصل </a:t>
            </a:r>
            <a:r>
              <a:rPr lang="ar-KW" sz="1200" b="1" dirty="0">
                <a:solidFill>
                  <a:srgbClr val="003192"/>
                </a:solidFill>
              </a:rPr>
              <a:t>الأول</a:t>
            </a:r>
            <a:r>
              <a:rPr lang="ar-KW" sz="1200" dirty="0">
                <a:solidFill>
                  <a:srgbClr val="003192"/>
                </a:solidFill>
              </a:rPr>
              <a:t> بالثاني وقطع </a:t>
            </a:r>
            <a:r>
              <a:rPr lang="ar-KW" sz="1200" dirty="0" smtClean="0">
                <a:solidFill>
                  <a:srgbClr val="003192"/>
                </a:solidFill>
              </a:rPr>
              <a:t>الثالث.</a:t>
            </a:r>
            <a:endParaRPr lang="en-US" sz="12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 smtClean="0">
                <a:solidFill>
                  <a:srgbClr val="003192"/>
                </a:solidFill>
              </a:rPr>
              <a:t>وصل الجميع</a:t>
            </a:r>
            <a:r>
              <a:rPr lang="ar-KW" sz="1200" dirty="0" smtClean="0">
                <a:solidFill>
                  <a:srgbClr val="003192"/>
                </a:solidFill>
              </a:rPr>
              <a:t>.</a:t>
            </a:r>
            <a:endParaRPr lang="en-US" sz="1200" dirty="0">
              <a:solidFill>
                <a:srgbClr val="00319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37765" y="2735922"/>
            <a:ext cx="1008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7445" y="4581996"/>
            <a:ext cx="2880319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Saying the three </a:t>
            </a:r>
            <a:r>
              <a:rPr lang="en-US" sz="1200" b="1" dirty="0" smtClean="0">
                <a:solidFill>
                  <a:srgbClr val="003192"/>
                </a:solidFill>
              </a:rPr>
              <a:t>separately</a:t>
            </a:r>
            <a:r>
              <a:rPr lang="en-US" sz="1200" dirty="0" smtClean="0">
                <a:solidFill>
                  <a:srgbClr val="003192"/>
                </a:solidFill>
              </a:rPr>
              <a:t>.</a:t>
            </a:r>
            <a:endParaRPr lang="en-US" sz="1200" dirty="0">
              <a:solidFill>
                <a:srgbClr val="003192"/>
              </a:solidFill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Saying the </a:t>
            </a:r>
            <a:r>
              <a:rPr lang="en-US" sz="1200" b="1" dirty="0" err="1">
                <a:solidFill>
                  <a:srgbClr val="003192"/>
                </a:solidFill>
              </a:rPr>
              <a:t>Isti`adhah</a:t>
            </a:r>
            <a:r>
              <a:rPr lang="en-US" sz="1200" b="1" dirty="0">
                <a:solidFill>
                  <a:srgbClr val="003192"/>
                </a:solidFill>
              </a:rPr>
              <a:t> separately</a:t>
            </a:r>
            <a:r>
              <a:rPr lang="en-US" sz="1200" dirty="0">
                <a:solidFill>
                  <a:srgbClr val="003192"/>
                </a:solidFill>
              </a:rPr>
              <a:t> from the </a:t>
            </a:r>
            <a:r>
              <a:rPr lang="en-US" sz="1200" dirty="0" err="1">
                <a:solidFill>
                  <a:srgbClr val="003192"/>
                </a:solidFill>
              </a:rPr>
              <a:t>Basmalah</a:t>
            </a:r>
            <a:r>
              <a:rPr lang="en-US" sz="1200" dirty="0">
                <a:solidFill>
                  <a:srgbClr val="003192"/>
                </a:solidFill>
              </a:rPr>
              <a:t> and the first verse of the </a:t>
            </a:r>
            <a:r>
              <a:rPr lang="en-US" sz="1200" dirty="0" smtClean="0">
                <a:solidFill>
                  <a:srgbClr val="003192"/>
                </a:solidFill>
              </a:rPr>
              <a:t>Surah.</a:t>
            </a:r>
            <a:endParaRPr lang="en-US" sz="1200" dirty="0">
              <a:solidFill>
                <a:srgbClr val="003192"/>
              </a:solidFill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Saying the </a:t>
            </a:r>
            <a:r>
              <a:rPr lang="en-US" sz="1200" b="1" dirty="0" err="1">
                <a:solidFill>
                  <a:srgbClr val="003192"/>
                </a:solidFill>
              </a:rPr>
              <a:t>Isti`adhah</a:t>
            </a:r>
            <a:r>
              <a:rPr lang="en-US" sz="1200" b="1" dirty="0">
                <a:solidFill>
                  <a:srgbClr val="003192"/>
                </a:solidFill>
              </a:rPr>
              <a:t> and the </a:t>
            </a:r>
            <a:r>
              <a:rPr lang="en-US" sz="1200" b="1" dirty="0" err="1">
                <a:solidFill>
                  <a:srgbClr val="003192"/>
                </a:solidFill>
              </a:rPr>
              <a:t>Basmalah</a:t>
            </a:r>
            <a:r>
              <a:rPr lang="en-US" sz="1200" b="1" dirty="0">
                <a:solidFill>
                  <a:srgbClr val="003192"/>
                </a:solidFill>
              </a:rPr>
              <a:t> together</a:t>
            </a:r>
            <a:r>
              <a:rPr lang="en-US" sz="1200" dirty="0">
                <a:solidFill>
                  <a:srgbClr val="003192"/>
                </a:solidFill>
              </a:rPr>
              <a:t>, and then saying the first verse of the Surah </a:t>
            </a:r>
            <a:r>
              <a:rPr lang="en-US" sz="1200" dirty="0" smtClean="0">
                <a:solidFill>
                  <a:srgbClr val="003192"/>
                </a:solidFill>
              </a:rPr>
              <a:t>separately. </a:t>
            </a:r>
            <a:endParaRPr lang="en-US" sz="1200" dirty="0">
              <a:solidFill>
                <a:srgbClr val="003192"/>
              </a:solidFill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Reciting them all without </a:t>
            </a:r>
            <a:r>
              <a:rPr lang="en-US" sz="1200" b="1" dirty="0" smtClean="0">
                <a:solidFill>
                  <a:srgbClr val="003192"/>
                </a:solidFill>
              </a:rPr>
              <a:t>pausing</a:t>
            </a:r>
            <a:r>
              <a:rPr lang="en-US" sz="1200" dirty="0" smtClean="0">
                <a:solidFill>
                  <a:srgbClr val="003192"/>
                </a:solidFill>
              </a:rPr>
              <a:t>.</a:t>
            </a:r>
            <a:endParaRPr lang="en-US" sz="1200" dirty="0">
              <a:solidFill>
                <a:srgbClr val="00319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45676" y="2663914"/>
            <a:ext cx="2304256" cy="461665"/>
          </a:xfrm>
          <a:prstGeom prst="rect">
            <a:avLst/>
          </a:prstGeom>
          <a:solidFill>
            <a:srgbClr val="FCF6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With </a:t>
            </a:r>
            <a:r>
              <a:rPr lang="en-US" sz="2400" b="1" dirty="0" err="1" smtClean="0">
                <a:solidFill>
                  <a:srgbClr val="FF0000"/>
                </a:solidFill>
              </a:rPr>
              <a:t>Basmalah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01060" y="2663914"/>
            <a:ext cx="2592288" cy="461665"/>
          </a:xfrm>
          <a:prstGeom prst="rect">
            <a:avLst/>
          </a:prstGeom>
          <a:solidFill>
            <a:srgbClr val="FCF600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Without </a:t>
            </a:r>
            <a:r>
              <a:rPr lang="en-US" sz="2400" b="1" dirty="0" err="1" smtClean="0">
                <a:solidFill>
                  <a:srgbClr val="FF0000"/>
                </a:solidFill>
              </a:rPr>
              <a:t>Basmalah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683886" y="2735922"/>
            <a:ext cx="11521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220" y="4680138"/>
            <a:ext cx="1811492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KW" sz="1400" b="1" dirty="0">
                <a:solidFill>
                  <a:srgbClr val="003192"/>
                </a:solidFill>
              </a:rPr>
              <a:t>الوقف على الاستعاذة</a:t>
            </a:r>
            <a:r>
              <a:rPr lang="ar-KW" sz="1400" dirty="0">
                <a:solidFill>
                  <a:srgbClr val="003192"/>
                </a:solidFill>
              </a:rPr>
              <a:t> وفصلها عن أول السورة بدون بسملة.</a:t>
            </a:r>
            <a:endParaRPr lang="en-US" sz="1400" dirty="0">
              <a:solidFill>
                <a:srgbClr val="003192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KW" sz="1400" b="1" dirty="0" smtClean="0">
                <a:solidFill>
                  <a:srgbClr val="003192"/>
                </a:solidFill>
              </a:rPr>
              <a:t>وصل </a:t>
            </a:r>
            <a:r>
              <a:rPr lang="ar-KW" sz="1400" b="1" dirty="0">
                <a:solidFill>
                  <a:srgbClr val="003192"/>
                </a:solidFill>
              </a:rPr>
              <a:t>الاستعاذة</a:t>
            </a:r>
            <a:r>
              <a:rPr lang="ar-KW" sz="1400" dirty="0">
                <a:solidFill>
                  <a:srgbClr val="003192"/>
                </a:solidFill>
              </a:rPr>
              <a:t> بأول السورة بدون </a:t>
            </a:r>
            <a:r>
              <a:rPr lang="ar-KW" sz="1400" dirty="0" smtClean="0">
                <a:solidFill>
                  <a:srgbClr val="003192"/>
                </a:solidFill>
              </a:rPr>
              <a:t>بسملة.</a:t>
            </a:r>
            <a:endParaRPr lang="en-US" sz="1400" dirty="0">
              <a:solidFill>
                <a:srgbClr val="00319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0284" y="4725431"/>
            <a:ext cx="1896919" cy="15388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just" rtl="0">
              <a:buFont typeface="+mj-lt"/>
              <a:buAutoNum type="arabicPeriod"/>
            </a:pPr>
            <a:r>
              <a:rPr lang="en-US" sz="1100" dirty="0">
                <a:solidFill>
                  <a:srgbClr val="003192"/>
                </a:solidFill>
              </a:rPr>
              <a:t>To first start with the </a:t>
            </a:r>
            <a:r>
              <a:rPr lang="en-US" sz="1100" i="1" dirty="0" err="1">
                <a:solidFill>
                  <a:srgbClr val="003192"/>
                </a:solidFill>
              </a:rPr>
              <a:t>Isti`adhah</a:t>
            </a:r>
            <a:r>
              <a:rPr lang="en-US" sz="1100" dirty="0">
                <a:solidFill>
                  <a:srgbClr val="003192"/>
                </a:solidFill>
              </a:rPr>
              <a:t> and </a:t>
            </a:r>
            <a:r>
              <a:rPr lang="en-US" sz="1400" b="1" dirty="0">
                <a:solidFill>
                  <a:srgbClr val="003192"/>
                </a:solidFill>
              </a:rPr>
              <a:t>pause </a:t>
            </a:r>
            <a:endParaRPr lang="en-US" sz="1400" b="1" dirty="0" smtClean="0">
              <a:solidFill>
                <a:srgbClr val="003192"/>
              </a:solidFill>
            </a:endParaRPr>
          </a:p>
          <a:p>
            <a:pPr marL="457200" lvl="0" indent="-457200" algn="just" rtl="0">
              <a:buFont typeface="+mj-lt"/>
              <a:buAutoNum type="arabicPeriod"/>
            </a:pPr>
            <a:r>
              <a:rPr lang="en-US" sz="1100" dirty="0" smtClean="0">
                <a:solidFill>
                  <a:srgbClr val="003192"/>
                </a:solidFill>
              </a:rPr>
              <a:t>To </a:t>
            </a:r>
            <a:r>
              <a:rPr lang="en-US" sz="1100" dirty="0">
                <a:solidFill>
                  <a:srgbClr val="003192"/>
                </a:solidFill>
              </a:rPr>
              <a:t>first start with the </a:t>
            </a:r>
            <a:r>
              <a:rPr lang="en-US" sz="1100" i="1" dirty="0" err="1">
                <a:solidFill>
                  <a:srgbClr val="003192"/>
                </a:solidFill>
              </a:rPr>
              <a:t>Isti`adhah</a:t>
            </a:r>
            <a:r>
              <a:rPr lang="en-US" sz="1100" dirty="0">
                <a:solidFill>
                  <a:srgbClr val="003192"/>
                </a:solidFill>
              </a:rPr>
              <a:t>, and then recite the first verse of the Surah, </a:t>
            </a:r>
            <a:r>
              <a:rPr lang="en-US" sz="1400" b="1" dirty="0">
                <a:solidFill>
                  <a:srgbClr val="003192"/>
                </a:solidFill>
              </a:rPr>
              <a:t>without </a:t>
            </a:r>
            <a:r>
              <a:rPr lang="en-US" sz="1400" b="1" dirty="0" smtClean="0">
                <a:solidFill>
                  <a:srgbClr val="003192"/>
                </a:solidFill>
              </a:rPr>
              <a:t>pausing</a:t>
            </a:r>
            <a:endParaRPr lang="en-US" sz="11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82246" y="2149482"/>
            <a:ext cx="7726337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4000" b="1" dirty="0" smtClean="0">
                <a:solidFill>
                  <a:srgbClr val="FFFF00"/>
                </a:solidFill>
              </a:rPr>
              <a:t>Options 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 rtl="1"/>
            <a:r>
              <a:rPr lang="en-US" sz="4000" b="1" dirty="0" smtClean="0">
                <a:solidFill>
                  <a:srgbClr val="FFFF00"/>
                </a:solidFill>
              </a:rPr>
              <a:t>Between </a:t>
            </a:r>
            <a:r>
              <a:rPr lang="en-US" sz="4000" b="1" dirty="0">
                <a:solidFill>
                  <a:srgbClr val="FFFF00"/>
                </a:solidFill>
              </a:rPr>
              <a:t>2 consecutive </a:t>
            </a:r>
            <a:r>
              <a:rPr lang="en-US" sz="4000" b="1" dirty="0" err="1">
                <a:solidFill>
                  <a:srgbClr val="FFFF00"/>
                </a:solidFill>
              </a:rPr>
              <a:t>Surahs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أوجه ما بين السورتين </a:t>
            </a:r>
          </a:p>
        </p:txBody>
      </p:sp>
    </p:spTree>
    <p:extLst>
      <p:ext uri="{BB962C8B-B14F-4D97-AF65-F5344CB8AC3E}">
        <p14:creationId xmlns:p14="http://schemas.microsoft.com/office/powerpoint/2010/main" val="20477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024" y="591312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401" y="2182203"/>
            <a:ext cx="1944216" cy="2369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Any </a:t>
            </a:r>
            <a:r>
              <a:rPr lang="en-US" sz="2800" b="1" dirty="0" smtClean="0">
                <a:solidFill>
                  <a:schemeClr val="bg1"/>
                </a:solidFill>
              </a:rPr>
              <a:t>2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err="1" smtClean="0">
                <a:solidFill>
                  <a:schemeClr val="bg1"/>
                </a:solidFill>
              </a:rPr>
              <a:t>Anfal</a:t>
            </a:r>
            <a:r>
              <a:rPr lang="en-US" b="1" dirty="0" smtClean="0">
                <a:solidFill>
                  <a:schemeClr val="bg1"/>
                </a:solidFill>
              </a:rPr>
              <a:t> &amp; </a:t>
            </a:r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/>
            <a:r>
              <a:rPr lang="ar-KW" sz="2800" b="1" dirty="0">
                <a:solidFill>
                  <a:schemeClr val="bg1"/>
                </a:solidFill>
              </a:rPr>
              <a:t>أي سورتين </a:t>
            </a:r>
          </a:p>
          <a:p>
            <a:pPr lvl="0" algn="ctr"/>
            <a:r>
              <a:rPr lang="ar-KW" sz="2800" b="1" dirty="0">
                <a:solidFill>
                  <a:schemeClr val="bg1"/>
                </a:solidFill>
              </a:rPr>
              <a:t>سوى الأنفال </a:t>
            </a:r>
            <a:r>
              <a:rPr lang="ar-KW" sz="2800" b="1" dirty="0" smtClean="0">
                <a:solidFill>
                  <a:schemeClr val="bg1"/>
                </a:solidFill>
              </a:rPr>
              <a:t>والتوبة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256" y="2206752"/>
            <a:ext cx="4968361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وَلَمْ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يَكُنْ لَهُ كُفُوَاً أَحًدٌ *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بِسْمِ اللَّـهِ الرَّحْمَـٰنِ الرَّحِيمِ</a:t>
            </a:r>
            <a:r>
              <a:rPr lang="a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قُلْ أَعُوذُ بِرَبِّ الفَلَق 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://im28.gulfup.com/Ssg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96" y="2496989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2020-10-09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631" y="1974985"/>
            <a:ext cx="5825641" cy="338262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en-US" sz="8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sz="8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8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KW" sz="8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endParaRPr lang="en-US" sz="8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5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024" y="591312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9325478" y="2297003"/>
            <a:ext cx="1750413" cy="339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ولم يكن له كفواً أحدٌ</a:t>
            </a:r>
            <a:endParaRPr lang="en-CA" dirty="0"/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B4FEA9C4-C33E-424E-BE5B-28F1EA408066}"/>
              </a:ext>
            </a:extLst>
          </p:cNvPr>
          <p:cNvSpPr/>
          <p:nvPr/>
        </p:nvSpPr>
        <p:spPr>
          <a:xfrm>
            <a:off x="6355258" y="2297003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3421867" y="2297001"/>
            <a:ext cx="1833289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 smtClean="0"/>
              <a:t>أعوذ برب الفلق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B7B2517-E9C2-416B-9482-E5C5A80C6648}"/>
              </a:ext>
            </a:extLst>
          </p:cNvPr>
          <p:cNvGrpSpPr/>
          <p:nvPr/>
        </p:nvGrpSpPr>
        <p:grpSpPr>
          <a:xfrm>
            <a:off x="5526317" y="2029675"/>
            <a:ext cx="523220" cy="964514"/>
            <a:chOff x="7888051" y="2133600"/>
            <a:chExt cx="532177" cy="12091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A5FAAC3-A4EC-4D0A-A1F2-9229C4D1FA77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F55C89C-E7CE-4160-AD56-D1AB17290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9325478" y="3136433"/>
            <a:ext cx="1750413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/>
              <a:t>ولم يكن له كفواً أحدٌ</a:t>
            </a:r>
            <a:endParaRPr lang="en-CA" dirty="0"/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xmlns="" id="{78B382EC-2B66-4F20-9580-1AB6BE7B16C2}"/>
              </a:ext>
            </a:extLst>
          </p:cNvPr>
          <p:cNvSpPr/>
          <p:nvPr/>
        </p:nvSpPr>
        <p:spPr>
          <a:xfrm>
            <a:off x="6355258" y="3136432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3421867" y="3136431"/>
            <a:ext cx="1833289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/>
              <a:t>أعوذ برب الفلق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C189C59-56E9-47DA-9A72-9760AB33255D}"/>
              </a:ext>
            </a:extLst>
          </p:cNvPr>
          <p:cNvGrpSpPr/>
          <p:nvPr/>
        </p:nvGrpSpPr>
        <p:grpSpPr>
          <a:xfrm>
            <a:off x="5292763" y="2875475"/>
            <a:ext cx="902336" cy="923330"/>
            <a:chOff x="4062143" y="3102872"/>
            <a:chExt cx="902336" cy="923330"/>
          </a:xfrm>
        </p:grpSpPr>
        <p:sp>
          <p:nvSpPr>
            <p:cNvPr id="19" name="Arrow: Right 25">
              <a:extLst>
                <a:ext uri="{FF2B5EF4-FFF2-40B4-BE49-F238E27FC236}">
                  <a16:creationId xmlns:a16="http://schemas.microsoft.com/office/drawing/2014/main" xmlns="" id="{AF289A0F-77CE-4C74-860C-29604E494CBA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4D7301D-D32F-45C0-ABFC-7C03F462A368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D200597-13FB-4789-921E-20A0F23873D7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8550552" y="1984577"/>
            <a:ext cx="523220" cy="964514"/>
            <a:chOff x="7888051" y="2133600"/>
            <a:chExt cx="532177" cy="12091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8544454" y="2844794"/>
            <a:ext cx="523220" cy="964514"/>
            <a:chOff x="7888051" y="2133600"/>
            <a:chExt cx="532177" cy="12091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9325478" y="4029801"/>
            <a:ext cx="1750413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/>
              <a:t>ولم يكن له كفواً أحدٌ</a:t>
            </a:r>
            <a:endParaRPr lang="en-CA" dirty="0"/>
          </a:p>
        </p:txBody>
      </p:sp>
      <p:sp>
        <p:nvSpPr>
          <p:cNvPr id="29" name="Rectangle: Rounded Corners 39">
            <a:extLst>
              <a:ext uri="{FF2B5EF4-FFF2-40B4-BE49-F238E27FC236}">
                <a16:creationId xmlns:a16="http://schemas.microsoft.com/office/drawing/2014/main" xmlns="" id="{17A221CE-AC57-4E9A-BCDE-78B461DFA8DF}"/>
              </a:ext>
            </a:extLst>
          </p:cNvPr>
          <p:cNvSpPr/>
          <p:nvPr/>
        </p:nvSpPr>
        <p:spPr>
          <a:xfrm>
            <a:off x="6355258" y="4029800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30" name="Rectangle: Rounded Corners 40">
            <a:extLst>
              <a:ext uri="{FF2B5EF4-FFF2-40B4-BE49-F238E27FC236}">
                <a16:creationId xmlns:a16="http://schemas.microsoft.com/office/drawing/2014/main" xmlns="" id="{16F2F510-6E62-4677-853C-BBCF3E96DECF}"/>
              </a:ext>
            </a:extLst>
          </p:cNvPr>
          <p:cNvSpPr/>
          <p:nvPr/>
        </p:nvSpPr>
        <p:spPr>
          <a:xfrm>
            <a:off x="3421867" y="4029799"/>
            <a:ext cx="1833289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/>
              <a:t>أعوذ برب الفلق</a:t>
            </a:r>
            <a:endParaRPr lang="en-CA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8317360" y="3748133"/>
            <a:ext cx="902336" cy="923330"/>
            <a:chOff x="4062143" y="3102872"/>
            <a:chExt cx="902336" cy="923330"/>
          </a:xfrm>
        </p:grpSpPr>
        <p:sp>
          <p:nvSpPr>
            <p:cNvPr id="32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1276FD5-2246-4CAF-B950-D3350C237F09}"/>
              </a:ext>
            </a:extLst>
          </p:cNvPr>
          <p:cNvGrpSpPr/>
          <p:nvPr/>
        </p:nvGrpSpPr>
        <p:grpSpPr>
          <a:xfrm>
            <a:off x="5447430" y="3819874"/>
            <a:ext cx="523220" cy="964514"/>
            <a:chOff x="7888051" y="2133600"/>
            <a:chExt cx="532177" cy="12091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29C0AB6-751C-4B01-84C2-C6E0F6664308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6D3FAD2-6012-4A39-B604-A2F44F9C4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9325478" y="5021153"/>
            <a:ext cx="1750413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/>
              <a:t>ولم يكن له كفواً أحدٌ</a:t>
            </a:r>
            <a:endParaRPr lang="en-CA" dirty="0"/>
          </a:p>
        </p:txBody>
      </p:sp>
      <p:sp>
        <p:nvSpPr>
          <p:cNvPr id="39" name="Rectangle: Rounded Corners 50">
            <a:extLst>
              <a:ext uri="{FF2B5EF4-FFF2-40B4-BE49-F238E27FC236}">
                <a16:creationId xmlns:a16="http://schemas.microsoft.com/office/drawing/2014/main" xmlns="" id="{65DEA8AC-3B47-4A33-A320-437685DF3DBD}"/>
              </a:ext>
            </a:extLst>
          </p:cNvPr>
          <p:cNvSpPr/>
          <p:nvPr/>
        </p:nvSpPr>
        <p:spPr>
          <a:xfrm>
            <a:off x="6355258" y="5021152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40" name="Rectangle: Rounded Corners 51">
            <a:extLst>
              <a:ext uri="{FF2B5EF4-FFF2-40B4-BE49-F238E27FC236}">
                <a16:creationId xmlns:a16="http://schemas.microsoft.com/office/drawing/2014/main" xmlns="" id="{BB8B6CFD-52D8-4FC6-8FAB-7E1EFD601323}"/>
              </a:ext>
            </a:extLst>
          </p:cNvPr>
          <p:cNvSpPr/>
          <p:nvPr/>
        </p:nvSpPr>
        <p:spPr>
          <a:xfrm>
            <a:off x="3421867" y="5021151"/>
            <a:ext cx="1833289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/>
              <a:t>أعوذ برب الفلق</a:t>
            </a:r>
            <a:endParaRPr lang="en-CA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8317360" y="4765247"/>
            <a:ext cx="902336" cy="923330"/>
            <a:chOff x="4062143" y="3102872"/>
            <a:chExt cx="902336" cy="923330"/>
          </a:xfrm>
        </p:grpSpPr>
        <p:sp>
          <p:nvSpPr>
            <p:cNvPr id="42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D0F41B3-B0FD-40ED-9E3C-BBFE560EA147}"/>
              </a:ext>
            </a:extLst>
          </p:cNvPr>
          <p:cNvGrpSpPr/>
          <p:nvPr/>
        </p:nvGrpSpPr>
        <p:grpSpPr>
          <a:xfrm>
            <a:off x="5296569" y="4731145"/>
            <a:ext cx="902336" cy="923330"/>
            <a:chOff x="4062143" y="3102872"/>
            <a:chExt cx="902336" cy="923330"/>
          </a:xfrm>
        </p:grpSpPr>
        <p:sp>
          <p:nvSpPr>
            <p:cNvPr id="46" name="Arrow: Right 57">
              <a:extLst>
                <a:ext uri="{FF2B5EF4-FFF2-40B4-BE49-F238E27FC236}">
                  <a16:creationId xmlns:a16="http://schemas.microsoft.com/office/drawing/2014/main" xmlns="" id="{4980564F-568A-4EEC-8F25-5AE15549EDF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7508DD4-16C5-4106-8C8E-F7A45ED6AD99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F8FD2E4-D026-4038-B6CB-BC5DDC0AB743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EF2250B-9D54-40DE-A9B4-70EADA753441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3723072" y="4186514"/>
            <a:ext cx="7042416" cy="41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&quot;Not Allowed&quot; Symbol 11">
            <a:extLst>
              <a:ext uri="{FF2B5EF4-FFF2-40B4-BE49-F238E27FC236}">
                <a16:creationId xmlns:a16="http://schemas.microsoft.com/office/drawing/2014/main" xmlns="" id="{F7EEF25B-673A-4A35-94FD-B1B26B1EF727}"/>
              </a:ext>
            </a:extLst>
          </p:cNvPr>
          <p:cNvSpPr/>
          <p:nvPr/>
        </p:nvSpPr>
        <p:spPr>
          <a:xfrm>
            <a:off x="10765488" y="3827271"/>
            <a:ext cx="735126" cy="71848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1" name="&quot;Not Allowed&quot; Symbol 62">
            <a:extLst>
              <a:ext uri="{FF2B5EF4-FFF2-40B4-BE49-F238E27FC236}">
                <a16:creationId xmlns:a16="http://schemas.microsoft.com/office/drawing/2014/main" xmlns="" id="{669C2473-3FF7-4172-BBB8-54737B2810F0}"/>
              </a:ext>
            </a:extLst>
          </p:cNvPr>
          <p:cNvSpPr/>
          <p:nvPr/>
        </p:nvSpPr>
        <p:spPr>
          <a:xfrm>
            <a:off x="2882164" y="3853346"/>
            <a:ext cx="735126" cy="71848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7401" y="2182203"/>
            <a:ext cx="1944216" cy="2369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Any </a:t>
            </a:r>
            <a:r>
              <a:rPr lang="en-US" sz="2800" b="1" dirty="0" smtClean="0">
                <a:solidFill>
                  <a:schemeClr val="bg1"/>
                </a:solidFill>
              </a:rPr>
              <a:t>2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err="1" smtClean="0">
                <a:solidFill>
                  <a:schemeClr val="bg1"/>
                </a:solidFill>
              </a:rPr>
              <a:t>Anfal</a:t>
            </a:r>
            <a:r>
              <a:rPr lang="en-US" b="1" dirty="0" smtClean="0">
                <a:solidFill>
                  <a:schemeClr val="bg1"/>
                </a:solidFill>
              </a:rPr>
              <a:t> &amp; </a:t>
            </a:r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/>
            <a:r>
              <a:rPr lang="ar-KW" sz="2800" b="1" dirty="0">
                <a:solidFill>
                  <a:schemeClr val="bg1"/>
                </a:solidFill>
              </a:rPr>
              <a:t>أي سورتين </a:t>
            </a:r>
          </a:p>
          <a:p>
            <a:pPr lvl="0" algn="ctr"/>
            <a:r>
              <a:rPr lang="ar-KW" sz="2800" b="1" dirty="0">
                <a:solidFill>
                  <a:schemeClr val="bg1"/>
                </a:solidFill>
              </a:rPr>
              <a:t>سوى الأنفال </a:t>
            </a:r>
            <a:r>
              <a:rPr lang="ar-KW" sz="2800" b="1" dirty="0" smtClean="0">
                <a:solidFill>
                  <a:schemeClr val="bg1"/>
                </a:solidFill>
              </a:rPr>
              <a:t>والتوبة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0" grpId="0" animBg="1"/>
      <p:bldP spid="38" grpId="0" animBg="1"/>
      <p:bldP spid="39" grpId="0" animBg="1"/>
      <p:bldP spid="40" grpId="0" animBg="1"/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024" y="591312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Picture 2" descr="http://im28.gulfup.com/Ssg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96" y="2496989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177048" y="4425981"/>
            <a:ext cx="115212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6453" y="1394300"/>
            <a:ext cx="6613443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three separately:</a:t>
            </a:r>
            <a:r>
              <a:rPr lang="en-US" sz="2000" dirty="0">
                <a:solidFill>
                  <a:srgbClr val="003192"/>
                </a:solidFill>
              </a:rPr>
              <a:t> </a:t>
            </a:r>
            <a:r>
              <a:rPr lang="en-US" sz="2000" dirty="0" smtClean="0">
                <a:solidFill>
                  <a:srgbClr val="003192"/>
                </a:solidFill>
              </a:rPr>
              <a:t>the </a:t>
            </a:r>
            <a:r>
              <a:rPr lang="en-US" sz="2000" dirty="0">
                <a:solidFill>
                  <a:srgbClr val="003192"/>
                </a:solidFill>
              </a:rPr>
              <a:t>most preferable option.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</a:t>
            </a:r>
            <a:r>
              <a:rPr lang="en-US" sz="2000" b="1" dirty="0" smtClean="0">
                <a:solidFill>
                  <a:srgbClr val="003192"/>
                </a:solidFill>
              </a:rPr>
              <a:t>end of the </a:t>
            </a:r>
            <a:r>
              <a:rPr lang="en-US" sz="2000" b="1" dirty="0" err="1" smtClean="0">
                <a:solidFill>
                  <a:srgbClr val="003192"/>
                </a:solidFill>
              </a:rPr>
              <a:t>surah</a:t>
            </a:r>
            <a:r>
              <a:rPr lang="en-US" sz="2000" b="1" dirty="0" smtClean="0">
                <a:solidFill>
                  <a:srgbClr val="003192"/>
                </a:solidFill>
              </a:rPr>
              <a:t> </a:t>
            </a:r>
            <a:r>
              <a:rPr lang="en-US" sz="2000" b="1" dirty="0">
                <a:solidFill>
                  <a:srgbClr val="003192"/>
                </a:solidFill>
              </a:rPr>
              <a:t>separately</a:t>
            </a:r>
            <a:r>
              <a:rPr lang="en-US" sz="2000" dirty="0">
                <a:solidFill>
                  <a:srgbClr val="003192"/>
                </a:solidFill>
              </a:rPr>
              <a:t> from the </a:t>
            </a:r>
            <a:r>
              <a:rPr lang="en-US" sz="2000" dirty="0" err="1">
                <a:solidFill>
                  <a:srgbClr val="003192"/>
                </a:solidFill>
              </a:rPr>
              <a:t>Basmalah</a:t>
            </a:r>
            <a:r>
              <a:rPr lang="en-US" sz="2000" dirty="0">
                <a:solidFill>
                  <a:srgbClr val="003192"/>
                </a:solidFill>
              </a:rPr>
              <a:t> and the first verse of the Surah: </a:t>
            </a:r>
            <a:r>
              <a:rPr lang="en-US" sz="2000" dirty="0" smtClean="0">
                <a:solidFill>
                  <a:srgbClr val="003192"/>
                </a:solidFill>
              </a:rPr>
              <a:t>next in preference.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192"/>
                </a:solidFill>
              </a:rPr>
              <a:t>Reciting </a:t>
            </a:r>
            <a:r>
              <a:rPr lang="en-US" sz="2000" b="1" dirty="0">
                <a:solidFill>
                  <a:srgbClr val="003192"/>
                </a:solidFill>
              </a:rPr>
              <a:t>them all without </a:t>
            </a:r>
            <a:r>
              <a:rPr lang="en-US" sz="2000" b="1" dirty="0" smtClean="0">
                <a:solidFill>
                  <a:srgbClr val="003192"/>
                </a:solidFill>
              </a:rPr>
              <a:t>pausing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8889" y="3363904"/>
            <a:ext cx="6192688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0">
              <a:spcAft>
                <a:spcPts val="1200"/>
              </a:spcAft>
            </a:pP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Saying the end of the </a:t>
            </a:r>
            <a:r>
              <a:rPr lang="en-US" sz="1600" b="1" dirty="0" err="1" smtClean="0">
                <a:solidFill>
                  <a:schemeClr val="bg1"/>
                </a:solidFill>
              </a:rPr>
              <a:t>surah</a:t>
            </a:r>
            <a:r>
              <a:rPr lang="en-US" sz="1600" b="1" dirty="0" smtClean="0">
                <a:solidFill>
                  <a:schemeClr val="bg1"/>
                </a:solidFill>
              </a:rPr>
              <a:t> and the </a:t>
            </a:r>
            <a:r>
              <a:rPr lang="en-US" sz="1600" b="1" dirty="0" err="1" smtClean="0">
                <a:solidFill>
                  <a:schemeClr val="bg1"/>
                </a:solidFill>
              </a:rPr>
              <a:t>Basmalah</a:t>
            </a:r>
            <a:r>
              <a:rPr lang="en-US" sz="1600" b="1" dirty="0" smtClean="0">
                <a:solidFill>
                  <a:schemeClr val="bg1"/>
                </a:solidFill>
              </a:rPr>
              <a:t> together</a:t>
            </a:r>
            <a:r>
              <a:rPr lang="en-US" sz="1600" dirty="0" smtClean="0">
                <a:solidFill>
                  <a:schemeClr val="bg1"/>
                </a:solidFill>
              </a:rPr>
              <a:t>, and then saying the first verse of the </a:t>
            </a:r>
            <a:r>
              <a:rPr lang="en-US" sz="1600" dirty="0" err="1" smtClean="0">
                <a:solidFill>
                  <a:schemeClr val="bg1"/>
                </a:solidFill>
              </a:rPr>
              <a:t>Surah</a:t>
            </a:r>
            <a:r>
              <a:rPr lang="en-US" sz="1600" dirty="0" smtClean="0">
                <a:solidFill>
                  <a:schemeClr val="bg1"/>
                </a:solidFill>
              </a:rPr>
              <a:t> separately.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7438" y="4510918"/>
            <a:ext cx="661344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>
                <a:solidFill>
                  <a:srgbClr val="003192"/>
                </a:solidFill>
              </a:rPr>
              <a:t>قطع الجميع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r>
              <a:rPr lang="ar-KW" sz="2000" dirty="0" smtClean="0">
                <a:solidFill>
                  <a:srgbClr val="003192"/>
                </a:solidFill>
              </a:rPr>
              <a:t>وهذا </a:t>
            </a:r>
            <a:r>
              <a:rPr lang="ar-KW" sz="2000" dirty="0">
                <a:solidFill>
                  <a:srgbClr val="003192"/>
                </a:solidFill>
              </a:rPr>
              <a:t>الوجه أفضلها.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قطع </a:t>
            </a:r>
            <a:r>
              <a:rPr lang="ar-KW" sz="2000" b="1" dirty="0">
                <a:solidFill>
                  <a:srgbClr val="003192"/>
                </a:solidFill>
              </a:rPr>
              <a:t>الأول</a:t>
            </a:r>
            <a:r>
              <a:rPr lang="ar-KW" sz="2000" dirty="0">
                <a:solidFill>
                  <a:srgbClr val="003192"/>
                </a:solidFill>
              </a:rPr>
              <a:t> ووصل الثاني بالثالث: </a:t>
            </a:r>
            <a:r>
              <a:rPr lang="ar-KW" sz="2000" dirty="0" smtClean="0">
                <a:solidFill>
                  <a:srgbClr val="003192"/>
                </a:solidFill>
              </a:rPr>
              <a:t>وهو </a:t>
            </a:r>
            <a:r>
              <a:rPr lang="ar-KW" sz="2000" dirty="0">
                <a:solidFill>
                  <a:srgbClr val="003192"/>
                </a:solidFill>
              </a:rPr>
              <a:t>يلي الوجه الأول في الأفضلية.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وصل الجميع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4217" y="5834357"/>
            <a:ext cx="5760640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>
              <a:spcAft>
                <a:spcPts val="1200"/>
              </a:spcAft>
            </a:pPr>
            <a:r>
              <a:rPr lang="ar-KW" sz="2000" b="1" dirty="0" smtClean="0">
                <a:solidFill>
                  <a:schemeClr val="bg1"/>
                </a:solidFill>
              </a:rPr>
              <a:t>   وصل الأول</a:t>
            </a:r>
            <a:r>
              <a:rPr lang="ar-KW" sz="2000" dirty="0" smtClean="0">
                <a:solidFill>
                  <a:schemeClr val="bg1"/>
                </a:solidFill>
              </a:rPr>
              <a:t> بالثاني وقطع الثالث.  </a:t>
            </a:r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401" y="2182203"/>
            <a:ext cx="1944216" cy="2369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Any </a:t>
            </a:r>
            <a:r>
              <a:rPr lang="en-US" sz="2800" b="1" dirty="0" smtClean="0">
                <a:solidFill>
                  <a:schemeClr val="bg1"/>
                </a:solidFill>
              </a:rPr>
              <a:t>2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err="1" smtClean="0">
                <a:solidFill>
                  <a:schemeClr val="bg1"/>
                </a:solidFill>
              </a:rPr>
              <a:t>Anfal</a:t>
            </a:r>
            <a:r>
              <a:rPr lang="en-US" b="1" dirty="0" smtClean="0">
                <a:solidFill>
                  <a:schemeClr val="bg1"/>
                </a:solidFill>
              </a:rPr>
              <a:t> &amp; </a:t>
            </a:r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/>
            <a:r>
              <a:rPr lang="ar-KW" sz="2800" b="1" dirty="0">
                <a:solidFill>
                  <a:schemeClr val="bg1"/>
                </a:solidFill>
              </a:rPr>
              <a:t>أي سورتين </a:t>
            </a:r>
          </a:p>
          <a:p>
            <a:pPr lvl="0" algn="ctr"/>
            <a:r>
              <a:rPr lang="ar-KW" sz="2800" b="1" dirty="0">
                <a:solidFill>
                  <a:schemeClr val="bg1"/>
                </a:solidFill>
              </a:rPr>
              <a:t>سوى الأنفال </a:t>
            </a:r>
            <a:r>
              <a:rPr lang="ar-KW" sz="2800" b="1" dirty="0" smtClean="0">
                <a:solidFill>
                  <a:schemeClr val="bg1"/>
                </a:solidFill>
              </a:rPr>
              <a:t>والتوبة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024" y="591312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Picture 2" descr="http://im28.gulfup.com/Ssg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96" y="2496989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8185" y="1846266"/>
            <a:ext cx="1944216" cy="1938992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  <a:r>
              <a:rPr lang="en-US" sz="2400" b="1" dirty="0" err="1" smtClean="0">
                <a:solidFill>
                  <a:srgbClr val="FF0000"/>
                </a:solidFill>
              </a:rPr>
              <a:t>Anfal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Tawbah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بين</a:t>
            </a: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الأنفال </a:t>
            </a:r>
            <a:r>
              <a:rPr lang="ar-KW" sz="2400" b="1" dirty="0" smtClean="0">
                <a:solidFill>
                  <a:srgbClr val="FF0000"/>
                </a:solidFill>
              </a:rPr>
              <a:t>والتوبة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4569" y="2246376"/>
            <a:ext cx="496836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إِنَّ اللَّهَ بِكُلِّ شَيْئٍ عَلِيمٌ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بَرَاءَةٌ مِنَ اللهِ وَرَسُولِهَ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a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024" y="591312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Picture 2" descr="http://im28.gulfup.com/Ssg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96" y="2496989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7068299" y="2291893"/>
            <a:ext cx="1918578" cy="339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2883401" y="2393883"/>
            <a:ext cx="1952856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B7B2517-E9C2-416B-9482-E5C5A80C6648}"/>
              </a:ext>
            </a:extLst>
          </p:cNvPr>
          <p:cNvGrpSpPr/>
          <p:nvPr/>
        </p:nvGrpSpPr>
        <p:grpSpPr>
          <a:xfrm>
            <a:off x="6351587" y="1979467"/>
            <a:ext cx="523220" cy="964514"/>
            <a:chOff x="7888051" y="2133600"/>
            <a:chExt cx="532177" cy="12091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A5FAAC3-A4EC-4D0A-A1F2-9229C4D1FA77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F55C89C-E7CE-4160-AD56-D1AB17290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7133429" y="4445848"/>
            <a:ext cx="1918578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17" name="Rectangle: Rounded Corners 51">
            <a:extLst>
              <a:ext uri="{FF2B5EF4-FFF2-40B4-BE49-F238E27FC236}">
                <a16:creationId xmlns:a16="http://schemas.microsoft.com/office/drawing/2014/main" xmlns="" id="{BB8B6CFD-52D8-4FC6-8FAB-7E1EFD601323}"/>
              </a:ext>
            </a:extLst>
          </p:cNvPr>
          <p:cNvSpPr/>
          <p:nvPr/>
        </p:nvSpPr>
        <p:spPr>
          <a:xfrm>
            <a:off x="3087779" y="4470495"/>
            <a:ext cx="1856241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6141452" y="4256165"/>
            <a:ext cx="902336" cy="923330"/>
            <a:chOff x="4062143" y="3102872"/>
            <a:chExt cx="902336" cy="923330"/>
          </a:xfrm>
        </p:grpSpPr>
        <p:sp>
          <p:nvSpPr>
            <p:cNvPr id="19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sp>
        <p:nvSpPr>
          <p:cNvPr id="22" name="Rectangle: Rounded Corners 16">
            <a:extLst>
              <a:ext uri="{FF2B5EF4-FFF2-40B4-BE49-F238E27FC236}">
                <a16:creationId xmlns:a16="http://schemas.microsoft.com/office/drawing/2014/main" xmlns="" id="{39C352E9-30CD-427E-B006-53EB7818EE68}"/>
              </a:ext>
            </a:extLst>
          </p:cNvPr>
          <p:cNvSpPr/>
          <p:nvPr/>
        </p:nvSpPr>
        <p:spPr>
          <a:xfrm>
            <a:off x="7133429" y="3341212"/>
            <a:ext cx="1918578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23" name="Rectangle: Rounded Corners 17">
            <a:extLst>
              <a:ext uri="{FF2B5EF4-FFF2-40B4-BE49-F238E27FC236}">
                <a16:creationId xmlns:a16="http://schemas.microsoft.com/office/drawing/2014/main" xmlns="" id="{DD26F5BB-BA0C-4ECB-A310-F2662885DA4E}"/>
              </a:ext>
            </a:extLst>
          </p:cNvPr>
          <p:cNvSpPr/>
          <p:nvPr/>
        </p:nvSpPr>
        <p:spPr>
          <a:xfrm>
            <a:off x="2955561" y="3287051"/>
            <a:ext cx="1880696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57E89B5-1909-4650-8BCF-DC337AF750C4}"/>
              </a:ext>
            </a:extLst>
          </p:cNvPr>
          <p:cNvGrpSpPr/>
          <p:nvPr/>
        </p:nvGrpSpPr>
        <p:grpSpPr>
          <a:xfrm>
            <a:off x="4836257" y="3190011"/>
            <a:ext cx="2507370" cy="679581"/>
            <a:chOff x="4806306" y="5405049"/>
            <a:chExt cx="2507370" cy="679581"/>
          </a:xfrm>
          <a:solidFill>
            <a:srgbClr val="FFC000"/>
          </a:solidFill>
        </p:grpSpPr>
        <p:sp>
          <p:nvSpPr>
            <p:cNvPr id="25" name="Flowchart: Preparation 24">
              <a:extLst>
                <a:ext uri="{FF2B5EF4-FFF2-40B4-BE49-F238E27FC236}">
                  <a16:creationId xmlns:a16="http://schemas.microsoft.com/office/drawing/2014/main" xmlns="" id="{67C0FF07-D298-4B57-86A9-C9FF9FEE9F87}"/>
                </a:ext>
              </a:extLst>
            </p:cNvPr>
            <p:cNvSpPr/>
            <p:nvPr/>
          </p:nvSpPr>
          <p:spPr>
            <a:xfrm>
              <a:off x="5476240" y="5547360"/>
              <a:ext cx="1330960" cy="369332"/>
            </a:xfrm>
            <a:prstGeom prst="flowChartPreparation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CA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6DDE2-E3FE-47CB-9554-D90153CEB028}"/>
                </a:ext>
              </a:extLst>
            </p:cNvPr>
            <p:cNvSpPr txBox="1"/>
            <p:nvPr/>
          </p:nvSpPr>
          <p:spPr>
            <a:xfrm>
              <a:off x="4806306" y="5405049"/>
              <a:ext cx="91871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Pause</a:t>
              </a:r>
              <a:endParaRPr lang="en-CA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5D30A43-EF2D-4B82-8FE2-DA8C400C870A}"/>
                </a:ext>
              </a:extLst>
            </p:cNvPr>
            <p:cNvSpPr txBox="1"/>
            <p:nvPr/>
          </p:nvSpPr>
          <p:spPr>
            <a:xfrm>
              <a:off x="6394958" y="5715298"/>
              <a:ext cx="91871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b="1" dirty="0"/>
                <a:t>سكت</a:t>
              </a:r>
              <a:endParaRPr lang="en-CA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8185" y="1846266"/>
            <a:ext cx="1944216" cy="1938992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  <a:r>
              <a:rPr lang="en-US" sz="2400" b="1" dirty="0" err="1" smtClean="0">
                <a:solidFill>
                  <a:srgbClr val="FF0000"/>
                </a:solidFill>
              </a:rPr>
              <a:t>Anfal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Tawbah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بين</a:t>
            </a: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الأنفال </a:t>
            </a:r>
            <a:r>
              <a:rPr lang="ar-KW" sz="2400" b="1" dirty="0" smtClean="0">
                <a:solidFill>
                  <a:srgbClr val="FF0000"/>
                </a:solidFill>
              </a:rPr>
              <a:t>والتوبة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024" y="591312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Picture 2" descr="http://im28.gulfup.com/Ssg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96" y="2496989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98185" y="1846266"/>
            <a:ext cx="1944216" cy="1938992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  <a:r>
              <a:rPr lang="en-US" sz="2400" b="1" dirty="0" err="1" smtClean="0">
                <a:solidFill>
                  <a:srgbClr val="FF0000"/>
                </a:solidFill>
              </a:rPr>
              <a:t>Anfal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Tawbah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بين</a:t>
            </a: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الأنفال </a:t>
            </a:r>
            <a:r>
              <a:rPr lang="ar-KW" sz="2400" b="1" dirty="0" smtClean="0">
                <a:solidFill>
                  <a:srgbClr val="FF0000"/>
                </a:solidFill>
              </a:rPr>
              <a:t>والتوبة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3251" y="1369212"/>
            <a:ext cx="6436645" cy="2893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3192"/>
                </a:solidFill>
              </a:rPr>
              <a:t>Separation</a:t>
            </a:r>
            <a:r>
              <a:rPr lang="en-US" dirty="0">
                <a:solidFill>
                  <a:srgbClr val="003192"/>
                </a:solidFill>
              </a:rPr>
              <a:t>: By pausing for a while and taking one's breath after reciting the last verse of </a:t>
            </a:r>
            <a:r>
              <a:rPr lang="en-US" dirty="0" err="1">
                <a:solidFill>
                  <a:srgbClr val="003192"/>
                </a:solidFill>
              </a:rPr>
              <a:t>Surat</a:t>
            </a:r>
            <a:r>
              <a:rPr lang="en-US" dirty="0">
                <a:solidFill>
                  <a:srgbClr val="003192"/>
                </a:solidFill>
              </a:rPr>
              <a:t> Al-</a:t>
            </a:r>
            <a:r>
              <a:rPr lang="en-US" dirty="0" err="1">
                <a:solidFill>
                  <a:srgbClr val="003192"/>
                </a:solidFill>
              </a:rPr>
              <a:t>Anfal</a:t>
            </a:r>
            <a:r>
              <a:rPr lang="en-US" dirty="0">
                <a:solidFill>
                  <a:srgbClr val="003192"/>
                </a:solidFill>
              </a:rPr>
              <a:t>.</a:t>
            </a:r>
          </a:p>
          <a:p>
            <a:pPr marL="342900" lvl="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3192"/>
                </a:solidFill>
              </a:rPr>
              <a:t>Making a breathless </a:t>
            </a:r>
            <a:r>
              <a:rPr lang="en-US" sz="2400" b="1" dirty="0">
                <a:solidFill>
                  <a:srgbClr val="003192"/>
                </a:solidFill>
              </a:rPr>
              <a:t>pause</a:t>
            </a:r>
            <a:r>
              <a:rPr lang="en-US" dirty="0">
                <a:solidFill>
                  <a:srgbClr val="003192"/>
                </a:solidFill>
              </a:rPr>
              <a:t>: By pausing for a short period after reciting the last verse of Surah Al-</a:t>
            </a:r>
            <a:r>
              <a:rPr lang="en-US" dirty="0" err="1">
                <a:solidFill>
                  <a:srgbClr val="003192"/>
                </a:solidFill>
              </a:rPr>
              <a:t>Anfal</a:t>
            </a:r>
            <a:r>
              <a:rPr lang="en-US" dirty="0">
                <a:solidFill>
                  <a:srgbClr val="003192"/>
                </a:solidFill>
              </a:rPr>
              <a:t>, without taking a new breath before resuming the recitation.</a:t>
            </a:r>
          </a:p>
          <a:p>
            <a:pPr marL="342900" lvl="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3192"/>
                </a:solidFill>
              </a:rPr>
              <a:t>Joining</a:t>
            </a:r>
            <a:r>
              <a:rPr lang="en-US" dirty="0">
                <a:solidFill>
                  <a:srgbClr val="003192"/>
                </a:solidFill>
              </a:rPr>
              <a:t>: By reciting the last verse of </a:t>
            </a:r>
            <a:r>
              <a:rPr lang="en-US" dirty="0" err="1">
                <a:solidFill>
                  <a:srgbClr val="003192"/>
                </a:solidFill>
              </a:rPr>
              <a:t>Surat</a:t>
            </a:r>
            <a:r>
              <a:rPr lang="en-US" dirty="0">
                <a:solidFill>
                  <a:srgbClr val="003192"/>
                </a:solidFill>
              </a:rPr>
              <a:t> Al-</a:t>
            </a:r>
            <a:r>
              <a:rPr lang="en-US" dirty="0" err="1">
                <a:solidFill>
                  <a:srgbClr val="003192"/>
                </a:solidFill>
              </a:rPr>
              <a:t>Anfal</a:t>
            </a:r>
            <a:r>
              <a:rPr lang="en-US" dirty="0">
                <a:solidFill>
                  <a:srgbClr val="003192"/>
                </a:solidFill>
              </a:rPr>
              <a:t> with the first verse of </a:t>
            </a:r>
            <a:r>
              <a:rPr lang="en-US" dirty="0" err="1">
                <a:solidFill>
                  <a:srgbClr val="003192"/>
                </a:solidFill>
              </a:rPr>
              <a:t>Surat</a:t>
            </a:r>
            <a:r>
              <a:rPr lang="en-US" dirty="0">
                <a:solidFill>
                  <a:srgbClr val="003192"/>
                </a:solidFill>
              </a:rPr>
              <a:t> Al-</a:t>
            </a:r>
            <a:r>
              <a:rPr lang="en-US" dirty="0" err="1">
                <a:solidFill>
                  <a:srgbClr val="003192"/>
                </a:solidFill>
              </a:rPr>
              <a:t>Tawbah</a:t>
            </a:r>
            <a:r>
              <a:rPr lang="en-US" dirty="0">
                <a:solidFill>
                  <a:srgbClr val="003192"/>
                </a:solidFill>
              </a:rPr>
              <a:t> in the same breath and without making a breathless pause.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03004" y="4304747"/>
            <a:ext cx="15943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4043" y="4348225"/>
            <a:ext cx="5616624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KW" sz="2400" b="1" dirty="0">
                <a:solidFill>
                  <a:srgbClr val="003192"/>
                </a:solidFill>
              </a:rPr>
              <a:t>القطع</a:t>
            </a:r>
            <a:r>
              <a:rPr lang="ar-KW" sz="2400" dirty="0">
                <a:solidFill>
                  <a:srgbClr val="003192"/>
                </a:solidFill>
              </a:rPr>
              <a:t>: أي الوقف على آخر الأنفال مع التنفس.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السَّكْت</a:t>
            </a:r>
            <a:r>
              <a:rPr lang="ar-KW" sz="2400" dirty="0">
                <a:solidFill>
                  <a:srgbClr val="003192"/>
                </a:solidFill>
              </a:rPr>
              <a:t>: أي قطع الصوت لِمُدَّة يسيرة بدون تنفس.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الوصل</a:t>
            </a:r>
            <a:r>
              <a:rPr lang="ar-KW" sz="2400" dirty="0">
                <a:solidFill>
                  <a:srgbClr val="003192"/>
                </a:solidFill>
              </a:rPr>
              <a:t>: أي وصل آخر الأنفال بأول التوبة.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64346" y="2030961"/>
            <a:ext cx="730830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Lexically</a:t>
            </a:r>
            <a:r>
              <a:rPr lang="en-US" sz="2800" b="1" dirty="0" smtClean="0">
                <a:solidFill>
                  <a:srgbClr val="FF0000"/>
                </a:solidFill>
              </a:rPr>
              <a:t>:   </a:t>
            </a:r>
            <a:r>
              <a:rPr lang="en-US" sz="2400" dirty="0" smtClean="0">
                <a:solidFill>
                  <a:srgbClr val="003192"/>
                </a:solidFill>
              </a:rPr>
              <a:t>seeking </a:t>
            </a:r>
            <a:r>
              <a:rPr lang="en-US" sz="2400" dirty="0">
                <a:solidFill>
                  <a:srgbClr val="003192"/>
                </a:solidFill>
              </a:rPr>
              <a:t>refuge and shelter. </a:t>
            </a:r>
            <a:r>
              <a:rPr lang="en-US" sz="2800" b="1" dirty="0" smtClean="0">
                <a:solidFill>
                  <a:srgbClr val="FF0000"/>
                </a:solidFill>
              </a:rPr>
              <a:t>Conventionally:</a:t>
            </a:r>
          </a:p>
          <a:p>
            <a:pPr marL="892175" algn="ctr" rtl="0"/>
            <a:r>
              <a:rPr lang="en-US" sz="2400" dirty="0" smtClean="0">
                <a:solidFill>
                  <a:srgbClr val="003192"/>
                </a:solidFill>
              </a:rPr>
              <a:t>a </a:t>
            </a:r>
            <a:r>
              <a:rPr lang="en-US" sz="2400" b="1" u="sng" dirty="0">
                <a:solidFill>
                  <a:srgbClr val="003192"/>
                </a:solidFill>
              </a:rPr>
              <a:t>phrase by means of which one seeks refuge and shelter with Allah </a:t>
            </a:r>
            <a:endParaRPr lang="en-US" sz="2400" b="1" u="sng" dirty="0" smtClean="0">
              <a:solidFill>
                <a:srgbClr val="003192"/>
              </a:solidFill>
            </a:endParaRPr>
          </a:p>
          <a:p>
            <a:pPr algn="ctr" rtl="0"/>
            <a:r>
              <a:rPr lang="en-US" sz="2400" dirty="0" smtClean="0">
                <a:solidFill>
                  <a:srgbClr val="003192"/>
                </a:solidFill>
              </a:rPr>
              <a:t>against </a:t>
            </a:r>
            <a:r>
              <a:rPr lang="en-US" sz="2400" dirty="0">
                <a:solidFill>
                  <a:srgbClr val="003192"/>
                </a:solidFill>
              </a:rPr>
              <a:t>the accursed Satan.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165" y="1931693"/>
            <a:ext cx="1584176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Definition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التعريف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19051" y="445546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KW" sz="2800" b="1" dirty="0">
                <a:solidFill>
                  <a:srgbClr val="FF0000"/>
                </a:solidFill>
              </a:rPr>
              <a:t>لـــــغـــــة</a:t>
            </a:r>
            <a:r>
              <a:rPr lang="ar-KW" dirty="0">
                <a:solidFill>
                  <a:srgbClr val="003192"/>
                </a:solidFill>
              </a:rPr>
              <a:t>:    الالتجاء والاعتصام والتحصُّن.</a:t>
            </a:r>
            <a:endParaRPr lang="en-US" dirty="0">
              <a:solidFill>
                <a:srgbClr val="003192"/>
              </a:solidFill>
            </a:endParaRPr>
          </a:p>
          <a:p>
            <a:pPr algn="r" rtl="1"/>
            <a:r>
              <a:rPr lang="ar-KW" sz="2800" b="1" dirty="0">
                <a:solidFill>
                  <a:srgbClr val="FF0000"/>
                </a:solidFill>
              </a:rPr>
              <a:t>اصطلاحًا</a:t>
            </a:r>
            <a:r>
              <a:rPr lang="ar-KW" dirty="0">
                <a:solidFill>
                  <a:srgbClr val="003192"/>
                </a:solidFill>
              </a:rPr>
              <a:t>: </a:t>
            </a:r>
          </a:p>
          <a:p>
            <a:pPr algn="ctr" rtl="1"/>
            <a:r>
              <a:rPr lang="ar-KW" b="1" u="sng" dirty="0">
                <a:solidFill>
                  <a:srgbClr val="003192"/>
                </a:solidFill>
              </a:rPr>
              <a:t>لفظ يحصل به الالتجاء إلى الله تعالى، والاعتصام والتحصن به</a:t>
            </a:r>
          </a:p>
          <a:p>
            <a:pPr algn="ctr"/>
            <a:r>
              <a:rPr lang="ar-KW" dirty="0">
                <a:solidFill>
                  <a:srgbClr val="003192"/>
                </a:solidFill>
              </a:rPr>
              <a:t>من الشيطان الرجيم</a:t>
            </a:r>
            <a:endParaRPr lang="ar-KW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165" y="1931693"/>
            <a:ext cx="1584176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</a:rPr>
              <a:t>Its Ruling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حُكْمُهَا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1935090"/>
            <a:ext cx="7308304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The </a:t>
            </a:r>
            <a:r>
              <a:rPr lang="en-US" sz="2000" b="1" dirty="0" smtClean="0">
                <a:solidFill>
                  <a:srgbClr val="003192"/>
                </a:solidFill>
              </a:rPr>
              <a:t>majority: </a:t>
            </a:r>
            <a:r>
              <a:rPr lang="en-US" sz="2000" b="1" u="sng" dirty="0" smtClean="0">
                <a:solidFill>
                  <a:srgbClr val="FF0000"/>
                </a:solidFill>
              </a:rPr>
              <a:t>preferable </a:t>
            </a:r>
            <a:r>
              <a:rPr lang="en-US" sz="2000" b="1" u="sng" dirty="0">
                <a:solidFill>
                  <a:srgbClr val="FF0000"/>
                </a:solidFill>
              </a:rPr>
              <a:t>to recite it at the beginning </a:t>
            </a:r>
            <a:r>
              <a:rPr lang="en-US" sz="2000" dirty="0">
                <a:solidFill>
                  <a:srgbClr val="003192"/>
                </a:solidFill>
              </a:rPr>
              <a:t>of recitation. </a:t>
            </a:r>
            <a:endParaRPr lang="en-US" sz="2000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1400" dirty="0" smtClean="0">
                <a:solidFill>
                  <a:srgbClr val="003192"/>
                </a:solidFill>
              </a:rPr>
              <a:t>They </a:t>
            </a:r>
            <a:r>
              <a:rPr lang="en-US" sz="1400" dirty="0">
                <a:solidFill>
                  <a:srgbClr val="003192"/>
                </a:solidFill>
              </a:rPr>
              <a:t>built their opinion upon interpreting </a:t>
            </a:r>
            <a:r>
              <a:rPr lang="en-US" sz="1400" dirty="0" smtClean="0">
                <a:solidFill>
                  <a:srgbClr val="003192"/>
                </a:solidFill>
              </a:rPr>
              <a:t>the verses to </a:t>
            </a:r>
            <a:r>
              <a:rPr lang="en-US" sz="1400" dirty="0">
                <a:solidFill>
                  <a:srgbClr val="003192"/>
                </a:solidFill>
              </a:rPr>
              <a:t>mean it is preferable to do so, however if a reciter does not utter it, he is not sinful. </a:t>
            </a:r>
            <a:endParaRPr lang="en-US" sz="1400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1400" dirty="0" smtClean="0">
                <a:solidFill>
                  <a:srgbClr val="003192"/>
                </a:solidFill>
              </a:rPr>
              <a:t>Yet </a:t>
            </a:r>
            <a:r>
              <a:rPr lang="en-US" sz="1400" dirty="0">
                <a:solidFill>
                  <a:srgbClr val="003192"/>
                </a:solidFill>
              </a:rPr>
              <a:t>another group of the scholars opine that it is </a:t>
            </a:r>
            <a:r>
              <a:rPr lang="en-US" b="1" u="sng" dirty="0">
                <a:solidFill>
                  <a:srgbClr val="003192"/>
                </a:solidFill>
              </a:rPr>
              <a:t>obligatory</a:t>
            </a:r>
            <a:r>
              <a:rPr lang="en-US" dirty="0">
                <a:solidFill>
                  <a:srgbClr val="003192"/>
                </a:solidFill>
              </a:rPr>
              <a:t> </a:t>
            </a:r>
            <a:r>
              <a:rPr lang="en-US" sz="1400" dirty="0">
                <a:solidFill>
                  <a:srgbClr val="003192"/>
                </a:solidFill>
              </a:rPr>
              <a:t>to mention it at the beginning of recitation, where they interpreted the abovementioned verse to mean obligation</a:t>
            </a:r>
            <a:r>
              <a:rPr lang="en-US" sz="1400" dirty="0" smtClean="0">
                <a:solidFill>
                  <a:srgbClr val="003192"/>
                </a:solidFill>
              </a:rPr>
              <a:t>.</a:t>
            </a:r>
            <a:endParaRPr lang="en-US" sz="1400" dirty="0">
              <a:solidFill>
                <a:srgbClr val="00319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5952" y="3869006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KW" sz="2400" b="1" dirty="0">
                <a:solidFill>
                  <a:srgbClr val="003192"/>
                </a:solidFill>
              </a:rPr>
              <a:t>الجمهور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  <a:r>
              <a:rPr lang="ar-KW" sz="2400" b="1" u="sng" dirty="0">
                <a:solidFill>
                  <a:srgbClr val="FF0000"/>
                </a:solidFill>
              </a:rPr>
              <a:t>مندوبة عند ابتداء القراءة</a:t>
            </a:r>
          </a:p>
          <a:p>
            <a:pPr algn="ctr">
              <a:spcAft>
                <a:spcPts val="600"/>
              </a:spcAft>
            </a:pPr>
            <a:r>
              <a:rPr lang="ar-KW" sz="1600" dirty="0">
                <a:solidFill>
                  <a:srgbClr val="003192"/>
                </a:solidFill>
              </a:rPr>
              <a:t>وحملوا الأمر في النحل على النَّدب بحيث لو تركها القارئ لا يكون آثمًا </a:t>
            </a:r>
          </a:p>
          <a:p>
            <a:pPr algn="ctr">
              <a:spcAft>
                <a:spcPts val="600"/>
              </a:spcAft>
            </a:pPr>
            <a:endParaRPr lang="ar-KW" sz="1000" dirty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ar-KW" dirty="0">
                <a:solidFill>
                  <a:srgbClr val="003192"/>
                </a:solidFill>
              </a:rPr>
              <a:t>بعض العلماء: </a:t>
            </a:r>
            <a:r>
              <a:rPr lang="ar-KW" b="1" u="sng" dirty="0">
                <a:solidFill>
                  <a:srgbClr val="003192"/>
                </a:solidFill>
              </a:rPr>
              <a:t>واجبة</a:t>
            </a:r>
            <a:r>
              <a:rPr lang="ar-KW" dirty="0">
                <a:solidFill>
                  <a:srgbClr val="003192"/>
                </a:solidFill>
              </a:rPr>
              <a:t> عند ابتداء القراءة .. وحملوا الأمر السابق على الوجوب.</a:t>
            </a:r>
            <a:endParaRPr lang="en-US" dirty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endParaRPr lang="ar-KW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165" y="1931693"/>
            <a:ext cx="1906308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</a:rPr>
              <a:t>Its Formula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صيغَتُهَا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5852" y="1764422"/>
            <a:ext cx="6948264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المختار </a:t>
            </a:r>
            <a:r>
              <a:rPr lang="ar-KW" sz="2000" dirty="0">
                <a:solidFill>
                  <a:srgbClr val="003192"/>
                </a:solidFill>
              </a:rPr>
              <a:t>لجميع القراء في </a:t>
            </a:r>
            <a:r>
              <a:rPr lang="ar-KW" sz="2000" dirty="0" smtClean="0">
                <a:solidFill>
                  <a:srgbClr val="003192"/>
                </a:solidFill>
              </a:rPr>
              <a:t>صيغتها</a:t>
            </a:r>
          </a:p>
          <a:p>
            <a:pPr algn="ctr"/>
            <a:r>
              <a:rPr lang="en-US" dirty="0">
                <a:solidFill>
                  <a:srgbClr val="003192"/>
                </a:solidFill>
              </a:rPr>
              <a:t>All the reciters of the Qur'an choose the following </a:t>
            </a:r>
            <a:r>
              <a:rPr lang="en-US" dirty="0" smtClean="0">
                <a:solidFill>
                  <a:srgbClr val="003192"/>
                </a:solidFill>
              </a:rPr>
              <a:t>form</a:t>
            </a:r>
            <a:endParaRPr lang="ar-KW" dirty="0" smtClean="0">
              <a:solidFill>
                <a:srgbClr val="003192"/>
              </a:solidFill>
            </a:endParaRPr>
          </a:p>
          <a:p>
            <a:pPr algn="ctr" rtl="0"/>
            <a:endParaRPr lang="en-US" b="1" dirty="0" smtClean="0">
              <a:solidFill>
                <a:srgbClr val="003192"/>
              </a:solidFill>
            </a:endParaRPr>
          </a:p>
          <a:p>
            <a:pPr algn="ctr" rtl="0"/>
            <a:r>
              <a:rPr lang="en-US" sz="24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أعوذ بالله من الشيطان الرجيم</a:t>
            </a:r>
            <a:r>
              <a:rPr lang="en-US" sz="24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rtl="0">
              <a:spcBef>
                <a:spcPts val="1200"/>
              </a:spcBef>
            </a:pP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seek refuge with Allah against the outcast Satan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KW" sz="2000" b="1" dirty="0" smtClean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7E5BB5-45F0-4591-947A-52D5EB5D7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7" r="7425" b="2"/>
          <a:stretch/>
        </p:blipFill>
        <p:spPr>
          <a:xfrm>
            <a:off x="4230161" y="3728061"/>
            <a:ext cx="4327292" cy="26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7</a:t>
            </a:fld>
            <a:endParaRPr lang="en-US"/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3177" y="1764422"/>
            <a:ext cx="6948264" cy="26161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المختار </a:t>
            </a:r>
            <a:r>
              <a:rPr lang="ar-KW" sz="2000" dirty="0">
                <a:solidFill>
                  <a:srgbClr val="003192"/>
                </a:solidFill>
              </a:rPr>
              <a:t>لجميع القراء في </a:t>
            </a:r>
            <a:r>
              <a:rPr lang="ar-KW" sz="2000" dirty="0" smtClean="0">
                <a:solidFill>
                  <a:srgbClr val="003192"/>
                </a:solidFill>
              </a:rPr>
              <a:t>صيغتها</a:t>
            </a:r>
            <a:endParaRPr lang="ar-KW" sz="2400" dirty="0">
              <a:solidFill>
                <a:srgbClr val="003192"/>
              </a:solidFill>
            </a:endParaRPr>
          </a:p>
          <a:p>
            <a:pPr algn="ctr"/>
            <a:r>
              <a:rPr lang="ar-KW" sz="2400" dirty="0" smtClean="0">
                <a:solidFill>
                  <a:srgbClr val="003192"/>
                </a:solidFill>
              </a:rPr>
              <a:t>ويجوز </a:t>
            </a:r>
            <a:r>
              <a:rPr lang="ar-KW" sz="2400" dirty="0">
                <a:solidFill>
                  <a:srgbClr val="003192"/>
                </a:solidFill>
              </a:rPr>
              <a:t>التعوذ بغيرها مما ورد به </a:t>
            </a:r>
            <a:r>
              <a:rPr lang="ar-KW" sz="2400" dirty="0" smtClean="0">
                <a:solidFill>
                  <a:srgbClr val="003192"/>
                </a:solidFill>
              </a:rPr>
              <a:t>نص</a:t>
            </a:r>
          </a:p>
          <a:p>
            <a:pPr algn="ctr"/>
            <a:r>
              <a:rPr lang="en-US" sz="2000" dirty="0">
                <a:solidFill>
                  <a:srgbClr val="003192"/>
                </a:solidFill>
              </a:rPr>
              <a:t>Yet, it is allowed to use other formulae in seeking refuge, provided it has been stated either in the Qur'an or the </a:t>
            </a:r>
            <a:r>
              <a:rPr lang="en-US" sz="2000" dirty="0" err="1">
                <a:solidFill>
                  <a:srgbClr val="003192"/>
                </a:solidFill>
              </a:rPr>
              <a:t>Sunnah</a:t>
            </a:r>
            <a:endParaRPr lang="ar-KW" sz="2000" dirty="0" smtClean="0">
              <a:solidFill>
                <a:srgbClr val="003192"/>
              </a:solidFill>
            </a:endParaRPr>
          </a:p>
          <a:p>
            <a:pPr algn="ctr"/>
            <a:endParaRPr lang="en-US" sz="2000" dirty="0" smtClean="0">
              <a:solidFill>
                <a:srgbClr val="003192"/>
              </a:solidFill>
            </a:endParaRPr>
          </a:p>
          <a:p>
            <a:pPr algn="ctr" rtl="0">
              <a:lnSpc>
                <a:spcPct val="150000"/>
              </a:lnSpc>
            </a:pP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x-none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أعوذ بالله من </a:t>
            </a:r>
            <a:r>
              <a:rPr lang="x-none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الشيطان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lnSpc>
                <a:spcPct val="150000"/>
              </a:lnSpc>
            </a:pP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x-none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أعوذ بالله </a:t>
            </a:r>
            <a:r>
              <a:rPr lang="ar-KW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السميع العليم </a:t>
            </a:r>
            <a:r>
              <a:rPr lang="x-none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x-none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الشيطان الرجيم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5D4978-198A-48F4-B00E-ECEEE54A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53" y="4464600"/>
            <a:ext cx="3713296" cy="1681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90F7AB-A8A4-4B84-A38C-7FBCF9AAF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91" y="4882487"/>
            <a:ext cx="4042216" cy="108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165" y="1931693"/>
            <a:ext cx="1906308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</a:rPr>
              <a:t>Its Formula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ar-KW" sz="2400" b="1" dirty="0">
                <a:solidFill>
                  <a:srgbClr val="FF0000"/>
                </a:solidFill>
              </a:rPr>
              <a:t>صيغَتُهَا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727" y="1931693"/>
            <a:ext cx="2036618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en-US" sz="2400" b="1" dirty="0" smtClean="0">
                <a:solidFill>
                  <a:srgbClr val="FF0000"/>
                </a:solidFill>
              </a:rPr>
              <a:t>Its Conditions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3402" y="1322175"/>
            <a:ext cx="7092280" cy="3016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400" b="1" u="sng" dirty="0" smtClean="0">
                <a:solidFill>
                  <a:srgbClr val="FF0000"/>
                </a:solidFill>
              </a:rPr>
              <a:t>Why </a:t>
            </a:r>
            <a:r>
              <a:rPr lang="en-US" sz="2400" b="1" u="sng" dirty="0" smtClean="0">
                <a:solidFill>
                  <a:srgbClr val="FF0000"/>
                </a:solidFill>
              </a:rPr>
              <a:t>to recite it out loud:</a:t>
            </a:r>
          </a:p>
          <a:p>
            <a:pPr algn="ctr" rtl="0"/>
            <a:r>
              <a:rPr lang="en-US" sz="2400" b="1" dirty="0" smtClean="0">
                <a:solidFill>
                  <a:srgbClr val="003192"/>
                </a:solidFill>
              </a:rPr>
              <a:t>To attract the </a:t>
            </a:r>
            <a:r>
              <a:rPr lang="en-US" sz="2400" b="1" dirty="0" err="1" smtClean="0">
                <a:solidFill>
                  <a:srgbClr val="003192"/>
                </a:solidFill>
              </a:rPr>
              <a:t>attension</a:t>
            </a:r>
            <a:r>
              <a:rPr lang="en-US" sz="2400" b="1" dirty="0" smtClean="0">
                <a:solidFill>
                  <a:srgbClr val="003192"/>
                </a:solidFill>
              </a:rPr>
              <a:t> of the </a:t>
            </a:r>
            <a:r>
              <a:rPr lang="en-US" sz="2400" b="1" dirty="0">
                <a:solidFill>
                  <a:srgbClr val="003192"/>
                </a:solidFill>
              </a:rPr>
              <a:t>listener </a:t>
            </a:r>
            <a:r>
              <a:rPr lang="en-US" sz="2400" b="1" dirty="0" smtClean="0">
                <a:solidFill>
                  <a:srgbClr val="003192"/>
                </a:solidFill>
              </a:rPr>
              <a:t>from </a:t>
            </a:r>
            <a:r>
              <a:rPr lang="en-US" sz="2400" b="1" dirty="0">
                <a:solidFill>
                  <a:srgbClr val="003192"/>
                </a:solidFill>
              </a:rPr>
              <a:t>the very beginning</a:t>
            </a:r>
            <a:r>
              <a:rPr lang="en-US" sz="2400" dirty="0">
                <a:solidFill>
                  <a:srgbClr val="003192"/>
                </a:solidFill>
              </a:rPr>
              <a:t>, </a:t>
            </a:r>
            <a:r>
              <a:rPr lang="en-US" sz="2400" dirty="0" smtClean="0">
                <a:solidFill>
                  <a:srgbClr val="003192"/>
                </a:solidFill>
              </a:rPr>
              <a:t>so as not to miss </a:t>
            </a:r>
            <a:r>
              <a:rPr lang="en-US" sz="2400" dirty="0">
                <a:solidFill>
                  <a:srgbClr val="003192"/>
                </a:solidFill>
              </a:rPr>
              <a:t>any of its </a:t>
            </a:r>
            <a:r>
              <a:rPr lang="en-US" sz="2400" dirty="0" smtClean="0">
                <a:solidFill>
                  <a:srgbClr val="003192"/>
                </a:solidFill>
              </a:rPr>
              <a:t>rewards. </a:t>
            </a:r>
            <a:endParaRPr lang="en-US" sz="2400" dirty="0" smtClean="0">
              <a:solidFill>
                <a:srgbClr val="003192"/>
              </a:solidFill>
            </a:endParaRPr>
          </a:p>
          <a:p>
            <a:pPr algn="ctr" rtl="0"/>
            <a:r>
              <a:rPr lang="en-US" sz="1600" dirty="0" smtClean="0">
                <a:solidFill>
                  <a:srgbClr val="003192"/>
                </a:solidFill>
              </a:rPr>
              <a:t>Because </a:t>
            </a:r>
            <a:r>
              <a:rPr lang="en-US" sz="1600" i="1" dirty="0" err="1">
                <a:solidFill>
                  <a:srgbClr val="003192"/>
                </a:solidFill>
              </a:rPr>
              <a:t>Isti`adhah</a:t>
            </a:r>
            <a:r>
              <a:rPr lang="en-US" sz="1600" dirty="0">
                <a:solidFill>
                  <a:srgbClr val="003192"/>
                </a:solidFill>
              </a:rPr>
              <a:t> is a sign and indication that one is about to recite the Qur'an. </a:t>
            </a:r>
            <a:endParaRPr lang="en-US" sz="1600" dirty="0" smtClean="0">
              <a:solidFill>
                <a:srgbClr val="003192"/>
              </a:solidFill>
            </a:endParaRPr>
          </a:p>
          <a:p>
            <a:pPr algn="l" rtl="0"/>
            <a:r>
              <a:rPr lang="en-US" sz="2400" b="1" u="sng" dirty="0">
                <a:solidFill>
                  <a:srgbClr val="FF0000"/>
                </a:solidFill>
              </a:rPr>
              <a:t>Why to recite it sub-vocally</a:t>
            </a:r>
            <a:r>
              <a:rPr lang="en-US" sz="2400" dirty="0" smtClean="0">
                <a:solidFill>
                  <a:srgbClr val="003192"/>
                </a:solidFill>
              </a:rPr>
              <a:t>:</a:t>
            </a:r>
          </a:p>
          <a:p>
            <a:pPr algn="ctr" rtl="0"/>
            <a:r>
              <a:rPr lang="en-US" sz="2400" b="1" dirty="0" smtClean="0">
                <a:solidFill>
                  <a:srgbClr val="003192"/>
                </a:solidFill>
              </a:rPr>
              <a:t>to </a:t>
            </a:r>
            <a:r>
              <a:rPr lang="en-US" sz="2400" b="1" dirty="0">
                <a:solidFill>
                  <a:srgbClr val="003192"/>
                </a:solidFill>
              </a:rPr>
              <a:t>differentiate between the recitation of the Qur'an and the reading of any other sentences.</a:t>
            </a:r>
          </a:p>
          <a:p>
            <a:pPr marL="631825"/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4142552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KW" b="1" u="sng" dirty="0">
                <a:solidFill>
                  <a:srgbClr val="FF0000"/>
                </a:solidFill>
              </a:rPr>
              <a:t>وجه الجهر بها</a:t>
            </a:r>
            <a:r>
              <a:rPr lang="ar-KW" sz="1600" dirty="0">
                <a:solidFill>
                  <a:srgbClr val="003192"/>
                </a:solidFill>
              </a:rPr>
              <a:t>: </a:t>
            </a:r>
            <a:endParaRPr lang="en-US" sz="1600" dirty="0">
              <a:solidFill>
                <a:srgbClr val="003192"/>
              </a:solidFill>
            </a:endParaRPr>
          </a:p>
          <a:p>
            <a:pPr algn="ctr" rtl="1"/>
            <a:r>
              <a:rPr lang="ar-KW" b="1" dirty="0">
                <a:solidFill>
                  <a:srgbClr val="003192"/>
                </a:solidFill>
              </a:rPr>
              <a:t>أن ينتبه السامع فينصت للقراءة من أولها فلا يفوته شيء منها</a:t>
            </a:r>
          </a:p>
          <a:p>
            <a:pPr algn="ctr" rtl="1"/>
            <a:r>
              <a:rPr lang="ar-KW" sz="1600" dirty="0">
                <a:solidFill>
                  <a:srgbClr val="003192"/>
                </a:solidFill>
              </a:rPr>
              <a:t>لأن التعوذ شعار القراءة وعلامتها</a:t>
            </a:r>
          </a:p>
          <a:p>
            <a:pPr algn="r" rtl="1"/>
            <a:endParaRPr lang="ar-KW" sz="1600" dirty="0">
              <a:solidFill>
                <a:srgbClr val="003192"/>
              </a:solidFill>
            </a:endParaRPr>
          </a:p>
          <a:p>
            <a:pPr algn="r" rtl="1"/>
            <a:r>
              <a:rPr lang="ar-KW" b="1" u="sng" dirty="0">
                <a:solidFill>
                  <a:srgbClr val="FF0000"/>
                </a:solidFill>
              </a:rPr>
              <a:t>وجه الإسرار بها</a:t>
            </a:r>
            <a:r>
              <a:rPr lang="ar-KW" sz="1600" dirty="0">
                <a:solidFill>
                  <a:srgbClr val="003192"/>
                </a:solidFill>
              </a:rPr>
              <a:t>: </a:t>
            </a:r>
          </a:p>
          <a:p>
            <a:pPr algn="ctr" rtl="1"/>
            <a:r>
              <a:rPr lang="ar-KW" b="1" dirty="0">
                <a:solidFill>
                  <a:srgbClr val="003192"/>
                </a:solidFill>
              </a:rPr>
              <a:t>ليحصل الفرق بين القرآن وغيره.</a:t>
            </a:r>
            <a:endParaRPr lang="en-US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81817943-45D5-5949-BC48-405C5101A313}" type="slidenum">
              <a:rPr lang="en-US" smtClean="0"/>
              <a:t>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727" y="1931693"/>
            <a:ext cx="2036618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en-US" sz="2400" b="1" dirty="0" smtClean="0">
                <a:solidFill>
                  <a:srgbClr val="FF0000"/>
                </a:solidFill>
              </a:rPr>
              <a:t>Its Conditions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08" y="2752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9944" y="1531583"/>
            <a:ext cx="6948264" cy="24622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u="sng" dirty="0" smtClean="0">
                <a:solidFill>
                  <a:srgbClr val="FF0000"/>
                </a:solidFill>
              </a:rPr>
              <a:t>To </a:t>
            </a:r>
            <a:r>
              <a:rPr lang="en-US" sz="2400" b="1" u="sng" dirty="0">
                <a:solidFill>
                  <a:srgbClr val="FF0000"/>
                </a:solidFill>
              </a:rPr>
              <a:t>say it out loud</a:t>
            </a:r>
            <a:r>
              <a:rPr lang="en-US" sz="1600" b="1" dirty="0" smtClean="0">
                <a:solidFill>
                  <a:srgbClr val="003192"/>
                </a:solidFill>
              </a:rPr>
              <a:t>:</a:t>
            </a:r>
            <a:endParaRPr lang="en-US" sz="1600" dirty="0">
              <a:solidFill>
                <a:srgbClr val="003192"/>
              </a:solidFill>
            </a:endParaRPr>
          </a:p>
          <a:p>
            <a:pPr marL="985838" lvl="0" indent="-342900" algn="l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The reciter is reciting the Qur'an </a:t>
            </a:r>
            <a:r>
              <a:rPr lang="en-US" sz="2000" b="1" u="sng" dirty="0">
                <a:solidFill>
                  <a:srgbClr val="003192"/>
                </a:solidFill>
              </a:rPr>
              <a:t>out loud </a:t>
            </a:r>
            <a:r>
              <a:rPr lang="en-US" sz="2000" dirty="0">
                <a:solidFill>
                  <a:srgbClr val="003192"/>
                </a:solidFill>
              </a:rPr>
              <a:t>with others who are </a:t>
            </a:r>
            <a:r>
              <a:rPr lang="en-US" sz="2000" b="1" u="sng" dirty="0">
                <a:solidFill>
                  <a:srgbClr val="003192"/>
                </a:solidFill>
              </a:rPr>
              <a:t>listening to his recitation</a:t>
            </a:r>
            <a:r>
              <a:rPr lang="en-US" sz="2000" dirty="0">
                <a:solidFill>
                  <a:srgbClr val="003192"/>
                </a:solidFill>
              </a:rPr>
              <a:t>; </a:t>
            </a:r>
          </a:p>
          <a:p>
            <a:pPr marL="985838" lvl="0" indent="-342900" algn="l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The reciter is one </a:t>
            </a:r>
            <a:r>
              <a:rPr lang="en-US" sz="2000" b="1" u="sng" dirty="0">
                <a:solidFill>
                  <a:srgbClr val="003192"/>
                </a:solidFill>
              </a:rPr>
              <a:t>among a group </a:t>
            </a:r>
            <a:r>
              <a:rPr lang="en-US" sz="2000" dirty="0">
                <a:solidFill>
                  <a:srgbClr val="003192"/>
                </a:solidFill>
              </a:rPr>
              <a:t>of reciters and he is the one who </a:t>
            </a:r>
            <a:r>
              <a:rPr lang="en-US" sz="2000" b="1" u="sng" dirty="0">
                <a:solidFill>
                  <a:srgbClr val="003192"/>
                </a:solidFill>
              </a:rPr>
              <a:t>starts the recitation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</a:p>
          <a:p>
            <a:pPr marL="985838" lvl="0" indent="-342900" algn="l">
              <a:buFont typeface="+mj-lt"/>
              <a:buAutoNum type="arabicPeriod"/>
            </a:pPr>
            <a:r>
              <a:rPr lang="en-US" sz="2000" b="1" u="sng" dirty="0">
                <a:solidFill>
                  <a:srgbClr val="003192"/>
                </a:solidFill>
              </a:rPr>
              <a:t>Teaching</a:t>
            </a:r>
            <a:r>
              <a:rPr lang="en-US" sz="2000" dirty="0" smtClean="0">
                <a:solidFill>
                  <a:srgbClr val="003192"/>
                </a:solidFill>
              </a:rPr>
              <a:t> others.</a:t>
            </a:r>
            <a:endParaRPr lang="en-US" sz="2000" dirty="0">
              <a:solidFill>
                <a:srgbClr val="003192"/>
              </a:solidFill>
            </a:endParaRPr>
          </a:p>
          <a:p>
            <a:pPr marL="631825" algn="r" rtl="1"/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9051" y="4234885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KW" sz="2000" b="1" u="sng" dirty="0">
                <a:solidFill>
                  <a:srgbClr val="FF0000"/>
                </a:solidFill>
              </a:rPr>
              <a:t>الجهر بها</a:t>
            </a:r>
            <a:r>
              <a:rPr lang="ar-KW" dirty="0">
                <a:solidFill>
                  <a:srgbClr val="003192"/>
                </a:solidFill>
              </a:rPr>
              <a:t>: </a:t>
            </a:r>
            <a:endParaRPr lang="en-US" dirty="0">
              <a:solidFill>
                <a:srgbClr val="003192"/>
              </a:solidFill>
            </a:endParaRPr>
          </a:p>
          <a:p>
            <a:pPr marL="631825" algn="r" rtl="1"/>
            <a:r>
              <a:rPr lang="ar-KW" dirty="0">
                <a:solidFill>
                  <a:srgbClr val="003192"/>
                </a:solidFill>
              </a:rPr>
              <a:t>1- إذا كان القارئ </a:t>
            </a:r>
            <a:r>
              <a:rPr lang="ar-KW" b="1" u="sng" dirty="0">
                <a:solidFill>
                  <a:srgbClr val="003192"/>
                </a:solidFill>
              </a:rPr>
              <a:t>يقرأ جهرًا</a:t>
            </a:r>
            <a:r>
              <a:rPr lang="ar-KW" dirty="0">
                <a:solidFill>
                  <a:srgbClr val="003192"/>
                </a:solidFill>
              </a:rPr>
              <a:t>، وكان هناك </a:t>
            </a:r>
            <a:r>
              <a:rPr lang="ar-KW" b="1" u="sng" dirty="0">
                <a:solidFill>
                  <a:srgbClr val="003192"/>
                </a:solidFill>
              </a:rPr>
              <a:t>من يستمع لقراءته</a:t>
            </a:r>
            <a:r>
              <a:rPr lang="ar-KW" dirty="0">
                <a:solidFill>
                  <a:srgbClr val="003192"/>
                </a:solidFill>
              </a:rPr>
              <a:t>.</a:t>
            </a:r>
            <a:endParaRPr lang="en-US" dirty="0">
              <a:solidFill>
                <a:srgbClr val="003192"/>
              </a:solidFill>
            </a:endParaRPr>
          </a:p>
          <a:p>
            <a:pPr marL="631825" algn="r" rtl="1"/>
            <a:r>
              <a:rPr lang="ar-KW" dirty="0">
                <a:solidFill>
                  <a:srgbClr val="003192"/>
                </a:solidFill>
              </a:rPr>
              <a:t>2- إذا كان القارئ </a:t>
            </a:r>
            <a:r>
              <a:rPr lang="ar-KW" b="1" u="sng" dirty="0">
                <a:solidFill>
                  <a:srgbClr val="003192"/>
                </a:solidFill>
              </a:rPr>
              <a:t>وسط جماعة </a:t>
            </a:r>
            <a:r>
              <a:rPr lang="ar-KW" dirty="0">
                <a:solidFill>
                  <a:srgbClr val="003192"/>
                </a:solidFill>
              </a:rPr>
              <a:t>يقرءون القرآن، وكان هو </a:t>
            </a:r>
            <a:r>
              <a:rPr lang="ar-KW" b="1" u="sng" dirty="0">
                <a:solidFill>
                  <a:srgbClr val="003192"/>
                </a:solidFill>
              </a:rPr>
              <a:t>المبتدئ بالقراءة</a:t>
            </a:r>
            <a:r>
              <a:rPr lang="ar-KW" dirty="0">
                <a:solidFill>
                  <a:srgbClr val="003192"/>
                </a:solidFill>
              </a:rPr>
              <a:t>.</a:t>
            </a:r>
          </a:p>
          <a:p>
            <a:pPr marL="631825" algn="r" rtl="1"/>
            <a:r>
              <a:rPr lang="ar-KW" dirty="0">
                <a:solidFill>
                  <a:srgbClr val="003192"/>
                </a:solidFill>
              </a:rPr>
              <a:t>3- القراءة في مقام </a:t>
            </a:r>
            <a:r>
              <a:rPr lang="ar-KW" b="1" u="sng" dirty="0">
                <a:solidFill>
                  <a:srgbClr val="003192"/>
                </a:solidFill>
              </a:rPr>
              <a:t>التعليم</a:t>
            </a:r>
            <a:endParaRPr lang="en-US" b="1" u="sng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2280</Words>
  <Application>Microsoft Office PowerPoint</Application>
  <PresentationFormat>Widescreen</PresentationFormat>
  <Paragraphs>439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Isti’aza &amp; Basmalah</vt:lpstr>
      <vt:lpstr>Agenda</vt:lpstr>
      <vt:lpstr>Isti’adha الاسْــتِـعَــاذَةُ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User</cp:lastModifiedBy>
  <cp:revision>31</cp:revision>
  <dcterms:created xsi:type="dcterms:W3CDTF">2020-09-13T16:40:33Z</dcterms:created>
  <dcterms:modified xsi:type="dcterms:W3CDTF">2020-10-10T03:35:03Z</dcterms:modified>
</cp:coreProperties>
</file>