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98" r:id="rId4"/>
    <p:sldId id="269" r:id="rId5"/>
    <p:sldId id="274" r:id="rId6"/>
    <p:sldId id="275" r:id="rId7"/>
    <p:sldId id="284" r:id="rId8"/>
    <p:sldId id="287" r:id="rId9"/>
    <p:sldId id="283" r:id="rId10"/>
    <p:sldId id="279" r:id="rId11"/>
    <p:sldId id="276" r:id="rId12"/>
    <p:sldId id="290" r:id="rId13"/>
    <p:sldId id="286" r:id="rId14"/>
    <p:sldId id="297" r:id="rId15"/>
    <p:sldId id="299" r:id="rId16"/>
    <p:sldId id="30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8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4"/>
    <p:restoredTop sz="92683"/>
  </p:normalViewPr>
  <p:slideViewPr>
    <p:cSldViewPr snapToGrid="0" snapToObjects="1">
      <p:cViewPr varScale="1">
        <p:scale>
          <a:sx n="73" d="100"/>
          <a:sy n="73" d="100"/>
        </p:scale>
        <p:origin x="276"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p:txBody>
          <a:bodyPr/>
          <a:lstStyle/>
          <a:p>
            <a:fld id="{82E09D70-B50F-0348-91D4-A5D1DE691CCB}" type="datetime1">
              <a:rPr lang="en-CA" smtClean="0"/>
              <a:t>2020-12-05</a:t>
            </a:fld>
            <a:endParaRPr lang="en-US"/>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38554"/>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p:txBody>
          <a:bodyPr/>
          <a:lstStyle/>
          <a:p>
            <a:fld id="{31257080-5C0E-9945-9DFE-64B3BB9DCD9F}" type="datetime1">
              <a:rPr lang="en-CA" smtClean="0"/>
              <a:t>2020-12-05</a:t>
            </a:fld>
            <a:endParaRPr lang="en-US"/>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p:txBody>
          <a:bodyPr/>
          <a:lstStyle/>
          <a:p>
            <a:fld id="{B5E93FEC-E01D-6145-B83C-1F1DBBA82E62}" type="datetime1">
              <a:rPr lang="en-CA" smtClean="0"/>
              <a:t>2020-12-05</a:t>
            </a:fld>
            <a:endParaRPr lang="en-US"/>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p:txBody>
          <a:bodyPr/>
          <a:lstStyle/>
          <a:p>
            <a:fld id="{2D9057BC-CE48-CD4C-AF3D-B9C2E384CD7B}" type="datetime1">
              <a:rPr lang="en-CA" smtClean="0"/>
              <a:t>2020-12-05</a:t>
            </a:fld>
            <a:endParaRPr lang="en-US"/>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p:txBody>
          <a:bodyPr/>
          <a:lstStyle/>
          <a:p>
            <a:fld id="{5EE30B33-5645-6243-A1BF-764EAD99171C}" type="datetime1">
              <a:rPr lang="en-CA" smtClean="0"/>
              <a:t>2020-12-05</a:t>
            </a:fld>
            <a:endParaRPr lang="en-US"/>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p:txBody>
          <a:bodyPr/>
          <a:lstStyle/>
          <a:p>
            <a:fld id="{571FF58C-3BFE-5844-BE6A-B3C235B0E679}" type="datetime1">
              <a:rPr lang="en-CA" smtClean="0"/>
              <a:t>2020-12-05</a:t>
            </a:fld>
            <a:endParaRPr lang="en-US"/>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p:txBody>
          <a:bodyPr/>
          <a:lstStyle/>
          <a:p>
            <a:fld id="{75746508-7F59-134E-AAE3-D16872DD9145}" type="datetime1">
              <a:rPr lang="en-CA" smtClean="0"/>
              <a:t>2020-12-05</a:t>
            </a:fld>
            <a:endParaRPr lang="en-US"/>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p:txBody>
          <a:bodyPr/>
          <a:lstStyle/>
          <a:p>
            <a:fld id="{85AD8C52-795A-AC45-9E13-A1AF72C1B6E8}" type="datetime1">
              <a:rPr lang="en-CA" smtClean="0"/>
              <a:t>2020-12-05</a:t>
            </a:fld>
            <a:endParaRPr lang="en-US"/>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p:txBody>
          <a:bodyPr/>
          <a:lstStyle/>
          <a:p>
            <a:fld id="{75446120-296C-384C-AC58-EC87636FD61B}" type="datetime1">
              <a:rPr lang="en-CA" smtClean="0"/>
              <a:t>2020-12-05</a:t>
            </a:fld>
            <a:endParaRPr lang="en-US"/>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p:txBody>
          <a:bodyPr/>
          <a:lstStyle/>
          <a:p>
            <a:fld id="{1EF64C69-3445-F947-B1D3-6831C557BABD}" type="datetime1">
              <a:rPr lang="en-CA" smtClean="0"/>
              <a:t>2020-12-05</a:t>
            </a:fld>
            <a:endParaRPr lang="en-US"/>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p:txBody>
          <a:bodyPr/>
          <a:lstStyle/>
          <a:p>
            <a:fld id="{AEE5E639-D598-E143-91BC-79FD22069BA6}" type="datetime1">
              <a:rPr lang="en-CA" smtClean="0"/>
              <a:t>2020-12-05</a:t>
            </a:fld>
            <a:endParaRPr lang="en-US"/>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0A73850-9D85-2A4A-B6B7-456EA1583E36}"/>
              </a:ext>
            </a:extLst>
          </p:cNvPr>
          <p:cNvSpPr>
            <a:spLocks noGrp="1"/>
          </p:cNvSpPr>
          <p:nvPr>
            <p:ph type="dt" sz="half" idx="2"/>
          </p:nvPr>
        </p:nvSpPr>
        <p:spPr>
          <a:xfrm>
            <a:off x="838200" y="6527806"/>
            <a:ext cx="2743200" cy="365125"/>
          </a:xfrm>
          <a:prstGeom prst="rect">
            <a:avLst/>
          </a:prstGeom>
        </p:spPr>
        <p:txBody>
          <a:bodyPr vert="horz" lIns="91440" tIns="45720" rIns="91440" bIns="45720" rtlCol="0" anchor="ctr"/>
          <a:lstStyle>
            <a:lvl1pPr algn="l">
              <a:defRPr sz="1800" b="1">
                <a:solidFill>
                  <a:schemeClr val="bg1"/>
                </a:solidFill>
                <a:latin typeface="Arial" panose="020B0604020202020204" pitchFamily="34" charset="0"/>
                <a:cs typeface="Arial" panose="020B0604020202020204" pitchFamily="34" charset="0"/>
              </a:defRPr>
            </a:lvl1pPr>
          </a:lstStyle>
          <a:p>
            <a:fld id="{3D6E881E-EDFF-9A48-8643-9E8960853ECB}" type="datetime1">
              <a:rPr lang="en-CA" smtClean="0"/>
              <a:t>2020-12-05</a:t>
            </a:fld>
            <a:endParaRPr lang="en-US" dirty="0"/>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2B0BB-85E7-444B-A033-873561327BFC}"/>
              </a:ext>
            </a:extLst>
          </p:cNvPr>
          <p:cNvSpPr>
            <a:spLocks noGrp="1"/>
          </p:cNvSpPr>
          <p:nvPr>
            <p:ph type="ctrTitle"/>
          </p:nvPr>
        </p:nvSpPr>
        <p:spPr>
          <a:xfrm>
            <a:off x="1042988" y="2665442"/>
            <a:ext cx="10501312" cy="1649381"/>
          </a:xfrm>
        </p:spPr>
        <p:txBody>
          <a:bodyPr>
            <a:normAutofit/>
          </a:bodyPr>
          <a:lstStyle/>
          <a:p>
            <a:pPr>
              <a:lnSpc>
                <a:spcPct val="120000"/>
              </a:lnSpc>
            </a:pPr>
            <a:r>
              <a:rPr lang="en-US" sz="5300" dirty="0" smtClean="0"/>
              <a:t>TAFSEER</a:t>
            </a:r>
            <a:endParaRPr lang="en-US" dirty="0"/>
          </a:p>
        </p:txBody>
      </p:sp>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a:xfrm>
            <a:off x="1721644" y="4537098"/>
            <a:ext cx="9144000" cy="1141418"/>
          </a:xfrm>
        </p:spPr>
        <p:txBody>
          <a:bodyPr/>
          <a:lstStyle/>
          <a:p>
            <a:r>
              <a:rPr lang="en-US" b="1" dirty="0" smtClean="0"/>
              <a:t>Imam Adnan </a:t>
            </a:r>
            <a:r>
              <a:rPr lang="en-US" b="1" dirty="0" err="1" smtClean="0"/>
              <a:t>Balihodzic</a:t>
            </a:r>
            <a:endParaRPr lang="en-US" dirty="0"/>
          </a:p>
        </p:txBody>
      </p:sp>
      <p:sp>
        <p:nvSpPr>
          <p:cNvPr id="4" name="Date Placeholder 3">
            <a:extLst>
              <a:ext uri="{FF2B5EF4-FFF2-40B4-BE49-F238E27FC236}">
                <a16:creationId xmlns:a16="http://schemas.microsoft.com/office/drawing/2014/main" id="{B58D3839-5137-2E43-9E9E-2448574C133B}"/>
              </a:ext>
            </a:extLst>
          </p:cNvPr>
          <p:cNvSpPr>
            <a:spLocks noGrp="1"/>
          </p:cNvSpPr>
          <p:nvPr>
            <p:ph type="dt" sz="half" idx="10"/>
          </p:nvPr>
        </p:nvSpPr>
        <p:spPr/>
        <p:txBody>
          <a:bodyPr/>
          <a:lstStyle/>
          <a:p>
            <a:fld id="{A02DA27A-0449-7248-A94F-950571DA4F0A}" type="datetime1">
              <a:rPr lang="en-CA" smtClean="0"/>
              <a:t>2020-12-05</a:t>
            </a:fld>
            <a:endParaRPr lang="en-US"/>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extBox 6">
            <a:extLst>
              <a:ext uri="{FF2B5EF4-FFF2-40B4-BE49-F238E27FC236}">
                <a16:creationId xmlns:a16="http://schemas.microsoft.com/office/drawing/2014/main" id="{3F55A7A9-5738-CF48-B5C0-8FEFD5979462}"/>
              </a:ext>
            </a:extLst>
          </p:cNvPr>
          <p:cNvSpPr txBox="1"/>
          <p:nvPr/>
        </p:nvSpPr>
        <p:spPr>
          <a:xfrm>
            <a:off x="3893025" y="1782325"/>
            <a:ext cx="4353051" cy="369332"/>
          </a:xfrm>
          <a:prstGeom prst="rect">
            <a:avLst/>
          </a:prstGeom>
          <a:noFill/>
        </p:spPr>
        <p:txBody>
          <a:bodyPr wrap="none" rtlCol="0">
            <a:spAutoFit/>
          </a:bodyPr>
          <a:lstStyle/>
          <a:p>
            <a:r>
              <a:rPr lang="en-CA" b="1" dirty="0">
                <a:solidFill>
                  <a:schemeClr val="bg1"/>
                </a:solidFill>
              </a:rPr>
              <a:t>QRN 111 – Tafsir Curriculum – Lecture No. </a:t>
            </a:r>
            <a:r>
              <a:rPr lang="en-CA" b="1" dirty="0" smtClean="0">
                <a:solidFill>
                  <a:schemeClr val="bg1"/>
                </a:solidFill>
              </a:rPr>
              <a:t>9</a:t>
            </a:r>
            <a:endParaRPr lang="en-US" dirty="0"/>
          </a:p>
        </p:txBody>
      </p:sp>
      <p:sp>
        <p:nvSpPr>
          <p:cNvPr id="8" name="Google Shape;86;p1"/>
          <p:cNvSpPr txBox="1"/>
          <p:nvPr/>
        </p:nvSpPr>
        <p:spPr>
          <a:xfrm>
            <a:off x="5211594" y="5476772"/>
            <a:ext cx="1851343" cy="903007"/>
          </a:xfrm>
          <a:prstGeom prst="rect">
            <a:avLst/>
          </a:prstGeom>
          <a:solidFill>
            <a:schemeClr val="accent1">
              <a:lumMod val="50000"/>
            </a:schemeClr>
          </a:solidFill>
          <a:ln>
            <a:noFill/>
          </a:ln>
        </p:spPr>
        <p:txBody>
          <a:bodyPr spcFirstLastPara="1" wrap="square" lIns="91425" tIns="45700" rIns="91425" bIns="45700" anchor="b" anchorCtr="0">
            <a:noAutofit/>
          </a:bodyPr>
          <a:lstStyle/>
          <a:p>
            <a:pPr lvl="0" algn="ctr" rtl="1">
              <a:lnSpc>
                <a:spcPct val="270000"/>
              </a:lnSpc>
              <a:buClr>
                <a:schemeClr val="dk1"/>
              </a:buClr>
              <a:buSzPts val="6000"/>
            </a:pPr>
            <a:r>
              <a:rPr lang="en-US" sz="1200" b="1" dirty="0" smtClean="0">
                <a:solidFill>
                  <a:schemeClr val="bg1"/>
                </a:solidFill>
                <a:latin typeface="Simplified Arabic" pitchFamily="18" charset="-78"/>
                <a:sym typeface="Calibri"/>
              </a:rPr>
              <a:t>First Semester</a:t>
            </a:r>
          </a:p>
          <a:p>
            <a:pPr lvl="0" algn="ctr" rtl="1">
              <a:lnSpc>
                <a:spcPct val="270000"/>
              </a:lnSpc>
              <a:buClr>
                <a:schemeClr val="dk1"/>
              </a:buClr>
              <a:buSzPts val="6000"/>
            </a:pPr>
            <a:r>
              <a:rPr lang="en-US" sz="1200" b="1" dirty="0" smtClean="0">
                <a:solidFill>
                  <a:schemeClr val="bg1"/>
                </a:solidFill>
                <a:latin typeface="Simplified Arabic" pitchFamily="18" charset="-78"/>
                <a:sym typeface="Calibri"/>
              </a:rPr>
              <a:t>1442H/2020 </a:t>
            </a:r>
            <a:endParaRPr lang="ar-JO" sz="1200" b="1" dirty="0" smtClean="0">
              <a:solidFill>
                <a:schemeClr val="bg1"/>
              </a:solidFill>
              <a:latin typeface="Simplified Arabic" pitchFamily="18" charset="-78"/>
              <a:sym typeface="Calibri"/>
            </a:endParaRPr>
          </a:p>
        </p:txBody>
      </p:sp>
    </p:spTree>
    <p:extLst>
      <p:ext uri="{BB962C8B-B14F-4D97-AF65-F5344CB8AC3E}">
        <p14:creationId xmlns:p14="http://schemas.microsoft.com/office/powerpoint/2010/main" val="3934097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2020-12-05</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10</a:t>
            </a:fld>
            <a:endParaRPr lang="en-US"/>
          </a:p>
        </p:txBody>
      </p:sp>
      <p:sp>
        <p:nvSpPr>
          <p:cNvPr id="6" name="Title 1">
            <a:extLst>
              <a:ext uri="{FF2B5EF4-FFF2-40B4-BE49-F238E27FC236}">
                <a16:creationId xmlns:a16="http://schemas.microsoft.com/office/drawing/2014/main" id="{F71A355E-EAEE-6945-81DD-54F14A9971FD}"/>
              </a:ext>
            </a:extLst>
          </p:cNvPr>
          <p:cNvSpPr>
            <a:spLocks noGrp="1"/>
          </p:cNvSpPr>
          <p:nvPr>
            <p:ph type="title"/>
          </p:nvPr>
        </p:nvSpPr>
        <p:spPr>
          <a:xfrm>
            <a:off x="838200" y="365125"/>
            <a:ext cx="10515600" cy="1254669"/>
          </a:xfrm>
        </p:spPr>
        <p:txBody>
          <a:bodyPr>
            <a:normAutofit fontScale="90000"/>
          </a:bodyPr>
          <a:lstStyle/>
          <a:p>
            <a:r>
              <a:rPr lang="en-US" sz="3600" dirty="0" smtClean="0"/>
              <a:t/>
            </a:r>
            <a:br>
              <a:rPr lang="en-US" sz="3600" dirty="0" smtClean="0"/>
            </a:br>
            <a:r>
              <a:rPr lang="en-US" sz="3600" dirty="0"/>
              <a:t/>
            </a:r>
            <a:br>
              <a:rPr lang="en-US" sz="3600" dirty="0"/>
            </a:br>
            <a:r>
              <a:rPr lang="fr-FR" b="0" dirty="0"/>
              <a:t/>
            </a:r>
            <a:br>
              <a:rPr lang="fr-FR" b="0" dirty="0"/>
            </a:br>
            <a:r>
              <a:rPr lang="en-US" sz="2700" dirty="0" smtClean="0"/>
              <a:t/>
            </a:r>
            <a:br>
              <a:rPr lang="en-US" sz="2700" dirty="0" smtClean="0"/>
            </a:br>
            <a:r>
              <a:rPr lang="en-US" dirty="0" smtClean="0"/>
              <a:t/>
            </a:r>
            <a:br>
              <a:rPr lang="en-US" dirty="0" smtClean="0"/>
            </a:br>
            <a:endParaRPr lang="en-US" dirty="0"/>
          </a:p>
        </p:txBody>
      </p:sp>
      <p:sp>
        <p:nvSpPr>
          <p:cNvPr id="7"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254668"/>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sz="3600" dirty="0" smtClean="0"/>
              <a:t/>
            </a:r>
            <a:br>
              <a:rPr lang="en-US" sz="3600" dirty="0" smtClean="0"/>
            </a:br>
            <a:r>
              <a:rPr lang="en-US" sz="12800" dirty="0" smtClean="0"/>
              <a:t/>
            </a:r>
            <a:br>
              <a:rPr lang="en-US" sz="12800" dirty="0" smtClean="0"/>
            </a:br>
            <a:endParaRPr lang="en-US" sz="12800" dirty="0"/>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838200" y="457200"/>
            <a:ext cx="10515600" cy="1018903"/>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smtClean="0"/>
              <a:t/>
            </a:r>
            <a:br>
              <a:rPr lang="en-US" sz="3600" smtClean="0"/>
            </a:br>
            <a:r>
              <a:rPr lang="en-US" sz="3600" smtClean="0"/>
              <a:t/>
            </a:r>
            <a:br>
              <a:rPr lang="en-US" sz="3600" smtClean="0"/>
            </a:br>
            <a:r>
              <a:rPr lang="en-US" sz="2700" smtClean="0"/>
              <a:t/>
            </a:r>
            <a:br>
              <a:rPr lang="en-US" sz="2700" smtClean="0"/>
            </a:br>
            <a:r>
              <a:rPr lang="en-US" smtClean="0"/>
              <a:t/>
            </a:r>
            <a:br>
              <a:rPr lang="en-US" smtClean="0"/>
            </a:br>
            <a:endParaRPr lang="en-US" dirty="0"/>
          </a:p>
        </p:txBody>
      </p:sp>
      <p:sp>
        <p:nvSpPr>
          <p:cNvPr id="10" name="Title 1">
            <a:extLst>
              <a:ext uri="{FF2B5EF4-FFF2-40B4-BE49-F238E27FC236}">
                <a16:creationId xmlns:a16="http://schemas.microsoft.com/office/drawing/2014/main" id="{F71A355E-EAEE-6945-81DD-54F14A9971FD}"/>
              </a:ext>
            </a:extLst>
          </p:cNvPr>
          <p:cNvSpPr txBox="1">
            <a:spLocks/>
          </p:cNvSpPr>
          <p:nvPr/>
        </p:nvSpPr>
        <p:spPr>
          <a:xfrm>
            <a:off x="990600" y="609600"/>
            <a:ext cx="10515600" cy="1018903"/>
          </a:xfrm>
          <a:prstGeom prst="rect">
            <a:avLst/>
          </a:prstGeom>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smtClean="0"/>
              <a:t/>
            </a:r>
            <a:br>
              <a:rPr lang="en-US" sz="3600" smtClean="0"/>
            </a:br>
            <a:r>
              <a:rPr lang="en-US" sz="3600" smtClean="0"/>
              <a:t/>
            </a:r>
            <a:br>
              <a:rPr lang="en-US" sz="3600" smtClean="0"/>
            </a:br>
            <a:r>
              <a:rPr lang="en-US" sz="2700" smtClean="0"/>
              <a:t/>
            </a:r>
            <a:br>
              <a:rPr lang="en-US" sz="2700" smtClean="0"/>
            </a:br>
            <a:r>
              <a:rPr lang="en-US" smtClean="0"/>
              <a:t/>
            </a:r>
            <a:br>
              <a:rPr lang="en-US" smtClean="0"/>
            </a:br>
            <a:endParaRPr lang="en-US" dirty="0"/>
          </a:p>
        </p:txBody>
      </p:sp>
      <p:sp>
        <p:nvSpPr>
          <p:cNvPr id="11" name="Title 1">
            <a:extLst>
              <a:ext uri="{FF2B5EF4-FFF2-40B4-BE49-F238E27FC236}">
                <a16:creationId xmlns:a16="http://schemas.microsoft.com/office/drawing/2014/main" id="{F71A355E-EAEE-6945-81DD-54F14A9971FD}"/>
              </a:ext>
            </a:extLst>
          </p:cNvPr>
          <p:cNvSpPr txBox="1">
            <a:spLocks/>
          </p:cNvSpPr>
          <p:nvPr/>
        </p:nvSpPr>
        <p:spPr>
          <a:xfrm>
            <a:off x="990600" y="457200"/>
            <a:ext cx="10515600" cy="11109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3200" dirty="0"/>
              <a:t>Tafseer of Surah al-</a:t>
            </a:r>
            <a:r>
              <a:rPr lang="en-US" sz="3200" dirty="0" err="1"/>
              <a:t>A’la</a:t>
            </a:r>
            <a:r>
              <a:rPr lang="en-US" sz="3200" dirty="0"/>
              <a:t>: Ayaat 14-19 – </a:t>
            </a:r>
          </a:p>
          <a:p>
            <a:r>
              <a:rPr lang="en-US" sz="3200" dirty="0"/>
              <a:t>Hereafter is Better and More </a:t>
            </a:r>
            <a:r>
              <a:rPr lang="en-US" sz="3200" dirty="0" smtClean="0"/>
              <a:t>Enduring</a:t>
            </a:r>
            <a:r>
              <a:rPr lang="en-US" sz="3200" dirty="0" smtClean="0"/>
              <a:t> </a:t>
            </a:r>
            <a:r>
              <a:rPr lang="en-US" sz="2800" dirty="0" smtClean="0"/>
              <a:t/>
            </a:r>
            <a:br>
              <a:rPr lang="en-US" sz="2800" dirty="0" smtClean="0"/>
            </a:br>
            <a:endParaRPr lang="en-US" sz="2800" dirty="0"/>
          </a:p>
        </p:txBody>
      </p:sp>
      <p:sp>
        <p:nvSpPr>
          <p:cNvPr id="12" name="Content Placeholder 11"/>
          <p:cNvSpPr>
            <a:spLocks noGrp="1"/>
          </p:cNvSpPr>
          <p:nvPr>
            <p:ph idx="1"/>
          </p:nvPr>
        </p:nvSpPr>
        <p:spPr>
          <a:xfrm>
            <a:off x="838201" y="1628502"/>
            <a:ext cx="10668000" cy="4908013"/>
          </a:xfrm>
        </p:spPr>
        <p:txBody>
          <a:bodyPr>
            <a:normAutofit fontScale="25000" lnSpcReduction="20000"/>
          </a:bodyPr>
          <a:lstStyle/>
          <a:p>
            <a:r>
              <a:rPr lang="en-US" sz="5200" b="1" dirty="0" smtClean="0">
                <a:solidFill>
                  <a:srgbClr val="006600"/>
                </a:solidFill>
              </a:rPr>
              <a:t>“Successful </a:t>
            </a:r>
            <a:r>
              <a:rPr lang="en-US" sz="5200" b="1" dirty="0">
                <a:solidFill>
                  <a:srgbClr val="006600"/>
                </a:solidFill>
              </a:rPr>
              <a:t>is he who purifies himself</a:t>
            </a:r>
            <a:r>
              <a:rPr lang="en-US" sz="5200" b="1" dirty="0" smtClean="0">
                <a:solidFill>
                  <a:srgbClr val="006600"/>
                </a:solidFill>
              </a:rPr>
              <a:t>.” </a:t>
            </a:r>
            <a:r>
              <a:rPr lang="en-US" sz="5200" b="1" i="1" dirty="0" err="1" smtClean="0">
                <a:solidFill>
                  <a:srgbClr val="006600"/>
                </a:solidFill>
              </a:rPr>
              <a:t>Tazakkā</a:t>
            </a:r>
            <a:r>
              <a:rPr lang="en-US" sz="5200" dirty="0" smtClean="0"/>
              <a:t> </a:t>
            </a:r>
            <a:r>
              <a:rPr lang="en-US" sz="5200" dirty="0"/>
              <a:t>may mean </a:t>
            </a:r>
            <a:r>
              <a:rPr lang="en-US" sz="5200" b="1" dirty="0">
                <a:solidFill>
                  <a:srgbClr val="006600"/>
                </a:solidFill>
              </a:rPr>
              <a:t>"purify oneself" </a:t>
            </a:r>
            <a:r>
              <a:rPr lang="en-US" sz="5200" dirty="0"/>
              <a:t>in a broad sense, or it can refer more specifically to </a:t>
            </a:r>
            <a:r>
              <a:rPr lang="en-US" sz="5200" b="1" dirty="0">
                <a:solidFill>
                  <a:srgbClr val="006600"/>
                </a:solidFill>
              </a:rPr>
              <a:t>giving </a:t>
            </a:r>
            <a:r>
              <a:rPr lang="en-US" sz="5200" b="1" dirty="0" err="1">
                <a:solidFill>
                  <a:srgbClr val="006600"/>
                </a:solidFill>
              </a:rPr>
              <a:t>zakāh</a:t>
            </a:r>
            <a:r>
              <a:rPr lang="en-US" sz="5200" dirty="0"/>
              <a:t>. Both meanings are included </a:t>
            </a:r>
            <a:r>
              <a:rPr lang="en-US" sz="5200" dirty="0" smtClean="0"/>
              <a:t>here. </a:t>
            </a:r>
            <a:r>
              <a:rPr lang="en-US" sz="5200" b="1" dirty="0"/>
              <a:t>The caliph </a:t>
            </a:r>
            <a:r>
              <a:rPr lang="en-US" sz="5200" b="1" dirty="0" err="1"/>
              <a:t>ʽUmar</a:t>
            </a:r>
            <a:r>
              <a:rPr lang="en-US" sz="5200" b="1" dirty="0"/>
              <a:t> bin </a:t>
            </a:r>
            <a:r>
              <a:rPr lang="en-US" sz="5200" b="1" dirty="0" err="1"/>
              <a:t>ʽAbdul</a:t>
            </a:r>
            <a:r>
              <a:rPr lang="en-US" sz="5200" b="1" dirty="0"/>
              <a:t> </a:t>
            </a:r>
            <a:r>
              <a:rPr lang="en-US" sz="5200" b="1" dirty="0" err="1"/>
              <a:t>ʽAzeez</a:t>
            </a:r>
            <a:r>
              <a:rPr lang="en-US" sz="5200" b="1" dirty="0"/>
              <a:t> </a:t>
            </a:r>
            <a:r>
              <a:rPr lang="en-US" sz="5200" dirty="0"/>
              <a:t>would order the people </a:t>
            </a:r>
            <a:r>
              <a:rPr lang="en-US" sz="5200" b="1" dirty="0"/>
              <a:t>to give </a:t>
            </a:r>
            <a:r>
              <a:rPr lang="en-US" sz="5200" b="1" dirty="0" err="1"/>
              <a:t>zakāt</a:t>
            </a:r>
            <a:r>
              <a:rPr lang="en-US" sz="5200" b="1" dirty="0"/>
              <a:t> </a:t>
            </a:r>
            <a:r>
              <a:rPr lang="en-US" sz="5200" b="1" dirty="0" smtClean="0"/>
              <a:t>al-</a:t>
            </a:r>
            <a:r>
              <a:rPr lang="en-US" sz="5200" b="1" dirty="0" err="1" smtClean="0"/>
              <a:t>fiṭr</a:t>
            </a:r>
            <a:r>
              <a:rPr lang="en-US" sz="5200" b="1" dirty="0" smtClean="0"/>
              <a:t> </a:t>
            </a:r>
            <a:r>
              <a:rPr lang="en-US" sz="5200" b="1" dirty="0"/>
              <a:t>and recite this </a:t>
            </a:r>
            <a:r>
              <a:rPr lang="en-US" sz="5200" b="1" dirty="0" smtClean="0"/>
              <a:t>verse.</a:t>
            </a:r>
          </a:p>
          <a:p>
            <a:r>
              <a:rPr lang="en-US" sz="5200" b="1" dirty="0" smtClean="0">
                <a:solidFill>
                  <a:srgbClr val="006600"/>
                </a:solidFill>
              </a:rPr>
              <a:t>“</a:t>
            </a:r>
            <a:r>
              <a:rPr lang="en-US" sz="5200" b="1" dirty="0">
                <a:solidFill>
                  <a:srgbClr val="006600"/>
                </a:solidFill>
              </a:rPr>
              <a:t>And mentions the name of his Lord, and prays</a:t>
            </a:r>
            <a:r>
              <a:rPr lang="en-US" sz="5200" b="1" dirty="0" smtClean="0">
                <a:solidFill>
                  <a:srgbClr val="006600"/>
                </a:solidFill>
              </a:rPr>
              <a:t>.”</a:t>
            </a:r>
            <a:r>
              <a:rPr lang="en-US" sz="5200" dirty="0" smtClean="0"/>
              <a:t> </a:t>
            </a:r>
            <a:r>
              <a:rPr lang="en-US" sz="5200" dirty="0"/>
              <a:t>The verb </a:t>
            </a:r>
            <a:r>
              <a:rPr lang="en-US" sz="5200" b="1" i="1" dirty="0" err="1">
                <a:solidFill>
                  <a:srgbClr val="006600"/>
                </a:solidFill>
              </a:rPr>
              <a:t>dhakara</a:t>
            </a:r>
            <a:r>
              <a:rPr lang="en-US" sz="5200" b="1" dirty="0"/>
              <a:t> </a:t>
            </a:r>
            <a:r>
              <a:rPr lang="en-US" sz="5200" dirty="0"/>
              <a:t>can mean </a:t>
            </a:r>
            <a:r>
              <a:rPr lang="en-US" sz="5200" b="1" dirty="0">
                <a:solidFill>
                  <a:srgbClr val="006600"/>
                </a:solidFill>
              </a:rPr>
              <a:t>"mention" </a:t>
            </a:r>
            <a:r>
              <a:rPr lang="en-US" sz="5200" dirty="0"/>
              <a:t>as well as </a:t>
            </a:r>
            <a:r>
              <a:rPr lang="en-US" sz="5200" b="1" dirty="0">
                <a:solidFill>
                  <a:srgbClr val="006600"/>
                </a:solidFill>
              </a:rPr>
              <a:t>"remember." </a:t>
            </a:r>
            <a:r>
              <a:rPr lang="en-US" sz="5200" dirty="0"/>
              <a:t>Mentioning the Lord's name was explained by </a:t>
            </a:r>
            <a:r>
              <a:rPr lang="en-US" sz="5200" b="1" dirty="0"/>
              <a:t>Ibn </a:t>
            </a:r>
            <a:r>
              <a:rPr lang="en-US" sz="5200" b="1" dirty="0" err="1"/>
              <a:t>ʽUmar</a:t>
            </a:r>
            <a:r>
              <a:rPr lang="en-US" sz="5200" b="1" dirty="0"/>
              <a:t> and </a:t>
            </a:r>
            <a:r>
              <a:rPr lang="en-US" sz="5200" b="1" dirty="0" err="1"/>
              <a:t>Abū</a:t>
            </a:r>
            <a:r>
              <a:rPr lang="en-US" sz="5200" b="1" dirty="0"/>
              <a:t> </a:t>
            </a:r>
            <a:r>
              <a:rPr lang="en-US" sz="5200" b="1" dirty="0" err="1"/>
              <a:t>Saʽeed</a:t>
            </a:r>
            <a:r>
              <a:rPr lang="en-US" sz="5200" b="1" dirty="0"/>
              <a:t> al-</a:t>
            </a:r>
            <a:r>
              <a:rPr lang="en-US" sz="5200" b="1" dirty="0" err="1"/>
              <a:t>Khudri</a:t>
            </a:r>
            <a:r>
              <a:rPr lang="en-US" sz="5200" b="1" dirty="0"/>
              <a:t> as prayer itself</a:t>
            </a:r>
            <a:r>
              <a:rPr lang="en-US" sz="5200" dirty="0"/>
              <a:t>. </a:t>
            </a:r>
            <a:r>
              <a:rPr lang="en-US" sz="5200" b="1" dirty="0"/>
              <a:t>Ibn </a:t>
            </a:r>
            <a:r>
              <a:rPr lang="en-US" sz="5200" b="1" dirty="0" err="1"/>
              <a:t>ʽAbbās</a:t>
            </a:r>
            <a:r>
              <a:rPr lang="en-US" sz="5200" b="1" dirty="0"/>
              <a:t> </a:t>
            </a:r>
            <a:r>
              <a:rPr lang="en-US" sz="5200" dirty="0"/>
              <a:t>understood that the successful servant is one </a:t>
            </a:r>
            <a:r>
              <a:rPr lang="en-US" sz="5200" b="1" dirty="0"/>
              <a:t>who remembers his Lord and the judgment after death, and this motivates him to worship and pray</a:t>
            </a:r>
            <a:r>
              <a:rPr lang="en-US" sz="5200" dirty="0"/>
              <a:t>. </a:t>
            </a:r>
            <a:r>
              <a:rPr lang="en-US" sz="5200" b="1" dirty="0"/>
              <a:t>Ibn </a:t>
            </a:r>
            <a:r>
              <a:rPr lang="en-US" sz="5200" b="1" dirty="0" err="1"/>
              <a:t>Katheer</a:t>
            </a:r>
            <a:r>
              <a:rPr lang="en-US" sz="5200" b="1" dirty="0"/>
              <a:t> </a:t>
            </a:r>
            <a:r>
              <a:rPr lang="en-US" sz="5200" dirty="0"/>
              <a:t>added, "It means </a:t>
            </a:r>
            <a:r>
              <a:rPr lang="en-US" sz="5200" b="1" dirty="0"/>
              <a:t>he establishes prayer at its appointed times</a:t>
            </a:r>
            <a:r>
              <a:rPr lang="en-US" sz="5200" dirty="0"/>
              <a:t>, seeking the approval of Allah in obedience to His command and implementing His legislation." </a:t>
            </a:r>
            <a:r>
              <a:rPr lang="en-US" sz="5200" b="1" dirty="0"/>
              <a:t>Constantly remembering Allah leads one to do deeds pleasing to Allah, the most important of which is </a:t>
            </a:r>
            <a:r>
              <a:rPr lang="en-US" sz="5200" b="1" dirty="0" smtClean="0"/>
              <a:t>prayer. </a:t>
            </a:r>
          </a:p>
          <a:p>
            <a:r>
              <a:rPr lang="en-US" sz="5200" b="1" dirty="0" smtClean="0">
                <a:solidFill>
                  <a:srgbClr val="006600"/>
                </a:solidFill>
              </a:rPr>
              <a:t>“But </a:t>
            </a:r>
            <a:r>
              <a:rPr lang="en-US" sz="5200" b="1" dirty="0">
                <a:solidFill>
                  <a:srgbClr val="006600"/>
                </a:solidFill>
              </a:rPr>
              <a:t>you prefer the present life. Though the Hereafter is better, and more lasting</a:t>
            </a:r>
            <a:r>
              <a:rPr lang="en-US" sz="5200" b="1" dirty="0" smtClean="0">
                <a:solidFill>
                  <a:srgbClr val="006600"/>
                </a:solidFill>
              </a:rPr>
              <a:t>.” </a:t>
            </a:r>
            <a:r>
              <a:rPr lang="en-US" sz="5200" dirty="0"/>
              <a:t>But instead of remembering Allah and the life to come, most people give priority to their worldly existence because of its immediate concerns and observable benefits. They favor its temporary advantages over those of the Hereafter, although the Hereafter is undeniably better in nature and </a:t>
            </a:r>
            <a:r>
              <a:rPr lang="en-US" sz="5200" dirty="0" smtClean="0"/>
              <a:t>duration. </a:t>
            </a:r>
          </a:p>
          <a:p>
            <a:r>
              <a:rPr lang="en-US" sz="5200" b="1" dirty="0" smtClean="0">
                <a:solidFill>
                  <a:srgbClr val="006600"/>
                </a:solidFill>
              </a:rPr>
              <a:t>“This </a:t>
            </a:r>
            <a:r>
              <a:rPr lang="en-US" sz="5200" b="1" dirty="0">
                <a:solidFill>
                  <a:srgbClr val="006600"/>
                </a:solidFill>
              </a:rPr>
              <a:t>is in the former scriptures. The Scriptures of Abraham and Moses.” </a:t>
            </a:r>
            <a:r>
              <a:rPr lang="en-US" sz="5200" dirty="0" smtClean="0"/>
              <a:t>This </a:t>
            </a:r>
            <a:r>
              <a:rPr lang="en-US" sz="5200" dirty="0"/>
              <a:t>conclusion confirms the </a:t>
            </a:r>
            <a:r>
              <a:rPr lang="en-US" sz="5200" b="1" dirty="0"/>
              <a:t>continuity of Allah's message </a:t>
            </a:r>
            <a:r>
              <a:rPr lang="en-US" sz="5200" dirty="0"/>
              <a:t>and reflects its common source, which is the Creator of mankind. </a:t>
            </a:r>
            <a:r>
              <a:rPr lang="en-US" sz="5200" dirty="0" smtClean="0"/>
              <a:t>Each </a:t>
            </a:r>
            <a:r>
              <a:rPr lang="en-US" sz="5200" dirty="0"/>
              <a:t>of His prophets conveyed the same fundamental principles: no deity other than Allah, worship of Him alone, and the restoration of justice in a greater life to </a:t>
            </a:r>
            <a:r>
              <a:rPr lang="en-US" sz="5200" dirty="0" smtClean="0"/>
              <a:t>come. </a:t>
            </a:r>
            <a:r>
              <a:rPr lang="en-US" sz="5200" b="1" dirty="0"/>
              <a:t>The truths imparted in this </a:t>
            </a:r>
            <a:r>
              <a:rPr lang="en-US" sz="5200" b="1" dirty="0" err="1"/>
              <a:t>sūrah</a:t>
            </a:r>
            <a:r>
              <a:rPr lang="en-US" sz="5200" b="1" dirty="0"/>
              <a:t>, and specifically the previous verses (14-17), are not limited to the </a:t>
            </a:r>
            <a:r>
              <a:rPr lang="en-US" sz="5200" b="1" dirty="0" err="1"/>
              <a:t>Qurʼān</a:t>
            </a:r>
            <a:r>
              <a:rPr lang="en-US" sz="5200" b="1" dirty="0"/>
              <a:t>, but were mentioned as well in earlier scriptures, such as those of Prophets </a:t>
            </a:r>
            <a:r>
              <a:rPr lang="en-US" sz="5200" b="1" dirty="0" err="1"/>
              <a:t>Ibrāheem</a:t>
            </a:r>
            <a:r>
              <a:rPr lang="en-US" sz="5200" b="1" dirty="0"/>
              <a:t> and </a:t>
            </a:r>
            <a:r>
              <a:rPr lang="en-US" sz="5200" b="1" dirty="0" err="1"/>
              <a:t>Mūsā</a:t>
            </a:r>
            <a:r>
              <a:rPr lang="en-US" sz="5200" b="1" dirty="0" smtClean="0"/>
              <a:t>.</a:t>
            </a:r>
            <a:r>
              <a:rPr lang="en-US" sz="5200" dirty="0" smtClean="0"/>
              <a:t> They </a:t>
            </a:r>
            <a:r>
              <a:rPr lang="en-US" sz="5200" dirty="0"/>
              <a:t>are found in every divine message and in the basic teachings of all the prophets, because they are a source of benefit in every time and place, in this world and the next.</a:t>
            </a:r>
          </a:p>
          <a:p>
            <a:endParaRPr lang="en-US" dirty="0"/>
          </a:p>
        </p:txBody>
      </p:sp>
    </p:spTree>
    <p:extLst>
      <p:ext uri="{BB962C8B-B14F-4D97-AF65-F5344CB8AC3E}">
        <p14:creationId xmlns:p14="http://schemas.microsoft.com/office/powerpoint/2010/main" val="3445599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2020-12-05</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11</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p:txBody>
          <a:bodyPr>
            <a:normAutofit fontScale="90000"/>
          </a:bodyPr>
          <a:lstStyle/>
          <a:p>
            <a:r>
              <a:rPr lang="en-US" sz="3600" dirty="0" smtClean="0"/>
              <a:t/>
            </a:r>
            <a:br>
              <a:rPr lang="en-US" sz="3600" dirty="0" smtClean="0"/>
            </a:br>
            <a:r>
              <a:rPr lang="en-US" sz="3600" dirty="0"/>
              <a:t/>
            </a:r>
            <a:br>
              <a:rPr lang="en-US" sz="3600" dirty="0"/>
            </a:br>
            <a:r>
              <a:rPr lang="en-US" sz="2700" dirty="0" smtClean="0"/>
              <a:t/>
            </a:r>
            <a:br>
              <a:rPr lang="en-US" sz="2700" dirty="0" smtClean="0"/>
            </a:br>
            <a:r>
              <a:rPr lang="en-US" dirty="0" smtClean="0"/>
              <a:t/>
            </a:r>
            <a:br>
              <a:rPr lang="en-US" dirty="0" smtClean="0"/>
            </a:br>
            <a:endParaRPr lang="en-US" dirty="0"/>
          </a:p>
        </p:txBody>
      </p:sp>
      <p:sp>
        <p:nvSpPr>
          <p:cNvPr id="6"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254668"/>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sz="12800" dirty="0" smtClean="0"/>
              <a:t/>
            </a:r>
            <a:br>
              <a:rPr lang="en-US" sz="12800" dirty="0" smtClean="0"/>
            </a:br>
            <a:endParaRPr lang="en-US" sz="12800" dirty="0"/>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744583" y="517526"/>
            <a:ext cx="10761617" cy="95725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200" dirty="0"/>
              <a:t>Tafseer </a:t>
            </a:r>
            <a:r>
              <a:rPr lang="en-US" sz="3200" dirty="0" smtClean="0"/>
              <a:t>of Surah </a:t>
            </a:r>
            <a:r>
              <a:rPr lang="en-US" sz="3200" dirty="0"/>
              <a:t>al-</a:t>
            </a:r>
            <a:r>
              <a:rPr lang="en-US" sz="3200" dirty="0" err="1"/>
              <a:t>Ghashiyah</a:t>
            </a:r>
            <a:endParaRPr lang="en-US" sz="3200" dirty="0"/>
          </a:p>
        </p:txBody>
      </p:sp>
      <p:sp>
        <p:nvSpPr>
          <p:cNvPr id="3" name="Content Placeholder 2"/>
          <p:cNvSpPr>
            <a:spLocks noGrp="1"/>
          </p:cNvSpPr>
          <p:nvPr>
            <p:ph idx="1"/>
          </p:nvPr>
        </p:nvSpPr>
        <p:spPr>
          <a:xfrm>
            <a:off x="838200" y="1690688"/>
            <a:ext cx="10515600" cy="4945243"/>
          </a:xfrm>
        </p:spPr>
        <p:txBody>
          <a:bodyPr>
            <a:normAutofit fontScale="77500" lnSpcReduction="20000"/>
          </a:bodyPr>
          <a:lstStyle/>
          <a:p>
            <a:pPr lvl="0"/>
            <a:r>
              <a:rPr lang="en-US" sz="2800" b="1" dirty="0">
                <a:solidFill>
                  <a:prstClr val="black"/>
                </a:solidFill>
              </a:rPr>
              <a:t>Name-</a:t>
            </a:r>
            <a:r>
              <a:rPr lang="en-US" sz="2800" dirty="0">
                <a:solidFill>
                  <a:prstClr val="black"/>
                </a:solidFill>
              </a:rPr>
              <a:t> The Surah takes its name from the word </a:t>
            </a:r>
            <a:r>
              <a:rPr lang="en-US" sz="2800" b="1" i="1" dirty="0" smtClean="0">
                <a:solidFill>
                  <a:srgbClr val="006600"/>
                </a:solidFill>
              </a:rPr>
              <a:t>al-</a:t>
            </a:r>
            <a:r>
              <a:rPr lang="en-US" sz="2800" b="1" i="1" dirty="0" err="1" smtClean="0">
                <a:solidFill>
                  <a:srgbClr val="006600"/>
                </a:solidFill>
              </a:rPr>
              <a:t>Ghashiyah</a:t>
            </a:r>
            <a:r>
              <a:rPr lang="en-US" sz="2800" dirty="0" smtClean="0">
                <a:solidFill>
                  <a:prstClr val="black"/>
                </a:solidFill>
              </a:rPr>
              <a:t> </a:t>
            </a:r>
            <a:r>
              <a:rPr lang="en-US" sz="2800" b="1" dirty="0">
                <a:solidFill>
                  <a:srgbClr val="006600"/>
                </a:solidFill>
              </a:rPr>
              <a:t>(The Overwhelming Event) </a:t>
            </a:r>
            <a:r>
              <a:rPr lang="en-US" sz="2800" dirty="0">
                <a:solidFill>
                  <a:prstClr val="black"/>
                </a:solidFill>
              </a:rPr>
              <a:t>in the very first verse.</a:t>
            </a:r>
          </a:p>
          <a:p>
            <a:pPr lvl="0"/>
            <a:r>
              <a:rPr lang="en-US" sz="2800" b="1" dirty="0">
                <a:solidFill>
                  <a:prstClr val="black"/>
                </a:solidFill>
              </a:rPr>
              <a:t>Period of Revelation-</a:t>
            </a:r>
            <a:r>
              <a:rPr lang="en-US" sz="2800" dirty="0">
                <a:solidFill>
                  <a:prstClr val="black"/>
                </a:solidFill>
              </a:rPr>
              <a:t>  One of the </a:t>
            </a:r>
            <a:r>
              <a:rPr lang="en-US" sz="2800" dirty="0">
                <a:solidFill>
                  <a:srgbClr val="C00000"/>
                </a:solidFill>
              </a:rPr>
              <a:t>earliest </a:t>
            </a:r>
            <a:r>
              <a:rPr lang="en-US" sz="2800" dirty="0" err="1">
                <a:solidFill>
                  <a:srgbClr val="C00000"/>
                </a:solidFill>
              </a:rPr>
              <a:t>sūrahs</a:t>
            </a:r>
            <a:r>
              <a:rPr lang="en-US" sz="2800" dirty="0">
                <a:solidFill>
                  <a:srgbClr val="C00000"/>
                </a:solidFill>
              </a:rPr>
              <a:t> revealed in Makkah</a:t>
            </a:r>
            <a:r>
              <a:rPr lang="en-US" sz="2800" dirty="0">
                <a:solidFill>
                  <a:prstClr val="black"/>
                </a:solidFill>
              </a:rPr>
              <a:t>. </a:t>
            </a:r>
          </a:p>
          <a:p>
            <a:pPr lvl="0"/>
            <a:r>
              <a:rPr lang="en-US" sz="2800" b="1" dirty="0">
                <a:solidFill>
                  <a:prstClr val="black"/>
                </a:solidFill>
              </a:rPr>
              <a:t>Theme and Subject Matter- </a:t>
            </a:r>
            <a:r>
              <a:rPr lang="en-US" dirty="0"/>
              <a:t>The whole subject matter of the Surah indicates that this too is one of the earliest </a:t>
            </a:r>
            <a:r>
              <a:rPr lang="en-US" dirty="0" err="1"/>
              <a:t>Surahs</a:t>
            </a:r>
            <a:r>
              <a:rPr lang="en-US" dirty="0"/>
              <a:t> to be revealed; but this was the period when the Holy Prophet (upon whom be peace) had started preaching his message publicly, and the people of Makkah were hearing it and ignoring it carelessly and thoughtlessly</a:t>
            </a:r>
            <a:r>
              <a:rPr lang="en-US" dirty="0"/>
              <a:t>. Its people needed to be awakened and made aware of the danger incurred by rejecting the Prophet's message. So after making clear the truth in a concise and rational argument, the </a:t>
            </a:r>
            <a:r>
              <a:rPr lang="en-US" dirty="0" err="1"/>
              <a:t>Qurʼān</a:t>
            </a:r>
            <a:r>
              <a:rPr lang="en-US" dirty="0"/>
              <a:t> warns of Allah's final account and the punishment that will befall those who do not believe and amend their ways. </a:t>
            </a:r>
          </a:p>
        </p:txBody>
      </p:sp>
    </p:spTree>
    <p:extLst>
      <p:ext uri="{BB962C8B-B14F-4D97-AF65-F5344CB8AC3E}">
        <p14:creationId xmlns:p14="http://schemas.microsoft.com/office/powerpoint/2010/main" val="1642978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838201" y="1690688"/>
            <a:ext cx="10236926" cy="4837118"/>
          </a:xfrm>
          <a:prstGeom prst="rect">
            <a:avLst/>
          </a:prstGeom>
        </p:spPr>
      </p:pic>
      <p:sp>
        <p:nvSpPr>
          <p:cNvPr id="4" name="Date Placeholder 3"/>
          <p:cNvSpPr>
            <a:spLocks noGrp="1"/>
          </p:cNvSpPr>
          <p:nvPr>
            <p:ph type="dt" sz="half" idx="10"/>
          </p:nvPr>
        </p:nvSpPr>
        <p:spPr/>
        <p:txBody>
          <a:bodyPr/>
          <a:lstStyle/>
          <a:p>
            <a:fld id="{2D9057BC-CE48-CD4C-AF3D-B9C2E384CD7B}" type="datetime1">
              <a:rPr lang="en-CA" smtClean="0"/>
              <a:t>2020-12-05</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12</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p:txBody>
          <a:bodyPr>
            <a:normAutofit fontScale="90000"/>
          </a:bodyPr>
          <a:lstStyle/>
          <a:p>
            <a:r>
              <a:rPr lang="en-US" sz="3600" dirty="0" smtClean="0"/>
              <a:t/>
            </a:r>
            <a:br>
              <a:rPr lang="en-US" sz="3600" dirty="0" smtClean="0"/>
            </a:br>
            <a:r>
              <a:rPr lang="en-US" sz="3600" dirty="0"/>
              <a:t/>
            </a:r>
            <a:br>
              <a:rPr lang="en-US" sz="3600" dirty="0"/>
            </a:br>
            <a:r>
              <a:rPr lang="en-US" sz="2700" dirty="0" smtClean="0"/>
              <a:t/>
            </a:r>
            <a:br>
              <a:rPr lang="en-US" sz="2700" dirty="0" smtClean="0"/>
            </a:br>
            <a:r>
              <a:rPr lang="en-US" dirty="0" smtClean="0"/>
              <a:t/>
            </a:r>
            <a:br>
              <a:rPr lang="en-US" dirty="0" smtClean="0"/>
            </a:br>
            <a:endParaRPr lang="en-US" dirty="0"/>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559526" y="320948"/>
            <a:ext cx="10515600" cy="1173163"/>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11200" dirty="0" smtClean="0"/>
              <a:t/>
            </a:r>
            <a:br>
              <a:rPr lang="en-US" sz="11200" dirty="0" smtClean="0"/>
            </a:br>
            <a:r>
              <a:rPr lang="en-US" sz="11200" dirty="0" smtClean="0"/>
              <a:t/>
            </a:r>
            <a:br>
              <a:rPr lang="en-US" sz="11200" dirty="0" smtClean="0"/>
            </a:br>
            <a:r>
              <a:rPr lang="en-US" sz="2700" dirty="0" smtClean="0"/>
              <a:t/>
            </a:r>
            <a:br>
              <a:rPr lang="en-US" sz="2700" dirty="0" smtClean="0"/>
            </a:br>
            <a:r>
              <a:rPr lang="en-US" dirty="0" smtClean="0"/>
              <a:t/>
            </a:r>
            <a:br>
              <a:rPr lang="en-US" dirty="0" smtClean="0"/>
            </a:br>
            <a:endParaRPr lang="en-US"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838200" y="365124"/>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10" name="Title 1">
            <a:extLst>
              <a:ext uri="{FF2B5EF4-FFF2-40B4-BE49-F238E27FC236}">
                <a16:creationId xmlns:a16="http://schemas.microsoft.com/office/drawing/2014/main" id="{F71A355E-EAEE-6945-81DD-54F14A9971FD}"/>
              </a:ext>
            </a:extLst>
          </p:cNvPr>
          <p:cNvSpPr txBox="1">
            <a:spLocks/>
          </p:cNvSpPr>
          <p:nvPr/>
        </p:nvSpPr>
        <p:spPr>
          <a:xfrm>
            <a:off x="838200" y="365125"/>
            <a:ext cx="10515600" cy="10587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200" dirty="0"/>
              <a:t>Tafseer of Surah </a:t>
            </a:r>
            <a:r>
              <a:rPr lang="en-US" sz="3200" dirty="0" smtClean="0"/>
              <a:t>al-</a:t>
            </a:r>
            <a:r>
              <a:rPr lang="en-US" sz="3200" dirty="0" err="1" smtClean="0"/>
              <a:t>Ghashiyah</a:t>
            </a:r>
            <a:r>
              <a:rPr lang="en-US" sz="3200" dirty="0" smtClean="0"/>
              <a:t>: </a:t>
            </a:r>
            <a:r>
              <a:rPr lang="en-US" sz="3200" dirty="0"/>
              <a:t>Ayaat </a:t>
            </a:r>
            <a:r>
              <a:rPr lang="en-US" sz="3200" dirty="0" smtClean="0"/>
              <a:t>1-7 </a:t>
            </a:r>
            <a:r>
              <a:rPr lang="en-US" sz="3200" dirty="0"/>
              <a:t>– </a:t>
            </a:r>
          </a:p>
          <a:p>
            <a:r>
              <a:rPr lang="en-US" sz="3200" dirty="0"/>
              <a:t>The Day of Judgment</a:t>
            </a:r>
            <a:endParaRPr lang="en-US" sz="3200" dirty="0"/>
          </a:p>
        </p:txBody>
      </p:sp>
    </p:spTree>
    <p:extLst>
      <p:ext uri="{BB962C8B-B14F-4D97-AF65-F5344CB8AC3E}">
        <p14:creationId xmlns:p14="http://schemas.microsoft.com/office/powerpoint/2010/main" val="923905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53788"/>
          </a:xfrm>
        </p:spPr>
        <p:txBody>
          <a:bodyPr>
            <a:normAutofit/>
          </a:bodyPr>
          <a:lstStyle/>
          <a:p>
            <a:r>
              <a:rPr lang="en-US" sz="3200" dirty="0"/>
              <a:t>Tafseer of Surah al-</a:t>
            </a:r>
            <a:r>
              <a:rPr lang="en-US" sz="3200" dirty="0" err="1"/>
              <a:t>Ghashiyah</a:t>
            </a:r>
            <a:r>
              <a:rPr lang="en-US" sz="3200" dirty="0"/>
              <a:t>: Ayaat 1-7 – </a:t>
            </a:r>
            <a:br>
              <a:rPr lang="en-US" sz="3200" dirty="0"/>
            </a:br>
            <a:r>
              <a:rPr lang="en-US" sz="3200" dirty="0"/>
              <a:t>The Day of Judgment</a:t>
            </a:r>
            <a:endParaRPr lang="en-US" sz="3200" dirty="0"/>
          </a:p>
        </p:txBody>
      </p:sp>
      <p:sp>
        <p:nvSpPr>
          <p:cNvPr id="3" name="Content Placeholder 2"/>
          <p:cNvSpPr>
            <a:spLocks noGrp="1"/>
          </p:cNvSpPr>
          <p:nvPr>
            <p:ph idx="1"/>
          </p:nvPr>
        </p:nvSpPr>
        <p:spPr>
          <a:xfrm>
            <a:off x="496390" y="1518913"/>
            <a:ext cx="11234056" cy="5117017"/>
          </a:xfrm>
        </p:spPr>
        <p:txBody>
          <a:bodyPr>
            <a:noAutofit/>
          </a:bodyPr>
          <a:lstStyle/>
          <a:p>
            <a:r>
              <a:rPr lang="en-US" sz="1400" b="1" dirty="0" smtClean="0">
                <a:solidFill>
                  <a:srgbClr val="006600"/>
                </a:solidFill>
              </a:rPr>
              <a:t>“Has </a:t>
            </a:r>
            <a:r>
              <a:rPr lang="en-US" sz="1400" b="1" dirty="0">
                <a:solidFill>
                  <a:srgbClr val="006600"/>
                </a:solidFill>
              </a:rPr>
              <a:t>there come to you the news of the overwhelming</a:t>
            </a:r>
            <a:r>
              <a:rPr lang="en-US" sz="1400" b="1" dirty="0" smtClean="0">
                <a:solidFill>
                  <a:srgbClr val="006600"/>
                </a:solidFill>
              </a:rPr>
              <a:t>?” </a:t>
            </a:r>
            <a:r>
              <a:rPr lang="en-US" sz="1400" b="1" i="1" dirty="0">
                <a:solidFill>
                  <a:srgbClr val="006600"/>
                </a:solidFill>
              </a:rPr>
              <a:t>Al-</a:t>
            </a:r>
            <a:r>
              <a:rPr lang="en-US" sz="1400" b="1" i="1" dirty="0" err="1">
                <a:solidFill>
                  <a:srgbClr val="006600"/>
                </a:solidFill>
              </a:rPr>
              <a:t>Ghāshiyah</a:t>
            </a:r>
            <a:r>
              <a:rPr lang="en-US" sz="1400" dirty="0"/>
              <a:t> is among the names given to </a:t>
            </a:r>
            <a:r>
              <a:rPr lang="en-US" sz="1400" b="1" dirty="0">
                <a:solidFill>
                  <a:srgbClr val="006600"/>
                </a:solidFill>
              </a:rPr>
              <a:t>al-</a:t>
            </a:r>
            <a:r>
              <a:rPr lang="en-US" sz="1400" b="1" dirty="0" err="1">
                <a:solidFill>
                  <a:srgbClr val="006600"/>
                </a:solidFill>
              </a:rPr>
              <a:t>Qiyāmah</a:t>
            </a:r>
            <a:r>
              <a:rPr lang="en-US" sz="1400" b="1" dirty="0">
                <a:solidFill>
                  <a:srgbClr val="006600"/>
                </a:solidFill>
              </a:rPr>
              <a:t> (the Resurrection)</a:t>
            </a:r>
            <a:r>
              <a:rPr lang="en-US" sz="1400" dirty="0"/>
              <a:t>. Its verb, </a:t>
            </a:r>
            <a:r>
              <a:rPr lang="en-US" sz="1400" b="1" i="1" dirty="0" err="1">
                <a:solidFill>
                  <a:srgbClr val="006600"/>
                </a:solidFill>
              </a:rPr>
              <a:t>ghashiya</a:t>
            </a:r>
            <a:r>
              <a:rPr lang="en-US" sz="1400" dirty="0"/>
              <a:t>, means </a:t>
            </a:r>
            <a:r>
              <a:rPr lang="en-US" sz="1400" b="1" dirty="0">
                <a:solidFill>
                  <a:srgbClr val="006600"/>
                </a:solidFill>
              </a:rPr>
              <a:t>to cover something completely</a:t>
            </a:r>
            <a:r>
              <a:rPr lang="en-US" sz="1400" dirty="0"/>
              <a:t>. It is an event which will effect, include and overwhelm all of creation. Allah, </a:t>
            </a:r>
            <a:r>
              <a:rPr lang="en-US" sz="1400" dirty="0" smtClean="0"/>
              <a:t>the Exalted, is </a:t>
            </a:r>
            <a:r>
              <a:rPr lang="en-US" sz="1400" dirty="0"/>
              <a:t>introducing the subject with a question </a:t>
            </a:r>
            <a:r>
              <a:rPr lang="en-US" sz="1400" dirty="0" smtClean="0"/>
              <a:t>addressed </a:t>
            </a:r>
            <a:r>
              <a:rPr lang="en-US" sz="1400" dirty="0"/>
              <a:t>to the Prophet (</a:t>
            </a:r>
            <a:r>
              <a:rPr lang="en-US" sz="1400" dirty="0" err="1"/>
              <a:t>pbuh</a:t>
            </a:r>
            <a:r>
              <a:rPr lang="en-US" sz="1400" dirty="0"/>
              <a:t>) in order to emphasize its importance and urgency. F</a:t>
            </a:r>
            <a:r>
              <a:rPr lang="en-US" sz="1400" dirty="0" smtClean="0"/>
              <a:t>ollowed </a:t>
            </a:r>
            <a:r>
              <a:rPr lang="en-US" sz="1400" dirty="0"/>
              <a:t>by a story related to it. </a:t>
            </a:r>
            <a:endParaRPr lang="en-US" sz="1400" dirty="0" smtClean="0"/>
          </a:p>
          <a:p>
            <a:r>
              <a:rPr lang="en-US" sz="1400" dirty="0"/>
              <a:t>At that time people will be divided into two categories according to their deeds, as described in the coming verses. The scene of suffering and torture is given before the scene of joy, because the former is closer to the connotations of the name given to the event, the </a:t>
            </a:r>
            <a:r>
              <a:rPr lang="en-US" sz="1400" dirty="0" smtClean="0"/>
              <a:t>Enveloper: </a:t>
            </a:r>
            <a:r>
              <a:rPr lang="en-US" sz="1400" b="1" dirty="0" smtClean="0">
                <a:solidFill>
                  <a:srgbClr val="006600"/>
                </a:solidFill>
              </a:rPr>
              <a:t>“Faces on that Day will be shamed. Laboring and exhausted.” </a:t>
            </a:r>
            <a:r>
              <a:rPr lang="en-US" sz="1400" dirty="0" smtClean="0"/>
              <a:t>The </a:t>
            </a:r>
            <a:r>
              <a:rPr lang="en-US" sz="1400" dirty="0"/>
              <a:t>faces of some people will be lowered in fear and humility, showing the strain of labor and exhaustion from work done in the worldly life which brought them no benefit. They had worked and labored only for themselves and to further their own ambitions, never for the cause of Allah. Moreover, they had wearied themselves doing deeds of disobedience to Allah, heedless of the life to come. </a:t>
            </a:r>
            <a:endParaRPr lang="en-US" sz="1400" dirty="0" smtClean="0"/>
          </a:p>
          <a:p>
            <a:r>
              <a:rPr lang="en-US" sz="1400" b="1" dirty="0" smtClean="0">
                <a:solidFill>
                  <a:srgbClr val="006600"/>
                </a:solidFill>
              </a:rPr>
              <a:t>“Roasting </a:t>
            </a:r>
            <a:r>
              <a:rPr lang="en-US" sz="1400" b="1" dirty="0">
                <a:solidFill>
                  <a:srgbClr val="006600"/>
                </a:solidFill>
              </a:rPr>
              <a:t>in a scorching Fire. Given to drink from a flaming spring. They will have no food except thorns. That neither nourishes, nor satisfies hunger.” </a:t>
            </a:r>
            <a:r>
              <a:rPr lang="en-US" sz="1400" dirty="0" smtClean="0"/>
              <a:t>So </a:t>
            </a:r>
            <a:r>
              <a:rPr lang="en-US" sz="1400" dirty="0"/>
              <a:t>in the Hereafter they find the result of their labor, and their faces will reflect the fear, humiliation, exhaustion, misery and hopelessness that they feel. They will then enter the Hellfire, where they will burn, drink from a spring of water whose temperature has reached the boiling point, and eat from </a:t>
            </a:r>
            <a:r>
              <a:rPr lang="en-US" sz="1400" b="1" i="1" dirty="0" err="1">
                <a:solidFill>
                  <a:srgbClr val="006600"/>
                </a:solidFill>
              </a:rPr>
              <a:t>dhareeʽ</a:t>
            </a:r>
            <a:r>
              <a:rPr lang="en-US" sz="1400" dirty="0"/>
              <a:t>, </a:t>
            </a:r>
            <a:r>
              <a:rPr lang="en-US" sz="1400" b="1" dirty="0"/>
              <a:t>a thorny, poisonous plant which can never relieve their hunger and only increase their torment. </a:t>
            </a:r>
            <a:endParaRPr lang="en-US" sz="1400" b="1" dirty="0">
              <a:solidFill>
                <a:srgbClr val="006600"/>
              </a:solidFill>
            </a:endParaRPr>
          </a:p>
        </p:txBody>
      </p:sp>
      <p:sp>
        <p:nvSpPr>
          <p:cNvPr id="4" name="Date Placeholder 3"/>
          <p:cNvSpPr>
            <a:spLocks noGrp="1"/>
          </p:cNvSpPr>
          <p:nvPr>
            <p:ph type="dt" sz="half" idx="10"/>
          </p:nvPr>
        </p:nvSpPr>
        <p:spPr/>
        <p:txBody>
          <a:bodyPr/>
          <a:lstStyle/>
          <a:p>
            <a:fld id="{2D9057BC-CE48-CD4C-AF3D-B9C2E384CD7B}" type="datetime1">
              <a:rPr lang="en-CA" smtClean="0"/>
              <a:t>2020-12-05</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13</a:t>
            </a:fld>
            <a:endParaRPr lang="en-US"/>
          </a:p>
        </p:txBody>
      </p:sp>
    </p:spTree>
    <p:extLst>
      <p:ext uri="{BB962C8B-B14F-4D97-AF65-F5344CB8AC3E}">
        <p14:creationId xmlns:p14="http://schemas.microsoft.com/office/powerpoint/2010/main" val="30029881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Tafseer of Surah al-</a:t>
            </a:r>
            <a:r>
              <a:rPr lang="en-US" sz="3200" dirty="0" err="1"/>
              <a:t>Ghashiyah</a:t>
            </a:r>
            <a:r>
              <a:rPr lang="en-US" sz="3200" dirty="0"/>
              <a:t>: Ayaat </a:t>
            </a:r>
            <a:r>
              <a:rPr lang="en-US" sz="3200" dirty="0" smtClean="0"/>
              <a:t>8-16 – </a:t>
            </a:r>
            <a:r>
              <a:rPr lang="en-US" sz="3200" dirty="0"/>
              <a:t/>
            </a:r>
            <a:br>
              <a:rPr lang="en-US" sz="3200" dirty="0"/>
            </a:br>
            <a:r>
              <a:rPr lang="en-US" sz="3200" dirty="0"/>
              <a:t>The Other Faces on that Day</a:t>
            </a:r>
            <a:endParaRPr lang="en-US" sz="3200" dirty="0"/>
          </a:p>
        </p:txBody>
      </p:sp>
      <p:pic>
        <p:nvPicPr>
          <p:cNvPr id="7" name="Content Placeholder 6"/>
          <p:cNvPicPr>
            <a:picLocks noGrp="1" noChangeAspect="1"/>
          </p:cNvPicPr>
          <p:nvPr>
            <p:ph idx="1"/>
          </p:nvPr>
        </p:nvPicPr>
        <p:blipFill>
          <a:blip r:embed="rId2"/>
          <a:stretch>
            <a:fillRect/>
          </a:stretch>
        </p:blipFill>
        <p:spPr>
          <a:xfrm>
            <a:off x="838201" y="1690688"/>
            <a:ext cx="10515600" cy="4837117"/>
          </a:xfrm>
          <a:prstGeom prst="rect">
            <a:avLst/>
          </a:prstGeom>
        </p:spPr>
      </p:pic>
      <p:sp>
        <p:nvSpPr>
          <p:cNvPr id="4" name="Date Placeholder 3"/>
          <p:cNvSpPr>
            <a:spLocks noGrp="1"/>
          </p:cNvSpPr>
          <p:nvPr>
            <p:ph type="dt" sz="half" idx="10"/>
          </p:nvPr>
        </p:nvSpPr>
        <p:spPr/>
        <p:txBody>
          <a:bodyPr/>
          <a:lstStyle/>
          <a:p>
            <a:fld id="{2D9057BC-CE48-CD4C-AF3D-B9C2E384CD7B}" type="datetime1">
              <a:rPr lang="en-CA" smtClean="0"/>
              <a:t>2020-12-05</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14</a:t>
            </a:fld>
            <a:endParaRPr lang="en-US"/>
          </a:p>
        </p:txBody>
      </p:sp>
    </p:spTree>
    <p:extLst>
      <p:ext uri="{BB962C8B-B14F-4D97-AF65-F5344CB8AC3E}">
        <p14:creationId xmlns:p14="http://schemas.microsoft.com/office/powerpoint/2010/main" val="2229382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Tafseer of Surah al-</a:t>
            </a:r>
            <a:r>
              <a:rPr lang="en-US" sz="3200" dirty="0" err="1"/>
              <a:t>Ghashiyah</a:t>
            </a:r>
            <a:r>
              <a:rPr lang="en-US" sz="3200" dirty="0"/>
              <a:t>: Ayaat 8-16 – </a:t>
            </a:r>
            <a:br>
              <a:rPr lang="en-US" sz="3200" dirty="0"/>
            </a:br>
            <a:r>
              <a:rPr lang="en-US" sz="3200" dirty="0"/>
              <a:t>The Other Faces on that Day</a:t>
            </a:r>
          </a:p>
        </p:txBody>
      </p:sp>
      <p:sp>
        <p:nvSpPr>
          <p:cNvPr id="3" name="Content Placeholder 2"/>
          <p:cNvSpPr>
            <a:spLocks noGrp="1"/>
          </p:cNvSpPr>
          <p:nvPr>
            <p:ph idx="1"/>
          </p:nvPr>
        </p:nvSpPr>
        <p:spPr>
          <a:xfrm>
            <a:off x="838200" y="1690688"/>
            <a:ext cx="10515600" cy="4837117"/>
          </a:xfrm>
        </p:spPr>
        <p:txBody>
          <a:bodyPr>
            <a:normAutofit fontScale="77500" lnSpcReduction="20000"/>
          </a:bodyPr>
          <a:lstStyle/>
          <a:p>
            <a:r>
              <a:rPr lang="en-US" b="1" dirty="0" smtClean="0">
                <a:solidFill>
                  <a:srgbClr val="006600"/>
                </a:solidFill>
              </a:rPr>
              <a:t>“Faces </a:t>
            </a:r>
            <a:r>
              <a:rPr lang="en-US" b="1" dirty="0">
                <a:solidFill>
                  <a:srgbClr val="006600"/>
                </a:solidFill>
              </a:rPr>
              <a:t>on that Day will be joyful. Satisfied with their endeavor. In a lofty Garden. In it you will hear no nonsense. In it is a flowing spring. In it are raised beds. And cups set in place. And cushions set in rows. And carpets spread around.” </a:t>
            </a:r>
            <a:endParaRPr lang="en-US" b="1" dirty="0" smtClean="0">
              <a:solidFill>
                <a:srgbClr val="006600"/>
              </a:solidFill>
            </a:endParaRPr>
          </a:p>
          <a:p>
            <a:r>
              <a:rPr lang="en-US" dirty="0" smtClean="0"/>
              <a:t>In </a:t>
            </a:r>
            <a:r>
              <a:rPr lang="en-US" dirty="0"/>
              <a:t>contrast, faces of the righteous will show happiness, being pleased and satisfied with their efforts and deeds which have been accepted and appreciated by their Lord. He will reward them with eternal residence in the high gardens of Paradise, where they will hear no empty or annoying speech, no insult, falsehood, immorality, idle or vain remarks. Moreover, they will enjoy pleasant and comfortable surroundings. These descriptions serve to convey to man an atmosphere of peace and pleasure, the reality of which can only be experienced in the Hereafter.</a:t>
            </a:r>
          </a:p>
        </p:txBody>
      </p:sp>
      <p:sp>
        <p:nvSpPr>
          <p:cNvPr id="4" name="Date Placeholder 3"/>
          <p:cNvSpPr>
            <a:spLocks noGrp="1"/>
          </p:cNvSpPr>
          <p:nvPr>
            <p:ph type="dt" sz="half" idx="10"/>
          </p:nvPr>
        </p:nvSpPr>
        <p:spPr/>
        <p:txBody>
          <a:bodyPr/>
          <a:lstStyle/>
          <a:p>
            <a:fld id="{2D9057BC-CE48-CD4C-AF3D-B9C2E384CD7B}" type="datetime1">
              <a:rPr lang="en-CA" smtClean="0"/>
              <a:t>2020-12-05</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15</a:t>
            </a:fld>
            <a:endParaRPr lang="en-US"/>
          </a:p>
        </p:txBody>
      </p:sp>
    </p:spTree>
    <p:extLst>
      <p:ext uri="{BB962C8B-B14F-4D97-AF65-F5344CB8AC3E}">
        <p14:creationId xmlns:p14="http://schemas.microsoft.com/office/powerpoint/2010/main" val="1546714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a:t>Discuss the broad meaning of the word “</a:t>
            </a:r>
            <a:r>
              <a:rPr lang="en-US" i="1" dirty="0" err="1"/>
              <a:t>Tazakka</a:t>
            </a:r>
            <a:r>
              <a:rPr lang="en-US" dirty="0" smtClean="0"/>
              <a:t>”.</a:t>
            </a:r>
          </a:p>
          <a:p>
            <a:r>
              <a:rPr lang="en-US" dirty="0"/>
              <a:t>According to </a:t>
            </a:r>
            <a:r>
              <a:rPr lang="en-US" dirty="0" smtClean="0"/>
              <a:t>Surah al-</a:t>
            </a:r>
            <a:r>
              <a:rPr lang="en-US" dirty="0" err="1" smtClean="0"/>
              <a:t>A’la</a:t>
            </a:r>
            <a:r>
              <a:rPr lang="en-US" dirty="0" smtClean="0"/>
              <a:t>, </a:t>
            </a:r>
            <a:r>
              <a:rPr lang="en-US" dirty="0"/>
              <a:t>how </a:t>
            </a:r>
            <a:r>
              <a:rPr lang="en-US" dirty="0" smtClean="0"/>
              <a:t>does the </a:t>
            </a:r>
            <a:r>
              <a:rPr lang="en-US" dirty="0"/>
              <a:t>mankind think about worldly life?</a:t>
            </a:r>
          </a:p>
          <a:p>
            <a:r>
              <a:rPr lang="en-US" dirty="0" smtClean="0"/>
              <a:t>According </a:t>
            </a:r>
            <a:r>
              <a:rPr lang="en-US" dirty="0"/>
              <a:t>to Surah al-</a:t>
            </a:r>
            <a:r>
              <a:rPr lang="en-US" dirty="0" err="1"/>
              <a:t>Ghashiyah</a:t>
            </a:r>
            <a:r>
              <a:rPr lang="en-US" dirty="0"/>
              <a:t>, give a comparison between believers and disbelievers </a:t>
            </a:r>
            <a:r>
              <a:rPr lang="en-US" dirty="0" smtClean="0"/>
              <a:t>on the Day of </a:t>
            </a:r>
            <a:r>
              <a:rPr lang="en-US" dirty="0" err="1" smtClean="0"/>
              <a:t>Resurection</a:t>
            </a:r>
            <a:r>
              <a:rPr lang="en-US" dirty="0" smtClean="0"/>
              <a:t>.</a:t>
            </a:r>
            <a:endParaRPr lang="en-US" dirty="0"/>
          </a:p>
        </p:txBody>
      </p:sp>
      <p:sp>
        <p:nvSpPr>
          <p:cNvPr id="4" name="Date Placeholder 3"/>
          <p:cNvSpPr>
            <a:spLocks noGrp="1"/>
          </p:cNvSpPr>
          <p:nvPr>
            <p:ph type="dt" sz="half" idx="10"/>
          </p:nvPr>
        </p:nvSpPr>
        <p:spPr/>
        <p:txBody>
          <a:bodyPr/>
          <a:lstStyle/>
          <a:p>
            <a:fld id="{2D9057BC-CE48-CD4C-AF3D-B9C2E384CD7B}" type="datetime1">
              <a:rPr lang="en-CA" smtClean="0"/>
              <a:t>2020-12-05</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16</a:t>
            </a:fld>
            <a:endParaRPr lang="en-US"/>
          </a:p>
        </p:txBody>
      </p:sp>
    </p:spTree>
    <p:extLst>
      <p:ext uri="{BB962C8B-B14F-4D97-AF65-F5344CB8AC3E}">
        <p14:creationId xmlns:p14="http://schemas.microsoft.com/office/powerpoint/2010/main" val="1566826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23FD4-8E45-2C4E-A2B0-7EE5066E270B}"/>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81542286-A1D8-B645-BE41-A0441A30AB55}"/>
              </a:ext>
            </a:extLst>
          </p:cNvPr>
          <p:cNvSpPr>
            <a:spLocks noGrp="1"/>
          </p:cNvSpPr>
          <p:nvPr>
            <p:ph idx="1"/>
          </p:nvPr>
        </p:nvSpPr>
        <p:spPr/>
        <p:txBody>
          <a:bodyPr>
            <a:normAutofit/>
          </a:bodyPr>
          <a:lstStyle/>
          <a:p>
            <a:pPr marL="0" indent="0" algn="ctr">
              <a:buNone/>
            </a:pPr>
            <a:r>
              <a:rPr lang="en-US" b="1" dirty="0"/>
              <a:t>Lecture No. </a:t>
            </a:r>
            <a:r>
              <a:rPr lang="en-US" b="1" dirty="0" smtClean="0"/>
              <a:t>9 </a:t>
            </a:r>
            <a:endParaRPr lang="en-US" b="1" dirty="0" smtClean="0"/>
          </a:p>
          <a:p>
            <a:pPr marL="0" indent="0" algn="ctr">
              <a:buNone/>
            </a:pPr>
            <a:endParaRPr lang="en-US" dirty="0" smtClean="0"/>
          </a:p>
          <a:p>
            <a:r>
              <a:rPr lang="en-US" b="1" dirty="0" smtClean="0"/>
              <a:t>Tafseer of Surah </a:t>
            </a:r>
            <a:r>
              <a:rPr lang="en-US" b="1" dirty="0" smtClean="0"/>
              <a:t>al-</a:t>
            </a:r>
            <a:r>
              <a:rPr lang="en-US" b="1" dirty="0" err="1" smtClean="0"/>
              <a:t>A’la</a:t>
            </a:r>
            <a:r>
              <a:rPr lang="en-US" b="1" dirty="0" smtClean="0"/>
              <a:t> </a:t>
            </a:r>
            <a:r>
              <a:rPr lang="en-US" b="1" dirty="0" smtClean="0"/>
              <a:t>(no. </a:t>
            </a:r>
            <a:r>
              <a:rPr lang="en-US" b="1" dirty="0" smtClean="0"/>
              <a:t>87</a:t>
            </a:r>
            <a:r>
              <a:rPr lang="en-US" b="1" baseline="30000" dirty="0" smtClean="0"/>
              <a:t>th</a:t>
            </a:r>
            <a:r>
              <a:rPr lang="en-US" b="1" dirty="0" smtClean="0"/>
              <a:t>)</a:t>
            </a:r>
            <a:endParaRPr lang="en-US" b="1" dirty="0" smtClean="0"/>
          </a:p>
          <a:p>
            <a:r>
              <a:rPr lang="en-US" b="1" dirty="0"/>
              <a:t>Tafseer of Surah </a:t>
            </a:r>
            <a:r>
              <a:rPr lang="en-US" b="1" dirty="0" smtClean="0"/>
              <a:t>at-</a:t>
            </a:r>
            <a:r>
              <a:rPr lang="en-US" b="1" dirty="0" err="1" smtClean="0"/>
              <a:t>Ghashiyah</a:t>
            </a:r>
            <a:r>
              <a:rPr lang="en-US" b="1" dirty="0" smtClean="0"/>
              <a:t> </a:t>
            </a:r>
            <a:r>
              <a:rPr lang="en-US" b="1" dirty="0" smtClean="0"/>
              <a:t>(</a:t>
            </a:r>
            <a:r>
              <a:rPr lang="en-US" b="1" dirty="0"/>
              <a:t>no. </a:t>
            </a:r>
            <a:r>
              <a:rPr lang="en-US" b="1" dirty="0" smtClean="0"/>
              <a:t>88</a:t>
            </a:r>
            <a:r>
              <a:rPr lang="en-US" b="1" baseline="30000" dirty="0" smtClean="0"/>
              <a:t>th</a:t>
            </a:r>
            <a:r>
              <a:rPr lang="en-US" b="1" dirty="0" smtClean="0"/>
              <a:t>) </a:t>
            </a:r>
            <a:r>
              <a:rPr lang="en-US" b="1" dirty="0" smtClean="0"/>
              <a:t>up to verse 16</a:t>
            </a:r>
            <a:endParaRPr lang="en-US" b="1" dirty="0"/>
          </a:p>
          <a:p>
            <a:endParaRPr lang="en-US" dirty="0"/>
          </a:p>
        </p:txBody>
      </p:sp>
      <p:sp>
        <p:nvSpPr>
          <p:cNvPr id="4" name="Date Placeholder 3">
            <a:extLst>
              <a:ext uri="{FF2B5EF4-FFF2-40B4-BE49-F238E27FC236}">
                <a16:creationId xmlns:a16="http://schemas.microsoft.com/office/drawing/2014/main" id="{7AB13A6E-2CC9-B340-8DDB-115870560707}"/>
              </a:ext>
            </a:extLst>
          </p:cNvPr>
          <p:cNvSpPr>
            <a:spLocks noGrp="1"/>
          </p:cNvSpPr>
          <p:nvPr>
            <p:ph type="dt" sz="half" idx="10"/>
          </p:nvPr>
        </p:nvSpPr>
        <p:spPr/>
        <p:txBody>
          <a:bodyPr/>
          <a:lstStyle/>
          <a:p>
            <a:fld id="{12F4F412-AA90-1043-BCB5-FC8396DF0750}" type="datetime1">
              <a:rPr lang="en-CA" smtClean="0"/>
              <a:t>2020-12-05</a:t>
            </a:fld>
            <a:endParaRPr lang="en-US"/>
          </a:p>
        </p:txBody>
      </p:sp>
      <p:sp>
        <p:nvSpPr>
          <p:cNvPr id="5" name="Slide Number Placeholder 4">
            <a:extLst>
              <a:ext uri="{FF2B5EF4-FFF2-40B4-BE49-F238E27FC236}">
                <a16:creationId xmlns:a16="http://schemas.microsoft.com/office/drawing/2014/main" id="{E22DFAB7-4DF7-F140-9E7E-63058FA08F95}"/>
              </a:ext>
            </a:extLst>
          </p:cNvPr>
          <p:cNvSpPr>
            <a:spLocks noGrp="1"/>
          </p:cNvSpPr>
          <p:nvPr>
            <p:ph type="sldNum" sz="quarter" idx="12"/>
          </p:nvPr>
        </p:nvSpPr>
        <p:spPr/>
        <p:txBody>
          <a:bodyPr/>
          <a:lstStyle/>
          <a:p>
            <a:fld id="{C8784B88-F3D9-6A4F-9660-1A0A1E561ED7}" type="slidenum">
              <a:rPr lang="en-US" smtClean="0"/>
              <a:t>2</a:t>
            </a:fld>
            <a:endParaRPr lang="en-US" dirty="0"/>
          </a:p>
        </p:txBody>
      </p:sp>
    </p:spTree>
    <p:extLst>
      <p:ext uri="{BB962C8B-B14F-4D97-AF65-F5344CB8AC3E}">
        <p14:creationId xmlns:p14="http://schemas.microsoft.com/office/powerpoint/2010/main" val="1083218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Tafseer of Surah </a:t>
            </a:r>
            <a:r>
              <a:rPr lang="en-US" sz="3200" dirty="0" smtClean="0"/>
              <a:t>al-</a:t>
            </a:r>
            <a:r>
              <a:rPr lang="en-US" sz="3200" dirty="0" err="1" smtClean="0"/>
              <a:t>A’la</a:t>
            </a:r>
            <a:r>
              <a:rPr lang="en-US" sz="3200" dirty="0" smtClean="0"/>
              <a:t> </a:t>
            </a:r>
            <a:endParaRPr lang="en-US" sz="3200" dirty="0"/>
          </a:p>
        </p:txBody>
      </p:sp>
      <p:sp>
        <p:nvSpPr>
          <p:cNvPr id="4" name="Date Placeholder 3"/>
          <p:cNvSpPr>
            <a:spLocks noGrp="1"/>
          </p:cNvSpPr>
          <p:nvPr>
            <p:ph type="dt" sz="half" idx="10"/>
          </p:nvPr>
        </p:nvSpPr>
        <p:spPr/>
        <p:txBody>
          <a:bodyPr/>
          <a:lstStyle/>
          <a:p>
            <a:fld id="{2D9057BC-CE48-CD4C-AF3D-B9C2E384CD7B}" type="datetime1">
              <a:rPr lang="en-CA" smtClean="0"/>
              <a:t>2020-12-05</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3</a:t>
            </a:fld>
            <a:endParaRPr lang="en-US"/>
          </a:p>
        </p:txBody>
      </p:sp>
      <p:sp>
        <p:nvSpPr>
          <p:cNvPr id="3" name="Content Placeholder 2"/>
          <p:cNvSpPr>
            <a:spLocks noGrp="1"/>
          </p:cNvSpPr>
          <p:nvPr>
            <p:ph idx="1"/>
          </p:nvPr>
        </p:nvSpPr>
        <p:spPr>
          <a:xfrm>
            <a:off x="838200" y="1825624"/>
            <a:ext cx="10515600" cy="4702181"/>
          </a:xfrm>
        </p:spPr>
        <p:txBody>
          <a:bodyPr>
            <a:noAutofit/>
          </a:bodyPr>
          <a:lstStyle/>
          <a:p>
            <a:pPr lvl="0"/>
            <a:r>
              <a:rPr lang="en-US" sz="1800" b="1" dirty="0">
                <a:solidFill>
                  <a:prstClr val="black"/>
                </a:solidFill>
              </a:rPr>
              <a:t>Name-</a:t>
            </a:r>
            <a:r>
              <a:rPr lang="en-US" sz="1800" dirty="0">
                <a:solidFill>
                  <a:prstClr val="black"/>
                </a:solidFill>
              </a:rPr>
              <a:t> The Surah takes its name from the word </a:t>
            </a:r>
            <a:r>
              <a:rPr lang="en-US" sz="1800" b="1" i="1" dirty="0">
                <a:solidFill>
                  <a:srgbClr val="006600"/>
                </a:solidFill>
              </a:rPr>
              <a:t>al-</a:t>
            </a:r>
            <a:r>
              <a:rPr lang="en-US" sz="1800" b="1" i="1" dirty="0" err="1">
                <a:solidFill>
                  <a:srgbClr val="006600"/>
                </a:solidFill>
              </a:rPr>
              <a:t>A`la</a:t>
            </a:r>
            <a:r>
              <a:rPr lang="en-US" sz="1800" dirty="0">
                <a:solidFill>
                  <a:prstClr val="black"/>
                </a:solidFill>
              </a:rPr>
              <a:t> </a:t>
            </a:r>
            <a:r>
              <a:rPr lang="en-US" sz="1800" b="1" dirty="0">
                <a:solidFill>
                  <a:srgbClr val="006600"/>
                </a:solidFill>
              </a:rPr>
              <a:t>(The Most </a:t>
            </a:r>
            <a:r>
              <a:rPr lang="en-US" sz="1800" b="1" dirty="0" smtClean="0">
                <a:solidFill>
                  <a:srgbClr val="006600"/>
                </a:solidFill>
              </a:rPr>
              <a:t>High) </a:t>
            </a:r>
            <a:r>
              <a:rPr lang="en-US" sz="1800" dirty="0" smtClean="0">
                <a:solidFill>
                  <a:prstClr val="black"/>
                </a:solidFill>
              </a:rPr>
              <a:t>in </a:t>
            </a:r>
            <a:r>
              <a:rPr lang="en-US" sz="1800" dirty="0">
                <a:solidFill>
                  <a:prstClr val="black"/>
                </a:solidFill>
              </a:rPr>
              <a:t>the very first verse</a:t>
            </a:r>
            <a:r>
              <a:rPr lang="en-US" sz="1800" dirty="0" smtClean="0">
                <a:solidFill>
                  <a:prstClr val="black"/>
                </a:solidFill>
              </a:rPr>
              <a:t>.</a:t>
            </a:r>
          </a:p>
          <a:p>
            <a:pPr lvl="0"/>
            <a:r>
              <a:rPr lang="en-US" sz="1800" b="1" dirty="0" smtClean="0">
                <a:solidFill>
                  <a:prstClr val="black"/>
                </a:solidFill>
              </a:rPr>
              <a:t>Period </a:t>
            </a:r>
            <a:r>
              <a:rPr lang="en-US" sz="1800" b="1" dirty="0">
                <a:solidFill>
                  <a:prstClr val="black"/>
                </a:solidFill>
              </a:rPr>
              <a:t>of Revelation-</a:t>
            </a:r>
            <a:r>
              <a:rPr lang="en-US" sz="1800" dirty="0">
                <a:solidFill>
                  <a:prstClr val="black"/>
                </a:solidFill>
              </a:rPr>
              <a:t>  </a:t>
            </a:r>
            <a:r>
              <a:rPr lang="en-US" sz="1800" dirty="0" smtClean="0">
                <a:solidFill>
                  <a:prstClr val="black"/>
                </a:solidFill>
              </a:rPr>
              <a:t>One </a:t>
            </a:r>
            <a:r>
              <a:rPr lang="en-US" sz="1800" dirty="0">
                <a:solidFill>
                  <a:prstClr val="black"/>
                </a:solidFill>
              </a:rPr>
              <a:t>of the </a:t>
            </a:r>
            <a:r>
              <a:rPr lang="en-US" sz="1800" dirty="0">
                <a:solidFill>
                  <a:srgbClr val="C00000"/>
                </a:solidFill>
              </a:rPr>
              <a:t>earliest </a:t>
            </a:r>
            <a:r>
              <a:rPr lang="en-US" sz="1800" dirty="0" err="1">
                <a:solidFill>
                  <a:srgbClr val="C00000"/>
                </a:solidFill>
              </a:rPr>
              <a:t>sūrahs</a:t>
            </a:r>
            <a:r>
              <a:rPr lang="en-US" sz="1800" dirty="0">
                <a:solidFill>
                  <a:srgbClr val="C00000"/>
                </a:solidFill>
              </a:rPr>
              <a:t> revealed in Makkah</a:t>
            </a:r>
            <a:r>
              <a:rPr lang="en-US" sz="1800" dirty="0">
                <a:solidFill>
                  <a:prstClr val="black"/>
                </a:solidFill>
              </a:rPr>
              <a:t>. </a:t>
            </a:r>
          </a:p>
          <a:p>
            <a:pPr lvl="0"/>
            <a:r>
              <a:rPr lang="en-US" sz="1800" b="1" dirty="0">
                <a:solidFill>
                  <a:prstClr val="black"/>
                </a:solidFill>
              </a:rPr>
              <a:t>Theme and Subject Matter- </a:t>
            </a:r>
            <a:r>
              <a:rPr lang="en-US" sz="1800" dirty="0"/>
              <a:t>This short Surah contains three themes: </a:t>
            </a:r>
            <a:r>
              <a:rPr lang="en-US" sz="1800" dirty="0" smtClean="0"/>
              <a:t>(1) </a:t>
            </a:r>
            <a:r>
              <a:rPr lang="en-US" sz="1800" dirty="0" smtClean="0">
                <a:solidFill>
                  <a:srgbClr val="C00000"/>
                </a:solidFill>
              </a:rPr>
              <a:t>Praise </a:t>
            </a:r>
            <a:r>
              <a:rPr lang="en-US" sz="1800" dirty="0">
                <a:solidFill>
                  <a:srgbClr val="C00000"/>
                </a:solidFill>
              </a:rPr>
              <a:t>of Allah </a:t>
            </a:r>
            <a:r>
              <a:rPr lang="en-US" sz="1800" dirty="0"/>
              <a:t>and of His creative ability, </a:t>
            </a:r>
            <a:r>
              <a:rPr lang="en-US" sz="1800" dirty="0" smtClean="0"/>
              <a:t>(2) reassurance </a:t>
            </a:r>
            <a:r>
              <a:rPr lang="en-US" sz="1800" dirty="0"/>
              <a:t>and </a:t>
            </a:r>
            <a:r>
              <a:rPr lang="en-US" sz="1800" dirty="0">
                <a:solidFill>
                  <a:srgbClr val="C00000"/>
                </a:solidFill>
              </a:rPr>
              <a:t>instruction to the Prophet </a:t>
            </a:r>
            <a:r>
              <a:rPr lang="en-US" sz="1800" dirty="0"/>
              <a:t>(</a:t>
            </a:r>
            <a:r>
              <a:rPr lang="en-US" sz="1800" dirty="0" err="1"/>
              <a:t>pbuh</a:t>
            </a:r>
            <a:r>
              <a:rPr lang="en-US" sz="1800" dirty="0"/>
              <a:t>) and </a:t>
            </a:r>
            <a:r>
              <a:rPr lang="en-US" sz="1800" dirty="0" smtClean="0"/>
              <a:t>(3) information </a:t>
            </a:r>
            <a:r>
              <a:rPr lang="en-US" sz="1800" dirty="0"/>
              <a:t>about </a:t>
            </a:r>
            <a:r>
              <a:rPr lang="en-US" sz="1800" dirty="0">
                <a:solidFill>
                  <a:srgbClr val="C00000"/>
                </a:solidFill>
              </a:rPr>
              <a:t>the life of this </a:t>
            </a:r>
            <a:r>
              <a:rPr lang="en-US" sz="1800" dirty="0" smtClean="0">
                <a:solidFill>
                  <a:srgbClr val="C00000"/>
                </a:solidFill>
              </a:rPr>
              <a:t>world and the Hereafter </a:t>
            </a:r>
            <a:r>
              <a:rPr lang="en-US" sz="1800" dirty="0"/>
              <a:t>with its compensation of reward and </a:t>
            </a:r>
            <a:r>
              <a:rPr lang="en-US" sz="1800" dirty="0" smtClean="0"/>
              <a:t>punishment.</a:t>
            </a:r>
          </a:p>
          <a:p>
            <a:pPr lvl="0"/>
            <a:r>
              <a:rPr lang="en-US" sz="1800" b="1" dirty="0" smtClean="0"/>
              <a:t>Virtues </a:t>
            </a:r>
            <a:r>
              <a:rPr lang="en-US" sz="1800" b="1" dirty="0"/>
              <a:t>of Surah al-</a:t>
            </a:r>
            <a:r>
              <a:rPr lang="en-US" sz="1800" b="1" dirty="0" err="1"/>
              <a:t>A’la</a:t>
            </a:r>
            <a:r>
              <a:rPr lang="en-US" sz="1800" b="1" dirty="0"/>
              <a:t> </a:t>
            </a:r>
            <a:r>
              <a:rPr lang="en-US" sz="1800" b="1" dirty="0" smtClean="0"/>
              <a:t>and al-</a:t>
            </a:r>
            <a:r>
              <a:rPr lang="en-US" sz="1800" b="1" dirty="0" err="1" smtClean="0"/>
              <a:t>Ghashiyah</a:t>
            </a:r>
            <a:endParaRPr lang="en-US" sz="1800" b="1" dirty="0" smtClean="0"/>
          </a:p>
          <a:p>
            <a:pPr lvl="0"/>
            <a:r>
              <a:rPr lang="en-US" sz="1800" dirty="0" smtClean="0"/>
              <a:t>ʽAlī </a:t>
            </a:r>
            <a:r>
              <a:rPr lang="en-US" sz="1800" dirty="0" err="1" smtClean="0"/>
              <a:t>ra.</a:t>
            </a:r>
            <a:r>
              <a:rPr lang="en-US" sz="1800" dirty="0" smtClean="0"/>
              <a:t> mentioned </a:t>
            </a:r>
            <a:r>
              <a:rPr lang="en-US" sz="1800" dirty="0"/>
              <a:t>that the </a:t>
            </a:r>
            <a:r>
              <a:rPr lang="en-US" sz="1800" b="1" dirty="0"/>
              <a:t>Prophet (</a:t>
            </a:r>
            <a:r>
              <a:rPr lang="en-US" sz="1800" b="1" dirty="0" err="1"/>
              <a:t>pbuh</a:t>
            </a:r>
            <a:r>
              <a:rPr lang="en-US" sz="1800" b="1" dirty="0"/>
              <a:t>) </a:t>
            </a:r>
            <a:r>
              <a:rPr lang="en-US" sz="1800" b="1" dirty="0" smtClean="0"/>
              <a:t>loved </a:t>
            </a:r>
            <a:r>
              <a:rPr lang="en-US" sz="1800" b="1" dirty="0"/>
              <a:t>this </a:t>
            </a:r>
            <a:r>
              <a:rPr lang="en-US" sz="1800" b="1" dirty="0" err="1"/>
              <a:t>sūrah</a:t>
            </a:r>
            <a:r>
              <a:rPr lang="en-US" sz="1800" dirty="0"/>
              <a:t>. He </a:t>
            </a:r>
            <a:r>
              <a:rPr lang="en-US" sz="1800" b="1" dirty="0"/>
              <a:t>often used to recite it, followed by </a:t>
            </a:r>
            <a:r>
              <a:rPr lang="en-US" sz="1800" b="1" dirty="0" err="1"/>
              <a:t>Sūrah</a:t>
            </a:r>
            <a:r>
              <a:rPr lang="en-US" sz="1800" b="1" dirty="0"/>
              <a:t> al-</a:t>
            </a:r>
            <a:r>
              <a:rPr lang="en-US" sz="1800" b="1" dirty="0" err="1"/>
              <a:t>Ghāshiyah</a:t>
            </a:r>
            <a:r>
              <a:rPr lang="en-US" sz="1800" b="1" dirty="0"/>
              <a:t> in the </a:t>
            </a:r>
            <a:r>
              <a:rPr lang="en-US" sz="1800" b="1" dirty="0" err="1"/>
              <a:t>Jumuʽah</a:t>
            </a:r>
            <a:r>
              <a:rPr lang="en-US" sz="1800" b="1" dirty="0"/>
              <a:t> (Friday) and </a:t>
            </a:r>
            <a:r>
              <a:rPr lang="en-US" sz="1800" b="1" dirty="0" err="1"/>
              <a:t>ʽEid</a:t>
            </a:r>
            <a:r>
              <a:rPr lang="en-US" sz="1800" b="1" dirty="0"/>
              <a:t> prayers</a:t>
            </a:r>
            <a:r>
              <a:rPr lang="en-US" sz="1800" dirty="0"/>
              <a:t>. And the mother of the believers</a:t>
            </a:r>
            <a:r>
              <a:rPr lang="en-US" sz="1800" dirty="0" smtClean="0"/>
              <a:t>, ʽĀʼishah </a:t>
            </a:r>
            <a:r>
              <a:rPr lang="en-US" sz="1800" dirty="0" err="1" smtClean="0"/>
              <a:t>ra.</a:t>
            </a:r>
            <a:r>
              <a:rPr lang="en-US" sz="1800" dirty="0" smtClean="0"/>
              <a:t> reported </a:t>
            </a:r>
            <a:r>
              <a:rPr lang="en-US" sz="1800" dirty="0"/>
              <a:t>that the Messenger of Allah (</a:t>
            </a:r>
            <a:r>
              <a:rPr lang="en-US" sz="1800" dirty="0" err="1"/>
              <a:t>pbuh</a:t>
            </a:r>
            <a:r>
              <a:rPr lang="en-US" sz="1800" dirty="0"/>
              <a:t>) </a:t>
            </a:r>
            <a:r>
              <a:rPr lang="en-US" sz="1800" b="1" dirty="0"/>
              <a:t>would recite </a:t>
            </a:r>
            <a:r>
              <a:rPr lang="en-US" sz="1800" b="1" dirty="0" err="1"/>
              <a:t>Sūrah</a:t>
            </a:r>
            <a:r>
              <a:rPr lang="en-US" sz="1800" b="1" dirty="0"/>
              <a:t> al-</a:t>
            </a:r>
            <a:r>
              <a:rPr lang="en-US" sz="1800" b="1" dirty="0" err="1"/>
              <a:t>Aʽlā</a:t>
            </a:r>
            <a:r>
              <a:rPr lang="en-US" sz="1800" b="1" dirty="0"/>
              <a:t>, </a:t>
            </a:r>
            <a:r>
              <a:rPr lang="en-US" sz="1800" b="1" dirty="0" err="1"/>
              <a:t>Sūrah</a:t>
            </a:r>
            <a:r>
              <a:rPr lang="en-US" sz="1800" b="1" dirty="0"/>
              <a:t> al-</a:t>
            </a:r>
            <a:r>
              <a:rPr lang="en-US" sz="1800" b="1" dirty="0" err="1"/>
              <a:t>Kāfirūn</a:t>
            </a:r>
            <a:r>
              <a:rPr lang="en-US" sz="1800" b="1" dirty="0"/>
              <a:t> and </a:t>
            </a:r>
            <a:r>
              <a:rPr lang="en-US" sz="1800" b="1" dirty="0" err="1"/>
              <a:t>Sūrah</a:t>
            </a:r>
            <a:r>
              <a:rPr lang="en-US" sz="1800" b="1" dirty="0"/>
              <a:t> al-</a:t>
            </a:r>
            <a:r>
              <a:rPr lang="en-US" sz="1800" b="1" dirty="0" err="1"/>
              <a:t>Ikhlāṣ</a:t>
            </a:r>
            <a:r>
              <a:rPr lang="en-US" sz="1800" b="1" dirty="0"/>
              <a:t> in the </a:t>
            </a:r>
            <a:r>
              <a:rPr lang="en-US" sz="1800" b="1" dirty="0" err="1"/>
              <a:t>witr</a:t>
            </a:r>
            <a:r>
              <a:rPr lang="en-US" sz="1800" b="1" dirty="0"/>
              <a:t> prayer</a:t>
            </a:r>
            <a:r>
              <a:rPr lang="en-US" sz="1800" dirty="0"/>
              <a:t>. </a:t>
            </a:r>
          </a:p>
        </p:txBody>
      </p:sp>
    </p:spTree>
    <p:extLst>
      <p:ext uri="{BB962C8B-B14F-4D97-AF65-F5344CB8AC3E}">
        <p14:creationId xmlns:p14="http://schemas.microsoft.com/office/powerpoint/2010/main" val="4043379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stretch>
            <a:fillRect/>
          </a:stretch>
        </p:blipFill>
        <p:spPr>
          <a:xfrm>
            <a:off x="838200" y="1724297"/>
            <a:ext cx="10515600" cy="4803509"/>
          </a:xfrm>
          <a:prstGeom prst="rect">
            <a:avLst/>
          </a:prstGeom>
        </p:spPr>
      </p:pic>
      <p:sp>
        <p:nvSpPr>
          <p:cNvPr id="4" name="Date Placeholder 3">
            <a:extLst>
              <a:ext uri="{FF2B5EF4-FFF2-40B4-BE49-F238E27FC236}">
                <a16:creationId xmlns:a16="http://schemas.microsoft.com/office/drawing/2014/main" id="{BBC24215-148D-7C46-B329-C3A34890EE5B}"/>
              </a:ext>
            </a:extLst>
          </p:cNvPr>
          <p:cNvSpPr>
            <a:spLocks noGrp="1"/>
          </p:cNvSpPr>
          <p:nvPr>
            <p:ph type="dt" sz="half" idx="10"/>
          </p:nvPr>
        </p:nvSpPr>
        <p:spPr/>
        <p:txBody>
          <a:bodyPr/>
          <a:lstStyle/>
          <a:p>
            <a:fld id="{2D9057BC-CE48-CD4C-AF3D-B9C2E384CD7B}" type="datetime1">
              <a:rPr lang="en-CA" smtClean="0"/>
              <a:t>2020-12-05</a:t>
            </a:fld>
            <a:endParaRPr lang="en-US"/>
          </a:p>
        </p:txBody>
      </p:sp>
      <p:sp>
        <p:nvSpPr>
          <p:cNvPr id="5" name="Slide Number Placeholder 4">
            <a:extLst>
              <a:ext uri="{FF2B5EF4-FFF2-40B4-BE49-F238E27FC236}">
                <a16:creationId xmlns:a16="http://schemas.microsoft.com/office/drawing/2014/main" id="{6423ACA8-18B5-464B-8691-146DA53007CC}"/>
              </a:ext>
            </a:extLst>
          </p:cNvPr>
          <p:cNvSpPr>
            <a:spLocks noGrp="1"/>
          </p:cNvSpPr>
          <p:nvPr>
            <p:ph type="sldNum" sz="quarter" idx="12"/>
          </p:nvPr>
        </p:nvSpPr>
        <p:spPr/>
        <p:txBody>
          <a:bodyPr/>
          <a:lstStyle/>
          <a:p>
            <a:fld id="{C8784B88-F3D9-6A4F-9660-1A0A1E561ED7}" type="slidenum">
              <a:rPr lang="en-US" smtClean="0"/>
              <a:t>4</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365126"/>
            <a:ext cx="10515600" cy="1058726"/>
          </a:xfrm>
        </p:spPr>
        <p:txBody>
          <a:bodyPr>
            <a:normAutofit fontScale="90000"/>
          </a:bodyPr>
          <a:lstStyle/>
          <a:p>
            <a:r>
              <a:rPr lang="en-US" sz="3600" dirty="0"/>
              <a:t>Tafseer of Surah </a:t>
            </a:r>
            <a:r>
              <a:rPr lang="en-US" sz="3600" dirty="0" smtClean="0"/>
              <a:t>al-</a:t>
            </a:r>
            <a:r>
              <a:rPr lang="en-US" sz="3600" dirty="0" err="1" smtClean="0"/>
              <a:t>A’la</a:t>
            </a:r>
            <a:r>
              <a:rPr lang="en-US" sz="3600" dirty="0" smtClean="0"/>
              <a:t>: </a:t>
            </a:r>
            <a:r>
              <a:rPr lang="en-US" sz="3600" dirty="0"/>
              <a:t>Ayaat 1-5</a:t>
            </a:r>
            <a:r>
              <a:rPr lang="en-US" sz="3600" dirty="0"/>
              <a:t/>
            </a:r>
            <a:br>
              <a:rPr lang="en-US" sz="3600" dirty="0"/>
            </a:br>
            <a:r>
              <a:rPr lang="en-US" sz="3600" dirty="0"/>
              <a:t>- </a:t>
            </a:r>
            <a:r>
              <a:rPr lang="en-US" sz="3600" dirty="0"/>
              <a:t>Glorifying the Creator</a:t>
            </a:r>
            <a:endParaRPr lang="en-US" dirty="0"/>
          </a:p>
        </p:txBody>
      </p:sp>
    </p:spTree>
    <p:extLst>
      <p:ext uri="{BB962C8B-B14F-4D97-AF65-F5344CB8AC3E}">
        <p14:creationId xmlns:p14="http://schemas.microsoft.com/office/powerpoint/2010/main" val="41049328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2020-12-05</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5</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365126"/>
            <a:ext cx="10515600" cy="1254668"/>
          </a:xfrm>
        </p:spPr>
        <p:txBody>
          <a:bodyPr>
            <a:normAutofit fontScale="90000"/>
          </a:bodyPr>
          <a:lstStyle/>
          <a:p>
            <a:r>
              <a:rPr lang="en-US" sz="3600" dirty="0" smtClean="0"/>
              <a:t/>
            </a:r>
            <a:br>
              <a:rPr lang="en-US" sz="3600" dirty="0" smtClean="0"/>
            </a:br>
            <a:r>
              <a:rPr lang="en-US" sz="3100" dirty="0"/>
              <a:t>Tafseer of Surah al-</a:t>
            </a:r>
            <a:r>
              <a:rPr lang="en-US" sz="3100" dirty="0" err="1"/>
              <a:t>A’la</a:t>
            </a:r>
            <a:r>
              <a:rPr lang="en-US" sz="3100" dirty="0"/>
              <a:t>: Ayaat 1-5</a:t>
            </a:r>
            <a:br>
              <a:rPr lang="en-US" sz="3100" dirty="0"/>
            </a:br>
            <a:r>
              <a:rPr lang="en-US" sz="3100" dirty="0"/>
              <a:t>- Glorifying the Creator</a:t>
            </a:r>
            <a:r>
              <a:rPr lang="en-US" dirty="0" smtClean="0"/>
              <a:t/>
            </a:r>
            <a:br>
              <a:rPr lang="en-US" dirty="0" smtClean="0"/>
            </a:br>
            <a:endParaRPr lang="en-US"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254668"/>
          </a:xfrm>
          <a:prstGeom prst="rect">
            <a:avLst/>
          </a:prstGeom>
        </p:spPr>
        <p:txBody>
          <a:bodyPr vert="horz" lIns="91440" tIns="45720" rIns="91440" bIns="45720" rtlCol="0" anchor="ctr">
            <a:normAutofit fontScale="47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sz="3600" dirty="0" smtClean="0"/>
              <a:t/>
            </a:r>
            <a:br>
              <a:rPr lang="en-US" sz="3600" dirty="0" smtClean="0"/>
            </a:br>
            <a:endParaRPr lang="en-US" sz="12800" dirty="0"/>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10" name="Title 1">
            <a:extLst>
              <a:ext uri="{FF2B5EF4-FFF2-40B4-BE49-F238E27FC236}">
                <a16:creationId xmlns:a16="http://schemas.microsoft.com/office/drawing/2014/main" id="{F71A355E-EAEE-6945-81DD-54F14A9971FD}"/>
              </a:ext>
            </a:extLst>
          </p:cNvPr>
          <p:cNvSpPr txBox="1">
            <a:spLocks/>
          </p:cNvSpPr>
          <p:nvPr/>
        </p:nvSpPr>
        <p:spPr>
          <a:xfrm>
            <a:off x="990600" y="517526"/>
            <a:ext cx="10515600" cy="105872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dirty="0" smtClean="0"/>
              <a:t/>
            </a:r>
            <a:br>
              <a:rPr lang="en-US" dirty="0" smtClean="0"/>
            </a:br>
            <a:endParaRPr lang="en-US" dirty="0"/>
          </a:p>
        </p:txBody>
      </p:sp>
      <p:sp>
        <p:nvSpPr>
          <p:cNvPr id="2" name="Content Placeholder 1"/>
          <p:cNvSpPr>
            <a:spLocks noGrp="1"/>
          </p:cNvSpPr>
          <p:nvPr>
            <p:ph idx="1"/>
          </p:nvPr>
        </p:nvSpPr>
        <p:spPr>
          <a:xfrm>
            <a:off x="838200" y="1619794"/>
            <a:ext cx="10515600" cy="4908011"/>
          </a:xfrm>
        </p:spPr>
        <p:txBody>
          <a:bodyPr>
            <a:normAutofit fontScale="62500" lnSpcReduction="20000"/>
          </a:bodyPr>
          <a:lstStyle/>
          <a:p>
            <a:r>
              <a:rPr lang="en-US" b="1" dirty="0" smtClean="0">
                <a:solidFill>
                  <a:srgbClr val="006600"/>
                </a:solidFill>
              </a:rPr>
              <a:t>“Praise </a:t>
            </a:r>
            <a:r>
              <a:rPr lang="en-US" b="1" dirty="0">
                <a:solidFill>
                  <a:srgbClr val="006600"/>
                </a:solidFill>
              </a:rPr>
              <a:t>the Name of your Lord, the Most High.” </a:t>
            </a:r>
            <a:r>
              <a:rPr lang="en-US" dirty="0"/>
              <a:t>The Surah opens with an </a:t>
            </a:r>
            <a:r>
              <a:rPr lang="en-US" dirty="0">
                <a:solidFill>
                  <a:srgbClr val="006600"/>
                </a:solidFill>
              </a:rPr>
              <a:t>order to praise Allah </a:t>
            </a:r>
            <a:r>
              <a:rPr lang="en-US" dirty="0" err="1"/>
              <a:t>subhanahu</a:t>
            </a:r>
            <a:r>
              <a:rPr lang="en-US" dirty="0"/>
              <a:t> </a:t>
            </a:r>
            <a:r>
              <a:rPr lang="en-US" dirty="0" err="1"/>
              <a:t>wa</a:t>
            </a:r>
            <a:r>
              <a:rPr lang="en-US" dirty="0"/>
              <a:t> </a:t>
            </a:r>
            <a:r>
              <a:rPr lang="en-US" dirty="0" err="1"/>
              <a:t>ta`ala</a:t>
            </a:r>
            <a:r>
              <a:rPr lang="en-US" dirty="0"/>
              <a:t>. </a:t>
            </a:r>
            <a:r>
              <a:rPr lang="en-US" dirty="0" smtClean="0"/>
              <a:t>Allah </a:t>
            </a:r>
            <a:r>
              <a:rPr lang="en-US" dirty="0" err="1"/>
              <a:t>taʽālā</a:t>
            </a:r>
            <a:r>
              <a:rPr lang="en-US" dirty="0"/>
              <a:t> has instructed His Messenger, and through him his </a:t>
            </a:r>
            <a:r>
              <a:rPr lang="en-US" dirty="0" err="1"/>
              <a:t>ummah</a:t>
            </a:r>
            <a:r>
              <a:rPr lang="en-US" dirty="0"/>
              <a:t>, to exalt and glorify His name, as He alone is worthy of all glory and praise. </a:t>
            </a:r>
            <a:r>
              <a:rPr lang="en-US" b="1" i="1" dirty="0" err="1">
                <a:solidFill>
                  <a:srgbClr val="006600"/>
                </a:solidFill>
              </a:rPr>
              <a:t>Sabbiḥ</a:t>
            </a:r>
            <a:r>
              <a:rPr lang="en-US" dirty="0"/>
              <a:t> is a command which means: </a:t>
            </a:r>
            <a:r>
              <a:rPr lang="en-US" b="1" dirty="0">
                <a:solidFill>
                  <a:srgbClr val="006600"/>
                </a:solidFill>
              </a:rPr>
              <a:t>praise and glorify Allah</a:t>
            </a:r>
            <a:r>
              <a:rPr lang="en-US" dirty="0"/>
              <a:t>, recognize His supremacy, perfection, infallibility and all of His divine attributes; affirm that He is above and disassociated from everything unbefitting to His </a:t>
            </a:r>
            <a:r>
              <a:rPr lang="en-US" dirty="0" smtClean="0"/>
              <a:t>majesty.</a:t>
            </a:r>
            <a:r>
              <a:rPr lang="en-US" i="1" dirty="0"/>
              <a:t> </a:t>
            </a:r>
            <a:r>
              <a:rPr lang="en-US" b="1" i="1" dirty="0">
                <a:solidFill>
                  <a:srgbClr val="006600"/>
                </a:solidFill>
              </a:rPr>
              <a:t>Rabb</a:t>
            </a:r>
            <a:r>
              <a:rPr lang="en-US" i="1" dirty="0"/>
              <a:t> </a:t>
            </a:r>
            <a:r>
              <a:rPr lang="en-US" dirty="0"/>
              <a:t>means the </a:t>
            </a:r>
            <a:r>
              <a:rPr lang="en-US" b="1" dirty="0">
                <a:solidFill>
                  <a:srgbClr val="006600"/>
                </a:solidFill>
              </a:rPr>
              <a:t>Nourisher, Sustainer and Provider</a:t>
            </a:r>
            <a:r>
              <a:rPr lang="en-US" dirty="0"/>
              <a:t>. </a:t>
            </a:r>
            <a:endParaRPr lang="en-US" dirty="0" smtClean="0"/>
          </a:p>
          <a:p>
            <a:r>
              <a:rPr lang="en-US" b="1" dirty="0" smtClean="0">
                <a:solidFill>
                  <a:srgbClr val="006600"/>
                </a:solidFill>
              </a:rPr>
              <a:t>“He </a:t>
            </a:r>
            <a:r>
              <a:rPr lang="en-US" b="1" dirty="0">
                <a:solidFill>
                  <a:srgbClr val="006600"/>
                </a:solidFill>
              </a:rPr>
              <a:t>who creates and </a:t>
            </a:r>
            <a:r>
              <a:rPr lang="en-US" b="1" dirty="0" smtClean="0">
                <a:solidFill>
                  <a:srgbClr val="006600"/>
                </a:solidFill>
              </a:rPr>
              <a:t>regulates/proportions.” </a:t>
            </a:r>
            <a:r>
              <a:rPr lang="en-US" dirty="0"/>
              <a:t>Not only did Allah create all things, but </a:t>
            </a:r>
            <a:r>
              <a:rPr lang="en-US" dirty="0" smtClean="0"/>
              <a:t>He gave </a:t>
            </a:r>
            <a:r>
              <a:rPr lang="en-US" dirty="0"/>
              <a:t>each creation its special qualities and proportions. </a:t>
            </a:r>
            <a:r>
              <a:rPr lang="en-US" b="1" dirty="0" smtClean="0">
                <a:solidFill>
                  <a:srgbClr val="006600"/>
                </a:solidFill>
              </a:rPr>
              <a:t>“He </a:t>
            </a:r>
            <a:r>
              <a:rPr lang="en-US" b="1" dirty="0">
                <a:solidFill>
                  <a:srgbClr val="006600"/>
                </a:solidFill>
              </a:rPr>
              <a:t>who </a:t>
            </a:r>
            <a:r>
              <a:rPr lang="en-US" b="1" dirty="0" smtClean="0">
                <a:solidFill>
                  <a:srgbClr val="006600"/>
                </a:solidFill>
              </a:rPr>
              <a:t>measures/destines </a:t>
            </a:r>
            <a:r>
              <a:rPr lang="en-US" b="1" dirty="0">
                <a:solidFill>
                  <a:srgbClr val="006600"/>
                </a:solidFill>
              </a:rPr>
              <a:t>and guides</a:t>
            </a:r>
            <a:r>
              <a:rPr lang="en-US" b="1" dirty="0" smtClean="0">
                <a:solidFill>
                  <a:srgbClr val="006600"/>
                </a:solidFill>
              </a:rPr>
              <a:t>.” </a:t>
            </a:r>
            <a:r>
              <a:rPr lang="en-US" dirty="0" smtClean="0"/>
              <a:t>The </a:t>
            </a:r>
            <a:r>
              <a:rPr lang="en-US" dirty="0"/>
              <a:t>Lord of creation has decreed its purpose and destiny, and then guided it to the fulfillment of that </a:t>
            </a:r>
            <a:r>
              <a:rPr lang="en-US" dirty="0" smtClean="0"/>
              <a:t>destiny. </a:t>
            </a:r>
            <a:r>
              <a:rPr lang="en-US" dirty="0"/>
              <a:t>Man is being told that his Lord is the one who created everything in existence, proportioned it, set a destiny for it and taught it to perform the function for which it was created. He should be aware of this and put his gift of guidance to good use. </a:t>
            </a:r>
            <a:endParaRPr lang="en-US" dirty="0" smtClean="0"/>
          </a:p>
          <a:p>
            <a:r>
              <a:rPr lang="en-US" b="1" dirty="0" smtClean="0">
                <a:solidFill>
                  <a:srgbClr val="006600"/>
                </a:solidFill>
              </a:rPr>
              <a:t>“He </a:t>
            </a:r>
            <a:r>
              <a:rPr lang="en-US" b="1" dirty="0">
                <a:solidFill>
                  <a:srgbClr val="006600"/>
                </a:solidFill>
              </a:rPr>
              <a:t>who produces the pasture. And then turns it into light debris/black stubble.” </a:t>
            </a:r>
            <a:r>
              <a:rPr lang="en-US" b="1" dirty="0" smtClean="0"/>
              <a:t>All </a:t>
            </a:r>
            <a:r>
              <a:rPr lang="en-US" b="1" dirty="0"/>
              <a:t>kinds of vegetation and crops </a:t>
            </a:r>
            <a:r>
              <a:rPr lang="en-US" dirty="0"/>
              <a:t>are "</a:t>
            </a:r>
            <a:r>
              <a:rPr lang="en-US" b="1" dirty="0" smtClean="0"/>
              <a:t>Pasture</a:t>
            </a:r>
            <a:r>
              <a:rPr lang="en-US" dirty="0" smtClean="0"/>
              <a:t>“. </a:t>
            </a:r>
            <a:r>
              <a:rPr lang="en-US" dirty="0"/>
              <a:t>Mankind witnesses one manifestation of Allah's ability in that He creates beautiful vegetation on the earth and then reduces it to decaying debris, dry black stalks and rotting foliage. </a:t>
            </a:r>
            <a:endParaRPr lang="en-US" dirty="0"/>
          </a:p>
          <a:p>
            <a:endParaRPr lang="en-US" dirty="0"/>
          </a:p>
        </p:txBody>
      </p:sp>
    </p:spTree>
    <p:extLst>
      <p:ext uri="{BB962C8B-B14F-4D97-AF65-F5344CB8AC3E}">
        <p14:creationId xmlns:p14="http://schemas.microsoft.com/office/powerpoint/2010/main" val="4182467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2020-12-05</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6</a:t>
            </a:fld>
            <a:endParaRPr lang="en-US"/>
          </a:p>
        </p:txBody>
      </p:sp>
      <p:sp>
        <p:nvSpPr>
          <p:cNvPr id="3" name="Content Placeholder 2"/>
          <p:cNvSpPr>
            <a:spLocks noGrp="1"/>
          </p:cNvSpPr>
          <p:nvPr>
            <p:ph idx="1"/>
          </p:nvPr>
        </p:nvSpPr>
        <p:spPr>
          <a:xfrm>
            <a:off x="838200" y="1721264"/>
            <a:ext cx="10668000" cy="4806542"/>
          </a:xfrm>
        </p:spPr>
        <p:txBody>
          <a:bodyPr>
            <a:noAutofit/>
          </a:bodyPr>
          <a:lstStyle/>
          <a:p>
            <a:endParaRPr lang="en-US" sz="1400" dirty="0"/>
          </a:p>
          <a:p>
            <a:endParaRPr lang="en-US" sz="1600" dirty="0">
              <a:solidFill>
                <a:srgbClr val="006600"/>
              </a:solidFill>
            </a:endParaRPr>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365125"/>
            <a:ext cx="10515600" cy="1058727"/>
          </a:xfrm>
        </p:spPr>
        <p:txBody>
          <a:bodyPr>
            <a:normAutofit/>
          </a:bodyPr>
          <a:lstStyle/>
          <a:p>
            <a:r>
              <a:rPr lang="en-US" sz="2800" dirty="0"/>
              <a:t>Tafseer of Surah al-</a:t>
            </a:r>
            <a:r>
              <a:rPr lang="en-US" sz="2800" dirty="0" err="1"/>
              <a:t>A’la</a:t>
            </a:r>
            <a:r>
              <a:rPr lang="en-US" sz="2800" dirty="0"/>
              <a:t>: Ayaat 9-13 – </a:t>
            </a:r>
            <a:r>
              <a:rPr lang="en-US" sz="2800" dirty="0" smtClean="0"/>
              <a:t/>
            </a:r>
            <a:br>
              <a:rPr lang="en-US" sz="2800" dirty="0" smtClean="0"/>
            </a:br>
            <a:r>
              <a:rPr lang="en-US" sz="2800" dirty="0" smtClean="0"/>
              <a:t>Remind</a:t>
            </a:r>
            <a:r>
              <a:rPr lang="en-US" sz="2800" dirty="0"/>
              <a:t>, if the Reminder Should Benefit</a:t>
            </a:r>
            <a:endParaRPr lang="en-US" sz="2800" dirty="0"/>
          </a:p>
        </p:txBody>
      </p:sp>
      <p:sp>
        <p:nvSpPr>
          <p:cNvPr id="6"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254668"/>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sz="3600" dirty="0" smtClean="0"/>
              <a:t/>
            </a:r>
            <a:br>
              <a:rPr lang="en-US" sz="3600" dirty="0" smtClean="0"/>
            </a:br>
            <a:r>
              <a:rPr lang="en-US" sz="12800" dirty="0" smtClean="0"/>
              <a:t/>
            </a:r>
            <a:br>
              <a:rPr lang="en-US" sz="12800" dirty="0" smtClean="0"/>
            </a:br>
            <a:endParaRPr lang="en-US" sz="12800" dirty="0"/>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10" name="Title 1">
            <a:extLst>
              <a:ext uri="{FF2B5EF4-FFF2-40B4-BE49-F238E27FC236}">
                <a16:creationId xmlns:a16="http://schemas.microsoft.com/office/drawing/2014/main" id="{F71A355E-EAEE-6945-81DD-54F14A9971FD}"/>
              </a:ext>
            </a:extLst>
          </p:cNvPr>
          <p:cNvSpPr txBox="1">
            <a:spLocks/>
          </p:cNvSpPr>
          <p:nvPr/>
        </p:nvSpPr>
        <p:spPr>
          <a:xfrm>
            <a:off x="990600" y="517526"/>
            <a:ext cx="10515600" cy="1058726"/>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dirty="0" smtClean="0"/>
              <a:t/>
            </a:r>
            <a:br>
              <a:rPr lang="en-US" dirty="0" smtClean="0"/>
            </a:br>
            <a:endParaRPr lang="en-US"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990600" y="365126"/>
            <a:ext cx="10515600" cy="1203738"/>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5300" dirty="0" smtClean="0"/>
              <a:t/>
            </a:r>
            <a:br>
              <a:rPr lang="en-US" sz="5300" dirty="0" smtClean="0"/>
            </a:br>
            <a:endParaRPr lang="en-US" sz="5300" dirty="0"/>
          </a:p>
        </p:txBody>
      </p:sp>
      <p:pic>
        <p:nvPicPr>
          <p:cNvPr id="2" name="Picture 1"/>
          <p:cNvPicPr>
            <a:picLocks noChangeAspect="1"/>
          </p:cNvPicPr>
          <p:nvPr/>
        </p:nvPicPr>
        <p:blipFill>
          <a:blip r:embed="rId2"/>
          <a:stretch>
            <a:fillRect/>
          </a:stretch>
        </p:blipFill>
        <p:spPr>
          <a:xfrm>
            <a:off x="990601" y="1721264"/>
            <a:ext cx="10363200" cy="4654142"/>
          </a:xfrm>
          <a:prstGeom prst="rect">
            <a:avLst/>
          </a:prstGeom>
        </p:spPr>
      </p:pic>
    </p:spTree>
    <p:extLst>
      <p:ext uri="{BB962C8B-B14F-4D97-AF65-F5344CB8AC3E}">
        <p14:creationId xmlns:p14="http://schemas.microsoft.com/office/powerpoint/2010/main" val="11785473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2020-12-05</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7</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457201"/>
            <a:ext cx="10515600" cy="1019538"/>
          </a:xfrm>
        </p:spPr>
        <p:txBody>
          <a:bodyPr>
            <a:noAutofit/>
          </a:bodyPr>
          <a:lstStyle/>
          <a:p>
            <a:r>
              <a:rPr lang="en-US" sz="2800" dirty="0" smtClean="0"/>
              <a:t/>
            </a:r>
            <a:br>
              <a:rPr lang="en-US" sz="2800" dirty="0" smtClean="0"/>
            </a:br>
            <a:r>
              <a:rPr lang="en-US" sz="2800" dirty="0"/>
              <a:t/>
            </a:r>
            <a:br>
              <a:rPr lang="en-US" sz="2800" dirty="0"/>
            </a:br>
            <a:r>
              <a:rPr lang="en-US" sz="2800" dirty="0"/>
              <a:t/>
            </a:r>
            <a:br>
              <a:rPr lang="en-US" sz="2800" dirty="0"/>
            </a:br>
            <a:r>
              <a:rPr lang="en-US" sz="2800" dirty="0"/>
              <a:t/>
            </a:r>
            <a:br>
              <a:rPr lang="en-US" sz="2800" dirty="0"/>
            </a:br>
            <a:endParaRPr lang="en-US" sz="2800" dirty="0"/>
          </a:p>
        </p:txBody>
      </p:sp>
      <p:sp>
        <p:nvSpPr>
          <p:cNvPr id="6"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254668"/>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sz="3600" dirty="0" smtClean="0"/>
              <a:t/>
            </a:r>
            <a:br>
              <a:rPr lang="en-US" sz="3600" dirty="0" smtClean="0"/>
            </a:br>
            <a:r>
              <a:rPr lang="en-US" sz="12800" dirty="0" smtClean="0"/>
              <a:t/>
            </a:r>
            <a:br>
              <a:rPr lang="en-US" sz="12800" dirty="0" smtClean="0"/>
            </a:br>
            <a:endParaRPr lang="en-US" sz="12800" dirty="0"/>
          </a:p>
        </p:txBody>
      </p:sp>
      <p:sp>
        <p:nvSpPr>
          <p:cNvPr id="8"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200" dirty="0"/>
              <a:t>Tafseer of Surah al-</a:t>
            </a:r>
            <a:r>
              <a:rPr lang="en-US" sz="3200" dirty="0" err="1"/>
              <a:t>A’la</a:t>
            </a:r>
            <a:r>
              <a:rPr lang="en-US" sz="3200" dirty="0"/>
              <a:t>: Ayaat 9-13 – </a:t>
            </a:r>
            <a:br>
              <a:rPr lang="en-US" sz="3200" dirty="0"/>
            </a:br>
            <a:r>
              <a:rPr lang="en-US" sz="3200" dirty="0"/>
              <a:t>Remind, if the Reminder Should Benefit</a:t>
            </a:r>
            <a:endParaRPr lang="en-US" sz="3200" dirty="0"/>
          </a:p>
        </p:txBody>
      </p:sp>
      <p:sp>
        <p:nvSpPr>
          <p:cNvPr id="3" name="Content Placeholder 2"/>
          <p:cNvSpPr>
            <a:spLocks noGrp="1"/>
          </p:cNvSpPr>
          <p:nvPr>
            <p:ph idx="1"/>
          </p:nvPr>
        </p:nvSpPr>
        <p:spPr>
          <a:xfrm>
            <a:off x="838200" y="1711870"/>
            <a:ext cx="10515600" cy="4937124"/>
          </a:xfrm>
        </p:spPr>
        <p:txBody>
          <a:bodyPr>
            <a:normAutofit fontScale="62500" lnSpcReduction="20000"/>
          </a:bodyPr>
          <a:lstStyle/>
          <a:p>
            <a:r>
              <a:rPr lang="en-US" sz="2800" b="1" dirty="0" smtClean="0">
                <a:solidFill>
                  <a:srgbClr val="006600"/>
                </a:solidFill>
              </a:rPr>
              <a:t>“We </a:t>
            </a:r>
            <a:r>
              <a:rPr lang="en-US" sz="2800" b="1" dirty="0">
                <a:solidFill>
                  <a:srgbClr val="006600"/>
                </a:solidFill>
              </a:rPr>
              <a:t>will make you read, so do not forget. Except what Allah wills. He knows what is declared, and what </a:t>
            </a:r>
            <a:r>
              <a:rPr lang="en-US" sz="2800" b="1" dirty="0" smtClean="0">
                <a:solidFill>
                  <a:srgbClr val="006600"/>
                </a:solidFill>
              </a:rPr>
              <a:t>is hidden</a:t>
            </a:r>
            <a:r>
              <a:rPr lang="en-US" sz="2800" b="1" dirty="0">
                <a:solidFill>
                  <a:srgbClr val="006600"/>
                </a:solidFill>
              </a:rPr>
              <a:t>.” </a:t>
            </a:r>
            <a:r>
              <a:rPr lang="en-US" sz="2800" dirty="0"/>
              <a:t>These verses were directed to the Messenger of Allah (</a:t>
            </a:r>
            <a:r>
              <a:rPr lang="en-US" sz="2800" dirty="0" err="1"/>
              <a:t>pbuh</a:t>
            </a:r>
            <a:r>
              <a:rPr lang="en-US" sz="2800" dirty="0"/>
              <a:t>). He had been striving to memorize the words of the Qur'ān as soon as they were revealed, so Allah relieved him of this additional exertion and promised that the Qur'ān would be preserved in his memory by his Lord's grace and </a:t>
            </a:r>
            <a:r>
              <a:rPr lang="en-US" sz="2800" dirty="0" smtClean="0"/>
              <a:t>favor. </a:t>
            </a:r>
            <a:r>
              <a:rPr lang="en-US" sz="2800" dirty="0"/>
              <a:t>His decrees and rulings are based on complete and perfect knowledge of His creatures and of what is best for </a:t>
            </a:r>
            <a:r>
              <a:rPr lang="en-US" sz="2800" dirty="0" smtClean="0"/>
              <a:t>them. </a:t>
            </a:r>
          </a:p>
          <a:p>
            <a:r>
              <a:rPr lang="en-US" sz="2800" b="1" dirty="0" smtClean="0">
                <a:solidFill>
                  <a:srgbClr val="006600"/>
                </a:solidFill>
              </a:rPr>
              <a:t>“We will ease you into the Easy Way.” </a:t>
            </a:r>
            <a:r>
              <a:rPr lang="en-US" sz="2800" dirty="0" smtClean="0"/>
              <a:t>Allah again reassures His Messenger (</a:t>
            </a:r>
            <a:r>
              <a:rPr lang="en-US" sz="2800" dirty="0" err="1" smtClean="0"/>
              <a:t>pbuh</a:t>
            </a:r>
            <a:r>
              <a:rPr lang="en-US" sz="2800" dirty="0" smtClean="0"/>
              <a:t>) that He will make </a:t>
            </a:r>
            <a:r>
              <a:rPr lang="en-US" sz="2800" b="1" dirty="0" smtClean="0">
                <a:solidFill>
                  <a:srgbClr val="006600"/>
                </a:solidFill>
              </a:rPr>
              <a:t>recitation of the Qur’ān easy </a:t>
            </a:r>
            <a:r>
              <a:rPr lang="en-US" sz="2800" dirty="0" smtClean="0"/>
              <a:t>for him, as well as </a:t>
            </a:r>
            <a:r>
              <a:rPr lang="en-US" sz="2800" b="1" dirty="0" smtClean="0">
                <a:solidFill>
                  <a:srgbClr val="006600"/>
                </a:solidFill>
              </a:rPr>
              <a:t>all righteous deeds in general</a:t>
            </a:r>
            <a:r>
              <a:rPr lang="en-US" sz="2800" dirty="0" smtClean="0"/>
              <a:t>. "Ease" has been explained as the </a:t>
            </a:r>
            <a:r>
              <a:rPr lang="en-US" sz="2800" b="1" dirty="0" smtClean="0">
                <a:solidFill>
                  <a:srgbClr val="006600"/>
                </a:solidFill>
              </a:rPr>
              <a:t>ease of Paradise or the way of Allah's religion</a:t>
            </a:r>
            <a:r>
              <a:rPr lang="en-US" sz="2800" dirty="0" smtClean="0"/>
              <a:t>. His Lord would guide him (and through him the Muslim </a:t>
            </a:r>
            <a:r>
              <a:rPr lang="en-US" sz="2800" dirty="0" err="1" smtClean="0"/>
              <a:t>ummah</a:t>
            </a:r>
            <a:r>
              <a:rPr lang="en-US" sz="2800" dirty="0" smtClean="0"/>
              <a:t>) by means of legislation that is straightforward, reasonable and uncomplicated, for ease is the nature of Islam and its relationship to human life.</a:t>
            </a:r>
          </a:p>
          <a:p>
            <a:endParaRPr lang="en-US" sz="2800" dirty="0"/>
          </a:p>
          <a:p>
            <a:endParaRPr lang="en-US" dirty="0"/>
          </a:p>
        </p:txBody>
      </p:sp>
    </p:spTree>
    <p:extLst>
      <p:ext uri="{BB962C8B-B14F-4D97-AF65-F5344CB8AC3E}">
        <p14:creationId xmlns:p14="http://schemas.microsoft.com/office/powerpoint/2010/main" val="9479926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2020-12-05</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8</a:t>
            </a:fld>
            <a:endParaRPr lang="en-US"/>
          </a:p>
        </p:txBody>
      </p:sp>
      <p:sp>
        <p:nvSpPr>
          <p:cNvPr id="6" name="Title 1">
            <a:extLst>
              <a:ext uri="{FF2B5EF4-FFF2-40B4-BE49-F238E27FC236}">
                <a16:creationId xmlns:a16="http://schemas.microsoft.com/office/drawing/2014/main" id="{F71A355E-EAEE-6945-81DD-54F14A9971FD}"/>
              </a:ext>
            </a:extLst>
          </p:cNvPr>
          <p:cNvSpPr txBox="1">
            <a:spLocks noGrp="1"/>
          </p:cNvSpPr>
          <p:nvPr>
            <p:ph type="title"/>
          </p:nvPr>
        </p:nvSpPr>
        <p:spPr>
          <a:xfrm>
            <a:off x="838200" y="365125"/>
            <a:ext cx="10515600" cy="124142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2800" dirty="0" smtClean="0"/>
              <a:t/>
            </a:r>
            <a:br>
              <a:rPr lang="en-US" sz="2800" dirty="0" smtClean="0"/>
            </a:br>
            <a:r>
              <a:rPr lang="en-US" sz="2800" dirty="0" smtClean="0"/>
              <a:t/>
            </a:r>
            <a:br>
              <a:rPr lang="en-US" sz="2800" dirty="0" smtClean="0"/>
            </a:br>
            <a:endParaRPr lang="en-US" sz="2800" dirty="0"/>
          </a:p>
        </p:txBody>
      </p:sp>
      <p:sp>
        <p:nvSpPr>
          <p:cNvPr id="7" name="Title 1">
            <a:extLst>
              <a:ext uri="{FF2B5EF4-FFF2-40B4-BE49-F238E27FC236}">
                <a16:creationId xmlns:a16="http://schemas.microsoft.com/office/drawing/2014/main" id="{F71A355E-EAEE-6945-81DD-54F14A9971FD}"/>
              </a:ext>
            </a:extLst>
          </p:cNvPr>
          <p:cNvSpPr txBox="1">
            <a:spLocks/>
          </p:cNvSpPr>
          <p:nvPr/>
        </p:nvSpPr>
        <p:spPr>
          <a:xfrm>
            <a:off x="990600" y="517526"/>
            <a:ext cx="10515600" cy="957256"/>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9800" dirty="0" smtClean="0"/>
              <a:t>Tafseer </a:t>
            </a:r>
            <a:r>
              <a:rPr lang="en-US" sz="9800" dirty="0"/>
              <a:t>of Surah al-</a:t>
            </a:r>
            <a:r>
              <a:rPr lang="en-US" sz="9800" dirty="0" err="1"/>
              <a:t>A’la</a:t>
            </a:r>
            <a:r>
              <a:rPr lang="en-US" sz="9800" dirty="0"/>
              <a:t>: Ayaat 9-13 – </a:t>
            </a:r>
            <a:br>
              <a:rPr lang="en-US" sz="9800" dirty="0"/>
            </a:br>
            <a:r>
              <a:rPr lang="en-US" sz="9800" dirty="0"/>
              <a:t>Remind, if the Reminder Should </a:t>
            </a:r>
            <a:r>
              <a:rPr lang="en-US" sz="9800" dirty="0" smtClean="0"/>
              <a:t>Benefit</a:t>
            </a:r>
            <a:r>
              <a:rPr lang="en-US" dirty="0" smtClean="0"/>
              <a:t/>
            </a:r>
            <a:br>
              <a:rPr lang="en-US" dirty="0" smtClean="0"/>
            </a:br>
            <a:endParaRPr lang="en-US" dirty="0"/>
          </a:p>
        </p:txBody>
      </p:sp>
      <p:sp>
        <p:nvSpPr>
          <p:cNvPr id="3" name="Content Placeholder 2"/>
          <p:cNvSpPr>
            <a:spLocks noGrp="1"/>
          </p:cNvSpPr>
          <p:nvPr>
            <p:ph idx="1"/>
          </p:nvPr>
        </p:nvSpPr>
        <p:spPr>
          <a:xfrm>
            <a:off x="838200" y="1627183"/>
            <a:ext cx="10515600" cy="5008748"/>
          </a:xfrm>
        </p:spPr>
        <p:txBody>
          <a:bodyPr>
            <a:normAutofit fontScale="62500" lnSpcReduction="20000"/>
          </a:bodyPr>
          <a:lstStyle/>
          <a:p>
            <a:r>
              <a:rPr lang="en-US" b="1" dirty="0" smtClean="0">
                <a:solidFill>
                  <a:srgbClr val="006600"/>
                </a:solidFill>
              </a:rPr>
              <a:t>“So </a:t>
            </a:r>
            <a:r>
              <a:rPr lang="en-US" b="1" dirty="0">
                <a:solidFill>
                  <a:srgbClr val="006600"/>
                </a:solidFill>
              </a:rPr>
              <a:t>remind, if reminding helps. The reverent/who </a:t>
            </a:r>
            <a:r>
              <a:rPr lang="en-US" b="1" dirty="0" smtClean="0">
                <a:solidFill>
                  <a:srgbClr val="006600"/>
                </a:solidFill>
              </a:rPr>
              <a:t>fears [</a:t>
            </a:r>
            <a:r>
              <a:rPr lang="en-US" b="1" dirty="0">
                <a:solidFill>
                  <a:srgbClr val="006600"/>
                </a:solidFill>
              </a:rPr>
              <a:t>Allah] will remember</a:t>
            </a:r>
            <a:r>
              <a:rPr lang="en-US" b="1" dirty="0" smtClean="0">
                <a:solidFill>
                  <a:srgbClr val="006600"/>
                </a:solidFill>
              </a:rPr>
              <a:t>.” </a:t>
            </a:r>
            <a:r>
              <a:rPr lang="en-US" dirty="0" smtClean="0"/>
              <a:t>The </a:t>
            </a:r>
            <a:r>
              <a:rPr lang="en-US" dirty="0"/>
              <a:t>Prophet (</a:t>
            </a:r>
            <a:r>
              <a:rPr lang="en-US" dirty="0" err="1"/>
              <a:t>pbuh</a:t>
            </a:r>
            <a:r>
              <a:rPr lang="en-US" dirty="0"/>
              <a:t>) is ordered by Allah to remind and convey knowledge wherever it will benefit. In every time and place there are some who will heed reminders and benefit from them, even within corrupt </a:t>
            </a:r>
            <a:r>
              <a:rPr lang="en-US" dirty="0" smtClean="0"/>
              <a:t>societies. </a:t>
            </a:r>
            <a:r>
              <a:rPr lang="en-US" dirty="0"/>
              <a:t>From this </a:t>
            </a:r>
            <a:r>
              <a:rPr lang="en-US" dirty="0" err="1"/>
              <a:t>āyah</a:t>
            </a:r>
            <a:r>
              <a:rPr lang="en-US" dirty="0"/>
              <a:t> is derived motivation to </a:t>
            </a:r>
            <a:r>
              <a:rPr lang="en-US" b="1" dirty="0"/>
              <a:t>spread knowledge in ways that people understand and </a:t>
            </a:r>
            <a:r>
              <a:rPr lang="en-US" b="1" dirty="0" smtClean="0"/>
              <a:t>accept</a:t>
            </a:r>
            <a:r>
              <a:rPr lang="en-US" dirty="0" smtClean="0"/>
              <a:t>. </a:t>
            </a:r>
            <a:r>
              <a:rPr lang="en-US" dirty="0"/>
              <a:t>The Messenger of Allah (</a:t>
            </a:r>
            <a:r>
              <a:rPr lang="en-US" dirty="0" err="1"/>
              <a:t>pbuh</a:t>
            </a:r>
            <a:r>
              <a:rPr lang="en-US" dirty="0"/>
              <a:t>) would </a:t>
            </a:r>
            <a:r>
              <a:rPr lang="en-US" b="1" dirty="0"/>
              <a:t>address people according to their intellectual capacities and unique </a:t>
            </a:r>
            <a:r>
              <a:rPr lang="en-US" b="1" dirty="0" smtClean="0"/>
              <a:t>situations</a:t>
            </a:r>
            <a:r>
              <a:rPr lang="en-US" dirty="0" smtClean="0"/>
              <a:t>. </a:t>
            </a:r>
            <a:r>
              <a:rPr lang="en-US" dirty="0"/>
              <a:t>This is what makes them worthy of their Lord's acceptance and </a:t>
            </a:r>
            <a:r>
              <a:rPr lang="en-US" dirty="0" smtClean="0"/>
              <a:t>reward. </a:t>
            </a:r>
          </a:p>
          <a:p>
            <a:r>
              <a:rPr lang="en-US" b="1" dirty="0" smtClean="0">
                <a:solidFill>
                  <a:srgbClr val="006600"/>
                </a:solidFill>
              </a:rPr>
              <a:t>“But </a:t>
            </a:r>
            <a:r>
              <a:rPr lang="en-US" b="1" dirty="0">
                <a:solidFill>
                  <a:srgbClr val="006600"/>
                </a:solidFill>
              </a:rPr>
              <a:t>the wretched will avoid it</a:t>
            </a:r>
            <a:r>
              <a:rPr lang="en-US" b="1" dirty="0" smtClean="0">
                <a:solidFill>
                  <a:srgbClr val="006600"/>
                </a:solidFill>
              </a:rPr>
              <a:t>. He </a:t>
            </a:r>
            <a:r>
              <a:rPr lang="en-US" b="1" dirty="0">
                <a:solidFill>
                  <a:srgbClr val="006600"/>
                </a:solidFill>
              </a:rPr>
              <a:t>who will enter the Gigantic Fire. Where he will neither die, nor live</a:t>
            </a:r>
            <a:r>
              <a:rPr lang="en-US" b="1" dirty="0" smtClean="0">
                <a:solidFill>
                  <a:srgbClr val="006600"/>
                </a:solidFill>
              </a:rPr>
              <a:t>.” </a:t>
            </a:r>
            <a:r>
              <a:rPr lang="en-US" dirty="0" smtClean="0"/>
              <a:t>The </a:t>
            </a:r>
            <a:r>
              <a:rPr lang="en-US" dirty="0"/>
              <a:t>unbeliever who avoids hearing and accepting the message will meet his evil end in the life to come. One </a:t>
            </a:r>
            <a:r>
              <a:rPr lang="en-US" b="1" dirty="0"/>
              <a:t>who rejects and avoids his Creator's message is indeed most wretched and miserable</a:t>
            </a:r>
            <a:r>
              <a:rPr lang="en-US" dirty="0"/>
              <a:t>, for he will waste his life on earth and then enter the Hellfire to suffer endless torments without </a:t>
            </a:r>
            <a:r>
              <a:rPr lang="en-US" dirty="0" smtClean="0"/>
              <a:t>relief. </a:t>
            </a:r>
            <a:r>
              <a:rPr lang="en-US" dirty="0"/>
              <a:t>Its inhabitants will neither die and be relieved nor live a life beneficial to them. Rather, their living will be most harmful to them because it will be filled with the pain and torment of various punishments.</a:t>
            </a:r>
          </a:p>
        </p:txBody>
      </p:sp>
    </p:spTree>
    <p:extLst>
      <p:ext uri="{BB962C8B-B14F-4D97-AF65-F5344CB8AC3E}">
        <p14:creationId xmlns:p14="http://schemas.microsoft.com/office/powerpoint/2010/main" val="1307375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D9057BC-CE48-CD4C-AF3D-B9C2E384CD7B}" type="datetime1">
              <a:rPr lang="en-CA" smtClean="0"/>
              <a:t>2020-12-05</a:t>
            </a:fld>
            <a:endParaRPr lang="en-US"/>
          </a:p>
        </p:txBody>
      </p:sp>
      <p:sp>
        <p:nvSpPr>
          <p:cNvPr id="5" name="Slide Number Placeholder 4"/>
          <p:cNvSpPr>
            <a:spLocks noGrp="1"/>
          </p:cNvSpPr>
          <p:nvPr>
            <p:ph type="sldNum" sz="quarter" idx="12"/>
          </p:nvPr>
        </p:nvSpPr>
        <p:spPr/>
        <p:txBody>
          <a:bodyPr/>
          <a:lstStyle/>
          <a:p>
            <a:fld id="{C8784B88-F3D9-6A4F-9660-1A0A1E561ED7}" type="slidenum">
              <a:rPr lang="en-US" smtClean="0"/>
              <a:t>9</a:t>
            </a:fld>
            <a:endParaRPr lang="en-US"/>
          </a:p>
        </p:txBody>
      </p:sp>
      <p:sp>
        <p:nvSpPr>
          <p:cNvPr id="7" name="Title 1">
            <a:extLst>
              <a:ext uri="{FF2B5EF4-FFF2-40B4-BE49-F238E27FC236}">
                <a16:creationId xmlns:a16="http://schemas.microsoft.com/office/drawing/2014/main" id="{F71A355E-EAEE-6945-81DD-54F14A9971FD}"/>
              </a:ext>
            </a:extLst>
          </p:cNvPr>
          <p:cNvSpPr>
            <a:spLocks noGrp="1"/>
          </p:cNvSpPr>
          <p:nvPr>
            <p:ph type="title"/>
          </p:nvPr>
        </p:nvSpPr>
        <p:spPr>
          <a:xfrm>
            <a:off x="838200" y="457200"/>
            <a:ext cx="10515600" cy="1018903"/>
          </a:xfrm>
        </p:spPr>
        <p:txBody>
          <a:bodyPr>
            <a:normAutofit fontScale="90000"/>
          </a:bodyPr>
          <a:lstStyle/>
          <a:p>
            <a:r>
              <a:rPr lang="en-US" sz="3600" dirty="0" smtClean="0"/>
              <a:t/>
            </a:r>
            <a:br>
              <a:rPr lang="en-US" sz="3600" dirty="0" smtClean="0"/>
            </a:br>
            <a:r>
              <a:rPr lang="en-US" sz="3600" dirty="0"/>
              <a:t/>
            </a:r>
            <a:br>
              <a:rPr lang="en-US" sz="3600" dirty="0"/>
            </a:br>
            <a:r>
              <a:rPr lang="en-US" sz="2700" dirty="0" smtClean="0"/>
              <a:t/>
            </a:r>
            <a:br>
              <a:rPr lang="en-US" sz="2700" dirty="0" smtClean="0"/>
            </a:br>
            <a:r>
              <a:rPr lang="en-US" dirty="0" smtClean="0"/>
              <a:t/>
            </a:r>
            <a:br>
              <a:rPr lang="en-US" dirty="0" smtClean="0"/>
            </a:br>
            <a:endParaRPr lang="en-US" dirty="0"/>
          </a:p>
        </p:txBody>
      </p:sp>
      <p:pic>
        <p:nvPicPr>
          <p:cNvPr id="2" name="Content Placeholder 1"/>
          <p:cNvPicPr>
            <a:picLocks noGrp="1" noChangeAspect="1"/>
          </p:cNvPicPr>
          <p:nvPr>
            <p:ph idx="1"/>
          </p:nvPr>
        </p:nvPicPr>
        <p:blipFill>
          <a:blip r:embed="rId2"/>
          <a:stretch>
            <a:fillRect/>
          </a:stretch>
        </p:blipFill>
        <p:spPr>
          <a:xfrm>
            <a:off x="905220" y="1671493"/>
            <a:ext cx="10364098" cy="4804064"/>
          </a:xfrm>
          <a:prstGeom prst="rect">
            <a:avLst/>
          </a:prstGeom>
        </p:spPr>
      </p:pic>
      <p:sp>
        <p:nvSpPr>
          <p:cNvPr id="8"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254668"/>
          </a:xfrm>
          <a:prstGeom prst="rect">
            <a:avLst/>
          </a:prstGeom>
        </p:spPr>
        <p:txBody>
          <a:bodyPr vert="horz" lIns="91440" tIns="45720" rIns="91440" bIns="45720" rtlCol="0" anchor="ctr">
            <a:normAutofit fontScale="32500" lnSpcReduction="20000"/>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600" dirty="0" smtClean="0"/>
              <a:t/>
            </a:r>
            <a:br>
              <a:rPr lang="en-US" sz="3600" dirty="0" smtClean="0"/>
            </a:br>
            <a:r>
              <a:rPr lang="en-US" sz="3600" dirty="0" smtClean="0"/>
              <a:t/>
            </a:r>
            <a:br>
              <a:rPr lang="en-US" sz="3600" dirty="0" smtClean="0"/>
            </a:br>
            <a:r>
              <a:rPr lang="en-US" sz="12800" dirty="0" smtClean="0"/>
              <a:t/>
            </a:r>
            <a:br>
              <a:rPr lang="en-US" sz="12800" dirty="0" smtClean="0"/>
            </a:br>
            <a:endParaRPr lang="en-US" sz="12800" dirty="0"/>
          </a:p>
        </p:txBody>
      </p:sp>
      <p:sp>
        <p:nvSpPr>
          <p:cNvPr id="9" name="Title 1">
            <a:extLst>
              <a:ext uri="{FF2B5EF4-FFF2-40B4-BE49-F238E27FC236}">
                <a16:creationId xmlns:a16="http://schemas.microsoft.com/office/drawing/2014/main" id="{F71A355E-EAEE-6945-81DD-54F14A9971FD}"/>
              </a:ext>
            </a:extLst>
          </p:cNvPr>
          <p:cNvSpPr txBox="1">
            <a:spLocks/>
          </p:cNvSpPr>
          <p:nvPr/>
        </p:nvSpPr>
        <p:spPr>
          <a:xfrm>
            <a:off x="838200" y="365126"/>
            <a:ext cx="10515600" cy="10587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r>
              <a:rPr lang="en-US" sz="3200" dirty="0"/>
              <a:t>Tafseer of Surah al-</a:t>
            </a:r>
            <a:r>
              <a:rPr lang="en-US" sz="3200" dirty="0" err="1"/>
              <a:t>A’la</a:t>
            </a:r>
            <a:r>
              <a:rPr lang="en-US" sz="3200" dirty="0"/>
              <a:t>: Ayaat 14-19 – </a:t>
            </a:r>
            <a:endParaRPr lang="en-US" sz="3200" dirty="0" smtClean="0"/>
          </a:p>
          <a:p>
            <a:r>
              <a:rPr lang="en-US" sz="3200" dirty="0" smtClean="0"/>
              <a:t>Hereafter </a:t>
            </a:r>
            <a:r>
              <a:rPr lang="en-US" sz="3200" dirty="0"/>
              <a:t>is Better and More Enduring</a:t>
            </a:r>
          </a:p>
        </p:txBody>
      </p:sp>
    </p:spTree>
    <p:extLst>
      <p:ext uri="{BB962C8B-B14F-4D97-AF65-F5344CB8AC3E}">
        <p14:creationId xmlns:p14="http://schemas.microsoft.com/office/powerpoint/2010/main" val="1071416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7699</TotalTime>
  <Words>1937</Words>
  <Application>Microsoft Office PowerPoint</Application>
  <PresentationFormat>Widescreen</PresentationFormat>
  <Paragraphs>110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Simplified Arabic</vt:lpstr>
      <vt:lpstr>Office Theme</vt:lpstr>
      <vt:lpstr>TAFSEER</vt:lpstr>
      <vt:lpstr>Agenda</vt:lpstr>
      <vt:lpstr>Tafseer of Surah al-A’la </vt:lpstr>
      <vt:lpstr>Tafseer of Surah al-A’la: Ayaat 1-5 - Glorifying the Creator</vt:lpstr>
      <vt:lpstr> Tafseer of Surah al-A’la: Ayaat 1-5 - Glorifying the Creator </vt:lpstr>
      <vt:lpstr>Tafseer of Surah al-A’la: Ayaat 9-13 –  Remind, if the Reminder Should Benefit</vt:lpstr>
      <vt:lpstr>    </vt:lpstr>
      <vt:lpstr>  </vt:lpstr>
      <vt:lpstr>    </vt:lpstr>
      <vt:lpstr>     </vt:lpstr>
      <vt:lpstr>    </vt:lpstr>
      <vt:lpstr>    </vt:lpstr>
      <vt:lpstr>Tafseer of Surah al-Ghashiyah: Ayaat 1-7 –  The Day of Judgment</vt:lpstr>
      <vt:lpstr>Tafseer of Surah al-Ghashiyah: Ayaat 8-16 –  The Other Faces on that Day</vt:lpstr>
      <vt:lpstr>Tafseer of Surah al-Ghashiyah: Ayaat 8-16 –  The Other Faces on that Day</vt:lpstr>
      <vt:lpstr>Discussion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BOSNA</cp:lastModifiedBy>
  <cp:revision>303</cp:revision>
  <cp:lastPrinted>2020-09-25T21:55:00Z</cp:lastPrinted>
  <dcterms:created xsi:type="dcterms:W3CDTF">2020-09-13T16:40:33Z</dcterms:created>
  <dcterms:modified xsi:type="dcterms:W3CDTF">2020-12-06T02:14:41Z</dcterms:modified>
</cp:coreProperties>
</file>