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76" r:id="rId3"/>
    <p:sldId id="272" r:id="rId4"/>
    <p:sldId id="273" r:id="rId5"/>
    <p:sldId id="274" r:id="rId6"/>
    <p:sldId id="275"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3/10/2024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362E – Arabic Curriculum – Lecture No. </a:t>
            </a:r>
            <a:r>
              <a:rPr lang="en-US" sz="1800" b="1" dirty="0"/>
              <a:t>4</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aljazeera.net/ar/node/20663"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normAutofit/>
          </a:bodyPr>
          <a:lstStyle/>
          <a:p>
            <a:pPr rtl="1"/>
            <a:r>
              <a:rPr lang="ar-EG" dirty="0"/>
              <a:t>معهد ماليزي يطبع القرآن الكريم بزخارف من ثقافات الشعوب</a:t>
            </a: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BBFBAB-DAC2-4130-A1AF-BF55BA1AA88D}"/>
              </a:ext>
            </a:extLst>
          </p:cNvPr>
          <p:cNvSpPr>
            <a:spLocks noGrp="1"/>
          </p:cNvSpPr>
          <p:nvPr>
            <p:ph type="sldNum" sz="quarter" idx="12"/>
          </p:nvPr>
        </p:nvSpPr>
        <p:spPr/>
        <p:txBody>
          <a:bodyPr/>
          <a:lstStyle/>
          <a:p>
            <a:fld id="{C8784B88-F3D9-6A4F-9660-1A0A1E561ED7}" type="slidenum">
              <a:rPr lang="en-US" smtClean="0"/>
              <a:t>2</a:t>
            </a:fld>
            <a:endParaRPr lang="en-US"/>
          </a:p>
        </p:txBody>
      </p:sp>
      <p:pic>
        <p:nvPicPr>
          <p:cNvPr id="4" name="Picture 3">
            <a:extLst>
              <a:ext uri="{FF2B5EF4-FFF2-40B4-BE49-F238E27FC236}">
                <a16:creationId xmlns:a16="http://schemas.microsoft.com/office/drawing/2014/main" id="{4C5D38FF-9917-4B18-AE5F-DA0E5B58FF81}"/>
              </a:ext>
            </a:extLst>
          </p:cNvPr>
          <p:cNvPicPr>
            <a:picLocks noChangeAspect="1"/>
          </p:cNvPicPr>
          <p:nvPr/>
        </p:nvPicPr>
        <p:blipFill>
          <a:blip r:embed="rId2"/>
          <a:stretch>
            <a:fillRect/>
          </a:stretch>
        </p:blipFill>
        <p:spPr>
          <a:xfrm>
            <a:off x="5306779" y="1066470"/>
            <a:ext cx="4486901" cy="4725059"/>
          </a:xfrm>
          <a:prstGeom prst="rect">
            <a:avLst/>
          </a:prstGeom>
        </p:spPr>
      </p:pic>
      <p:pic>
        <p:nvPicPr>
          <p:cNvPr id="6" name="Picture 5">
            <a:extLst>
              <a:ext uri="{FF2B5EF4-FFF2-40B4-BE49-F238E27FC236}">
                <a16:creationId xmlns:a16="http://schemas.microsoft.com/office/drawing/2014/main" id="{18237D53-645A-427B-A1FB-DC5991C2F426}"/>
              </a:ext>
            </a:extLst>
          </p:cNvPr>
          <p:cNvPicPr>
            <a:picLocks noChangeAspect="1"/>
          </p:cNvPicPr>
          <p:nvPr/>
        </p:nvPicPr>
        <p:blipFill>
          <a:blip r:embed="rId3"/>
          <a:stretch>
            <a:fillRect/>
          </a:stretch>
        </p:blipFill>
        <p:spPr>
          <a:xfrm>
            <a:off x="159632" y="1066469"/>
            <a:ext cx="4765617" cy="4725059"/>
          </a:xfrm>
          <a:prstGeom prst="rect">
            <a:avLst/>
          </a:prstGeom>
        </p:spPr>
      </p:pic>
    </p:spTree>
    <p:extLst>
      <p:ext uri="{BB962C8B-B14F-4D97-AF65-F5344CB8AC3E}">
        <p14:creationId xmlns:p14="http://schemas.microsoft.com/office/powerpoint/2010/main" val="4177618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BBFBAB-DAC2-4130-A1AF-BF55BA1AA88D}"/>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5" name="Picture 4">
            <a:extLst>
              <a:ext uri="{FF2B5EF4-FFF2-40B4-BE49-F238E27FC236}">
                <a16:creationId xmlns:a16="http://schemas.microsoft.com/office/drawing/2014/main" id="{DEB6924A-5A9B-41B9-B6DB-D26F01AACFC2}"/>
              </a:ext>
            </a:extLst>
          </p:cNvPr>
          <p:cNvPicPr>
            <a:picLocks noChangeAspect="1"/>
          </p:cNvPicPr>
          <p:nvPr/>
        </p:nvPicPr>
        <p:blipFill>
          <a:blip r:embed="rId2"/>
          <a:stretch>
            <a:fillRect/>
          </a:stretch>
        </p:blipFill>
        <p:spPr>
          <a:xfrm>
            <a:off x="3166346" y="143219"/>
            <a:ext cx="5859308" cy="6307154"/>
          </a:xfrm>
          <a:prstGeom prst="rect">
            <a:avLst/>
          </a:prstGeom>
        </p:spPr>
      </p:pic>
    </p:spTree>
    <p:extLst>
      <p:ext uri="{BB962C8B-B14F-4D97-AF65-F5344CB8AC3E}">
        <p14:creationId xmlns:p14="http://schemas.microsoft.com/office/powerpoint/2010/main" val="2726765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BBFBAB-DAC2-4130-A1AF-BF55BA1AA88D}"/>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6FB9BB65-2962-44CB-9A77-EBD04F4CD4D1}"/>
              </a:ext>
            </a:extLst>
          </p:cNvPr>
          <p:cNvPicPr>
            <a:picLocks noChangeAspect="1"/>
          </p:cNvPicPr>
          <p:nvPr/>
        </p:nvPicPr>
        <p:blipFill>
          <a:blip r:embed="rId2"/>
          <a:stretch>
            <a:fillRect/>
          </a:stretch>
        </p:blipFill>
        <p:spPr>
          <a:xfrm>
            <a:off x="2219113" y="1580920"/>
            <a:ext cx="7753774" cy="3696160"/>
          </a:xfrm>
          <a:prstGeom prst="rect">
            <a:avLst/>
          </a:prstGeom>
        </p:spPr>
      </p:pic>
      <p:sp>
        <p:nvSpPr>
          <p:cNvPr id="6" name="TextBox 5">
            <a:extLst>
              <a:ext uri="{FF2B5EF4-FFF2-40B4-BE49-F238E27FC236}">
                <a16:creationId xmlns:a16="http://schemas.microsoft.com/office/drawing/2014/main" id="{015E53FF-D01D-4754-BA24-FAA6BDDA81FA}"/>
              </a:ext>
            </a:extLst>
          </p:cNvPr>
          <p:cNvSpPr txBox="1"/>
          <p:nvPr/>
        </p:nvSpPr>
        <p:spPr>
          <a:xfrm>
            <a:off x="3054427" y="5725887"/>
            <a:ext cx="6108852" cy="369332"/>
          </a:xfrm>
          <a:prstGeom prst="rect">
            <a:avLst/>
          </a:prstGeom>
          <a:noFill/>
        </p:spPr>
        <p:txBody>
          <a:bodyPr wrap="square">
            <a:spAutoFit/>
          </a:bodyPr>
          <a:lstStyle/>
          <a:p>
            <a:pPr algn="ctr"/>
            <a:r>
              <a:rPr lang="en-US" dirty="0">
                <a:hlinkClick r:id="rId3"/>
              </a:rPr>
              <a:t>https://learning.aljazeera.net/ar/node/20663</a:t>
            </a:r>
            <a:endParaRPr lang="en-US" dirty="0"/>
          </a:p>
        </p:txBody>
      </p:sp>
    </p:spTree>
    <p:extLst>
      <p:ext uri="{BB962C8B-B14F-4D97-AF65-F5344CB8AC3E}">
        <p14:creationId xmlns:p14="http://schemas.microsoft.com/office/powerpoint/2010/main" val="281234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BBFBAB-DAC2-4130-A1AF-BF55BA1AA88D}"/>
              </a:ext>
            </a:extLst>
          </p:cNvPr>
          <p:cNvSpPr>
            <a:spLocks noGrp="1"/>
          </p:cNvSpPr>
          <p:nvPr>
            <p:ph type="sldNum" sz="quarter" idx="12"/>
          </p:nvPr>
        </p:nvSpPr>
        <p:spPr/>
        <p:txBody>
          <a:bodyPr/>
          <a:lstStyle/>
          <a:p>
            <a:fld id="{C8784B88-F3D9-6A4F-9660-1A0A1E561ED7}" type="slidenum">
              <a:rPr lang="en-US" smtClean="0"/>
              <a:t>5</a:t>
            </a:fld>
            <a:endParaRPr lang="en-US"/>
          </a:p>
        </p:txBody>
      </p:sp>
      <p:sp>
        <p:nvSpPr>
          <p:cNvPr id="4" name="TextBox 3">
            <a:extLst>
              <a:ext uri="{FF2B5EF4-FFF2-40B4-BE49-F238E27FC236}">
                <a16:creationId xmlns:a16="http://schemas.microsoft.com/office/drawing/2014/main" id="{B60B7176-8227-4B01-9515-C7AD89470D2F}"/>
              </a:ext>
            </a:extLst>
          </p:cNvPr>
          <p:cNvSpPr txBox="1"/>
          <p:nvPr/>
        </p:nvSpPr>
        <p:spPr>
          <a:xfrm>
            <a:off x="407624" y="1789695"/>
            <a:ext cx="11402458" cy="3539430"/>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تجديد لمعاني الزخرفة الإسلامية في تجسيدها للثقافة والتراث، فهذه اللوحة ليست إلا واحدة من مئات النماذج من فن إسلامي حديث استوحيت أفكاره من الأزهار والهندسة الرياضية؛ لتعبر عن ثقافات الشعوب الإسلامية. وكما تُزين به صفحات القرآن الكريم، يُحفظ به تراث الشعوب.</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 تعتمد الفكرة الأساسية لهذه اللوحة على طراز ملابس الباتيك التقليدية، والأزهار الماليزية المدمجة بأشكال عمرانية، تمثل مختلف الولايات الماليزية؛ ليصبح لدينا مصحف ماليزي.</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 قضّت هذه الباحثة خمسة وعشرين عاما من البحث في ثقافات الشعوب الإسلامية لتوَظّفها في زخرفة نسخ المصحف الشريف، وتقول إن اختياراتها ترتكز على الموضوع والشكل والبناء.</a:t>
            </a:r>
            <a:endParaRPr lang="en-US"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"نحافظ في عملنا على ثلاثة مبادئ هي الشريعة والمنفعة والجمال، فالله جميل يحب الجمال".</a:t>
            </a:r>
          </a:p>
        </p:txBody>
      </p:sp>
    </p:spTree>
    <p:extLst>
      <p:ext uri="{BB962C8B-B14F-4D97-AF65-F5344CB8AC3E}">
        <p14:creationId xmlns:p14="http://schemas.microsoft.com/office/powerpoint/2010/main" val="793489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BBFBAB-DAC2-4130-A1AF-BF55BA1AA88D}"/>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8DC3EE10-1223-42B4-BE01-DA8A96DAB3F6}"/>
              </a:ext>
            </a:extLst>
          </p:cNvPr>
          <p:cNvSpPr txBox="1"/>
          <p:nvPr/>
        </p:nvSpPr>
        <p:spPr>
          <a:xfrm>
            <a:off x="297455" y="1739332"/>
            <a:ext cx="11622796" cy="4401205"/>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تستلهم هذه الزخارف من ثقافات الشعوب المختلفة وتحفظ لقرون، بل إن القائمين على مركز نشر القرآن يقولون إن هذه الزخارف تحبب الإيمان لقلوب أولئك الذين استقت من ثقافتهم؛ فقد تحول المركز بعد سنتين من افتتاحه إلى معلم يزوره نحو ألف شخص يوميا تجذبهم قداسة في المكان وروح فن يشمل مختلف ثقافات شعوب العالم الإسلامي.</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وتحتفظ ماليزيا بحق الملكية الفكرية بفن زخرفة جديدة للمصحف الشريف.</a:t>
            </a:r>
            <a:endParaRPr lang="en-US" sz="2800" b="0" i="0">
              <a:solidFill>
                <a:srgbClr val="333333"/>
              </a:solidFill>
              <a:effectLst/>
              <a:latin typeface="Sakkal Majalla" panose="02000000000000000000" pitchFamily="2" charset="-78"/>
              <a:cs typeface="Sakkal Majalla" panose="02000000000000000000" pitchFamily="2" charset="-78"/>
            </a:endParaRPr>
          </a:p>
          <a:p>
            <a:pPr algn="just" rtl="1"/>
            <a:r>
              <a:rPr lang="ar-EG" sz="2800" b="0" i="0">
                <a:solidFill>
                  <a:srgbClr val="333333"/>
                </a:solidFill>
                <a:effectLst/>
                <a:latin typeface="Sakkal Majalla" panose="02000000000000000000" pitchFamily="2" charset="-78"/>
                <a:cs typeface="Sakkal Majalla" panose="02000000000000000000" pitchFamily="2" charset="-78"/>
              </a:rPr>
              <a:t>"</a:t>
            </a:r>
            <a:r>
              <a:rPr lang="ar-EG" sz="2800" b="0" i="0" dirty="0">
                <a:solidFill>
                  <a:srgbClr val="333333"/>
                </a:solidFill>
                <a:effectLst/>
                <a:latin typeface="Sakkal Majalla" panose="02000000000000000000" pitchFamily="2" charset="-78"/>
                <a:cs typeface="Sakkal Majalla" panose="02000000000000000000" pitchFamily="2" charset="-78"/>
              </a:rPr>
              <a:t>التصاميم التي ابتكرناها في نسخ وزخرفة القرآن الكريم منفردة ومميزة، أصبحت لدينا ملكية فكرية ونقلنا التجربة إلى دول أخرى كمصحف فلسطين وإفريقيا وكمبوديا، ونعمل حاليا على مصحف للصينيين".</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يطمح القائمون على نشر القرآن في الوصول إلى طباعة خمسة ملايين نسخة سنويا بمختلف الثقافات، مع ترجمة للغاتها. وقد نجح المشروع في الحصول على دعم حكومي وشعبي، والأهم النجاح في إحياء سنة نسخ القرآن الكريم، مع الالتزام الصارم بالحرف العثماني وتطوير شكل الصفحات والغلاف.</a:t>
            </a:r>
          </a:p>
        </p:txBody>
      </p:sp>
    </p:spTree>
    <p:extLst>
      <p:ext uri="{BB962C8B-B14F-4D97-AF65-F5344CB8AC3E}">
        <p14:creationId xmlns:p14="http://schemas.microsoft.com/office/powerpoint/2010/main" val="199009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7</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302</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Sakkal Majalla</vt:lpstr>
      <vt:lpstr>Office Theme</vt:lpstr>
      <vt:lpstr>معهد ماليزي يطبع القرآن الكريم بزخارف من ثقافات الشعوب</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55</cp:revision>
  <dcterms:created xsi:type="dcterms:W3CDTF">2020-09-13T16:40:33Z</dcterms:created>
  <dcterms:modified xsi:type="dcterms:W3CDTF">2024-03-10T12:29:51Z</dcterms:modified>
</cp:coreProperties>
</file>