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328" r:id="rId3"/>
    <p:sldId id="272" r:id="rId4"/>
    <p:sldId id="260" r:id="rId5"/>
    <p:sldId id="321" r:id="rId6"/>
    <p:sldId id="265" r:id="rId7"/>
    <p:sldId id="270" r:id="rId8"/>
    <p:sldId id="275" r:id="rId9"/>
    <p:sldId id="280" r:id="rId10"/>
    <p:sldId id="285" r:id="rId11"/>
    <p:sldId id="290" r:id="rId12"/>
    <p:sldId id="295" r:id="rId13"/>
    <p:sldId id="300" r:id="rId14"/>
    <p:sldId id="305" r:id="rId15"/>
    <p:sldId id="310" r:id="rId16"/>
    <p:sldId id="315" r:id="rId17"/>
    <p:sldId id="258" r:id="rId18"/>
    <p:sldId id="316" r:id="rId19"/>
    <p:sldId id="259" r:id="rId20"/>
    <p:sldId id="317" r:id="rId21"/>
    <p:sldId id="261" r:id="rId22"/>
    <p:sldId id="262" r:id="rId23"/>
    <p:sldId id="263" r:id="rId24"/>
    <p:sldId id="264" r:id="rId25"/>
    <p:sldId id="318" r:id="rId26"/>
    <p:sldId id="395" r:id="rId27"/>
    <p:sldId id="394" r:id="rId28"/>
    <p:sldId id="391" r:id="rId29"/>
    <p:sldId id="392" r:id="rId30"/>
    <p:sldId id="393" r:id="rId31"/>
    <p:sldId id="25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43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17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71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02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61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636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32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22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78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94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65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05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82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27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2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161E – Arabic Curriculum – Lecture No. 23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3850-9D85-2A4A-B6B7-456EA158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The time (1)</a:t>
            </a:r>
            <a:br>
              <a:rPr lang="en-US" dirty="0"/>
            </a:br>
            <a:r>
              <a:rPr lang="ar-SA" dirty="0"/>
              <a:t>الوَقْت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783033"/>
              </p:ext>
            </p:extLst>
          </p:nvPr>
        </p:nvGraphicFramePr>
        <p:xfrm>
          <a:off x="314793" y="620688"/>
          <a:ext cx="9248932" cy="4876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9248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9525" algn="l" defTabSz="1218987" rtl="1" eaLnBrk="1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ar-EG" sz="3200" b="0" kern="1200" dirty="0">
                          <a:solidFill>
                            <a:schemeClr val="bg1"/>
                          </a:solidFill>
                          <a:effectLst/>
                          <a:latin typeface="Simplified Arabic" charset="0"/>
                          <a:ea typeface="Simplified Arabic" charset="0"/>
                          <a:cs typeface="Simplified Arabic" charset="0"/>
                        </a:rPr>
                        <a:t>الساعة الواحدة والنصف إلا خمس</a:t>
                      </a:r>
                      <a:endParaRPr lang="en-US" sz="3200" b="0" kern="1200" dirty="0">
                        <a:solidFill>
                          <a:schemeClr val="bg1"/>
                        </a:solidFill>
                        <a:effectLst/>
                        <a:latin typeface="Simplified Arabic" charset="0"/>
                        <a:ea typeface="Simplified Arabic" charset="0"/>
                        <a:cs typeface="Simplified Arabic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3048000" cy="304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606FD9-F439-6A45-A832-B36965F71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20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370220"/>
              </p:ext>
            </p:extLst>
          </p:nvPr>
        </p:nvGraphicFramePr>
        <p:xfrm>
          <a:off x="551385" y="620688"/>
          <a:ext cx="9207211" cy="4876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4030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6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9525" algn="r" defTabSz="1218987" rtl="1" eaLnBrk="1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ar-EG" sz="3200" b="0" kern="1200" dirty="0">
                          <a:solidFill>
                            <a:schemeClr val="bg1"/>
                          </a:solidFill>
                          <a:effectLst/>
                          <a:latin typeface="Simplified Arabic" charset="0"/>
                          <a:ea typeface="Simplified Arabic" charset="0"/>
                          <a:cs typeface="Simplified Arabic" charset="0"/>
                        </a:rPr>
                        <a:t>الساعة الواحدة والنصف</a:t>
                      </a:r>
                      <a:endParaRPr lang="en-US" sz="3200" b="0" kern="1200" dirty="0">
                        <a:solidFill>
                          <a:schemeClr val="bg1"/>
                        </a:solidFill>
                        <a:effectLst/>
                        <a:latin typeface="Simplified Arabic" charset="0"/>
                        <a:ea typeface="Simplified Arabic" charset="0"/>
                        <a:cs typeface="Simplified Arabic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3048000" cy="304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A86D9-4028-B748-A035-66660297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30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93403"/>
              </p:ext>
            </p:extLst>
          </p:nvPr>
        </p:nvGraphicFramePr>
        <p:xfrm>
          <a:off x="551384" y="620688"/>
          <a:ext cx="9102281" cy="4876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9102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9525" algn="l" defTabSz="1218987" rtl="1" eaLnBrk="1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ar-EG" sz="3200" b="0" kern="1200" dirty="0">
                          <a:solidFill>
                            <a:schemeClr val="bg1"/>
                          </a:solidFill>
                          <a:effectLst/>
                          <a:latin typeface="Simplified Arabic" charset="0"/>
                          <a:ea typeface="Simplified Arabic" charset="0"/>
                          <a:cs typeface="Simplified Arabic" charset="0"/>
                        </a:rPr>
                        <a:t>الساعة الواحدة والنصف وخمس</a:t>
                      </a:r>
                      <a:endParaRPr lang="en-US" sz="3200" b="0" kern="1200" dirty="0">
                        <a:solidFill>
                          <a:schemeClr val="bg1"/>
                        </a:solidFill>
                        <a:effectLst/>
                        <a:latin typeface="Simplified Arabic" charset="0"/>
                        <a:ea typeface="Simplified Arabic" charset="0"/>
                        <a:cs typeface="Simplified Arabic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3048000" cy="304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2EDDC-FE23-3947-BB58-64F70F0C6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24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894797"/>
              </p:ext>
            </p:extLst>
          </p:nvPr>
        </p:nvGraphicFramePr>
        <p:xfrm>
          <a:off x="551386" y="620688"/>
          <a:ext cx="9177230" cy="4876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4170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67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9525" algn="l" defTabSz="1218987" rtl="1" eaLnBrk="1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ar-EG" sz="3200" b="0" kern="1200" dirty="0">
                          <a:solidFill>
                            <a:schemeClr val="bg1"/>
                          </a:solidFill>
                          <a:effectLst/>
                          <a:latin typeface="Simplified Arabic" charset="0"/>
                          <a:ea typeface="Simplified Arabic" charset="0"/>
                          <a:cs typeface="Simplified Arabic" charset="0"/>
                        </a:rPr>
                        <a:t>الساعة الثانية إلا الثلث</a:t>
                      </a:r>
                      <a:endParaRPr lang="en-US" sz="3200" b="0" kern="1200" dirty="0">
                        <a:solidFill>
                          <a:schemeClr val="bg1"/>
                        </a:solidFill>
                        <a:effectLst/>
                        <a:latin typeface="Simplified Arabic" charset="0"/>
                        <a:ea typeface="Simplified Arabic" charset="0"/>
                        <a:cs typeface="Simplified Arabic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3048000" cy="304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6B21E0-D088-F54C-9B7C-0CD63F18B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74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382675"/>
              </p:ext>
            </p:extLst>
          </p:nvPr>
        </p:nvGraphicFramePr>
        <p:xfrm>
          <a:off x="551385" y="620688"/>
          <a:ext cx="9042319" cy="4876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4109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3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9525" algn="l" defTabSz="1218987" rtl="1" eaLnBrk="1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ar-EG" sz="3200" b="0" kern="1200" dirty="0">
                          <a:solidFill>
                            <a:schemeClr val="bg1"/>
                          </a:solidFill>
                          <a:effectLst/>
                          <a:latin typeface="Simplified Arabic" charset="0"/>
                          <a:ea typeface="Simplified Arabic" charset="0"/>
                          <a:cs typeface="Simplified Arabic" charset="0"/>
                        </a:rPr>
                        <a:t>الساعة الثانية إلا الربع</a:t>
                      </a:r>
                      <a:endParaRPr lang="en-US" sz="3200" b="0" kern="1200" dirty="0">
                        <a:solidFill>
                          <a:schemeClr val="bg1"/>
                        </a:solidFill>
                        <a:effectLst/>
                        <a:latin typeface="Simplified Arabic" charset="0"/>
                        <a:ea typeface="Simplified Arabic" charset="0"/>
                        <a:cs typeface="Simplified Arabic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3048000" cy="304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7B7FF4-D143-334B-81E2-2A5EC02F7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63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658294"/>
              </p:ext>
            </p:extLst>
          </p:nvPr>
        </p:nvGraphicFramePr>
        <p:xfrm>
          <a:off x="551387" y="620688"/>
          <a:ext cx="9117269" cy="4876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4143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4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9525" algn="l" defTabSz="1218987" rtl="1" eaLnBrk="1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ar-EG" sz="3200" b="0" kern="1200" dirty="0">
                          <a:solidFill>
                            <a:schemeClr val="bg1"/>
                          </a:solidFill>
                          <a:effectLst/>
                          <a:latin typeface="Simplified Arabic" charset="0"/>
                          <a:ea typeface="Simplified Arabic" charset="0"/>
                          <a:cs typeface="Simplified Arabic" charset="0"/>
                        </a:rPr>
                        <a:t>الساعة الثانية إلا عشر</a:t>
                      </a:r>
                      <a:endParaRPr lang="en-US" sz="3200" b="0" kern="1200" dirty="0">
                        <a:solidFill>
                          <a:schemeClr val="bg1"/>
                        </a:solidFill>
                        <a:effectLst/>
                        <a:latin typeface="Simplified Arabic" charset="0"/>
                        <a:ea typeface="Simplified Arabic" charset="0"/>
                        <a:cs typeface="Simplified Arabic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3048000" cy="304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F42823-FA7D-7F4B-A0A7-9DC166A4C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87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870037"/>
              </p:ext>
            </p:extLst>
          </p:nvPr>
        </p:nvGraphicFramePr>
        <p:xfrm>
          <a:off x="551386" y="620688"/>
          <a:ext cx="9132260" cy="4876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3997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4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9525" algn="l" defTabSz="1218987" rtl="1" eaLnBrk="1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ar-EG" sz="3200" b="0" kern="1200" dirty="0">
                          <a:solidFill>
                            <a:schemeClr val="bg1"/>
                          </a:solidFill>
                          <a:effectLst/>
                          <a:latin typeface="Simplified Arabic" charset="0"/>
                          <a:ea typeface="Simplified Arabic" charset="0"/>
                          <a:cs typeface="Simplified Arabic" charset="0"/>
                        </a:rPr>
                        <a:t>الساعة الثانية إلا خمس</a:t>
                      </a:r>
                      <a:endParaRPr lang="en-US" sz="3200" b="0" kern="1200" dirty="0">
                        <a:solidFill>
                          <a:schemeClr val="bg1"/>
                        </a:solidFill>
                        <a:effectLst/>
                        <a:latin typeface="Simplified Arabic" charset="0"/>
                        <a:ea typeface="Simplified Arabic" charset="0"/>
                        <a:cs typeface="Simplified Arabic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3048000" cy="304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F6BC2-1532-8F4C-9975-6AB9680EF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6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255" y="1902690"/>
            <a:ext cx="7620000" cy="4442691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3EF868-7C4D-8C42-865E-CEF8D339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720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21328" y="2766579"/>
            <a:ext cx="10515600" cy="1325563"/>
          </a:xfrm>
        </p:spPr>
        <p:txBody>
          <a:bodyPr/>
          <a:lstStyle/>
          <a:p>
            <a:pPr algn="ctr"/>
            <a:r>
              <a:rPr lang="ar-SY" dirty="0"/>
              <a:t>كم الساعة الآن ؟ </a:t>
            </a:r>
            <a:endParaRPr lang="tr-TR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49C5F183-FA34-B442-A25D-AC0468F24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728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47" y="1690688"/>
            <a:ext cx="4470545" cy="4470545"/>
          </a:xfrm>
        </p:spPr>
      </p:pic>
      <p:cxnSp>
        <p:nvCxnSpPr>
          <p:cNvPr id="6" name="Düz Ok Bağlayıcısı 5"/>
          <p:cNvCxnSpPr/>
          <p:nvPr/>
        </p:nvCxnSpPr>
        <p:spPr>
          <a:xfrm>
            <a:off x="5966691" y="3925455"/>
            <a:ext cx="988291" cy="6280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/>
          <p:cNvCxnSpPr/>
          <p:nvPr/>
        </p:nvCxnSpPr>
        <p:spPr>
          <a:xfrm flipH="1" flipV="1">
            <a:off x="4405745" y="3888509"/>
            <a:ext cx="1560946" cy="369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AB9EB2A-C16D-BC41-9DB8-024513346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76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84B88-F3D9-6A4F-9660-1A0A1E561E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مستطيل: زوايا مستديرة 3">
            <a:extLst>
              <a:ext uri="{FF2B5EF4-FFF2-40B4-BE49-F238E27FC236}">
                <a16:creationId xmlns:a16="http://schemas.microsoft.com/office/drawing/2014/main" id="{6D2D8BD4-1A00-42BD-B8AA-24A7D8A9AB06}"/>
              </a:ext>
            </a:extLst>
          </p:cNvPr>
          <p:cNvSpPr/>
          <p:nvPr/>
        </p:nvSpPr>
        <p:spPr>
          <a:xfrm>
            <a:off x="3251200" y="1928191"/>
            <a:ext cx="5994400" cy="300161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96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مَتَى...؟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كَم السَّاعَة؟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4150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47" y="1690688"/>
            <a:ext cx="4470545" cy="4470545"/>
          </a:xfrm>
        </p:spPr>
      </p:pic>
      <p:cxnSp>
        <p:nvCxnSpPr>
          <p:cNvPr id="3" name="Düz Ok Bağlayıcısı 2"/>
          <p:cNvCxnSpPr/>
          <p:nvPr/>
        </p:nvCxnSpPr>
        <p:spPr>
          <a:xfrm>
            <a:off x="5957455" y="3925455"/>
            <a:ext cx="1136072" cy="277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Ok Bağlayıcısı 5"/>
          <p:cNvCxnSpPr/>
          <p:nvPr/>
        </p:nvCxnSpPr>
        <p:spPr>
          <a:xfrm flipH="1">
            <a:off x="5273964" y="3953164"/>
            <a:ext cx="665018" cy="11268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98792C8-1DF3-FF4E-BA6D-99274AC7D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151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47" y="1690688"/>
            <a:ext cx="4470545" cy="4470545"/>
          </a:xfrm>
        </p:spPr>
      </p:pic>
      <p:cxnSp>
        <p:nvCxnSpPr>
          <p:cNvPr id="3" name="Düz Ok Bağlayıcısı 2"/>
          <p:cNvCxnSpPr/>
          <p:nvPr/>
        </p:nvCxnSpPr>
        <p:spPr>
          <a:xfrm flipV="1">
            <a:off x="5957455" y="3435927"/>
            <a:ext cx="988290" cy="508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Ok Bağlayıcısı 5"/>
          <p:cNvCxnSpPr/>
          <p:nvPr/>
        </p:nvCxnSpPr>
        <p:spPr>
          <a:xfrm flipH="1" flipV="1">
            <a:off x="4692073" y="3232727"/>
            <a:ext cx="1256145" cy="7019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8E28212-17D4-9847-8F95-63AEECA91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5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47" y="1690688"/>
            <a:ext cx="4470545" cy="4470545"/>
          </a:xfrm>
        </p:spPr>
      </p:pic>
      <p:cxnSp>
        <p:nvCxnSpPr>
          <p:cNvPr id="3" name="Düz Ok Bağlayıcısı 2"/>
          <p:cNvCxnSpPr/>
          <p:nvPr/>
        </p:nvCxnSpPr>
        <p:spPr>
          <a:xfrm flipH="1">
            <a:off x="5329382" y="3925455"/>
            <a:ext cx="628073" cy="9698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Ok Bağlayıcısı 5"/>
          <p:cNvCxnSpPr/>
          <p:nvPr/>
        </p:nvCxnSpPr>
        <p:spPr>
          <a:xfrm flipV="1">
            <a:off x="5966691" y="2540000"/>
            <a:ext cx="9236" cy="13669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AC621BE-AB3D-3C48-805B-EF143A786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411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47" y="1690688"/>
            <a:ext cx="4470545" cy="4470545"/>
          </a:xfrm>
        </p:spPr>
      </p:pic>
      <p:cxnSp>
        <p:nvCxnSpPr>
          <p:cNvPr id="3" name="Düz Ok Bağlayıcısı 2"/>
          <p:cNvCxnSpPr/>
          <p:nvPr/>
        </p:nvCxnSpPr>
        <p:spPr>
          <a:xfrm flipH="1" flipV="1">
            <a:off x="4959927" y="3334327"/>
            <a:ext cx="997528" cy="5726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Ok Bağlayıcısı 5"/>
          <p:cNvCxnSpPr/>
          <p:nvPr/>
        </p:nvCxnSpPr>
        <p:spPr>
          <a:xfrm>
            <a:off x="5957455" y="3925454"/>
            <a:ext cx="1376218" cy="369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7C63FBF-0C18-A346-94BB-FDAD10F48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657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47" y="1690688"/>
            <a:ext cx="4470545" cy="4470545"/>
          </a:xfrm>
        </p:spPr>
      </p:pic>
      <p:cxnSp>
        <p:nvCxnSpPr>
          <p:cNvPr id="3" name="Düz Ok Bağlayıcısı 2"/>
          <p:cNvCxnSpPr/>
          <p:nvPr/>
        </p:nvCxnSpPr>
        <p:spPr>
          <a:xfrm flipH="1" flipV="1">
            <a:off x="5384800" y="3011055"/>
            <a:ext cx="572655" cy="8866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Ok Bağlayıcısı 5"/>
          <p:cNvCxnSpPr/>
          <p:nvPr/>
        </p:nvCxnSpPr>
        <p:spPr>
          <a:xfrm>
            <a:off x="5966691" y="3916218"/>
            <a:ext cx="18473" cy="1422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1BB72971-409B-C74A-A1D1-23A4FE061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71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47" y="1690688"/>
            <a:ext cx="4470545" cy="4470545"/>
          </a:xfrm>
        </p:spPr>
      </p:pic>
      <p:cxnSp>
        <p:nvCxnSpPr>
          <p:cNvPr id="3" name="Düz Ok Bağlayıcısı 2"/>
          <p:cNvCxnSpPr/>
          <p:nvPr/>
        </p:nvCxnSpPr>
        <p:spPr>
          <a:xfrm flipH="1">
            <a:off x="5412509" y="3925961"/>
            <a:ext cx="554110" cy="7014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Ok Bağlayıcısı 5"/>
          <p:cNvCxnSpPr/>
          <p:nvPr/>
        </p:nvCxnSpPr>
        <p:spPr>
          <a:xfrm flipV="1">
            <a:off x="5966619" y="2817091"/>
            <a:ext cx="748217" cy="11088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BB16FF6-8C8B-8944-80C1-3FE770FA8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0203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227FB7-2203-4055-B848-19C1907CC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5141BA-7A53-4735-811A-A7E9F8ED5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19" y="2045812"/>
            <a:ext cx="11905562" cy="27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13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DAFD33-E7B5-208B-E5CF-FFCB4E645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EA2631-725C-E2E8-1C14-60F908A47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66" y="287081"/>
            <a:ext cx="9884219" cy="586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5544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449614-CB00-9D73-F278-D0E80BDC4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8F2626-EC72-C7CC-7E3F-F3A0842AA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8" y="424121"/>
            <a:ext cx="9901149" cy="499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338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449614-CB00-9D73-F278-D0E80BDC4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18C4F-A76C-21E3-02B2-8554E2D22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440" y="0"/>
            <a:ext cx="8197532" cy="652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738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مستطيل: زوايا مستديرة 3">
            <a:extLst>
              <a:ext uri="{FF2B5EF4-FFF2-40B4-BE49-F238E27FC236}">
                <a16:creationId xmlns:a16="http://schemas.microsoft.com/office/drawing/2014/main" id="{87C92410-7B84-4178-9410-E849FD5C443D}"/>
              </a:ext>
            </a:extLst>
          </p:cNvPr>
          <p:cNvSpPr/>
          <p:nvPr/>
        </p:nvSpPr>
        <p:spPr>
          <a:xfrm>
            <a:off x="3251200" y="1047628"/>
            <a:ext cx="5994400" cy="1462956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ماذا تفعل / تفعلين كل يوم؟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" name="مستطيل: زوايا مستديرة 3">
            <a:extLst>
              <a:ext uri="{FF2B5EF4-FFF2-40B4-BE49-F238E27FC236}">
                <a16:creationId xmlns:a16="http://schemas.microsoft.com/office/drawing/2014/main" id="{8AA2CC03-7DB7-4D64-BEED-3AE89B6AF765}"/>
              </a:ext>
            </a:extLst>
          </p:cNvPr>
          <p:cNvSpPr/>
          <p:nvPr/>
        </p:nvSpPr>
        <p:spPr>
          <a:xfrm>
            <a:off x="3251200" y="2707461"/>
            <a:ext cx="5994400" cy="1462956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ماذا تَلْبَس / تَلْبَسِين؟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7" name="مستطيل: زوايا مستديرة 3">
            <a:extLst>
              <a:ext uri="{FF2B5EF4-FFF2-40B4-BE49-F238E27FC236}">
                <a16:creationId xmlns:a16="http://schemas.microsoft.com/office/drawing/2014/main" id="{9225C13A-548A-49E8-AA1B-668015C737B5}"/>
              </a:ext>
            </a:extLst>
          </p:cNvPr>
          <p:cNvSpPr/>
          <p:nvPr/>
        </p:nvSpPr>
        <p:spPr>
          <a:xfrm>
            <a:off x="3251200" y="4416987"/>
            <a:ext cx="5994400" cy="1462956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ماذا تَأْكُل / تَأْكُلِين؟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3893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449614-CB00-9D73-F278-D0E80BDC4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60537C-1CBF-75C8-C3AA-F55AF283C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88" y="0"/>
            <a:ext cx="9705734" cy="644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477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6E5FB-B77E-0C43-81BE-841EB36B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C7A04-D5C0-0245-9146-ECA901D87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61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BEB61B-CC51-C343-923D-53E8A3BDE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DDBAAB-1B53-F746-AA69-C59377D7F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462174" cy="635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3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754282"/>
              </p:ext>
            </p:extLst>
          </p:nvPr>
        </p:nvGraphicFramePr>
        <p:xfrm>
          <a:off x="551387" y="620688"/>
          <a:ext cx="8757506" cy="6705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2512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7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6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9525" algn="r" defTabSz="1218987" rtl="1" eaLnBrk="1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ar-EG" sz="3200" b="0" kern="1200" dirty="0">
                          <a:solidFill>
                            <a:schemeClr val="bg1"/>
                          </a:solidFill>
                          <a:effectLst/>
                          <a:latin typeface="Simplified Arabic" charset="0"/>
                          <a:ea typeface="Simplified Arabic" charset="0"/>
                          <a:cs typeface="Simplified Arabic" charset="0"/>
                        </a:rPr>
                        <a:t>السَّاعَة الواحِدَة</a:t>
                      </a:r>
                      <a:endParaRPr lang="en-US" sz="3200" b="0" kern="1200" dirty="0">
                        <a:solidFill>
                          <a:schemeClr val="bg1"/>
                        </a:solidFill>
                        <a:effectLst/>
                        <a:latin typeface="Simplified Arabic" charset="0"/>
                        <a:ea typeface="Simplified Arabic" charset="0"/>
                        <a:cs typeface="Simplified Arabic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1218987" rtl="0" eaLnBrk="1" latinLnBrk="0" hangingPunct="1">
                        <a:spcAft>
                          <a:spcPts val="0"/>
                        </a:spcAft>
                      </a:pPr>
                      <a:endParaRPr lang="en-US" sz="3200" b="1" kern="1200" dirty="0">
                        <a:solidFill>
                          <a:schemeClr val="bg1"/>
                        </a:solidFill>
                        <a:effectLst/>
                        <a:latin typeface="Simplified Arabic" charset="0"/>
                        <a:ea typeface="Simplified Arabic" charset="0"/>
                        <a:cs typeface="Simplified Arabic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1218987" rtl="0" eaLnBrk="1" latinLnBrk="0" hangingPunct="1">
                        <a:spcAft>
                          <a:spcPts val="0"/>
                        </a:spcAft>
                      </a:pPr>
                      <a:endParaRPr lang="en-US" sz="4400" dirty="0">
                        <a:solidFill>
                          <a:schemeClr val="bg1"/>
                        </a:solidFill>
                        <a:effectLst/>
                        <a:latin typeface="Simplified Arabic" charset="0"/>
                        <a:ea typeface="Simplified Arabic" charset="0"/>
                        <a:cs typeface="Simplified Arabic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3048000" cy="304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BEB61B-CC51-C343-923D-53E8A3BDE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517809"/>
              </p:ext>
            </p:extLst>
          </p:nvPr>
        </p:nvGraphicFramePr>
        <p:xfrm>
          <a:off x="284813" y="815561"/>
          <a:ext cx="9233941" cy="487680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{69012ECD-51FC-41F1-AA8D-1B2483CD663E}</a:tableStyleId>
              </a:tblPr>
              <a:tblGrid>
                <a:gridCol w="9233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9525" algn="l" defTabSz="1218987" rtl="1" eaLnBrk="1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ar-EG" sz="3200" b="0" kern="1200" dirty="0">
                          <a:solidFill>
                            <a:schemeClr val="bg1"/>
                          </a:solidFill>
                          <a:effectLst/>
                          <a:latin typeface="Simplified Arabic" charset="0"/>
                          <a:ea typeface="Simplified Arabic" charset="0"/>
                          <a:cs typeface="Simplified Arabic" charset="0"/>
                        </a:rPr>
                        <a:t>السَّاعَة الواحِدَة وخمس</a:t>
                      </a:r>
                      <a:endParaRPr lang="en-US" sz="3200" b="0" kern="1200" dirty="0">
                        <a:solidFill>
                          <a:schemeClr val="bg1"/>
                        </a:solidFill>
                        <a:effectLst/>
                        <a:latin typeface="Simplified Arabic" charset="0"/>
                        <a:ea typeface="Simplified Arabic" charset="0"/>
                        <a:cs typeface="Simplified Arabic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3048000" cy="304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3A4AC-B4B1-9F45-B17E-51C68E67C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43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761818"/>
              </p:ext>
            </p:extLst>
          </p:nvPr>
        </p:nvGraphicFramePr>
        <p:xfrm>
          <a:off x="551385" y="620688"/>
          <a:ext cx="8907407" cy="4876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3899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8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9525" algn="l" defTabSz="1218987" rtl="1" eaLnBrk="1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ar-SA" sz="3200" b="0" kern="1200" dirty="0">
                          <a:solidFill>
                            <a:schemeClr val="bg1"/>
                          </a:solidFill>
                          <a:effectLst/>
                          <a:latin typeface="Simplified Arabic" charset="0"/>
                          <a:ea typeface="Simplified Arabic" charset="0"/>
                          <a:cs typeface="Simplified Arabic" charset="0"/>
                        </a:rPr>
                        <a:t>الساعة الواحدة وعشر</a:t>
                      </a:r>
                      <a:endParaRPr lang="en-US" sz="3200" b="0" kern="1200" dirty="0">
                        <a:solidFill>
                          <a:schemeClr val="bg1"/>
                        </a:solidFill>
                        <a:effectLst/>
                        <a:latin typeface="Simplified Arabic" charset="0"/>
                        <a:ea typeface="Simplified Arabic" charset="0"/>
                        <a:cs typeface="Simplified Arabic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3048000" cy="304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7AF912-D897-B241-82DA-BA853D3F3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98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26119"/>
              </p:ext>
            </p:extLst>
          </p:nvPr>
        </p:nvGraphicFramePr>
        <p:xfrm>
          <a:off x="551385" y="620688"/>
          <a:ext cx="9087289" cy="4876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397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9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9525" algn="l" defTabSz="1218987" rtl="1" eaLnBrk="1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ar-EG" sz="3200" b="0" kern="1200" dirty="0">
                          <a:solidFill>
                            <a:schemeClr val="bg1"/>
                          </a:solidFill>
                          <a:effectLst/>
                          <a:latin typeface="Simplified Arabic" charset="0"/>
                          <a:ea typeface="Simplified Arabic" charset="0"/>
                          <a:cs typeface="Simplified Arabic" charset="0"/>
                        </a:rPr>
                        <a:t>الساعة الواحدة  والربع</a:t>
                      </a:r>
                      <a:endParaRPr lang="en-US" sz="3200" b="0" kern="1200" dirty="0">
                        <a:solidFill>
                          <a:schemeClr val="bg1"/>
                        </a:solidFill>
                        <a:effectLst/>
                        <a:latin typeface="Simplified Arabic" charset="0"/>
                        <a:ea typeface="Simplified Arabic" charset="0"/>
                        <a:cs typeface="Simplified Arabic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3048000" cy="304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37CE42-34D3-4F40-A210-C862B147A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32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474452"/>
              </p:ext>
            </p:extLst>
          </p:nvPr>
        </p:nvGraphicFramePr>
        <p:xfrm>
          <a:off x="551385" y="620688"/>
          <a:ext cx="9372103" cy="4876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4102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9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9525" algn="l" defTabSz="1218987" rtl="1" eaLnBrk="1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ar-EG" sz="3200" b="0" kern="1200" dirty="0">
                          <a:solidFill>
                            <a:schemeClr val="bg1"/>
                          </a:solidFill>
                          <a:effectLst/>
                          <a:latin typeface="Simplified Arabic" charset="0"/>
                          <a:ea typeface="Simplified Arabic" charset="0"/>
                          <a:cs typeface="Simplified Arabic" charset="0"/>
                        </a:rPr>
                        <a:t>الساعة الواحدة والثلث</a:t>
                      </a:r>
                      <a:endParaRPr lang="en-US" sz="3200" b="0" kern="1200" dirty="0">
                        <a:solidFill>
                          <a:schemeClr val="bg1"/>
                        </a:solidFill>
                        <a:effectLst/>
                        <a:latin typeface="Simplified Arabic" charset="0"/>
                        <a:ea typeface="Simplified Arabic" charset="0"/>
                        <a:cs typeface="Simplified Arabic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3048000" cy="304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681992-E34E-8A49-8D1C-FB62EBEFC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11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123</Words>
  <Application>Microsoft Office PowerPoint</Application>
  <PresentationFormat>Widescreen</PresentationFormat>
  <Paragraphs>64</Paragraphs>
  <Slides>31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Sakkal Majalla</vt:lpstr>
      <vt:lpstr>Simplified Arabic</vt:lpstr>
      <vt:lpstr>Times New Roman</vt:lpstr>
      <vt:lpstr>Office Theme</vt:lpstr>
      <vt:lpstr>The time (1) الوَقْت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كم الساعة الآن ؟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Amro Ibrahim</dc:creator>
  <cp:keywords/>
  <dc:description/>
  <cp:lastModifiedBy>Dr. Ehab ATTA</cp:lastModifiedBy>
  <cp:revision>43</cp:revision>
  <dcterms:created xsi:type="dcterms:W3CDTF">2020-09-13T16:40:33Z</dcterms:created>
  <dcterms:modified xsi:type="dcterms:W3CDTF">2025-01-05T17:30:45Z</dcterms:modified>
  <cp:category/>
</cp:coreProperties>
</file>