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5" r:id="rId6"/>
    <p:sldId id="270" r:id="rId7"/>
    <p:sldId id="263" r:id="rId8"/>
    <p:sldId id="262" r:id="rId9"/>
    <p:sldId id="266" r:id="rId10"/>
    <p:sldId id="267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45"/>
    <p:restoredTop sz="91631"/>
  </p:normalViewPr>
  <p:slideViewPr>
    <p:cSldViewPr snapToGrid="0" snapToObjects="1">
      <p:cViewPr varScale="1">
        <p:scale>
          <a:sx n="106" d="100"/>
          <a:sy n="106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Definition </a:t>
          </a:r>
          <a:r>
            <a:rPr lang="en-C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of </a:t>
          </a:r>
          <a:r>
            <a:rPr lang="en-CA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Fiqh (</a:t>
          </a:r>
          <a:r>
            <a:rPr lang="en-C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Linguistic</a:t>
          </a:r>
          <a:r>
            <a:rPr lang="en-CA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Technical)</a:t>
          </a:r>
          <a:r>
            <a:rPr lang="en-CA" sz="28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C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Charging legal ruling and Correlative law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Definition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de-DE" sz="2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DE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Distinction between Fiqh &amp; Sharia</a:t>
          </a:r>
          <a:r>
            <a:rPr lang="en-CA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4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4"/>
      <dgm:spPr/>
    </dgm:pt>
    <dgm:pt modelId="{D4441B5E-DF82-E141-B4AA-B55FB9E40139}" type="pres">
      <dgm:prSet presAssocID="{8E7AF4C8-31E6-C243-AA6F-562253CDB351}" presName="dstNode" presStyleLbl="node1" presStyleIdx="0" presStyleCnt="4"/>
      <dgm:spPr/>
    </dgm:pt>
    <dgm:pt modelId="{0F52DB44-3970-0841-AD22-0F02985C92D3}" type="pres">
      <dgm:prSet presAssocID="{7CFDC055-E21E-8C4B-8A78-54DCC6E379CF}" presName="text_1" presStyleLbl="node1" presStyleIdx="0" presStyleCnt="4" custScaleY="99532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4"/>
      <dgm:spPr/>
    </dgm:pt>
    <dgm:pt modelId="{43951164-157B-6D4E-9149-BF4D36D59D30}" type="pres">
      <dgm:prSet presAssocID="{C69338EA-DFDB-ED48-A6BB-CCCC11EAB7E1}" presName="text_2" presStyleLbl="node1" presStyleIdx="1" presStyleCnt="4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4"/>
      <dgm:spPr/>
    </dgm:pt>
    <dgm:pt modelId="{0F64C79D-4A40-EF42-976F-D1490B9DA8E0}" type="pres">
      <dgm:prSet presAssocID="{6E4355D3-507A-CD4C-9CC5-A0099CBDB314}" presName="text_3" presStyleLbl="node1" presStyleIdx="2" presStyleCnt="4" custLinFactNeighborX="1536" custLinFactNeighborY="-3398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4"/>
      <dgm:spPr/>
    </dgm:pt>
    <dgm:pt modelId="{4E481C04-0111-7440-AA06-616C9297B118}" type="pres">
      <dgm:prSet presAssocID="{D79A7435-4588-E349-9A29-1A48320A1D25}" presName="text_4" presStyleLbl="node1" presStyleIdx="3" presStyleCnt="4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4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First</a:t>
          </a:r>
          <a:r>
            <a:rPr lang="en-US" sz="2400" b="1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GB" sz="2200" b="0" i="0" dirty="0">
              <a:latin typeface="Arial" panose="020B0604020202020204" pitchFamily="34" charset="0"/>
              <a:cs typeface="Arial" panose="020B0604020202020204" pitchFamily="34" charset="0"/>
            </a:rPr>
            <a:t>Fiqh is the Knowledge of the practical legislative rulings which are extracted through the detailed evidence.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Secondly</a:t>
          </a:r>
          <a:endParaRPr lang="ar-S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science of deducing Islamic Laws from evidences that found in the sources of Islamic Law (Quran and Sunnah).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>
              <a:latin typeface="Arial" panose="020B0604020202020204" pitchFamily="34" charset="0"/>
              <a:cs typeface="Arial" panose="020B0604020202020204" pitchFamily="34" charset="0"/>
            </a:rPr>
            <a:t>Thirdly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knowledge of the rulings of the Sharia as derived from the Quran and Sunnah.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Fiqh is the understanding of the text (Quranic verses) and Hadiths and knowing how to derive rulings from them.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B4309-5C1D-FA47-B1EE-9CE40B09F627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D23C4C1-2E6F-7541-82CB-D96222619DB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Prohibition 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Demands punishing the doer after committing wrong act: adulatory, stealing.  </a:t>
          </a:r>
        </a:p>
      </dgm:t>
    </dgm:pt>
    <dgm:pt modelId="{1D965C65-5525-1F40-8687-D7D06FEAD31F}" type="par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8127F-BA5C-4C4E-B699-D3FDB3AFA7CF}" type="sib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E8665-6646-7442-B7F9-020A52081E27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Recommended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Will be rewarded in hereafter: e.g., </a:t>
          </a:r>
          <a:r>
            <a:rPr lang="en-GB" sz="2400" dirty="0" err="1">
              <a:latin typeface="Arial" panose="020B0604020202020204" pitchFamily="34" charset="0"/>
              <a:cs typeface="Arial" panose="020B0604020202020204" pitchFamily="34" charset="0"/>
            </a:rPr>
            <a:t>Duha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 prayer.  </a:t>
          </a: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gm:t>
    </dgm:pt>
    <dgm:pt modelId="{A9FD8B6A-B4CE-8A4F-A725-E3107DC6B680}" type="par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FF97-7B1C-E44E-B309-C51BB3D4FE6A}" type="sib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C8624B-E97E-B74F-BCC6-79F868399D6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Permissible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Neither reward nor punishment: eating, exercises.  </a:t>
          </a:r>
        </a:p>
      </dgm:t>
    </dgm:pt>
    <dgm:pt modelId="{7BA02D9D-126D-EE41-842E-16FE4E1BCA19}" type="parTrans" cxnId="{F877B7B8-7357-944C-9D8F-6E46FAB47FCB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CB0FE-E6DC-FE4B-B25A-3AB5B81C0022}" type="sibTrans" cxnId="{F877B7B8-7357-944C-9D8F-6E46FAB47FCB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5B44A-1980-4347-AAFB-B9BA09C604EA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Abominable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Leaving it will be rewarded in hereafter: fasting first day of Eid, Friday. </a:t>
          </a:r>
        </a:p>
      </dgm:t>
    </dgm:pt>
    <dgm:pt modelId="{A5E0B10A-5103-8B41-BD6D-3DEBBC2D6754}" type="par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61C3D-054F-AF46-8453-A6193D561ED6}" type="sib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13459-1FEC-4C44-BBB1-A5BAEBBD08E4}" type="asst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Obligatory 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Punishing in case of failure to perform obligations: prayers, fasting, zakat.      </a:t>
          </a:r>
        </a:p>
      </dgm:t>
    </dgm:pt>
    <dgm:pt modelId="{3572EB08-D86F-0F4D-B969-9B4300391E7E}" type="sib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072A29-C86B-1F46-8E05-77407F3F77F7}" type="par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CC39B-EF6F-4249-839E-C8A66FB0EFDE}" type="pres">
      <dgm:prSet presAssocID="{D8FB4309-5C1D-FA47-B1EE-9CE40B09F627}" presName="diagram" presStyleCnt="0">
        <dgm:presLayoutVars>
          <dgm:dir/>
          <dgm:resizeHandles val="exact"/>
        </dgm:presLayoutVars>
      </dgm:prSet>
      <dgm:spPr/>
    </dgm:pt>
    <dgm:pt modelId="{17C02F01-3105-A645-B786-E2E9AA6A2654}" type="pres">
      <dgm:prSet presAssocID="{CC313459-1FEC-4C44-BBB1-A5BAEBBD08E4}" presName="node" presStyleLbl="asst0" presStyleIdx="0" presStyleCnt="1">
        <dgm:presLayoutVars>
          <dgm:bulletEnabled val="1"/>
        </dgm:presLayoutVars>
      </dgm:prSet>
      <dgm:spPr/>
    </dgm:pt>
    <dgm:pt modelId="{5A271D5B-BBAE-464F-94A1-D6D6086A53BD}" type="pres">
      <dgm:prSet presAssocID="{3572EB08-D86F-0F4D-B969-9B4300391E7E}" presName="sibTrans" presStyleCnt="0"/>
      <dgm:spPr/>
    </dgm:pt>
    <dgm:pt modelId="{B077FD1F-A838-8745-93C0-1B602F61F962}" type="pres">
      <dgm:prSet presAssocID="{7D23C4C1-2E6F-7541-82CB-D96222619DB2}" presName="node" presStyleLbl="node1" presStyleIdx="0" presStyleCnt="4">
        <dgm:presLayoutVars>
          <dgm:bulletEnabled val="1"/>
        </dgm:presLayoutVars>
      </dgm:prSet>
      <dgm:spPr/>
    </dgm:pt>
    <dgm:pt modelId="{BD1705F0-675A-3543-877D-97F7CC636EAD}" type="pres">
      <dgm:prSet presAssocID="{FED8127F-BA5C-4C4E-B699-D3FDB3AFA7CF}" presName="sibTrans" presStyleCnt="0"/>
      <dgm:spPr/>
    </dgm:pt>
    <dgm:pt modelId="{46290E4D-D647-3A4B-9D79-E12D608DC4CB}" type="pres">
      <dgm:prSet presAssocID="{046E8665-6646-7442-B7F9-020A52081E27}" presName="node" presStyleLbl="node1" presStyleIdx="1" presStyleCnt="4">
        <dgm:presLayoutVars>
          <dgm:bulletEnabled val="1"/>
        </dgm:presLayoutVars>
      </dgm:prSet>
      <dgm:spPr/>
    </dgm:pt>
    <dgm:pt modelId="{3A572EA5-3162-FF44-900D-2FDB7596B838}" type="pres">
      <dgm:prSet presAssocID="{D4EBFF97-7B1C-E44E-B309-C51BB3D4FE6A}" presName="sibTrans" presStyleCnt="0"/>
      <dgm:spPr/>
    </dgm:pt>
    <dgm:pt modelId="{1370847B-F20D-F040-BC0E-52A799A35A11}" type="pres">
      <dgm:prSet presAssocID="{6855B44A-1980-4347-AAFB-B9BA09C604EA}" presName="node" presStyleLbl="node1" presStyleIdx="2" presStyleCnt="4">
        <dgm:presLayoutVars>
          <dgm:bulletEnabled val="1"/>
        </dgm:presLayoutVars>
      </dgm:prSet>
      <dgm:spPr/>
    </dgm:pt>
    <dgm:pt modelId="{50FC30D5-8E3E-6D43-9CF6-5C828F61AC76}" type="pres">
      <dgm:prSet presAssocID="{1B261C3D-054F-AF46-8453-A6193D561ED6}" presName="sibTrans" presStyleCnt="0"/>
      <dgm:spPr/>
    </dgm:pt>
    <dgm:pt modelId="{8E8321AD-5F76-864A-95BE-1FCFA9B98A6C}" type="pres">
      <dgm:prSet presAssocID="{0EC8624B-E97E-B74F-BCC6-79F868399D62}" presName="node" presStyleLbl="node1" presStyleIdx="3" presStyleCnt="4">
        <dgm:presLayoutVars>
          <dgm:bulletEnabled val="1"/>
        </dgm:presLayoutVars>
      </dgm:prSet>
      <dgm:spPr/>
    </dgm:pt>
  </dgm:ptLst>
  <dgm:cxnLst>
    <dgm:cxn modelId="{B8FF2402-DD05-6F4F-B5A7-FEDEAFBBFFBC}" srcId="{D8FB4309-5C1D-FA47-B1EE-9CE40B09F627}" destId="{046E8665-6646-7442-B7F9-020A52081E27}" srcOrd="2" destOrd="0" parTransId="{A9FD8B6A-B4CE-8A4F-A725-E3107DC6B680}" sibTransId="{D4EBFF97-7B1C-E44E-B309-C51BB3D4FE6A}"/>
    <dgm:cxn modelId="{E2BBE316-09CF-9D4C-B3A3-60938C76F4AE}" type="presOf" srcId="{046E8665-6646-7442-B7F9-020A52081E27}" destId="{46290E4D-D647-3A4B-9D79-E12D608DC4CB}" srcOrd="0" destOrd="0" presId="urn:microsoft.com/office/officeart/2005/8/layout/default"/>
    <dgm:cxn modelId="{C8FA3D27-1E11-4444-BF5D-7B194821D081}" type="presOf" srcId="{6855B44A-1980-4347-AAFB-B9BA09C604EA}" destId="{1370847B-F20D-F040-BC0E-52A799A35A11}" srcOrd="0" destOrd="0" presId="urn:microsoft.com/office/officeart/2005/8/layout/default"/>
    <dgm:cxn modelId="{6A35B944-BB06-4B43-8FF2-022138D1DB20}" type="presOf" srcId="{D8FB4309-5C1D-FA47-B1EE-9CE40B09F627}" destId="{AB2CC39B-EF6F-4249-839E-C8A66FB0EFDE}" srcOrd="0" destOrd="0" presId="urn:microsoft.com/office/officeart/2005/8/layout/default"/>
    <dgm:cxn modelId="{6489AC4F-7554-0947-B5C1-CDB72655FE0E}" type="presOf" srcId="{CC313459-1FEC-4C44-BBB1-A5BAEBBD08E4}" destId="{17C02F01-3105-A645-B786-E2E9AA6A2654}" srcOrd="0" destOrd="0" presId="urn:microsoft.com/office/officeart/2005/8/layout/default"/>
    <dgm:cxn modelId="{6BD61370-39FF-5949-92A4-2FDD2BC6570F}" type="presOf" srcId="{7D23C4C1-2E6F-7541-82CB-D96222619DB2}" destId="{B077FD1F-A838-8745-93C0-1B602F61F962}" srcOrd="0" destOrd="0" presId="urn:microsoft.com/office/officeart/2005/8/layout/default"/>
    <dgm:cxn modelId="{F80D8076-1802-EA4E-A396-F916D93B2EF2}" srcId="{D8FB4309-5C1D-FA47-B1EE-9CE40B09F627}" destId="{7D23C4C1-2E6F-7541-82CB-D96222619DB2}" srcOrd="1" destOrd="0" parTransId="{1D965C65-5525-1F40-8687-D7D06FEAD31F}" sibTransId="{FED8127F-BA5C-4C4E-B699-D3FDB3AFA7CF}"/>
    <dgm:cxn modelId="{9F914D8B-74D8-3844-A878-067678864D43}" srcId="{D8FB4309-5C1D-FA47-B1EE-9CE40B09F627}" destId="{6855B44A-1980-4347-AAFB-B9BA09C604EA}" srcOrd="3" destOrd="0" parTransId="{A5E0B10A-5103-8B41-BD6D-3DEBBC2D6754}" sibTransId="{1B261C3D-054F-AF46-8453-A6193D561ED6}"/>
    <dgm:cxn modelId="{292103B0-C9CD-924E-B62C-CBD5B24F72F2}" srcId="{D8FB4309-5C1D-FA47-B1EE-9CE40B09F627}" destId="{CC313459-1FEC-4C44-BBB1-A5BAEBBD08E4}" srcOrd="0" destOrd="0" parTransId="{E2072A29-C86B-1F46-8E05-77407F3F77F7}" sibTransId="{3572EB08-D86F-0F4D-B969-9B4300391E7E}"/>
    <dgm:cxn modelId="{F877B7B8-7357-944C-9D8F-6E46FAB47FCB}" srcId="{D8FB4309-5C1D-FA47-B1EE-9CE40B09F627}" destId="{0EC8624B-E97E-B74F-BCC6-79F868399D62}" srcOrd="4" destOrd="0" parTransId="{7BA02D9D-126D-EE41-842E-16FE4E1BCA19}" sibTransId="{BCCCB0FE-E6DC-FE4B-B25A-3AB5B81C0022}"/>
    <dgm:cxn modelId="{4B7597FB-6245-9F40-99B0-FB9B20F409B0}" type="presOf" srcId="{0EC8624B-E97E-B74F-BCC6-79F868399D62}" destId="{8E8321AD-5F76-864A-95BE-1FCFA9B98A6C}" srcOrd="0" destOrd="0" presId="urn:microsoft.com/office/officeart/2005/8/layout/default"/>
    <dgm:cxn modelId="{EF86CA32-0890-FC48-A721-B9B770027744}" type="presParOf" srcId="{AB2CC39B-EF6F-4249-839E-C8A66FB0EFDE}" destId="{17C02F01-3105-A645-B786-E2E9AA6A2654}" srcOrd="0" destOrd="0" presId="urn:microsoft.com/office/officeart/2005/8/layout/default"/>
    <dgm:cxn modelId="{0B5944F6-40FB-A94C-A0AA-C2A06C9052FC}" type="presParOf" srcId="{AB2CC39B-EF6F-4249-839E-C8A66FB0EFDE}" destId="{5A271D5B-BBAE-464F-94A1-D6D6086A53BD}" srcOrd="1" destOrd="0" presId="urn:microsoft.com/office/officeart/2005/8/layout/default"/>
    <dgm:cxn modelId="{881576C9-7C0F-4348-A0B7-EAB69A924928}" type="presParOf" srcId="{AB2CC39B-EF6F-4249-839E-C8A66FB0EFDE}" destId="{B077FD1F-A838-8745-93C0-1B602F61F962}" srcOrd="2" destOrd="0" presId="urn:microsoft.com/office/officeart/2005/8/layout/default"/>
    <dgm:cxn modelId="{76890633-F137-874F-8024-A0CF0B6B4067}" type="presParOf" srcId="{AB2CC39B-EF6F-4249-839E-C8A66FB0EFDE}" destId="{BD1705F0-675A-3543-877D-97F7CC636EAD}" srcOrd="3" destOrd="0" presId="urn:microsoft.com/office/officeart/2005/8/layout/default"/>
    <dgm:cxn modelId="{0344CCE5-A646-EE48-957D-A1B1BDCB2107}" type="presParOf" srcId="{AB2CC39B-EF6F-4249-839E-C8A66FB0EFDE}" destId="{46290E4D-D647-3A4B-9D79-E12D608DC4CB}" srcOrd="4" destOrd="0" presId="urn:microsoft.com/office/officeart/2005/8/layout/default"/>
    <dgm:cxn modelId="{5DCAF451-25E3-CA42-B170-0BA31AD62B87}" type="presParOf" srcId="{AB2CC39B-EF6F-4249-839E-C8A66FB0EFDE}" destId="{3A572EA5-3162-FF44-900D-2FDB7596B838}" srcOrd="5" destOrd="0" presId="urn:microsoft.com/office/officeart/2005/8/layout/default"/>
    <dgm:cxn modelId="{3A6A1EDA-E2C9-A441-9F06-B2885182F214}" type="presParOf" srcId="{AB2CC39B-EF6F-4249-839E-C8A66FB0EFDE}" destId="{1370847B-F20D-F040-BC0E-52A799A35A11}" srcOrd="6" destOrd="0" presId="urn:microsoft.com/office/officeart/2005/8/layout/default"/>
    <dgm:cxn modelId="{6957252E-ED7D-7E4E-A30E-59F0FDEC5601}" type="presParOf" srcId="{AB2CC39B-EF6F-4249-839E-C8A66FB0EFDE}" destId="{50FC30D5-8E3E-6D43-9CF6-5C828F61AC76}" srcOrd="7" destOrd="0" presId="urn:microsoft.com/office/officeart/2005/8/layout/default"/>
    <dgm:cxn modelId="{CCFB1B68-2C2B-724E-B02C-38EE1701BAAE}" type="presParOf" srcId="{AB2CC39B-EF6F-4249-839E-C8A66FB0EFDE}" destId="{8E8321AD-5F76-864A-95BE-1FCFA9B98A6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Condition</a:t>
          </a:r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Its absence necessitate the non-existence of that rule. E.g., purity for prayer.</a:t>
          </a:r>
          <a:endParaRPr lang="en-GB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Cause</a:t>
          </a: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The apparent disciplined description sign of a rule. E.g., The sunset for Iftar. 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Hindrance </a:t>
          </a:r>
        </a:p>
        <a:p>
          <a:pPr rtl="0">
            <a:lnSpc>
              <a:spcPct val="120000"/>
            </a:lnSpc>
          </a:pPr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Hindrance is</a:t>
          </a: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 an obstacle that prevent a rule. E.g., menstruation in relation to prayers.</a:t>
          </a: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Strict</a:t>
          </a:r>
        </a:p>
        <a:p>
          <a:pPr rtl="0">
            <a:lnSpc>
              <a:spcPct val="12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Vs.</a:t>
          </a:r>
        </a:p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Permit</a:t>
          </a: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Accomplishment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rtl="0">
            <a:lnSpc>
              <a:spcPct val="12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Vs. </a:t>
          </a:r>
        </a:p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Making up</a:t>
          </a: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Valid</a:t>
          </a:r>
        </a:p>
        <a:p>
          <a:pPr>
            <a:lnSpc>
              <a:spcPct val="12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Vs.</a:t>
          </a:r>
        </a:p>
        <a:p>
          <a:pPr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Invalid</a:t>
          </a:r>
          <a:endParaRPr lang="en-US" sz="2400" b="1" dirty="0"/>
        </a:p>
      </dgm:t>
    </dgm:pt>
    <dgm:pt modelId="{392E3D66-AF4A-7641-8A77-AFC5E362AD08}" type="parTrans" cxnId="{B8C181A4-29BE-9B41-8496-15C22C863340}">
      <dgm:prSet/>
      <dgm:spPr/>
    </dgm:pt>
    <dgm:pt modelId="{181270AA-2946-8841-85EB-1863F9B7482A}" type="sibTrans" cxnId="{B8C181A4-29BE-9B41-8496-15C22C863340}">
      <dgm:prSet/>
      <dgm:spPr/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Quran</a:t>
          </a:r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The Quran is the most sacred and important source of Islamic Law, which contains verses related to God, human beliefs and how a believer should live in this worldly life.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Sunnah</a:t>
          </a:r>
          <a:endParaRPr lang="ar-SA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The Sunnah, which represents the Prophet Mohammad’s deeds and sayings,  which were formulated in the form of narratives became known as Prophetic Hadith.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Fiqh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Certain legal rulings in the Quran and Sunnah do not need legal reasoning and are not open to different interpretations as they are clear and definitive.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algn="just" rtl="0"/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While other legal rulings need legal reasoning.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It also comprises a number of legal provisions that must be applied by all believers of Islam.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The human conduct is the domain of Islamic Law.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BC2B75D7-DBCB-334C-A227-1A07443F2CCD}" type="presOf" srcId="{A403C3A4-49E6-AE47-BD2D-675238FF75A7}" destId="{1BCF464A-E93E-404F-A174-CB1219D3BFB5}" srcOrd="0" destOrd="1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C5EB3B-7ABE-4C4A-8A9D-AA2272D9F110}" type="doc">
      <dgm:prSet loTypeId="urn:microsoft.com/office/officeart/2005/8/layout/ven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DF4CA5-98D7-AF4E-9ED5-F50CC7C05BFC}">
      <dgm:prSet phldrT="[Text]" custT="1"/>
      <dgm:spPr/>
      <dgm:t>
        <a:bodyPr/>
        <a:lstStyle/>
        <a:p>
          <a:pPr rtl="0"/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Shariah</a:t>
          </a:r>
          <a:endParaRPr lang="en-GB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03178-B50B-3141-A6E2-E9A44ADBD003}" type="parTrans" cxnId="{C15A5433-C938-0442-92A3-2F516998459D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2B8D7E-D558-0847-A425-9E443F57C195}" type="sibTrans" cxnId="{C15A5433-C938-0442-92A3-2F516998459D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985E0-ED85-7644-8D24-552B1F6A203E}">
      <dgm:prSet phldrT="[Text]" custT="1"/>
      <dgm:spPr/>
      <dgm:t>
        <a:bodyPr/>
        <a:lstStyle/>
        <a:p>
          <a:pPr rtl="0"/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Quran  Sunnah</a:t>
          </a:r>
        </a:p>
      </dgm:t>
    </dgm:pt>
    <dgm:pt modelId="{2AC2370E-1ECD-094C-9919-89706B491178}" type="parTrans" cxnId="{7431C039-AFFA-F740-A635-AF65B9D19F68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4AF26-A00B-4148-8D42-FCFC6ADA6D60}" type="sibTrans" cxnId="{7431C039-AFFA-F740-A635-AF65B9D19F68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11CA23-B769-204E-9753-8E7026DFD8D1}">
      <dgm:prSet phldrT="[Text]" custT="1"/>
      <dgm:spPr/>
      <dgm:t>
        <a:bodyPr/>
        <a:lstStyle/>
        <a:p>
          <a:pPr rtl="0"/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Fiqh</a:t>
          </a:r>
          <a:endParaRPr lang="en-GB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1A528E-39A3-3746-AB21-4DA31D7DCE01}" type="parTrans" cxnId="{FF26C84F-1BFB-7642-878D-BE424ADDC25E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5B1AD2-0F45-D04F-84CF-B4FD5BCBADAC}" type="sibTrans" cxnId="{FF26C84F-1BFB-7642-878D-BE424ADDC25E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9CD455-912C-E644-A931-CF4D1DCB0612}">
      <dgm:prSet phldrT="[Text]" custT="1"/>
      <dgm:spPr/>
      <dgm:t>
        <a:bodyPr/>
        <a:lstStyle/>
        <a:p>
          <a:pPr rtl="0"/>
          <a:r>
            <a:rPr lang="en-GB" sz="2000" b="1" dirty="0">
              <a:latin typeface="Arial" panose="020B0604020202020204" pitchFamily="34" charset="0"/>
              <a:cs typeface="Arial" panose="020B0604020202020204" pitchFamily="34" charset="0"/>
            </a:rPr>
            <a:t>Ethics</a:t>
          </a:r>
          <a:endParaRPr lang="en-GB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22CB21-A83D-6849-9B7D-462F8048E80F}" type="parTrans" cxnId="{A74E5F05-7AD8-DB41-AFF8-79386DE2545E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365E6A-48AB-7B48-8A35-2703DDC3B9CC}" type="sibTrans" cxnId="{A74E5F05-7AD8-DB41-AFF8-79386DE2545E}">
      <dgm:prSet/>
      <dgm:spPr/>
      <dgm:t>
        <a:bodyPr/>
        <a:lstStyle/>
        <a:p>
          <a:endParaRPr lang="en-GB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36EC9F-9419-5446-BF95-973B1F6A702F}" type="pres">
      <dgm:prSet presAssocID="{1DC5EB3B-7ABE-4C4A-8A9D-AA2272D9F110}" presName="Name0" presStyleCnt="0">
        <dgm:presLayoutVars>
          <dgm:chMax val="7"/>
          <dgm:resizeHandles val="exact"/>
        </dgm:presLayoutVars>
      </dgm:prSet>
      <dgm:spPr/>
    </dgm:pt>
    <dgm:pt modelId="{45328503-B879-AA4E-B6D1-755A071A59AC}" type="pres">
      <dgm:prSet presAssocID="{1DC5EB3B-7ABE-4C4A-8A9D-AA2272D9F110}" presName="comp1" presStyleCnt="0"/>
      <dgm:spPr/>
    </dgm:pt>
    <dgm:pt modelId="{DE6CC88D-6052-DE44-85C0-4157C94C53E6}" type="pres">
      <dgm:prSet presAssocID="{1DC5EB3B-7ABE-4C4A-8A9D-AA2272D9F110}" presName="circle1" presStyleLbl="node1" presStyleIdx="0" presStyleCnt="4"/>
      <dgm:spPr/>
    </dgm:pt>
    <dgm:pt modelId="{FB6231CE-E5F3-9541-9C85-410D16E9BB53}" type="pres">
      <dgm:prSet presAssocID="{1DC5EB3B-7ABE-4C4A-8A9D-AA2272D9F110}" presName="c1text" presStyleLbl="node1" presStyleIdx="0" presStyleCnt="4">
        <dgm:presLayoutVars>
          <dgm:bulletEnabled val="1"/>
        </dgm:presLayoutVars>
      </dgm:prSet>
      <dgm:spPr/>
    </dgm:pt>
    <dgm:pt modelId="{2A73C55E-05C1-8F45-9244-B1BA4C0C98FB}" type="pres">
      <dgm:prSet presAssocID="{1DC5EB3B-7ABE-4C4A-8A9D-AA2272D9F110}" presName="comp2" presStyleCnt="0"/>
      <dgm:spPr/>
    </dgm:pt>
    <dgm:pt modelId="{5AB1AFA5-755F-2E48-B066-DA65C32148A3}" type="pres">
      <dgm:prSet presAssocID="{1DC5EB3B-7ABE-4C4A-8A9D-AA2272D9F110}" presName="circle2" presStyleLbl="node1" presStyleIdx="1" presStyleCnt="4"/>
      <dgm:spPr/>
    </dgm:pt>
    <dgm:pt modelId="{CFBBD7BD-93C8-504F-A902-E04E9DCF09FC}" type="pres">
      <dgm:prSet presAssocID="{1DC5EB3B-7ABE-4C4A-8A9D-AA2272D9F110}" presName="c2text" presStyleLbl="node1" presStyleIdx="1" presStyleCnt="4">
        <dgm:presLayoutVars>
          <dgm:bulletEnabled val="1"/>
        </dgm:presLayoutVars>
      </dgm:prSet>
      <dgm:spPr/>
    </dgm:pt>
    <dgm:pt modelId="{8F6D083B-8158-CD4D-B504-2D34ACADC26A}" type="pres">
      <dgm:prSet presAssocID="{1DC5EB3B-7ABE-4C4A-8A9D-AA2272D9F110}" presName="comp3" presStyleCnt="0"/>
      <dgm:spPr/>
    </dgm:pt>
    <dgm:pt modelId="{E7590C4C-E8A4-8141-8BA3-9289C80F1CA8}" type="pres">
      <dgm:prSet presAssocID="{1DC5EB3B-7ABE-4C4A-8A9D-AA2272D9F110}" presName="circle3" presStyleLbl="node1" presStyleIdx="2" presStyleCnt="4"/>
      <dgm:spPr/>
    </dgm:pt>
    <dgm:pt modelId="{F28C0FDB-93D8-674C-A365-1E0E08F48CC4}" type="pres">
      <dgm:prSet presAssocID="{1DC5EB3B-7ABE-4C4A-8A9D-AA2272D9F110}" presName="c3text" presStyleLbl="node1" presStyleIdx="2" presStyleCnt="4">
        <dgm:presLayoutVars>
          <dgm:bulletEnabled val="1"/>
        </dgm:presLayoutVars>
      </dgm:prSet>
      <dgm:spPr/>
    </dgm:pt>
    <dgm:pt modelId="{9332A020-CCE5-EF4E-ACB0-AF5A2EA15EDA}" type="pres">
      <dgm:prSet presAssocID="{1DC5EB3B-7ABE-4C4A-8A9D-AA2272D9F110}" presName="comp4" presStyleCnt="0"/>
      <dgm:spPr/>
    </dgm:pt>
    <dgm:pt modelId="{5DC9F829-D571-6643-81B0-4E3A435E547D}" type="pres">
      <dgm:prSet presAssocID="{1DC5EB3B-7ABE-4C4A-8A9D-AA2272D9F110}" presName="circle4" presStyleLbl="node1" presStyleIdx="3" presStyleCnt="4"/>
      <dgm:spPr/>
    </dgm:pt>
    <dgm:pt modelId="{EAF55410-99E4-404D-9913-59890CD6BA42}" type="pres">
      <dgm:prSet presAssocID="{1DC5EB3B-7ABE-4C4A-8A9D-AA2272D9F110}" presName="c4text" presStyleLbl="node1" presStyleIdx="3" presStyleCnt="4">
        <dgm:presLayoutVars>
          <dgm:bulletEnabled val="1"/>
        </dgm:presLayoutVars>
      </dgm:prSet>
      <dgm:spPr/>
    </dgm:pt>
  </dgm:ptLst>
  <dgm:cxnLst>
    <dgm:cxn modelId="{248F5300-5580-BA43-B7F4-DC81DE1BABF0}" type="presOf" srcId="{6911CA23-B769-204E-9753-8E7026DFD8D1}" destId="{F28C0FDB-93D8-674C-A365-1E0E08F48CC4}" srcOrd="1" destOrd="0" presId="urn:microsoft.com/office/officeart/2005/8/layout/venn2"/>
    <dgm:cxn modelId="{A74E5F05-7AD8-DB41-AFF8-79386DE2545E}" srcId="{1DC5EB3B-7ABE-4C4A-8A9D-AA2272D9F110}" destId="{DA9CD455-912C-E644-A931-CF4D1DCB0612}" srcOrd="3" destOrd="0" parTransId="{5222CB21-A83D-6849-9B7D-462F8048E80F}" sibTransId="{A9365E6A-48AB-7B48-8A35-2703DDC3B9CC}"/>
    <dgm:cxn modelId="{C15A5433-C938-0442-92A3-2F516998459D}" srcId="{1DC5EB3B-7ABE-4C4A-8A9D-AA2272D9F110}" destId="{72DF4CA5-98D7-AF4E-9ED5-F50CC7C05BFC}" srcOrd="0" destOrd="0" parTransId="{34403178-B50B-3141-A6E2-E9A44ADBD003}" sibTransId="{C62B8D7E-D558-0847-A425-9E443F57C195}"/>
    <dgm:cxn modelId="{7431C039-AFFA-F740-A635-AF65B9D19F68}" srcId="{1DC5EB3B-7ABE-4C4A-8A9D-AA2272D9F110}" destId="{3E6985E0-ED85-7644-8D24-552B1F6A203E}" srcOrd="1" destOrd="0" parTransId="{2AC2370E-1ECD-094C-9919-89706B491178}" sibTransId="{D3C4AF26-A00B-4148-8D42-FCFC6ADA6D60}"/>
    <dgm:cxn modelId="{DB5C6442-ED1E-FE47-AC96-8FB08B20C780}" type="presOf" srcId="{72DF4CA5-98D7-AF4E-9ED5-F50CC7C05BFC}" destId="{DE6CC88D-6052-DE44-85C0-4157C94C53E6}" srcOrd="0" destOrd="0" presId="urn:microsoft.com/office/officeart/2005/8/layout/venn2"/>
    <dgm:cxn modelId="{FF26C84F-1BFB-7642-878D-BE424ADDC25E}" srcId="{1DC5EB3B-7ABE-4C4A-8A9D-AA2272D9F110}" destId="{6911CA23-B769-204E-9753-8E7026DFD8D1}" srcOrd="2" destOrd="0" parTransId="{851A528E-39A3-3746-AB21-4DA31D7DCE01}" sibTransId="{475B1AD2-0F45-D04F-84CF-B4FD5BCBADAC}"/>
    <dgm:cxn modelId="{4432CB50-8990-5D4E-A462-022503FBD13A}" type="presOf" srcId="{3E6985E0-ED85-7644-8D24-552B1F6A203E}" destId="{5AB1AFA5-755F-2E48-B066-DA65C32148A3}" srcOrd="0" destOrd="0" presId="urn:microsoft.com/office/officeart/2005/8/layout/venn2"/>
    <dgm:cxn modelId="{C36A2754-15DA-3C4B-AF21-4628727835A7}" type="presOf" srcId="{1DC5EB3B-7ABE-4C4A-8A9D-AA2272D9F110}" destId="{5136EC9F-9419-5446-BF95-973B1F6A702F}" srcOrd="0" destOrd="0" presId="urn:microsoft.com/office/officeart/2005/8/layout/venn2"/>
    <dgm:cxn modelId="{AF78AE79-990C-E24E-8098-FF11CF843BBA}" type="presOf" srcId="{6911CA23-B769-204E-9753-8E7026DFD8D1}" destId="{E7590C4C-E8A4-8141-8BA3-9289C80F1CA8}" srcOrd="0" destOrd="0" presId="urn:microsoft.com/office/officeart/2005/8/layout/venn2"/>
    <dgm:cxn modelId="{A5374FA5-6D6F-834D-9B41-76963FD3934F}" type="presOf" srcId="{DA9CD455-912C-E644-A931-CF4D1DCB0612}" destId="{5DC9F829-D571-6643-81B0-4E3A435E547D}" srcOrd="0" destOrd="0" presId="urn:microsoft.com/office/officeart/2005/8/layout/venn2"/>
    <dgm:cxn modelId="{E19CA9AF-30F5-B04F-8DDF-3E1BE2516565}" type="presOf" srcId="{DA9CD455-912C-E644-A931-CF4D1DCB0612}" destId="{EAF55410-99E4-404D-9913-59890CD6BA42}" srcOrd="1" destOrd="0" presId="urn:microsoft.com/office/officeart/2005/8/layout/venn2"/>
    <dgm:cxn modelId="{0FEE30B3-2AFB-7543-956A-3067979ABA7A}" type="presOf" srcId="{3E6985E0-ED85-7644-8D24-552B1F6A203E}" destId="{CFBBD7BD-93C8-504F-A902-E04E9DCF09FC}" srcOrd="1" destOrd="0" presId="urn:microsoft.com/office/officeart/2005/8/layout/venn2"/>
    <dgm:cxn modelId="{0E0C93B4-1E30-404D-905D-8216ADC0E400}" type="presOf" srcId="{72DF4CA5-98D7-AF4E-9ED5-F50CC7C05BFC}" destId="{FB6231CE-E5F3-9541-9C85-410D16E9BB53}" srcOrd="1" destOrd="0" presId="urn:microsoft.com/office/officeart/2005/8/layout/venn2"/>
    <dgm:cxn modelId="{13B91AFB-C260-3443-9CD3-62411965F5DA}" type="presParOf" srcId="{5136EC9F-9419-5446-BF95-973B1F6A702F}" destId="{45328503-B879-AA4E-B6D1-755A071A59AC}" srcOrd="0" destOrd="0" presId="urn:microsoft.com/office/officeart/2005/8/layout/venn2"/>
    <dgm:cxn modelId="{6F4A3A54-267A-734B-9176-2FC4E5E34F94}" type="presParOf" srcId="{45328503-B879-AA4E-B6D1-755A071A59AC}" destId="{DE6CC88D-6052-DE44-85C0-4157C94C53E6}" srcOrd="0" destOrd="0" presId="urn:microsoft.com/office/officeart/2005/8/layout/venn2"/>
    <dgm:cxn modelId="{86AE50F0-0311-494B-82CA-8FFF941B83CD}" type="presParOf" srcId="{45328503-B879-AA4E-B6D1-755A071A59AC}" destId="{FB6231CE-E5F3-9541-9C85-410D16E9BB53}" srcOrd="1" destOrd="0" presId="urn:microsoft.com/office/officeart/2005/8/layout/venn2"/>
    <dgm:cxn modelId="{89D0A944-7243-E64C-8EB8-6081FA3A23CB}" type="presParOf" srcId="{5136EC9F-9419-5446-BF95-973B1F6A702F}" destId="{2A73C55E-05C1-8F45-9244-B1BA4C0C98FB}" srcOrd="1" destOrd="0" presId="urn:microsoft.com/office/officeart/2005/8/layout/venn2"/>
    <dgm:cxn modelId="{F9A10DC0-2D1D-3E47-8E26-F893658D2FDB}" type="presParOf" srcId="{2A73C55E-05C1-8F45-9244-B1BA4C0C98FB}" destId="{5AB1AFA5-755F-2E48-B066-DA65C32148A3}" srcOrd="0" destOrd="0" presId="urn:microsoft.com/office/officeart/2005/8/layout/venn2"/>
    <dgm:cxn modelId="{8CAF9250-9C54-FD43-8E7F-99C95FE9FFC0}" type="presParOf" srcId="{2A73C55E-05C1-8F45-9244-B1BA4C0C98FB}" destId="{CFBBD7BD-93C8-504F-A902-E04E9DCF09FC}" srcOrd="1" destOrd="0" presId="urn:microsoft.com/office/officeart/2005/8/layout/venn2"/>
    <dgm:cxn modelId="{10251092-B50A-3B40-82BF-EB8E178C94B8}" type="presParOf" srcId="{5136EC9F-9419-5446-BF95-973B1F6A702F}" destId="{8F6D083B-8158-CD4D-B504-2D34ACADC26A}" srcOrd="2" destOrd="0" presId="urn:microsoft.com/office/officeart/2005/8/layout/venn2"/>
    <dgm:cxn modelId="{8486693A-106B-4C40-BEEC-37FEE65F7643}" type="presParOf" srcId="{8F6D083B-8158-CD4D-B504-2D34ACADC26A}" destId="{E7590C4C-E8A4-8141-8BA3-9289C80F1CA8}" srcOrd="0" destOrd="0" presId="urn:microsoft.com/office/officeart/2005/8/layout/venn2"/>
    <dgm:cxn modelId="{FEBF4E66-EB20-E24D-8548-39D9B50D8E9C}" type="presParOf" srcId="{8F6D083B-8158-CD4D-B504-2D34ACADC26A}" destId="{F28C0FDB-93D8-674C-A365-1E0E08F48CC4}" srcOrd="1" destOrd="0" presId="urn:microsoft.com/office/officeart/2005/8/layout/venn2"/>
    <dgm:cxn modelId="{C7F697C2-DB9D-EF48-8142-206CC5B36D07}" type="presParOf" srcId="{5136EC9F-9419-5446-BF95-973B1F6A702F}" destId="{9332A020-CCE5-EF4E-ACB0-AF5A2EA15EDA}" srcOrd="3" destOrd="0" presId="urn:microsoft.com/office/officeart/2005/8/layout/venn2"/>
    <dgm:cxn modelId="{8F63E46C-0E27-BF45-B546-FAA52C6BAEC0}" type="presParOf" srcId="{9332A020-CCE5-EF4E-ACB0-AF5A2EA15EDA}" destId="{5DC9F829-D571-6643-81B0-4E3A435E547D}" srcOrd="0" destOrd="0" presId="urn:microsoft.com/office/officeart/2005/8/layout/venn2"/>
    <dgm:cxn modelId="{40743656-25F5-C044-A608-6A91BA943D88}" type="presParOf" srcId="{9332A020-CCE5-EF4E-ACB0-AF5A2EA15EDA}" destId="{EAF55410-99E4-404D-9913-59890CD6BA4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33740" y="365123"/>
          <a:ext cx="10699220" cy="7238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Definition </a:t>
          </a:r>
          <a:r>
            <a:rPr lang="en-C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of </a:t>
          </a:r>
          <a:r>
            <a:rPr lang="en-CA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Fiqh (</a:t>
          </a:r>
          <a:r>
            <a:rPr lang="en-C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Linguistic</a:t>
          </a:r>
          <a:r>
            <a:rPr lang="en-CA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Technical)</a:t>
          </a:r>
          <a:r>
            <a:rPr lang="en-CA" sz="28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33740" y="365123"/>
        <a:ext cx="10699220" cy="723819"/>
      </dsp:txXfrm>
    </dsp:sp>
    <dsp:sp modelId="{482F544F-0A23-3C49-BA35-D45C67099227}">
      <dsp:nvSpPr>
        <dsp:cNvPr id="0" name=""/>
        <dsp:cNvSpPr/>
      </dsp:nvSpPr>
      <dsp:spPr>
        <a:xfrm>
          <a:off x="79226" y="27251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50674" y="1454445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Charging legal ruling and Correlative law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1454445"/>
        <a:ext cx="10282286" cy="727222"/>
      </dsp:txXfrm>
    </dsp:sp>
    <dsp:sp modelId="{11B4DF23-6349-ED47-883F-8A9EC3F5DE6F}">
      <dsp:nvSpPr>
        <dsp:cNvPr id="0" name=""/>
        <dsp:cNvSpPr/>
      </dsp:nvSpPr>
      <dsp:spPr>
        <a:xfrm>
          <a:off x="496160" y="1363542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1016334" y="2520757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Definition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de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de-DE" sz="2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Shariah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334" y="2520757"/>
        <a:ext cx="10282286" cy="727222"/>
      </dsp:txXfrm>
    </dsp:sp>
    <dsp:sp modelId="{B9DF7B38-8F14-F543-8635-C8D514CD0C63}">
      <dsp:nvSpPr>
        <dsp:cNvPr id="0" name=""/>
        <dsp:cNvSpPr/>
      </dsp:nvSpPr>
      <dsp:spPr>
        <a:xfrm>
          <a:off x="496160" y="2454565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533740" y="3636491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Distinction between Fiqh &amp; Sharia</a:t>
          </a:r>
          <a:r>
            <a:rPr lang="en-CA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6491"/>
        <a:ext cx="10699220" cy="727222"/>
      </dsp:txXfrm>
    </dsp:sp>
    <dsp:sp modelId="{482205CF-FB89-E84A-B716-937A25F65075}">
      <dsp:nvSpPr>
        <dsp:cNvPr id="0" name=""/>
        <dsp:cNvSpPr/>
      </dsp:nvSpPr>
      <dsp:spPr>
        <a:xfrm>
          <a:off x="79226" y="354558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16539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First</a:t>
          </a:r>
          <a:r>
            <a:rPr lang="en-US" sz="2400" b="1" kern="1200" baseline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57" y="46696"/>
        <a:ext cx="10781857" cy="557446"/>
      </dsp:txXfrm>
    </dsp:sp>
    <dsp:sp modelId="{13E81291-2CE5-754D-A12F-D8DEDA3FD705}">
      <dsp:nvSpPr>
        <dsp:cNvPr id="0" name=""/>
        <dsp:cNvSpPr/>
      </dsp:nvSpPr>
      <dsp:spPr>
        <a:xfrm>
          <a:off x="0" y="634300"/>
          <a:ext cx="10842171" cy="700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b="0" i="0" kern="1200" dirty="0">
              <a:latin typeface="Arial" panose="020B0604020202020204" pitchFamily="34" charset="0"/>
              <a:cs typeface="Arial" panose="020B0604020202020204" pitchFamily="34" charset="0"/>
            </a:rPr>
            <a:t>Fiqh is the Knowledge of the practical legislative rulings which are extracted through the detailed evidence.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34300"/>
        <a:ext cx="10842171" cy="700177"/>
      </dsp:txXfrm>
    </dsp:sp>
    <dsp:sp modelId="{1C96F098-B497-B244-A652-6B69B3D036E3}">
      <dsp:nvSpPr>
        <dsp:cNvPr id="0" name=""/>
        <dsp:cNvSpPr/>
      </dsp:nvSpPr>
      <dsp:spPr>
        <a:xfrm>
          <a:off x="0" y="1334477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Secondly</a:t>
          </a:r>
          <a:endParaRPr lang="ar-S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57" y="1364634"/>
        <a:ext cx="10781857" cy="557446"/>
      </dsp:txXfrm>
    </dsp:sp>
    <dsp:sp modelId="{056DCBEE-C5EA-124B-B2F4-A56DDC7715F5}">
      <dsp:nvSpPr>
        <dsp:cNvPr id="0" name=""/>
        <dsp:cNvSpPr/>
      </dsp:nvSpPr>
      <dsp:spPr>
        <a:xfrm>
          <a:off x="0" y="1952237"/>
          <a:ext cx="10842171" cy="700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science of deducing Islamic Laws from evidences that found in the sources of Islamic Law (Quran and Sunnah).</a:t>
          </a:r>
        </a:p>
      </dsp:txBody>
      <dsp:txXfrm>
        <a:off x="0" y="1952237"/>
        <a:ext cx="10842171" cy="700177"/>
      </dsp:txXfrm>
    </dsp:sp>
    <dsp:sp modelId="{13B6A7B0-1C90-D547-882F-0FCE4CDE278B}">
      <dsp:nvSpPr>
        <dsp:cNvPr id="0" name=""/>
        <dsp:cNvSpPr/>
      </dsp:nvSpPr>
      <dsp:spPr>
        <a:xfrm>
          <a:off x="0" y="2652415"/>
          <a:ext cx="10842171" cy="617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Arial" panose="020B0604020202020204" pitchFamily="34" charset="0"/>
              <a:cs typeface="Arial" panose="020B0604020202020204" pitchFamily="34" charset="0"/>
            </a:rPr>
            <a:t>Thirdly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57" y="2682572"/>
        <a:ext cx="10781857" cy="557446"/>
      </dsp:txXfrm>
    </dsp:sp>
    <dsp:sp modelId="{4B38A74B-28B5-0041-B0B9-22E2216C89AE}">
      <dsp:nvSpPr>
        <dsp:cNvPr id="0" name=""/>
        <dsp:cNvSpPr/>
      </dsp:nvSpPr>
      <dsp:spPr>
        <a:xfrm>
          <a:off x="0" y="3270175"/>
          <a:ext cx="10842171" cy="1434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The knowledge of the rulings of the Sharia as derived from the Quran and Sunnah.</a:t>
          </a: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Fiqh is the understanding of the text (Quranic verses) and Hadiths and knowing how to derive rulings from them.</a:t>
          </a:r>
        </a:p>
      </dsp:txBody>
      <dsp:txXfrm>
        <a:off x="0" y="3270175"/>
        <a:ext cx="10842171" cy="1434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02F01-3105-A645-B786-E2E9AA6A2654}">
      <dsp:nvSpPr>
        <dsp:cNvPr id="0" name=""/>
        <dsp:cNvSpPr/>
      </dsp:nvSpPr>
      <dsp:spPr>
        <a:xfrm>
          <a:off x="146412" y="2670"/>
          <a:ext cx="3568813" cy="21412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Obligatory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Punishing in case of failure to perform obligations: prayers, fasting, zakat.      </a:t>
          </a:r>
        </a:p>
      </dsp:txBody>
      <dsp:txXfrm>
        <a:off x="146412" y="2670"/>
        <a:ext cx="3568813" cy="2141288"/>
      </dsp:txXfrm>
    </dsp:sp>
    <dsp:sp modelId="{B077FD1F-A838-8745-93C0-1B602F61F962}">
      <dsp:nvSpPr>
        <dsp:cNvPr id="0" name=""/>
        <dsp:cNvSpPr/>
      </dsp:nvSpPr>
      <dsp:spPr>
        <a:xfrm>
          <a:off x="4072107" y="2670"/>
          <a:ext cx="3568813" cy="21412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Prohibition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Demands punishing the doer after committing wrong act: adulatory, stealing.  </a:t>
          </a:r>
        </a:p>
      </dsp:txBody>
      <dsp:txXfrm>
        <a:off x="4072107" y="2670"/>
        <a:ext cx="3568813" cy="2141288"/>
      </dsp:txXfrm>
    </dsp:sp>
    <dsp:sp modelId="{46290E4D-D647-3A4B-9D79-E12D608DC4CB}">
      <dsp:nvSpPr>
        <dsp:cNvPr id="0" name=""/>
        <dsp:cNvSpPr/>
      </dsp:nvSpPr>
      <dsp:spPr>
        <a:xfrm>
          <a:off x="7997802" y="2670"/>
          <a:ext cx="3568813" cy="21412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Recommended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Will be rewarded in hereafter: e.g., </a:t>
          </a:r>
          <a:r>
            <a:rPr lang="en-GB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Duha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 prayer.  </a:t>
          </a: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sp:txBody>
      <dsp:txXfrm>
        <a:off x="7997802" y="2670"/>
        <a:ext cx="3568813" cy="2141288"/>
      </dsp:txXfrm>
    </dsp:sp>
    <dsp:sp modelId="{1370847B-F20D-F040-BC0E-52A799A35A11}">
      <dsp:nvSpPr>
        <dsp:cNvPr id="0" name=""/>
        <dsp:cNvSpPr/>
      </dsp:nvSpPr>
      <dsp:spPr>
        <a:xfrm>
          <a:off x="2109260" y="2500839"/>
          <a:ext cx="3568813" cy="21412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Abominable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Leaving it will be rewarded in hereafter: fasting first day of Eid, Friday. </a:t>
          </a:r>
        </a:p>
      </dsp:txBody>
      <dsp:txXfrm>
        <a:off x="2109260" y="2500839"/>
        <a:ext cx="3568813" cy="2141288"/>
      </dsp:txXfrm>
    </dsp:sp>
    <dsp:sp modelId="{8E8321AD-5F76-864A-95BE-1FCFA9B98A6C}">
      <dsp:nvSpPr>
        <dsp:cNvPr id="0" name=""/>
        <dsp:cNvSpPr/>
      </dsp:nvSpPr>
      <dsp:spPr>
        <a:xfrm>
          <a:off x="6034955" y="2500839"/>
          <a:ext cx="3568813" cy="21412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Permissible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Neither reward nor punishment: eating, exercises.  </a:t>
          </a:r>
        </a:p>
      </dsp:txBody>
      <dsp:txXfrm>
        <a:off x="6034955" y="2500839"/>
        <a:ext cx="3568813" cy="2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81821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Condition</a:t>
          </a: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Its absence necessitate the non-existence of that rule. E.g., purity for prayer.</a:t>
          </a:r>
          <a:endParaRPr lang="en-GB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502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025728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Cause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The apparent disciplined description sign of a rule. E.g., The sunset for Iftar. 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728" y="502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69636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Hindrance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Hindrance is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an obstacle that prevent a rule. E.g., menstruation in relation to prayers.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69636" y="502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81821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Strict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Vs.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Permit</a:t>
          </a:r>
        </a:p>
      </dsp:txBody>
      <dsp:txXfrm>
        <a:off x="81821" y="2510261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025728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Accomplishment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Vs.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Making up</a:t>
          </a:r>
        </a:p>
      </dsp:txBody>
      <dsp:txXfrm>
        <a:off x="4025728" y="2510261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69636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Valid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Vs.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Invalid</a:t>
          </a:r>
          <a:endParaRPr lang="en-US" sz="2400" b="1" kern="1200" dirty="0"/>
        </a:p>
      </dsp:txBody>
      <dsp:txXfrm>
        <a:off x="7969636" y="2510261"/>
        <a:ext cx="3585370" cy="2151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19374"/>
          <a:ext cx="11299371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Quran</a:t>
          </a: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84" y="51358"/>
        <a:ext cx="11235403" cy="591232"/>
      </dsp:txXfrm>
    </dsp:sp>
    <dsp:sp modelId="{188A4C99-B527-7C48-866D-9CD3C2666ECD}">
      <dsp:nvSpPr>
        <dsp:cNvPr id="0" name=""/>
        <dsp:cNvSpPr/>
      </dsp:nvSpPr>
      <dsp:spPr>
        <a:xfrm>
          <a:off x="0" y="674574"/>
          <a:ext cx="11299371" cy="90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5400" rIns="142240" bIns="2540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The Quran is the most sacred and important source of Islamic Law, which contains verses related to God, human beliefs and how a believer should live in this worldly life.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The human conduct is the domain of Islamic Law.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74574"/>
        <a:ext cx="11299371" cy="905625"/>
      </dsp:txXfrm>
    </dsp:sp>
    <dsp:sp modelId="{31AD0196-50A8-2144-853B-15DCFB06E731}">
      <dsp:nvSpPr>
        <dsp:cNvPr id="0" name=""/>
        <dsp:cNvSpPr/>
      </dsp:nvSpPr>
      <dsp:spPr>
        <a:xfrm>
          <a:off x="0" y="1580199"/>
          <a:ext cx="11299371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Sunnah</a:t>
          </a:r>
          <a:endParaRPr lang="ar-SA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84" y="1612183"/>
        <a:ext cx="11235403" cy="591232"/>
      </dsp:txXfrm>
    </dsp:sp>
    <dsp:sp modelId="{45868A10-6EB7-7E40-934C-DF3BB0E25EE1}">
      <dsp:nvSpPr>
        <dsp:cNvPr id="0" name=""/>
        <dsp:cNvSpPr/>
      </dsp:nvSpPr>
      <dsp:spPr>
        <a:xfrm>
          <a:off x="0" y="2235399"/>
          <a:ext cx="11299371" cy="90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5400" rIns="142240" bIns="2540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The Sunnah, which represents the Prophet Mohammad’s deeds and sayings,  which were formulated in the form of narratives became known as Prophetic Hadith.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It also comprises a number of legal provisions that must be applied by all believers of Islam.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35399"/>
        <a:ext cx="11299371" cy="905625"/>
      </dsp:txXfrm>
    </dsp:sp>
    <dsp:sp modelId="{86479CA5-101C-664D-A513-61C81AD42B27}">
      <dsp:nvSpPr>
        <dsp:cNvPr id="0" name=""/>
        <dsp:cNvSpPr/>
      </dsp:nvSpPr>
      <dsp:spPr>
        <a:xfrm>
          <a:off x="0" y="3141024"/>
          <a:ext cx="11299371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Fiqh</a:t>
          </a:r>
        </a:p>
      </dsp:txBody>
      <dsp:txXfrm>
        <a:off x="31984" y="3173008"/>
        <a:ext cx="11235403" cy="591232"/>
      </dsp:txXfrm>
    </dsp:sp>
    <dsp:sp modelId="{1BCF464A-E93E-404F-A174-CB1219D3BFB5}">
      <dsp:nvSpPr>
        <dsp:cNvPr id="0" name=""/>
        <dsp:cNvSpPr/>
      </dsp:nvSpPr>
      <dsp:spPr>
        <a:xfrm>
          <a:off x="0" y="3796225"/>
          <a:ext cx="11299371" cy="90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5400" rIns="142240" bIns="25400" numCol="1" spcCol="1270" anchor="t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Certain legal rulings in the Quran and Sunnah do not need legal reasoning and are not open to different interpretations as they are clear and definitive.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While other legal rulings need legal reasoning.</a:t>
          </a:r>
        </a:p>
      </dsp:txBody>
      <dsp:txXfrm>
        <a:off x="0" y="3796225"/>
        <a:ext cx="11299371" cy="9056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CC88D-6052-DE44-85C0-4157C94C53E6}">
      <dsp:nvSpPr>
        <dsp:cNvPr id="0" name=""/>
        <dsp:cNvSpPr/>
      </dsp:nvSpPr>
      <dsp:spPr>
        <a:xfrm>
          <a:off x="3661588" y="0"/>
          <a:ext cx="4586326" cy="45863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Shariah</a:t>
          </a:r>
          <a:endParaRPr lang="en-GB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13582" y="229316"/>
        <a:ext cx="1282336" cy="687948"/>
      </dsp:txXfrm>
    </dsp:sp>
    <dsp:sp modelId="{5AB1AFA5-755F-2E48-B066-DA65C32148A3}">
      <dsp:nvSpPr>
        <dsp:cNvPr id="0" name=""/>
        <dsp:cNvSpPr/>
      </dsp:nvSpPr>
      <dsp:spPr>
        <a:xfrm>
          <a:off x="4120220" y="917265"/>
          <a:ext cx="3669060" cy="36690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Quran  Sunnah</a:t>
          </a:r>
        </a:p>
      </dsp:txBody>
      <dsp:txXfrm>
        <a:off x="5313582" y="1137408"/>
        <a:ext cx="1282336" cy="660430"/>
      </dsp:txXfrm>
    </dsp:sp>
    <dsp:sp modelId="{E7590C4C-E8A4-8141-8BA3-9289C80F1CA8}">
      <dsp:nvSpPr>
        <dsp:cNvPr id="0" name=""/>
        <dsp:cNvSpPr/>
      </dsp:nvSpPr>
      <dsp:spPr>
        <a:xfrm>
          <a:off x="4578853" y="1834530"/>
          <a:ext cx="2751795" cy="27517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Fiqh</a:t>
          </a:r>
          <a:endParaRPr lang="en-GB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13582" y="2040915"/>
        <a:ext cx="1282336" cy="619154"/>
      </dsp:txXfrm>
    </dsp:sp>
    <dsp:sp modelId="{5DC9F829-D571-6643-81B0-4E3A435E547D}">
      <dsp:nvSpPr>
        <dsp:cNvPr id="0" name=""/>
        <dsp:cNvSpPr/>
      </dsp:nvSpPr>
      <dsp:spPr>
        <a:xfrm>
          <a:off x="5037485" y="2751795"/>
          <a:ext cx="1834530" cy="18345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Ethics</a:t>
          </a:r>
          <a:endParaRPr lang="en-GB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6146" y="3210428"/>
        <a:ext cx="1297208" cy="917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07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9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67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7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5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2023-09-26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2023-09-26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2023-09-26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2023-09-26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2023-09-26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2023-09-26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2023-09-26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2023-09-26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2023-09-26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2023-09-26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ran.ksu.edu.sa/tafseer/tabary/sura2-aya184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Fiqh and the Shariah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Definition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2023110" y="2099733"/>
            <a:ext cx="8676558" cy="1280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rtl="0">
              <a:lnSpc>
                <a:spcPct val="110000"/>
              </a:lnSpc>
            </a:pPr>
            <a:r>
              <a:rPr lang="en-GB" sz="2400" b="0" i="0" dirty="0">
                <a:cs typeface="+mj-cs"/>
              </a:rPr>
              <a:t>{Then We put you, [O Muhammad], on an ordained way [Shariah] concerning the matter [of religion]; so follow it and do not follow the inclinations of those who do not know.} </a:t>
            </a:r>
            <a:r>
              <a:rPr lang="ar-SA" sz="2400" b="0" i="0" dirty="0">
                <a:cs typeface="+mj-cs"/>
              </a:rPr>
              <a:t>)</a:t>
            </a:r>
            <a:r>
              <a:rPr lang="en-GB" sz="2400" b="0" i="0" dirty="0">
                <a:cs typeface="+mj-cs"/>
              </a:rPr>
              <a:t>45:18</a:t>
            </a:r>
            <a:r>
              <a:rPr lang="ar-SA" sz="2400" b="0" i="0" dirty="0">
                <a:cs typeface="+mj-cs"/>
              </a:rPr>
              <a:t>(</a:t>
            </a:r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9298"/>
            <a:ext cx="10515600" cy="2376859"/>
          </a:xfrm>
        </p:spPr>
        <p:txBody>
          <a:bodyPr/>
          <a:lstStyle/>
          <a:p>
            <a:pPr algn="just" rtl="0">
              <a:lnSpc>
                <a:spcPct val="120000"/>
              </a:lnSpc>
            </a:pPr>
            <a:r>
              <a:rPr lang="en-US" sz="2800" dirty="0"/>
              <a:t>Technically: The </a:t>
            </a:r>
            <a:r>
              <a:rPr lang="en-US" sz="2800" b="1" dirty="0">
                <a:highlight>
                  <a:srgbClr val="FFFF00"/>
                </a:highlight>
              </a:rPr>
              <a:t>sum total of Islamic Laws</a:t>
            </a:r>
            <a:r>
              <a:rPr lang="en-US" sz="2800" b="1" dirty="0"/>
              <a:t> </a:t>
            </a:r>
            <a:r>
              <a:rPr lang="en-US" sz="2800" dirty="0"/>
              <a:t>which </a:t>
            </a:r>
            <a:r>
              <a:rPr lang="en-US" sz="2800" b="1" dirty="0">
                <a:highlight>
                  <a:srgbClr val="FFFF00"/>
                </a:highlight>
              </a:rPr>
              <a:t>revealed</a:t>
            </a:r>
            <a:r>
              <a:rPr lang="en-US" sz="2800" dirty="0"/>
              <a:t> to the Prophet Muhammad (PBUH), and which are recorded in the Quran as well as deducible from the Prophet’s divinely guided lifestyle (called Sunnah). And also, Fiqh.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5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63F-7720-50EA-69F4-80AE863A6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306" y="365125"/>
            <a:ext cx="10034650" cy="1325563"/>
          </a:xfrm>
        </p:spPr>
        <p:txBody>
          <a:bodyPr/>
          <a:lstStyle/>
          <a:p>
            <a:pPr algn="l" rtl="0"/>
            <a:r>
              <a:rPr lang="en-D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Distinction between Fiqh &amp; Sharia</a:t>
            </a:r>
            <a:r>
              <a:rPr lang="en-C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9E9DAC3-38A7-9B10-5F1F-FF18CD9218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402178"/>
              </p:ext>
            </p:extLst>
          </p:nvPr>
        </p:nvGraphicFramePr>
        <p:xfrm>
          <a:off x="1004454" y="1813750"/>
          <a:ext cx="10515600" cy="438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7497517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9359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Sharia</a:t>
                      </a:r>
                      <a:r>
                        <a:rPr lang="en-US" sz="3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Fiqh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52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Sharia is the whole body of the revealed law (Quran &amp; Sunnah as well as Fiqh and Ethics)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Fiqh is the body of laws deduced from Sharia to cover specific situations not mentioned directly.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88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Sharia is fixed and unchangeable 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Fiqh is changeable according to circumstances under which is applied.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35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Sharia is general where it lays down basic principles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Fiqh is specific where it explains how these basic principles could be applied in given circumstances. 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79256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BA321-494E-48EA-A6EA-1AAC85A7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D3DBF-72FE-51BF-32D0-27CE5FB9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8130-C19A-BC2E-9549-68414750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76" y="365125"/>
            <a:ext cx="9041524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Distinction between Fiqh </a:t>
            </a:r>
            <a:r>
              <a:rPr lang="en-DE" sz="4000">
                <a:latin typeface="Times New Roman" panose="02020603050405020304" pitchFamily="18" charset="0"/>
                <a:cs typeface="Times New Roman" panose="02020603050405020304" pitchFamily="18" charset="0"/>
              </a:rPr>
              <a:t>&amp; Sharia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B16932-B8CD-D7C4-EBAA-095648EB9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216902"/>
              </p:ext>
            </p:extLst>
          </p:nvPr>
        </p:nvGraphicFramePr>
        <p:xfrm>
          <a:off x="178420" y="1825625"/>
          <a:ext cx="11909502" cy="4586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BC394-E2CD-EE57-8ABD-C020D120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14A51-2957-398F-8186-526DF15C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01858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Definition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Fiqh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B92E1-D29D-1CE5-D055-78D4D2E9FA12}"/>
              </a:ext>
            </a:extLst>
          </p:cNvPr>
          <p:cNvSpPr txBox="1">
            <a:spLocks/>
          </p:cNvSpPr>
          <p:nvPr/>
        </p:nvSpPr>
        <p:spPr>
          <a:xfrm>
            <a:off x="598715" y="1825625"/>
            <a:ext cx="11114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r" defTabSz="914400" rtl="1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rtl="0">
              <a:lnSpc>
                <a:spcPct val="100000"/>
              </a:lnSpc>
            </a:pPr>
            <a:r>
              <a:rPr lang="en-US" sz="2400" dirty="0"/>
              <a:t>Defined as: 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True understanding </a:t>
            </a:r>
            <a:r>
              <a:rPr lang="en-US" dirty="0"/>
              <a:t>to what is intended.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Comprehensive</a:t>
            </a:r>
            <a:r>
              <a:rPr lang="en-US" dirty="0"/>
              <a:t> understanding</a:t>
            </a:r>
          </a:p>
          <a:p>
            <a:pPr lvl="1" algn="l" rtl="0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Intricate</a:t>
            </a:r>
            <a:r>
              <a:rPr lang="en-US" dirty="0"/>
              <a:t> understanding that needs thinking.   </a:t>
            </a:r>
          </a:p>
          <a:p>
            <a:pPr algn="l" rtl="0">
              <a:lnSpc>
                <a:spcPct val="100000"/>
              </a:lnSpc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59991F-3E88-DCA0-F92A-BD74283BA297}"/>
              </a:ext>
            </a:extLst>
          </p:cNvPr>
          <p:cNvSpPr txBox="1"/>
          <p:nvPr/>
        </p:nvSpPr>
        <p:spPr>
          <a:xfrm>
            <a:off x="2281918" y="5093850"/>
            <a:ext cx="762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16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400" dirty="0"/>
              <a:t>“O Allah give him the </a:t>
            </a:r>
            <a:r>
              <a:rPr lang="en-US" sz="2400" b="1" dirty="0"/>
              <a:t>understanding</a:t>
            </a:r>
            <a:r>
              <a:rPr lang="en-US" sz="2400" dirty="0"/>
              <a:t> of religion </a:t>
            </a:r>
          </a:p>
          <a:p>
            <a:r>
              <a:rPr lang="en-US" sz="2400" dirty="0"/>
              <a:t>(to Ibn Abbas)”</a:t>
            </a:r>
            <a:r>
              <a:rPr lang="ar-SA" sz="2400" dirty="0"/>
              <a:t> 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733284-4CED-9F61-B31F-C1D82FE44020}"/>
              </a:ext>
            </a:extLst>
          </p:cNvPr>
          <p:cNvSpPr txBox="1"/>
          <p:nvPr/>
        </p:nvSpPr>
        <p:spPr>
          <a:xfrm>
            <a:off x="2281918" y="4001294"/>
            <a:ext cx="762816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r>
              <a:rPr lang="en-US" sz="2400" dirty="0"/>
              <a:t>“To whomsoever Allah wishes good, He gives </a:t>
            </a:r>
            <a:r>
              <a:rPr lang="en-US" sz="2400" b="1" dirty="0"/>
              <a:t>Fiqh</a:t>
            </a:r>
            <a:r>
              <a:rPr lang="en-US" sz="2400" dirty="0"/>
              <a:t> (understanding) of the religion” </a:t>
            </a:r>
          </a:p>
        </p:txBody>
      </p:sp>
    </p:spTree>
    <p:extLst>
      <p:ext uri="{BB962C8B-B14F-4D97-AF65-F5344CB8AC3E}">
        <p14:creationId xmlns:p14="http://schemas.microsoft.com/office/powerpoint/2010/main" val="392966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125"/>
            <a:ext cx="9353550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Definition of Fiqh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57054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FBD0-99B7-4144-E0DB-4860710A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79" y="365125"/>
            <a:ext cx="9815649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charging law</a:t>
            </a:r>
            <a:r>
              <a:rPr lang="en-DE" sz="40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DE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falls within five categories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68A19E-24B4-FA23-B4CD-B38CD5D4C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931191"/>
              </p:ext>
            </p:extLst>
          </p:nvPr>
        </p:nvGraphicFramePr>
        <p:xfrm>
          <a:off x="348342" y="1690688"/>
          <a:ext cx="11713029" cy="464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31A62-C52F-C12E-BDFD-8A8E328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6889-24E1-EE9D-6F3F-B6AAA075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58" y="365125"/>
            <a:ext cx="9796856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Correlative Law: has six categories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079403"/>
              </p:ext>
            </p:extLst>
          </p:nvPr>
        </p:nvGraphicFramePr>
        <p:xfrm>
          <a:off x="277586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5"/>
            <a:ext cx="9941379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Definition of Fiqh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672233"/>
              </p:ext>
            </p:extLst>
          </p:nvPr>
        </p:nvGraphicFramePr>
        <p:xfrm>
          <a:off x="555172" y="1709738"/>
          <a:ext cx="112993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BB2A-8C19-F849-A9AD-685C7320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710" y="365125"/>
            <a:ext cx="91020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Exempels on definitive legal Ruling and not-definitive legal Ruling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39367-6516-464B-ABF3-0AD2EB9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1FD5E-7EBF-5B4C-8DE4-CC042413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F60793-AF07-8E43-DEE7-FD17D9286DBC}"/>
              </a:ext>
            </a:extLst>
          </p:cNvPr>
          <p:cNvSpPr txBox="1"/>
          <p:nvPr/>
        </p:nvSpPr>
        <p:spPr>
          <a:xfrm>
            <a:off x="1054218" y="3567342"/>
            <a:ext cx="457143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just"/>
            <a:r>
              <a:rPr lang="en-GB" sz="1800" b="0" i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{O you who have believed, decreed upon you is fasting as it was decreed upon those before you that you may become righteous</a:t>
            </a:r>
            <a:r>
              <a:rPr lang="en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˹Fast a˺ prescribed number of days</a:t>
            </a:r>
            <a:r>
              <a:rPr lang="en-GB" sz="1800" b="0" i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(Q:2-183)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D9A9D4-EB3F-F1DF-6500-1C18BCDCE4B5}"/>
              </a:ext>
            </a:extLst>
          </p:cNvPr>
          <p:cNvSpPr txBox="1"/>
          <p:nvPr/>
        </p:nvSpPr>
        <p:spPr>
          <a:xfrm>
            <a:off x="946209" y="4967569"/>
            <a:ext cx="478745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 rtl="1"/>
            <a:r>
              <a:rPr lang="ar-SA" sz="2400" b="1" i="0" u="non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يَا أَيُّهَا الَّذِينَ آمَنُوا كُتِبَ عَلَيْكُمُ </a:t>
            </a:r>
            <a:r>
              <a:rPr lang="ar-SA" sz="2800" b="1" i="0" u="none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الصِّيَامُ</a:t>
            </a:r>
            <a:r>
              <a:rPr lang="ar-SA" sz="2400" b="1" i="0" u="non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كَمَا كُتِبَ عَلَى الَّذِينَ مِن قَبْلِكُمْ لَعَلَّكُمْ تَتَّقُونَ (183) </a:t>
            </a:r>
            <a:r>
              <a:rPr lang="ar-SA" sz="2400" b="1" i="0" u="sng" dirty="0">
                <a:latin typeface="Traditional Arabic" panose="02020603050405020304" pitchFamily="18" charset="-78"/>
                <a:cs typeface="Traditional Arabic" panose="02020603050405020304" pitchFamily="18" charset="-78"/>
                <a:hlinkClick r:id="rId3"/>
              </a:rPr>
              <a:t>أَيَّامًا مَّعْدُودَاتٍ ۚ</a:t>
            </a:r>
            <a:endParaRPr lang="en-US" sz="2400" u="sng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A4889-5CEB-93FC-91C4-165FA25A117F}"/>
              </a:ext>
            </a:extLst>
          </p:cNvPr>
          <p:cNvSpPr txBox="1"/>
          <p:nvPr/>
        </p:nvSpPr>
        <p:spPr>
          <a:xfrm>
            <a:off x="6566349" y="3567342"/>
            <a:ext cx="519743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b="0" i="0" u="none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/>
            <a:r>
              <a:rPr lang="en-GB" dirty="0"/>
              <a:t>{O you who have believed, when you rise to [perform] prayer, wash your faces and your forearms to the elbows and wipe over your heads and wash your feet to the ankles.} (Q: 5-6)</a:t>
            </a:r>
            <a:endParaRPr lang="ar-S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3140B8-02BF-8665-FE6D-8BB4B07FC635}"/>
              </a:ext>
            </a:extLst>
          </p:cNvPr>
          <p:cNvSpPr txBox="1"/>
          <p:nvPr/>
        </p:nvSpPr>
        <p:spPr>
          <a:xfrm>
            <a:off x="6566349" y="5029124"/>
            <a:ext cx="51974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ar-SA" sz="2400" b="1" i="0" u="non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يَا أَيُّهَا الَّذِينَ آمَنُوا إِذَا قُمْتُمْ إِلَى الصَّلَاةِ فَاغْسِلُوا وُجُوهَكُمْ وَأَيْدِيَكُمْ إِلَى الْمَرَافِقِ </a:t>
            </a:r>
            <a:r>
              <a:rPr lang="ar-SA" sz="2400" b="1" i="0" u="none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وَامْسَحُوا بِرُءُوسِكُمْ </a:t>
            </a:r>
            <a:r>
              <a:rPr lang="ar-SA" sz="2400" b="1" i="0" u="non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وَأَرْجُلَكُمْ إِلَى الْكَعْبَيْنِ </a:t>
            </a:r>
            <a:r>
              <a:rPr lang="ar-SA" sz="2400" b="1" i="0" u="none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ۚ</a:t>
            </a:r>
            <a:endParaRPr lang="en-US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FF3EF3F-25CE-1064-D466-AAEF1E83C6FB}"/>
              </a:ext>
            </a:extLst>
          </p:cNvPr>
          <p:cNvSpPr/>
          <p:nvPr/>
        </p:nvSpPr>
        <p:spPr>
          <a:xfrm>
            <a:off x="2463140" y="1649077"/>
            <a:ext cx="1753590" cy="17383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Definitive Legal Ruling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F653E0-BFA3-473F-FFA0-7BAB733EB2AB}"/>
              </a:ext>
            </a:extLst>
          </p:cNvPr>
          <p:cNvSpPr/>
          <p:nvPr/>
        </p:nvSpPr>
        <p:spPr>
          <a:xfrm>
            <a:off x="8288270" y="1629133"/>
            <a:ext cx="1753590" cy="173831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Not-Definitive Legal Ruling</a:t>
            </a:r>
          </a:p>
        </p:txBody>
      </p:sp>
    </p:spTree>
    <p:extLst>
      <p:ext uri="{BB962C8B-B14F-4D97-AF65-F5344CB8AC3E}">
        <p14:creationId xmlns:p14="http://schemas.microsoft.com/office/powerpoint/2010/main" val="137935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Shariah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2023-09-26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A0F7-EF86-A8E1-003A-1540EC4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825625"/>
            <a:ext cx="11044051" cy="4351338"/>
          </a:xfrm>
        </p:spPr>
        <p:txBody>
          <a:bodyPr/>
          <a:lstStyle/>
          <a:p>
            <a:pPr algn="just" rtl="0">
              <a:lnSpc>
                <a:spcPct val="12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Literally defined as: </a:t>
            </a:r>
            <a:r>
              <a:rPr lang="en-GB" sz="2800" b="1" i="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water source</a:t>
            </a:r>
            <a:r>
              <a:rPr lang="en-GB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, which is the source to which people who want to drink a</a:t>
            </a:r>
            <a:r>
              <a:rPr lang="en-US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bring their animals to drink from it as well.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20000"/>
              </a:lnSpc>
            </a:pPr>
            <a:r>
              <a:rPr lang="en-GB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The Arabs do not call a water source Shariah unless the water is flowing without interruption, and it is visible.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3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14044</TotalTime>
  <Words>886</Words>
  <Application>Microsoft Macintosh PowerPoint</Application>
  <PresentationFormat>Widescreen</PresentationFormat>
  <Paragraphs>118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Helvetica Neue Light</vt:lpstr>
      <vt:lpstr>Times New Roman</vt:lpstr>
      <vt:lpstr>Traditional Arabic</vt:lpstr>
      <vt:lpstr>Wingdings</vt:lpstr>
      <vt:lpstr>Office Theme</vt:lpstr>
      <vt:lpstr>Definitions of Fiqh and the Shariah </vt:lpstr>
      <vt:lpstr>Main Topics</vt:lpstr>
      <vt:lpstr>Linguistic Definition of Fiqh</vt:lpstr>
      <vt:lpstr> Technical Definition of Fiqh  </vt:lpstr>
      <vt:lpstr>The charging law: falls within five categories</vt:lpstr>
      <vt:lpstr>The Correlative Law: has six categories </vt:lpstr>
      <vt:lpstr> Explaining Technical Definition of Fiqh  </vt:lpstr>
      <vt:lpstr>Exempels on definitive legal Ruling and not-definitive legal Ruling   </vt:lpstr>
      <vt:lpstr>Definition of Shariah</vt:lpstr>
      <vt:lpstr>Technical Definition of Shariah</vt:lpstr>
      <vt:lpstr>The Distinction between Fiqh &amp; Shariah</vt:lpstr>
      <vt:lpstr>The Distinction between Fiqh &amp; Shariah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Amro Ibrahim</cp:lastModifiedBy>
  <cp:revision>139</cp:revision>
  <dcterms:created xsi:type="dcterms:W3CDTF">2020-09-13T17:12:40Z</dcterms:created>
  <dcterms:modified xsi:type="dcterms:W3CDTF">2023-09-26T14:17:18Z</dcterms:modified>
</cp:coreProperties>
</file>