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64" r:id="rId4"/>
    <p:sldId id="265" r:id="rId5"/>
    <p:sldId id="266" r:id="rId6"/>
    <p:sldId id="267" r:id="rId7"/>
    <p:sldId id="268" r:id="rId8"/>
    <p:sldId id="270" r:id="rId9"/>
    <p:sldId id="271" r:id="rId10"/>
    <p:sldId id="273" r:id="rId11"/>
    <p:sldId id="272" r:id="rId12"/>
    <p:sldId id="269" r:id="rId13"/>
    <p:sldId id="274" r:id="rId14"/>
    <p:sldId id="278" r:id="rId15"/>
    <p:sldId id="275" r:id="rId16"/>
    <p:sldId id="279" r:id="rId17"/>
    <p:sldId id="276" r:id="rId18"/>
    <p:sldId id="280" r:id="rId19"/>
    <p:sldId id="277"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p:restoredTop sz="92683"/>
  </p:normalViewPr>
  <p:slideViewPr>
    <p:cSldViewPr snapToGrid="0" snapToObjects="1">
      <p:cViewPr varScale="1">
        <p:scale>
          <a:sx n="73" d="100"/>
          <a:sy n="73" d="100"/>
        </p:scale>
        <p:origin x="8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A571E-30DA-BE49-9D37-053982863B93}" type="doc">
      <dgm:prSet loTypeId="urn:microsoft.com/office/officeart/2005/8/layout/venn3" loCatId="" qsTypeId="urn:microsoft.com/office/officeart/2005/8/quickstyle/simple1" qsCatId="simple" csTypeId="urn:microsoft.com/office/officeart/2005/8/colors/colorful3" csCatId="colorful" phldr="1"/>
      <dgm:spPr/>
      <dgm:t>
        <a:bodyPr/>
        <a:lstStyle/>
        <a:p>
          <a:endParaRPr lang="en-US"/>
        </a:p>
      </dgm:t>
    </dgm:pt>
    <dgm:pt modelId="{19B42D4E-4084-2549-83CF-6FFF12C28EEE}">
      <dgm:prSet phldrT="[Text]"/>
      <dgm:spPr/>
      <dgm:t>
        <a:bodyPr/>
        <a:lstStyle/>
        <a:p>
          <a:pPr rtl="0">
            <a:lnSpc>
              <a:spcPct val="120000"/>
            </a:lnSpc>
          </a:pPr>
          <a:r>
            <a:rPr lang="en-US" b="1" dirty="0">
              <a:latin typeface="Arial" panose="020B0604020202020204" pitchFamily="34" charset="0"/>
              <a:cs typeface="Arial" panose="020B0604020202020204" pitchFamily="34" charset="0"/>
            </a:rPr>
            <a:t>Praising Him</a:t>
          </a:r>
        </a:p>
      </dgm:t>
    </dgm:pt>
    <dgm:pt modelId="{25CE5AD9-B137-3F47-B8BC-9AF374986DFF}" type="parTrans" cxnId="{617C1FC6-2A4F-BD4E-B4D9-C8EE0EAF7722}">
      <dgm:prSet/>
      <dgm:spPr/>
      <dgm:t>
        <a:bodyPr/>
        <a:lstStyle/>
        <a:p>
          <a:endParaRPr lang="en-US">
            <a:latin typeface="Arial" panose="020B0604020202020204" pitchFamily="34" charset="0"/>
            <a:cs typeface="Arial" panose="020B0604020202020204" pitchFamily="34" charset="0"/>
          </a:endParaRPr>
        </a:p>
      </dgm:t>
    </dgm:pt>
    <dgm:pt modelId="{2AF0F966-F054-0941-A974-F6E90B05ED32}" type="sibTrans" cxnId="{617C1FC6-2A4F-BD4E-B4D9-C8EE0EAF7722}">
      <dgm:prSet/>
      <dgm:spPr/>
      <dgm:t>
        <a:bodyPr/>
        <a:lstStyle/>
        <a:p>
          <a:endParaRPr lang="en-US">
            <a:latin typeface="Arial" panose="020B0604020202020204" pitchFamily="34" charset="0"/>
            <a:cs typeface="Arial" panose="020B0604020202020204" pitchFamily="34" charset="0"/>
          </a:endParaRPr>
        </a:p>
      </dgm:t>
    </dgm:pt>
    <dgm:pt modelId="{3D8C94E8-7E0C-914B-9BF5-8357136A17BF}">
      <dgm:prSet phldrT="[Text]"/>
      <dgm:spPr/>
      <dgm:t>
        <a:bodyPr/>
        <a:lstStyle/>
        <a:p>
          <a:pPr rtl="0">
            <a:lnSpc>
              <a:spcPct val="120000"/>
            </a:lnSpc>
          </a:pPr>
          <a:r>
            <a:rPr lang="en-US" b="1" dirty="0" err="1">
              <a:latin typeface="Arial" panose="020B0604020202020204" pitchFamily="34" charset="0"/>
              <a:cs typeface="Arial" panose="020B0604020202020204" pitchFamily="34" charset="0"/>
            </a:rPr>
            <a:t>Acknowled-ging</a:t>
          </a:r>
          <a:r>
            <a:rPr lang="en-US" b="1" dirty="0">
              <a:latin typeface="Arial" panose="020B0604020202020204" pitchFamily="34" charset="0"/>
              <a:cs typeface="Arial" panose="020B0604020202020204" pitchFamily="34" charset="0"/>
            </a:rPr>
            <a:t> His </a:t>
          </a:r>
          <a:r>
            <a:rPr lang="en-US" b="1" dirty="0">
              <a:latin typeface="Arial" panose="020B0604020202020204" pitchFamily="34" charset="0"/>
              <a:ea typeface="Calibri" panose="020F0502020204030204" pitchFamily="34" charset="0"/>
              <a:cs typeface="Arial" panose="020B0604020202020204" pitchFamily="34" charset="0"/>
            </a:rPr>
            <a:t>sovereignty</a:t>
          </a:r>
          <a:r>
            <a:rPr lang="en-US" b="1" dirty="0">
              <a:latin typeface="Arial" panose="020B0604020202020204" pitchFamily="34" charset="0"/>
              <a:cs typeface="Arial" panose="020B0604020202020204" pitchFamily="34" charset="0"/>
            </a:rPr>
            <a:t> </a:t>
          </a:r>
        </a:p>
      </dgm:t>
    </dgm:pt>
    <dgm:pt modelId="{20C9DA2C-7AD8-0C49-9A38-A031E178FAFF}" type="parTrans" cxnId="{E056AB11-D6D5-DC4B-9F97-F0E74FA97CB6}">
      <dgm:prSet/>
      <dgm:spPr/>
      <dgm:t>
        <a:bodyPr/>
        <a:lstStyle/>
        <a:p>
          <a:endParaRPr lang="en-US">
            <a:latin typeface="Arial" panose="020B0604020202020204" pitchFamily="34" charset="0"/>
            <a:cs typeface="Arial" panose="020B0604020202020204" pitchFamily="34" charset="0"/>
          </a:endParaRPr>
        </a:p>
      </dgm:t>
    </dgm:pt>
    <dgm:pt modelId="{15948685-E97F-F14D-9F0B-516042362DC6}" type="sibTrans" cxnId="{E056AB11-D6D5-DC4B-9F97-F0E74FA97CB6}">
      <dgm:prSet/>
      <dgm:spPr/>
      <dgm:t>
        <a:bodyPr/>
        <a:lstStyle/>
        <a:p>
          <a:endParaRPr lang="en-US">
            <a:latin typeface="Arial" panose="020B0604020202020204" pitchFamily="34" charset="0"/>
            <a:cs typeface="Arial" panose="020B0604020202020204" pitchFamily="34" charset="0"/>
          </a:endParaRPr>
        </a:p>
      </dgm:t>
    </dgm:pt>
    <dgm:pt modelId="{B880875B-48E6-D041-9727-3170D9534514}">
      <dgm:prSet phldrT="[Text]"/>
      <dgm:spPr/>
      <dgm:t>
        <a:bodyPr/>
        <a:lstStyle/>
        <a:p>
          <a:pPr rtl="0">
            <a:lnSpc>
              <a:spcPct val="120000"/>
            </a:lnSpc>
          </a:pPr>
          <a:r>
            <a:rPr lang="en-US" b="1" dirty="0">
              <a:latin typeface="Arial" panose="020B0604020202020204" pitchFamily="34" charset="0"/>
              <a:cs typeface="Arial" panose="020B0604020202020204" pitchFamily="34" charset="0"/>
            </a:rPr>
            <a:t>Seeking Guidance from Him</a:t>
          </a:r>
        </a:p>
      </dgm:t>
    </dgm:pt>
    <dgm:pt modelId="{B4178F27-E42D-5B4F-86FE-1EB6114CFADD}" type="parTrans" cxnId="{81D16573-D83D-CE46-8ECF-FE9BDBE08B6C}">
      <dgm:prSet/>
      <dgm:spPr/>
      <dgm:t>
        <a:bodyPr/>
        <a:lstStyle/>
        <a:p>
          <a:endParaRPr lang="en-US">
            <a:latin typeface="Arial" panose="020B0604020202020204" pitchFamily="34" charset="0"/>
            <a:cs typeface="Arial" panose="020B0604020202020204" pitchFamily="34" charset="0"/>
          </a:endParaRPr>
        </a:p>
      </dgm:t>
    </dgm:pt>
    <dgm:pt modelId="{E6B05E77-C7F8-8948-9FAA-76F9BD421F4F}" type="sibTrans" cxnId="{81D16573-D83D-CE46-8ECF-FE9BDBE08B6C}">
      <dgm:prSet/>
      <dgm:spPr/>
      <dgm:t>
        <a:bodyPr/>
        <a:lstStyle/>
        <a:p>
          <a:endParaRPr lang="en-US">
            <a:latin typeface="Arial" panose="020B0604020202020204" pitchFamily="34" charset="0"/>
            <a:cs typeface="Arial" panose="020B0604020202020204" pitchFamily="34" charset="0"/>
          </a:endParaRPr>
        </a:p>
      </dgm:t>
    </dgm:pt>
    <dgm:pt modelId="{9DCBDE09-FF93-F443-B2C2-5F0E353C4929}">
      <dgm:prSet phldrT="[Text]"/>
      <dgm:spPr/>
      <dgm:t>
        <a:bodyPr/>
        <a:lstStyle/>
        <a:p>
          <a:pPr rtl="0">
            <a:lnSpc>
              <a:spcPct val="120000"/>
            </a:lnSpc>
          </a:pPr>
          <a:r>
            <a:rPr lang="en-US" b="1" dirty="0">
              <a:latin typeface="Arial" panose="020B0604020202020204" pitchFamily="34" charset="0"/>
              <a:cs typeface="Arial" panose="020B0604020202020204" pitchFamily="34" charset="0"/>
            </a:rPr>
            <a:t>Making </a:t>
          </a:r>
          <a:r>
            <a:rPr lang="en-US" b="1" dirty="0" err="1">
              <a:latin typeface="Arial" panose="020B0604020202020204" pitchFamily="34" charset="0"/>
              <a:cs typeface="Arial" panose="020B0604020202020204" pitchFamily="34" charset="0"/>
            </a:rPr>
            <a:t>Duaa</a:t>
          </a:r>
          <a:r>
            <a:rPr lang="en-US" b="1" dirty="0">
              <a:latin typeface="Arial" panose="020B0604020202020204" pitchFamily="34" charset="0"/>
              <a:cs typeface="Arial" panose="020B0604020202020204" pitchFamily="34" charset="0"/>
            </a:rPr>
            <a:t> to Him </a:t>
          </a:r>
        </a:p>
      </dgm:t>
    </dgm:pt>
    <dgm:pt modelId="{D8D408CA-3E7A-5D4B-B0B9-83CCC54DCDCA}" type="parTrans" cxnId="{D3CB193E-AC30-8642-9098-ABC81D6C32C0}">
      <dgm:prSet/>
      <dgm:spPr/>
      <dgm:t>
        <a:bodyPr/>
        <a:lstStyle/>
        <a:p>
          <a:endParaRPr lang="en-US">
            <a:latin typeface="Arial" panose="020B0604020202020204" pitchFamily="34" charset="0"/>
            <a:cs typeface="Arial" panose="020B0604020202020204" pitchFamily="34" charset="0"/>
          </a:endParaRPr>
        </a:p>
      </dgm:t>
    </dgm:pt>
    <dgm:pt modelId="{70DD06AC-2DE8-B747-B3C4-B2458C2DDD91}" type="sibTrans" cxnId="{D3CB193E-AC30-8642-9098-ABC81D6C32C0}">
      <dgm:prSet/>
      <dgm:spPr/>
      <dgm:t>
        <a:bodyPr/>
        <a:lstStyle/>
        <a:p>
          <a:endParaRPr lang="en-US">
            <a:latin typeface="Arial" panose="020B0604020202020204" pitchFamily="34" charset="0"/>
            <a:cs typeface="Arial" panose="020B0604020202020204" pitchFamily="34" charset="0"/>
          </a:endParaRPr>
        </a:p>
      </dgm:t>
    </dgm:pt>
    <dgm:pt modelId="{0B39AB74-5388-6C40-B491-72332C71D85A}" type="pres">
      <dgm:prSet presAssocID="{217A571E-30DA-BE49-9D37-053982863B93}" presName="Name0" presStyleCnt="0">
        <dgm:presLayoutVars>
          <dgm:dir/>
          <dgm:resizeHandles val="exact"/>
        </dgm:presLayoutVars>
      </dgm:prSet>
      <dgm:spPr/>
      <dgm:t>
        <a:bodyPr/>
        <a:lstStyle/>
        <a:p>
          <a:endParaRPr lang="en-US"/>
        </a:p>
      </dgm:t>
    </dgm:pt>
    <dgm:pt modelId="{AE233545-2701-3944-8EE5-20E3FB2A566A}" type="pres">
      <dgm:prSet presAssocID="{19B42D4E-4084-2549-83CF-6FFF12C28EEE}" presName="Name5" presStyleLbl="vennNode1" presStyleIdx="0" presStyleCnt="4">
        <dgm:presLayoutVars>
          <dgm:bulletEnabled val="1"/>
        </dgm:presLayoutVars>
      </dgm:prSet>
      <dgm:spPr/>
      <dgm:t>
        <a:bodyPr/>
        <a:lstStyle/>
        <a:p>
          <a:endParaRPr lang="en-US"/>
        </a:p>
      </dgm:t>
    </dgm:pt>
    <dgm:pt modelId="{DAF2A4DD-706F-FE49-9E81-33C478531C40}" type="pres">
      <dgm:prSet presAssocID="{2AF0F966-F054-0941-A974-F6E90B05ED32}" presName="space" presStyleCnt="0"/>
      <dgm:spPr/>
    </dgm:pt>
    <dgm:pt modelId="{E853A1E8-17A8-6A42-A0A0-2014BA46823B}" type="pres">
      <dgm:prSet presAssocID="{3D8C94E8-7E0C-914B-9BF5-8357136A17BF}" presName="Name5" presStyleLbl="vennNode1" presStyleIdx="1" presStyleCnt="4">
        <dgm:presLayoutVars>
          <dgm:bulletEnabled val="1"/>
        </dgm:presLayoutVars>
      </dgm:prSet>
      <dgm:spPr/>
      <dgm:t>
        <a:bodyPr/>
        <a:lstStyle/>
        <a:p>
          <a:endParaRPr lang="en-US"/>
        </a:p>
      </dgm:t>
    </dgm:pt>
    <dgm:pt modelId="{D9935274-8822-3E48-93DF-2EEFE751BE6C}" type="pres">
      <dgm:prSet presAssocID="{15948685-E97F-F14D-9F0B-516042362DC6}" presName="space" presStyleCnt="0"/>
      <dgm:spPr/>
    </dgm:pt>
    <dgm:pt modelId="{ADE79EF0-43CF-7B46-9BB5-A158BC4F7CB9}" type="pres">
      <dgm:prSet presAssocID="{B880875B-48E6-D041-9727-3170D9534514}" presName="Name5" presStyleLbl="vennNode1" presStyleIdx="2" presStyleCnt="4">
        <dgm:presLayoutVars>
          <dgm:bulletEnabled val="1"/>
        </dgm:presLayoutVars>
      </dgm:prSet>
      <dgm:spPr/>
      <dgm:t>
        <a:bodyPr/>
        <a:lstStyle/>
        <a:p>
          <a:endParaRPr lang="en-US"/>
        </a:p>
      </dgm:t>
    </dgm:pt>
    <dgm:pt modelId="{55FE4CED-D8EE-8F4A-9F76-6A8B1362DDFE}" type="pres">
      <dgm:prSet presAssocID="{E6B05E77-C7F8-8948-9FAA-76F9BD421F4F}" presName="space" presStyleCnt="0"/>
      <dgm:spPr/>
    </dgm:pt>
    <dgm:pt modelId="{C980348F-97FF-0D4C-A5F1-7E3ED250F9BB}" type="pres">
      <dgm:prSet presAssocID="{9DCBDE09-FF93-F443-B2C2-5F0E353C4929}" presName="Name5" presStyleLbl="vennNode1" presStyleIdx="3" presStyleCnt="4">
        <dgm:presLayoutVars>
          <dgm:bulletEnabled val="1"/>
        </dgm:presLayoutVars>
      </dgm:prSet>
      <dgm:spPr/>
      <dgm:t>
        <a:bodyPr/>
        <a:lstStyle/>
        <a:p>
          <a:endParaRPr lang="en-US"/>
        </a:p>
      </dgm:t>
    </dgm:pt>
  </dgm:ptLst>
  <dgm:cxnLst>
    <dgm:cxn modelId="{7C1399A5-4C44-EC44-BF01-D3EDD13F353A}" type="presOf" srcId="{9DCBDE09-FF93-F443-B2C2-5F0E353C4929}" destId="{C980348F-97FF-0D4C-A5F1-7E3ED250F9BB}" srcOrd="0" destOrd="0" presId="urn:microsoft.com/office/officeart/2005/8/layout/venn3"/>
    <dgm:cxn modelId="{617C1FC6-2A4F-BD4E-B4D9-C8EE0EAF7722}" srcId="{217A571E-30DA-BE49-9D37-053982863B93}" destId="{19B42D4E-4084-2549-83CF-6FFF12C28EEE}" srcOrd="0" destOrd="0" parTransId="{25CE5AD9-B137-3F47-B8BC-9AF374986DFF}" sibTransId="{2AF0F966-F054-0941-A974-F6E90B05ED32}"/>
    <dgm:cxn modelId="{D3CB193E-AC30-8642-9098-ABC81D6C32C0}" srcId="{217A571E-30DA-BE49-9D37-053982863B93}" destId="{9DCBDE09-FF93-F443-B2C2-5F0E353C4929}" srcOrd="3" destOrd="0" parTransId="{D8D408CA-3E7A-5D4B-B0B9-83CCC54DCDCA}" sibTransId="{70DD06AC-2DE8-B747-B3C4-B2458C2DDD91}"/>
    <dgm:cxn modelId="{001D8855-E7B8-3E4B-A0D0-37EAB7EEEF20}" type="presOf" srcId="{B880875B-48E6-D041-9727-3170D9534514}" destId="{ADE79EF0-43CF-7B46-9BB5-A158BC4F7CB9}" srcOrd="0" destOrd="0" presId="urn:microsoft.com/office/officeart/2005/8/layout/venn3"/>
    <dgm:cxn modelId="{81D16573-D83D-CE46-8ECF-FE9BDBE08B6C}" srcId="{217A571E-30DA-BE49-9D37-053982863B93}" destId="{B880875B-48E6-D041-9727-3170D9534514}" srcOrd="2" destOrd="0" parTransId="{B4178F27-E42D-5B4F-86FE-1EB6114CFADD}" sibTransId="{E6B05E77-C7F8-8948-9FAA-76F9BD421F4F}"/>
    <dgm:cxn modelId="{53D964FA-35A5-5040-B6C6-614CF9330264}" type="presOf" srcId="{217A571E-30DA-BE49-9D37-053982863B93}" destId="{0B39AB74-5388-6C40-B491-72332C71D85A}" srcOrd="0" destOrd="0" presId="urn:microsoft.com/office/officeart/2005/8/layout/venn3"/>
    <dgm:cxn modelId="{B613A86E-BC6D-B347-AE1D-B84E39E07FE6}" type="presOf" srcId="{19B42D4E-4084-2549-83CF-6FFF12C28EEE}" destId="{AE233545-2701-3944-8EE5-20E3FB2A566A}" srcOrd="0" destOrd="0" presId="urn:microsoft.com/office/officeart/2005/8/layout/venn3"/>
    <dgm:cxn modelId="{E056AB11-D6D5-DC4B-9F97-F0E74FA97CB6}" srcId="{217A571E-30DA-BE49-9D37-053982863B93}" destId="{3D8C94E8-7E0C-914B-9BF5-8357136A17BF}" srcOrd="1" destOrd="0" parTransId="{20C9DA2C-7AD8-0C49-9A38-A031E178FAFF}" sibTransId="{15948685-E97F-F14D-9F0B-516042362DC6}"/>
    <dgm:cxn modelId="{3C2735E4-18F5-464C-A4D8-6E30A427224D}" type="presOf" srcId="{3D8C94E8-7E0C-914B-9BF5-8357136A17BF}" destId="{E853A1E8-17A8-6A42-A0A0-2014BA46823B}" srcOrd="0" destOrd="0" presId="urn:microsoft.com/office/officeart/2005/8/layout/venn3"/>
    <dgm:cxn modelId="{A7DE0F5E-C8A6-E744-9704-D4D20CDBAFA6}" type="presParOf" srcId="{0B39AB74-5388-6C40-B491-72332C71D85A}" destId="{AE233545-2701-3944-8EE5-20E3FB2A566A}" srcOrd="0" destOrd="0" presId="urn:microsoft.com/office/officeart/2005/8/layout/venn3"/>
    <dgm:cxn modelId="{A73AADA6-9727-894F-9313-92251FD8062E}" type="presParOf" srcId="{0B39AB74-5388-6C40-B491-72332C71D85A}" destId="{DAF2A4DD-706F-FE49-9E81-33C478531C40}" srcOrd="1" destOrd="0" presId="urn:microsoft.com/office/officeart/2005/8/layout/venn3"/>
    <dgm:cxn modelId="{3D7A32BA-87EB-A242-80B7-E8420E1F4A00}" type="presParOf" srcId="{0B39AB74-5388-6C40-B491-72332C71D85A}" destId="{E853A1E8-17A8-6A42-A0A0-2014BA46823B}" srcOrd="2" destOrd="0" presId="urn:microsoft.com/office/officeart/2005/8/layout/venn3"/>
    <dgm:cxn modelId="{FED55CF8-7731-6E44-B1FB-FD6C93C038F0}" type="presParOf" srcId="{0B39AB74-5388-6C40-B491-72332C71D85A}" destId="{D9935274-8822-3E48-93DF-2EEFE751BE6C}" srcOrd="3" destOrd="0" presId="urn:microsoft.com/office/officeart/2005/8/layout/venn3"/>
    <dgm:cxn modelId="{474B924F-60BF-894A-A651-F760EB9EE42B}" type="presParOf" srcId="{0B39AB74-5388-6C40-B491-72332C71D85A}" destId="{ADE79EF0-43CF-7B46-9BB5-A158BC4F7CB9}" srcOrd="4" destOrd="0" presId="urn:microsoft.com/office/officeart/2005/8/layout/venn3"/>
    <dgm:cxn modelId="{1E05A75E-4F8A-2A40-BFBB-21C745FE7EAC}" type="presParOf" srcId="{0B39AB74-5388-6C40-B491-72332C71D85A}" destId="{55FE4CED-D8EE-8F4A-9F76-6A8B1362DDFE}" srcOrd="5" destOrd="0" presId="urn:microsoft.com/office/officeart/2005/8/layout/venn3"/>
    <dgm:cxn modelId="{D1E9F419-4D2D-4B43-9146-677E50A88D02}" type="presParOf" srcId="{0B39AB74-5388-6C40-B491-72332C71D85A}" destId="{C980348F-97FF-0D4C-A5F1-7E3ED250F9BB}"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33545-2701-3944-8EE5-20E3FB2A566A}">
      <dsp:nvSpPr>
        <dsp:cNvPr id="0" name=""/>
        <dsp:cNvSpPr/>
      </dsp:nvSpPr>
      <dsp:spPr>
        <a:xfrm>
          <a:off x="3080" y="630163"/>
          <a:ext cx="3091011" cy="309101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1750" rIns="170109" bIns="31750" numCol="1" spcCol="1270" anchor="ctr" anchorCtr="0">
          <a:noAutofit/>
        </a:bodyPr>
        <a:lstStyle/>
        <a:p>
          <a:pPr lvl="0" algn="ctr" defTabSz="1111250" rtl="0">
            <a:lnSpc>
              <a:spcPct val="120000"/>
            </a:lnSpc>
            <a:spcBef>
              <a:spcPct val="0"/>
            </a:spcBef>
            <a:spcAft>
              <a:spcPct val="35000"/>
            </a:spcAft>
          </a:pPr>
          <a:r>
            <a:rPr lang="en-US" sz="2500" b="1" kern="1200" dirty="0">
              <a:latin typeface="Arial" panose="020B0604020202020204" pitchFamily="34" charset="0"/>
              <a:cs typeface="Arial" panose="020B0604020202020204" pitchFamily="34" charset="0"/>
            </a:rPr>
            <a:t>Praising Him</a:t>
          </a:r>
        </a:p>
      </dsp:txBody>
      <dsp:txXfrm>
        <a:off x="455748" y="1082831"/>
        <a:ext cx="2185675" cy="2185675"/>
      </dsp:txXfrm>
    </dsp:sp>
    <dsp:sp modelId="{E853A1E8-17A8-6A42-A0A0-2014BA46823B}">
      <dsp:nvSpPr>
        <dsp:cNvPr id="0" name=""/>
        <dsp:cNvSpPr/>
      </dsp:nvSpPr>
      <dsp:spPr>
        <a:xfrm>
          <a:off x="2475889" y="630163"/>
          <a:ext cx="3091011" cy="3091011"/>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1750" rIns="170109" bIns="31750" numCol="1" spcCol="1270" anchor="ctr" anchorCtr="0">
          <a:noAutofit/>
        </a:bodyPr>
        <a:lstStyle/>
        <a:p>
          <a:pPr lvl="0" algn="ctr" defTabSz="1111250" rtl="0">
            <a:lnSpc>
              <a:spcPct val="120000"/>
            </a:lnSpc>
            <a:spcBef>
              <a:spcPct val="0"/>
            </a:spcBef>
            <a:spcAft>
              <a:spcPct val="35000"/>
            </a:spcAft>
          </a:pPr>
          <a:r>
            <a:rPr lang="en-US" sz="2500" b="1" kern="1200" dirty="0" err="1">
              <a:latin typeface="Arial" panose="020B0604020202020204" pitchFamily="34" charset="0"/>
              <a:cs typeface="Arial" panose="020B0604020202020204" pitchFamily="34" charset="0"/>
            </a:rPr>
            <a:t>Acknowled-ging</a:t>
          </a:r>
          <a:r>
            <a:rPr lang="en-US" sz="2500" b="1" kern="1200" dirty="0">
              <a:latin typeface="Arial" panose="020B0604020202020204" pitchFamily="34" charset="0"/>
              <a:cs typeface="Arial" panose="020B0604020202020204" pitchFamily="34" charset="0"/>
            </a:rPr>
            <a:t> His </a:t>
          </a:r>
          <a:r>
            <a:rPr lang="en-US" sz="2500" b="1" kern="1200" dirty="0">
              <a:latin typeface="Arial" panose="020B0604020202020204" pitchFamily="34" charset="0"/>
              <a:ea typeface="Calibri" panose="020F0502020204030204" pitchFamily="34" charset="0"/>
              <a:cs typeface="Arial" panose="020B0604020202020204" pitchFamily="34" charset="0"/>
            </a:rPr>
            <a:t>sovereignty</a:t>
          </a:r>
          <a:r>
            <a:rPr lang="en-US" sz="2500" b="1" kern="1200" dirty="0">
              <a:latin typeface="Arial" panose="020B0604020202020204" pitchFamily="34" charset="0"/>
              <a:cs typeface="Arial" panose="020B0604020202020204" pitchFamily="34" charset="0"/>
            </a:rPr>
            <a:t> </a:t>
          </a:r>
        </a:p>
      </dsp:txBody>
      <dsp:txXfrm>
        <a:off x="2928557" y="1082831"/>
        <a:ext cx="2185675" cy="2185675"/>
      </dsp:txXfrm>
    </dsp:sp>
    <dsp:sp modelId="{ADE79EF0-43CF-7B46-9BB5-A158BC4F7CB9}">
      <dsp:nvSpPr>
        <dsp:cNvPr id="0" name=""/>
        <dsp:cNvSpPr/>
      </dsp:nvSpPr>
      <dsp:spPr>
        <a:xfrm>
          <a:off x="4948698" y="630163"/>
          <a:ext cx="3091011" cy="3091011"/>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1750" rIns="170109" bIns="31750" numCol="1" spcCol="1270" anchor="ctr" anchorCtr="0">
          <a:noAutofit/>
        </a:bodyPr>
        <a:lstStyle/>
        <a:p>
          <a:pPr lvl="0" algn="ctr" defTabSz="1111250" rtl="0">
            <a:lnSpc>
              <a:spcPct val="120000"/>
            </a:lnSpc>
            <a:spcBef>
              <a:spcPct val="0"/>
            </a:spcBef>
            <a:spcAft>
              <a:spcPct val="35000"/>
            </a:spcAft>
          </a:pPr>
          <a:r>
            <a:rPr lang="en-US" sz="2500" b="1" kern="1200" dirty="0">
              <a:latin typeface="Arial" panose="020B0604020202020204" pitchFamily="34" charset="0"/>
              <a:cs typeface="Arial" panose="020B0604020202020204" pitchFamily="34" charset="0"/>
            </a:rPr>
            <a:t>Seeking Guidance from Him</a:t>
          </a:r>
        </a:p>
      </dsp:txBody>
      <dsp:txXfrm>
        <a:off x="5401366" y="1082831"/>
        <a:ext cx="2185675" cy="2185675"/>
      </dsp:txXfrm>
    </dsp:sp>
    <dsp:sp modelId="{C980348F-97FF-0D4C-A5F1-7E3ED250F9BB}">
      <dsp:nvSpPr>
        <dsp:cNvPr id="0" name=""/>
        <dsp:cNvSpPr/>
      </dsp:nvSpPr>
      <dsp:spPr>
        <a:xfrm>
          <a:off x="7421507" y="630163"/>
          <a:ext cx="3091011" cy="3091011"/>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1750" rIns="170109" bIns="31750" numCol="1" spcCol="1270" anchor="ctr" anchorCtr="0">
          <a:noAutofit/>
        </a:bodyPr>
        <a:lstStyle/>
        <a:p>
          <a:pPr lvl="0" algn="ctr" defTabSz="1111250" rtl="0">
            <a:lnSpc>
              <a:spcPct val="120000"/>
            </a:lnSpc>
            <a:spcBef>
              <a:spcPct val="0"/>
            </a:spcBef>
            <a:spcAft>
              <a:spcPct val="35000"/>
            </a:spcAft>
          </a:pPr>
          <a:r>
            <a:rPr lang="en-US" sz="2500" b="1" kern="1200" dirty="0">
              <a:latin typeface="Arial" panose="020B0604020202020204" pitchFamily="34" charset="0"/>
              <a:cs typeface="Arial" panose="020B0604020202020204" pitchFamily="34" charset="0"/>
            </a:rPr>
            <a:t>Making </a:t>
          </a:r>
          <a:r>
            <a:rPr lang="en-US" sz="2500" b="1" kern="1200" dirty="0" err="1">
              <a:latin typeface="Arial" panose="020B0604020202020204" pitchFamily="34" charset="0"/>
              <a:cs typeface="Arial" panose="020B0604020202020204" pitchFamily="34" charset="0"/>
            </a:rPr>
            <a:t>Duaa</a:t>
          </a:r>
          <a:r>
            <a:rPr lang="en-US" sz="2500" b="1" kern="1200" dirty="0">
              <a:latin typeface="Arial" panose="020B0604020202020204" pitchFamily="34" charset="0"/>
              <a:cs typeface="Arial" panose="020B0604020202020204" pitchFamily="34" charset="0"/>
            </a:rPr>
            <a:t> to Him </a:t>
          </a:r>
        </a:p>
      </dsp:txBody>
      <dsp:txXfrm>
        <a:off x="7874175" y="1082831"/>
        <a:ext cx="2185675" cy="218567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p:txBody>
          <a:bodyPr/>
          <a:lstStyle/>
          <a:p>
            <a:fld id="{82E09D70-B50F-0348-91D4-A5D1DE691CCB}" type="datetime1">
              <a:rPr lang="en-CA" smtClean="0"/>
              <a:t>2020-10-03</a:t>
            </a:fld>
            <a:endParaRPr lang="en-US"/>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3855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p:txBody>
          <a:bodyPr/>
          <a:lstStyle/>
          <a:p>
            <a:fld id="{31257080-5C0E-9945-9DFE-64B3BB9DCD9F}" type="datetime1">
              <a:rPr lang="en-CA" smtClean="0"/>
              <a:t>2020-10-03</a:t>
            </a:fld>
            <a:endParaRPr lang="en-US"/>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p:txBody>
          <a:bodyPr/>
          <a:lstStyle/>
          <a:p>
            <a:fld id="{B5E93FEC-E01D-6145-B83C-1F1DBBA82E62}" type="datetime1">
              <a:rPr lang="en-CA" smtClean="0"/>
              <a:t>2020-10-03</a:t>
            </a:fld>
            <a:endParaRPr lang="en-US"/>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p:txBody>
          <a:bodyPr/>
          <a:lstStyle/>
          <a:p>
            <a:fld id="{5EE30B33-5645-6243-A1BF-764EAD99171C}" type="datetime1">
              <a:rPr lang="en-CA" smtClean="0"/>
              <a:t>2020-10-03</a:t>
            </a:fld>
            <a:endParaRPr lang="en-US"/>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p:txBody>
          <a:bodyPr/>
          <a:lstStyle/>
          <a:p>
            <a:fld id="{571FF58C-3BFE-5844-BE6A-B3C235B0E679}" type="datetime1">
              <a:rPr lang="en-CA" smtClean="0"/>
              <a:t>2020-10-03</a:t>
            </a:fld>
            <a:endParaRPr lang="en-US"/>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p:txBody>
          <a:bodyPr/>
          <a:lstStyle/>
          <a:p>
            <a:fld id="{75746508-7F59-134E-AAE3-D16872DD9145}" type="datetime1">
              <a:rPr lang="en-CA" smtClean="0"/>
              <a:t>2020-10-03</a:t>
            </a:fld>
            <a:endParaRPr lang="en-US"/>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p:txBody>
          <a:bodyPr/>
          <a:lstStyle/>
          <a:p>
            <a:fld id="{85AD8C52-795A-AC45-9E13-A1AF72C1B6E8}" type="datetime1">
              <a:rPr lang="en-CA" smtClean="0"/>
              <a:t>2020-10-03</a:t>
            </a:fld>
            <a:endParaRPr lang="en-US"/>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p:txBody>
          <a:bodyPr/>
          <a:lstStyle/>
          <a:p>
            <a:fld id="{75446120-296C-384C-AC58-EC87636FD61B}" type="datetime1">
              <a:rPr lang="en-CA" smtClean="0"/>
              <a:t>2020-10-03</a:t>
            </a:fld>
            <a:endParaRPr lang="en-US"/>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p:txBody>
          <a:bodyPr/>
          <a:lstStyle/>
          <a:p>
            <a:fld id="{1EF64C69-3445-F947-B1D3-6831C557BABD}" type="datetime1">
              <a:rPr lang="en-CA" smtClean="0"/>
              <a:t>2020-10-03</a:t>
            </a:fld>
            <a:endParaRPr lang="en-US"/>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p:txBody>
          <a:bodyPr/>
          <a:lstStyle/>
          <a:p>
            <a:fld id="{AEE5E639-D598-E143-91BC-79FD22069BA6}" type="datetime1">
              <a:rPr lang="en-CA" smtClean="0"/>
              <a:t>2020-10-03</a:t>
            </a:fld>
            <a:endParaRPr lang="en-US"/>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A73850-9D85-2A4A-B6B7-456EA1583E36}"/>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3D6E881E-EDFF-9A48-8643-9E8960853ECB}" type="datetime1">
              <a:rPr lang="en-CA" smtClean="0"/>
              <a:t>2020-10-03</a:t>
            </a:fld>
            <a:endParaRPr lang="en-US" dirty="0"/>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a:xfrm>
            <a:off x="1042988" y="2665442"/>
            <a:ext cx="10501312" cy="1649381"/>
          </a:xfrm>
        </p:spPr>
        <p:txBody>
          <a:bodyPr>
            <a:normAutofit/>
          </a:bodyPr>
          <a:lstStyle/>
          <a:p>
            <a:pPr>
              <a:lnSpc>
                <a:spcPct val="120000"/>
              </a:lnSpc>
            </a:pPr>
            <a:r>
              <a:rPr lang="en-US" sz="5300" dirty="0" smtClean="0"/>
              <a:t>TAFSEER</a:t>
            </a: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721644" y="4537098"/>
            <a:ext cx="9144000" cy="1141418"/>
          </a:xfrm>
        </p:spPr>
        <p:txBody>
          <a:bodyPr/>
          <a:lstStyle/>
          <a:p>
            <a:r>
              <a:rPr lang="en-US" b="1" dirty="0" smtClean="0"/>
              <a:t>Imam Adnan </a:t>
            </a:r>
            <a:r>
              <a:rPr lang="en-US" b="1" dirty="0" err="1" smtClean="0"/>
              <a:t>Balihodzic</a:t>
            </a:r>
            <a:endParaRPr lang="en-US" dirty="0"/>
          </a:p>
        </p:txBody>
      </p:sp>
      <p:sp>
        <p:nvSpPr>
          <p:cNvPr id="4" name="Date Placeholder 3">
            <a:extLst>
              <a:ext uri="{FF2B5EF4-FFF2-40B4-BE49-F238E27FC236}">
                <a16:creationId xmlns:a16="http://schemas.microsoft.com/office/drawing/2014/main" id="{B58D3839-5137-2E43-9E9E-2448574C133B}"/>
              </a:ext>
            </a:extLst>
          </p:cNvPr>
          <p:cNvSpPr>
            <a:spLocks noGrp="1"/>
          </p:cNvSpPr>
          <p:nvPr>
            <p:ph type="dt" sz="half" idx="10"/>
          </p:nvPr>
        </p:nvSpPr>
        <p:spPr/>
        <p:txBody>
          <a:bodyPr/>
          <a:lstStyle/>
          <a:p>
            <a:fld id="{A02DA27A-0449-7248-A94F-950571DA4F0A}" type="datetime1">
              <a:rPr lang="en-CA" smtClean="0"/>
              <a:t>2020-10-03</a:t>
            </a:fld>
            <a:endParaRPr lang="en-US"/>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extBox 6">
            <a:extLst>
              <a:ext uri="{FF2B5EF4-FFF2-40B4-BE49-F238E27FC236}">
                <a16:creationId xmlns:a16="http://schemas.microsoft.com/office/drawing/2014/main" id="{3F55A7A9-5738-CF48-B5C0-8FEFD5979462}"/>
              </a:ext>
            </a:extLst>
          </p:cNvPr>
          <p:cNvSpPr txBox="1"/>
          <p:nvPr/>
        </p:nvSpPr>
        <p:spPr>
          <a:xfrm>
            <a:off x="3893025" y="1782325"/>
            <a:ext cx="4405950" cy="369332"/>
          </a:xfrm>
          <a:prstGeom prst="rect">
            <a:avLst/>
          </a:prstGeom>
          <a:noFill/>
        </p:spPr>
        <p:txBody>
          <a:bodyPr wrap="none" rtlCol="0">
            <a:spAutoFit/>
          </a:bodyPr>
          <a:lstStyle/>
          <a:p>
            <a:r>
              <a:rPr lang="en-CA" b="1" dirty="0">
                <a:solidFill>
                  <a:schemeClr val="bg1"/>
                </a:solidFill>
              </a:rPr>
              <a:t>QRN 111 – Tafsir Curriculum – Lecture No. 1 </a:t>
            </a:r>
            <a:endParaRPr lang="en-US" dirty="0"/>
          </a:p>
        </p:txBody>
      </p:sp>
      <p:sp>
        <p:nvSpPr>
          <p:cNvPr id="8" name="Google Shape;86;p1"/>
          <p:cNvSpPr txBox="1"/>
          <p:nvPr/>
        </p:nvSpPr>
        <p:spPr>
          <a:xfrm>
            <a:off x="5211594" y="5476772"/>
            <a:ext cx="1851343" cy="903007"/>
          </a:xfrm>
          <a:prstGeom prst="rect">
            <a:avLst/>
          </a:prstGeom>
          <a:solidFill>
            <a:schemeClr val="accent1">
              <a:lumMod val="50000"/>
            </a:schemeClr>
          </a:solidFill>
          <a:ln>
            <a:noFill/>
          </a:ln>
        </p:spPr>
        <p:txBody>
          <a:bodyPr spcFirstLastPara="1" wrap="square" lIns="91425" tIns="45700" rIns="91425" bIns="45700" anchor="b" anchorCtr="0">
            <a:noAutofit/>
          </a:bodyPr>
          <a:lstStyle/>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First Semester</a:t>
            </a:r>
          </a:p>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1442H/2020 </a:t>
            </a:r>
            <a:endParaRPr lang="ar-JO" sz="1200" b="1" dirty="0" smtClean="0">
              <a:solidFill>
                <a:schemeClr val="bg1"/>
              </a:solidFill>
              <a:latin typeface="Simplified Arabic" pitchFamily="18" charset="-78"/>
              <a:sym typeface="Calibri"/>
            </a:endParaRPr>
          </a:p>
        </p:txBody>
      </p:sp>
    </p:spTree>
    <p:extLst>
      <p:ext uri="{BB962C8B-B14F-4D97-AF65-F5344CB8AC3E}">
        <p14:creationId xmlns:p14="http://schemas.microsoft.com/office/powerpoint/2010/main" val="393409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Tafseer</a:t>
            </a:r>
            <a:r>
              <a:rPr lang="en-US" sz="3600" dirty="0" smtClean="0"/>
              <a:t> of </a:t>
            </a:r>
            <a:r>
              <a:rPr lang="en-US" sz="3600" dirty="0"/>
              <a:t>SŪRAH AL-FĀTIḤAH </a:t>
            </a:r>
          </a:p>
        </p:txBody>
      </p:sp>
      <p:sp>
        <p:nvSpPr>
          <p:cNvPr id="3" name="Content Placeholder 2"/>
          <p:cNvSpPr>
            <a:spLocks noGrp="1"/>
          </p:cNvSpPr>
          <p:nvPr>
            <p:ph idx="1"/>
          </p:nvPr>
        </p:nvSpPr>
        <p:spPr>
          <a:xfrm>
            <a:off x="838200" y="1690688"/>
            <a:ext cx="10515600" cy="4837117"/>
          </a:xfrm>
        </p:spPr>
        <p:txBody>
          <a:bodyPr>
            <a:normAutofit fontScale="55000" lnSpcReduction="20000"/>
          </a:bodyPr>
          <a:lstStyle/>
          <a:p>
            <a:r>
              <a:rPr lang="en-US" sz="2900" i="1" dirty="0" smtClean="0">
                <a:solidFill>
                  <a:srgbClr val="008000"/>
                </a:solidFill>
                <a:ea typeface="Times New Roman" panose="02020603050405020304" pitchFamily="18" charset="0"/>
              </a:rPr>
              <a:t>“You </a:t>
            </a:r>
            <a:r>
              <a:rPr lang="en-US" sz="2900" i="1" dirty="0">
                <a:solidFill>
                  <a:srgbClr val="008000"/>
                </a:solidFill>
                <a:ea typeface="Times New Roman" panose="02020603050405020304" pitchFamily="18" charset="0"/>
              </a:rPr>
              <a:t>alone we worship; and </a:t>
            </a:r>
            <a:r>
              <a:rPr lang="en-US" sz="2900" i="1" dirty="0" smtClean="0">
                <a:solidFill>
                  <a:srgbClr val="008000"/>
                </a:solidFill>
                <a:ea typeface="Times New Roman" panose="02020603050405020304" pitchFamily="18" charset="0"/>
              </a:rPr>
              <a:t>You </a:t>
            </a:r>
            <a:r>
              <a:rPr lang="en-US" sz="2900" i="1" dirty="0">
                <a:solidFill>
                  <a:srgbClr val="008000"/>
                </a:solidFill>
                <a:ea typeface="Times New Roman" panose="02020603050405020304" pitchFamily="18" charset="0"/>
              </a:rPr>
              <a:t>Alone we ask for help"” </a:t>
            </a:r>
            <a:r>
              <a:rPr lang="en-US" sz="2900" dirty="0" smtClean="0">
                <a:solidFill>
                  <a:srgbClr val="008000"/>
                </a:solidFill>
                <a:ea typeface="Times New Roman" panose="02020603050405020304" pitchFamily="18" charset="0"/>
              </a:rPr>
              <a:t>- </a:t>
            </a:r>
            <a:r>
              <a:rPr lang="en-US" sz="2900" dirty="0" smtClean="0"/>
              <a:t>Thus </a:t>
            </a:r>
            <a:r>
              <a:rPr lang="en-US" sz="2900" dirty="0"/>
              <a:t>far, Allah, the Exalted, has referred to Himself in the third person. At this point He instructs His servants to address Him directly in the second person, evoking consciousness of His presence. The </a:t>
            </a:r>
            <a:r>
              <a:rPr lang="en-US" sz="2900" i="1" dirty="0" err="1"/>
              <a:t>āyah</a:t>
            </a:r>
            <a:r>
              <a:rPr lang="en-US" sz="2900" dirty="0"/>
              <a:t> conveys the essential principle of </a:t>
            </a:r>
            <a:r>
              <a:rPr lang="en-US" sz="2900" i="1" dirty="0" err="1" smtClean="0"/>
              <a:t>tawḥeed</a:t>
            </a:r>
            <a:r>
              <a:rPr lang="en-US" sz="2900" dirty="0" smtClean="0"/>
              <a:t>, </a:t>
            </a:r>
            <a:r>
              <a:rPr lang="en-US" sz="2900" dirty="0"/>
              <a:t>which is the logical result of the </a:t>
            </a:r>
            <a:r>
              <a:rPr lang="en-US" sz="2900" i="1" dirty="0" err="1"/>
              <a:t>sūrah</a:t>
            </a:r>
            <a:r>
              <a:rPr lang="en-US" sz="2900" dirty="0" err="1"/>
              <a:t>'s</a:t>
            </a:r>
            <a:r>
              <a:rPr lang="en-US" sz="2900" dirty="0"/>
              <a:t> preceding descriptions. </a:t>
            </a:r>
            <a:r>
              <a:rPr lang="en-US" sz="2900" dirty="0" smtClean="0"/>
              <a:t>It defined </a:t>
            </a:r>
            <a:r>
              <a:rPr lang="en-US" sz="2900" dirty="0"/>
              <a:t>the method of obtaining Allah's acceptance and approval, namely by worshipping Him alone and by seeking His help to worship Him in </a:t>
            </a:r>
            <a:r>
              <a:rPr lang="en-US" sz="2900" dirty="0" smtClean="0"/>
              <a:t>a </a:t>
            </a:r>
            <a:r>
              <a:rPr lang="en-US" sz="2900" dirty="0"/>
              <a:t>proper way</a:t>
            </a:r>
            <a:r>
              <a:rPr lang="en-US" sz="2900" dirty="0" smtClean="0"/>
              <a:t>. </a:t>
            </a:r>
          </a:p>
          <a:p>
            <a:r>
              <a:rPr lang="en-US" sz="2900" b="1" dirty="0" smtClean="0">
                <a:solidFill>
                  <a:srgbClr val="008000"/>
                </a:solidFill>
              </a:rPr>
              <a:t>“We”</a:t>
            </a:r>
            <a:r>
              <a:rPr lang="en-US" sz="2900" dirty="0" smtClean="0"/>
              <a:t> - </a:t>
            </a:r>
            <a:r>
              <a:rPr lang="en-US" sz="2900" dirty="0"/>
              <a:t>many actions of worship </a:t>
            </a:r>
            <a:r>
              <a:rPr lang="en-US" sz="2900" dirty="0" smtClean="0"/>
              <a:t>in </a:t>
            </a:r>
            <a:r>
              <a:rPr lang="en-US" sz="2900" dirty="0"/>
              <a:t>congregation and </a:t>
            </a:r>
            <a:r>
              <a:rPr lang="en-US" sz="2900" dirty="0" smtClean="0"/>
              <a:t>recommended to </a:t>
            </a:r>
            <a:r>
              <a:rPr lang="en-US" sz="2900" dirty="0"/>
              <a:t>supplicate for </a:t>
            </a:r>
            <a:r>
              <a:rPr lang="en-US" sz="2900" dirty="0" smtClean="0"/>
              <a:t>other Muslims</a:t>
            </a:r>
            <a:r>
              <a:rPr lang="en-US" sz="2900" dirty="0"/>
              <a:t>.</a:t>
            </a:r>
            <a:endParaRPr lang="en-US" sz="2900" dirty="0" smtClean="0"/>
          </a:p>
          <a:p>
            <a:pPr>
              <a:spcBef>
                <a:spcPts val="0"/>
              </a:spcBef>
            </a:pPr>
            <a:r>
              <a:rPr lang="en-US" sz="2900" dirty="0">
                <a:solidFill>
                  <a:srgbClr val="008000"/>
                </a:solidFill>
                <a:ea typeface="Times New Roman" panose="02020603050405020304" pitchFamily="18" charset="0"/>
              </a:rPr>
              <a:t> </a:t>
            </a:r>
            <a:r>
              <a:rPr lang="en-US" sz="2900" dirty="0" smtClean="0">
                <a:solidFill>
                  <a:srgbClr val="008000"/>
                </a:solidFill>
                <a:ea typeface="Times New Roman" panose="02020603050405020304" pitchFamily="18" charset="0"/>
              </a:rPr>
              <a:t>"</a:t>
            </a:r>
            <a:r>
              <a:rPr lang="en-US" sz="2900" dirty="0">
                <a:solidFill>
                  <a:srgbClr val="008000"/>
                </a:solidFill>
                <a:ea typeface="Times New Roman" panose="02020603050405020304" pitchFamily="18" charset="0"/>
              </a:rPr>
              <a:t>Guide us to the Straight </a:t>
            </a:r>
            <a:r>
              <a:rPr lang="en-US" sz="2900" dirty="0" smtClean="0">
                <a:solidFill>
                  <a:srgbClr val="008000"/>
                </a:solidFill>
                <a:ea typeface="Times New Roman" panose="02020603050405020304" pitchFamily="18" charset="0"/>
              </a:rPr>
              <a:t>Path”</a:t>
            </a:r>
            <a:r>
              <a:rPr lang="en-US" sz="2900" dirty="0" smtClean="0"/>
              <a:t> - </a:t>
            </a:r>
            <a:r>
              <a:rPr lang="en-US" sz="2900" dirty="0"/>
              <a:t>After praising Allah, the servant then proceeds to ask of </a:t>
            </a:r>
            <a:r>
              <a:rPr lang="en-US" sz="2900" dirty="0" smtClean="0"/>
              <a:t>Him  from </a:t>
            </a:r>
            <a:r>
              <a:rPr lang="en-US" sz="2900" dirty="0"/>
              <a:t>His bounty and blessings. This is the most virtuous way of asking Allah by first praising Him and then asking of Him</a:t>
            </a:r>
            <a:r>
              <a:rPr lang="en-US" sz="2900" dirty="0" smtClean="0"/>
              <a:t>.</a:t>
            </a:r>
            <a:r>
              <a:rPr lang="en-US" sz="2900" dirty="0"/>
              <a:t> </a:t>
            </a:r>
            <a:r>
              <a:rPr lang="en-US" sz="2900" b="1" dirty="0">
                <a:solidFill>
                  <a:srgbClr val="008000"/>
                </a:solidFill>
              </a:rPr>
              <a:t>The Straight Path </a:t>
            </a:r>
            <a:r>
              <a:rPr lang="en-US" sz="2900" dirty="0"/>
              <a:t>is the path that the one journeying to Allah traverses and it is none other than obedience to Allah and His Messenger (</a:t>
            </a:r>
            <a:r>
              <a:rPr lang="en-US" sz="2900" i="1" dirty="0" err="1"/>
              <a:t>sallallahu</a:t>
            </a:r>
            <a:r>
              <a:rPr lang="en-US" sz="2900" i="1" dirty="0"/>
              <a:t> '</a:t>
            </a:r>
            <a:r>
              <a:rPr lang="en-US" sz="2900" i="1" dirty="0" err="1"/>
              <a:t>alayhi</a:t>
            </a:r>
            <a:r>
              <a:rPr lang="en-US" sz="2900" i="1" dirty="0"/>
              <a:t> </a:t>
            </a:r>
            <a:r>
              <a:rPr lang="en-US" sz="2900" i="1" dirty="0" err="1"/>
              <a:t>wa</a:t>
            </a:r>
            <a:r>
              <a:rPr lang="en-US" sz="2900" i="1" dirty="0"/>
              <a:t> </a:t>
            </a:r>
            <a:r>
              <a:rPr lang="en-US" sz="2900" i="1" dirty="0" err="1"/>
              <a:t>sallam</a:t>
            </a:r>
            <a:r>
              <a:rPr lang="en-US" sz="2900" dirty="0" smtClean="0"/>
              <a:t>), </a:t>
            </a:r>
            <a:r>
              <a:rPr lang="en-US" sz="2900" dirty="0" err="1" smtClean="0"/>
              <a:t>ie</a:t>
            </a:r>
            <a:r>
              <a:rPr lang="en-US" sz="2900" dirty="0" smtClean="0"/>
              <a:t>. </a:t>
            </a:r>
            <a:r>
              <a:rPr lang="en-US" sz="2900" b="1" dirty="0" smtClean="0">
                <a:solidFill>
                  <a:srgbClr val="008000"/>
                </a:solidFill>
              </a:rPr>
              <a:t>Islam</a:t>
            </a:r>
            <a:r>
              <a:rPr lang="en-US" sz="2900" dirty="0" smtClean="0"/>
              <a:t>.</a:t>
            </a:r>
            <a:r>
              <a:rPr lang="en-US" sz="2900" dirty="0"/>
              <a:t> </a:t>
            </a:r>
            <a:r>
              <a:rPr lang="en-US" sz="2900" dirty="0" smtClean="0"/>
              <a:t> </a:t>
            </a:r>
          </a:p>
          <a:p>
            <a:pPr>
              <a:spcBef>
                <a:spcPts val="0"/>
              </a:spcBef>
            </a:pPr>
            <a:r>
              <a:rPr lang="en-US" sz="2900" dirty="0"/>
              <a:t>After the servant has requested for guidance to the Straight Path, Allah then proceeds to clarify further what this Straight Path </a:t>
            </a:r>
            <a:r>
              <a:rPr lang="en-US" sz="2900" dirty="0" smtClean="0"/>
              <a:t>is - </a:t>
            </a:r>
            <a:r>
              <a:rPr lang="en-US" sz="2900" dirty="0" smtClean="0">
                <a:solidFill>
                  <a:srgbClr val="008000"/>
                </a:solidFill>
                <a:ea typeface="Times New Roman" panose="02020603050405020304" pitchFamily="18" charset="0"/>
              </a:rPr>
              <a:t>"The </a:t>
            </a:r>
            <a:r>
              <a:rPr lang="en-US" sz="2900" dirty="0">
                <a:solidFill>
                  <a:srgbClr val="008000"/>
                </a:solidFill>
                <a:ea typeface="Times New Roman" panose="02020603050405020304" pitchFamily="18" charset="0"/>
              </a:rPr>
              <a:t>Path of those whom You have </a:t>
            </a:r>
            <a:r>
              <a:rPr lang="en-US" sz="2900" dirty="0" err="1" smtClean="0">
                <a:solidFill>
                  <a:srgbClr val="008000"/>
                </a:solidFill>
                <a:ea typeface="Times New Roman" panose="02020603050405020304" pitchFamily="18" charset="0"/>
              </a:rPr>
              <a:t>favoured</a:t>
            </a:r>
            <a:r>
              <a:rPr lang="en-US" sz="2900" dirty="0" smtClean="0">
                <a:solidFill>
                  <a:srgbClr val="008000"/>
                </a:solidFill>
                <a:ea typeface="Times New Roman" panose="02020603050405020304" pitchFamily="18" charset="0"/>
              </a:rPr>
              <a:t>/blessed</a:t>
            </a:r>
            <a:r>
              <a:rPr lang="en-US" sz="2900" dirty="0">
                <a:solidFill>
                  <a:srgbClr val="008000"/>
                </a:solidFill>
                <a:ea typeface="Times New Roman" panose="02020603050405020304" pitchFamily="18" charset="0"/>
              </a:rPr>
              <a:t>, </a:t>
            </a:r>
            <a:r>
              <a:rPr lang="en-US" sz="2900" dirty="0" smtClean="0">
                <a:solidFill>
                  <a:srgbClr val="008000"/>
                </a:solidFill>
                <a:ea typeface="Times New Roman" panose="02020603050405020304" pitchFamily="18" charset="0"/>
              </a:rPr>
              <a:t>Not </a:t>
            </a:r>
            <a:r>
              <a:rPr lang="en-US" sz="2900" dirty="0">
                <a:solidFill>
                  <a:srgbClr val="008000"/>
                </a:solidFill>
                <a:ea typeface="Times New Roman" panose="02020603050405020304" pitchFamily="18" charset="0"/>
              </a:rPr>
              <a:t>the path of those who have earned [Your] anger, nor those </a:t>
            </a:r>
            <a:r>
              <a:rPr lang="en-US" sz="2900" dirty="0" smtClean="0">
                <a:solidFill>
                  <a:srgbClr val="008000"/>
                </a:solidFill>
                <a:ea typeface="Times New Roman" panose="02020603050405020304" pitchFamily="18" charset="0"/>
              </a:rPr>
              <a:t>misguided/who </a:t>
            </a:r>
            <a:r>
              <a:rPr lang="en-US" sz="2900" dirty="0">
                <a:solidFill>
                  <a:srgbClr val="008000"/>
                </a:solidFill>
                <a:ea typeface="Times New Roman" panose="02020603050405020304" pitchFamily="18" charset="0"/>
              </a:rPr>
              <a:t>have gone </a:t>
            </a:r>
            <a:r>
              <a:rPr lang="en-US" sz="2900" dirty="0" smtClean="0">
                <a:solidFill>
                  <a:srgbClr val="008000"/>
                </a:solidFill>
                <a:ea typeface="Times New Roman" panose="02020603050405020304" pitchFamily="18" charset="0"/>
              </a:rPr>
              <a:t>astray.”</a:t>
            </a:r>
          </a:p>
          <a:p>
            <a:pPr>
              <a:spcBef>
                <a:spcPts val="0"/>
              </a:spcBef>
            </a:pPr>
            <a:r>
              <a:rPr lang="en-US" sz="2900" dirty="0"/>
              <a:t>It is recommended for the one who is reciting the </a:t>
            </a:r>
            <a:r>
              <a:rPr lang="en-US" sz="2900" i="1" dirty="0"/>
              <a:t>Qur'an</a:t>
            </a:r>
            <a:r>
              <a:rPr lang="en-US" sz="2900" dirty="0"/>
              <a:t> to say </a:t>
            </a:r>
            <a:r>
              <a:rPr lang="en-US" sz="2900" b="1" i="1" dirty="0" err="1">
                <a:solidFill>
                  <a:srgbClr val="C00000"/>
                </a:solidFill>
              </a:rPr>
              <a:t>amin</a:t>
            </a:r>
            <a:r>
              <a:rPr lang="en-US" sz="2900" dirty="0"/>
              <a:t> after having recited </a:t>
            </a:r>
            <a:r>
              <a:rPr lang="en-US" sz="2900" i="1" dirty="0" smtClean="0"/>
              <a:t>Al-</a:t>
            </a:r>
            <a:r>
              <a:rPr lang="en-US" sz="2900" i="1" dirty="0" err="1" smtClean="0"/>
              <a:t>Fatihah</a:t>
            </a:r>
            <a:r>
              <a:rPr lang="en-US" sz="2900" i="1" dirty="0" smtClean="0"/>
              <a:t>.</a:t>
            </a:r>
            <a:endParaRPr lang="en-US" sz="2900" dirty="0"/>
          </a:p>
          <a:p>
            <a:endParaRPr lang="en-US" dirty="0" smtClean="0"/>
          </a:p>
          <a:p>
            <a:endParaRPr lang="en-US" dirty="0"/>
          </a:p>
        </p:txBody>
      </p:sp>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10</a:t>
            </a:fld>
            <a:endParaRPr lang="en-US"/>
          </a:p>
        </p:txBody>
      </p:sp>
    </p:spTree>
    <p:extLst>
      <p:ext uri="{BB962C8B-B14F-4D97-AF65-F5344CB8AC3E}">
        <p14:creationId xmlns:p14="http://schemas.microsoft.com/office/powerpoint/2010/main" val="398087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9882-3915-8E4E-B3E2-C253B233D0A8}"/>
              </a:ext>
            </a:extLst>
          </p:cNvPr>
          <p:cNvSpPr>
            <a:spLocks noGrp="1"/>
          </p:cNvSpPr>
          <p:nvPr>
            <p:ph type="title"/>
          </p:nvPr>
        </p:nvSpPr>
        <p:spPr/>
        <p:txBody>
          <a:bodyPr>
            <a:normAutofit/>
          </a:bodyPr>
          <a:lstStyle/>
          <a:p>
            <a:r>
              <a:rPr lang="en-US" sz="4000" dirty="0"/>
              <a:t>Meaning of </a:t>
            </a:r>
            <a:r>
              <a:rPr lang="en-US" sz="4000" dirty="0" smtClean="0"/>
              <a:t>Worship/’</a:t>
            </a:r>
            <a:r>
              <a:rPr lang="en-US" sz="4000" dirty="0" err="1" smtClean="0"/>
              <a:t>Ibadah</a:t>
            </a:r>
            <a:endParaRPr lang="en-US" sz="4000" dirty="0"/>
          </a:p>
        </p:txBody>
      </p:sp>
      <p:graphicFrame>
        <p:nvGraphicFramePr>
          <p:cNvPr id="6" name="Content Placeholder 5">
            <a:extLst>
              <a:ext uri="{FF2B5EF4-FFF2-40B4-BE49-F238E27FC236}">
                <a16:creationId xmlns:a16="http://schemas.microsoft.com/office/drawing/2014/main" id="{9D6B189A-284C-2B46-85F4-0ECE2385710A}"/>
              </a:ext>
            </a:extLst>
          </p:cNvPr>
          <p:cNvGraphicFramePr>
            <a:graphicFrameLocks noGrp="1"/>
          </p:cNvGraphicFramePr>
          <p:nvPr>
            <p:ph idx="1"/>
            <p:extLst>
              <p:ext uri="{D42A27DB-BD31-4B8C-83A1-F6EECF244321}">
                <p14:modId xmlns:p14="http://schemas.microsoft.com/office/powerpoint/2010/main" val="4146179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127FB04-7010-0949-905F-00523829DB4D}"/>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a:extLst>
              <a:ext uri="{FF2B5EF4-FFF2-40B4-BE49-F238E27FC236}">
                <a16:creationId xmlns:a16="http://schemas.microsoft.com/office/drawing/2014/main" id="{7487E613-B4F0-4B4F-BF57-7B2E4DA50B1E}"/>
              </a:ext>
            </a:extLst>
          </p:cNvPr>
          <p:cNvSpPr>
            <a:spLocks noGrp="1"/>
          </p:cNvSpPr>
          <p:nvPr>
            <p:ph type="sldNum" sz="quarter" idx="12"/>
          </p:nvPr>
        </p:nvSpPr>
        <p:spPr/>
        <p:txBody>
          <a:bodyPr/>
          <a:lstStyle/>
          <a:p>
            <a:fld id="{C8784B88-F3D9-6A4F-9660-1A0A1E561ED7}" type="slidenum">
              <a:rPr lang="en-US" smtClean="0"/>
              <a:t>11</a:t>
            </a:fld>
            <a:endParaRPr lang="en-US"/>
          </a:p>
        </p:txBody>
      </p:sp>
      <p:sp>
        <p:nvSpPr>
          <p:cNvPr id="7" name="Rectangle 6">
            <a:extLst>
              <a:ext uri="{FF2B5EF4-FFF2-40B4-BE49-F238E27FC236}">
                <a16:creationId xmlns:a16="http://schemas.microsoft.com/office/drawing/2014/main" id="{09DDD19E-FD7D-0549-890A-96CFD9AAD603}"/>
              </a:ext>
            </a:extLst>
          </p:cNvPr>
          <p:cNvSpPr/>
          <p:nvPr/>
        </p:nvSpPr>
        <p:spPr>
          <a:xfrm>
            <a:off x="3317838" y="1543071"/>
            <a:ext cx="5556329" cy="739754"/>
          </a:xfrm>
          <a:prstGeom prst="rect">
            <a:avLst/>
          </a:prstGeom>
        </p:spPr>
        <p:txBody>
          <a:bodyPr wrap="none">
            <a:spAutoFit/>
          </a:bodyPr>
          <a:lstStyle/>
          <a:p>
            <a:pPr algn="ctr">
              <a:lnSpc>
                <a:spcPct val="150000"/>
              </a:lnSpc>
            </a:pPr>
            <a:r>
              <a:rPr lang="en-US" sz="3200" b="1" dirty="0">
                <a:solidFill>
                  <a:srgbClr val="C00000"/>
                </a:solidFill>
                <a:latin typeface="Arial" panose="020B0604020202020204" pitchFamily="34" charset="0"/>
                <a:cs typeface="Arial" panose="020B0604020202020204" pitchFamily="34" charset="0"/>
              </a:rPr>
              <a:t>According to Surah </a:t>
            </a:r>
            <a:r>
              <a:rPr lang="en-US" sz="3200" b="1" dirty="0" err="1">
                <a:solidFill>
                  <a:srgbClr val="C00000"/>
                </a:solidFill>
                <a:latin typeface="Arial" panose="020B0604020202020204" pitchFamily="34" charset="0"/>
                <a:cs typeface="Arial" panose="020B0604020202020204" pitchFamily="34" charset="0"/>
              </a:rPr>
              <a:t>Fatihah</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25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D909-F517-2347-820D-01037C8C181D}"/>
              </a:ext>
            </a:extLst>
          </p:cNvPr>
          <p:cNvSpPr>
            <a:spLocks noGrp="1"/>
          </p:cNvSpPr>
          <p:nvPr>
            <p:ph type="title"/>
          </p:nvPr>
        </p:nvSpPr>
        <p:spPr/>
        <p:txBody>
          <a:bodyPr>
            <a:normAutofit/>
          </a:bodyPr>
          <a:lstStyle/>
          <a:p>
            <a:r>
              <a:rPr lang="en-US" sz="3600" dirty="0" err="1" smtClean="0"/>
              <a:t>Tafseer</a:t>
            </a:r>
            <a:r>
              <a:rPr lang="en-US" sz="3600" dirty="0" smtClean="0"/>
              <a:t> of </a:t>
            </a:r>
            <a:r>
              <a:rPr lang="en-US" sz="3600" dirty="0"/>
              <a:t>Surah al-</a:t>
            </a:r>
            <a:r>
              <a:rPr lang="en-US" sz="3600" dirty="0" err="1"/>
              <a:t>Naba</a:t>
            </a:r>
            <a:r>
              <a:rPr lang="en-US" sz="3600" dirty="0"/>
              <a:t>’</a:t>
            </a:r>
            <a:endParaRPr lang="en-US" sz="3600" dirty="0"/>
          </a:p>
        </p:txBody>
      </p:sp>
      <p:sp>
        <p:nvSpPr>
          <p:cNvPr id="3" name="Content Placeholder 2">
            <a:extLst>
              <a:ext uri="{FF2B5EF4-FFF2-40B4-BE49-F238E27FC236}">
                <a16:creationId xmlns:a16="http://schemas.microsoft.com/office/drawing/2014/main" id="{F6BF5AF3-8024-534A-9CE8-A188A6F808EC}"/>
              </a:ext>
            </a:extLst>
          </p:cNvPr>
          <p:cNvSpPr>
            <a:spLocks noGrp="1"/>
          </p:cNvSpPr>
          <p:nvPr>
            <p:ph idx="1"/>
          </p:nvPr>
        </p:nvSpPr>
        <p:spPr>
          <a:xfrm>
            <a:off x="838200" y="1825624"/>
            <a:ext cx="10515600" cy="4702181"/>
          </a:xfrm>
        </p:spPr>
        <p:txBody>
          <a:bodyPr>
            <a:normAutofit fontScale="70000" lnSpcReduction="20000"/>
          </a:bodyPr>
          <a:lstStyle/>
          <a:p>
            <a:r>
              <a:rPr lang="en-US" b="1" dirty="0" smtClean="0"/>
              <a:t>Name-</a:t>
            </a:r>
            <a:r>
              <a:rPr lang="en-US" dirty="0" smtClean="0"/>
              <a:t>The Surah (no.78</a:t>
            </a:r>
            <a:r>
              <a:rPr lang="en-US" baseline="30000" dirty="0" smtClean="0"/>
              <a:t>th</a:t>
            </a:r>
            <a:r>
              <a:rPr lang="en-US" dirty="0" smtClean="0"/>
              <a:t> in the Qur’an) </a:t>
            </a:r>
            <a:r>
              <a:rPr lang="en-US" dirty="0"/>
              <a:t>derived its name from the word </a:t>
            </a:r>
            <a:r>
              <a:rPr lang="en-US" b="1" i="1" dirty="0">
                <a:solidFill>
                  <a:srgbClr val="008000"/>
                </a:solidFill>
              </a:rPr>
              <a:t>an-</a:t>
            </a:r>
            <a:r>
              <a:rPr lang="en-US" b="1" i="1" dirty="0" err="1">
                <a:solidFill>
                  <a:srgbClr val="008000"/>
                </a:solidFill>
              </a:rPr>
              <a:t>Naba</a:t>
            </a:r>
            <a:r>
              <a:rPr lang="en-US" dirty="0">
                <a:solidFill>
                  <a:srgbClr val="008000"/>
                </a:solidFill>
              </a:rPr>
              <a:t> </a:t>
            </a:r>
            <a:r>
              <a:rPr lang="en-US" dirty="0" smtClean="0">
                <a:solidFill>
                  <a:srgbClr val="008000"/>
                </a:solidFill>
              </a:rPr>
              <a:t>(</a:t>
            </a:r>
            <a:r>
              <a:rPr lang="en-US" b="1" dirty="0" smtClean="0">
                <a:solidFill>
                  <a:srgbClr val="008000"/>
                </a:solidFill>
              </a:rPr>
              <a:t>the Great News) </a:t>
            </a:r>
            <a:r>
              <a:rPr lang="en-US" dirty="0" smtClean="0"/>
              <a:t>in </a:t>
            </a:r>
            <a:r>
              <a:rPr lang="en-US" dirty="0"/>
              <a:t>the second verse. This is not only a name but also a title of its subject </a:t>
            </a:r>
            <a:r>
              <a:rPr lang="en-US" dirty="0" smtClean="0"/>
              <a:t>matter, for</a:t>
            </a:r>
            <a:r>
              <a:rPr lang="en-US" dirty="0"/>
              <a:t> </a:t>
            </a:r>
            <a:r>
              <a:rPr lang="en-US" i="1" dirty="0" err="1"/>
              <a:t>Naba</a:t>
            </a:r>
            <a:r>
              <a:rPr lang="en-US" dirty="0"/>
              <a:t> implies </a:t>
            </a:r>
            <a:r>
              <a:rPr lang="en-US" b="1" dirty="0">
                <a:solidFill>
                  <a:srgbClr val="008000"/>
                </a:solidFill>
              </a:rPr>
              <a:t>the news </a:t>
            </a:r>
            <a:r>
              <a:rPr lang="en-US" dirty="0">
                <a:solidFill>
                  <a:srgbClr val="008000"/>
                </a:solidFill>
              </a:rPr>
              <a:t>of Resurrection and </a:t>
            </a:r>
            <a:r>
              <a:rPr lang="en-US" dirty="0" smtClean="0">
                <a:solidFill>
                  <a:srgbClr val="008000"/>
                </a:solidFill>
              </a:rPr>
              <a:t>Hereafter</a:t>
            </a:r>
            <a:r>
              <a:rPr lang="en-US" dirty="0" smtClean="0"/>
              <a:t>.</a:t>
            </a:r>
            <a:endParaRPr lang="en-US" dirty="0"/>
          </a:p>
          <a:p>
            <a:r>
              <a:rPr lang="en-US" b="1" dirty="0"/>
              <a:t>Period of </a:t>
            </a:r>
            <a:r>
              <a:rPr lang="en-US" b="1" dirty="0" smtClean="0"/>
              <a:t>Revelation-</a:t>
            </a:r>
            <a:r>
              <a:rPr lang="en-US" dirty="0" smtClean="0"/>
              <a:t>The </a:t>
            </a:r>
            <a:r>
              <a:rPr lang="en-US" dirty="0"/>
              <a:t>theme of all the </a:t>
            </a:r>
            <a:r>
              <a:rPr lang="en-US" dirty="0" err="1"/>
              <a:t>Surahs</a:t>
            </a:r>
            <a:r>
              <a:rPr lang="en-US" dirty="0"/>
              <a:t>, from </a:t>
            </a:r>
            <a:r>
              <a:rPr lang="en-US" dirty="0" smtClean="0"/>
              <a:t>Al-</a:t>
            </a:r>
            <a:r>
              <a:rPr lang="en-US" dirty="0" err="1" smtClean="0"/>
              <a:t>Qiyamah</a:t>
            </a:r>
            <a:r>
              <a:rPr lang="en-US" dirty="0" smtClean="0"/>
              <a:t> (75</a:t>
            </a:r>
            <a:r>
              <a:rPr lang="en-US" baseline="30000" dirty="0" smtClean="0"/>
              <a:t>th</a:t>
            </a:r>
            <a:r>
              <a:rPr lang="en-US" dirty="0" smtClean="0"/>
              <a:t>) </a:t>
            </a:r>
            <a:r>
              <a:rPr lang="en-US" dirty="0"/>
              <a:t>to </a:t>
            </a:r>
            <a:r>
              <a:rPr lang="en-US" dirty="0" smtClean="0"/>
              <a:t>An-</a:t>
            </a:r>
            <a:r>
              <a:rPr lang="en-US" dirty="0" err="1" smtClean="0"/>
              <a:t>Naziat</a:t>
            </a:r>
            <a:r>
              <a:rPr lang="en-US" dirty="0" smtClean="0"/>
              <a:t> (79</a:t>
            </a:r>
            <a:r>
              <a:rPr lang="en-US" baseline="30000" dirty="0" smtClean="0"/>
              <a:t>th</a:t>
            </a:r>
            <a:r>
              <a:rPr lang="en-US" dirty="0" smtClean="0"/>
              <a:t>), </a:t>
            </a:r>
            <a:r>
              <a:rPr lang="en-US" dirty="0"/>
              <a:t>closely resembles one another's, and all these </a:t>
            </a:r>
            <a:r>
              <a:rPr lang="en-US" dirty="0" smtClean="0"/>
              <a:t>have </a:t>
            </a:r>
            <a:r>
              <a:rPr lang="en-US" dirty="0"/>
              <a:t>been </a:t>
            </a:r>
            <a:r>
              <a:rPr lang="en-US" dirty="0">
                <a:solidFill>
                  <a:srgbClr val="C00000"/>
                </a:solidFill>
              </a:rPr>
              <a:t>revealed in the earliest period at </a:t>
            </a:r>
            <a:r>
              <a:rPr lang="en-US" dirty="0" smtClean="0">
                <a:solidFill>
                  <a:srgbClr val="C00000"/>
                </a:solidFill>
              </a:rPr>
              <a:t>Makkah</a:t>
            </a:r>
            <a:r>
              <a:rPr lang="en-US" dirty="0" smtClean="0"/>
              <a:t>. </a:t>
            </a:r>
            <a:r>
              <a:rPr lang="en-US" b="1" dirty="0" smtClean="0"/>
              <a:t>Its </a:t>
            </a:r>
            <a:r>
              <a:rPr lang="en-US" b="1" dirty="0"/>
              <a:t>theme </a:t>
            </a:r>
            <a:r>
              <a:rPr lang="en-US" dirty="0"/>
              <a:t>also is </a:t>
            </a:r>
            <a:r>
              <a:rPr lang="en-US" dirty="0" smtClean="0">
                <a:solidFill>
                  <a:srgbClr val="C00000"/>
                </a:solidFill>
              </a:rPr>
              <a:t>to affirm </a:t>
            </a:r>
            <a:r>
              <a:rPr lang="en-US" dirty="0">
                <a:solidFill>
                  <a:srgbClr val="C00000"/>
                </a:solidFill>
              </a:rPr>
              <a:t>the Resurrection and Hereafter, and to warn the people of the consequences of acknowledging or </a:t>
            </a:r>
            <a:r>
              <a:rPr lang="en-US" dirty="0" err="1">
                <a:solidFill>
                  <a:srgbClr val="C00000"/>
                </a:solidFill>
              </a:rPr>
              <a:t>disacknowledging</a:t>
            </a:r>
            <a:r>
              <a:rPr lang="en-US" dirty="0">
                <a:solidFill>
                  <a:srgbClr val="C00000"/>
                </a:solidFill>
              </a:rPr>
              <a:t> it</a:t>
            </a:r>
            <a:r>
              <a:rPr lang="en-US" dirty="0" smtClean="0"/>
              <a:t>.</a:t>
            </a:r>
          </a:p>
          <a:p>
            <a:r>
              <a:rPr lang="en-US" dirty="0"/>
              <a:t>The Surah opens by shunning the enquirers and the inquiry. It wonders that anyone should raise doubts about Resurrection and Judgment, which were central points of bitter controversy. For the unbelievers could hardly imagine that Resurrection was possible. By adding ‘great’ to it an implicit threat has been given that it is dreadful, horrifying and overwhelming. </a:t>
            </a:r>
          </a:p>
          <a:p>
            <a:pPr marL="0" indent="0">
              <a:buNone/>
            </a:pPr>
            <a:endParaRPr lang="en-US" dirty="0" smtClean="0"/>
          </a:p>
          <a:p>
            <a:endParaRPr lang="en-US" dirty="0"/>
          </a:p>
          <a:p>
            <a:endParaRPr lang="en-US" dirty="0"/>
          </a:p>
        </p:txBody>
      </p:sp>
      <p:sp>
        <p:nvSpPr>
          <p:cNvPr id="4" name="Date Placeholder 3">
            <a:extLst>
              <a:ext uri="{FF2B5EF4-FFF2-40B4-BE49-F238E27FC236}">
                <a16:creationId xmlns:a16="http://schemas.microsoft.com/office/drawing/2014/main" id="{BBC24215-148D-7C46-B329-C3A34890EE5B}"/>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a:extLst>
              <a:ext uri="{FF2B5EF4-FFF2-40B4-BE49-F238E27FC236}">
                <a16:creationId xmlns:a16="http://schemas.microsoft.com/office/drawing/2014/main" id="{6423ACA8-18B5-464B-8691-146DA53007CC}"/>
              </a:ext>
            </a:extLst>
          </p:cNvPr>
          <p:cNvSpPr>
            <a:spLocks noGrp="1"/>
          </p:cNvSpPr>
          <p:nvPr>
            <p:ph type="sldNum" sz="quarter" idx="12"/>
          </p:nvPr>
        </p:nvSpPr>
        <p:spPr/>
        <p:txBody>
          <a:bodyPr/>
          <a:lstStyle/>
          <a:p>
            <a:fld id="{C8784B88-F3D9-6A4F-9660-1A0A1E561ED7}" type="slidenum">
              <a:rPr lang="en-US" smtClean="0"/>
              <a:t>12</a:t>
            </a:fld>
            <a:endParaRPr lang="en-US"/>
          </a:p>
        </p:txBody>
      </p:sp>
    </p:spTree>
    <p:extLst>
      <p:ext uri="{BB962C8B-B14F-4D97-AF65-F5344CB8AC3E}">
        <p14:creationId xmlns:p14="http://schemas.microsoft.com/office/powerpoint/2010/main" val="410493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Tafseer</a:t>
            </a:r>
            <a:r>
              <a:rPr lang="en-US" sz="2800" dirty="0" smtClean="0"/>
              <a:t> of Surah al-</a:t>
            </a:r>
            <a:r>
              <a:rPr lang="en-US" sz="2800" dirty="0" err="1" smtClean="0"/>
              <a:t>Naba</a:t>
            </a:r>
            <a:r>
              <a:rPr lang="en-US" sz="2800" dirty="0" smtClean="0"/>
              <a:t>’:</a:t>
            </a:r>
            <a:br>
              <a:rPr lang="en-US" sz="2800" dirty="0" smtClean="0"/>
            </a:br>
            <a:r>
              <a:rPr lang="en-US" sz="2800" dirty="0" err="1" smtClean="0"/>
              <a:t>Ayaat</a:t>
            </a:r>
            <a:r>
              <a:rPr lang="en-US" sz="2800" dirty="0" smtClean="0"/>
              <a:t> </a:t>
            </a:r>
            <a:r>
              <a:rPr lang="en-US" sz="2800" dirty="0"/>
              <a:t>1-16 – Proof of Allah’s Power and Ability </a:t>
            </a:r>
            <a:r>
              <a:rPr lang="en-US" sz="2800" dirty="0" smtClean="0"/>
              <a:t/>
            </a:r>
            <a:br>
              <a:rPr lang="en-US" sz="2800" dirty="0" smtClean="0"/>
            </a:br>
            <a:r>
              <a:rPr lang="en-US" sz="2800" dirty="0" smtClean="0"/>
              <a:t>to </a:t>
            </a:r>
            <a:r>
              <a:rPr lang="en-US" sz="2800" dirty="0"/>
              <a:t>Resurrect the Dead</a:t>
            </a:r>
          </a:p>
        </p:txBody>
      </p:sp>
      <p:pic>
        <p:nvPicPr>
          <p:cNvPr id="6" name="Content Placeholder 5"/>
          <p:cNvPicPr>
            <a:picLocks noGrp="1" noChangeAspect="1"/>
          </p:cNvPicPr>
          <p:nvPr>
            <p:ph idx="1"/>
          </p:nvPr>
        </p:nvPicPr>
        <p:blipFill>
          <a:blip r:embed="rId2"/>
          <a:stretch>
            <a:fillRect/>
          </a:stretch>
        </p:blipFill>
        <p:spPr>
          <a:xfrm>
            <a:off x="838200" y="1690687"/>
            <a:ext cx="10515600" cy="4837119"/>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13</a:t>
            </a:fld>
            <a:endParaRPr lang="en-US"/>
          </a:p>
        </p:txBody>
      </p:sp>
    </p:spTree>
    <p:extLst>
      <p:ext uri="{BB962C8B-B14F-4D97-AF65-F5344CB8AC3E}">
        <p14:creationId xmlns:p14="http://schemas.microsoft.com/office/powerpoint/2010/main" val="418246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837117"/>
          </a:xfrm>
        </p:spPr>
        <p:txBody>
          <a:bodyPr>
            <a:noAutofit/>
          </a:bodyPr>
          <a:lstStyle/>
          <a:p>
            <a:r>
              <a:rPr lang="en-US" sz="1400" dirty="0" smtClean="0"/>
              <a:t>The </a:t>
            </a:r>
            <a:r>
              <a:rPr lang="en-US" sz="1400" dirty="0"/>
              <a:t>Surah does not provide any more details about the event in question rather a threat is given, </a:t>
            </a:r>
            <a:r>
              <a:rPr lang="en-US" sz="1400" dirty="0">
                <a:solidFill>
                  <a:srgbClr val="008000"/>
                </a:solidFill>
              </a:rPr>
              <a:t>“No! They are going to know. Then, no! They are going to know</a:t>
            </a:r>
            <a:r>
              <a:rPr lang="en-US" sz="1400" dirty="0" smtClean="0">
                <a:solidFill>
                  <a:srgbClr val="008000"/>
                </a:solidFill>
              </a:rPr>
              <a:t>,”</a:t>
            </a:r>
            <a:r>
              <a:rPr lang="en-US" sz="1400" dirty="0" smtClean="0"/>
              <a:t>. </a:t>
            </a:r>
            <a:r>
              <a:rPr lang="en-US" sz="1400" dirty="0"/>
              <a:t>The Arabic term, </a:t>
            </a:r>
            <a:r>
              <a:rPr lang="en-US" sz="1400" b="1" i="1" dirty="0" err="1">
                <a:solidFill>
                  <a:srgbClr val="008000"/>
                </a:solidFill>
              </a:rPr>
              <a:t>kalla</a:t>
            </a:r>
            <a:r>
              <a:rPr lang="en-US" sz="1400" dirty="0"/>
              <a:t>, denotes strong shunning. The repetition of the entire sentence adds force to the threat implied</a:t>
            </a:r>
            <a:r>
              <a:rPr lang="en-US" sz="1400" dirty="0" smtClean="0"/>
              <a:t>.</a:t>
            </a:r>
          </a:p>
          <a:p>
            <a:r>
              <a:rPr lang="en-US" sz="1400" dirty="0"/>
              <a:t>The Surah then puts aside, apparently, that great event only to pick it up later on. We are then taken on a quick round of the universe in which we see a multitude of scenes, creatures and phenomena. Contemplation of which strongly shakes any human heart. W</a:t>
            </a:r>
            <a:r>
              <a:rPr lang="en-US" sz="1400" dirty="0" smtClean="0"/>
              <a:t>hich </a:t>
            </a:r>
            <a:r>
              <a:rPr lang="en-US" sz="1400" dirty="0"/>
              <a:t>provide strong evidence of the deliberate planning and designing which go into their creation</a:t>
            </a:r>
            <a:r>
              <a:rPr lang="en-US" sz="1400" dirty="0" smtClean="0"/>
              <a:t>.</a:t>
            </a:r>
          </a:p>
          <a:p>
            <a:r>
              <a:rPr lang="en-US" sz="1400" dirty="0" smtClean="0"/>
              <a:t>It takes </a:t>
            </a:r>
            <a:r>
              <a:rPr lang="en-US" sz="1400" dirty="0"/>
              <a:t>us across the earth and the mountains, </a:t>
            </a:r>
            <a:r>
              <a:rPr lang="en-US" sz="1400" dirty="0">
                <a:solidFill>
                  <a:srgbClr val="008000"/>
                </a:solidFill>
              </a:rPr>
              <a:t>“And We created you in pairs,” </a:t>
            </a:r>
            <a:r>
              <a:rPr lang="en-US" sz="1400" dirty="0" smtClean="0"/>
              <a:t>meaning</a:t>
            </a:r>
            <a:r>
              <a:rPr lang="en-US" sz="1400" dirty="0"/>
              <a:t>, male and female so that procreation is achieved. </a:t>
            </a:r>
            <a:r>
              <a:rPr lang="en-US" sz="1400" dirty="0">
                <a:solidFill>
                  <a:srgbClr val="008000"/>
                </a:solidFill>
              </a:rPr>
              <a:t>“And made your sleep [a means for] rest,” </a:t>
            </a:r>
            <a:r>
              <a:rPr lang="en-US" sz="1400" dirty="0" smtClean="0"/>
              <a:t>meaning </a:t>
            </a:r>
            <a:r>
              <a:rPr lang="en-US" sz="1400" dirty="0"/>
              <a:t>a cessation of movement in order to attain rest from the frequent repetition and going about in search of livelihood during the day. </a:t>
            </a:r>
            <a:r>
              <a:rPr lang="en-US" sz="1400" dirty="0">
                <a:solidFill>
                  <a:srgbClr val="008000"/>
                </a:solidFill>
              </a:rPr>
              <a:t>“And made the night as clothing,” </a:t>
            </a:r>
            <a:r>
              <a:rPr lang="en-US" sz="1400" dirty="0" smtClean="0"/>
              <a:t>meaning</a:t>
            </a:r>
            <a:r>
              <a:rPr lang="en-US" sz="1400" dirty="0"/>
              <a:t>, its shade and darkness covers the people. The day, on the other hand has been made radiant, luminous, and shining so that the people would be able to move about in it. By it there are able to come and go for their livelihood, earning, business dealings and other than that as well. </a:t>
            </a:r>
            <a:r>
              <a:rPr lang="en-US" sz="1400" dirty="0" smtClean="0">
                <a:solidFill>
                  <a:srgbClr val="008000"/>
                </a:solidFill>
              </a:rPr>
              <a:t>“And </a:t>
            </a:r>
            <a:r>
              <a:rPr lang="en-US" sz="1400" dirty="0">
                <a:solidFill>
                  <a:srgbClr val="008000"/>
                </a:solidFill>
              </a:rPr>
              <a:t>constructed above you seven strong [heavens],” </a:t>
            </a:r>
            <a:r>
              <a:rPr lang="en-US" sz="1400" dirty="0" smtClean="0"/>
              <a:t>Sun </a:t>
            </a:r>
            <a:r>
              <a:rPr lang="en-US" sz="1400" dirty="0"/>
              <a:t>is like a shining </a:t>
            </a:r>
            <a:r>
              <a:rPr lang="en-US" sz="1400" dirty="0" smtClean="0"/>
              <a:t>lamp</a:t>
            </a:r>
            <a:r>
              <a:rPr lang="ar-EG" sz="1600" dirty="0" smtClean="0"/>
              <a:t>وَهَّاجًا</a:t>
            </a:r>
            <a:r>
              <a:rPr lang="ar-EG" sz="1400" dirty="0" smtClean="0"/>
              <a:t> </a:t>
            </a:r>
            <a:r>
              <a:rPr lang="en-US" sz="1400" dirty="0" smtClean="0"/>
              <a:t> giving </a:t>
            </a:r>
            <a:r>
              <a:rPr lang="en-US" sz="1400" dirty="0"/>
              <a:t>light and heat to the entire world. It also plays an important part in forming the clouds by evaporating sea water. This is how grains, vegetables, bushes and wide-branching trees grow. </a:t>
            </a:r>
          </a:p>
        </p:txBody>
      </p:sp>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14</a:t>
            </a:fld>
            <a:endParaRPr lang="en-US"/>
          </a:p>
        </p:txBody>
      </p:sp>
      <p:sp>
        <p:nvSpPr>
          <p:cNvPr id="6" name="Title 1"/>
          <p:cNvSpPr>
            <a:spLocks noGrp="1"/>
          </p:cNvSpPr>
          <p:nvPr>
            <p:ph type="title"/>
          </p:nvPr>
        </p:nvSpPr>
        <p:spPr/>
        <p:txBody>
          <a:bodyPr>
            <a:normAutofit/>
          </a:bodyPr>
          <a:lstStyle/>
          <a:p>
            <a:r>
              <a:rPr lang="en-US" sz="2800" dirty="0" err="1" smtClean="0"/>
              <a:t>Tafseer</a:t>
            </a:r>
            <a:r>
              <a:rPr lang="en-US" sz="2800" dirty="0" smtClean="0"/>
              <a:t> of Surah al-</a:t>
            </a:r>
            <a:r>
              <a:rPr lang="en-US" sz="2800" dirty="0" err="1" smtClean="0"/>
              <a:t>Naba</a:t>
            </a:r>
            <a:r>
              <a:rPr lang="en-US" sz="2800" dirty="0" smtClean="0"/>
              <a:t>’:</a:t>
            </a:r>
            <a:br>
              <a:rPr lang="en-US" sz="2800" dirty="0" smtClean="0"/>
            </a:br>
            <a:r>
              <a:rPr lang="en-US" sz="2800" dirty="0" err="1" smtClean="0"/>
              <a:t>Ayaat</a:t>
            </a:r>
            <a:r>
              <a:rPr lang="en-US" sz="2800" dirty="0" smtClean="0"/>
              <a:t> </a:t>
            </a:r>
            <a:r>
              <a:rPr lang="en-US" sz="2800" dirty="0"/>
              <a:t>1-16 – Proof of Allah’s Power and Ability </a:t>
            </a:r>
            <a:r>
              <a:rPr lang="en-US" sz="2800" dirty="0" smtClean="0"/>
              <a:t/>
            </a:r>
            <a:br>
              <a:rPr lang="en-US" sz="2800" dirty="0" smtClean="0"/>
            </a:br>
            <a:r>
              <a:rPr lang="en-US" sz="2800" dirty="0" smtClean="0"/>
              <a:t>to </a:t>
            </a:r>
            <a:r>
              <a:rPr lang="en-US" sz="2800" dirty="0"/>
              <a:t>Resurrect the Dead</a:t>
            </a:r>
          </a:p>
        </p:txBody>
      </p:sp>
    </p:spTree>
    <p:extLst>
      <p:ext uri="{BB962C8B-B14F-4D97-AF65-F5344CB8AC3E}">
        <p14:creationId xmlns:p14="http://schemas.microsoft.com/office/powerpoint/2010/main" val="1574645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Tafseer</a:t>
            </a:r>
            <a:r>
              <a:rPr lang="en-US" sz="2800" dirty="0" smtClean="0"/>
              <a:t> of </a:t>
            </a:r>
            <a:r>
              <a:rPr lang="en-US" sz="2800" dirty="0"/>
              <a:t>Surah al-</a:t>
            </a:r>
            <a:r>
              <a:rPr lang="en-US" sz="2800" dirty="0" err="1"/>
              <a:t>Naba</a:t>
            </a:r>
            <a:r>
              <a:rPr lang="en-US" sz="2800" dirty="0"/>
              <a:t>’ </a:t>
            </a:r>
            <a:r>
              <a:rPr lang="en-US" sz="2800" dirty="0" smtClean="0"/>
              <a:t/>
            </a:r>
            <a:br>
              <a:rPr lang="en-US" sz="2800" dirty="0" smtClean="0"/>
            </a:br>
            <a:r>
              <a:rPr lang="en-US" sz="2800" dirty="0" err="1" smtClean="0"/>
              <a:t>Ayaat</a:t>
            </a:r>
            <a:r>
              <a:rPr lang="en-US" sz="2800" dirty="0" smtClean="0"/>
              <a:t> </a:t>
            </a:r>
            <a:r>
              <a:rPr lang="en-US" sz="2800" dirty="0"/>
              <a:t>17-20 – Indeed, the Day of Judgment is </a:t>
            </a:r>
            <a:r>
              <a:rPr lang="en-US" sz="2800" dirty="0" smtClean="0"/>
              <a:t/>
            </a:r>
            <a:br>
              <a:rPr lang="en-US" sz="2800" dirty="0" smtClean="0"/>
            </a:br>
            <a:r>
              <a:rPr lang="en-US" sz="2800" dirty="0" smtClean="0"/>
              <a:t>an </a:t>
            </a:r>
            <a:r>
              <a:rPr lang="en-US" sz="2800" dirty="0"/>
              <a:t>Appointed Time</a:t>
            </a:r>
          </a:p>
        </p:txBody>
      </p:sp>
      <p:pic>
        <p:nvPicPr>
          <p:cNvPr id="6" name="Content Placeholder 5"/>
          <p:cNvPicPr>
            <a:picLocks noGrp="1" noChangeAspect="1"/>
          </p:cNvPicPr>
          <p:nvPr>
            <p:ph idx="1"/>
          </p:nvPr>
        </p:nvPicPr>
        <p:blipFill>
          <a:blip r:embed="rId2"/>
          <a:stretch>
            <a:fillRect/>
          </a:stretch>
        </p:blipFill>
        <p:spPr>
          <a:xfrm>
            <a:off x="1110342" y="1690688"/>
            <a:ext cx="9940835" cy="4723175"/>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15</a:t>
            </a:fld>
            <a:endParaRPr lang="en-US"/>
          </a:p>
        </p:txBody>
      </p:sp>
    </p:spTree>
    <p:extLst>
      <p:ext uri="{BB962C8B-B14F-4D97-AF65-F5344CB8AC3E}">
        <p14:creationId xmlns:p14="http://schemas.microsoft.com/office/powerpoint/2010/main" val="11785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Creation is not without purpose. The Creator, who has accurately measured human life and carefully provided perfect harmony between it and the universe, will not let people just live and die in vain. Reason cannot accept that those who do good and the evildoers should both end in dust. The rightly-guided and the straying folk, the just and the tyrants cannot all share the same fate. There must be a day when everything is judged and evaluated. </a:t>
            </a:r>
            <a:r>
              <a:rPr lang="en-US" dirty="0" smtClean="0"/>
              <a:t>“</a:t>
            </a:r>
            <a:r>
              <a:rPr lang="en-US" dirty="0">
                <a:solidFill>
                  <a:srgbClr val="008000"/>
                </a:solidFill>
              </a:rPr>
              <a:t>Indeed, the Day of Judgment is an appointed time,”</a:t>
            </a:r>
            <a:r>
              <a:rPr lang="en-US" dirty="0"/>
              <a:t> </a:t>
            </a:r>
            <a:r>
              <a:rPr lang="en-US" dirty="0" smtClean="0"/>
              <a:t>It </a:t>
            </a:r>
            <a:r>
              <a:rPr lang="en-US" dirty="0"/>
              <a:t>is a day when upheaval overtakes the universe and destroys its systems, </a:t>
            </a:r>
            <a:r>
              <a:rPr lang="en-US" dirty="0">
                <a:solidFill>
                  <a:srgbClr val="008000"/>
                </a:solidFill>
              </a:rPr>
              <a:t>“the Day the Horn is blown and you will come forth in multitudes</a:t>
            </a:r>
            <a:r>
              <a:rPr lang="en-US" dirty="0" smtClean="0">
                <a:solidFill>
                  <a:srgbClr val="008000"/>
                </a:solidFill>
              </a:rPr>
              <a:t>,”</a:t>
            </a:r>
          </a:p>
          <a:p>
            <a:r>
              <a:rPr lang="en-US" dirty="0"/>
              <a:t>All in all, horror is apparent in the upheaval which envelops the universe as well as in men’s resurrection after the Trumpet is blown. Such is the Day of Decision carefully and wisely fixed.</a:t>
            </a:r>
          </a:p>
        </p:txBody>
      </p:sp>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16</a:t>
            </a:fld>
            <a:endParaRPr lang="en-US"/>
          </a:p>
        </p:txBody>
      </p:sp>
      <p:sp>
        <p:nvSpPr>
          <p:cNvPr id="7" name="Title 1"/>
          <p:cNvSpPr>
            <a:spLocks noGrp="1"/>
          </p:cNvSpPr>
          <p:nvPr>
            <p:ph type="title"/>
          </p:nvPr>
        </p:nvSpPr>
        <p:spPr/>
        <p:txBody>
          <a:bodyPr>
            <a:normAutofit/>
          </a:bodyPr>
          <a:lstStyle/>
          <a:p>
            <a:r>
              <a:rPr lang="en-US" sz="2800" dirty="0" err="1" smtClean="0"/>
              <a:t>Tafseer</a:t>
            </a:r>
            <a:r>
              <a:rPr lang="en-US" sz="2800" dirty="0" smtClean="0"/>
              <a:t> of </a:t>
            </a:r>
            <a:r>
              <a:rPr lang="en-US" sz="2800" dirty="0"/>
              <a:t>Surah al-</a:t>
            </a:r>
            <a:r>
              <a:rPr lang="en-US" sz="2800" dirty="0" err="1"/>
              <a:t>Naba</a:t>
            </a:r>
            <a:r>
              <a:rPr lang="en-US" sz="2800" dirty="0"/>
              <a:t>’ </a:t>
            </a:r>
            <a:r>
              <a:rPr lang="en-US" sz="2800" dirty="0" smtClean="0"/>
              <a:t/>
            </a:r>
            <a:br>
              <a:rPr lang="en-US" sz="2800" dirty="0" smtClean="0"/>
            </a:br>
            <a:r>
              <a:rPr lang="en-US" sz="2800" dirty="0" err="1" smtClean="0"/>
              <a:t>Ayaat</a:t>
            </a:r>
            <a:r>
              <a:rPr lang="en-US" sz="2800" dirty="0" smtClean="0"/>
              <a:t> </a:t>
            </a:r>
            <a:r>
              <a:rPr lang="en-US" sz="2800" dirty="0"/>
              <a:t>17-20 – Indeed, the Day of Judgment is </a:t>
            </a:r>
            <a:r>
              <a:rPr lang="en-US" sz="2800" dirty="0" smtClean="0"/>
              <a:t/>
            </a:r>
            <a:br>
              <a:rPr lang="en-US" sz="2800" dirty="0" smtClean="0"/>
            </a:br>
            <a:r>
              <a:rPr lang="en-US" sz="2800" dirty="0" smtClean="0"/>
              <a:t>an </a:t>
            </a:r>
            <a:r>
              <a:rPr lang="en-US" sz="2800" dirty="0"/>
              <a:t>Appointed Time</a:t>
            </a:r>
          </a:p>
        </p:txBody>
      </p:sp>
    </p:spTree>
    <p:extLst>
      <p:ext uri="{BB962C8B-B14F-4D97-AF65-F5344CB8AC3E}">
        <p14:creationId xmlns:p14="http://schemas.microsoft.com/office/powerpoint/2010/main" val="344559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Tafseer</a:t>
            </a:r>
            <a:r>
              <a:rPr lang="en-US" sz="3200" dirty="0" smtClean="0"/>
              <a:t> of </a:t>
            </a:r>
            <a:r>
              <a:rPr lang="en-US" sz="3200" dirty="0"/>
              <a:t>Surah al-</a:t>
            </a:r>
            <a:r>
              <a:rPr lang="en-US" sz="3200" dirty="0" err="1"/>
              <a:t>Naba</a:t>
            </a:r>
            <a:r>
              <a:rPr lang="en-US" sz="3200" dirty="0" smtClean="0"/>
              <a:t>’ </a:t>
            </a:r>
            <a:br>
              <a:rPr lang="en-US" sz="3200" dirty="0" smtClean="0"/>
            </a:br>
            <a:r>
              <a:rPr lang="en-US" sz="3200" dirty="0" err="1" smtClean="0"/>
              <a:t>Ayaat</a:t>
            </a:r>
            <a:r>
              <a:rPr lang="en-US" sz="3200" dirty="0" smtClean="0"/>
              <a:t> </a:t>
            </a:r>
            <a:r>
              <a:rPr lang="en-US" sz="3200" dirty="0"/>
              <a:t>21-36 – Reward and Reckoning</a:t>
            </a:r>
          </a:p>
        </p:txBody>
      </p:sp>
      <p:pic>
        <p:nvPicPr>
          <p:cNvPr id="6" name="Content Placeholder 5"/>
          <p:cNvPicPr>
            <a:picLocks noGrp="1" noChangeAspect="1"/>
          </p:cNvPicPr>
          <p:nvPr>
            <p:ph idx="1"/>
          </p:nvPr>
        </p:nvPicPr>
        <p:blipFill>
          <a:blip r:embed="rId2"/>
          <a:stretch>
            <a:fillRect/>
          </a:stretch>
        </p:blipFill>
        <p:spPr>
          <a:xfrm>
            <a:off x="838200" y="1690576"/>
            <a:ext cx="10515600" cy="4837230"/>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17</a:t>
            </a:fld>
            <a:endParaRPr lang="en-US"/>
          </a:p>
        </p:txBody>
      </p:sp>
    </p:spTree>
    <p:extLst>
      <p:ext uri="{BB962C8B-B14F-4D97-AF65-F5344CB8AC3E}">
        <p14:creationId xmlns:p14="http://schemas.microsoft.com/office/powerpoint/2010/main" val="164297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837117"/>
          </a:xfrm>
        </p:spPr>
        <p:txBody>
          <a:bodyPr>
            <a:normAutofit fontScale="55000" lnSpcReduction="20000"/>
          </a:bodyPr>
          <a:lstStyle/>
          <a:p>
            <a:r>
              <a:rPr lang="en-US" dirty="0"/>
              <a:t>The Surah takes another step, beyond Resurrection, to describe the fate of the tyrant unbelievers and also that of the righteous. It begins with the former group who raise doubts about the fateful tiding, </a:t>
            </a:r>
            <a:r>
              <a:rPr lang="en-US" dirty="0">
                <a:solidFill>
                  <a:srgbClr val="008000"/>
                </a:solidFill>
              </a:rPr>
              <a:t>“Indeed, Hell has been lying in wait for the transgressors, a place of return, in which they will remain for ages [unending</a:t>
            </a:r>
            <a:r>
              <a:rPr lang="en-US" dirty="0" smtClean="0">
                <a:solidFill>
                  <a:srgbClr val="008000"/>
                </a:solidFill>
              </a:rPr>
              <a:t>],”</a:t>
            </a:r>
          </a:p>
          <a:p>
            <a:r>
              <a:rPr lang="en-US" dirty="0">
                <a:solidFill>
                  <a:srgbClr val="008000"/>
                </a:solidFill>
              </a:rPr>
              <a:t>“Indeed, they were not expecting an account. And denied Our </a:t>
            </a:r>
            <a:r>
              <a:rPr lang="en-US" i="1" dirty="0" err="1">
                <a:solidFill>
                  <a:srgbClr val="008000"/>
                </a:solidFill>
              </a:rPr>
              <a:t>ayaat</a:t>
            </a:r>
            <a:r>
              <a:rPr lang="en-US" dirty="0">
                <a:solidFill>
                  <a:srgbClr val="008000"/>
                </a:solidFill>
              </a:rPr>
              <a:t> with [emphatic] denial.”</a:t>
            </a:r>
            <a:r>
              <a:rPr lang="en-US" b="1" dirty="0"/>
              <a:t> </a:t>
            </a:r>
            <a:r>
              <a:rPr lang="en-US" dirty="0" smtClean="0"/>
              <a:t>Their </a:t>
            </a:r>
            <a:r>
              <a:rPr lang="en-US" dirty="0"/>
              <a:t>denial, as the Arabic text suggests, is strongly emphatic and stubbornly upheld. But Allah </a:t>
            </a:r>
            <a:r>
              <a:rPr lang="en-US" i="1" dirty="0" err="1"/>
              <a:t>subhanahu</a:t>
            </a:r>
            <a:r>
              <a:rPr lang="en-US" i="1" dirty="0"/>
              <a:t> </a:t>
            </a:r>
            <a:r>
              <a:rPr lang="en-US" i="1" dirty="0" err="1"/>
              <a:t>wa</a:t>
            </a:r>
            <a:r>
              <a:rPr lang="en-US" i="1" dirty="0"/>
              <a:t> </a:t>
            </a:r>
            <a:r>
              <a:rPr lang="en-US" i="1" dirty="0" err="1"/>
              <a:t>ta’ala</a:t>
            </a:r>
            <a:r>
              <a:rPr lang="en-US" dirty="0"/>
              <a:t> keeps a meticulous record which does not leave out anything they do or say, </a:t>
            </a:r>
            <a:r>
              <a:rPr lang="en-US" dirty="0">
                <a:solidFill>
                  <a:srgbClr val="008000"/>
                </a:solidFill>
              </a:rPr>
              <a:t>“But all things We have enumerated in writing</a:t>
            </a:r>
            <a:r>
              <a:rPr lang="en-US" dirty="0">
                <a:solidFill>
                  <a:srgbClr val="008000"/>
                </a:solidFill>
              </a:rPr>
              <a:t>,” “So taste [the penalty], and never will We increase you except in torment</a:t>
            </a:r>
            <a:r>
              <a:rPr lang="en-US" dirty="0" smtClean="0">
                <a:solidFill>
                  <a:srgbClr val="008000"/>
                </a:solidFill>
              </a:rPr>
              <a:t>.”</a:t>
            </a:r>
          </a:p>
          <a:p>
            <a:r>
              <a:rPr lang="en-US" dirty="0"/>
              <a:t>We then have the corresponding scene of the righteous in complete bliss, </a:t>
            </a:r>
            <a:r>
              <a:rPr lang="en-US" b="1" dirty="0"/>
              <a:t>“</a:t>
            </a:r>
            <a:r>
              <a:rPr lang="en-US" dirty="0">
                <a:solidFill>
                  <a:srgbClr val="008000"/>
                </a:solidFill>
              </a:rPr>
              <a:t>Indeed, for the righteous is attainment,”</a:t>
            </a:r>
            <a:r>
              <a:rPr lang="en-US" b="1" dirty="0"/>
              <a:t> </a:t>
            </a:r>
            <a:r>
              <a:rPr lang="en-US" dirty="0" smtClean="0"/>
              <a:t>If </a:t>
            </a:r>
            <a:r>
              <a:rPr lang="en-US" dirty="0"/>
              <a:t>hell is a vigilant watch guard which the tyrants cannot escape, the righteous, the God-fearing will end in a place of security. What a place it is: </a:t>
            </a:r>
            <a:r>
              <a:rPr lang="en-US" dirty="0">
                <a:solidFill>
                  <a:srgbClr val="008000"/>
                </a:solidFill>
              </a:rPr>
              <a:t>“gardens and grapevines</a:t>
            </a:r>
            <a:r>
              <a:rPr lang="en-US" dirty="0" smtClean="0">
                <a:solidFill>
                  <a:srgbClr val="008000"/>
                </a:solidFill>
              </a:rPr>
              <a:t>.” </a:t>
            </a:r>
            <a:r>
              <a:rPr lang="en-US" dirty="0" smtClean="0"/>
              <a:t>The </a:t>
            </a:r>
            <a:r>
              <a:rPr lang="en-US" dirty="0"/>
              <a:t>vine tree is specifically mentioned because it is well known to the addressees. The God-fearing will also have companions who are described here as high-bosomed and of equal age</a:t>
            </a:r>
            <a:r>
              <a:rPr lang="en-US" dirty="0" smtClean="0"/>
              <a:t>.</a:t>
            </a:r>
          </a:p>
          <a:p>
            <a:r>
              <a:rPr lang="en-US" dirty="0"/>
              <a:t>These luxuries are given a physical description so that we may better appreciate them. </a:t>
            </a:r>
            <a:r>
              <a:rPr lang="en-US" dirty="0" smtClean="0"/>
              <a:t>It </a:t>
            </a:r>
            <a:r>
              <a:rPr lang="en-US" dirty="0"/>
              <a:t>is a pure life </a:t>
            </a:r>
            <a:r>
              <a:rPr lang="en-US" dirty="0" smtClean="0"/>
              <a:t>there. </a:t>
            </a:r>
            <a:r>
              <a:rPr lang="en-US" dirty="0"/>
              <a:t>The reality is known to everyone, which means that there is no room for futile argument. Then follows the Qur’anic comment, </a:t>
            </a:r>
            <a:r>
              <a:rPr lang="en-US" dirty="0">
                <a:solidFill>
                  <a:srgbClr val="008000"/>
                </a:solidFill>
              </a:rPr>
              <a:t>“reward from your </a:t>
            </a:r>
            <a:r>
              <a:rPr lang="en-US" dirty="0" smtClean="0">
                <a:solidFill>
                  <a:srgbClr val="008000"/>
                </a:solidFill>
              </a:rPr>
              <a:t>Lord”.</a:t>
            </a:r>
            <a:endParaRPr lang="en-US" dirty="0">
              <a:solidFill>
                <a:srgbClr val="008000"/>
              </a:solidFill>
            </a:endParaRPr>
          </a:p>
        </p:txBody>
      </p:sp>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18</a:t>
            </a:fld>
            <a:endParaRPr lang="en-US"/>
          </a:p>
        </p:txBody>
      </p:sp>
      <p:sp>
        <p:nvSpPr>
          <p:cNvPr id="6" name="Title 1"/>
          <p:cNvSpPr>
            <a:spLocks noGrp="1"/>
          </p:cNvSpPr>
          <p:nvPr>
            <p:ph type="title"/>
          </p:nvPr>
        </p:nvSpPr>
        <p:spPr/>
        <p:txBody>
          <a:bodyPr>
            <a:normAutofit/>
          </a:bodyPr>
          <a:lstStyle/>
          <a:p>
            <a:r>
              <a:rPr lang="en-US" sz="3200" dirty="0" err="1" smtClean="0"/>
              <a:t>Tafseer</a:t>
            </a:r>
            <a:r>
              <a:rPr lang="en-US" sz="3200" dirty="0" smtClean="0"/>
              <a:t> of </a:t>
            </a:r>
            <a:r>
              <a:rPr lang="en-US" sz="3200" dirty="0"/>
              <a:t>Surah al-</a:t>
            </a:r>
            <a:r>
              <a:rPr lang="en-US" sz="3200" dirty="0" err="1"/>
              <a:t>Naba</a:t>
            </a:r>
            <a:r>
              <a:rPr lang="en-US" sz="3200" dirty="0" smtClean="0"/>
              <a:t>’ </a:t>
            </a:r>
            <a:br>
              <a:rPr lang="en-US" sz="3200" dirty="0" smtClean="0"/>
            </a:br>
            <a:r>
              <a:rPr lang="en-US" sz="3200" dirty="0" err="1" smtClean="0"/>
              <a:t>Ayaat</a:t>
            </a:r>
            <a:r>
              <a:rPr lang="en-US" sz="3200" dirty="0" smtClean="0"/>
              <a:t> </a:t>
            </a:r>
            <a:r>
              <a:rPr lang="en-US" sz="3200" dirty="0"/>
              <a:t>21-36 – Reward and Reckoning</a:t>
            </a:r>
          </a:p>
        </p:txBody>
      </p:sp>
    </p:spTree>
    <p:extLst>
      <p:ext uri="{BB962C8B-B14F-4D97-AF65-F5344CB8AC3E}">
        <p14:creationId xmlns:p14="http://schemas.microsoft.com/office/powerpoint/2010/main" val="3440719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Tafseer</a:t>
            </a:r>
            <a:r>
              <a:rPr lang="en-US" sz="3200" dirty="0" smtClean="0"/>
              <a:t> of </a:t>
            </a:r>
            <a:r>
              <a:rPr lang="en-US" sz="3200" dirty="0"/>
              <a:t>Surah al-</a:t>
            </a:r>
            <a:r>
              <a:rPr lang="en-US" sz="3200" dirty="0" err="1"/>
              <a:t>Naba</a:t>
            </a:r>
            <a:r>
              <a:rPr lang="en-US" sz="3200" dirty="0"/>
              <a:t>’ </a:t>
            </a:r>
            <a:r>
              <a:rPr lang="en-US" sz="3200" dirty="0" smtClean="0"/>
              <a:t/>
            </a:r>
            <a:br>
              <a:rPr lang="en-US" sz="3200" dirty="0" smtClean="0"/>
            </a:br>
            <a:r>
              <a:rPr lang="en-US" sz="3200" dirty="0" err="1" smtClean="0"/>
              <a:t>Ayaat</a:t>
            </a:r>
            <a:r>
              <a:rPr lang="en-US" sz="3200" dirty="0" smtClean="0"/>
              <a:t> </a:t>
            </a:r>
            <a:r>
              <a:rPr lang="en-US" sz="3200" dirty="0"/>
              <a:t>37-40 – Man will Wish He was Dust</a:t>
            </a:r>
          </a:p>
        </p:txBody>
      </p:sp>
      <p:pic>
        <p:nvPicPr>
          <p:cNvPr id="6" name="Content Placeholder 5"/>
          <p:cNvPicPr>
            <a:picLocks noGrp="1" noChangeAspect="1"/>
          </p:cNvPicPr>
          <p:nvPr>
            <p:ph idx="1"/>
          </p:nvPr>
        </p:nvPicPr>
        <p:blipFill>
          <a:blip r:embed="rId2"/>
          <a:stretch>
            <a:fillRect/>
          </a:stretch>
        </p:blipFill>
        <p:spPr>
          <a:xfrm>
            <a:off x="838200" y="1707864"/>
            <a:ext cx="10515600" cy="4819942"/>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19</a:t>
            </a:fld>
            <a:endParaRPr lang="en-US"/>
          </a:p>
        </p:txBody>
      </p:sp>
    </p:spTree>
    <p:extLst>
      <p:ext uri="{BB962C8B-B14F-4D97-AF65-F5344CB8AC3E}">
        <p14:creationId xmlns:p14="http://schemas.microsoft.com/office/powerpoint/2010/main" val="379537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3FD4-8E45-2C4E-A2B0-7EE5066E27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1542286-A1D8-B645-BE41-A0441A30AB55}"/>
              </a:ext>
            </a:extLst>
          </p:cNvPr>
          <p:cNvSpPr>
            <a:spLocks noGrp="1"/>
          </p:cNvSpPr>
          <p:nvPr>
            <p:ph idx="1"/>
          </p:nvPr>
        </p:nvSpPr>
        <p:spPr/>
        <p:txBody>
          <a:bodyPr>
            <a:normAutofit/>
          </a:bodyPr>
          <a:lstStyle/>
          <a:p>
            <a:pPr marL="0" indent="0" algn="ctr">
              <a:buNone/>
            </a:pPr>
            <a:r>
              <a:rPr lang="en-US" b="1" dirty="0"/>
              <a:t>Lecture No. 1 </a:t>
            </a:r>
            <a:endParaRPr lang="en-US" b="1" dirty="0" smtClean="0"/>
          </a:p>
          <a:p>
            <a:pPr marL="0" indent="0" algn="ctr">
              <a:buNone/>
            </a:pPr>
            <a:endParaRPr lang="en-US" dirty="0" smtClean="0"/>
          </a:p>
          <a:p>
            <a:r>
              <a:rPr lang="en-CA" b="1" dirty="0"/>
              <a:t>Introduction to the subject of </a:t>
            </a:r>
            <a:r>
              <a:rPr lang="en-US" b="1" dirty="0" err="1" smtClean="0"/>
              <a:t>Tafseer</a:t>
            </a:r>
            <a:endParaRPr lang="en-US" b="1" dirty="0"/>
          </a:p>
          <a:p>
            <a:r>
              <a:rPr lang="en-US" b="1" dirty="0" err="1" smtClean="0"/>
              <a:t>Tafseer</a:t>
            </a:r>
            <a:r>
              <a:rPr lang="en-US" b="1" dirty="0" smtClean="0"/>
              <a:t> of Surah al-</a:t>
            </a:r>
            <a:r>
              <a:rPr lang="en-US" b="1" dirty="0" err="1" smtClean="0"/>
              <a:t>Fatihah</a:t>
            </a:r>
            <a:endParaRPr lang="en-US" b="1" dirty="0"/>
          </a:p>
          <a:p>
            <a:r>
              <a:rPr lang="en-US" b="1" dirty="0" err="1" smtClean="0"/>
              <a:t>Tafseer</a:t>
            </a:r>
            <a:r>
              <a:rPr lang="en-US" b="1" dirty="0" smtClean="0"/>
              <a:t> of Surah al-</a:t>
            </a:r>
            <a:r>
              <a:rPr lang="en-US" b="1" dirty="0" err="1" smtClean="0"/>
              <a:t>Naba</a:t>
            </a:r>
            <a:r>
              <a:rPr lang="en-US" b="1" dirty="0" smtClean="0"/>
              <a:t>’</a:t>
            </a:r>
            <a:endParaRPr lang="en-US" b="1" dirty="0"/>
          </a:p>
          <a:p>
            <a:endParaRPr lang="en-US" dirty="0"/>
          </a:p>
        </p:txBody>
      </p:sp>
      <p:sp>
        <p:nvSpPr>
          <p:cNvPr id="4" name="Date Placeholder 3">
            <a:extLst>
              <a:ext uri="{FF2B5EF4-FFF2-40B4-BE49-F238E27FC236}">
                <a16:creationId xmlns:a16="http://schemas.microsoft.com/office/drawing/2014/main" id="{7AB13A6E-2CC9-B340-8DDB-115870560707}"/>
              </a:ext>
            </a:extLst>
          </p:cNvPr>
          <p:cNvSpPr>
            <a:spLocks noGrp="1"/>
          </p:cNvSpPr>
          <p:nvPr>
            <p:ph type="dt" sz="half" idx="10"/>
          </p:nvPr>
        </p:nvSpPr>
        <p:spPr/>
        <p:txBody>
          <a:bodyPr/>
          <a:lstStyle/>
          <a:p>
            <a:fld id="{12F4F412-AA90-1043-BCB5-FC8396DF0750}" type="datetime1">
              <a:rPr lang="en-CA" smtClean="0"/>
              <a:t>2020-10-03</a:t>
            </a:fld>
            <a:endParaRPr lang="en-US"/>
          </a:p>
        </p:txBody>
      </p:sp>
      <p:sp>
        <p:nvSpPr>
          <p:cNvPr id="5" name="Slide Number Placeholder 4">
            <a:extLst>
              <a:ext uri="{FF2B5EF4-FFF2-40B4-BE49-F238E27FC236}">
                <a16:creationId xmlns:a16="http://schemas.microsoft.com/office/drawing/2014/main" id="{E22DFAB7-4DF7-F140-9E7E-63058FA08F95}"/>
              </a:ext>
            </a:extLst>
          </p:cNvPr>
          <p:cNvSpPr>
            <a:spLocks noGrp="1"/>
          </p:cNvSpPr>
          <p:nvPr>
            <p:ph type="sldNum" sz="quarter" idx="12"/>
          </p:nvPr>
        </p:nvSpPr>
        <p:spPr/>
        <p:txBody>
          <a:bodyPr/>
          <a:lstStyle/>
          <a:p>
            <a:fld id="{C8784B88-F3D9-6A4F-9660-1A0A1E561ED7}" type="slidenum">
              <a:rPr lang="en-US" smtClean="0"/>
              <a:t>2</a:t>
            </a:fld>
            <a:endParaRPr lang="en-US" dirty="0"/>
          </a:p>
        </p:txBody>
      </p:sp>
    </p:spTree>
    <p:extLst>
      <p:ext uri="{BB962C8B-B14F-4D97-AF65-F5344CB8AC3E}">
        <p14:creationId xmlns:p14="http://schemas.microsoft.com/office/powerpoint/2010/main" val="108321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837117"/>
          </a:xfrm>
        </p:spPr>
        <p:txBody>
          <a:bodyPr>
            <a:noAutofit/>
          </a:bodyPr>
          <a:lstStyle/>
          <a:p>
            <a:r>
              <a:rPr lang="en-US" sz="1500" dirty="0"/>
              <a:t>The Surah closes with the final scene of the Day when all this happens. It is a scene in which we see the angel </a:t>
            </a:r>
            <a:r>
              <a:rPr lang="en-US" sz="1500" dirty="0" err="1"/>
              <a:t>Jibreel</a:t>
            </a:r>
            <a:r>
              <a:rPr lang="en-US" sz="1500" dirty="0"/>
              <a:t> </a:t>
            </a:r>
            <a:r>
              <a:rPr lang="en-US" sz="1500" i="1" dirty="0"/>
              <a:t>‘</a:t>
            </a:r>
            <a:r>
              <a:rPr lang="en-US" sz="1500" i="1" dirty="0" err="1"/>
              <a:t>alayhi</a:t>
            </a:r>
            <a:r>
              <a:rPr lang="en-US" sz="1500" i="1" dirty="0"/>
              <a:t> salaam</a:t>
            </a:r>
            <a:r>
              <a:rPr lang="en-US" sz="1500" dirty="0"/>
              <a:t> and all the angels standing in ranks before Allah </a:t>
            </a:r>
            <a:r>
              <a:rPr lang="en-US" sz="1500" i="1" dirty="0" err="1"/>
              <a:t>subhanahu</a:t>
            </a:r>
            <a:r>
              <a:rPr lang="en-US" sz="1500" i="1" dirty="0"/>
              <a:t> </a:t>
            </a:r>
            <a:r>
              <a:rPr lang="en-US" sz="1500" i="1" dirty="0" err="1"/>
              <a:t>wa</a:t>
            </a:r>
            <a:r>
              <a:rPr lang="en-US" sz="1500" i="1" dirty="0"/>
              <a:t> </a:t>
            </a:r>
            <a:r>
              <a:rPr lang="en-US" sz="1500" i="1" dirty="0" err="1"/>
              <a:t>ta’ala</a:t>
            </a:r>
            <a:r>
              <a:rPr lang="en-US" sz="1500" dirty="0"/>
              <a:t>, their Most Merciful Lord. They stand in awe of Him; no one dares utter a word without prior permission from Him</a:t>
            </a:r>
            <a:r>
              <a:rPr lang="en-US" sz="1500" dirty="0" smtClean="0"/>
              <a:t>.</a:t>
            </a:r>
          </a:p>
          <a:p>
            <a:r>
              <a:rPr lang="en-US" sz="1500" dirty="0"/>
              <a:t>The Surah therefore delivers a warning to those who have chosen not to hear or see, </a:t>
            </a:r>
            <a:r>
              <a:rPr lang="en-US" sz="1500" dirty="0">
                <a:solidFill>
                  <a:srgbClr val="008000"/>
                </a:solidFill>
              </a:rPr>
              <a:t>“That is the True Day.” </a:t>
            </a:r>
            <a:r>
              <a:rPr lang="en-US" sz="1500" dirty="0" smtClean="0"/>
              <a:t>There </a:t>
            </a:r>
            <a:r>
              <a:rPr lang="en-US" sz="1500" dirty="0"/>
              <a:t>is no room left for doubt and controversy. Yet there is time for mending one’s erring ways before the fearful watch guard, i.e. hell, becomes a permanent home, </a:t>
            </a:r>
            <a:r>
              <a:rPr lang="en-US" sz="1500" dirty="0">
                <a:solidFill>
                  <a:srgbClr val="008000"/>
                </a:solidFill>
              </a:rPr>
              <a:t>“so he who wills may take to his Lord a [way of] return.” </a:t>
            </a:r>
            <a:endParaRPr lang="en-US" sz="1500" dirty="0" smtClean="0">
              <a:solidFill>
                <a:srgbClr val="008000"/>
              </a:solidFill>
            </a:endParaRPr>
          </a:p>
          <a:p>
            <a:r>
              <a:rPr lang="en-US" sz="1500" dirty="0">
                <a:solidFill>
                  <a:srgbClr val="008000"/>
                </a:solidFill>
              </a:rPr>
              <a:t>“Indeed, We have warned you of a near punishment,”</a:t>
            </a:r>
            <a:r>
              <a:rPr lang="en-US" sz="1500" dirty="0"/>
              <a:t> meaning it will not be long coming, for man’s life is but a short period. The scourge is so fearful that the unbelievers, when faced with it, will send up that great cry expressing the wish that they had never lived, </a:t>
            </a:r>
            <a:r>
              <a:rPr lang="en-US" sz="1500" dirty="0">
                <a:solidFill>
                  <a:srgbClr val="008000"/>
                </a:solidFill>
              </a:rPr>
              <a:t>“on the Day when a man will observe what his hands have put forth and the disbeliever will say, ‘Oh, I wish that I were dust!’”</a:t>
            </a:r>
            <a:r>
              <a:rPr lang="en-US" sz="1500" b="1" dirty="0"/>
              <a:t> </a:t>
            </a:r>
            <a:r>
              <a:rPr lang="en-US" sz="1500" dirty="0" smtClean="0"/>
              <a:t>This </a:t>
            </a:r>
            <a:r>
              <a:rPr lang="en-US" sz="1500" dirty="0"/>
              <a:t>is the cry of one who is in great distress, who feels ashamed for what he has been and what he has done. He feels that it is better not to be, or to be something as worthless as dust, than to witness such a fearful occasion</a:t>
            </a:r>
            <a:r>
              <a:rPr lang="en-US" sz="1500" dirty="0" smtClean="0"/>
              <a:t>.</a:t>
            </a:r>
            <a:endParaRPr lang="en-US" sz="1500" dirty="0"/>
          </a:p>
        </p:txBody>
      </p:sp>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20</a:t>
            </a:fld>
            <a:endParaRPr lang="en-US"/>
          </a:p>
        </p:txBody>
      </p:sp>
      <p:sp>
        <p:nvSpPr>
          <p:cNvPr id="6" name="Title 1"/>
          <p:cNvSpPr>
            <a:spLocks noGrp="1"/>
          </p:cNvSpPr>
          <p:nvPr>
            <p:ph type="title"/>
          </p:nvPr>
        </p:nvSpPr>
        <p:spPr/>
        <p:txBody>
          <a:bodyPr>
            <a:normAutofit/>
          </a:bodyPr>
          <a:lstStyle/>
          <a:p>
            <a:r>
              <a:rPr lang="en-US" sz="3200" dirty="0" err="1" smtClean="0"/>
              <a:t>Tafseer</a:t>
            </a:r>
            <a:r>
              <a:rPr lang="en-US" sz="3200" dirty="0" smtClean="0"/>
              <a:t> of </a:t>
            </a:r>
            <a:r>
              <a:rPr lang="en-US" sz="3200" dirty="0"/>
              <a:t>Surah al-</a:t>
            </a:r>
            <a:r>
              <a:rPr lang="en-US" sz="3200" dirty="0" err="1"/>
              <a:t>Naba</a:t>
            </a:r>
            <a:r>
              <a:rPr lang="en-US" sz="3200" dirty="0"/>
              <a:t>’ </a:t>
            </a:r>
            <a:r>
              <a:rPr lang="en-US" sz="3200" dirty="0" smtClean="0"/>
              <a:t/>
            </a:r>
            <a:br>
              <a:rPr lang="en-US" sz="3200" dirty="0" smtClean="0"/>
            </a:br>
            <a:r>
              <a:rPr lang="en-US" sz="3200" dirty="0" err="1" smtClean="0"/>
              <a:t>Ayaat</a:t>
            </a:r>
            <a:r>
              <a:rPr lang="en-US" sz="3200" dirty="0" smtClean="0"/>
              <a:t> </a:t>
            </a:r>
            <a:r>
              <a:rPr lang="en-US" sz="3200" dirty="0"/>
              <a:t>37-40 – Man will Wish He was Dust</a:t>
            </a:r>
          </a:p>
        </p:txBody>
      </p:sp>
    </p:spTree>
    <p:extLst>
      <p:ext uri="{BB962C8B-B14F-4D97-AF65-F5344CB8AC3E}">
        <p14:creationId xmlns:p14="http://schemas.microsoft.com/office/powerpoint/2010/main" val="392901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Discussion</a:t>
            </a:r>
            <a:endParaRPr lang="en-US" sz="3200" dirty="0"/>
          </a:p>
        </p:txBody>
      </p:sp>
      <p:sp>
        <p:nvSpPr>
          <p:cNvPr id="3" name="Content Placeholder 2"/>
          <p:cNvSpPr>
            <a:spLocks noGrp="1"/>
          </p:cNvSpPr>
          <p:nvPr>
            <p:ph idx="1"/>
          </p:nvPr>
        </p:nvSpPr>
        <p:spPr/>
        <p:txBody>
          <a:bodyPr/>
          <a:lstStyle/>
          <a:p>
            <a:r>
              <a:rPr lang="en-US" dirty="0" smtClean="0"/>
              <a:t>Why is this surah named an-</a:t>
            </a:r>
            <a:r>
              <a:rPr lang="en-US" dirty="0" err="1" smtClean="0"/>
              <a:t>Naba</a:t>
            </a:r>
            <a:r>
              <a:rPr lang="en-US" dirty="0"/>
              <a:t> (the Great News</a:t>
            </a:r>
            <a:r>
              <a:rPr lang="en-US" dirty="0" smtClean="0"/>
              <a:t>) and what is its theme?</a:t>
            </a:r>
          </a:p>
          <a:p>
            <a:r>
              <a:rPr lang="en-US" dirty="0" smtClean="0"/>
              <a:t>How it makes proof </a:t>
            </a:r>
            <a:r>
              <a:rPr lang="en-US" dirty="0"/>
              <a:t>of Allah’s Power and Ability </a:t>
            </a:r>
            <a:r>
              <a:rPr lang="en-US" dirty="0" smtClean="0"/>
              <a:t>to </a:t>
            </a:r>
            <a:r>
              <a:rPr lang="en-US" dirty="0"/>
              <a:t>Resurrect the </a:t>
            </a:r>
            <a:r>
              <a:rPr lang="en-US" dirty="0" smtClean="0"/>
              <a:t>Dead?</a:t>
            </a:r>
          </a:p>
          <a:p>
            <a:r>
              <a:rPr lang="en-US" dirty="0" smtClean="0"/>
              <a:t>Why Man </a:t>
            </a:r>
            <a:r>
              <a:rPr lang="en-US" dirty="0"/>
              <a:t>will Wish He was </a:t>
            </a:r>
            <a:r>
              <a:rPr lang="en-US" dirty="0" smtClean="0"/>
              <a:t>Dust?</a:t>
            </a:r>
          </a:p>
          <a:p>
            <a:endParaRPr lang="en-US" dirty="0" smtClean="0"/>
          </a:p>
          <a:p>
            <a:endParaRPr lang="en-US" dirty="0"/>
          </a:p>
        </p:txBody>
      </p:sp>
      <p:sp>
        <p:nvSpPr>
          <p:cNvPr id="4" name="Date Placeholder 3"/>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21</a:t>
            </a:fld>
            <a:endParaRPr lang="en-US"/>
          </a:p>
        </p:txBody>
      </p:sp>
    </p:spTree>
    <p:extLst>
      <p:ext uri="{BB962C8B-B14F-4D97-AF65-F5344CB8AC3E}">
        <p14:creationId xmlns:p14="http://schemas.microsoft.com/office/powerpoint/2010/main" val="309779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355E-EAEE-6945-81DD-54F14A9971FD}"/>
              </a:ext>
            </a:extLst>
          </p:cNvPr>
          <p:cNvSpPr>
            <a:spLocks noGrp="1"/>
          </p:cNvSpPr>
          <p:nvPr>
            <p:ph type="title"/>
          </p:nvPr>
        </p:nvSpPr>
        <p:spPr/>
        <p:txBody>
          <a:bodyPr/>
          <a:lstStyle/>
          <a:p>
            <a:r>
              <a:rPr lang="en-US" sz="3600" dirty="0"/>
              <a:t>Introduction to the subject of </a:t>
            </a:r>
            <a:r>
              <a:rPr lang="en-US" sz="3600" dirty="0" err="1"/>
              <a:t>Tafseer</a:t>
            </a:r>
            <a:r>
              <a:rPr lang="en-US" dirty="0"/>
              <a:t/>
            </a:r>
            <a:br>
              <a:rPr lang="en-US" dirty="0"/>
            </a:br>
            <a:endParaRPr lang="en-US" dirty="0"/>
          </a:p>
        </p:txBody>
      </p:sp>
      <p:sp>
        <p:nvSpPr>
          <p:cNvPr id="3" name="Content Placeholder 2">
            <a:extLst>
              <a:ext uri="{FF2B5EF4-FFF2-40B4-BE49-F238E27FC236}">
                <a16:creationId xmlns:a16="http://schemas.microsoft.com/office/drawing/2014/main" id="{AA4AF021-5A6F-BA4C-81C5-2246D916885F}"/>
              </a:ext>
            </a:extLst>
          </p:cNvPr>
          <p:cNvSpPr>
            <a:spLocks noGrp="1"/>
          </p:cNvSpPr>
          <p:nvPr>
            <p:ph idx="1"/>
          </p:nvPr>
        </p:nvSpPr>
        <p:spPr>
          <a:xfrm>
            <a:off x="838200" y="1815737"/>
            <a:ext cx="10515600" cy="4361226"/>
          </a:xfrm>
        </p:spPr>
        <p:txBody>
          <a:bodyPr>
            <a:normAutofit fontScale="62500" lnSpcReduction="20000"/>
          </a:bodyPr>
          <a:lstStyle/>
          <a:p>
            <a:r>
              <a:rPr lang="en-US" sz="2500" b="1" dirty="0" err="1" smtClean="0">
                <a:solidFill>
                  <a:srgbClr val="C00000"/>
                </a:solidFill>
              </a:rPr>
              <a:t>Tafseer</a:t>
            </a:r>
            <a:r>
              <a:rPr lang="en-US" sz="2500" dirty="0"/>
              <a:t> </a:t>
            </a:r>
            <a:r>
              <a:rPr lang="en-US" sz="2500" dirty="0" smtClean="0"/>
              <a:t>(</a:t>
            </a:r>
            <a:r>
              <a:rPr lang="en-US" sz="2500" dirty="0" err="1" smtClean="0"/>
              <a:t>Tafsīr</a:t>
            </a:r>
            <a:r>
              <a:rPr lang="en-US" sz="2500" dirty="0"/>
              <a:t>, </a:t>
            </a:r>
            <a:r>
              <a:rPr lang="en-US" sz="2500" dirty="0" smtClean="0"/>
              <a:t>Arabic</a:t>
            </a:r>
            <a:r>
              <a:rPr lang="en-US" sz="2500" dirty="0"/>
              <a:t>: “explanation,” “exegesis</a:t>
            </a:r>
            <a:r>
              <a:rPr lang="en-US" sz="2500" dirty="0" smtClean="0"/>
              <a:t>”) - </a:t>
            </a:r>
            <a:r>
              <a:rPr lang="en-US" sz="2500" dirty="0">
                <a:solidFill>
                  <a:srgbClr val="C00000"/>
                </a:solidFill>
              </a:rPr>
              <a:t>The science by which the </a:t>
            </a:r>
            <a:r>
              <a:rPr lang="en-US" sz="2500" b="1" dirty="0">
                <a:solidFill>
                  <a:srgbClr val="C00000"/>
                </a:solidFill>
              </a:rPr>
              <a:t>Qur’an</a:t>
            </a:r>
            <a:r>
              <a:rPr lang="en-US" sz="2500" dirty="0">
                <a:solidFill>
                  <a:srgbClr val="C00000"/>
                </a:solidFill>
              </a:rPr>
              <a:t> is understood, its meanings explained, and its rulings derived</a:t>
            </a:r>
            <a:r>
              <a:rPr lang="en-US" sz="2500" dirty="0"/>
              <a:t>. </a:t>
            </a:r>
            <a:r>
              <a:rPr lang="en-US" sz="2500" dirty="0" smtClean="0"/>
              <a:t>(The </a:t>
            </a:r>
            <a:r>
              <a:rPr lang="en-US" sz="2500" dirty="0"/>
              <a:t>science of </a:t>
            </a:r>
            <a:r>
              <a:rPr lang="en-US" sz="2500" dirty="0">
                <a:solidFill>
                  <a:srgbClr val="C00000"/>
                </a:solidFill>
              </a:rPr>
              <a:t>explanation of the </a:t>
            </a:r>
            <a:r>
              <a:rPr lang="en-US" sz="2500" dirty="0" err="1">
                <a:solidFill>
                  <a:srgbClr val="C00000"/>
                </a:solidFill>
              </a:rPr>
              <a:t>Qurʾān</a:t>
            </a:r>
            <a:r>
              <a:rPr lang="en-US" sz="2500" dirty="0"/>
              <a:t>, </a:t>
            </a:r>
            <a:r>
              <a:rPr lang="en-US" sz="2500" dirty="0" smtClean="0"/>
              <a:t>or </a:t>
            </a:r>
            <a:r>
              <a:rPr lang="en-US" sz="2500" dirty="0"/>
              <a:t>of </a:t>
            </a:r>
            <a:r>
              <a:rPr lang="en-US" sz="2500" dirty="0" err="1">
                <a:solidFill>
                  <a:srgbClr val="C00000"/>
                </a:solidFill>
              </a:rPr>
              <a:t>Qurʾānic</a:t>
            </a:r>
            <a:r>
              <a:rPr lang="en-US" sz="2500" dirty="0">
                <a:solidFill>
                  <a:srgbClr val="C00000"/>
                </a:solidFill>
              </a:rPr>
              <a:t> </a:t>
            </a:r>
            <a:r>
              <a:rPr lang="en-US" sz="2500" dirty="0" smtClean="0">
                <a:solidFill>
                  <a:srgbClr val="C00000"/>
                </a:solidFill>
              </a:rPr>
              <a:t>commentary</a:t>
            </a:r>
            <a:r>
              <a:rPr lang="en-US" sz="2500" dirty="0" smtClean="0"/>
              <a:t>) </a:t>
            </a:r>
          </a:p>
          <a:p>
            <a:r>
              <a:rPr lang="en-US" sz="2500" b="1" dirty="0">
                <a:solidFill>
                  <a:srgbClr val="008000"/>
                </a:solidFill>
              </a:rPr>
              <a:t>Qur’an </a:t>
            </a:r>
            <a:r>
              <a:rPr lang="en-US" sz="2500" dirty="0" smtClean="0">
                <a:solidFill>
                  <a:srgbClr val="008000"/>
                </a:solidFill>
              </a:rPr>
              <a:t>- The </a:t>
            </a:r>
            <a:r>
              <a:rPr lang="en-US" sz="2500" dirty="0">
                <a:solidFill>
                  <a:srgbClr val="008000"/>
                </a:solidFill>
              </a:rPr>
              <a:t>words of Allah revealed to </a:t>
            </a:r>
            <a:r>
              <a:rPr lang="en-US" sz="2500" dirty="0" err="1" smtClean="0">
                <a:solidFill>
                  <a:srgbClr val="008000"/>
                </a:solidFill>
              </a:rPr>
              <a:t>Muḥammad</a:t>
            </a:r>
            <a:r>
              <a:rPr lang="en-US" sz="2500" dirty="0" smtClean="0">
                <a:solidFill>
                  <a:srgbClr val="008000"/>
                </a:solidFill>
              </a:rPr>
              <a:t> (saws), </a:t>
            </a:r>
            <a:r>
              <a:rPr lang="en-US" sz="2500" dirty="0">
                <a:solidFill>
                  <a:srgbClr val="008000"/>
                </a:solidFill>
              </a:rPr>
              <a:t>the recitation of which is a form of </a:t>
            </a:r>
            <a:r>
              <a:rPr lang="en-US" sz="2500" dirty="0" smtClean="0">
                <a:solidFill>
                  <a:srgbClr val="008000"/>
                </a:solidFill>
              </a:rPr>
              <a:t>worship (</a:t>
            </a:r>
            <a:r>
              <a:rPr lang="en-US" sz="2500" i="1" dirty="0" smtClean="0">
                <a:solidFill>
                  <a:srgbClr val="008000"/>
                </a:solidFill>
              </a:rPr>
              <a:t>‘</a:t>
            </a:r>
            <a:r>
              <a:rPr lang="en-US" sz="2500" i="1" dirty="0" err="1" smtClean="0">
                <a:solidFill>
                  <a:srgbClr val="008000"/>
                </a:solidFill>
              </a:rPr>
              <a:t>ibadah</a:t>
            </a:r>
            <a:r>
              <a:rPr lang="en-US" sz="2500" dirty="0">
                <a:solidFill>
                  <a:srgbClr val="008000"/>
                </a:solidFill>
              </a:rPr>
              <a:t>). </a:t>
            </a:r>
            <a:r>
              <a:rPr lang="en-US" sz="2500" dirty="0"/>
              <a:t>It is a definition that cannot </a:t>
            </a:r>
            <a:r>
              <a:rPr lang="en-US" sz="2500" dirty="0" smtClean="0"/>
              <a:t>be applied </a:t>
            </a:r>
            <a:r>
              <a:rPr lang="en-US" sz="2500" dirty="0"/>
              <a:t>to any other book or speech</a:t>
            </a:r>
            <a:r>
              <a:rPr lang="en-US" sz="2500" dirty="0" smtClean="0"/>
              <a:t>.</a:t>
            </a:r>
          </a:p>
          <a:p>
            <a:pPr marL="0" indent="0">
              <a:buNone/>
            </a:pPr>
            <a:r>
              <a:rPr lang="en-US" sz="2500" b="1" dirty="0"/>
              <a:t>Importance and Methodology of </a:t>
            </a:r>
            <a:r>
              <a:rPr lang="en-US" sz="2500" b="1" dirty="0" err="1" smtClean="0"/>
              <a:t>Tafseer</a:t>
            </a:r>
            <a:endParaRPr lang="en-US" sz="2500" b="1" dirty="0" smtClean="0"/>
          </a:p>
          <a:p>
            <a:r>
              <a:rPr lang="en-US" sz="2500" dirty="0"/>
              <a:t>M</a:t>
            </a:r>
            <a:r>
              <a:rPr lang="en-US" sz="2500" dirty="0" smtClean="0"/>
              <a:t>any </a:t>
            </a:r>
            <a:r>
              <a:rPr lang="en-US" sz="2500" dirty="0"/>
              <a:t>portions of the Quran are pretty clear and self-explanatory and need not </a:t>
            </a:r>
            <a:r>
              <a:rPr lang="en-US" sz="2500" dirty="0" smtClean="0"/>
              <a:t>to be </a:t>
            </a:r>
            <a:r>
              <a:rPr lang="en-US" sz="2500" dirty="0"/>
              <a:t>explained, but other parts may lead to some major confusion if the person does not know, </a:t>
            </a:r>
            <a:r>
              <a:rPr lang="en-US" sz="2500" dirty="0" smtClean="0"/>
              <a:t>who/what </a:t>
            </a:r>
            <a:r>
              <a:rPr lang="en-US" sz="2500" dirty="0"/>
              <a:t>the verse is referring to, what the </a:t>
            </a:r>
            <a:r>
              <a:rPr lang="en-US" sz="2500" dirty="0" smtClean="0"/>
              <a:t>story/topic </a:t>
            </a:r>
            <a:r>
              <a:rPr lang="en-US" sz="2500" dirty="0"/>
              <a:t>is, in what time period did this take place? This is called </a:t>
            </a:r>
            <a:r>
              <a:rPr lang="en-US" sz="2500" b="1" i="1" dirty="0" err="1" smtClean="0">
                <a:solidFill>
                  <a:srgbClr val="C00000"/>
                </a:solidFill>
              </a:rPr>
              <a:t>Asbaabun-Nuzul</a:t>
            </a:r>
            <a:r>
              <a:rPr lang="en-US" sz="2500" b="1" dirty="0" smtClean="0">
                <a:solidFill>
                  <a:srgbClr val="C00000"/>
                </a:solidFill>
              </a:rPr>
              <a:t> (Reasons for Revelation)</a:t>
            </a:r>
            <a:r>
              <a:rPr lang="en-US" sz="2500" dirty="0" smtClean="0"/>
              <a:t>. </a:t>
            </a:r>
            <a:r>
              <a:rPr lang="en-US" sz="2500" dirty="0"/>
              <a:t>To know all of this, implies that one must seek knowledge of the Quran from the proper sources of </a:t>
            </a:r>
            <a:r>
              <a:rPr lang="en-US" sz="2500" dirty="0" err="1"/>
              <a:t>tafseer</a:t>
            </a:r>
            <a:r>
              <a:rPr lang="en-US" sz="2500" dirty="0" smtClean="0"/>
              <a:t>.</a:t>
            </a:r>
          </a:p>
          <a:p>
            <a:pPr marL="0" indent="0">
              <a:buNone/>
            </a:pPr>
            <a:endParaRPr lang="en-US" sz="2400" dirty="0"/>
          </a:p>
          <a:p>
            <a:endParaRPr lang="ar-EG" dirty="0"/>
          </a:p>
        </p:txBody>
      </p:sp>
      <p:sp>
        <p:nvSpPr>
          <p:cNvPr id="4" name="Date Placeholder 3">
            <a:extLst>
              <a:ext uri="{FF2B5EF4-FFF2-40B4-BE49-F238E27FC236}">
                <a16:creationId xmlns:a16="http://schemas.microsoft.com/office/drawing/2014/main" id="{D218EA5E-4403-2B43-B989-210FAE14EDB4}"/>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a:extLst>
              <a:ext uri="{FF2B5EF4-FFF2-40B4-BE49-F238E27FC236}">
                <a16:creationId xmlns:a16="http://schemas.microsoft.com/office/drawing/2014/main" id="{15ACE3E5-BF89-324F-BF9E-B9903A06297E}"/>
              </a:ext>
            </a:extLst>
          </p:cNvPr>
          <p:cNvSpPr>
            <a:spLocks noGrp="1"/>
          </p:cNvSpPr>
          <p:nvPr>
            <p:ph type="sldNum" sz="quarter" idx="12"/>
          </p:nvPr>
        </p:nvSpPr>
        <p:spPr/>
        <p:txBody>
          <a:bodyPr/>
          <a:lstStyle/>
          <a:p>
            <a:fld id="{C8784B88-F3D9-6A4F-9660-1A0A1E561ED7}" type="slidenum">
              <a:rPr lang="en-US" smtClean="0"/>
              <a:t>3</a:t>
            </a:fld>
            <a:endParaRPr lang="en-US"/>
          </a:p>
        </p:txBody>
      </p:sp>
    </p:spTree>
    <p:extLst>
      <p:ext uri="{BB962C8B-B14F-4D97-AF65-F5344CB8AC3E}">
        <p14:creationId xmlns:p14="http://schemas.microsoft.com/office/powerpoint/2010/main" val="66548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811C-DA4E-E946-AA92-6EB534C86325}"/>
              </a:ext>
            </a:extLst>
          </p:cNvPr>
          <p:cNvSpPr>
            <a:spLocks noGrp="1"/>
          </p:cNvSpPr>
          <p:nvPr>
            <p:ph type="title"/>
          </p:nvPr>
        </p:nvSpPr>
        <p:spPr/>
        <p:txBody>
          <a:bodyPr>
            <a:normAutofit/>
          </a:bodyPr>
          <a:lstStyle/>
          <a:p>
            <a:r>
              <a:rPr lang="en-US" sz="3600" dirty="0" smtClean="0"/>
              <a:t>Introduction </a:t>
            </a:r>
            <a:r>
              <a:rPr lang="en-US" sz="3600" dirty="0"/>
              <a:t>to the subject of </a:t>
            </a:r>
            <a:r>
              <a:rPr lang="en-US" sz="3600" dirty="0" err="1" smtClean="0"/>
              <a:t>Tafseer</a:t>
            </a:r>
            <a:endParaRPr lang="en-US" sz="3600" dirty="0"/>
          </a:p>
        </p:txBody>
      </p:sp>
      <p:sp>
        <p:nvSpPr>
          <p:cNvPr id="3" name="Content Placeholder 2">
            <a:extLst>
              <a:ext uri="{FF2B5EF4-FFF2-40B4-BE49-F238E27FC236}">
                <a16:creationId xmlns:a16="http://schemas.microsoft.com/office/drawing/2014/main" id="{50529E3A-75ED-0148-81ED-C25225735E04}"/>
              </a:ext>
            </a:extLst>
          </p:cNvPr>
          <p:cNvSpPr>
            <a:spLocks noGrp="1"/>
          </p:cNvSpPr>
          <p:nvPr>
            <p:ph idx="1"/>
          </p:nvPr>
        </p:nvSpPr>
        <p:spPr>
          <a:xfrm>
            <a:off x="838200" y="1690688"/>
            <a:ext cx="10515600" cy="4837117"/>
          </a:xfrm>
        </p:spPr>
        <p:txBody>
          <a:bodyPr>
            <a:normAutofit fontScale="25000" lnSpcReduction="20000"/>
          </a:bodyPr>
          <a:lstStyle/>
          <a:p>
            <a:pPr marL="0" indent="0" algn="ctr">
              <a:buNone/>
            </a:pPr>
            <a:r>
              <a:rPr lang="en-US" sz="6400" b="1" dirty="0"/>
              <a:t>Sahabah’s methodology</a:t>
            </a:r>
            <a:endParaRPr lang="en-US" sz="6400" dirty="0" smtClean="0"/>
          </a:p>
          <a:p>
            <a:r>
              <a:rPr lang="en-US" sz="6400" dirty="0" smtClean="0"/>
              <a:t>The </a:t>
            </a:r>
            <a:r>
              <a:rPr lang="en-US" sz="6400" b="1" dirty="0">
                <a:solidFill>
                  <a:srgbClr val="C00000"/>
                </a:solidFill>
              </a:rPr>
              <a:t>Sahabah’s methodology </a:t>
            </a:r>
            <a:r>
              <a:rPr lang="en-US" sz="6400" dirty="0"/>
              <a:t>was of three "major" categories and this was passed on to the next generations. They would understand the Quran: 1) In light of other verses of the Quran, </a:t>
            </a:r>
            <a:r>
              <a:rPr lang="en-US" sz="6400" dirty="0" err="1"/>
              <a:t>ie</a:t>
            </a:r>
            <a:r>
              <a:rPr lang="en-US" sz="6400" dirty="0"/>
              <a:t>. </a:t>
            </a:r>
            <a:r>
              <a:rPr lang="en-US" sz="6400" b="1" dirty="0">
                <a:solidFill>
                  <a:srgbClr val="C00000"/>
                </a:solidFill>
              </a:rPr>
              <a:t>Qur’an by Qur’an. </a:t>
            </a:r>
            <a:r>
              <a:rPr lang="en-US" sz="6400" dirty="0"/>
              <a:t>2) In light of the Prophetic traditions (Hadeeth) that they had preserved with them, </a:t>
            </a:r>
            <a:r>
              <a:rPr lang="en-US" sz="6400" dirty="0" err="1"/>
              <a:t>ie</a:t>
            </a:r>
            <a:r>
              <a:rPr lang="en-US" sz="6400" dirty="0"/>
              <a:t>. </a:t>
            </a:r>
            <a:r>
              <a:rPr lang="en-US" sz="6400" b="1" dirty="0">
                <a:solidFill>
                  <a:srgbClr val="C00000"/>
                </a:solidFill>
              </a:rPr>
              <a:t>Qur’an by Sunnah/Hadeeth.</a:t>
            </a:r>
            <a:r>
              <a:rPr lang="en-US" sz="6400" b="1" dirty="0"/>
              <a:t> </a:t>
            </a:r>
            <a:r>
              <a:rPr lang="en-US" sz="6400" dirty="0"/>
              <a:t>3) </a:t>
            </a:r>
            <a:r>
              <a:rPr lang="en-US" sz="6400" b="1" dirty="0">
                <a:solidFill>
                  <a:srgbClr val="C00000"/>
                </a:solidFill>
              </a:rPr>
              <a:t>In light of the Arabic language</a:t>
            </a:r>
            <a:r>
              <a:rPr lang="en-US" sz="6400" b="1" dirty="0" smtClean="0"/>
              <a:t>.</a:t>
            </a:r>
            <a:endParaRPr lang="en-US" sz="6400" dirty="0" smtClean="0"/>
          </a:p>
          <a:p>
            <a:r>
              <a:rPr lang="en-US" sz="6400" dirty="0" smtClean="0"/>
              <a:t>They </a:t>
            </a:r>
            <a:r>
              <a:rPr lang="en-US" sz="6400" dirty="0"/>
              <a:t>feared saying anything about the Quran with opinion because they knew what a big sin it would be upon them. </a:t>
            </a:r>
            <a:r>
              <a:rPr lang="en-US" sz="6400" dirty="0" smtClean="0"/>
              <a:t>As </a:t>
            </a:r>
            <a:r>
              <a:rPr lang="en-US" sz="6400" dirty="0"/>
              <a:t>Abu Bakr (</a:t>
            </a:r>
            <a:r>
              <a:rPr lang="en-US" sz="6400" dirty="0" err="1"/>
              <a:t>ra</a:t>
            </a:r>
            <a:r>
              <a:rPr lang="en-US" sz="6400" dirty="0"/>
              <a:t>) used to say, when asked a question about a verse from the Quran, </a:t>
            </a:r>
            <a:r>
              <a:rPr lang="en-US" sz="6400" i="1" dirty="0"/>
              <a:t>"What earth would carry me and what sky would shade me if I should speak about the Quran with my opinion or by something I do not know". </a:t>
            </a:r>
            <a:r>
              <a:rPr lang="en-US" sz="6400" dirty="0" smtClean="0"/>
              <a:t>And </a:t>
            </a:r>
            <a:r>
              <a:rPr lang="en-US" sz="6400" dirty="0"/>
              <a:t>Umar (</a:t>
            </a:r>
            <a:r>
              <a:rPr lang="en-US" sz="6400" dirty="0" err="1"/>
              <a:t>ra</a:t>
            </a:r>
            <a:r>
              <a:rPr lang="en-US" sz="6400" dirty="0"/>
              <a:t>) was known to say, </a:t>
            </a:r>
            <a:r>
              <a:rPr lang="en-US" sz="6400" i="1" dirty="0"/>
              <a:t>"Beware of using your opinions in religious matters". </a:t>
            </a:r>
            <a:endParaRPr lang="en-US" sz="6400" i="1" dirty="0" smtClean="0"/>
          </a:p>
          <a:p>
            <a:r>
              <a:rPr lang="en-US" sz="6400" dirty="0" smtClean="0"/>
              <a:t>Amongst </a:t>
            </a:r>
            <a:r>
              <a:rPr lang="en-US" sz="6400" b="1" dirty="0" smtClean="0"/>
              <a:t>most </a:t>
            </a:r>
            <a:r>
              <a:rPr lang="en-US" sz="6400" b="1" dirty="0"/>
              <a:t>knowledgeable </a:t>
            </a:r>
            <a:r>
              <a:rPr lang="en-US" sz="6400" b="1" dirty="0" err="1" smtClean="0"/>
              <a:t>Sahabahs</a:t>
            </a:r>
            <a:r>
              <a:rPr lang="en-US" sz="6400" b="1" dirty="0" smtClean="0"/>
              <a:t>: </a:t>
            </a:r>
            <a:r>
              <a:rPr lang="en-US" sz="6400" b="1" dirty="0" smtClean="0">
                <a:solidFill>
                  <a:srgbClr val="008000"/>
                </a:solidFill>
              </a:rPr>
              <a:t>Ibn Abbas (</a:t>
            </a:r>
            <a:r>
              <a:rPr lang="en-US" sz="6400" b="1" i="1" dirty="0" err="1" smtClean="0">
                <a:solidFill>
                  <a:srgbClr val="008000"/>
                </a:solidFill>
              </a:rPr>
              <a:t>Tarjumanul</a:t>
            </a:r>
            <a:r>
              <a:rPr lang="en-US" sz="6400" b="1" i="1" dirty="0" smtClean="0">
                <a:solidFill>
                  <a:srgbClr val="008000"/>
                </a:solidFill>
              </a:rPr>
              <a:t>-Qur’an</a:t>
            </a:r>
            <a:r>
              <a:rPr lang="en-US" sz="6400" b="1" dirty="0" smtClean="0">
                <a:solidFill>
                  <a:srgbClr val="008000"/>
                </a:solidFill>
              </a:rPr>
              <a:t>/Interpreter of the Qur’an)</a:t>
            </a:r>
            <a:r>
              <a:rPr lang="en-US" sz="6400" dirty="0" smtClean="0">
                <a:solidFill>
                  <a:srgbClr val="008000"/>
                </a:solidFill>
              </a:rPr>
              <a:t>, </a:t>
            </a:r>
            <a:r>
              <a:rPr lang="en-US" sz="6400" dirty="0">
                <a:solidFill>
                  <a:srgbClr val="008000"/>
                </a:solidFill>
              </a:rPr>
              <a:t>Ibn </a:t>
            </a:r>
            <a:r>
              <a:rPr lang="en-US" sz="6400" dirty="0" err="1" smtClean="0">
                <a:solidFill>
                  <a:srgbClr val="008000"/>
                </a:solidFill>
              </a:rPr>
              <a:t>Mas’ud</a:t>
            </a:r>
            <a:r>
              <a:rPr lang="en-US" sz="6400" dirty="0">
                <a:solidFill>
                  <a:srgbClr val="008000"/>
                </a:solidFill>
              </a:rPr>
              <a:t>, </a:t>
            </a:r>
            <a:r>
              <a:rPr lang="en-US" sz="6400" dirty="0" smtClean="0">
                <a:solidFill>
                  <a:srgbClr val="008000"/>
                </a:solidFill>
              </a:rPr>
              <a:t>Abu </a:t>
            </a:r>
            <a:r>
              <a:rPr lang="en-US" sz="6400" dirty="0">
                <a:solidFill>
                  <a:srgbClr val="008000"/>
                </a:solidFill>
              </a:rPr>
              <a:t>Bakr, Umar, </a:t>
            </a:r>
            <a:r>
              <a:rPr lang="en-US" sz="6400" dirty="0" err="1">
                <a:solidFill>
                  <a:srgbClr val="008000"/>
                </a:solidFill>
              </a:rPr>
              <a:t>Uthman</a:t>
            </a:r>
            <a:r>
              <a:rPr lang="en-US" sz="6400" dirty="0">
                <a:solidFill>
                  <a:srgbClr val="008000"/>
                </a:solidFill>
              </a:rPr>
              <a:t>, Ali ibn Abu </a:t>
            </a:r>
            <a:r>
              <a:rPr lang="en-US" sz="6400" dirty="0" err="1">
                <a:solidFill>
                  <a:srgbClr val="008000"/>
                </a:solidFill>
              </a:rPr>
              <a:t>Talib</a:t>
            </a:r>
            <a:r>
              <a:rPr lang="en-US" sz="6400" dirty="0" smtClean="0">
                <a:solidFill>
                  <a:srgbClr val="008000"/>
                </a:solidFill>
              </a:rPr>
              <a:t>, </a:t>
            </a:r>
            <a:r>
              <a:rPr lang="en-US" sz="6400" dirty="0" err="1">
                <a:solidFill>
                  <a:srgbClr val="008000"/>
                </a:solidFill>
              </a:rPr>
              <a:t>Ubay</a:t>
            </a:r>
            <a:r>
              <a:rPr lang="en-US" sz="6400" dirty="0">
                <a:solidFill>
                  <a:srgbClr val="008000"/>
                </a:solidFill>
              </a:rPr>
              <a:t> ibn </a:t>
            </a:r>
            <a:r>
              <a:rPr lang="en-US" sz="6400" dirty="0" err="1" smtClean="0">
                <a:solidFill>
                  <a:srgbClr val="008000"/>
                </a:solidFill>
              </a:rPr>
              <a:t>Kaab</a:t>
            </a:r>
            <a:r>
              <a:rPr lang="en-US" sz="6400" dirty="0" smtClean="0">
                <a:solidFill>
                  <a:srgbClr val="008000"/>
                </a:solidFill>
              </a:rPr>
              <a:t>, </a:t>
            </a:r>
            <a:r>
              <a:rPr lang="en-US" sz="6400" dirty="0" err="1" smtClean="0">
                <a:solidFill>
                  <a:srgbClr val="008000"/>
                </a:solidFill>
              </a:rPr>
              <a:t>Zayd</a:t>
            </a:r>
            <a:r>
              <a:rPr lang="en-US" sz="6400" dirty="0" smtClean="0">
                <a:solidFill>
                  <a:srgbClr val="008000"/>
                </a:solidFill>
              </a:rPr>
              <a:t> ibn </a:t>
            </a:r>
            <a:r>
              <a:rPr lang="en-US" sz="6400" dirty="0" err="1" smtClean="0">
                <a:solidFill>
                  <a:srgbClr val="008000"/>
                </a:solidFill>
              </a:rPr>
              <a:t>Thabit</a:t>
            </a:r>
            <a:r>
              <a:rPr lang="en-US" sz="6400" dirty="0" smtClean="0">
                <a:solidFill>
                  <a:srgbClr val="008000"/>
                </a:solidFill>
              </a:rPr>
              <a:t>, Abu Musa al-</a:t>
            </a:r>
            <a:r>
              <a:rPr lang="en-US" sz="6400" dirty="0" err="1" smtClean="0">
                <a:solidFill>
                  <a:srgbClr val="008000"/>
                </a:solidFill>
              </a:rPr>
              <a:t>Ash’ari</a:t>
            </a:r>
            <a:r>
              <a:rPr lang="en-US" sz="6400" dirty="0" smtClean="0">
                <a:solidFill>
                  <a:srgbClr val="008000"/>
                </a:solidFill>
              </a:rPr>
              <a:t>, Abdullah ibn </a:t>
            </a:r>
            <a:r>
              <a:rPr lang="en-US" sz="6400" dirty="0" err="1" smtClean="0">
                <a:solidFill>
                  <a:srgbClr val="008000"/>
                </a:solidFill>
              </a:rPr>
              <a:t>Zubayr</a:t>
            </a:r>
            <a:r>
              <a:rPr lang="en-US" sz="6400" dirty="0" smtClean="0"/>
              <a:t> </a:t>
            </a:r>
            <a:r>
              <a:rPr lang="en-US" sz="6400" dirty="0"/>
              <a:t>and many more. There are many authentic hadeeth, where the Prophet (SAW) explained the knowledge and characters of these men and he ordered us to follow them after him. </a:t>
            </a:r>
          </a:p>
          <a:p>
            <a:endParaRPr lang="en-US" dirty="0"/>
          </a:p>
        </p:txBody>
      </p:sp>
      <p:sp>
        <p:nvSpPr>
          <p:cNvPr id="4" name="Date Placeholder 3">
            <a:extLst>
              <a:ext uri="{FF2B5EF4-FFF2-40B4-BE49-F238E27FC236}">
                <a16:creationId xmlns:a16="http://schemas.microsoft.com/office/drawing/2014/main" id="{70DC7B0E-11D3-C140-8D69-5809C6F0578A}"/>
              </a:ext>
            </a:extLst>
          </p:cNvPr>
          <p:cNvSpPr>
            <a:spLocks noGrp="1"/>
          </p:cNvSpPr>
          <p:nvPr>
            <p:ph type="dt" sz="half" idx="10"/>
          </p:nvPr>
        </p:nvSpPr>
        <p:spPr/>
        <p:txBody>
          <a:bodyPr/>
          <a:lstStyle/>
          <a:p>
            <a:fld id="{2D9057BC-CE48-CD4C-AF3D-B9C2E384CD7B}" type="datetime1">
              <a:rPr lang="en-CA" smtClean="0"/>
              <a:t>2020-10-03</a:t>
            </a:fld>
            <a:endParaRPr lang="en-US" dirty="0"/>
          </a:p>
        </p:txBody>
      </p:sp>
      <p:sp>
        <p:nvSpPr>
          <p:cNvPr id="5" name="Slide Number Placeholder 4">
            <a:extLst>
              <a:ext uri="{FF2B5EF4-FFF2-40B4-BE49-F238E27FC236}">
                <a16:creationId xmlns:a16="http://schemas.microsoft.com/office/drawing/2014/main" id="{E0663476-5349-3041-AAAD-A95C9EA8BFFA}"/>
              </a:ext>
            </a:extLst>
          </p:cNvPr>
          <p:cNvSpPr>
            <a:spLocks noGrp="1"/>
          </p:cNvSpPr>
          <p:nvPr>
            <p:ph type="sldNum" sz="quarter" idx="12"/>
          </p:nvPr>
        </p:nvSpPr>
        <p:spPr/>
        <p:txBody>
          <a:bodyPr/>
          <a:lstStyle/>
          <a:p>
            <a:fld id="{C8784B88-F3D9-6A4F-9660-1A0A1E561ED7}" type="slidenum">
              <a:rPr lang="en-US" smtClean="0"/>
              <a:t>4</a:t>
            </a:fld>
            <a:endParaRPr lang="en-US"/>
          </a:p>
        </p:txBody>
      </p:sp>
    </p:spTree>
    <p:extLst>
      <p:ext uri="{BB962C8B-B14F-4D97-AF65-F5344CB8AC3E}">
        <p14:creationId xmlns:p14="http://schemas.microsoft.com/office/powerpoint/2010/main" val="308752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B16F-388C-E645-81AE-7FE3DE7A9D0E}"/>
              </a:ext>
            </a:extLst>
          </p:cNvPr>
          <p:cNvSpPr>
            <a:spLocks noGrp="1"/>
          </p:cNvSpPr>
          <p:nvPr>
            <p:ph type="title"/>
          </p:nvPr>
        </p:nvSpPr>
        <p:spPr/>
        <p:txBody>
          <a:bodyPr>
            <a:normAutofit/>
          </a:bodyPr>
          <a:lstStyle/>
          <a:p>
            <a:pPr rtl="1"/>
            <a:r>
              <a:rPr lang="en-US" sz="3600" dirty="0">
                <a:ea typeface="Calibri" panose="020F0502020204030204" pitchFamily="34" charset="0"/>
              </a:rPr>
              <a:t>Introduction to the subject of </a:t>
            </a:r>
            <a:r>
              <a:rPr lang="en-US" sz="3600" dirty="0" err="1">
                <a:ea typeface="Calibri" panose="020F0502020204030204" pitchFamily="34" charset="0"/>
              </a:rPr>
              <a:t>Tafseer</a:t>
            </a:r>
            <a:endParaRPr lang="en-US" sz="3600" dirty="0"/>
          </a:p>
        </p:txBody>
      </p:sp>
      <p:sp>
        <p:nvSpPr>
          <p:cNvPr id="3" name="Content Placeholder 2">
            <a:extLst>
              <a:ext uri="{FF2B5EF4-FFF2-40B4-BE49-F238E27FC236}">
                <a16:creationId xmlns:a16="http://schemas.microsoft.com/office/drawing/2014/main" id="{0E5B03F5-77DF-DE48-B572-EF3BF2299609}"/>
              </a:ext>
            </a:extLst>
          </p:cNvPr>
          <p:cNvSpPr>
            <a:spLocks noGrp="1"/>
          </p:cNvSpPr>
          <p:nvPr>
            <p:ph idx="1"/>
          </p:nvPr>
        </p:nvSpPr>
        <p:spPr>
          <a:xfrm>
            <a:off x="838200" y="1825625"/>
            <a:ext cx="10515600" cy="4601302"/>
          </a:xfrm>
        </p:spPr>
        <p:txBody>
          <a:bodyPr>
            <a:normAutofit fontScale="47500" lnSpcReduction="20000"/>
          </a:bodyPr>
          <a:lstStyle/>
          <a:p>
            <a:pPr marL="0" indent="0" algn="ctr">
              <a:buNone/>
            </a:pPr>
            <a:r>
              <a:rPr lang="en-US" sz="3400" b="1" dirty="0" smtClean="0"/>
              <a:t>Classical works of </a:t>
            </a:r>
            <a:r>
              <a:rPr lang="en-US" sz="3400" b="1" dirty="0" err="1"/>
              <a:t>T</a:t>
            </a:r>
            <a:r>
              <a:rPr lang="en-US" sz="3400" b="1" dirty="0" err="1" smtClean="0"/>
              <a:t>afseer</a:t>
            </a:r>
            <a:endParaRPr lang="en-US" sz="3400" b="1" dirty="0" smtClean="0"/>
          </a:p>
          <a:p>
            <a:r>
              <a:rPr lang="en-US" sz="3400" dirty="0" smtClean="0"/>
              <a:t>Others</a:t>
            </a:r>
            <a:r>
              <a:rPr lang="en-US" sz="3400" dirty="0"/>
              <a:t>, from early time, explained </a:t>
            </a:r>
            <a:r>
              <a:rPr lang="en-US" sz="3400" dirty="0" err="1"/>
              <a:t>Qurʾānic</a:t>
            </a:r>
            <a:r>
              <a:rPr lang="en-US" sz="3400" dirty="0"/>
              <a:t> passages using stories from the People of the Book (</a:t>
            </a:r>
            <a:r>
              <a:rPr lang="en-US" sz="3400" i="1" dirty="0" err="1"/>
              <a:t>Ahlul-Kitab</a:t>
            </a:r>
            <a:r>
              <a:rPr lang="en-US" sz="3400" dirty="0"/>
              <a:t>) which were backed up in the Quran and Sunnah, drawn from Christian—and especially from Jewish—sources (</a:t>
            </a:r>
            <a:r>
              <a:rPr lang="en-US" sz="3400" i="1" dirty="0" err="1"/>
              <a:t>Isrāʾīliyyāt</a:t>
            </a:r>
            <a:r>
              <a:rPr lang="en-US" sz="3400" dirty="0"/>
              <a:t>). </a:t>
            </a:r>
            <a:r>
              <a:rPr lang="en-US" sz="3400" dirty="0" smtClean="0"/>
              <a:t>Some would </a:t>
            </a:r>
            <a:r>
              <a:rPr lang="en-US" sz="3400" dirty="0"/>
              <a:t>sometimes use personal </a:t>
            </a:r>
            <a:r>
              <a:rPr lang="en-US" sz="3400" i="1" dirty="0" smtClean="0"/>
              <a:t>ijtihad</a:t>
            </a:r>
            <a:r>
              <a:rPr lang="en-US" sz="3400" dirty="0"/>
              <a:t> (personal speculation, known as </a:t>
            </a:r>
            <a:r>
              <a:rPr lang="en-US" sz="3400" i="1" dirty="0" err="1"/>
              <a:t>tafsīr</a:t>
            </a:r>
            <a:r>
              <a:rPr lang="en-US" sz="3400" i="1" dirty="0"/>
              <a:t> </a:t>
            </a:r>
            <a:r>
              <a:rPr lang="en-US" sz="3400" i="1" dirty="0" err="1" smtClean="0"/>
              <a:t>bil-raʾy</a:t>
            </a:r>
            <a:r>
              <a:rPr lang="en-US" sz="3400" dirty="0" smtClean="0"/>
              <a:t>), although this </a:t>
            </a:r>
            <a:r>
              <a:rPr lang="en-US" sz="3400" dirty="0"/>
              <a:t>was very </a:t>
            </a:r>
            <a:r>
              <a:rPr lang="en-US" sz="3400" dirty="0" smtClean="0"/>
              <a:t>limited. </a:t>
            </a:r>
          </a:p>
          <a:p>
            <a:r>
              <a:rPr lang="en-US" sz="3400" dirty="0" smtClean="0"/>
              <a:t>To counter </a:t>
            </a:r>
            <a:r>
              <a:rPr lang="en-US" sz="3400" dirty="0"/>
              <a:t>such interpretations, in the </a:t>
            </a:r>
            <a:r>
              <a:rPr lang="en-US" sz="3400" b="1" dirty="0"/>
              <a:t>fourth Islamic century (10th century CE)</a:t>
            </a:r>
            <a:r>
              <a:rPr lang="en-US" sz="3400" dirty="0"/>
              <a:t> there emerged the religious science called </a:t>
            </a:r>
            <a:r>
              <a:rPr lang="en-US" sz="3400" b="1" i="1" dirty="0" err="1">
                <a:solidFill>
                  <a:srgbClr val="C00000"/>
                </a:solidFill>
              </a:rPr>
              <a:t>ʿilm</a:t>
            </a:r>
            <a:r>
              <a:rPr lang="en-US" sz="3400" b="1" i="1" dirty="0">
                <a:solidFill>
                  <a:srgbClr val="C00000"/>
                </a:solidFill>
              </a:rPr>
              <a:t> al-</a:t>
            </a:r>
            <a:r>
              <a:rPr lang="en-US" sz="3400" b="1" i="1" dirty="0" err="1">
                <a:solidFill>
                  <a:srgbClr val="C00000"/>
                </a:solidFill>
              </a:rPr>
              <a:t>tafsīr</a:t>
            </a:r>
            <a:r>
              <a:rPr lang="en-US" sz="3400" dirty="0"/>
              <a:t>, a systematic exegesis of the </a:t>
            </a:r>
            <a:r>
              <a:rPr lang="en-US" sz="3400" dirty="0" err="1"/>
              <a:t>Qurʾānic</a:t>
            </a:r>
            <a:r>
              <a:rPr lang="en-US" sz="3400" dirty="0"/>
              <a:t> text, which proceeds verse by verse, or even word by word. Over time this science developed several methods and forms of its own. </a:t>
            </a:r>
          </a:p>
          <a:p>
            <a:r>
              <a:rPr lang="en-US" sz="3400" dirty="0"/>
              <a:t>The monumental commentary compiled by the historian </a:t>
            </a:r>
            <a:r>
              <a:rPr lang="en-US" sz="3400" b="1" i="1" dirty="0"/>
              <a:t>al-</a:t>
            </a:r>
            <a:r>
              <a:rPr lang="en-US" sz="3400" b="1" i="1" dirty="0" err="1"/>
              <a:t>Ṭabarī</a:t>
            </a:r>
            <a:r>
              <a:rPr lang="en-US" sz="3400" dirty="0"/>
              <a:t> (838/839–923) assembled all the traditional scholarship that had been produced until his time. It remains the most basic of all </a:t>
            </a:r>
            <a:r>
              <a:rPr lang="en-US" sz="3400" dirty="0" err="1"/>
              <a:t>tafsīrs</a:t>
            </a:r>
            <a:r>
              <a:rPr lang="en-US" sz="3400" dirty="0"/>
              <a:t>. Subsequent commentaries of note include those by </a:t>
            </a:r>
            <a:r>
              <a:rPr lang="en-US" sz="3400" b="1" i="1" dirty="0"/>
              <a:t>al-</a:t>
            </a:r>
            <a:r>
              <a:rPr lang="en-US" sz="3400" b="1" i="1" dirty="0" err="1"/>
              <a:t>Zamakhsharī</a:t>
            </a:r>
            <a:r>
              <a:rPr lang="en-US" sz="3400" dirty="0"/>
              <a:t> (1075–1143), </a:t>
            </a:r>
            <a:r>
              <a:rPr lang="en-US" sz="3400" b="1" i="1" dirty="0"/>
              <a:t>al-</a:t>
            </a:r>
            <a:r>
              <a:rPr lang="en-US" sz="3400" b="1" i="1" dirty="0" err="1"/>
              <a:t>Rāzī</a:t>
            </a:r>
            <a:r>
              <a:rPr lang="en-US" sz="3400" b="1" i="1" dirty="0"/>
              <a:t> </a:t>
            </a:r>
            <a:r>
              <a:rPr lang="en-US" sz="3400" dirty="0"/>
              <a:t>(1149–1209), </a:t>
            </a:r>
            <a:r>
              <a:rPr lang="en-US" sz="3400" b="1" i="1" dirty="0"/>
              <a:t>al-</a:t>
            </a:r>
            <a:r>
              <a:rPr lang="en-US" sz="3400" b="1" i="1" dirty="0" err="1"/>
              <a:t>Bayḍāwī</a:t>
            </a:r>
            <a:r>
              <a:rPr lang="en-US" sz="3400" dirty="0"/>
              <a:t> (d. 1280), and </a:t>
            </a:r>
            <a:r>
              <a:rPr lang="en-US" sz="3400" b="1" i="1" dirty="0"/>
              <a:t>al-</a:t>
            </a:r>
            <a:r>
              <a:rPr lang="en-US" sz="3400" b="1" i="1" dirty="0" err="1"/>
              <a:t>Suyūṭī</a:t>
            </a:r>
            <a:r>
              <a:rPr lang="en-US" sz="3400" dirty="0"/>
              <a:t> (1445–1505). </a:t>
            </a:r>
            <a:r>
              <a:rPr lang="en-US" sz="3400" dirty="0" smtClean="0"/>
              <a:t> Also, </a:t>
            </a:r>
            <a:r>
              <a:rPr lang="en-US" sz="3400" b="1" i="1" dirty="0" smtClean="0"/>
              <a:t>al-</a:t>
            </a:r>
            <a:r>
              <a:rPr lang="en-US" sz="3400" b="1" i="1" dirty="0" err="1" smtClean="0"/>
              <a:t>Qurtubi</a:t>
            </a:r>
            <a:r>
              <a:rPr lang="en-US" sz="3400" dirty="0" smtClean="0"/>
              <a:t> (1214-1273), and, one of the most famous book of </a:t>
            </a:r>
            <a:r>
              <a:rPr lang="en-US" sz="3400" dirty="0" err="1" smtClean="0"/>
              <a:t>tafsir</a:t>
            </a:r>
            <a:r>
              <a:rPr lang="en-US" sz="3400" dirty="0"/>
              <a:t>,</a:t>
            </a:r>
            <a:r>
              <a:rPr lang="en-US" sz="3400" dirty="0" smtClean="0"/>
              <a:t> that of </a:t>
            </a:r>
            <a:r>
              <a:rPr lang="en-US" sz="3400" b="1" i="1" dirty="0" smtClean="0"/>
              <a:t>Ibn </a:t>
            </a:r>
            <a:r>
              <a:rPr lang="en-US" sz="3400" b="1" i="1" dirty="0" err="1" smtClean="0"/>
              <a:t>Kathir</a:t>
            </a:r>
            <a:r>
              <a:rPr lang="en-US" sz="3400" dirty="0" smtClean="0"/>
              <a:t> </a:t>
            </a:r>
            <a:r>
              <a:rPr lang="en-US" sz="3400" dirty="0"/>
              <a:t>(</a:t>
            </a:r>
            <a:r>
              <a:rPr lang="en-US" sz="3400" dirty="0" smtClean="0"/>
              <a:t>1300-1373</a:t>
            </a:r>
            <a:r>
              <a:rPr lang="en-US" sz="3400" dirty="0"/>
              <a:t>). </a:t>
            </a:r>
            <a:r>
              <a:rPr lang="en-US" sz="3400" dirty="0" smtClean="0"/>
              <a:t>Commentaries </a:t>
            </a:r>
            <a:r>
              <a:rPr lang="en-US" sz="3400" dirty="0"/>
              <a:t>continue to be compiled at the present time.</a:t>
            </a:r>
          </a:p>
          <a:p>
            <a:pPr marL="0" indent="0" algn="l" defTabSz="914400" rtl="0" eaLnBrk="1" latinLnBrk="0" hangingPunct="1">
              <a:lnSpc>
                <a:spcPct val="150000"/>
              </a:lnSpc>
              <a:spcBef>
                <a:spcPts val="1000"/>
              </a:spcBef>
              <a:buNone/>
            </a:pPr>
            <a:endParaRPr lang="en-US" dirty="0"/>
          </a:p>
          <a:p>
            <a:pPr marL="228600" indent="-228600" algn="l" defTabSz="914400" rtl="0" eaLnBrk="1" latinLnBrk="0" hangingPunct="1">
              <a:lnSpc>
                <a:spcPct val="150000"/>
              </a:lnSpc>
              <a:spcBef>
                <a:spcPts val="1000"/>
              </a:spcBef>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76FE7A78-31DA-0940-9290-77C7788892DC}"/>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a:extLst>
              <a:ext uri="{FF2B5EF4-FFF2-40B4-BE49-F238E27FC236}">
                <a16:creationId xmlns:a16="http://schemas.microsoft.com/office/drawing/2014/main" id="{1E579897-9F6C-8945-A882-2E70DCE41EF4}"/>
              </a:ext>
            </a:extLst>
          </p:cNvPr>
          <p:cNvSpPr>
            <a:spLocks noGrp="1"/>
          </p:cNvSpPr>
          <p:nvPr>
            <p:ph type="sldNum" sz="quarter" idx="12"/>
          </p:nvPr>
        </p:nvSpPr>
        <p:spPr/>
        <p:txBody>
          <a:bodyPr/>
          <a:lstStyle/>
          <a:p>
            <a:fld id="{C8784B88-F3D9-6A4F-9660-1A0A1E561ED7}" type="slidenum">
              <a:rPr lang="en-US" smtClean="0"/>
              <a:t>5</a:t>
            </a:fld>
            <a:endParaRPr lang="en-US"/>
          </a:p>
        </p:txBody>
      </p:sp>
    </p:spTree>
    <p:extLst>
      <p:ext uri="{BB962C8B-B14F-4D97-AF65-F5344CB8AC3E}">
        <p14:creationId xmlns:p14="http://schemas.microsoft.com/office/powerpoint/2010/main" val="101824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CB35-AFB1-E742-BB03-9E126F5C3987}"/>
              </a:ext>
            </a:extLst>
          </p:cNvPr>
          <p:cNvSpPr>
            <a:spLocks noGrp="1"/>
          </p:cNvSpPr>
          <p:nvPr>
            <p:ph type="title"/>
          </p:nvPr>
        </p:nvSpPr>
        <p:spPr/>
        <p:txBody>
          <a:bodyPr>
            <a:normAutofit/>
          </a:bodyPr>
          <a:lstStyle/>
          <a:p>
            <a:r>
              <a:rPr lang="en-US" sz="3600" dirty="0" err="1" smtClean="0">
                <a:latin typeface="Cambria" panose="02040503050406030204" pitchFamily="18" charset="0"/>
                <a:ea typeface="Calibri" panose="020F0502020204030204" pitchFamily="34" charset="0"/>
              </a:rPr>
              <a:t>Tafseer</a:t>
            </a:r>
            <a:r>
              <a:rPr lang="en-US" sz="3600" dirty="0" smtClean="0">
                <a:latin typeface="Cambria" panose="02040503050406030204" pitchFamily="18" charset="0"/>
                <a:ea typeface="Calibri" panose="020F0502020204030204" pitchFamily="34" charset="0"/>
              </a:rPr>
              <a:t> of SŪRAH </a:t>
            </a:r>
            <a:r>
              <a:rPr lang="en-US" sz="3600" dirty="0">
                <a:latin typeface="Cambria" panose="02040503050406030204" pitchFamily="18" charset="0"/>
                <a:ea typeface="Calibri" panose="020F0502020204030204" pitchFamily="34" charset="0"/>
              </a:rPr>
              <a:t>AL-FĀTIḤAH </a:t>
            </a:r>
            <a:endParaRPr lang="en-US" sz="3600" dirty="0"/>
          </a:p>
        </p:txBody>
      </p:sp>
      <p:graphicFrame>
        <p:nvGraphicFramePr>
          <p:cNvPr id="6" name="Content Placeholder 5">
            <a:extLst>
              <a:ext uri="{FF2B5EF4-FFF2-40B4-BE49-F238E27FC236}">
                <a16:creationId xmlns:a16="http://schemas.microsoft.com/office/drawing/2014/main" id="{97922556-466F-124F-9149-0D66655F043C}"/>
              </a:ext>
            </a:extLst>
          </p:cNvPr>
          <p:cNvGraphicFramePr>
            <a:graphicFrameLocks noGrp="1"/>
          </p:cNvGraphicFramePr>
          <p:nvPr>
            <p:ph idx="1"/>
            <p:extLst>
              <p:ext uri="{D42A27DB-BD31-4B8C-83A1-F6EECF244321}">
                <p14:modId xmlns:p14="http://schemas.microsoft.com/office/powerpoint/2010/main" val="1394608133"/>
              </p:ext>
            </p:extLst>
          </p:nvPr>
        </p:nvGraphicFramePr>
        <p:xfrm>
          <a:off x="838201" y="3845750"/>
          <a:ext cx="10515600" cy="2411476"/>
        </p:xfrm>
        <a:graphic>
          <a:graphicData uri="http://schemas.openxmlformats.org/drawingml/2006/table">
            <a:tbl>
              <a:tblPr firstRow="1" bandRow="1">
                <a:tableStyleId>{69012ECD-51FC-41F1-AA8D-1B2483CD663E}</a:tableStyleId>
              </a:tblPr>
              <a:tblGrid>
                <a:gridCol w="5231679">
                  <a:extLst>
                    <a:ext uri="{9D8B030D-6E8A-4147-A177-3AD203B41FA5}">
                      <a16:colId xmlns:a16="http://schemas.microsoft.com/office/drawing/2014/main" val="1773443725"/>
                    </a:ext>
                  </a:extLst>
                </a:gridCol>
                <a:gridCol w="5283921">
                  <a:extLst>
                    <a:ext uri="{9D8B030D-6E8A-4147-A177-3AD203B41FA5}">
                      <a16:colId xmlns:a16="http://schemas.microsoft.com/office/drawing/2014/main" val="991752587"/>
                    </a:ext>
                  </a:extLst>
                </a:gridCol>
              </a:tblGrid>
              <a:tr h="0">
                <a:tc>
                  <a:txBody>
                    <a:bodyPr/>
                    <a:lstStyle/>
                    <a:p>
                      <a:pPr algn="ctr">
                        <a:lnSpc>
                          <a:spcPct val="130000"/>
                        </a:lnSpc>
                      </a:pPr>
                      <a:r>
                        <a:rPr lang="en-US" sz="1800" dirty="0">
                          <a:latin typeface="Arial" panose="020B0604020202020204" pitchFamily="34" charset="0"/>
                          <a:cs typeface="Arial" panose="020B0604020202020204" pitchFamily="34" charset="0"/>
                        </a:rPr>
                        <a:t>Name (transliteration)</a:t>
                      </a:r>
                    </a:p>
                  </a:txBody>
                  <a:tcPr>
                    <a:lnR w="12700" cap="flat" cmpd="sng" algn="ctr">
                      <a:solidFill>
                        <a:schemeClr val="tx1"/>
                      </a:solidFill>
                      <a:prstDash val="solid"/>
                      <a:round/>
                      <a:headEnd type="none" w="med" len="med"/>
                      <a:tailEnd type="none" w="med" len="med"/>
                    </a:lnR>
                  </a:tcPr>
                </a:tc>
                <a:tc>
                  <a:txBody>
                    <a:bodyPr/>
                    <a:lstStyle/>
                    <a:p>
                      <a:pPr algn="ctr">
                        <a:lnSpc>
                          <a:spcPct val="130000"/>
                        </a:lnSpc>
                      </a:pPr>
                      <a:r>
                        <a:rPr lang="en-US" sz="1800" dirty="0">
                          <a:latin typeface="Arial" panose="020B0604020202020204" pitchFamily="34" charset="0"/>
                          <a:cs typeface="Arial" panose="020B0604020202020204" pitchFamily="34" charset="0"/>
                        </a:rPr>
                        <a:t>Name (translation)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90922532"/>
                  </a:ext>
                </a:extLst>
              </a:tr>
              <a:tr h="713534">
                <a:tc>
                  <a:txBody>
                    <a:bodyPr/>
                    <a:lstStyle/>
                    <a:p>
                      <a:pPr>
                        <a:lnSpc>
                          <a:spcPct val="130000"/>
                        </a:lnSpc>
                      </a:pPr>
                      <a:r>
                        <a:rPr lang="en-US" sz="1800" b="1" i="1" dirty="0">
                          <a:latin typeface="Arial" panose="020B0604020202020204" pitchFamily="34" charset="0"/>
                          <a:cs typeface="Arial" panose="020B0604020202020204" pitchFamily="34" charset="0"/>
                        </a:rPr>
                        <a:t>As-</a:t>
                      </a:r>
                      <a:r>
                        <a:rPr lang="en-US" sz="1800" b="1" i="1" dirty="0" err="1">
                          <a:latin typeface="Arial" panose="020B0604020202020204" pitchFamily="34" charset="0"/>
                          <a:cs typeface="Arial" panose="020B0604020202020204" pitchFamily="34" charset="0"/>
                        </a:rPr>
                        <a:t>Sab‘ul</a:t>
                      </a:r>
                      <a:r>
                        <a:rPr lang="en-US" sz="1800" b="1" i="1" dirty="0">
                          <a:latin typeface="Arial" panose="020B0604020202020204" pitchFamily="34" charset="0"/>
                          <a:cs typeface="Arial" panose="020B0604020202020204" pitchFamily="34" charset="0"/>
                        </a:rPr>
                        <a:t>-</a:t>
                      </a:r>
                      <a:r>
                        <a:rPr lang="en-US" sz="1800" b="1" i="1" dirty="0" err="1">
                          <a:latin typeface="Arial" panose="020B0604020202020204" pitchFamily="34" charset="0"/>
                          <a:cs typeface="Arial" panose="020B0604020202020204" pitchFamily="34" charset="0"/>
                        </a:rPr>
                        <a:t>Mathānī</a:t>
                      </a:r>
                      <a:r>
                        <a:rPr lang="en-US" sz="1800" b="1" i="1" dirty="0">
                          <a:latin typeface="Arial" panose="020B0604020202020204" pitchFamily="34" charset="0"/>
                          <a:cs typeface="Arial" panose="020B0604020202020204" pitchFamily="34" charset="0"/>
                        </a:rPr>
                        <a:t> </a:t>
                      </a:r>
                      <a:r>
                        <a:rPr lang="en-US" sz="1800" b="1" i="1" dirty="0" err="1">
                          <a:latin typeface="Arial" panose="020B0604020202020204" pitchFamily="34" charset="0"/>
                          <a:cs typeface="Arial" panose="020B0604020202020204" pitchFamily="34" charset="0"/>
                        </a:rPr>
                        <a:t>wal</a:t>
                      </a:r>
                      <a:r>
                        <a:rPr lang="en-US" sz="1800" b="1" i="1" dirty="0">
                          <a:latin typeface="Arial" panose="020B0604020202020204" pitchFamily="34" charset="0"/>
                          <a:cs typeface="Arial" panose="020B0604020202020204" pitchFamily="34" charset="0"/>
                        </a:rPr>
                        <a:t>-Qur’ān al-‘</a:t>
                      </a:r>
                      <a:r>
                        <a:rPr lang="en-US" sz="1800" b="1" i="1" dirty="0" err="1">
                          <a:latin typeface="Arial" panose="020B0604020202020204" pitchFamily="34" charset="0"/>
                          <a:cs typeface="Arial" panose="020B0604020202020204" pitchFamily="34" charset="0"/>
                        </a:rPr>
                        <a:t>Atheem</a:t>
                      </a:r>
                      <a:endParaRPr lang="en-US" sz="1800" b="1" i="1"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nSpc>
                          <a:spcPct val="130000"/>
                        </a:lnSpc>
                      </a:pPr>
                      <a:r>
                        <a:rPr lang="en-US" sz="1800" dirty="0">
                          <a:latin typeface="Arial" panose="020B0604020202020204" pitchFamily="34" charset="0"/>
                          <a:cs typeface="Arial" panose="020B0604020202020204" pitchFamily="34" charset="0"/>
                        </a:rPr>
                        <a:t>The Seven Oft-Repeated Verses and the Great Recitation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2255855"/>
                  </a:ext>
                </a:extLst>
              </a:tr>
              <a:tr h="382031">
                <a:tc>
                  <a:txBody>
                    <a:bodyPr/>
                    <a:lstStyle/>
                    <a:p>
                      <a:pPr>
                        <a:lnSpc>
                          <a:spcPct val="130000"/>
                        </a:lnSpc>
                      </a:pPr>
                      <a:r>
                        <a:rPr lang="en-US" sz="1800" b="1" i="1" dirty="0" err="1">
                          <a:latin typeface="Arial" panose="020B0604020202020204" pitchFamily="34" charset="0"/>
                          <a:cs typeface="Arial" panose="020B0604020202020204" pitchFamily="34" charset="0"/>
                        </a:rPr>
                        <a:t>Fātiḥat</a:t>
                      </a:r>
                      <a:r>
                        <a:rPr lang="en-US" sz="1800" b="1" i="1" dirty="0">
                          <a:latin typeface="Arial" panose="020B0604020202020204" pitchFamily="34" charset="0"/>
                          <a:cs typeface="Arial" panose="020B0604020202020204" pitchFamily="34" charset="0"/>
                        </a:rPr>
                        <a:t> al-</a:t>
                      </a:r>
                      <a:r>
                        <a:rPr lang="en-US" sz="1800" b="1" i="1" dirty="0" err="1">
                          <a:latin typeface="Arial" panose="020B0604020202020204" pitchFamily="34" charset="0"/>
                          <a:cs typeface="Arial" panose="020B0604020202020204" pitchFamily="34" charset="0"/>
                        </a:rPr>
                        <a:t>Kitāb</a:t>
                      </a:r>
                      <a:endParaRPr lang="en-US" sz="1800" b="1" i="1"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nSpc>
                          <a:spcPct val="130000"/>
                        </a:lnSpc>
                      </a:pPr>
                      <a:r>
                        <a:rPr lang="en-US" sz="1800" dirty="0">
                          <a:latin typeface="Arial" panose="020B0604020202020204" pitchFamily="34" charset="0"/>
                          <a:cs typeface="Arial" panose="020B0604020202020204" pitchFamily="34" charset="0"/>
                        </a:rPr>
                        <a:t>The Opening of the Book</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2842515"/>
                  </a:ext>
                </a:extLst>
              </a:tr>
              <a:tr h="382031">
                <a:tc>
                  <a:txBody>
                    <a:bodyPr/>
                    <a:lstStyle/>
                    <a:p>
                      <a:pPr>
                        <a:lnSpc>
                          <a:spcPct val="130000"/>
                        </a:lnSpc>
                      </a:pPr>
                      <a:r>
                        <a:rPr lang="en-US" sz="1800" b="1" i="1" dirty="0">
                          <a:latin typeface="Arial" panose="020B0604020202020204" pitchFamily="34" charset="0"/>
                          <a:cs typeface="Arial" panose="020B0604020202020204" pitchFamily="34" charset="0"/>
                        </a:rPr>
                        <a:t>Umm al-Qur’ān </a:t>
                      </a:r>
                    </a:p>
                  </a:txBody>
                  <a:tcPr>
                    <a:lnR w="12700" cap="flat" cmpd="sng" algn="ctr">
                      <a:solidFill>
                        <a:schemeClr val="tx1"/>
                      </a:solidFill>
                      <a:prstDash val="solid"/>
                      <a:round/>
                      <a:headEnd type="none" w="med" len="med"/>
                      <a:tailEnd type="none" w="med" len="med"/>
                    </a:lnR>
                  </a:tcPr>
                </a:tc>
                <a:tc>
                  <a:txBody>
                    <a:bodyPr/>
                    <a:lstStyle/>
                    <a:p>
                      <a:pPr>
                        <a:lnSpc>
                          <a:spcPct val="130000"/>
                        </a:lnSpc>
                      </a:pPr>
                      <a:r>
                        <a:rPr lang="en-US" sz="1800" dirty="0">
                          <a:latin typeface="Arial" panose="020B0604020202020204" pitchFamily="34" charset="0"/>
                          <a:cs typeface="Arial" panose="020B0604020202020204" pitchFamily="34" charset="0"/>
                        </a:rPr>
                        <a:t>The Mother of the Qur’ān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9634956"/>
                  </a:ext>
                </a:extLst>
              </a:tr>
              <a:tr h="382031">
                <a:tc>
                  <a:txBody>
                    <a:bodyPr/>
                    <a:lstStyle/>
                    <a:p>
                      <a:pPr>
                        <a:lnSpc>
                          <a:spcPct val="130000"/>
                        </a:lnSpc>
                      </a:pPr>
                      <a:r>
                        <a:rPr lang="en-US" sz="1800" b="1" i="1" dirty="0" err="1">
                          <a:latin typeface="Arial" panose="020B0604020202020204" pitchFamily="34" charset="0"/>
                          <a:cs typeface="Arial" panose="020B0604020202020204" pitchFamily="34" charset="0"/>
                        </a:rPr>
                        <a:t>Sūrat-ul-Ḥamd</a:t>
                      </a:r>
                      <a:endParaRPr lang="en-US" sz="1800" b="1" i="1"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nSpc>
                          <a:spcPct val="130000"/>
                        </a:lnSpc>
                      </a:pPr>
                      <a:r>
                        <a:rPr lang="en-US" sz="1800" dirty="0">
                          <a:latin typeface="Arial" panose="020B0604020202020204" pitchFamily="34" charset="0"/>
                          <a:cs typeface="Arial" panose="020B0604020202020204" pitchFamily="34" charset="0"/>
                        </a:rPr>
                        <a:t>The </a:t>
                      </a:r>
                      <a:r>
                        <a:rPr lang="en-US" sz="1800" dirty="0" err="1">
                          <a:latin typeface="Arial" panose="020B0604020202020204" pitchFamily="34" charset="0"/>
                          <a:cs typeface="Arial" panose="020B0604020202020204" pitchFamily="34" charset="0"/>
                        </a:rPr>
                        <a:t>Sūrah</a:t>
                      </a:r>
                      <a:r>
                        <a:rPr lang="en-US" sz="1800" dirty="0">
                          <a:latin typeface="Arial" panose="020B0604020202020204" pitchFamily="34" charset="0"/>
                          <a:cs typeface="Arial" panose="020B0604020202020204" pitchFamily="34" charset="0"/>
                        </a:rPr>
                        <a:t> of Praise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97745976"/>
                  </a:ext>
                </a:extLst>
              </a:tr>
            </a:tbl>
          </a:graphicData>
        </a:graphic>
      </p:graphicFrame>
      <p:sp>
        <p:nvSpPr>
          <p:cNvPr id="4" name="Date Placeholder 3">
            <a:extLst>
              <a:ext uri="{FF2B5EF4-FFF2-40B4-BE49-F238E27FC236}">
                <a16:creationId xmlns:a16="http://schemas.microsoft.com/office/drawing/2014/main" id="{F8787080-CD75-E84D-B262-5A7FB3661174}"/>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a:extLst>
              <a:ext uri="{FF2B5EF4-FFF2-40B4-BE49-F238E27FC236}">
                <a16:creationId xmlns:a16="http://schemas.microsoft.com/office/drawing/2014/main" id="{70F2C7FC-EF24-F048-828D-EEE8814B3CE0}"/>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8" name="Rectangle 7">
            <a:extLst>
              <a:ext uri="{FF2B5EF4-FFF2-40B4-BE49-F238E27FC236}">
                <a16:creationId xmlns:a16="http://schemas.microsoft.com/office/drawing/2014/main" id="{B30F9EA6-0954-0A41-9BBF-41B4C7AC5C97}"/>
              </a:ext>
            </a:extLst>
          </p:cNvPr>
          <p:cNvSpPr/>
          <p:nvPr/>
        </p:nvSpPr>
        <p:spPr>
          <a:xfrm>
            <a:off x="4242767" y="3293043"/>
            <a:ext cx="3706463" cy="577850"/>
          </a:xfrm>
          <a:prstGeom prst="rect">
            <a:avLst/>
          </a:prstGeom>
        </p:spPr>
        <p:txBody>
          <a:bodyPr wrap="none">
            <a:spAutoFit/>
          </a:bodyPr>
          <a:lstStyle/>
          <a:p>
            <a:pPr algn="ctr">
              <a:lnSpc>
                <a:spcPct val="150000"/>
              </a:lnSpc>
            </a:pPr>
            <a:r>
              <a:rPr lang="en-US" sz="2400" b="1" dirty="0" smtClean="0">
                <a:latin typeface="Arial" panose="020B0604020202020204" pitchFamily="34" charset="0"/>
                <a:cs typeface="Arial" panose="020B0604020202020204" pitchFamily="34" charset="0"/>
              </a:rPr>
              <a:t>Names </a:t>
            </a:r>
            <a:r>
              <a:rPr lang="en-US" sz="2400" b="1" dirty="0">
                <a:latin typeface="Arial" panose="020B0604020202020204" pitchFamily="34" charset="0"/>
                <a:cs typeface="Arial" panose="020B0604020202020204" pitchFamily="34" charset="0"/>
              </a:rPr>
              <a:t>of Surah </a:t>
            </a:r>
            <a:r>
              <a:rPr lang="en-US" sz="2400" b="1" dirty="0" err="1">
                <a:latin typeface="Arial" panose="020B0604020202020204" pitchFamily="34" charset="0"/>
                <a:cs typeface="Arial" panose="020B0604020202020204" pitchFamily="34" charset="0"/>
              </a:rPr>
              <a:t>Fatihah</a:t>
            </a:r>
            <a:endParaRPr lang="en-US" sz="2400" b="1" dirty="0">
              <a:latin typeface="Arial" panose="020B0604020202020204" pitchFamily="34" charset="0"/>
              <a:cs typeface="Arial" panose="020B0604020202020204" pitchFamily="34" charset="0"/>
            </a:endParaRPr>
          </a:p>
        </p:txBody>
      </p:sp>
      <p:sp>
        <p:nvSpPr>
          <p:cNvPr id="3" name="Rectangle 2"/>
          <p:cNvSpPr/>
          <p:nvPr/>
        </p:nvSpPr>
        <p:spPr>
          <a:xfrm>
            <a:off x="838199" y="1961268"/>
            <a:ext cx="10515600" cy="1477328"/>
          </a:xfrm>
          <a:prstGeom prst="rect">
            <a:avLst/>
          </a:prstGeom>
        </p:spPr>
        <p:txBody>
          <a:bodyPr wrap="square">
            <a:spAutoFit/>
          </a:bodyPr>
          <a:lstStyle/>
          <a:p>
            <a:pPr marL="285750" indent="-285750">
              <a:buFont typeface="Arial" panose="020B0604020202020204" pitchFamily="34" charset="0"/>
              <a:buChar char="•"/>
            </a:pPr>
            <a:r>
              <a:rPr lang="en-US" dirty="0" smtClean="0"/>
              <a:t>It was </a:t>
            </a:r>
            <a:r>
              <a:rPr lang="en-US" dirty="0"/>
              <a:t>the described by the Messenger of Allah as </a:t>
            </a:r>
            <a:r>
              <a:rPr lang="en-US" b="1" dirty="0">
                <a:solidFill>
                  <a:srgbClr val="008000"/>
                </a:solidFill>
              </a:rPr>
              <a:t>the </a:t>
            </a:r>
            <a:r>
              <a:rPr lang="en-US" b="1" dirty="0" smtClean="0">
                <a:solidFill>
                  <a:srgbClr val="008000"/>
                </a:solidFill>
              </a:rPr>
              <a:t>greatest </a:t>
            </a:r>
            <a:r>
              <a:rPr lang="en-US" b="1" dirty="0" err="1" smtClean="0">
                <a:solidFill>
                  <a:srgbClr val="008000"/>
                </a:solidFill>
              </a:rPr>
              <a:t>sūrah</a:t>
            </a:r>
            <a:r>
              <a:rPr lang="en-US" b="1" dirty="0" smtClean="0">
                <a:solidFill>
                  <a:srgbClr val="008000"/>
                </a:solidFill>
              </a:rPr>
              <a:t> </a:t>
            </a:r>
            <a:r>
              <a:rPr lang="en-US" b="1" dirty="0">
                <a:solidFill>
                  <a:srgbClr val="008000"/>
                </a:solidFill>
              </a:rPr>
              <a:t>in the </a:t>
            </a:r>
            <a:r>
              <a:rPr lang="en-US" b="1" dirty="0" smtClean="0">
                <a:solidFill>
                  <a:srgbClr val="008000"/>
                </a:solidFill>
              </a:rPr>
              <a:t>Qur’ān </a:t>
            </a:r>
            <a:r>
              <a:rPr lang="en-US" b="1" dirty="0" smtClean="0"/>
              <a:t>(no. 1</a:t>
            </a:r>
            <a:r>
              <a:rPr lang="en-US" b="1" baseline="30000" dirty="0" smtClean="0"/>
              <a:t>st</a:t>
            </a:r>
            <a:r>
              <a:rPr lang="en-US" b="1" dirty="0" smtClean="0"/>
              <a:t> in it)</a:t>
            </a:r>
            <a:r>
              <a:rPr lang="en-US" dirty="0" smtClean="0"/>
              <a:t>.</a:t>
            </a:r>
          </a:p>
          <a:p>
            <a:pPr marL="285750" indent="-285750">
              <a:buFont typeface="Arial" panose="020B0604020202020204" pitchFamily="34" charset="0"/>
              <a:buChar char="•"/>
            </a:pPr>
            <a:r>
              <a:rPr lang="en-US" dirty="0" smtClean="0"/>
              <a:t>Was </a:t>
            </a:r>
            <a:r>
              <a:rPr lang="en-US" dirty="0"/>
              <a:t>revealed during the </a:t>
            </a:r>
            <a:r>
              <a:rPr lang="en-US" dirty="0" err="1">
                <a:solidFill>
                  <a:srgbClr val="C00000"/>
                </a:solidFill>
              </a:rPr>
              <a:t>Makkan</a:t>
            </a:r>
            <a:r>
              <a:rPr lang="en-US" dirty="0"/>
              <a:t> period and was the </a:t>
            </a:r>
            <a:r>
              <a:rPr lang="en-US" dirty="0">
                <a:solidFill>
                  <a:srgbClr val="C00000"/>
                </a:solidFill>
              </a:rPr>
              <a:t>first </a:t>
            </a:r>
            <a:r>
              <a:rPr lang="en-US" dirty="0" err="1">
                <a:solidFill>
                  <a:srgbClr val="C00000"/>
                </a:solidFill>
              </a:rPr>
              <a:t>sūrah</a:t>
            </a:r>
            <a:r>
              <a:rPr lang="en-US" dirty="0">
                <a:solidFill>
                  <a:srgbClr val="C00000"/>
                </a:solidFill>
              </a:rPr>
              <a:t> to be </a:t>
            </a:r>
            <a:r>
              <a:rPr lang="en-US" dirty="0" smtClean="0">
                <a:solidFill>
                  <a:srgbClr val="C00000"/>
                </a:solidFill>
              </a:rPr>
              <a:t>sent down </a:t>
            </a:r>
            <a:r>
              <a:rPr lang="en-US" dirty="0">
                <a:solidFill>
                  <a:srgbClr val="C00000"/>
                </a:solidFill>
              </a:rPr>
              <a:t>to the Prophet (PBUH) in its entirety</a:t>
            </a:r>
            <a:r>
              <a:rPr lang="en-US" dirty="0"/>
              <a:t>. Parts of some other </a:t>
            </a:r>
            <a:r>
              <a:rPr lang="en-US" dirty="0" err="1"/>
              <a:t>sūrahs</a:t>
            </a:r>
            <a:r>
              <a:rPr lang="en-US" dirty="0"/>
              <a:t> </a:t>
            </a:r>
            <a:r>
              <a:rPr lang="en-US" dirty="0" smtClean="0"/>
              <a:t>had been </a:t>
            </a:r>
            <a:r>
              <a:rPr lang="en-US" dirty="0"/>
              <a:t>revealed prior to it, the earliest of them being the first five verses </a:t>
            </a:r>
            <a:r>
              <a:rPr lang="en-US" dirty="0" smtClean="0"/>
              <a:t>of </a:t>
            </a:r>
            <a:r>
              <a:rPr lang="en-US" i="1" dirty="0" err="1" smtClean="0"/>
              <a:t>Sūrah</a:t>
            </a:r>
            <a:r>
              <a:rPr lang="en-US" i="1" dirty="0" smtClean="0"/>
              <a:t> </a:t>
            </a:r>
            <a:r>
              <a:rPr lang="en-US" i="1" dirty="0"/>
              <a:t>al-‘</a:t>
            </a:r>
            <a:r>
              <a:rPr lang="en-US" i="1" dirty="0" err="1"/>
              <a:t>Alaq</a:t>
            </a:r>
            <a:r>
              <a:rPr lang="en-US" dirty="0"/>
              <a:t>.</a:t>
            </a:r>
          </a:p>
          <a:p>
            <a:endParaRPr lang="en-US" dirty="0" smtClean="0"/>
          </a:p>
        </p:txBody>
      </p:sp>
    </p:spTree>
    <p:extLst>
      <p:ext uri="{BB962C8B-B14F-4D97-AF65-F5344CB8AC3E}">
        <p14:creationId xmlns:p14="http://schemas.microsoft.com/office/powerpoint/2010/main" val="184451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9F1C-0C8B-4D4F-BFC4-FE1F58F97831}"/>
              </a:ext>
            </a:extLst>
          </p:cNvPr>
          <p:cNvSpPr>
            <a:spLocks noGrp="1"/>
          </p:cNvSpPr>
          <p:nvPr>
            <p:ph type="title"/>
          </p:nvPr>
        </p:nvSpPr>
        <p:spPr/>
        <p:txBody>
          <a:bodyPr>
            <a:normAutofit/>
          </a:bodyPr>
          <a:lstStyle/>
          <a:p>
            <a:r>
              <a:rPr lang="en-US" sz="3600" spc="-10" dirty="0">
                <a:solidFill>
                  <a:srgbClr val="000000"/>
                </a:solidFill>
                <a:ea typeface="Times New Roman" panose="02020603050405020304" pitchFamily="18" charset="0"/>
              </a:rPr>
              <a:t>The OPENING </a:t>
            </a:r>
            <a:r>
              <a:rPr lang="ar-KW" sz="3600" spc="-10" dirty="0">
                <a:solidFill>
                  <a:srgbClr val="000000"/>
                </a:solidFill>
                <a:latin typeface="Uthmani"/>
                <a:ea typeface="Times New Roman" panose="02020603050405020304" pitchFamily="18" charset="0"/>
                <a:cs typeface="+mn-cs"/>
              </a:rPr>
              <a:t>سورة الفاتحة </a:t>
            </a:r>
            <a:endParaRPr lang="en-US" sz="3600" dirty="0">
              <a:cs typeface="+mn-cs"/>
            </a:endParaRPr>
          </a:p>
        </p:txBody>
      </p:sp>
      <p:graphicFrame>
        <p:nvGraphicFramePr>
          <p:cNvPr id="6" name="Content Placeholder 5">
            <a:extLst>
              <a:ext uri="{FF2B5EF4-FFF2-40B4-BE49-F238E27FC236}">
                <a16:creationId xmlns:a16="http://schemas.microsoft.com/office/drawing/2014/main" id="{FC2317F7-2EE1-2F4C-B40F-6F6B70F54CD7}"/>
              </a:ext>
            </a:extLst>
          </p:cNvPr>
          <p:cNvGraphicFramePr>
            <a:graphicFrameLocks noGrp="1"/>
          </p:cNvGraphicFramePr>
          <p:nvPr>
            <p:ph idx="1"/>
            <p:extLst>
              <p:ext uri="{D42A27DB-BD31-4B8C-83A1-F6EECF244321}">
                <p14:modId xmlns:p14="http://schemas.microsoft.com/office/powerpoint/2010/main" val="1734437845"/>
              </p:ext>
            </p:extLst>
          </p:nvPr>
        </p:nvGraphicFramePr>
        <p:xfrm>
          <a:off x="838200" y="1952949"/>
          <a:ext cx="10515600" cy="42367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178511636"/>
                    </a:ext>
                  </a:extLst>
                </a:gridCol>
                <a:gridCol w="5257800">
                  <a:extLst>
                    <a:ext uri="{9D8B030D-6E8A-4147-A177-3AD203B41FA5}">
                      <a16:colId xmlns:a16="http://schemas.microsoft.com/office/drawing/2014/main" val="26900592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8000"/>
                          </a:solidFill>
                          <a:latin typeface="Arial" panose="020B0604020202020204" pitchFamily="34" charset="0"/>
                          <a:ea typeface="Times New Roman" panose="02020603050405020304" pitchFamily="18" charset="0"/>
                          <a:cs typeface="Arial" panose="020B0604020202020204" pitchFamily="34" charset="0"/>
                        </a:rPr>
                        <a:t>1. In the name of Allah, the Compassionate, the Merciful.</a:t>
                      </a:r>
                      <a:endParaRPr lang="en-US" sz="1400" dirty="0">
                        <a:solidFill>
                          <a:srgbClr val="008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400" b="1" dirty="0">
                          <a:solidFill>
                            <a:srgbClr val="111111"/>
                          </a:solidFill>
                          <a:latin typeface="Arial" panose="020B0604020202020204" pitchFamily="34" charset="0"/>
                          <a:ea typeface="Times New Roman" panose="02020603050405020304" pitchFamily="18" charset="0"/>
                          <a:cs typeface="Arial" panose="020B0604020202020204" pitchFamily="34" charset="0"/>
                        </a:rPr>
                        <a:t>﴿١﴾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بِسْمِ</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اللَّهِ</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الرَّحْمَٰنِ</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الرَّحِيمِ</a:t>
                      </a:r>
                      <a:endParaRPr lang="en-US" sz="1600" b="1" dirty="0">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316084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8000"/>
                          </a:solidFill>
                          <a:latin typeface="Arial" panose="020B0604020202020204" pitchFamily="34" charset="0"/>
                          <a:ea typeface="Times New Roman" panose="02020603050405020304" pitchFamily="18" charset="0"/>
                          <a:cs typeface="Arial" panose="020B0604020202020204" pitchFamily="34" charset="0"/>
                        </a:rPr>
                        <a:t>2. Praise be to Allah, Lord of the Worlds.</a:t>
                      </a:r>
                      <a:endParaRPr lang="en-US" sz="1400" dirty="0">
                        <a:solidFill>
                          <a:srgbClr val="008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400" b="1" dirty="0">
                          <a:solidFill>
                            <a:srgbClr val="111111"/>
                          </a:solidFill>
                          <a:latin typeface="Arial" panose="020B0604020202020204" pitchFamily="34" charset="0"/>
                          <a:ea typeface="Times New Roman" panose="02020603050405020304" pitchFamily="18" charset="0"/>
                          <a:cs typeface="Arial" panose="020B0604020202020204" pitchFamily="34" charset="0"/>
                        </a:rPr>
                        <a:t>﴿٢﴾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الْحَمْدُ</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لِلَّهِ</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رَبِّ</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الْعَالَمِينَ</a:t>
                      </a:r>
                      <a:endParaRPr lang="en-US" sz="1600" b="1" dirty="0">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7332081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8000"/>
                          </a:solidFill>
                          <a:latin typeface="Arial" panose="020B0604020202020204" pitchFamily="34" charset="0"/>
                          <a:ea typeface="Times New Roman" panose="02020603050405020304" pitchFamily="18" charset="0"/>
                          <a:cs typeface="Arial" panose="020B0604020202020204" pitchFamily="34" charset="0"/>
                        </a:rPr>
                        <a:t>3. The Compassionate, the Merciful.</a:t>
                      </a:r>
                      <a:endParaRPr lang="en-US" sz="1400" dirty="0">
                        <a:solidFill>
                          <a:srgbClr val="008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400" b="1" dirty="0">
                          <a:solidFill>
                            <a:srgbClr val="111111"/>
                          </a:solidFill>
                          <a:latin typeface="Arial" panose="020B0604020202020204" pitchFamily="34" charset="0"/>
                          <a:ea typeface="Times New Roman" panose="02020603050405020304" pitchFamily="18" charset="0"/>
                          <a:cs typeface="Arial" panose="020B0604020202020204" pitchFamily="34" charset="0"/>
                        </a:rPr>
                        <a:t>﴿٣﴾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الرَّحْمَٰنِ</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الرَّحِيمِ</a:t>
                      </a:r>
                      <a:endParaRPr lang="en-US" sz="1600" b="1" dirty="0">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4241945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8000"/>
                          </a:solidFill>
                          <a:latin typeface="Arial" panose="020B0604020202020204" pitchFamily="34" charset="0"/>
                          <a:ea typeface="Times New Roman" panose="02020603050405020304" pitchFamily="18" charset="0"/>
                          <a:cs typeface="Arial" panose="020B0604020202020204" pitchFamily="34" charset="0"/>
                        </a:rPr>
                        <a:t>4. Master of the Day of Judgment.</a:t>
                      </a:r>
                      <a:endParaRPr lang="en-US" sz="1400" dirty="0">
                        <a:solidFill>
                          <a:srgbClr val="008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400" b="1" dirty="0">
                          <a:solidFill>
                            <a:srgbClr val="111111"/>
                          </a:solidFill>
                          <a:latin typeface="Arial" panose="020B0604020202020204" pitchFamily="34" charset="0"/>
                          <a:ea typeface="Times New Roman" panose="02020603050405020304" pitchFamily="18" charset="0"/>
                          <a:cs typeface="Arial" panose="020B0604020202020204" pitchFamily="34" charset="0"/>
                        </a:rPr>
                        <a:t>﴿٤﴾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مَالِكِ</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يَوْمِ</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الدِّينِ</a:t>
                      </a:r>
                      <a:endParaRPr lang="en-US" sz="1600" b="1" dirty="0">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6990150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8000"/>
                          </a:solidFill>
                          <a:latin typeface="Arial" panose="020B0604020202020204" pitchFamily="34" charset="0"/>
                          <a:ea typeface="Times New Roman" panose="02020603050405020304" pitchFamily="18" charset="0"/>
                          <a:cs typeface="Arial" panose="020B0604020202020204" pitchFamily="34" charset="0"/>
                        </a:rPr>
                        <a:t>5. You alone we worship; and upon You, we call for help.</a:t>
                      </a:r>
                      <a:endParaRPr lang="en-US" sz="1400" dirty="0">
                        <a:solidFill>
                          <a:srgbClr val="008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400" b="1" dirty="0">
                          <a:solidFill>
                            <a:srgbClr val="111111"/>
                          </a:solidFill>
                          <a:latin typeface="Arial" panose="020B0604020202020204" pitchFamily="34" charset="0"/>
                          <a:ea typeface="Times New Roman" panose="02020603050405020304" pitchFamily="18" charset="0"/>
                          <a:cs typeface="Arial" panose="020B0604020202020204" pitchFamily="34" charset="0"/>
                        </a:rPr>
                        <a:t>﴿٥﴾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إِيَّاكَ</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نَعْبُدُ</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وَإِيَّاكَ</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نَسْتَعِينُ</a:t>
                      </a:r>
                      <a:endParaRPr lang="en-US" sz="1600" b="1" dirty="0">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5419626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8000"/>
                          </a:solidFill>
                          <a:latin typeface="Arial" panose="020B0604020202020204" pitchFamily="34" charset="0"/>
                          <a:ea typeface="Times New Roman" panose="02020603050405020304" pitchFamily="18" charset="0"/>
                          <a:cs typeface="Arial" panose="020B0604020202020204" pitchFamily="34" charset="0"/>
                        </a:rPr>
                        <a:t>6. Guide us along the straight path.</a:t>
                      </a:r>
                      <a:endParaRPr lang="en-US" sz="1400" dirty="0">
                        <a:solidFill>
                          <a:srgbClr val="008000"/>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400" b="1" dirty="0">
                          <a:solidFill>
                            <a:srgbClr val="111111"/>
                          </a:solidFill>
                          <a:latin typeface="Arial" panose="020B0604020202020204" pitchFamily="34" charset="0"/>
                          <a:ea typeface="Times New Roman" panose="02020603050405020304" pitchFamily="18" charset="0"/>
                          <a:cs typeface="Arial" panose="020B0604020202020204" pitchFamily="34" charset="0"/>
                        </a:rPr>
                        <a:t>﴿٦﴾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اهْدِنَا</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الصِّرَاطَ</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الْمُسْتَقِيمَ</a:t>
                      </a:r>
                      <a:endParaRPr lang="en-US" sz="1600" b="1" dirty="0">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844573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8000"/>
                          </a:solidFill>
                          <a:latin typeface="Arial" panose="020B0604020202020204" pitchFamily="34" charset="0"/>
                          <a:ea typeface="Times New Roman" panose="02020603050405020304" pitchFamily="18" charset="0"/>
                          <a:cs typeface="Arial" panose="020B0604020202020204" pitchFamily="34" charset="0"/>
                        </a:rPr>
                        <a:t>7. The path of those You have blessed, not of those with anger on them, nor of the misguided.</a:t>
                      </a:r>
                      <a:endParaRPr lang="en-US" sz="1400" dirty="0">
                        <a:solidFill>
                          <a:srgbClr val="008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400" b="1" dirty="0">
                          <a:solidFill>
                            <a:srgbClr val="111111"/>
                          </a:solidFill>
                          <a:latin typeface="Arial" panose="020B0604020202020204" pitchFamily="34" charset="0"/>
                          <a:ea typeface="Times New Roman" panose="02020603050405020304" pitchFamily="18" charset="0"/>
                          <a:cs typeface="Arial" panose="020B0604020202020204" pitchFamily="34" charset="0"/>
                        </a:rPr>
                        <a:t>﴿٧﴾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صِرَاطَ</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الَّذِينَ</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أَنْعَمْتَ</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عَلَيْهِمْ</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غَيْرِ</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الْمَغْضُوبِ</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عَلَيْهِمْ</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وَلَا</a:t>
                      </a:r>
                      <a:r>
                        <a:rPr lang="en-US" sz="24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الضَّالِّينَ</a:t>
                      </a:r>
                      <a:endParaRPr lang="en-US" sz="1600" b="1" dirty="0">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938972082"/>
                  </a:ext>
                </a:extLst>
              </a:tr>
            </a:tbl>
          </a:graphicData>
        </a:graphic>
      </p:graphicFrame>
      <p:sp>
        <p:nvSpPr>
          <p:cNvPr id="4" name="Date Placeholder 3">
            <a:extLst>
              <a:ext uri="{FF2B5EF4-FFF2-40B4-BE49-F238E27FC236}">
                <a16:creationId xmlns:a16="http://schemas.microsoft.com/office/drawing/2014/main" id="{D9AF4FEC-3636-F94D-A627-B9615C31F4EE}"/>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a:extLst>
              <a:ext uri="{FF2B5EF4-FFF2-40B4-BE49-F238E27FC236}">
                <a16:creationId xmlns:a16="http://schemas.microsoft.com/office/drawing/2014/main" id="{CE75E913-D46D-4A4B-9A20-F67284D6EC9A}"/>
              </a:ext>
            </a:extLst>
          </p:cNvPr>
          <p:cNvSpPr>
            <a:spLocks noGrp="1"/>
          </p:cNvSpPr>
          <p:nvPr>
            <p:ph type="sldNum" sz="quarter" idx="12"/>
          </p:nvPr>
        </p:nvSpPr>
        <p:spPr/>
        <p:txBody>
          <a:bodyPr/>
          <a:lstStyle/>
          <a:p>
            <a:fld id="{C8784B88-F3D9-6A4F-9660-1A0A1E561ED7}" type="slidenum">
              <a:rPr lang="en-US" smtClean="0"/>
              <a:t>7</a:t>
            </a:fld>
            <a:endParaRPr lang="en-US"/>
          </a:p>
        </p:txBody>
      </p:sp>
    </p:spTree>
    <p:extLst>
      <p:ext uri="{BB962C8B-B14F-4D97-AF65-F5344CB8AC3E}">
        <p14:creationId xmlns:p14="http://schemas.microsoft.com/office/powerpoint/2010/main" val="207628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110F-C7DE-9C4C-8535-D824C747EA22}"/>
              </a:ext>
            </a:extLst>
          </p:cNvPr>
          <p:cNvSpPr>
            <a:spLocks noGrp="1"/>
          </p:cNvSpPr>
          <p:nvPr>
            <p:ph type="title"/>
          </p:nvPr>
        </p:nvSpPr>
        <p:spPr/>
        <p:txBody>
          <a:bodyPr>
            <a:normAutofit/>
          </a:bodyPr>
          <a:lstStyle/>
          <a:p>
            <a:r>
              <a:rPr lang="en-US" sz="3600" dirty="0" err="1" smtClean="0">
                <a:solidFill>
                  <a:prstClr val="black"/>
                </a:solidFill>
              </a:rPr>
              <a:t>Tafseer</a:t>
            </a:r>
            <a:r>
              <a:rPr lang="en-US" sz="3600" dirty="0" smtClean="0">
                <a:solidFill>
                  <a:prstClr val="black"/>
                </a:solidFill>
              </a:rPr>
              <a:t> of SŪRAH </a:t>
            </a:r>
            <a:r>
              <a:rPr lang="en-US" sz="3600" dirty="0">
                <a:solidFill>
                  <a:prstClr val="black"/>
                </a:solidFill>
              </a:rPr>
              <a:t>AL-FĀTIḤAH </a:t>
            </a:r>
            <a:endParaRPr lang="en-US" sz="3600" dirty="0"/>
          </a:p>
        </p:txBody>
      </p:sp>
      <p:sp>
        <p:nvSpPr>
          <p:cNvPr id="3" name="Content Placeholder 2">
            <a:extLst>
              <a:ext uri="{FF2B5EF4-FFF2-40B4-BE49-F238E27FC236}">
                <a16:creationId xmlns:a16="http://schemas.microsoft.com/office/drawing/2014/main" id="{43799A14-381B-4D41-9E16-03D03E37D68C}"/>
              </a:ext>
            </a:extLst>
          </p:cNvPr>
          <p:cNvSpPr>
            <a:spLocks noGrp="1"/>
          </p:cNvSpPr>
          <p:nvPr>
            <p:ph idx="1"/>
          </p:nvPr>
        </p:nvSpPr>
        <p:spPr>
          <a:xfrm>
            <a:off x="838200" y="1825624"/>
            <a:ext cx="10515600" cy="4575175"/>
          </a:xfrm>
        </p:spPr>
        <p:txBody>
          <a:bodyPr>
            <a:normAutofit fontScale="55000" lnSpcReduction="20000"/>
          </a:bodyPr>
          <a:lstStyle/>
          <a:p>
            <a:r>
              <a:rPr lang="en-US" dirty="0" smtClean="0"/>
              <a:t>The meaning </a:t>
            </a:r>
            <a:r>
              <a:rPr lang="en-US" dirty="0"/>
              <a:t>of </a:t>
            </a:r>
            <a:r>
              <a:rPr lang="en-US" b="1" dirty="0" err="1">
                <a:solidFill>
                  <a:srgbClr val="008000"/>
                </a:solidFill>
              </a:rPr>
              <a:t>Bismillāh</a:t>
            </a:r>
            <a:r>
              <a:rPr lang="en-US" dirty="0"/>
              <a:t> is: </a:t>
            </a:r>
            <a:r>
              <a:rPr lang="en-US" b="1" dirty="0"/>
              <a:t>"[I begin] in the name of Allah</a:t>
            </a:r>
            <a:r>
              <a:rPr lang="en-US" b="1" dirty="0" smtClean="0"/>
              <a:t>." </a:t>
            </a:r>
            <a:r>
              <a:rPr lang="en-US" i="1" dirty="0" err="1" smtClean="0"/>
              <a:t>Bism</a:t>
            </a:r>
            <a:r>
              <a:rPr lang="en-US" dirty="0" smtClean="0"/>
              <a:t> literally </a:t>
            </a:r>
            <a:r>
              <a:rPr lang="en-US" dirty="0"/>
              <a:t>means "by the name of" or "with the name of" and is a </a:t>
            </a:r>
            <a:r>
              <a:rPr lang="en-US" dirty="0" smtClean="0"/>
              <a:t>contraction of </a:t>
            </a:r>
            <a:r>
              <a:rPr lang="en-US" dirty="0"/>
              <a:t>two words: </a:t>
            </a:r>
            <a:r>
              <a:rPr lang="en-US" i="1" dirty="0"/>
              <a:t>bi</a:t>
            </a:r>
            <a:r>
              <a:rPr lang="en-US" dirty="0"/>
              <a:t> (by/with) and </a:t>
            </a:r>
            <a:r>
              <a:rPr lang="en-US" i="1" dirty="0"/>
              <a:t>ism</a:t>
            </a:r>
            <a:r>
              <a:rPr lang="en-US" dirty="0"/>
              <a:t> (name).</a:t>
            </a:r>
          </a:p>
          <a:p>
            <a:r>
              <a:rPr lang="en-US" dirty="0" smtClean="0"/>
              <a:t>Scholars </a:t>
            </a:r>
            <a:r>
              <a:rPr lang="en-US" dirty="0"/>
              <a:t>have differed over whether the </a:t>
            </a:r>
            <a:r>
              <a:rPr lang="en-US" i="1" dirty="0" err="1">
                <a:solidFill>
                  <a:srgbClr val="008000"/>
                </a:solidFill>
              </a:rPr>
              <a:t>basmalah</a:t>
            </a:r>
            <a:r>
              <a:rPr lang="en-US" dirty="0"/>
              <a:t> (the words "</a:t>
            </a:r>
            <a:r>
              <a:rPr lang="en-US" dirty="0" err="1"/>
              <a:t>BismillāhirRaḥmānirRaḥeem</a:t>
            </a:r>
            <a:r>
              <a:rPr lang="en-US" dirty="0" smtClean="0"/>
              <a:t>") </a:t>
            </a:r>
            <a:r>
              <a:rPr lang="en-US" dirty="0"/>
              <a:t>is </a:t>
            </a:r>
            <a:r>
              <a:rPr lang="en-US" dirty="0">
                <a:solidFill>
                  <a:srgbClr val="008000"/>
                </a:solidFill>
              </a:rPr>
              <a:t>part of the </a:t>
            </a:r>
            <a:r>
              <a:rPr lang="en-US" dirty="0" err="1">
                <a:solidFill>
                  <a:srgbClr val="008000"/>
                </a:solidFill>
              </a:rPr>
              <a:t>sūrah</a:t>
            </a:r>
            <a:r>
              <a:rPr lang="en-US" dirty="0">
                <a:solidFill>
                  <a:srgbClr val="008000"/>
                </a:solidFill>
              </a:rPr>
              <a:t> or merely an indication of </a:t>
            </a:r>
            <a:r>
              <a:rPr lang="en-US" dirty="0" smtClean="0">
                <a:solidFill>
                  <a:srgbClr val="008000"/>
                </a:solidFill>
              </a:rPr>
              <a:t>its beginning</a:t>
            </a:r>
            <a:r>
              <a:rPr lang="en-US" dirty="0"/>
              <a:t>. </a:t>
            </a:r>
            <a:r>
              <a:rPr lang="en-US" dirty="0" smtClean="0"/>
              <a:t>In most copies of the Arabic </a:t>
            </a:r>
            <a:r>
              <a:rPr lang="en-US" dirty="0" err="1" smtClean="0"/>
              <a:t>mus·ḥaf</a:t>
            </a:r>
            <a:r>
              <a:rPr lang="en-US" dirty="0" smtClean="0"/>
              <a:t> today it appears as a distinct </a:t>
            </a:r>
            <a:r>
              <a:rPr lang="en-US" dirty="0" err="1" smtClean="0"/>
              <a:t>āyah</a:t>
            </a:r>
            <a:r>
              <a:rPr lang="en-US" dirty="0" smtClean="0"/>
              <a:t> (verse) in </a:t>
            </a:r>
            <a:r>
              <a:rPr lang="en-US" dirty="0" err="1" smtClean="0"/>
              <a:t>Sūrah</a:t>
            </a:r>
            <a:r>
              <a:rPr lang="en-US" dirty="0" smtClean="0"/>
              <a:t> al-</a:t>
            </a:r>
            <a:r>
              <a:rPr lang="en-US" dirty="0" err="1" smtClean="0"/>
              <a:t>Fātiḥah</a:t>
            </a:r>
            <a:r>
              <a:rPr lang="en-US" dirty="0" smtClean="0"/>
              <a:t> but not in other </a:t>
            </a:r>
            <a:r>
              <a:rPr lang="en-US" dirty="0" err="1" smtClean="0"/>
              <a:t>sūrahs</a:t>
            </a:r>
            <a:r>
              <a:rPr lang="en-US" dirty="0" smtClean="0"/>
              <a:t>.</a:t>
            </a:r>
          </a:p>
          <a:p>
            <a:r>
              <a:rPr lang="en-US" b="1" i="1" dirty="0">
                <a:solidFill>
                  <a:srgbClr val="008000"/>
                </a:solidFill>
              </a:rPr>
              <a:t>"All Praises and thanks are due to Allah, the Lord of the </a:t>
            </a:r>
            <a:r>
              <a:rPr lang="en-US" b="1" i="1" dirty="0" smtClean="0">
                <a:solidFill>
                  <a:srgbClr val="008000"/>
                </a:solidFill>
              </a:rPr>
              <a:t>Universe“ - </a:t>
            </a:r>
            <a:r>
              <a:rPr lang="en-US" b="1" i="1" dirty="0" err="1" smtClean="0">
                <a:solidFill>
                  <a:srgbClr val="008000"/>
                </a:solidFill>
              </a:rPr>
              <a:t>Allāh</a:t>
            </a:r>
            <a:r>
              <a:rPr lang="en-US" dirty="0" smtClean="0"/>
              <a:t> </a:t>
            </a:r>
            <a:r>
              <a:rPr lang="ar-EG" sz="4400" b="1" dirty="0" smtClean="0">
                <a:solidFill>
                  <a:srgbClr val="008000"/>
                </a:solidFill>
              </a:rPr>
              <a:t>الل</a:t>
            </a:r>
            <a:r>
              <a:rPr lang="ar-EG" sz="4400" b="1" dirty="0" smtClean="0"/>
              <a:t>ه</a:t>
            </a:r>
            <a:r>
              <a:rPr lang="en-US" sz="4400" b="1" dirty="0" smtClean="0"/>
              <a:t> </a:t>
            </a:r>
            <a:r>
              <a:rPr lang="en-US" dirty="0" smtClean="0"/>
              <a:t>is </a:t>
            </a:r>
            <a:r>
              <a:rPr lang="en-US" dirty="0"/>
              <a:t>the proper name of the one eternal, unique, absolute and perfect deity who is the Creator and Sustainer of all that exists. It is a word that indicates the </a:t>
            </a:r>
            <a:r>
              <a:rPr lang="en-US" dirty="0" smtClean="0"/>
              <a:t>Only Being </a:t>
            </a:r>
            <a:r>
              <a:rPr lang="en-US" dirty="0"/>
              <a:t>that possesses the qualities of divinity and lordship. The definite article, </a:t>
            </a:r>
            <a:r>
              <a:rPr lang="en-US" b="1" i="1" dirty="0"/>
              <a:t>al</a:t>
            </a:r>
            <a:r>
              <a:rPr lang="en-US" dirty="0"/>
              <a:t> (has merged into the word </a:t>
            </a:r>
            <a:r>
              <a:rPr lang="en-US" b="1" i="1" dirty="0" err="1"/>
              <a:t>ilāh</a:t>
            </a:r>
            <a:r>
              <a:rPr lang="en-US" dirty="0"/>
              <a:t> – an object of worship). This definite article is an integral part of the word’s structure and cannot be separated from it – thus establishing the meaning of the true object of worship and the only deity worthy of worship. </a:t>
            </a:r>
            <a:endParaRPr lang="en-US" dirty="0" smtClean="0"/>
          </a:p>
          <a:p>
            <a:r>
              <a:rPr lang="en-US" dirty="0" smtClean="0"/>
              <a:t>Therefore</a:t>
            </a:r>
            <a:r>
              <a:rPr lang="en-US" dirty="0"/>
              <a:t>, this name is applicable to the </a:t>
            </a:r>
            <a:r>
              <a:rPr lang="en-US" dirty="0" smtClean="0"/>
              <a:t>One </a:t>
            </a:r>
            <a:r>
              <a:rPr lang="en-US" dirty="0"/>
              <a:t>and </a:t>
            </a:r>
            <a:r>
              <a:rPr lang="en-US" dirty="0" smtClean="0"/>
              <a:t>Only </a:t>
            </a:r>
            <a:r>
              <a:rPr lang="en-US" dirty="0"/>
              <a:t>true God, and nothing else can be called "</a:t>
            </a:r>
            <a:r>
              <a:rPr lang="en-US" dirty="0" err="1"/>
              <a:t>Allāh</a:t>
            </a:r>
            <a:r>
              <a:rPr lang="en-US" dirty="0"/>
              <a:t>". Moreover, it is inclusive of all of His descriptive names and attributes; so many scholars have expressed the opinion that it is the </a:t>
            </a:r>
            <a:r>
              <a:rPr lang="en-US" dirty="0">
                <a:solidFill>
                  <a:srgbClr val="008000"/>
                </a:solidFill>
              </a:rPr>
              <a:t>greatest of His names</a:t>
            </a:r>
            <a:r>
              <a:rPr lang="en-US" dirty="0"/>
              <a:t>. </a:t>
            </a:r>
            <a:r>
              <a:rPr lang="en-US" dirty="0" smtClean="0"/>
              <a:t>Unlike </a:t>
            </a:r>
            <a:r>
              <a:rPr lang="en-US" dirty="0"/>
              <a:t>His creations, Allah is timeless and eternal, without beginning or end. He is the one and only Lord of the entire universe. He is the Creator and Sustainer upon which all creation depends for its existence at every moment. </a:t>
            </a:r>
            <a:endParaRPr lang="en-US" dirty="0"/>
          </a:p>
        </p:txBody>
      </p:sp>
      <p:sp>
        <p:nvSpPr>
          <p:cNvPr id="4" name="Date Placeholder 3">
            <a:extLst>
              <a:ext uri="{FF2B5EF4-FFF2-40B4-BE49-F238E27FC236}">
                <a16:creationId xmlns:a16="http://schemas.microsoft.com/office/drawing/2014/main" id="{52FDDD3C-E63F-CA46-B0E8-48860AA362D0}"/>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a:extLst>
              <a:ext uri="{FF2B5EF4-FFF2-40B4-BE49-F238E27FC236}">
                <a16:creationId xmlns:a16="http://schemas.microsoft.com/office/drawing/2014/main" id="{504B8C69-5E85-D049-BE74-1798FA856A0D}"/>
              </a:ext>
            </a:extLst>
          </p:cNvPr>
          <p:cNvSpPr>
            <a:spLocks noGrp="1"/>
          </p:cNvSpPr>
          <p:nvPr>
            <p:ph type="sldNum" sz="quarter" idx="12"/>
          </p:nvPr>
        </p:nvSpPr>
        <p:spPr/>
        <p:txBody>
          <a:bodyPr/>
          <a:lstStyle/>
          <a:p>
            <a:fld id="{C8784B88-F3D9-6A4F-9660-1A0A1E561ED7}" type="slidenum">
              <a:rPr lang="en-US" smtClean="0"/>
              <a:t>8</a:t>
            </a:fld>
            <a:endParaRPr lang="en-US"/>
          </a:p>
        </p:txBody>
      </p:sp>
    </p:spTree>
    <p:extLst>
      <p:ext uri="{BB962C8B-B14F-4D97-AF65-F5344CB8AC3E}">
        <p14:creationId xmlns:p14="http://schemas.microsoft.com/office/powerpoint/2010/main" val="64915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F905-BE67-7048-AEF2-B9B0E21530CF}"/>
              </a:ext>
            </a:extLst>
          </p:cNvPr>
          <p:cNvSpPr>
            <a:spLocks noGrp="1"/>
          </p:cNvSpPr>
          <p:nvPr>
            <p:ph type="title"/>
          </p:nvPr>
        </p:nvSpPr>
        <p:spPr/>
        <p:txBody>
          <a:bodyPr>
            <a:normAutofit/>
          </a:bodyPr>
          <a:lstStyle/>
          <a:p>
            <a:r>
              <a:rPr lang="en-US" sz="3600" dirty="0" err="1" smtClean="0">
                <a:solidFill>
                  <a:prstClr val="black"/>
                </a:solidFill>
              </a:rPr>
              <a:t>Tafseer</a:t>
            </a:r>
            <a:r>
              <a:rPr lang="en-US" sz="3600" dirty="0" smtClean="0">
                <a:solidFill>
                  <a:prstClr val="black"/>
                </a:solidFill>
              </a:rPr>
              <a:t> of </a:t>
            </a:r>
            <a:r>
              <a:rPr lang="en-US" sz="3600" dirty="0">
                <a:solidFill>
                  <a:prstClr val="black"/>
                </a:solidFill>
              </a:rPr>
              <a:t>SŪRAH AL-FĀTIḤAH </a:t>
            </a:r>
            <a:endParaRPr lang="en-US" sz="3600" dirty="0"/>
          </a:p>
        </p:txBody>
      </p:sp>
      <p:sp>
        <p:nvSpPr>
          <p:cNvPr id="4" name="Date Placeholder 3">
            <a:extLst>
              <a:ext uri="{FF2B5EF4-FFF2-40B4-BE49-F238E27FC236}">
                <a16:creationId xmlns:a16="http://schemas.microsoft.com/office/drawing/2014/main" id="{EEFE6287-0A23-0F47-8BE0-065D58B2C542}"/>
              </a:ext>
            </a:extLst>
          </p:cNvPr>
          <p:cNvSpPr>
            <a:spLocks noGrp="1"/>
          </p:cNvSpPr>
          <p:nvPr>
            <p:ph type="dt" sz="half" idx="10"/>
          </p:nvPr>
        </p:nvSpPr>
        <p:spPr/>
        <p:txBody>
          <a:bodyPr/>
          <a:lstStyle/>
          <a:p>
            <a:fld id="{2D9057BC-CE48-CD4C-AF3D-B9C2E384CD7B}" type="datetime1">
              <a:rPr lang="en-CA" smtClean="0"/>
              <a:t>2020-10-03</a:t>
            </a:fld>
            <a:endParaRPr lang="en-US"/>
          </a:p>
        </p:txBody>
      </p:sp>
      <p:sp>
        <p:nvSpPr>
          <p:cNvPr id="5" name="Slide Number Placeholder 4">
            <a:extLst>
              <a:ext uri="{FF2B5EF4-FFF2-40B4-BE49-F238E27FC236}">
                <a16:creationId xmlns:a16="http://schemas.microsoft.com/office/drawing/2014/main" id="{61CC7DE7-C99F-9249-9934-F6944EE4FF2D}"/>
              </a:ext>
            </a:extLst>
          </p:cNvPr>
          <p:cNvSpPr>
            <a:spLocks noGrp="1"/>
          </p:cNvSpPr>
          <p:nvPr>
            <p:ph type="sldNum" sz="quarter" idx="12"/>
          </p:nvPr>
        </p:nvSpPr>
        <p:spPr/>
        <p:txBody>
          <a:bodyPr/>
          <a:lstStyle/>
          <a:p>
            <a:fld id="{C8784B88-F3D9-6A4F-9660-1A0A1E561ED7}" type="slidenum">
              <a:rPr lang="en-US" smtClean="0"/>
              <a:t>9</a:t>
            </a:fld>
            <a:endParaRPr lang="en-US"/>
          </a:p>
        </p:txBody>
      </p:sp>
      <p:sp>
        <p:nvSpPr>
          <p:cNvPr id="3" name="Content Placeholder 2"/>
          <p:cNvSpPr>
            <a:spLocks noGrp="1"/>
          </p:cNvSpPr>
          <p:nvPr>
            <p:ph idx="1"/>
          </p:nvPr>
        </p:nvSpPr>
        <p:spPr/>
        <p:txBody>
          <a:bodyPr>
            <a:normAutofit fontScale="62500" lnSpcReduction="20000"/>
          </a:bodyPr>
          <a:lstStyle/>
          <a:p>
            <a:r>
              <a:rPr lang="en-US" b="1" i="1" dirty="0" err="1" smtClean="0">
                <a:solidFill>
                  <a:srgbClr val="008000"/>
                </a:solidFill>
              </a:rPr>
              <a:t>Ar-Raḥmān</a:t>
            </a:r>
            <a:r>
              <a:rPr lang="en-US" dirty="0"/>
              <a:t> </a:t>
            </a:r>
            <a:r>
              <a:rPr lang="en-US" dirty="0" smtClean="0"/>
              <a:t>- merciful </a:t>
            </a:r>
            <a:r>
              <a:rPr lang="en-US" dirty="0"/>
              <a:t>in the absolute sense; thus, it is used to describe </a:t>
            </a:r>
            <a:r>
              <a:rPr lang="en-US" dirty="0">
                <a:solidFill>
                  <a:srgbClr val="008000"/>
                </a:solidFill>
              </a:rPr>
              <a:t>Allah alone</a:t>
            </a:r>
            <a:r>
              <a:rPr lang="en-US" dirty="0"/>
              <a:t>, while </a:t>
            </a:r>
            <a:r>
              <a:rPr lang="en-US" i="1" dirty="0" err="1"/>
              <a:t>raḥeem</a:t>
            </a:r>
            <a:r>
              <a:rPr lang="en-US" dirty="0"/>
              <a:t> might be used to describe a human being as well. </a:t>
            </a:r>
            <a:r>
              <a:rPr lang="en-US" dirty="0" err="1"/>
              <a:t>Raḥmān</a:t>
            </a:r>
            <a:r>
              <a:rPr lang="en-US" dirty="0"/>
              <a:t> emphasizes the concept of being </a:t>
            </a:r>
            <a:r>
              <a:rPr lang="en-US" dirty="0">
                <a:solidFill>
                  <a:srgbClr val="008000"/>
                </a:solidFill>
              </a:rPr>
              <a:t>entirely, intensely and absolutely merciful with mercy that encompasses all of creation</a:t>
            </a:r>
            <a:r>
              <a:rPr lang="en-US" dirty="0"/>
              <a:t>. One component of this mercy is </a:t>
            </a:r>
            <a:r>
              <a:rPr lang="en-US" dirty="0">
                <a:solidFill>
                  <a:srgbClr val="008000"/>
                </a:solidFill>
              </a:rPr>
              <a:t>justice</a:t>
            </a:r>
            <a:r>
              <a:rPr lang="en-US" dirty="0"/>
              <a:t>, which will be fully manifested </a:t>
            </a:r>
            <a:r>
              <a:rPr lang="en-US" dirty="0">
                <a:solidFill>
                  <a:srgbClr val="008000"/>
                </a:solidFill>
              </a:rPr>
              <a:t>in the Hereafter</a:t>
            </a:r>
            <a:r>
              <a:rPr lang="en-US" dirty="0"/>
              <a:t>. </a:t>
            </a:r>
            <a:endParaRPr lang="en-US" dirty="0" smtClean="0"/>
          </a:p>
          <a:p>
            <a:r>
              <a:rPr lang="en-US" b="1" i="1" dirty="0" err="1" smtClean="0">
                <a:solidFill>
                  <a:srgbClr val="008000"/>
                </a:solidFill>
              </a:rPr>
              <a:t>Ar-Raḥeem</a:t>
            </a:r>
            <a:r>
              <a:rPr lang="en-US" dirty="0" smtClean="0"/>
              <a:t> - includes </a:t>
            </a:r>
            <a:r>
              <a:rPr lang="en-US" dirty="0"/>
              <a:t>the concepts of continuity and specialization; i.e., He is </a:t>
            </a:r>
            <a:r>
              <a:rPr lang="en-US" dirty="0">
                <a:solidFill>
                  <a:srgbClr val="008000"/>
                </a:solidFill>
              </a:rPr>
              <a:t>especially and specifically merciful to the believers</a:t>
            </a:r>
            <a:r>
              <a:rPr lang="en-US" dirty="0"/>
              <a:t>, given that they are more deserving of His mercy than others</a:t>
            </a:r>
            <a:r>
              <a:rPr lang="en-US" dirty="0" smtClean="0"/>
              <a:t>.</a:t>
            </a:r>
          </a:p>
          <a:p>
            <a:r>
              <a:rPr lang="en-US" i="1" dirty="0">
                <a:solidFill>
                  <a:srgbClr val="008000"/>
                </a:solidFill>
              </a:rPr>
              <a:t>"</a:t>
            </a:r>
            <a:r>
              <a:rPr lang="en-US" i="1" dirty="0" err="1">
                <a:solidFill>
                  <a:srgbClr val="008000"/>
                </a:solidFill>
              </a:rPr>
              <a:t>Ar-Raḥmān</a:t>
            </a:r>
            <a:r>
              <a:rPr lang="en-US" i="1" dirty="0">
                <a:solidFill>
                  <a:srgbClr val="008000"/>
                </a:solidFill>
              </a:rPr>
              <a:t> </a:t>
            </a:r>
            <a:r>
              <a:rPr lang="en-US" i="1" dirty="0" err="1">
                <a:solidFill>
                  <a:srgbClr val="008000"/>
                </a:solidFill>
              </a:rPr>
              <a:t>ar-Raḥeem</a:t>
            </a:r>
            <a:r>
              <a:rPr lang="en-US" i="1" dirty="0">
                <a:solidFill>
                  <a:srgbClr val="008000"/>
                </a:solidFill>
              </a:rPr>
              <a:t>" </a:t>
            </a:r>
            <a:r>
              <a:rPr lang="en-US" dirty="0"/>
              <a:t>is repeated again in </a:t>
            </a:r>
            <a:r>
              <a:rPr lang="en-US" dirty="0" smtClean="0"/>
              <a:t>the </a:t>
            </a:r>
            <a:r>
              <a:rPr lang="en-US" dirty="0"/>
              <a:t>verse after the mention of divine </a:t>
            </a:r>
            <a:r>
              <a:rPr lang="en-US" dirty="0" smtClean="0"/>
              <a:t>lordship (Lord </a:t>
            </a:r>
            <a:r>
              <a:rPr lang="en-US" dirty="0"/>
              <a:t>of the worlds, to whom humble servitude is </a:t>
            </a:r>
            <a:r>
              <a:rPr lang="en-US" dirty="0" smtClean="0"/>
              <a:t>due) </a:t>
            </a:r>
            <a:r>
              <a:rPr lang="en-US" dirty="0"/>
              <a:t>to emphasize His mercy</a:t>
            </a:r>
            <a:r>
              <a:rPr lang="en-US" dirty="0" smtClean="0"/>
              <a:t>.</a:t>
            </a:r>
          </a:p>
          <a:p>
            <a:r>
              <a:rPr lang="en-US" dirty="0" smtClean="0"/>
              <a:t>“</a:t>
            </a:r>
            <a:r>
              <a:rPr lang="en-US" dirty="0" smtClean="0">
                <a:solidFill>
                  <a:srgbClr val="008000"/>
                </a:solidFill>
                <a:ea typeface="Times New Roman" panose="02020603050405020304" pitchFamily="18" charset="0"/>
              </a:rPr>
              <a:t>Master </a:t>
            </a:r>
            <a:r>
              <a:rPr lang="en-US" dirty="0">
                <a:solidFill>
                  <a:srgbClr val="008000"/>
                </a:solidFill>
                <a:ea typeface="Times New Roman" panose="02020603050405020304" pitchFamily="18" charset="0"/>
              </a:rPr>
              <a:t>of the Day of </a:t>
            </a:r>
            <a:r>
              <a:rPr lang="en-US" dirty="0" smtClean="0">
                <a:solidFill>
                  <a:srgbClr val="008000"/>
                </a:solidFill>
                <a:ea typeface="Times New Roman" panose="02020603050405020304" pitchFamily="18" charset="0"/>
              </a:rPr>
              <a:t>Judgment” </a:t>
            </a:r>
            <a:r>
              <a:rPr lang="en-US" dirty="0" smtClean="0"/>
              <a:t>Allah </a:t>
            </a:r>
            <a:r>
              <a:rPr lang="en-US" dirty="0"/>
              <a:t>not only affirms that He is Lord of the presently existing worlds, but that He is also the Owner and Inheritor of the Day of Recompense, for which He will have created new worlds. </a:t>
            </a:r>
            <a:r>
              <a:rPr lang="en-US" b="1" i="1" dirty="0" err="1">
                <a:solidFill>
                  <a:srgbClr val="008000"/>
                </a:solidFill>
              </a:rPr>
              <a:t>Mālik</a:t>
            </a:r>
            <a:r>
              <a:rPr lang="en-US" b="1" i="1" dirty="0">
                <a:solidFill>
                  <a:srgbClr val="008000"/>
                </a:solidFill>
              </a:rPr>
              <a:t> </a:t>
            </a:r>
            <a:r>
              <a:rPr lang="en-US" dirty="0">
                <a:solidFill>
                  <a:srgbClr val="008000"/>
                </a:solidFill>
              </a:rPr>
              <a:t>and</a:t>
            </a:r>
            <a:r>
              <a:rPr lang="en-US" b="1" i="1" dirty="0">
                <a:solidFill>
                  <a:srgbClr val="008000"/>
                </a:solidFill>
              </a:rPr>
              <a:t> Malik</a:t>
            </a:r>
            <a:r>
              <a:rPr lang="en-US" i="1" dirty="0">
                <a:solidFill>
                  <a:srgbClr val="008000"/>
                </a:solidFill>
              </a:rPr>
              <a:t> </a:t>
            </a:r>
            <a:r>
              <a:rPr lang="en-US" dirty="0"/>
              <a:t>are both established ways of reciting the first word of this </a:t>
            </a:r>
            <a:r>
              <a:rPr lang="en-US" dirty="0" err="1"/>
              <a:t>āyah</a:t>
            </a:r>
            <a:r>
              <a:rPr lang="en-US" dirty="0"/>
              <a:t>. Each has been reported with continuous transmission going back to the Prophet (PBUH). </a:t>
            </a:r>
          </a:p>
        </p:txBody>
      </p:sp>
    </p:spTree>
    <p:extLst>
      <p:ext uri="{BB962C8B-B14F-4D97-AF65-F5344CB8AC3E}">
        <p14:creationId xmlns:p14="http://schemas.microsoft.com/office/powerpoint/2010/main" val="3955794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TotalTime>
  <Words>2315</Words>
  <Application>Microsoft Office PowerPoint</Application>
  <PresentationFormat>Widescreen</PresentationFormat>
  <Paragraphs>148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Simplified Arabic</vt:lpstr>
      <vt:lpstr>Times New Roman</vt:lpstr>
      <vt:lpstr>Uthmani</vt:lpstr>
      <vt:lpstr>Office Theme</vt:lpstr>
      <vt:lpstr>TAFSEER</vt:lpstr>
      <vt:lpstr>Agenda</vt:lpstr>
      <vt:lpstr>Introduction to the subject of Tafseer </vt:lpstr>
      <vt:lpstr>Introduction to the subject of Tafseer</vt:lpstr>
      <vt:lpstr>Introduction to the subject of Tafseer</vt:lpstr>
      <vt:lpstr>Tafseer of SŪRAH AL-FĀTIḤAH </vt:lpstr>
      <vt:lpstr>The OPENING سورة الفاتحة </vt:lpstr>
      <vt:lpstr>Tafseer of SŪRAH AL-FĀTIḤAH </vt:lpstr>
      <vt:lpstr>Tafseer of SŪRAH AL-FĀTIḤAH </vt:lpstr>
      <vt:lpstr>Tafseer of SŪRAH AL-FĀTIḤAH </vt:lpstr>
      <vt:lpstr>Meaning of Worship/’Ibadah</vt:lpstr>
      <vt:lpstr>Tafseer of Surah al-Naba’</vt:lpstr>
      <vt:lpstr>Tafseer of Surah al-Naba’: Ayaat 1-16 – Proof of Allah’s Power and Ability  to Resurrect the Dead</vt:lpstr>
      <vt:lpstr>Tafseer of Surah al-Naba’: Ayaat 1-16 – Proof of Allah’s Power and Ability  to Resurrect the Dead</vt:lpstr>
      <vt:lpstr>Tafseer of Surah al-Naba’  Ayaat 17-20 – Indeed, the Day of Judgment is  an Appointed Time</vt:lpstr>
      <vt:lpstr>Tafseer of Surah al-Naba’  Ayaat 17-20 – Indeed, the Day of Judgment is  an Appointed Time</vt:lpstr>
      <vt:lpstr>Tafseer of Surah al-Naba’  Ayaat 21-36 – Reward and Reckoning</vt:lpstr>
      <vt:lpstr>Tafseer of Surah al-Naba’  Ayaat 21-36 – Reward and Reckoning</vt:lpstr>
      <vt:lpstr>Tafseer of Surah al-Naba’  Ayaat 37-40 – Man will Wish He was Dust</vt:lpstr>
      <vt:lpstr>Tafseer of Surah al-Naba’  Ayaat 37-40 – Man will Wish He was Dust</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BOSNA</cp:lastModifiedBy>
  <cp:revision>87</cp:revision>
  <cp:lastPrinted>2020-09-25T21:55:00Z</cp:lastPrinted>
  <dcterms:created xsi:type="dcterms:W3CDTF">2020-09-13T16:40:33Z</dcterms:created>
  <dcterms:modified xsi:type="dcterms:W3CDTF">2020-10-04T03:41:00Z</dcterms:modified>
</cp:coreProperties>
</file>