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8" r:id="rId3"/>
    <p:sldId id="259" r:id="rId4"/>
    <p:sldId id="263" r:id="rId5"/>
    <p:sldId id="260" r:id="rId6"/>
    <p:sldId id="264" r:id="rId7"/>
    <p:sldId id="261" r:id="rId8"/>
    <p:sldId id="26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12"/>
    <p:restoredTop sz="92683"/>
  </p:normalViewPr>
  <p:slideViewPr>
    <p:cSldViewPr snapToGrid="0" snapToObjects="1">
      <p:cViewPr varScale="1">
        <p:scale>
          <a:sx n="67" d="100"/>
          <a:sy n="67" d="100"/>
        </p:scale>
        <p:origin x="828"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2021-11-14</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2021-11-14</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2021-11-14</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2021-11-14</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2021-11-14</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2021-11-14</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2021-11-14</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2021-11-14</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2021-11-14</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2021-11-14</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2021-11-14</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838200" y="2222523"/>
            <a:ext cx="10515600" cy="2387600"/>
          </a:xfrm>
        </p:spPr>
        <p:txBody>
          <a:bodyPr>
            <a:normAutofit/>
          </a:bodyPr>
          <a:lstStyle/>
          <a:p>
            <a:r>
              <a:rPr lang="en-US" sz="5000" dirty="0" err="1"/>
              <a:t>Aqeedah</a:t>
            </a:r>
            <a:r>
              <a:rPr lang="en-US" sz="5000" dirty="0"/>
              <a:t> First Semester</a:t>
            </a:r>
            <a:br>
              <a:rPr lang="en-US" sz="5000" dirty="0"/>
            </a:br>
            <a:r>
              <a:rPr lang="en-US" sz="5000" dirty="0"/>
              <a:t>Midterm Review</a:t>
            </a: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Fatima </a:t>
            </a:r>
            <a:r>
              <a:rPr lang="en-US" b="1" dirty="0" err="1"/>
              <a:t>Sallam</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Tree>
    <p:extLst>
      <p:ext uri="{BB962C8B-B14F-4D97-AF65-F5344CB8AC3E}">
        <p14:creationId xmlns:p14="http://schemas.microsoft.com/office/powerpoint/2010/main" val="393409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D6F-7749-4F47-BE85-59D830E2DB21}"/>
              </a:ext>
            </a:extLst>
          </p:cNvPr>
          <p:cNvSpPr>
            <a:spLocks noGrp="1"/>
          </p:cNvSpPr>
          <p:nvPr>
            <p:ph type="title"/>
          </p:nvPr>
        </p:nvSpPr>
        <p:spPr/>
        <p:txBody>
          <a:bodyPr>
            <a:normAutofit/>
          </a:bodyPr>
          <a:lstStyle/>
          <a:p>
            <a:pPr rtl="0">
              <a:spcBef>
                <a:spcPts val="0"/>
              </a:spcBef>
              <a:spcAft>
                <a:spcPts val="0"/>
              </a:spcAft>
            </a:pPr>
            <a:r>
              <a:rPr lang="en-US" sz="2800" i="0" u="none" strike="noStrike" dirty="0">
                <a:solidFill>
                  <a:srgbClr val="000000"/>
                </a:solidFill>
                <a:effectLst>
                  <a:outerShdw blurRad="38100" dist="38100" dir="2700000" algn="tl">
                    <a:srgbClr val="000000">
                      <a:alpha val="43137"/>
                    </a:srgbClr>
                  </a:outerShdw>
                </a:effectLst>
              </a:rPr>
              <a:t>Overview</a:t>
            </a:r>
            <a:endParaRPr lang="en-US" sz="28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91BAEAC9-B4FC-4F9E-80AE-30CE76287A4B}"/>
              </a:ext>
            </a:extLst>
          </p:cNvPr>
          <p:cNvSpPr>
            <a:spLocks noGrp="1"/>
          </p:cNvSpPr>
          <p:nvPr>
            <p:ph idx="1"/>
          </p:nvPr>
        </p:nvSpPr>
        <p:spPr>
          <a:xfrm>
            <a:off x="838200" y="1343025"/>
            <a:ext cx="10515600" cy="4833938"/>
          </a:xfrm>
        </p:spPr>
        <p:txBody>
          <a:bodyPr>
            <a:normAutofit fontScale="92500" lnSpcReduction="10000"/>
          </a:bodyPr>
          <a:lstStyle/>
          <a:p>
            <a:pPr algn="just" rtl="0" fontAlgn="base">
              <a:spcBef>
                <a:spcPts val="0"/>
              </a:spcBef>
              <a:spcAft>
                <a:spcPts val="600"/>
              </a:spcAft>
              <a:buFont typeface="Arial" panose="020B0604020202020204" pitchFamily="34" charset="0"/>
              <a:buChar char="•"/>
            </a:pPr>
            <a:r>
              <a:rPr lang="en-US" sz="1800" b="1" dirty="0">
                <a:solidFill>
                  <a:srgbClr val="000000"/>
                </a:solidFill>
              </a:rPr>
              <a:t>Divine Matters:</a:t>
            </a:r>
          </a:p>
          <a:p>
            <a:pPr marL="0" indent="0" algn="just" fontAlgn="base">
              <a:spcBef>
                <a:spcPts val="0"/>
              </a:spcBef>
              <a:spcAft>
                <a:spcPts val="600"/>
              </a:spcAft>
              <a:buNone/>
            </a:pPr>
            <a:r>
              <a:rPr lang="en-US" sz="1800" b="1" dirty="0">
                <a:solidFill>
                  <a:srgbClr val="000000"/>
                </a:solidFill>
              </a:rPr>
              <a:t>	Establishing the existence of God.</a:t>
            </a:r>
          </a:p>
          <a:p>
            <a:pPr marL="0" indent="0" algn="just" fontAlgn="base">
              <a:spcBef>
                <a:spcPts val="0"/>
              </a:spcBef>
              <a:spcAft>
                <a:spcPts val="600"/>
              </a:spcAft>
              <a:buNone/>
            </a:pPr>
            <a:r>
              <a:rPr lang="en-US" sz="1800" b="1" dirty="0">
                <a:solidFill>
                  <a:srgbClr val="000000"/>
                </a:solidFill>
              </a:rPr>
              <a:t>	Monotheism.</a:t>
            </a:r>
          </a:p>
          <a:p>
            <a:pPr marL="0" indent="0" algn="just" fontAlgn="base">
              <a:spcBef>
                <a:spcPts val="0"/>
              </a:spcBef>
              <a:spcAft>
                <a:spcPts val="600"/>
              </a:spcAft>
              <a:buNone/>
            </a:pPr>
            <a:r>
              <a:rPr lang="en-US" sz="1800" b="1" dirty="0">
                <a:solidFill>
                  <a:srgbClr val="000000"/>
                </a:solidFill>
              </a:rPr>
              <a:t>	Establishing God’s attributes.</a:t>
            </a:r>
          </a:p>
          <a:p>
            <a:pPr marL="0" indent="0" algn="just" fontAlgn="base">
              <a:spcBef>
                <a:spcPts val="0"/>
              </a:spcBef>
              <a:spcAft>
                <a:spcPts val="600"/>
              </a:spcAft>
              <a:buNone/>
            </a:pPr>
            <a:r>
              <a:rPr lang="en-US" sz="1800" b="1" dirty="0">
                <a:solidFill>
                  <a:srgbClr val="000000"/>
                </a:solidFill>
              </a:rPr>
              <a:t>	Transcendence of God.</a:t>
            </a:r>
          </a:p>
          <a:p>
            <a:pPr algn="just" rtl="0" fontAlgn="base">
              <a:spcBef>
                <a:spcPts val="0"/>
              </a:spcBef>
              <a:spcAft>
                <a:spcPts val="600"/>
              </a:spcAft>
              <a:buFont typeface="Arial" panose="020B0604020202020204" pitchFamily="34" charset="0"/>
              <a:buChar char="•"/>
            </a:pPr>
            <a:r>
              <a:rPr lang="en-US" sz="1800" b="1" i="0" u="none" strike="noStrike" dirty="0">
                <a:solidFill>
                  <a:srgbClr val="000000"/>
                </a:solidFill>
                <a:effectLst/>
                <a:latin typeface="Arial" panose="020B0604020202020204" pitchFamily="34" charset="0"/>
              </a:rPr>
              <a:t>Prophets, Angels, Rulers and Companions:</a:t>
            </a:r>
          </a:p>
          <a:p>
            <a:pPr marL="0" indent="0" algn="just" rtl="0" fontAlgn="base">
              <a:spcBef>
                <a:spcPts val="0"/>
              </a:spcBef>
              <a:spcAft>
                <a:spcPts val="600"/>
              </a:spcAft>
              <a:buNone/>
            </a:pPr>
            <a:r>
              <a:rPr lang="en-US" sz="1800" b="1" dirty="0">
                <a:solidFill>
                  <a:srgbClr val="000000"/>
                </a:solidFill>
              </a:rPr>
              <a:t>	Establishing Prophethood.</a:t>
            </a:r>
          </a:p>
          <a:p>
            <a:pPr marL="0" indent="0" algn="just" rtl="0" fontAlgn="base">
              <a:spcBef>
                <a:spcPts val="0"/>
              </a:spcBef>
              <a:spcAft>
                <a:spcPts val="600"/>
              </a:spcAft>
              <a:buNone/>
            </a:pPr>
            <a:r>
              <a:rPr lang="en-US" sz="1800" b="1" i="0" u="none" strike="noStrike" dirty="0">
                <a:solidFill>
                  <a:srgbClr val="000000"/>
                </a:solidFill>
                <a:effectLst/>
                <a:latin typeface="Arial" panose="020B0604020202020204" pitchFamily="34" charset="0"/>
              </a:rPr>
              <a:t>	Establishing the Prophethood of the Seal of the Prophets.</a:t>
            </a:r>
          </a:p>
          <a:p>
            <a:pPr marL="0" indent="0" algn="just" rtl="0" fontAlgn="base">
              <a:spcBef>
                <a:spcPts val="0"/>
              </a:spcBef>
              <a:spcAft>
                <a:spcPts val="600"/>
              </a:spcAft>
              <a:buNone/>
            </a:pPr>
            <a:r>
              <a:rPr lang="en-US" sz="1800" b="1" i="0" u="none" strike="noStrike" dirty="0">
                <a:solidFill>
                  <a:srgbClr val="000000"/>
                </a:solidFill>
                <a:effectLst/>
                <a:latin typeface="Arial" panose="020B0604020202020204" pitchFamily="34" charset="0"/>
              </a:rPr>
              <a:t>	Believing in Angels.</a:t>
            </a:r>
          </a:p>
          <a:p>
            <a:pPr marL="0" indent="0" algn="just" rtl="0" fontAlgn="base">
              <a:spcBef>
                <a:spcPts val="0"/>
              </a:spcBef>
              <a:spcAft>
                <a:spcPts val="600"/>
              </a:spcAft>
              <a:buNone/>
            </a:pPr>
            <a:r>
              <a:rPr lang="en-US" sz="1800" b="1" i="0" u="none" strike="noStrike" dirty="0">
                <a:solidFill>
                  <a:srgbClr val="000000"/>
                </a:solidFill>
                <a:effectLst/>
                <a:latin typeface="Arial" panose="020B0604020202020204" pitchFamily="34" charset="0"/>
              </a:rPr>
              <a:t>	Companions and the family of the prophet.</a:t>
            </a:r>
          </a:p>
          <a:p>
            <a:pPr algn="just" rtl="0" fontAlgn="base">
              <a:spcBef>
                <a:spcPts val="0"/>
              </a:spcBef>
              <a:spcAft>
                <a:spcPts val="600"/>
              </a:spcAft>
              <a:buFont typeface="Arial" panose="020B0604020202020204" pitchFamily="34" charset="0"/>
              <a:buChar char="•"/>
            </a:pPr>
            <a:r>
              <a:rPr lang="en-US" sz="1800" b="1" dirty="0">
                <a:solidFill>
                  <a:srgbClr val="000000"/>
                </a:solidFill>
              </a:rPr>
              <a:t>The Hereafter.</a:t>
            </a:r>
            <a:endParaRPr lang="en-US" sz="1800" b="1" i="0" u="none" strike="noStrike" dirty="0">
              <a:solidFill>
                <a:srgbClr val="000000"/>
              </a:solidFill>
              <a:effectLst/>
              <a:latin typeface="Arial" panose="020B0604020202020204" pitchFamily="34" charset="0"/>
            </a:endParaRPr>
          </a:p>
        </p:txBody>
      </p:sp>
      <p:sp>
        <p:nvSpPr>
          <p:cNvPr id="5" name="Slide Number Placeholder 4">
            <a:extLst>
              <a:ext uri="{FF2B5EF4-FFF2-40B4-BE49-F238E27FC236}">
                <a16:creationId xmlns:a16="http://schemas.microsoft.com/office/drawing/2014/main" id="{043D23D1-64C2-44F7-9375-87F1E17E9601}"/>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118436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D6F-7749-4F47-BE85-59D830E2DB21}"/>
              </a:ext>
            </a:extLst>
          </p:cNvPr>
          <p:cNvSpPr>
            <a:spLocks noGrp="1"/>
          </p:cNvSpPr>
          <p:nvPr>
            <p:ph type="title"/>
          </p:nvPr>
        </p:nvSpPr>
        <p:spPr/>
        <p:txBody>
          <a:bodyPr>
            <a:normAutofit/>
          </a:bodyPr>
          <a:lstStyle/>
          <a:p>
            <a:pPr algn="ctr" rtl="0">
              <a:spcBef>
                <a:spcPts val="0"/>
              </a:spcBef>
              <a:spcAft>
                <a:spcPts val="0"/>
              </a:spcAft>
            </a:pPr>
            <a:r>
              <a:rPr lang="en-US" sz="2800" dirty="0">
                <a:effectLst>
                  <a:outerShdw blurRad="38100" dist="38100" dir="2700000" algn="tl">
                    <a:srgbClr val="000000">
                      <a:alpha val="43137"/>
                    </a:srgbClr>
                  </a:outerShdw>
                </a:effectLst>
              </a:rPr>
              <a:t>Establishing the Existence of God</a:t>
            </a:r>
          </a:p>
        </p:txBody>
      </p:sp>
      <p:sp>
        <p:nvSpPr>
          <p:cNvPr id="3" name="Content Placeholder 2">
            <a:extLst>
              <a:ext uri="{FF2B5EF4-FFF2-40B4-BE49-F238E27FC236}">
                <a16:creationId xmlns:a16="http://schemas.microsoft.com/office/drawing/2014/main" id="{91BAEAC9-B4FC-4F9E-80AE-30CE76287A4B}"/>
              </a:ext>
            </a:extLst>
          </p:cNvPr>
          <p:cNvSpPr>
            <a:spLocks noGrp="1"/>
          </p:cNvSpPr>
          <p:nvPr>
            <p:ph idx="1"/>
          </p:nvPr>
        </p:nvSpPr>
        <p:spPr>
          <a:xfrm>
            <a:off x="409575" y="1703393"/>
            <a:ext cx="10944225" cy="4833938"/>
          </a:xfrm>
        </p:spPr>
        <p:txBody>
          <a:bodyPr>
            <a:normAutofit fontScale="92500" lnSpcReduction="10000"/>
          </a:bodyPr>
          <a:lstStyle/>
          <a:p>
            <a:pPr algn="just">
              <a:spcBef>
                <a:spcPts val="400"/>
              </a:spcBef>
            </a:pPr>
            <a:r>
              <a:rPr lang="en-US" sz="2000" dirty="0">
                <a:solidFill>
                  <a:srgbClr val="000000"/>
                </a:solidFill>
                <a:effectLst/>
                <a:latin typeface="Arial" panose="020B0604020202020204" pitchFamily="34" charset="0"/>
                <a:ea typeface="Arial" panose="020B0604020202020204" pitchFamily="34" charset="0"/>
              </a:rPr>
              <a:t>Establishing the existence of God can be accomplished by:</a:t>
            </a:r>
            <a:endParaRPr lang="en-US" sz="2000" dirty="0">
              <a:solidFill>
                <a:srgbClr val="000000"/>
              </a:solidFill>
              <a:ea typeface="Arial" panose="020B0604020202020204" pitchFamily="34" charset="0"/>
            </a:endParaRPr>
          </a:p>
          <a:p>
            <a:pPr lvl="1" algn="just">
              <a:spcBef>
                <a:spcPts val="400"/>
              </a:spcBef>
            </a:pPr>
            <a:r>
              <a:rPr lang="en-US" sz="1800" dirty="0">
                <a:solidFill>
                  <a:srgbClr val="000000"/>
                </a:solidFill>
                <a:effectLst/>
                <a:latin typeface="Arial" panose="020B0604020202020204" pitchFamily="34" charset="0"/>
                <a:ea typeface="Arial" panose="020B0604020202020204" pitchFamily="34" charset="0"/>
              </a:rPr>
              <a:t>contemplating in his creation,</a:t>
            </a:r>
          </a:p>
          <a:p>
            <a:pPr lvl="1" algn="just">
              <a:spcBef>
                <a:spcPts val="400"/>
              </a:spcBef>
            </a:pPr>
            <a:r>
              <a:rPr lang="en-US" sz="1800" dirty="0">
                <a:solidFill>
                  <a:srgbClr val="000000"/>
                </a:solidFill>
                <a:effectLst/>
                <a:latin typeface="Arial" panose="020B0604020202020204" pitchFamily="34" charset="0"/>
                <a:ea typeface="Arial" panose="020B0604020202020204" pitchFamily="34" charset="0"/>
              </a:rPr>
              <a:t>the prophets’ reports,</a:t>
            </a:r>
          </a:p>
          <a:p>
            <a:pPr lvl="1" algn="just">
              <a:spcBef>
                <a:spcPts val="400"/>
              </a:spcBef>
            </a:pPr>
            <a:r>
              <a:rPr lang="en-US" sz="1800" dirty="0">
                <a:solidFill>
                  <a:srgbClr val="000000"/>
                </a:solidFill>
                <a:effectLst/>
                <a:latin typeface="Arial" panose="020B0604020202020204" pitchFamily="34" charset="0"/>
                <a:ea typeface="Arial" panose="020B0604020202020204" pitchFamily="34" charset="0"/>
              </a:rPr>
              <a:t>the sound disposition.</a:t>
            </a:r>
            <a:endParaRPr lang="en-US" sz="1800" dirty="0">
              <a:effectLst/>
              <a:latin typeface="Arial" panose="020B0604020202020204" pitchFamily="34" charset="0"/>
              <a:ea typeface="Arial" panose="020B0604020202020204" pitchFamily="34" charset="0"/>
            </a:endParaRPr>
          </a:p>
          <a:p>
            <a:pPr marL="0" marR="0" algn="just">
              <a:lnSpc>
                <a:spcPct val="150000"/>
              </a:lnSpc>
              <a:spcBef>
                <a:spcPts val="400"/>
              </a:spcBef>
              <a:spcAft>
                <a:spcPts val="0"/>
              </a:spcAft>
            </a:pPr>
            <a:r>
              <a:rPr lang="en-US" sz="2000" dirty="0">
                <a:solidFill>
                  <a:srgbClr val="000000"/>
                </a:solidFill>
                <a:effectLst/>
                <a:latin typeface="Arial" panose="020B0604020202020204" pitchFamily="34" charset="0"/>
                <a:ea typeface="Arial" panose="020B0604020202020204" pitchFamily="34" charset="0"/>
              </a:rPr>
              <a:t>The creations attributes include change and dependence, but the Creator’s attributes are the opposite of that.</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400"/>
              </a:spcBef>
              <a:spcAft>
                <a:spcPts val="0"/>
              </a:spcAft>
            </a:pPr>
            <a:r>
              <a:rPr lang="en-US" sz="2000" dirty="0">
                <a:solidFill>
                  <a:srgbClr val="000000"/>
                </a:solidFill>
                <a:effectLst/>
                <a:latin typeface="Arial" panose="020B0604020202020204" pitchFamily="34" charset="0"/>
                <a:ea typeface="Arial" panose="020B0604020202020204" pitchFamily="34" charset="0"/>
              </a:rPr>
              <a:t>The creations either created themselves, which is irrational; or created without a creator, which is impossible; or created by a creator greater than them, which is the only possible, reasonable, and rational choice.</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400"/>
              </a:spcBef>
              <a:spcAft>
                <a:spcPts val="0"/>
              </a:spcAft>
            </a:pPr>
            <a:r>
              <a:rPr lang="en-US" sz="2000" dirty="0">
                <a:solidFill>
                  <a:srgbClr val="000000"/>
                </a:solidFill>
                <a:effectLst/>
                <a:latin typeface="Arial" panose="020B0604020202020204" pitchFamily="34" charset="0"/>
                <a:ea typeface="Arial" panose="020B0604020202020204" pitchFamily="34" charset="0"/>
              </a:rPr>
              <a:t>The ability of mankind and all creation is limited. They are not able to create a fly from nothing, so how can one think of the creation of heavens and earth?</a:t>
            </a:r>
            <a:endParaRPr lang="en-US" sz="2000" dirty="0">
              <a:effectLst/>
              <a:latin typeface="Arial" panose="020B0604020202020204" pitchFamily="34" charset="0"/>
              <a:ea typeface="Arial" panose="020B0604020202020204" pitchFamily="34" charset="0"/>
            </a:endParaRPr>
          </a:p>
        </p:txBody>
      </p:sp>
      <p:sp>
        <p:nvSpPr>
          <p:cNvPr id="5" name="Slide Number Placeholder 4">
            <a:extLst>
              <a:ext uri="{FF2B5EF4-FFF2-40B4-BE49-F238E27FC236}">
                <a16:creationId xmlns:a16="http://schemas.microsoft.com/office/drawing/2014/main" id="{043D23D1-64C2-44F7-9375-87F1E17E9601}"/>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39608811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D6F-7749-4F47-BE85-59D830E2DB21}"/>
              </a:ext>
            </a:extLst>
          </p:cNvPr>
          <p:cNvSpPr>
            <a:spLocks noGrp="1"/>
          </p:cNvSpPr>
          <p:nvPr>
            <p:ph type="title"/>
          </p:nvPr>
        </p:nvSpPr>
        <p:spPr/>
        <p:txBody>
          <a:bodyPr>
            <a:normAutofit/>
          </a:bodyPr>
          <a:lstStyle/>
          <a:p>
            <a:pPr algn="ctr" rtl="0">
              <a:spcBef>
                <a:spcPts val="0"/>
              </a:spcBef>
              <a:spcAft>
                <a:spcPts val="0"/>
              </a:spcAft>
            </a:pPr>
            <a:r>
              <a:rPr lang="en-US" sz="2800" dirty="0">
                <a:effectLst>
                  <a:outerShdw blurRad="38100" dist="38100" dir="2700000" algn="tl">
                    <a:srgbClr val="000000">
                      <a:alpha val="43137"/>
                    </a:srgbClr>
                  </a:outerShdw>
                </a:effectLst>
              </a:rPr>
              <a:t>Establishing the Existence of God</a:t>
            </a:r>
          </a:p>
        </p:txBody>
      </p:sp>
      <p:sp>
        <p:nvSpPr>
          <p:cNvPr id="3" name="Content Placeholder 2">
            <a:extLst>
              <a:ext uri="{FF2B5EF4-FFF2-40B4-BE49-F238E27FC236}">
                <a16:creationId xmlns:a16="http://schemas.microsoft.com/office/drawing/2014/main" id="{91BAEAC9-B4FC-4F9E-80AE-30CE76287A4B}"/>
              </a:ext>
            </a:extLst>
          </p:cNvPr>
          <p:cNvSpPr>
            <a:spLocks noGrp="1"/>
          </p:cNvSpPr>
          <p:nvPr>
            <p:ph idx="1"/>
          </p:nvPr>
        </p:nvSpPr>
        <p:spPr>
          <a:xfrm>
            <a:off x="409575" y="1712918"/>
            <a:ext cx="10944225" cy="4833938"/>
          </a:xfrm>
        </p:spPr>
        <p:txBody>
          <a:bodyPr>
            <a:normAutofit/>
          </a:bodyPr>
          <a:lstStyle/>
          <a:p>
            <a:pPr marL="0" marR="0" algn="just">
              <a:lnSpc>
                <a:spcPct val="150000"/>
              </a:lnSpc>
              <a:spcBef>
                <a:spcPts val="400"/>
              </a:spcBef>
              <a:spcAft>
                <a:spcPts val="0"/>
              </a:spcAft>
            </a:pPr>
            <a:r>
              <a:rPr lang="en-US" sz="2000" dirty="0">
                <a:solidFill>
                  <a:srgbClr val="000000"/>
                </a:solidFill>
                <a:effectLst/>
                <a:latin typeface="Arial" panose="020B0604020202020204" pitchFamily="34" charset="0"/>
                <a:ea typeface="Arial" panose="020B0604020202020204" pitchFamily="34" charset="0"/>
              </a:rPr>
              <a:t>The prophets and their miracles by which they challenged their people to imitate, the salvation of those who followed them and the destruction of those who disbelieved in them, all of these are evidence for the existence of God.</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400"/>
              </a:spcBef>
              <a:spcAft>
                <a:spcPts val="0"/>
              </a:spcAft>
            </a:pPr>
            <a:r>
              <a:rPr lang="en-US" sz="2000" dirty="0">
                <a:solidFill>
                  <a:srgbClr val="000000"/>
                </a:solidFill>
                <a:effectLst/>
                <a:latin typeface="Arial" panose="020B0604020202020204" pitchFamily="34" charset="0"/>
                <a:ea typeface="Arial" panose="020B0604020202020204" pitchFamily="34" charset="0"/>
              </a:rPr>
              <a:t>A sound disposition indicates the existence of the creator.</a:t>
            </a:r>
            <a:endParaRPr lang="en-US" sz="2000" dirty="0">
              <a:effectLst/>
              <a:latin typeface="Arial" panose="020B0604020202020204" pitchFamily="34" charset="0"/>
              <a:ea typeface="Arial" panose="020B0604020202020204" pitchFamily="34" charset="0"/>
            </a:endParaRPr>
          </a:p>
          <a:p>
            <a:pPr marL="0" indent="0" algn="just" rtl="0" fontAlgn="base">
              <a:spcBef>
                <a:spcPts val="0"/>
              </a:spcBef>
              <a:spcAft>
                <a:spcPts val="600"/>
              </a:spcAft>
              <a:buNone/>
            </a:pPr>
            <a:endParaRPr lang="en-US" sz="1800" b="1" i="0" u="none" strike="noStrike" dirty="0">
              <a:solidFill>
                <a:srgbClr val="000000"/>
              </a:solidFill>
              <a:effectLst/>
              <a:latin typeface="Arial" panose="020B0604020202020204" pitchFamily="34" charset="0"/>
            </a:endParaRPr>
          </a:p>
        </p:txBody>
      </p:sp>
      <p:sp>
        <p:nvSpPr>
          <p:cNvPr id="5" name="Slide Number Placeholder 4">
            <a:extLst>
              <a:ext uri="{FF2B5EF4-FFF2-40B4-BE49-F238E27FC236}">
                <a16:creationId xmlns:a16="http://schemas.microsoft.com/office/drawing/2014/main" id="{043D23D1-64C2-44F7-9375-87F1E17E9601}"/>
              </a:ext>
            </a:extLst>
          </p:cNvPr>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39149692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D6F-7749-4F47-BE85-59D830E2DB21}"/>
              </a:ext>
            </a:extLst>
          </p:cNvPr>
          <p:cNvSpPr>
            <a:spLocks noGrp="1"/>
          </p:cNvSpPr>
          <p:nvPr>
            <p:ph type="title"/>
          </p:nvPr>
        </p:nvSpPr>
        <p:spPr/>
        <p:txBody>
          <a:bodyPr>
            <a:normAutofit/>
          </a:bodyPr>
          <a:lstStyle/>
          <a:p>
            <a:pPr algn="ctr" rtl="0">
              <a:spcBef>
                <a:spcPts val="0"/>
              </a:spcBef>
              <a:spcAft>
                <a:spcPts val="0"/>
              </a:spcAft>
            </a:pPr>
            <a:r>
              <a:rPr lang="en-US" sz="2800" dirty="0">
                <a:effectLst>
                  <a:outerShdw blurRad="38100" dist="38100" dir="2700000" algn="tl">
                    <a:srgbClr val="000000">
                      <a:alpha val="43137"/>
                    </a:srgbClr>
                  </a:outerShdw>
                </a:effectLst>
              </a:rPr>
              <a:t>Monotheism</a:t>
            </a:r>
          </a:p>
        </p:txBody>
      </p:sp>
      <p:sp>
        <p:nvSpPr>
          <p:cNvPr id="3" name="Content Placeholder 2">
            <a:extLst>
              <a:ext uri="{FF2B5EF4-FFF2-40B4-BE49-F238E27FC236}">
                <a16:creationId xmlns:a16="http://schemas.microsoft.com/office/drawing/2014/main" id="{91BAEAC9-B4FC-4F9E-80AE-30CE76287A4B}"/>
              </a:ext>
            </a:extLst>
          </p:cNvPr>
          <p:cNvSpPr>
            <a:spLocks noGrp="1"/>
          </p:cNvSpPr>
          <p:nvPr>
            <p:ph idx="1"/>
          </p:nvPr>
        </p:nvSpPr>
        <p:spPr>
          <a:xfrm>
            <a:off x="190500" y="1658937"/>
            <a:ext cx="11163300" cy="4833938"/>
          </a:xfrm>
        </p:spPr>
        <p:txBody>
          <a:bodyPr>
            <a:noAutofit/>
          </a:bodyPr>
          <a:lstStyle/>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The creator is Allah, Almighty, alone, no deity worthy of worship but He, and no god but Him.</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Jesus is a slave of Allah and His messenger. He is human as all prophets and messengers, he eats, drinks, and sleeps, born as a child and grew up. He was never killed nor crucified; but raised to God.</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If Jesus was born without a father, Adam was created without father and mother.</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Jesus never claimed to be God, that cannot be found even in the existent gospels. He invited people to worship God, alone.</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Idols, fire, sun, and nature, all of them do not possess the attributes of the creator such as life, knowledge, power, will, hearing and seeing. Moreover, all of them are created, changing, and dependent.</a:t>
            </a:r>
            <a:endParaRPr lang="en-US" sz="2000" dirty="0">
              <a:effectLst/>
              <a:latin typeface="Arial" panose="020B0604020202020204" pitchFamily="34" charset="0"/>
              <a:ea typeface="Arial" panose="020B0604020202020204" pitchFamily="34" charset="0"/>
            </a:endParaRPr>
          </a:p>
        </p:txBody>
      </p:sp>
      <p:sp>
        <p:nvSpPr>
          <p:cNvPr id="5" name="Slide Number Placeholder 4">
            <a:extLst>
              <a:ext uri="{FF2B5EF4-FFF2-40B4-BE49-F238E27FC236}">
                <a16:creationId xmlns:a16="http://schemas.microsoft.com/office/drawing/2014/main" id="{043D23D1-64C2-44F7-9375-87F1E17E9601}"/>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24122821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D6F-7749-4F47-BE85-59D830E2DB21}"/>
              </a:ext>
            </a:extLst>
          </p:cNvPr>
          <p:cNvSpPr>
            <a:spLocks noGrp="1"/>
          </p:cNvSpPr>
          <p:nvPr>
            <p:ph type="title"/>
          </p:nvPr>
        </p:nvSpPr>
        <p:spPr/>
        <p:txBody>
          <a:bodyPr>
            <a:normAutofit/>
          </a:bodyPr>
          <a:lstStyle/>
          <a:p>
            <a:pPr algn="ctr" rtl="0">
              <a:spcBef>
                <a:spcPts val="0"/>
              </a:spcBef>
              <a:spcAft>
                <a:spcPts val="0"/>
              </a:spcAft>
            </a:pPr>
            <a:r>
              <a:rPr lang="en-US" sz="2800" dirty="0">
                <a:effectLst>
                  <a:outerShdw blurRad="38100" dist="38100" dir="2700000" algn="tl">
                    <a:srgbClr val="000000">
                      <a:alpha val="43137"/>
                    </a:srgbClr>
                  </a:outerShdw>
                </a:effectLst>
              </a:rPr>
              <a:t>Monotheism</a:t>
            </a:r>
          </a:p>
        </p:txBody>
      </p:sp>
      <p:sp>
        <p:nvSpPr>
          <p:cNvPr id="3" name="Content Placeholder 2">
            <a:extLst>
              <a:ext uri="{FF2B5EF4-FFF2-40B4-BE49-F238E27FC236}">
                <a16:creationId xmlns:a16="http://schemas.microsoft.com/office/drawing/2014/main" id="{91BAEAC9-B4FC-4F9E-80AE-30CE76287A4B}"/>
              </a:ext>
            </a:extLst>
          </p:cNvPr>
          <p:cNvSpPr>
            <a:spLocks noGrp="1"/>
          </p:cNvSpPr>
          <p:nvPr>
            <p:ph idx="1"/>
          </p:nvPr>
        </p:nvSpPr>
        <p:spPr>
          <a:xfrm>
            <a:off x="190500" y="1771650"/>
            <a:ext cx="11163300" cy="4833938"/>
          </a:xfrm>
        </p:spPr>
        <p:txBody>
          <a:bodyPr>
            <a:noAutofit/>
          </a:bodyPr>
          <a:lstStyle/>
          <a:p>
            <a:pPr algn="just"/>
            <a:r>
              <a:rPr lang="en-US" sz="2000" dirty="0">
                <a:solidFill>
                  <a:srgbClr val="000000"/>
                </a:solidFill>
                <a:effectLst/>
                <a:latin typeface="Arial" panose="020B0604020202020204" pitchFamily="34" charset="0"/>
                <a:ea typeface="Arial" panose="020B0604020202020204" pitchFamily="34" charset="0"/>
              </a:rPr>
              <a:t>Muslim should believe in Allah’s beautiful names and sublime attributes.</a:t>
            </a:r>
          </a:p>
          <a:p>
            <a:pPr algn="just"/>
            <a:r>
              <a:rPr lang="en-US" sz="2000" dirty="0">
                <a:solidFill>
                  <a:srgbClr val="000000"/>
                </a:solidFill>
                <a:effectLst/>
                <a:latin typeface="Arial" panose="020B0604020202020204" pitchFamily="34" charset="0"/>
                <a:ea typeface="Arial" panose="020B0604020202020204" pitchFamily="34" charset="0"/>
              </a:rPr>
              <a:t>All His attributes are of perfection. He is free from any imperfection or defect.</a:t>
            </a:r>
            <a:endParaRPr lang="en-US" sz="2000" b="1" i="0" u="none" strike="noStrike" dirty="0">
              <a:solidFill>
                <a:srgbClr val="000000"/>
              </a:solidFill>
              <a:effectLst/>
              <a:latin typeface="Arial" panose="020B0604020202020204" pitchFamily="34" charset="0"/>
            </a:endParaRPr>
          </a:p>
        </p:txBody>
      </p:sp>
      <p:sp>
        <p:nvSpPr>
          <p:cNvPr id="5" name="Slide Number Placeholder 4">
            <a:extLst>
              <a:ext uri="{FF2B5EF4-FFF2-40B4-BE49-F238E27FC236}">
                <a16:creationId xmlns:a16="http://schemas.microsoft.com/office/drawing/2014/main" id="{043D23D1-64C2-44F7-9375-87F1E17E9601}"/>
              </a:ext>
            </a:extLst>
          </p:cNvPr>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1416715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D6F-7749-4F47-BE85-59D830E2DB21}"/>
              </a:ext>
            </a:extLst>
          </p:cNvPr>
          <p:cNvSpPr>
            <a:spLocks noGrp="1"/>
          </p:cNvSpPr>
          <p:nvPr>
            <p:ph type="title"/>
          </p:nvPr>
        </p:nvSpPr>
        <p:spPr/>
        <p:txBody>
          <a:bodyPr>
            <a:normAutofit/>
          </a:bodyPr>
          <a:lstStyle/>
          <a:p>
            <a:pPr algn="ctr" rtl="0">
              <a:spcBef>
                <a:spcPts val="0"/>
              </a:spcBef>
              <a:spcAft>
                <a:spcPts val="0"/>
              </a:spcAft>
            </a:pPr>
            <a:r>
              <a:rPr lang="en-US" sz="2800" dirty="0">
                <a:effectLst>
                  <a:outerShdw blurRad="38100" dist="38100" dir="2700000" algn="tl">
                    <a:srgbClr val="000000">
                      <a:alpha val="43137"/>
                    </a:srgbClr>
                  </a:outerShdw>
                </a:effectLst>
              </a:rPr>
              <a:t>Prophethood</a:t>
            </a:r>
          </a:p>
        </p:txBody>
      </p:sp>
      <p:sp>
        <p:nvSpPr>
          <p:cNvPr id="3" name="Content Placeholder 2">
            <a:extLst>
              <a:ext uri="{FF2B5EF4-FFF2-40B4-BE49-F238E27FC236}">
                <a16:creationId xmlns:a16="http://schemas.microsoft.com/office/drawing/2014/main" id="{91BAEAC9-B4FC-4F9E-80AE-30CE76287A4B}"/>
              </a:ext>
            </a:extLst>
          </p:cNvPr>
          <p:cNvSpPr>
            <a:spLocks noGrp="1"/>
          </p:cNvSpPr>
          <p:nvPr>
            <p:ph idx="1"/>
          </p:nvPr>
        </p:nvSpPr>
        <p:spPr>
          <a:xfrm>
            <a:off x="190501" y="1571625"/>
            <a:ext cx="11610974" cy="5167318"/>
          </a:xfrm>
        </p:spPr>
        <p:txBody>
          <a:bodyPr>
            <a:normAutofit/>
          </a:bodyPr>
          <a:lstStyle/>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Allah sent prophets and supported them with miracles to:</a:t>
            </a:r>
          </a:p>
          <a:p>
            <a:pPr marL="457200" lvl="1" algn="just">
              <a:spcBef>
                <a:spcPts val="0"/>
              </a:spcBef>
            </a:pPr>
            <a:r>
              <a:rPr lang="en-US" sz="1800" dirty="0">
                <a:solidFill>
                  <a:srgbClr val="000000"/>
                </a:solidFill>
                <a:effectLst/>
                <a:latin typeface="Arial" panose="020B0604020202020204" pitchFamily="34" charset="0"/>
                <a:ea typeface="Arial" panose="020B0604020202020204" pitchFamily="34" charset="0"/>
              </a:rPr>
              <a:t>call people to Him,</a:t>
            </a:r>
          </a:p>
          <a:p>
            <a:pPr marL="457200" lvl="1" algn="just">
              <a:spcBef>
                <a:spcPts val="0"/>
              </a:spcBef>
            </a:pPr>
            <a:r>
              <a:rPr lang="en-US" sz="1800" dirty="0">
                <a:solidFill>
                  <a:srgbClr val="000000"/>
                </a:solidFill>
                <a:effectLst/>
                <a:latin typeface="Arial" panose="020B0604020202020204" pitchFamily="34" charset="0"/>
                <a:ea typeface="Arial" panose="020B0604020202020204" pitchFamily="34" charset="0"/>
              </a:rPr>
              <a:t>teach people how to worship Allah,</a:t>
            </a:r>
          </a:p>
          <a:p>
            <a:pPr marL="457200" lvl="1" algn="just">
              <a:spcBef>
                <a:spcPts val="0"/>
              </a:spcBef>
            </a:pPr>
            <a:r>
              <a:rPr lang="en-US" sz="1800" dirty="0">
                <a:solidFill>
                  <a:srgbClr val="000000"/>
                </a:solidFill>
                <a:effectLst/>
                <a:latin typeface="Arial" panose="020B0604020202020204" pitchFamily="34" charset="0"/>
                <a:ea typeface="Arial" panose="020B0604020202020204" pitchFamily="34" charset="0"/>
              </a:rPr>
              <a:t>make clear to them the truth of that wherein they differ.</a:t>
            </a:r>
            <a:endParaRPr lang="en-US" sz="18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Muhammad (PBUH) is the last messenger and the seal of the prophethood.</a:t>
            </a: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The validity of his prophethood can be proved through five ways: The Quran, his miracles, his noble traits, the signs that appeared prior to his mission, and the signs that appeared after him.</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err="1">
                <a:solidFill>
                  <a:srgbClr val="000000"/>
                </a:solidFill>
                <a:effectLst/>
                <a:latin typeface="Arial" panose="020B0604020202020204" pitchFamily="34" charset="0"/>
                <a:ea typeface="Arial" panose="020B0604020202020204" pitchFamily="34" charset="0"/>
              </a:rPr>
              <a:t>Shari’ah</a:t>
            </a:r>
            <a:r>
              <a:rPr lang="en-US" sz="2000" dirty="0">
                <a:solidFill>
                  <a:srgbClr val="000000"/>
                </a:solidFill>
                <a:effectLst/>
                <a:latin typeface="Arial" panose="020B0604020202020204" pitchFamily="34" charset="0"/>
                <a:ea typeface="Arial" panose="020B0604020202020204" pitchFamily="34" charset="0"/>
              </a:rPr>
              <a:t> of Muhammad (PBUH) abrogated the previous </a:t>
            </a:r>
            <a:r>
              <a:rPr lang="en-US" sz="2000" dirty="0" err="1">
                <a:solidFill>
                  <a:srgbClr val="000000"/>
                </a:solidFill>
                <a:effectLst/>
                <a:latin typeface="Arial" panose="020B0604020202020204" pitchFamily="34" charset="0"/>
                <a:ea typeface="Arial" panose="020B0604020202020204" pitchFamily="34" charset="0"/>
              </a:rPr>
              <a:t>shari’ahs</a:t>
            </a:r>
            <a:r>
              <a:rPr lang="en-US" sz="2000" dirty="0">
                <a:solidFill>
                  <a:srgbClr val="000000"/>
                </a:solidFill>
                <a:effectLst/>
                <a:latin typeface="Arial" panose="020B0604020202020204" pitchFamily="34" charset="0"/>
                <a:ea typeface="Arial" panose="020B0604020202020204" pitchFamily="34" charset="0"/>
              </a:rPr>
              <a:t>, as </a:t>
            </a:r>
            <a:r>
              <a:rPr lang="en-US" sz="2000" dirty="0" err="1">
                <a:solidFill>
                  <a:srgbClr val="000000"/>
                </a:solidFill>
                <a:effectLst/>
                <a:latin typeface="Arial" panose="020B0604020202020204" pitchFamily="34" charset="0"/>
                <a:ea typeface="Arial" panose="020B0604020202020204" pitchFamily="34" charset="0"/>
              </a:rPr>
              <a:t>shari’ah</a:t>
            </a:r>
            <a:r>
              <a:rPr lang="en-US" sz="2000" dirty="0">
                <a:solidFill>
                  <a:srgbClr val="000000"/>
                </a:solidFill>
                <a:effectLst/>
                <a:latin typeface="Arial" panose="020B0604020202020204" pitchFamily="34" charset="0"/>
                <a:ea typeface="Arial" panose="020B0604020202020204" pitchFamily="34" charset="0"/>
              </a:rPr>
              <a:t> of Moses did for the previous ones.</a:t>
            </a: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This abrogation does not mean new knowledge appeared to God, but rather it indicates Allah’s wisdom to befit different people at different times.</a:t>
            </a:r>
            <a:endParaRPr lang="en-US" sz="2000" dirty="0">
              <a:effectLst/>
              <a:latin typeface="Arial" panose="020B0604020202020204" pitchFamily="34" charset="0"/>
              <a:ea typeface="Arial" panose="020B0604020202020204" pitchFamily="34" charset="0"/>
            </a:endParaRPr>
          </a:p>
        </p:txBody>
      </p:sp>
      <p:sp>
        <p:nvSpPr>
          <p:cNvPr id="5" name="Slide Number Placeholder 4">
            <a:extLst>
              <a:ext uri="{FF2B5EF4-FFF2-40B4-BE49-F238E27FC236}">
                <a16:creationId xmlns:a16="http://schemas.microsoft.com/office/drawing/2014/main" id="{043D23D1-64C2-44F7-9375-87F1E17E9601}"/>
              </a:ext>
            </a:extLst>
          </p:cNvPr>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25986152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D6F-7749-4F47-BE85-59D830E2DB21}"/>
              </a:ext>
            </a:extLst>
          </p:cNvPr>
          <p:cNvSpPr>
            <a:spLocks noGrp="1"/>
          </p:cNvSpPr>
          <p:nvPr>
            <p:ph type="title"/>
          </p:nvPr>
        </p:nvSpPr>
        <p:spPr/>
        <p:txBody>
          <a:bodyPr>
            <a:normAutofit/>
          </a:bodyPr>
          <a:lstStyle/>
          <a:p>
            <a:pPr algn="ctr" rtl="0">
              <a:spcBef>
                <a:spcPts val="0"/>
              </a:spcBef>
              <a:spcAft>
                <a:spcPts val="0"/>
              </a:spcAft>
            </a:pPr>
            <a:r>
              <a:rPr lang="en-US" sz="2800" dirty="0">
                <a:effectLst>
                  <a:outerShdw blurRad="38100" dist="38100" dir="2700000" algn="tl">
                    <a:srgbClr val="000000">
                      <a:alpha val="43137"/>
                    </a:srgbClr>
                  </a:outerShdw>
                </a:effectLst>
              </a:rPr>
              <a:t>Angels</a:t>
            </a: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Companions of the Prophet</a:t>
            </a:r>
          </a:p>
        </p:txBody>
      </p:sp>
      <p:sp>
        <p:nvSpPr>
          <p:cNvPr id="3" name="Content Placeholder 2">
            <a:extLst>
              <a:ext uri="{FF2B5EF4-FFF2-40B4-BE49-F238E27FC236}">
                <a16:creationId xmlns:a16="http://schemas.microsoft.com/office/drawing/2014/main" id="{91BAEAC9-B4FC-4F9E-80AE-30CE76287A4B}"/>
              </a:ext>
            </a:extLst>
          </p:cNvPr>
          <p:cNvSpPr>
            <a:spLocks noGrp="1"/>
          </p:cNvSpPr>
          <p:nvPr>
            <p:ph idx="1"/>
          </p:nvPr>
        </p:nvSpPr>
        <p:spPr>
          <a:xfrm>
            <a:off x="190501" y="2219325"/>
            <a:ext cx="11610974" cy="4833938"/>
          </a:xfrm>
        </p:spPr>
        <p:txBody>
          <a:bodyPr>
            <a:normAutofit/>
          </a:bodyPr>
          <a:lstStyle/>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Belief in angels is mandatory.</a:t>
            </a: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They are slaves of Allah and never disobey him.</a:t>
            </a:r>
            <a:endParaRPr lang="en-US" sz="2000" dirty="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We respect all the prophet's companions and his household.</a:t>
            </a: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The greatest companions are the rightly-guided caliphs and their rank in virtue is according to the position of their ranks in the caliphate.</a:t>
            </a:r>
            <a:endParaRPr lang="en-US" sz="2000" dirty="0">
              <a:effectLst/>
              <a:latin typeface="Arial" panose="020B0604020202020204" pitchFamily="34" charset="0"/>
              <a:ea typeface="Arial" panose="020B0604020202020204" pitchFamily="34" charset="0"/>
            </a:endParaRPr>
          </a:p>
        </p:txBody>
      </p:sp>
      <p:sp>
        <p:nvSpPr>
          <p:cNvPr id="5" name="Slide Number Placeholder 4">
            <a:extLst>
              <a:ext uri="{FF2B5EF4-FFF2-40B4-BE49-F238E27FC236}">
                <a16:creationId xmlns:a16="http://schemas.microsoft.com/office/drawing/2014/main" id="{043D23D1-64C2-44F7-9375-87F1E17E9601}"/>
              </a:ext>
            </a:extLst>
          </p:cNvPr>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13575430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D6F-7749-4F47-BE85-59D830E2DB21}"/>
              </a:ext>
            </a:extLst>
          </p:cNvPr>
          <p:cNvSpPr>
            <a:spLocks noGrp="1"/>
          </p:cNvSpPr>
          <p:nvPr>
            <p:ph type="title"/>
          </p:nvPr>
        </p:nvSpPr>
        <p:spPr/>
        <p:txBody>
          <a:bodyPr>
            <a:normAutofit/>
          </a:bodyPr>
          <a:lstStyle/>
          <a:p>
            <a:pPr algn="ctr" rtl="0">
              <a:spcBef>
                <a:spcPts val="0"/>
              </a:spcBef>
              <a:spcAft>
                <a:spcPts val="0"/>
              </a:spcAft>
            </a:pPr>
            <a:r>
              <a:rPr lang="en-US" sz="2800" dirty="0">
                <a:effectLst>
                  <a:outerShdw blurRad="38100" dist="38100" dir="2700000" algn="tl">
                    <a:srgbClr val="000000">
                      <a:alpha val="43137"/>
                    </a:srgbClr>
                  </a:outerShdw>
                </a:effectLst>
              </a:rPr>
              <a:t>The Hereafter</a:t>
            </a:r>
          </a:p>
        </p:txBody>
      </p:sp>
      <p:sp>
        <p:nvSpPr>
          <p:cNvPr id="3" name="Content Placeholder 2">
            <a:extLst>
              <a:ext uri="{FF2B5EF4-FFF2-40B4-BE49-F238E27FC236}">
                <a16:creationId xmlns:a16="http://schemas.microsoft.com/office/drawing/2014/main" id="{91BAEAC9-B4FC-4F9E-80AE-30CE76287A4B}"/>
              </a:ext>
            </a:extLst>
          </p:cNvPr>
          <p:cNvSpPr>
            <a:spLocks noGrp="1"/>
          </p:cNvSpPr>
          <p:nvPr>
            <p:ph idx="1"/>
          </p:nvPr>
        </p:nvSpPr>
        <p:spPr>
          <a:xfrm>
            <a:off x="190501" y="2024062"/>
            <a:ext cx="11610974" cy="4833938"/>
          </a:xfrm>
        </p:spPr>
        <p:txBody>
          <a:bodyPr>
            <a:normAutofit/>
          </a:bodyPr>
          <a:lstStyle/>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As Allah created the creation the first time, he is able to re-create and resurrect them.</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There are minor and major signs for The Hour.</a:t>
            </a: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The questioning of the two angels and the punishment and bliss of the grave are all true.</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Belief in the hereafter includes the belief in all its details such as </a:t>
            </a:r>
            <a:r>
              <a:rPr lang="en-US" sz="2000" dirty="0" err="1">
                <a:solidFill>
                  <a:srgbClr val="000000"/>
                </a:solidFill>
                <a:effectLst/>
                <a:latin typeface="Arial" panose="020B0604020202020204" pitchFamily="34" charset="0"/>
                <a:ea typeface="Arial" panose="020B0604020202020204" pitchFamily="34" charset="0"/>
              </a:rPr>
              <a:t>Sirat</a:t>
            </a:r>
            <a:r>
              <a:rPr lang="en-US" sz="2000" dirty="0">
                <a:solidFill>
                  <a:srgbClr val="000000"/>
                </a:solidFill>
                <a:effectLst/>
                <a:latin typeface="Arial" panose="020B0604020202020204" pitchFamily="34" charset="0"/>
                <a:ea typeface="Arial" panose="020B0604020202020204" pitchFamily="34" charset="0"/>
              </a:rPr>
              <a:t>, </a:t>
            </a:r>
            <a:r>
              <a:rPr lang="en-US" sz="2000" dirty="0" err="1">
                <a:solidFill>
                  <a:srgbClr val="000000"/>
                </a:solidFill>
                <a:effectLst/>
                <a:latin typeface="Arial" panose="020B0604020202020204" pitchFamily="34" charset="0"/>
                <a:ea typeface="Arial" panose="020B0604020202020204" pitchFamily="34" charset="0"/>
              </a:rPr>
              <a:t>Mizan</a:t>
            </a:r>
            <a:r>
              <a:rPr lang="en-US" sz="2000" dirty="0">
                <a:solidFill>
                  <a:srgbClr val="000000"/>
                </a:solidFill>
                <a:effectLst/>
                <a:latin typeface="Arial" panose="020B0604020202020204" pitchFamily="34" charset="0"/>
                <a:ea typeface="Arial" panose="020B0604020202020204" pitchFamily="34" charset="0"/>
              </a:rPr>
              <a:t>, and reckoning.</a:t>
            </a:r>
            <a:endParaRPr lang="en-US" sz="2000" dirty="0">
              <a:effectLst/>
              <a:latin typeface="Arial" panose="020B0604020202020204" pitchFamily="34" charset="0"/>
              <a:ea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rPr>
              <a:t>The hereafter is eternal, and it is either paradise or </a:t>
            </a:r>
            <a:r>
              <a:rPr lang="en-US" sz="2000">
                <a:solidFill>
                  <a:srgbClr val="000000"/>
                </a:solidFill>
                <a:effectLst/>
                <a:latin typeface="Arial" panose="020B0604020202020204" pitchFamily="34" charset="0"/>
                <a:ea typeface="Arial" panose="020B0604020202020204" pitchFamily="34" charset="0"/>
              </a:rPr>
              <a:t>hellfire.</a:t>
            </a:r>
          </a:p>
          <a:p>
            <a:pPr marL="0" marR="0" algn="just">
              <a:lnSpc>
                <a:spcPct val="150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rPr>
              <a:t>Believers</a:t>
            </a:r>
            <a:r>
              <a:rPr lang="en-US" sz="2000" dirty="0">
                <a:solidFill>
                  <a:srgbClr val="000000"/>
                </a:solidFill>
                <a:effectLst/>
                <a:latin typeface="Arial" panose="020B0604020202020204" pitchFamily="34" charset="0"/>
                <a:ea typeface="Arial" panose="020B0604020202020204" pitchFamily="34" charset="0"/>
              </a:rPr>
              <a:t>, regardless of how sinful they are, they will never remain forever in hellfire.</a:t>
            </a:r>
            <a:endParaRPr lang="en-US" sz="2000" dirty="0">
              <a:effectLst/>
              <a:latin typeface="Arial" panose="020B0604020202020204" pitchFamily="34" charset="0"/>
              <a:ea typeface="Arial" panose="020B0604020202020204" pitchFamily="34" charset="0"/>
            </a:endParaRPr>
          </a:p>
        </p:txBody>
      </p:sp>
      <p:sp>
        <p:nvSpPr>
          <p:cNvPr id="5" name="Slide Number Placeholder 4">
            <a:extLst>
              <a:ext uri="{FF2B5EF4-FFF2-40B4-BE49-F238E27FC236}">
                <a16:creationId xmlns:a16="http://schemas.microsoft.com/office/drawing/2014/main" id="{043D23D1-64C2-44F7-9375-87F1E17E9601}"/>
              </a:ext>
            </a:extLst>
          </p:cNvPr>
          <p:cNvSpPr>
            <a:spLocks noGrp="1"/>
          </p:cNvSpPr>
          <p:nvPr>
            <p:ph type="sldNum" sz="quarter" idx="12"/>
          </p:nvPr>
        </p:nvSpPr>
        <p:spPr/>
        <p:txBody>
          <a:bodyPr/>
          <a:lstStyle/>
          <a:p>
            <a:fld id="{C8784B88-F3D9-6A4F-9660-1A0A1E561ED7}" type="slidenum">
              <a:rPr lang="en-US" smtClean="0"/>
              <a:t>9</a:t>
            </a:fld>
            <a:endParaRPr lang="en-US"/>
          </a:p>
        </p:txBody>
      </p:sp>
    </p:spTree>
    <p:extLst>
      <p:ext uri="{BB962C8B-B14F-4D97-AF65-F5344CB8AC3E}">
        <p14:creationId xmlns:p14="http://schemas.microsoft.com/office/powerpoint/2010/main" val="16640142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10572</TotalTime>
  <Words>737</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Aqeedah First Semester Midterm Review</vt:lpstr>
      <vt:lpstr>Overview</vt:lpstr>
      <vt:lpstr>Establishing the Existence of God</vt:lpstr>
      <vt:lpstr>Establishing the Existence of God</vt:lpstr>
      <vt:lpstr>Monotheism</vt:lpstr>
      <vt:lpstr>Monotheism</vt:lpstr>
      <vt:lpstr>Prophethood</vt:lpstr>
      <vt:lpstr>Angels Companions of the Prophet</vt:lpstr>
      <vt:lpstr>The Hereafter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fatima sallam</cp:lastModifiedBy>
  <cp:revision>67</cp:revision>
  <dcterms:created xsi:type="dcterms:W3CDTF">2020-09-13T16:40:33Z</dcterms:created>
  <dcterms:modified xsi:type="dcterms:W3CDTF">2021-11-16T04:36:54Z</dcterms:modified>
</cp:coreProperties>
</file>